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3" r:id="rId5"/>
    <p:sldId id="269" r:id="rId6"/>
    <p:sldId id="266" r:id="rId7"/>
    <p:sldId id="270" r:id="rId8"/>
    <p:sldId id="277" r:id="rId9"/>
    <p:sldId id="274" r:id="rId10"/>
    <p:sldId id="273" r:id="rId11"/>
    <p:sldId id="275" r:id="rId12"/>
    <p:sldId id="278" r:id="rId13"/>
    <p:sldId id="272" r:id="rId14"/>
    <p:sldId id="268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C05"/>
    <a:srgbClr val="FBF011"/>
    <a:srgbClr val="00C4C4"/>
    <a:srgbClr val="FFFF00"/>
    <a:srgbClr val="00ABB5"/>
    <a:srgbClr val="B3D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2717" autoAdjust="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front cover page and can only</a:t>
            </a:r>
            <a:r>
              <a:rPr lang="en-US" baseline="0" dirty="0"/>
              <a:t> be used at the beginning of a PowerPoint presentation once. D</a:t>
            </a:r>
            <a:r>
              <a:rPr lang="en-US" dirty="0"/>
              <a:t>o</a:t>
            </a:r>
            <a:r>
              <a:rPr lang="en-US" baseline="0" dirty="0"/>
              <a:t> not add anything else to this screen if it is being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77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internal page in </a:t>
            </a:r>
            <a:r>
              <a:rPr lang="en-GB" b="1" dirty="0"/>
              <a:t>blue</a:t>
            </a:r>
            <a:r>
              <a:rPr lang="en-GB" dirty="0"/>
              <a:t> and can be duplicated to</a:t>
            </a:r>
            <a:r>
              <a:rPr lang="en-GB" baseline="0" dirty="0"/>
              <a:t> create additional pages. Always keep the heading and footer as shown. </a:t>
            </a:r>
            <a:r>
              <a:rPr lang="en-US" dirty="0"/>
              <a:t>Use the corresponding</a:t>
            </a:r>
            <a:r>
              <a:rPr lang="en-US" baseline="0" dirty="0"/>
              <a:t> </a:t>
            </a:r>
            <a:r>
              <a:rPr lang="en-US" b="1" baseline="0" dirty="0"/>
              <a:t>blue</a:t>
            </a:r>
            <a:r>
              <a:rPr lang="en-US" baseline="0" dirty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internal page in </a:t>
            </a:r>
            <a:r>
              <a:rPr lang="en-GB" b="1" dirty="0"/>
              <a:t>blue</a:t>
            </a:r>
            <a:r>
              <a:rPr lang="en-GB" dirty="0"/>
              <a:t> and can be duplicated to</a:t>
            </a:r>
            <a:r>
              <a:rPr lang="en-GB" baseline="0" dirty="0"/>
              <a:t> create additional pages. Always keep the heading and footer as shown. </a:t>
            </a:r>
            <a:r>
              <a:rPr lang="en-US" dirty="0"/>
              <a:t>Use the corresponding</a:t>
            </a:r>
            <a:r>
              <a:rPr lang="en-US" baseline="0" dirty="0"/>
              <a:t> </a:t>
            </a:r>
            <a:r>
              <a:rPr lang="en-US" b="1" baseline="0" dirty="0"/>
              <a:t>blue</a:t>
            </a:r>
            <a:r>
              <a:rPr lang="en-US" baseline="0" dirty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internal page in </a:t>
            </a:r>
            <a:r>
              <a:rPr lang="en-GB" b="1" dirty="0"/>
              <a:t>blue</a:t>
            </a:r>
            <a:r>
              <a:rPr lang="en-GB" dirty="0"/>
              <a:t> and can be duplicated to</a:t>
            </a:r>
            <a:r>
              <a:rPr lang="en-GB" baseline="0" dirty="0"/>
              <a:t> create additional pages. Always keep the heading and footer as shown. </a:t>
            </a:r>
            <a:r>
              <a:rPr lang="en-US" dirty="0"/>
              <a:t>Use the corresponding</a:t>
            </a:r>
            <a:r>
              <a:rPr lang="en-US" baseline="0" dirty="0"/>
              <a:t> </a:t>
            </a:r>
            <a:r>
              <a:rPr lang="en-US" b="1" baseline="0" dirty="0"/>
              <a:t>blue</a:t>
            </a:r>
            <a:r>
              <a:rPr lang="en-US" baseline="0" dirty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3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internal page in </a:t>
            </a:r>
            <a:r>
              <a:rPr lang="en-GB" b="1" dirty="0"/>
              <a:t>blue</a:t>
            </a:r>
            <a:r>
              <a:rPr lang="en-GB" dirty="0"/>
              <a:t> and can be duplicated to</a:t>
            </a:r>
            <a:r>
              <a:rPr lang="en-GB" baseline="0" dirty="0"/>
              <a:t> create additional pages. Always keep the heading and footer as shown. </a:t>
            </a:r>
            <a:r>
              <a:rPr lang="en-US" dirty="0"/>
              <a:t>Use the corresponding</a:t>
            </a:r>
            <a:r>
              <a:rPr lang="en-US" baseline="0" dirty="0"/>
              <a:t> </a:t>
            </a:r>
            <a:r>
              <a:rPr lang="en-US" b="1" baseline="0" dirty="0"/>
              <a:t>blue</a:t>
            </a:r>
            <a:r>
              <a:rPr lang="en-US" baseline="0" dirty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8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internal page in </a:t>
            </a:r>
            <a:r>
              <a:rPr lang="en-GB" b="1" dirty="0"/>
              <a:t>blue</a:t>
            </a:r>
            <a:r>
              <a:rPr lang="en-GB" dirty="0"/>
              <a:t> and can be duplicated to</a:t>
            </a:r>
            <a:r>
              <a:rPr lang="en-GB" baseline="0" dirty="0"/>
              <a:t> create additional pages. Always keep the heading and footer as shown. </a:t>
            </a:r>
            <a:r>
              <a:rPr lang="en-US" dirty="0"/>
              <a:t>Use the corresponding</a:t>
            </a:r>
            <a:r>
              <a:rPr lang="en-US" baseline="0" dirty="0"/>
              <a:t> </a:t>
            </a:r>
            <a:r>
              <a:rPr lang="en-US" b="1" baseline="0" dirty="0"/>
              <a:t>blue</a:t>
            </a:r>
            <a:r>
              <a:rPr lang="en-US" baseline="0" dirty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01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internal page in </a:t>
            </a:r>
            <a:r>
              <a:rPr lang="en-GB" b="1" dirty="0"/>
              <a:t>blue</a:t>
            </a:r>
            <a:r>
              <a:rPr lang="en-GB" dirty="0"/>
              <a:t> and can be duplicated to</a:t>
            </a:r>
            <a:r>
              <a:rPr lang="en-GB" baseline="0" dirty="0"/>
              <a:t> create additional pages. Always keep the heading and footer as shown. </a:t>
            </a:r>
            <a:r>
              <a:rPr lang="en-US" dirty="0"/>
              <a:t>Use the corresponding</a:t>
            </a:r>
            <a:r>
              <a:rPr lang="en-US" baseline="0" dirty="0"/>
              <a:t> </a:t>
            </a:r>
            <a:r>
              <a:rPr lang="en-US" b="1" baseline="0" dirty="0"/>
              <a:t>blue</a:t>
            </a:r>
            <a:r>
              <a:rPr lang="en-US" baseline="0" dirty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42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is a back cover page in </a:t>
            </a:r>
            <a:r>
              <a:rPr lang="en-GB" b="1" dirty="0"/>
              <a:t>blue</a:t>
            </a:r>
            <a:r>
              <a:rPr lang="en-GB" dirty="0"/>
              <a:t>. You</a:t>
            </a:r>
            <a:r>
              <a:rPr lang="en-GB" baseline="0" dirty="0"/>
              <a:t> may edit the address if needed only. It can only be once and at the end of the PowerPoint presentation. </a:t>
            </a:r>
            <a:r>
              <a:rPr lang="en-US" dirty="0"/>
              <a:t>Use the corresponding</a:t>
            </a:r>
            <a:r>
              <a:rPr lang="en-US" baseline="0" dirty="0"/>
              <a:t> </a:t>
            </a:r>
            <a:r>
              <a:rPr lang="en-US" b="1" baseline="0" dirty="0"/>
              <a:t>blue</a:t>
            </a:r>
            <a:r>
              <a:rPr lang="en-US" baseline="0" dirty="0"/>
              <a:t> internal and back pages if you are using this page.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/>
              <a:t>Main body style like this and leading into bullets: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62966" y="6301465"/>
            <a:ext cx="414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447288" y="6301465"/>
            <a:ext cx="41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7972022" y="6390425"/>
            <a:ext cx="3822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For Scotland’s learners, with </a:t>
            </a:r>
            <a:r>
              <a:rPr lang="en-GB" sz="1200" baseline="0" dirty="0" smtClean="0">
                <a:solidFill>
                  <a:srgbClr val="00ABB5"/>
                </a:solidFill>
                <a:latin typeface="+mn-lt"/>
              </a:rPr>
              <a:t>Scotland’s educators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body style like this and leading into bullets: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127342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slow"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42518"/>
            <a:ext cx="12192000" cy="915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_NO TAG_COLOUR_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4" y="2269961"/>
            <a:ext cx="4531895" cy="18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1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31518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8191" y="833745"/>
            <a:ext cx="10836972" cy="711200"/>
          </a:xfrm>
        </p:spPr>
        <p:txBody>
          <a:bodyPr/>
          <a:lstStyle/>
          <a:p>
            <a:r>
              <a:rPr lang="en-GB" sz="4000" dirty="0">
                <a:solidFill>
                  <a:srgbClr val="00ABB5"/>
                </a:solidFill>
              </a:rPr>
              <a:t>Questions </a:t>
            </a:r>
            <a:r>
              <a:rPr lang="en-GB" sz="4000" dirty="0" smtClean="0">
                <a:solidFill>
                  <a:srgbClr val="00ABB5"/>
                </a:solidFill>
              </a:rPr>
              <a:t>for </a:t>
            </a:r>
            <a:r>
              <a:rPr lang="en-GB" sz="4000" dirty="0">
                <a:solidFill>
                  <a:srgbClr val="00ABB5"/>
                </a:solidFill>
              </a:rPr>
              <a:t>discussion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4999" y="2033635"/>
            <a:ext cx="2804346" cy="3194106"/>
          </a:xfrm>
          <a:prstGeom prst="rect">
            <a:avLst/>
          </a:prstGeom>
          <a:solidFill>
            <a:srgbClr val="00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15" y="2033635"/>
            <a:ext cx="3180853" cy="3194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4083" y="1806640"/>
            <a:ext cx="68133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How can </a:t>
            </a:r>
            <a:r>
              <a:rPr lang="en-GB" sz="2400" dirty="0" smtClean="0"/>
              <a:t>we </a:t>
            </a:r>
            <a:r>
              <a:rPr lang="en-GB" sz="2400" dirty="0"/>
              <a:t>work together with parents and children to plan family learning that takes account of the impact of the pandemic on families and communities?</a:t>
            </a:r>
          </a:p>
          <a:p>
            <a:r>
              <a:rPr lang="en-GB" sz="2400" dirty="0"/>
              <a:t> </a:t>
            </a:r>
          </a:p>
          <a:p>
            <a:pPr lvl="0"/>
            <a:r>
              <a:rPr lang="en-GB" sz="2400" dirty="0"/>
              <a:t>How can </a:t>
            </a:r>
            <a:r>
              <a:rPr lang="en-GB" sz="2400" dirty="0" smtClean="0"/>
              <a:t>we </a:t>
            </a:r>
            <a:r>
              <a:rPr lang="en-GB" sz="2400" dirty="0"/>
              <a:t>adapt </a:t>
            </a:r>
            <a:r>
              <a:rPr lang="en-GB" sz="2400" dirty="0" smtClean="0"/>
              <a:t>our </a:t>
            </a:r>
            <a:r>
              <a:rPr lang="en-GB" sz="2400" dirty="0"/>
              <a:t>engagement with families whilst ensuring that everyone is safe?</a:t>
            </a:r>
          </a:p>
          <a:p>
            <a:pPr lvl="0"/>
            <a:r>
              <a:rPr lang="en-GB" sz="2400" dirty="0"/>
              <a:t> </a:t>
            </a:r>
          </a:p>
          <a:p>
            <a:pPr lvl="0"/>
            <a:r>
              <a:rPr lang="en-GB" sz="2400" dirty="0"/>
              <a:t>How will </a:t>
            </a:r>
            <a:r>
              <a:rPr lang="en-GB" sz="2400" dirty="0" smtClean="0"/>
              <a:t>our </a:t>
            </a:r>
            <a:r>
              <a:rPr lang="en-GB" sz="2400" dirty="0"/>
              <a:t>future work with families help </a:t>
            </a:r>
            <a:r>
              <a:rPr lang="en-GB" sz="2400" dirty="0" smtClean="0"/>
              <a:t>us </a:t>
            </a:r>
            <a:r>
              <a:rPr lang="en-GB" sz="2400" dirty="0"/>
              <a:t>to meet the needs of those most disadvantaged by </a:t>
            </a:r>
            <a:r>
              <a:rPr lang="en-GB" sz="2400" dirty="0" err="1"/>
              <a:t>Covid</a:t>
            </a:r>
            <a:r>
              <a:rPr lang="en-GB" sz="2400" dirty="0"/>
              <a:t>-19? 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01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516"/>
            <a:ext cx="12209380" cy="31054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2" y="1916499"/>
            <a:ext cx="10678986" cy="3039180"/>
          </a:xfrm>
        </p:spPr>
        <p:txBody>
          <a:bodyPr/>
          <a:lstStyle/>
          <a:p>
            <a:r>
              <a:rPr lang="en-US" sz="1400" dirty="0"/>
              <a:t>Education Scotland</a:t>
            </a:r>
          </a:p>
          <a:p>
            <a:r>
              <a:rPr lang="en-US" sz="1400" dirty="0" err="1"/>
              <a:t>Denholm</a:t>
            </a:r>
            <a:r>
              <a:rPr lang="en-US" sz="1400" dirty="0"/>
              <a:t> House</a:t>
            </a:r>
            <a:endParaRPr lang="en-GB" sz="1400" dirty="0"/>
          </a:p>
          <a:p>
            <a:r>
              <a:rPr lang="en-US" sz="1400" dirty="0" err="1"/>
              <a:t>Almondvale</a:t>
            </a:r>
            <a:r>
              <a:rPr lang="en-US" sz="1400" dirty="0"/>
              <a:t> Business Park</a:t>
            </a:r>
            <a:endParaRPr lang="en-GB" sz="1400" dirty="0"/>
          </a:p>
          <a:p>
            <a:r>
              <a:rPr lang="en-US" sz="1400" dirty="0" err="1"/>
              <a:t>Almondvale</a:t>
            </a:r>
            <a:r>
              <a:rPr lang="en-US" sz="1400" dirty="0"/>
              <a:t> Way</a:t>
            </a:r>
            <a:endParaRPr lang="en-GB" sz="1400" dirty="0"/>
          </a:p>
          <a:p>
            <a:r>
              <a:rPr lang="en-US" sz="1400" dirty="0"/>
              <a:t>Livingston EH54 6GA</a:t>
            </a:r>
            <a:endParaRPr lang="en-GB" sz="1400" dirty="0"/>
          </a:p>
          <a:p>
            <a:endParaRPr lang="en-GB" sz="1400" dirty="0"/>
          </a:p>
          <a:p>
            <a:r>
              <a:rPr lang="de-DE" sz="1400" dirty="0"/>
              <a:t>T: +44 (0)131 244 4330</a:t>
            </a:r>
          </a:p>
          <a:p>
            <a:r>
              <a:rPr lang="de-DE" sz="1400" dirty="0"/>
              <a:t>E: enquiries@educationscotland.gov.scot</a:t>
            </a:r>
          </a:p>
          <a:p>
            <a:endParaRPr lang="de-DE" sz="1400" dirty="0"/>
          </a:p>
          <a:p>
            <a:r>
              <a:rPr lang="de-DE" sz="1400" dirty="0"/>
              <a:t>www.education.gov.scot</a:t>
            </a:r>
            <a:r>
              <a:rPr lang="en-US" sz="1400" dirty="0"/>
              <a:t> </a:t>
            </a:r>
            <a:endParaRPr lang="en-GB" sz="1400" dirty="0"/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5093" r="10209" b="27991"/>
          <a:stretch/>
        </p:blipFill>
        <p:spPr>
          <a:xfrm>
            <a:off x="546913" y="398639"/>
            <a:ext cx="2604792" cy="1131025"/>
          </a:xfrm>
          <a:prstGeom prst="rect">
            <a:avLst/>
          </a:prstGeom>
        </p:spPr>
      </p:pic>
      <p:sp>
        <p:nvSpPr>
          <p:cNvPr id="5" name="Text Box 8"/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907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05142" y="46816"/>
            <a:ext cx="2662460" cy="1711645"/>
          </a:xfrm>
          <a:prstGeom prst="rect">
            <a:avLst/>
          </a:prstGeom>
          <a:solidFill>
            <a:srgbClr val="FB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003324" y="267286"/>
            <a:ext cx="2269280" cy="1602279"/>
          </a:xfrm>
          <a:prstGeom prst="rect">
            <a:avLst/>
          </a:prstGeom>
          <a:solidFill>
            <a:srgbClr val="00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778422" y="1382843"/>
            <a:ext cx="1198223" cy="2934323"/>
          </a:xfrm>
          <a:prstGeom prst="rect">
            <a:avLst/>
          </a:prstGeom>
          <a:solidFill>
            <a:srgbClr val="FB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B55C09-A291-2F47-B42A-D7335727C4F0}"/>
              </a:ext>
            </a:extLst>
          </p:cNvPr>
          <p:cNvSpPr txBox="1">
            <a:spLocks/>
          </p:cNvSpPr>
          <p:nvPr/>
        </p:nvSpPr>
        <p:spPr>
          <a:xfrm>
            <a:off x="758190" y="2107909"/>
            <a:ext cx="3565615" cy="144476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000" kern="0" dirty="0"/>
              <a:t>Engaging Families in </a:t>
            </a:r>
            <a:r>
              <a:rPr lang="en-GB" sz="4000" kern="0" dirty="0" smtClean="0"/>
              <a:t>Learning</a:t>
            </a:r>
          </a:p>
          <a:p>
            <a:endParaRPr lang="en-GB" sz="4000" kern="0" dirty="0"/>
          </a:p>
          <a:p>
            <a:r>
              <a:rPr lang="en-GB" sz="2400" kern="0" dirty="0" smtClean="0"/>
              <a:t>A thematic inspection of family learning </a:t>
            </a:r>
            <a:endParaRPr lang="en-GB" sz="2400" kern="0" dirty="0"/>
          </a:p>
        </p:txBody>
      </p:sp>
      <p:pic>
        <p:nvPicPr>
          <p:cNvPr id="4" name="Picture 3" descr="ES_NO TAG_COLOUR_TRANSPARENT.png">
            <a:extLst>
              <a:ext uri="{FF2B5EF4-FFF2-40B4-BE49-F238E27FC236}">
                <a16:creationId xmlns:a16="http://schemas.microsoft.com/office/drawing/2014/main" id="{98ADE4D9-6021-0B46-83B0-0E95B548C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1" y="479684"/>
            <a:ext cx="1961482" cy="784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EFE78-13D0-4C49-B861-16CC0E78DD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7"/>
          <a:stretch/>
        </p:blipFill>
        <p:spPr>
          <a:xfrm>
            <a:off x="7499455" y="1382843"/>
            <a:ext cx="3773148" cy="28144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5B73B8-42D4-804A-8D36-75ED876CE4B1}"/>
              </a:ext>
            </a:extLst>
          </p:cNvPr>
          <p:cNvSpPr/>
          <p:nvPr/>
        </p:nvSpPr>
        <p:spPr>
          <a:xfrm>
            <a:off x="7405141" y="1304144"/>
            <a:ext cx="3972393" cy="3013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69379" y="3952712"/>
            <a:ext cx="1198223" cy="12179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067602" y="3588257"/>
            <a:ext cx="1198223" cy="1217978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067602" y="4197246"/>
            <a:ext cx="1198223" cy="6089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8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867120" y="2120042"/>
            <a:ext cx="2747020" cy="2806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8191" y="833745"/>
            <a:ext cx="10836972" cy="711200"/>
          </a:xfrm>
        </p:spPr>
        <p:txBody>
          <a:bodyPr/>
          <a:lstStyle/>
          <a:p>
            <a:r>
              <a:rPr lang="en-GB" sz="4000" dirty="0">
                <a:solidFill>
                  <a:srgbClr val="00ABB5"/>
                </a:solidFill>
              </a:rPr>
              <a:t>Scope of the thematic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153" y="1744207"/>
            <a:ext cx="6296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Inspectors visited 41 schools, early learning and childcare and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CLD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settings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and February 2020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spoke to: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41402"/>
              </p:ext>
            </p:extLst>
          </p:nvPr>
        </p:nvGraphicFramePr>
        <p:xfrm>
          <a:off x="2647070" y="3344363"/>
          <a:ext cx="4515730" cy="28346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57865">
                  <a:extLst>
                    <a:ext uri="{9D8B030D-6E8A-4147-A177-3AD203B41FA5}">
                      <a16:colId xmlns:a16="http://schemas.microsoft.com/office/drawing/2014/main" val="868114607"/>
                    </a:ext>
                  </a:extLst>
                </a:gridCol>
                <a:gridCol w="2257865">
                  <a:extLst>
                    <a:ext uri="{9D8B030D-6E8A-4147-A177-3AD203B41FA5}">
                      <a16:colId xmlns:a16="http://schemas.microsoft.com/office/drawing/2014/main" val="2634188992"/>
                    </a:ext>
                  </a:extLst>
                </a:gridCol>
              </a:tblGrid>
              <a:tr h="1433331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474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parents and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carers</a:t>
                      </a:r>
                    </a:p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292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children and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young people</a:t>
                      </a:r>
                    </a:p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02454"/>
                  </a:ext>
                </a:extLst>
              </a:tr>
              <a:tr h="1180391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429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staff </a:t>
                      </a:r>
                    </a:p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partners</a:t>
                      </a:r>
                    </a:p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817981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914" y="2120042"/>
            <a:ext cx="3207112" cy="28062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9079" y="4959095"/>
            <a:ext cx="1198223" cy="12179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357302" y="3754262"/>
            <a:ext cx="1198223" cy="1217978"/>
          </a:xfrm>
          <a:prstGeom prst="rect">
            <a:avLst/>
          </a:prstGeom>
          <a:solidFill>
            <a:srgbClr val="00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88095" y="862480"/>
            <a:ext cx="2804346" cy="2566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31518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8191" y="833745"/>
            <a:ext cx="10836972" cy="711200"/>
          </a:xfrm>
        </p:spPr>
        <p:txBody>
          <a:bodyPr/>
          <a:lstStyle/>
          <a:p>
            <a:r>
              <a:rPr lang="en-GB" sz="4000" dirty="0">
                <a:solidFill>
                  <a:srgbClr val="00ABB5"/>
                </a:solidFill>
              </a:rPr>
              <a:t>Definition of family learning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3868" y="3429000"/>
            <a:ext cx="2804346" cy="2566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30599" y="1825661"/>
            <a:ext cx="10330801" cy="36875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‘Family Learning encourages family members to learn together as and within a family, with a focus on intergenerational learning. Family learning activities can also be specifically designed to enable parents to learn how to support their children’s learning. ‘Family learning is a powerful method of engagement and learning which can foster positive attitudes towards life-long learning, promote socio-economic resilience and challenge educational disadvantage’. </a:t>
            </a:r>
          </a:p>
          <a:p>
            <a:pPr lvl="0"/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(Family Learning Network, 2016)</a:t>
            </a:r>
          </a:p>
        </p:txBody>
      </p:sp>
    </p:spTree>
    <p:extLst>
      <p:ext uri="{BB962C8B-B14F-4D97-AF65-F5344CB8AC3E}">
        <p14:creationId xmlns:p14="http://schemas.microsoft.com/office/powerpoint/2010/main" val="985018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1" r="757" b="9978"/>
          <a:stretch/>
        </p:blipFill>
        <p:spPr>
          <a:xfrm>
            <a:off x="509666" y="0"/>
            <a:ext cx="11197651" cy="68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620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1648" y="1578723"/>
            <a:ext cx="2780807" cy="31193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31518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8191" y="833745"/>
            <a:ext cx="10836972" cy="711200"/>
          </a:xfrm>
        </p:spPr>
        <p:txBody>
          <a:bodyPr/>
          <a:lstStyle/>
          <a:p>
            <a:r>
              <a:rPr lang="en-GB" sz="4000" dirty="0">
                <a:solidFill>
                  <a:srgbClr val="00ABB5"/>
                </a:solidFill>
              </a:rPr>
              <a:t>Two high level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112" y="1564860"/>
            <a:ext cx="3187564" cy="31332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5220" y="1977313"/>
            <a:ext cx="4823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are families engaged in family learning activities?</a:t>
            </a:r>
          </a:p>
          <a:p>
            <a:pPr lvl="0"/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are families benefiting from family learning activities?</a:t>
            </a:r>
          </a:p>
        </p:txBody>
      </p:sp>
    </p:spTree>
    <p:extLst>
      <p:ext uri="{BB962C8B-B14F-4D97-AF65-F5344CB8AC3E}">
        <p14:creationId xmlns:p14="http://schemas.microsoft.com/office/powerpoint/2010/main" val="3822166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387654" y="947470"/>
            <a:ext cx="2804346" cy="2566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31518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8191" y="833745"/>
            <a:ext cx="10836972" cy="711200"/>
          </a:xfrm>
        </p:spPr>
        <p:txBody>
          <a:bodyPr/>
          <a:lstStyle/>
          <a:p>
            <a:r>
              <a:rPr lang="en-GB" sz="4000" dirty="0">
                <a:solidFill>
                  <a:srgbClr val="00ABB5"/>
                </a:solidFill>
              </a:rPr>
              <a:t>What did we find? – Strengths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314668"/>
            <a:ext cx="2804346" cy="25665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22218"/>
              </p:ext>
            </p:extLst>
          </p:nvPr>
        </p:nvGraphicFramePr>
        <p:xfrm>
          <a:off x="463501" y="1798889"/>
          <a:ext cx="11283024" cy="3611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20756">
                  <a:extLst>
                    <a:ext uri="{9D8B030D-6E8A-4147-A177-3AD203B41FA5}">
                      <a16:colId xmlns:a16="http://schemas.microsoft.com/office/drawing/2014/main" val="438946513"/>
                    </a:ext>
                  </a:extLst>
                </a:gridCol>
                <a:gridCol w="2820756">
                  <a:extLst>
                    <a:ext uri="{9D8B030D-6E8A-4147-A177-3AD203B41FA5}">
                      <a16:colId xmlns:a16="http://schemas.microsoft.com/office/drawing/2014/main" val="3609456908"/>
                    </a:ext>
                  </a:extLst>
                </a:gridCol>
                <a:gridCol w="2820756">
                  <a:extLst>
                    <a:ext uri="{9D8B030D-6E8A-4147-A177-3AD203B41FA5}">
                      <a16:colId xmlns:a16="http://schemas.microsoft.com/office/drawing/2014/main" val="3148881715"/>
                    </a:ext>
                  </a:extLst>
                </a:gridCol>
                <a:gridCol w="2820756">
                  <a:extLst>
                    <a:ext uri="{9D8B030D-6E8A-4147-A177-3AD203B41FA5}">
                      <a16:colId xmlns:a16="http://schemas.microsoft.com/office/drawing/2014/main" val="3381166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schools and </a:t>
                      </a:r>
                      <a:r>
                        <a:rPr lang="en-GB" sz="21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ELC</a:t>
                      </a:r>
                      <a:r>
                        <a:rPr lang="en-GB" sz="2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settings where family learning is taking place are building and sustaining positive relationships with parents. This is key to the success of family learning activities and programmes.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 learning in schools is starting to improve outcomes in terms of attainment and achievement. Families facing challenges are learning new skills to help them address issues in their lives.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and young people have increased confidence, self-esteem and engagement in their learning as a result of parental engagement and family learning. </a:t>
                      </a:r>
                    </a:p>
                    <a:p>
                      <a:endParaRPr lang="en-GB" sz="2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few adults engaged in family learning are gaining qualifications, progressing to volunteering and in a few cases employment. </a:t>
                      </a:r>
                    </a:p>
                    <a:p>
                      <a:endParaRPr lang="en-GB" sz="2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4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367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5034" y="1544945"/>
            <a:ext cx="2804346" cy="25665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0" y="5874640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31518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8191" y="833745"/>
            <a:ext cx="10836972" cy="711200"/>
          </a:xfrm>
        </p:spPr>
        <p:txBody>
          <a:bodyPr/>
          <a:lstStyle/>
          <a:p>
            <a:r>
              <a:rPr lang="en-GB" sz="4000" dirty="0">
                <a:solidFill>
                  <a:srgbClr val="00ABB5"/>
                </a:solidFill>
              </a:rPr>
              <a:t>What did we find? – Areas for improvement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33" y="3748660"/>
            <a:ext cx="2804346" cy="2566520"/>
          </a:xfrm>
          <a:prstGeom prst="rect">
            <a:avLst/>
          </a:prstGeom>
          <a:solidFill>
            <a:srgbClr val="00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47033"/>
              </p:ext>
            </p:extLst>
          </p:nvPr>
        </p:nvGraphicFramePr>
        <p:xfrm>
          <a:off x="433755" y="1985485"/>
          <a:ext cx="11324490" cy="3809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898">
                  <a:extLst>
                    <a:ext uri="{9D8B030D-6E8A-4147-A177-3AD203B41FA5}">
                      <a16:colId xmlns:a16="http://schemas.microsoft.com/office/drawing/2014/main" val="3238877290"/>
                    </a:ext>
                  </a:extLst>
                </a:gridCol>
                <a:gridCol w="2264898">
                  <a:extLst>
                    <a:ext uri="{9D8B030D-6E8A-4147-A177-3AD203B41FA5}">
                      <a16:colId xmlns:a16="http://schemas.microsoft.com/office/drawing/2014/main" val="3439792390"/>
                    </a:ext>
                  </a:extLst>
                </a:gridCol>
                <a:gridCol w="2264898">
                  <a:extLst>
                    <a:ext uri="{9D8B030D-6E8A-4147-A177-3AD203B41FA5}">
                      <a16:colId xmlns:a16="http://schemas.microsoft.com/office/drawing/2014/main" val="3504414629"/>
                    </a:ext>
                  </a:extLst>
                </a:gridCol>
                <a:gridCol w="2264898">
                  <a:extLst>
                    <a:ext uri="{9D8B030D-6E8A-4147-A177-3AD203B41FA5}">
                      <a16:colId xmlns:a16="http://schemas.microsoft.com/office/drawing/2014/main" val="631343431"/>
                    </a:ext>
                  </a:extLst>
                </a:gridCol>
                <a:gridCol w="2264898">
                  <a:extLst>
                    <a:ext uri="{9D8B030D-6E8A-4147-A177-3AD203B41FA5}">
                      <a16:colId xmlns:a16="http://schemas.microsoft.com/office/drawing/2014/main" val="1455933211"/>
                    </a:ext>
                  </a:extLst>
                </a:gridCol>
              </a:tblGrid>
              <a:tr h="3809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 a stronger understanding of the key features of family learning would help schools, </a:t>
                      </a:r>
                      <a:r>
                        <a:rPr lang="en-GB" sz="20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ELC</a:t>
                      </a:r>
                      <a:r>
                        <a:rPr lang="en-GB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settings and their partners to set out clearer aims and outcomes. </a:t>
                      </a:r>
                    </a:p>
                    <a:p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scope for schools, </a:t>
                      </a:r>
                      <a:r>
                        <a:rPr lang="en-GB" sz="20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ELC</a:t>
                      </a:r>
                      <a:r>
                        <a:rPr lang="en-GB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settings and their partners to work together in a more coordinated way to help them achieve their shared objectives. </a:t>
                      </a:r>
                    </a:p>
                    <a:p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 need now to establish robust arrangements that enable them to report on the impacts of family learning, and to celebrate and disseminate highly-effective practice.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sustainability of family learning needs to be considered as part of planning activities and programmes. </a:t>
                      </a:r>
                    </a:p>
                    <a:p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Progression routes for adult learners needs to be more integral to family learning activities and programmes. Effective partnership working can help to strengthen this.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2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660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2524" b="13413"/>
          <a:stretch/>
        </p:blipFill>
        <p:spPr>
          <a:xfrm>
            <a:off x="155862" y="83126"/>
            <a:ext cx="11783291" cy="65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20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62884D-D5C0-450B-A88F-C4FBAB0CD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967039-C71A-4B84-9858-0728C216CC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 PP Template</Template>
  <TotalTime>128</TotalTime>
  <Words>871</Words>
  <Application>Microsoft Office PowerPoint</Application>
  <PresentationFormat>Widescreen</PresentationFormat>
  <Paragraphs>79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Bold</vt:lpstr>
      <vt:lpstr>Calibri</vt:lpstr>
      <vt:lpstr>Lucida Grande</vt:lpstr>
      <vt:lpstr>ＭＳ 明朝</vt:lpstr>
      <vt:lpstr>Times New Roman</vt:lpstr>
      <vt:lpstr>Wingdings</vt:lpstr>
      <vt:lpstr>Powerpoint_template</vt:lpstr>
      <vt:lpstr>PowerPoint Presentation</vt:lpstr>
      <vt:lpstr>PowerPoint Presentation</vt:lpstr>
      <vt:lpstr>Scope of the thematic</vt:lpstr>
      <vt:lpstr>Definition of family learning </vt:lpstr>
      <vt:lpstr>PowerPoint Presentation</vt:lpstr>
      <vt:lpstr>Two high level questions</vt:lpstr>
      <vt:lpstr>What did we find? – Strengths </vt:lpstr>
      <vt:lpstr>What did we find? – Areas for improvement </vt:lpstr>
      <vt:lpstr>PowerPoint Presentation</vt:lpstr>
      <vt:lpstr>Questions for discussion 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L (Louise)</dc:creator>
  <cp:lastModifiedBy>Gordon L (Louise)</cp:lastModifiedBy>
  <cp:revision>17</cp:revision>
  <cp:lastPrinted>2014-02-19T15:05:01Z</cp:lastPrinted>
  <dcterms:created xsi:type="dcterms:W3CDTF">2020-12-16T14:16:54Z</dcterms:created>
  <dcterms:modified xsi:type="dcterms:W3CDTF">2021-03-01T17:29:17Z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  <property fmtid="{D5CDD505-2E9C-101B-9397-08002B2CF9AE}" pid="4" name="Objective-Id">
    <vt:lpwstr>A21498026</vt:lpwstr>
  </property>
  <property fmtid="{D5CDD505-2E9C-101B-9397-08002B2CF9AE}" pid="5" name="Objective-Title">
    <vt:lpwstr>ES PP Template</vt:lpwstr>
  </property>
  <property fmtid="{D5CDD505-2E9C-101B-9397-08002B2CF9AE}" pid="6" name="Objective-Description">
    <vt:lpwstr/>
  </property>
  <property fmtid="{D5CDD505-2E9C-101B-9397-08002B2CF9AE}" pid="7" name="Objective-CreationStamp">
    <vt:filetime>2018-07-03T15:47:23Z</vt:filetime>
  </property>
  <property fmtid="{D5CDD505-2E9C-101B-9397-08002B2CF9AE}" pid="8" name="Objective-IsApproved">
    <vt:bool>false</vt:bool>
  </property>
  <property fmtid="{D5CDD505-2E9C-101B-9397-08002B2CF9AE}" pid="9" name="Objective-IsPublished">
    <vt:bool>false</vt:bool>
  </property>
  <property fmtid="{D5CDD505-2E9C-101B-9397-08002B2CF9AE}" pid="10" name="Objective-DatePublished">
    <vt:lpwstr/>
  </property>
  <property fmtid="{D5CDD505-2E9C-101B-9397-08002B2CF9AE}" pid="11" name="Objective-ModificationStamp">
    <vt:filetime>2018-07-18T13:20:05Z</vt:filetime>
  </property>
  <property fmtid="{D5CDD505-2E9C-101B-9397-08002B2CF9AE}" pid="12" name="Objective-Owner">
    <vt:lpwstr>Gore, Hazel H (Z612349)</vt:lpwstr>
  </property>
  <property fmtid="{D5CDD505-2E9C-101B-9397-08002B2CF9AE}" pid="13" name="Objective-Path">
    <vt:lpwstr>Objective Global Folder:SG File Plan:Administration:Corporate strategy:Communications:General: Communications:Education Scotland: Communications: Branding and Templates: 2016-2021:</vt:lpwstr>
  </property>
  <property fmtid="{D5CDD505-2E9C-101B-9397-08002B2CF9AE}" pid="14" name="Objective-Parent">
    <vt:lpwstr>Education Scotland: Communications: Branding and Templates: 2016-2021</vt:lpwstr>
  </property>
  <property fmtid="{D5CDD505-2E9C-101B-9397-08002B2CF9AE}" pid="15" name="Objective-State">
    <vt:lpwstr>Being Drafted</vt:lpwstr>
  </property>
  <property fmtid="{D5CDD505-2E9C-101B-9397-08002B2CF9AE}" pid="16" name="Objective-VersionId">
    <vt:lpwstr>vA30249846</vt:lpwstr>
  </property>
  <property fmtid="{D5CDD505-2E9C-101B-9397-08002B2CF9AE}" pid="17" name="Objective-Version">
    <vt:lpwstr>0.2</vt:lpwstr>
  </property>
  <property fmtid="{D5CDD505-2E9C-101B-9397-08002B2CF9AE}" pid="18" name="Objective-VersionNumber">
    <vt:r8>2</vt:r8>
  </property>
  <property fmtid="{D5CDD505-2E9C-101B-9397-08002B2CF9AE}" pid="19" name="Objective-VersionComment">
    <vt:lpwstr>Version 2</vt:lpwstr>
  </property>
  <property fmtid="{D5CDD505-2E9C-101B-9397-08002B2CF9AE}" pid="20" name="Objective-FileNumber">
    <vt:lpwstr/>
  </property>
  <property fmtid="{D5CDD505-2E9C-101B-9397-08002B2CF9AE}" pid="21" name="Objective-Classification">
    <vt:lpwstr>[Inherited - OFFICIAL]</vt:lpwstr>
  </property>
  <property fmtid="{D5CDD505-2E9C-101B-9397-08002B2CF9AE}" pid="22" name="Objective-Caveats">
    <vt:lpwstr/>
  </property>
  <property fmtid="{D5CDD505-2E9C-101B-9397-08002B2CF9AE}" pid="23" name="Objective-Connect Creator">
    <vt:lpwstr/>
  </property>
  <property fmtid="{D5CDD505-2E9C-101B-9397-08002B2CF9AE}" pid="24" name="Objective-Date Received">
    <vt:lpwstr/>
  </property>
  <property fmtid="{D5CDD505-2E9C-101B-9397-08002B2CF9AE}" pid="25" name="Objective-Date of Original">
    <vt:lpwstr/>
  </property>
  <property fmtid="{D5CDD505-2E9C-101B-9397-08002B2CF9AE}" pid="26" name="Objective-SG Web Publication - Category">
    <vt:lpwstr/>
  </property>
  <property fmtid="{D5CDD505-2E9C-101B-9397-08002B2CF9AE}" pid="27" name="Objective-SG Web Publication - Category 2 Classification">
    <vt:lpwstr/>
  </property>
  <property fmtid="{D5CDD505-2E9C-101B-9397-08002B2CF9AE}" pid="28" name="Objective-Comment">
    <vt:lpwstr/>
  </property>
  <property fmtid="{D5CDD505-2E9C-101B-9397-08002B2CF9AE}" pid="29" name="Objective-Date of Original [system]">
    <vt:lpwstr/>
  </property>
  <property fmtid="{D5CDD505-2E9C-101B-9397-08002B2CF9AE}" pid="30" name="Objective-Date Received [system]">
    <vt:lpwstr/>
  </property>
  <property fmtid="{D5CDD505-2E9C-101B-9397-08002B2CF9AE}" pid="31" name="Objective-SG Web Publication - Category [system]">
    <vt:lpwstr/>
  </property>
  <property fmtid="{D5CDD505-2E9C-101B-9397-08002B2CF9AE}" pid="32" name="Objective-SG Web Publication - Category 2 Classification [system]">
    <vt:lpwstr/>
  </property>
  <property fmtid="{D5CDD505-2E9C-101B-9397-08002B2CF9AE}" pid="33" name="Objective-Connect Creator [system]">
    <vt:lpwstr/>
  </property>
</Properties>
</file>