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65" r:id="rId2"/>
    <p:sldId id="262" r:id="rId3"/>
    <p:sldId id="263" r:id="rId4"/>
    <p:sldId id="267" r:id="rId5"/>
    <p:sldId id="264" r:id="rId6"/>
    <p:sldId id="266" r:id="rId7"/>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53B90"/>
    <a:srgbClr val="C21CAC"/>
    <a:srgbClr val="0098C2"/>
    <a:srgbClr val="C31EAC"/>
    <a:srgbClr val="04985F"/>
    <a:srgbClr val="FF7800"/>
    <a:srgbClr val="FE790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7" autoAdjust="0"/>
    <p:restoredTop sz="94660"/>
  </p:normalViewPr>
  <p:slideViewPr>
    <p:cSldViewPr snapToGrid="0">
      <p:cViewPr varScale="1">
        <p:scale>
          <a:sx n="65" d="100"/>
          <a:sy n="65" d="100"/>
        </p:scale>
        <p:origin x="1028"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4CFF66E-2CB8-4C2B-8C44-06E5686F48C2}" type="datetimeFigureOut">
              <a:rPr lang="en-GB" smtClean="0"/>
              <a:t>20/05/2021</a:t>
            </a:fld>
            <a:endParaRPr lang="en-GB" dirty="0"/>
          </a:p>
        </p:txBody>
      </p:sp>
      <p:sp>
        <p:nvSpPr>
          <p:cNvPr id="4" name="Slide Image Placehold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6C98D2-0809-4C50-B392-4872A3D12904}" type="slidenum">
              <a:rPr lang="en-GB" smtClean="0"/>
              <a:t>‹#›</a:t>
            </a:fld>
            <a:endParaRPr lang="en-GB" dirty="0"/>
          </a:p>
        </p:txBody>
      </p:sp>
    </p:spTree>
    <p:extLst>
      <p:ext uri="{BB962C8B-B14F-4D97-AF65-F5344CB8AC3E}">
        <p14:creationId xmlns:p14="http://schemas.microsoft.com/office/powerpoint/2010/main" val="31857009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 front cover page and can only</a:t>
            </a:r>
            <a:r>
              <a:rPr lang="en-US" baseline="0" dirty="0" smtClean="0"/>
              <a:t> be used at the beginning of a PowerPoint presentation once. D</a:t>
            </a:r>
            <a:r>
              <a:rPr lang="en-US" dirty="0" smtClean="0"/>
              <a:t>o</a:t>
            </a:r>
            <a:r>
              <a:rPr lang="en-US" baseline="0" dirty="0" smtClean="0"/>
              <a:t> not add anything else to this screen if it is being used.</a:t>
            </a:r>
            <a:endParaRPr lang="en-US" dirty="0"/>
          </a:p>
        </p:txBody>
      </p:sp>
      <p:sp>
        <p:nvSpPr>
          <p:cNvPr id="4" name="Slide Number Placeholder 3"/>
          <p:cNvSpPr>
            <a:spLocks noGrp="1"/>
          </p:cNvSpPr>
          <p:nvPr>
            <p:ph type="sldNum" sz="quarter" idx="10"/>
          </p:nvPr>
        </p:nvSpPr>
        <p:spPr/>
        <p:txBody>
          <a:bodyPr/>
          <a:lstStyle/>
          <a:p>
            <a:fld id="{1238C683-9137-4122-84BD-5AA5692D6AF0}" type="slidenum">
              <a:rPr lang="en-GB" smtClean="0"/>
              <a:t>1</a:t>
            </a:fld>
            <a:endParaRPr lang="en-GB"/>
          </a:p>
        </p:txBody>
      </p:sp>
    </p:spTree>
    <p:extLst>
      <p:ext uri="{BB962C8B-B14F-4D97-AF65-F5344CB8AC3E}">
        <p14:creationId xmlns:p14="http://schemas.microsoft.com/office/powerpoint/2010/main" val="754979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79488" y="1241425"/>
            <a:ext cx="4838700" cy="3349625"/>
          </a:xfrm>
        </p:spPr>
      </p:sp>
      <p:sp>
        <p:nvSpPr>
          <p:cNvPr id="3" name="Notes Placeholder 2"/>
          <p:cNvSpPr>
            <a:spLocks noGrp="1"/>
          </p:cNvSpPr>
          <p:nvPr>
            <p:ph type="body" idx="1"/>
          </p:nvPr>
        </p:nvSpPr>
        <p:spPr/>
        <p:txBody>
          <a:bodyPr/>
          <a:lstStyle/>
          <a:p>
            <a:endParaRPr lang="en-GB" baseline="0" dirty="0"/>
          </a:p>
          <a:p>
            <a:r>
              <a:rPr lang="en-GB" dirty="0"/>
              <a:t>Keep</a:t>
            </a:r>
            <a:r>
              <a:rPr lang="en-GB" baseline="0" dirty="0"/>
              <a:t> as a choice – will have copies printed off</a:t>
            </a:r>
          </a:p>
          <a:p>
            <a:endParaRPr lang="en-GB" baseline="0" dirty="0"/>
          </a:p>
          <a:p>
            <a:r>
              <a:rPr lang="en-GB" dirty="0"/>
              <a:t>Choice</a:t>
            </a:r>
            <a:r>
              <a:rPr lang="en-GB" baseline="0" dirty="0"/>
              <a:t> here – either populate for one of the learning opportunities that has been generated on slide 4</a:t>
            </a:r>
          </a:p>
          <a:p>
            <a:endParaRPr lang="en-GB" dirty="0"/>
          </a:p>
        </p:txBody>
      </p:sp>
      <p:sp>
        <p:nvSpPr>
          <p:cNvPr id="4" name="Slide Number Placeholder 3"/>
          <p:cNvSpPr>
            <a:spLocks noGrp="1"/>
          </p:cNvSpPr>
          <p:nvPr>
            <p:ph type="sldNum" sz="quarter" idx="10"/>
          </p:nvPr>
        </p:nvSpPr>
        <p:spPr/>
        <p:txBody>
          <a:bodyPr/>
          <a:lstStyle/>
          <a:p>
            <a:fld id="{1238C683-9137-4122-84BD-5AA5692D6AF0}" type="slidenum">
              <a:rPr lang="en-GB" smtClean="0"/>
              <a:t>2</a:t>
            </a:fld>
            <a:endParaRPr lang="en-GB" dirty="0"/>
          </a:p>
        </p:txBody>
      </p:sp>
    </p:spTree>
    <p:extLst>
      <p:ext uri="{BB962C8B-B14F-4D97-AF65-F5344CB8AC3E}">
        <p14:creationId xmlns:p14="http://schemas.microsoft.com/office/powerpoint/2010/main" val="42115643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 front cover page and can only</a:t>
            </a:r>
            <a:r>
              <a:rPr lang="en-US" baseline="0" dirty="0" smtClean="0"/>
              <a:t> be used at the beginning of a PowerPoint presentation once. D</a:t>
            </a:r>
            <a:r>
              <a:rPr lang="en-US" dirty="0" smtClean="0"/>
              <a:t>o</a:t>
            </a:r>
            <a:r>
              <a:rPr lang="en-US" baseline="0" dirty="0" smtClean="0"/>
              <a:t> not add anything else to this screen if it is being used.</a:t>
            </a:r>
            <a:endParaRPr lang="en-US" dirty="0"/>
          </a:p>
        </p:txBody>
      </p:sp>
      <p:sp>
        <p:nvSpPr>
          <p:cNvPr id="4" name="Slide Number Placeholder 3"/>
          <p:cNvSpPr>
            <a:spLocks noGrp="1"/>
          </p:cNvSpPr>
          <p:nvPr>
            <p:ph type="sldNum" sz="quarter" idx="10"/>
          </p:nvPr>
        </p:nvSpPr>
        <p:spPr/>
        <p:txBody>
          <a:bodyPr/>
          <a:lstStyle/>
          <a:p>
            <a:fld id="{1238C683-9137-4122-84BD-5AA5692D6AF0}" type="slidenum">
              <a:rPr lang="en-GB" smtClean="0"/>
              <a:t>3</a:t>
            </a:fld>
            <a:endParaRPr lang="en-GB"/>
          </a:p>
        </p:txBody>
      </p:sp>
    </p:spTree>
    <p:extLst>
      <p:ext uri="{BB962C8B-B14F-4D97-AF65-F5344CB8AC3E}">
        <p14:creationId xmlns:p14="http://schemas.microsoft.com/office/powerpoint/2010/main" val="17216183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79488" y="1241425"/>
            <a:ext cx="4838700" cy="3349625"/>
          </a:xfrm>
        </p:spPr>
      </p:sp>
      <p:sp>
        <p:nvSpPr>
          <p:cNvPr id="3" name="Notes Placeholder 2"/>
          <p:cNvSpPr>
            <a:spLocks noGrp="1"/>
          </p:cNvSpPr>
          <p:nvPr>
            <p:ph type="body" idx="1"/>
          </p:nvPr>
        </p:nvSpPr>
        <p:spPr/>
        <p:txBody>
          <a:bodyPr/>
          <a:lstStyle/>
          <a:p>
            <a:endParaRPr lang="en-GB" baseline="0" dirty="0"/>
          </a:p>
          <a:p>
            <a:r>
              <a:rPr lang="en-GB" dirty="0"/>
              <a:t>Keep</a:t>
            </a:r>
            <a:r>
              <a:rPr lang="en-GB" baseline="0" dirty="0"/>
              <a:t> as a choice – will have copies printed off</a:t>
            </a:r>
          </a:p>
          <a:p>
            <a:endParaRPr lang="en-GB" baseline="0" dirty="0"/>
          </a:p>
          <a:p>
            <a:r>
              <a:rPr lang="en-GB" dirty="0"/>
              <a:t>Choice</a:t>
            </a:r>
            <a:r>
              <a:rPr lang="en-GB" baseline="0" dirty="0"/>
              <a:t> here – either populate for one of the learning opportunities that has been generated on slide 4</a:t>
            </a:r>
          </a:p>
          <a:p>
            <a:endParaRPr lang="en-GB" dirty="0"/>
          </a:p>
        </p:txBody>
      </p:sp>
      <p:sp>
        <p:nvSpPr>
          <p:cNvPr id="4" name="Slide Number Placeholder 3"/>
          <p:cNvSpPr>
            <a:spLocks noGrp="1"/>
          </p:cNvSpPr>
          <p:nvPr>
            <p:ph type="sldNum" sz="quarter" idx="10"/>
          </p:nvPr>
        </p:nvSpPr>
        <p:spPr/>
        <p:txBody>
          <a:bodyPr/>
          <a:lstStyle/>
          <a:p>
            <a:fld id="{1238C683-9137-4122-84BD-5AA5692D6AF0}" type="slidenum">
              <a:rPr lang="en-GB" smtClean="0"/>
              <a:t>4</a:t>
            </a:fld>
            <a:endParaRPr lang="en-GB" dirty="0"/>
          </a:p>
        </p:txBody>
      </p:sp>
    </p:spTree>
    <p:extLst>
      <p:ext uri="{BB962C8B-B14F-4D97-AF65-F5344CB8AC3E}">
        <p14:creationId xmlns:p14="http://schemas.microsoft.com/office/powerpoint/2010/main" val="26098985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 front cover page and can only</a:t>
            </a:r>
            <a:r>
              <a:rPr lang="en-US" baseline="0" dirty="0" smtClean="0"/>
              <a:t> be used at the beginning of a PowerPoint presentation once. D</a:t>
            </a:r>
            <a:r>
              <a:rPr lang="en-US" dirty="0" smtClean="0"/>
              <a:t>o</a:t>
            </a:r>
            <a:r>
              <a:rPr lang="en-US" baseline="0" dirty="0" smtClean="0"/>
              <a:t> not add anything else to this screen if it is being used.</a:t>
            </a:r>
            <a:endParaRPr lang="en-US" dirty="0"/>
          </a:p>
        </p:txBody>
      </p:sp>
      <p:sp>
        <p:nvSpPr>
          <p:cNvPr id="4" name="Slide Number Placeholder 3"/>
          <p:cNvSpPr>
            <a:spLocks noGrp="1"/>
          </p:cNvSpPr>
          <p:nvPr>
            <p:ph type="sldNum" sz="quarter" idx="10"/>
          </p:nvPr>
        </p:nvSpPr>
        <p:spPr/>
        <p:txBody>
          <a:bodyPr/>
          <a:lstStyle/>
          <a:p>
            <a:fld id="{1238C683-9137-4122-84BD-5AA5692D6AF0}" type="slidenum">
              <a:rPr lang="en-GB" smtClean="0"/>
              <a:t>5</a:t>
            </a:fld>
            <a:endParaRPr lang="en-GB"/>
          </a:p>
        </p:txBody>
      </p:sp>
    </p:spTree>
    <p:extLst>
      <p:ext uri="{BB962C8B-B14F-4D97-AF65-F5344CB8AC3E}">
        <p14:creationId xmlns:p14="http://schemas.microsoft.com/office/powerpoint/2010/main" val="21012888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79488" y="1241425"/>
            <a:ext cx="4838700" cy="3349625"/>
          </a:xfrm>
        </p:spPr>
      </p:sp>
      <p:sp>
        <p:nvSpPr>
          <p:cNvPr id="3" name="Notes Placeholder 2"/>
          <p:cNvSpPr>
            <a:spLocks noGrp="1"/>
          </p:cNvSpPr>
          <p:nvPr>
            <p:ph type="body" idx="1"/>
          </p:nvPr>
        </p:nvSpPr>
        <p:spPr/>
        <p:txBody>
          <a:bodyPr/>
          <a:lstStyle/>
          <a:p>
            <a:endParaRPr lang="en-GB" baseline="0" dirty="0"/>
          </a:p>
          <a:p>
            <a:r>
              <a:rPr lang="en-GB" dirty="0"/>
              <a:t>Keep</a:t>
            </a:r>
            <a:r>
              <a:rPr lang="en-GB" baseline="0" dirty="0"/>
              <a:t> as a choice – will have copies printed off</a:t>
            </a:r>
          </a:p>
          <a:p>
            <a:endParaRPr lang="en-GB" baseline="0" dirty="0"/>
          </a:p>
          <a:p>
            <a:r>
              <a:rPr lang="en-GB" dirty="0"/>
              <a:t>Choice</a:t>
            </a:r>
            <a:r>
              <a:rPr lang="en-GB" baseline="0" dirty="0"/>
              <a:t> here – either populate for one of the learning opportunities that has been generated on slide 4</a:t>
            </a:r>
          </a:p>
          <a:p>
            <a:endParaRPr lang="en-GB" dirty="0"/>
          </a:p>
        </p:txBody>
      </p:sp>
      <p:sp>
        <p:nvSpPr>
          <p:cNvPr id="4" name="Slide Number Placeholder 3"/>
          <p:cNvSpPr>
            <a:spLocks noGrp="1"/>
          </p:cNvSpPr>
          <p:nvPr>
            <p:ph type="sldNum" sz="quarter" idx="10"/>
          </p:nvPr>
        </p:nvSpPr>
        <p:spPr/>
        <p:txBody>
          <a:bodyPr/>
          <a:lstStyle/>
          <a:p>
            <a:fld id="{1238C683-9137-4122-84BD-5AA5692D6AF0}" type="slidenum">
              <a:rPr lang="en-GB" smtClean="0"/>
              <a:t>6</a:t>
            </a:fld>
            <a:endParaRPr lang="en-GB" dirty="0"/>
          </a:p>
        </p:txBody>
      </p:sp>
    </p:spTree>
    <p:extLst>
      <p:ext uri="{BB962C8B-B14F-4D97-AF65-F5344CB8AC3E}">
        <p14:creationId xmlns:p14="http://schemas.microsoft.com/office/powerpoint/2010/main" val="20583336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GB"/>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631C00BC-53DF-4594-A5BC-0BCAC487AD9B}" type="datetimeFigureOut">
              <a:rPr lang="en-GB" smtClean="0"/>
              <a:t>20/05/2021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4201BE8-A236-42A3-B0A5-879F7CEDECC8}" type="slidenum">
              <a:rPr lang="en-GB" smtClean="0"/>
              <a:t>‹#›</a:t>
            </a:fld>
            <a:endParaRPr lang="en-GB" dirty="0"/>
          </a:p>
        </p:txBody>
      </p:sp>
    </p:spTree>
    <p:extLst>
      <p:ext uri="{BB962C8B-B14F-4D97-AF65-F5344CB8AC3E}">
        <p14:creationId xmlns:p14="http://schemas.microsoft.com/office/powerpoint/2010/main" val="1469630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631C00BC-53DF-4594-A5BC-0BCAC487AD9B}" type="datetimeFigureOut">
              <a:rPr lang="en-GB" smtClean="0"/>
              <a:t>20/05/2021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4201BE8-A236-42A3-B0A5-879F7CEDECC8}" type="slidenum">
              <a:rPr lang="en-GB" smtClean="0"/>
              <a:t>‹#›</a:t>
            </a:fld>
            <a:endParaRPr lang="en-GB" dirty="0"/>
          </a:p>
        </p:txBody>
      </p:sp>
    </p:spTree>
    <p:extLst>
      <p:ext uri="{BB962C8B-B14F-4D97-AF65-F5344CB8AC3E}">
        <p14:creationId xmlns:p14="http://schemas.microsoft.com/office/powerpoint/2010/main" val="36186963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631C00BC-53DF-4594-A5BC-0BCAC487AD9B}" type="datetimeFigureOut">
              <a:rPr lang="en-GB" smtClean="0"/>
              <a:t>20/05/2021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4201BE8-A236-42A3-B0A5-879F7CEDECC8}" type="slidenum">
              <a:rPr lang="en-GB" smtClean="0"/>
              <a:t>‹#›</a:t>
            </a:fld>
            <a:endParaRPr lang="en-GB" dirty="0"/>
          </a:p>
        </p:txBody>
      </p:sp>
    </p:spTree>
    <p:extLst>
      <p:ext uri="{BB962C8B-B14F-4D97-AF65-F5344CB8AC3E}">
        <p14:creationId xmlns:p14="http://schemas.microsoft.com/office/powerpoint/2010/main" val="35250401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631C00BC-53DF-4594-A5BC-0BCAC487AD9B}" type="datetimeFigureOut">
              <a:rPr lang="en-GB" smtClean="0"/>
              <a:t>20/05/2021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4201BE8-A236-42A3-B0A5-879F7CEDECC8}" type="slidenum">
              <a:rPr lang="en-GB" smtClean="0"/>
              <a:t>‹#›</a:t>
            </a:fld>
            <a:endParaRPr lang="en-GB" dirty="0"/>
          </a:p>
        </p:txBody>
      </p:sp>
    </p:spTree>
    <p:extLst>
      <p:ext uri="{BB962C8B-B14F-4D97-AF65-F5344CB8AC3E}">
        <p14:creationId xmlns:p14="http://schemas.microsoft.com/office/powerpoint/2010/main" val="32013888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GB"/>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631C00BC-53DF-4594-A5BC-0BCAC487AD9B}" type="datetimeFigureOut">
              <a:rPr lang="en-GB" smtClean="0"/>
              <a:t>20/05/2021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4201BE8-A236-42A3-B0A5-879F7CEDECC8}" type="slidenum">
              <a:rPr lang="en-GB" smtClean="0"/>
              <a:t>‹#›</a:t>
            </a:fld>
            <a:endParaRPr lang="en-GB" dirty="0"/>
          </a:p>
        </p:txBody>
      </p:sp>
    </p:spTree>
    <p:extLst>
      <p:ext uri="{BB962C8B-B14F-4D97-AF65-F5344CB8AC3E}">
        <p14:creationId xmlns:p14="http://schemas.microsoft.com/office/powerpoint/2010/main" val="25417167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631C00BC-53DF-4594-A5BC-0BCAC487AD9B}" type="datetimeFigureOut">
              <a:rPr lang="en-GB" smtClean="0"/>
              <a:t>20/05/2021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04201BE8-A236-42A3-B0A5-879F7CEDECC8}" type="slidenum">
              <a:rPr lang="en-GB" smtClean="0"/>
              <a:t>‹#›</a:t>
            </a:fld>
            <a:endParaRPr lang="en-GB" dirty="0"/>
          </a:p>
        </p:txBody>
      </p:sp>
    </p:spTree>
    <p:extLst>
      <p:ext uri="{BB962C8B-B14F-4D97-AF65-F5344CB8AC3E}">
        <p14:creationId xmlns:p14="http://schemas.microsoft.com/office/powerpoint/2010/main" val="161503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GB"/>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631C00BC-53DF-4594-A5BC-0BCAC487AD9B}" type="datetimeFigureOut">
              <a:rPr lang="en-GB" smtClean="0"/>
              <a:t>20/05/2021</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04201BE8-A236-42A3-B0A5-879F7CEDECC8}" type="slidenum">
              <a:rPr lang="en-GB" smtClean="0"/>
              <a:t>‹#›</a:t>
            </a:fld>
            <a:endParaRPr lang="en-GB" dirty="0"/>
          </a:p>
        </p:txBody>
      </p:sp>
    </p:spTree>
    <p:extLst>
      <p:ext uri="{BB962C8B-B14F-4D97-AF65-F5344CB8AC3E}">
        <p14:creationId xmlns:p14="http://schemas.microsoft.com/office/powerpoint/2010/main" val="2972421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631C00BC-53DF-4594-A5BC-0BCAC487AD9B}" type="datetimeFigureOut">
              <a:rPr lang="en-GB" smtClean="0"/>
              <a:t>20/05/2021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04201BE8-A236-42A3-B0A5-879F7CEDECC8}" type="slidenum">
              <a:rPr lang="en-GB" smtClean="0"/>
              <a:t>‹#›</a:t>
            </a:fld>
            <a:endParaRPr lang="en-GB" dirty="0"/>
          </a:p>
        </p:txBody>
      </p:sp>
    </p:spTree>
    <p:extLst>
      <p:ext uri="{BB962C8B-B14F-4D97-AF65-F5344CB8AC3E}">
        <p14:creationId xmlns:p14="http://schemas.microsoft.com/office/powerpoint/2010/main" val="42631628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1C00BC-53DF-4594-A5BC-0BCAC487AD9B}" type="datetimeFigureOut">
              <a:rPr lang="en-GB" smtClean="0"/>
              <a:t>20/05/2021</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04201BE8-A236-42A3-B0A5-879F7CEDECC8}" type="slidenum">
              <a:rPr lang="en-GB" smtClean="0"/>
              <a:t>‹#›</a:t>
            </a:fld>
            <a:endParaRPr lang="en-GB" dirty="0"/>
          </a:p>
        </p:txBody>
      </p:sp>
    </p:spTree>
    <p:extLst>
      <p:ext uri="{BB962C8B-B14F-4D97-AF65-F5344CB8AC3E}">
        <p14:creationId xmlns:p14="http://schemas.microsoft.com/office/powerpoint/2010/main" val="33852273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GB"/>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631C00BC-53DF-4594-A5BC-0BCAC487AD9B}" type="datetimeFigureOut">
              <a:rPr lang="en-GB" smtClean="0"/>
              <a:t>20/05/2021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04201BE8-A236-42A3-B0A5-879F7CEDECC8}" type="slidenum">
              <a:rPr lang="en-GB" smtClean="0"/>
              <a:t>‹#›</a:t>
            </a:fld>
            <a:endParaRPr lang="en-GB" dirty="0"/>
          </a:p>
        </p:txBody>
      </p:sp>
    </p:spTree>
    <p:extLst>
      <p:ext uri="{BB962C8B-B14F-4D97-AF65-F5344CB8AC3E}">
        <p14:creationId xmlns:p14="http://schemas.microsoft.com/office/powerpoint/2010/main" val="18529786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dirty="0"/>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631C00BC-53DF-4594-A5BC-0BCAC487AD9B}" type="datetimeFigureOut">
              <a:rPr lang="en-GB" smtClean="0"/>
              <a:t>20/05/2021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04201BE8-A236-42A3-B0A5-879F7CEDECC8}" type="slidenum">
              <a:rPr lang="en-GB" smtClean="0"/>
              <a:t>‹#›</a:t>
            </a:fld>
            <a:endParaRPr lang="en-GB" dirty="0"/>
          </a:p>
        </p:txBody>
      </p:sp>
    </p:spTree>
    <p:extLst>
      <p:ext uri="{BB962C8B-B14F-4D97-AF65-F5344CB8AC3E}">
        <p14:creationId xmlns:p14="http://schemas.microsoft.com/office/powerpoint/2010/main" val="12026813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C00BC-53DF-4594-A5BC-0BCAC487AD9B}" type="datetimeFigureOut">
              <a:rPr lang="en-GB" smtClean="0"/>
              <a:t>20/05/2021</a:t>
            </a:fld>
            <a:endParaRPr lang="en-GB" dirty="0"/>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201BE8-A236-42A3-B0A5-879F7CEDECC8}" type="slidenum">
              <a:rPr lang="en-GB" smtClean="0"/>
              <a:t>‹#›</a:t>
            </a:fld>
            <a:endParaRPr lang="en-GB" dirty="0"/>
          </a:p>
        </p:txBody>
      </p:sp>
    </p:spTree>
    <p:extLst>
      <p:ext uri="{BB962C8B-B14F-4D97-AF65-F5344CB8AC3E}">
        <p14:creationId xmlns:p14="http://schemas.microsoft.com/office/powerpoint/2010/main" val="25776978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jpeg"/><Relationship Id="rId12" Type="http://schemas.openxmlformats.org/officeDocument/2006/relationships/image" Target="../media/image11.jpe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5.jpeg"/><Relationship Id="rId11" Type="http://schemas.openxmlformats.org/officeDocument/2006/relationships/image" Target="../media/image10.jpeg"/><Relationship Id="rId5" Type="http://schemas.openxmlformats.org/officeDocument/2006/relationships/image" Target="../media/image4.jpeg"/><Relationship Id="rId10" Type="http://schemas.openxmlformats.org/officeDocument/2006/relationships/image" Target="../media/image9.jpeg"/><Relationship Id="rId4" Type="http://schemas.openxmlformats.org/officeDocument/2006/relationships/image" Target="../media/image3.png"/><Relationship Id="rId9"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642938"/>
            <a:ext cx="9906000" cy="5572125"/>
          </a:xfrm>
          <a:prstGeom prst="rect">
            <a:avLst/>
          </a:prstGeom>
          <a:solidFill>
            <a:srgbClr val="00ABB5"/>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63"/>
          </a:p>
        </p:txBody>
      </p:sp>
      <p:pic>
        <p:nvPicPr>
          <p:cNvPr id="3" name="Picture 2" descr="ES_NO TAG_WHITE_TRANSPAREN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24274" y="4202815"/>
            <a:ext cx="3657453" cy="1462569"/>
          </a:xfrm>
          <a:prstGeom prst="rect">
            <a:avLst/>
          </a:prstGeom>
        </p:spPr>
      </p:pic>
      <p:sp>
        <p:nvSpPr>
          <p:cNvPr id="4" name="TextBox 3"/>
          <p:cNvSpPr txBox="1"/>
          <p:nvPr/>
        </p:nvSpPr>
        <p:spPr>
          <a:xfrm>
            <a:off x="2033127" y="2536262"/>
            <a:ext cx="5839747" cy="642484"/>
          </a:xfrm>
          <a:prstGeom prst="rect">
            <a:avLst/>
          </a:prstGeom>
          <a:noFill/>
        </p:spPr>
        <p:txBody>
          <a:bodyPr wrap="square" rtlCol="0">
            <a:spAutoFit/>
          </a:bodyPr>
          <a:lstStyle/>
          <a:p>
            <a:pPr algn="ctr"/>
            <a:r>
              <a:rPr lang="en-GB" sz="3575" dirty="0"/>
              <a:t>Four </a:t>
            </a:r>
            <a:r>
              <a:rPr lang="en-GB" sz="3575" dirty="0" smtClean="0"/>
              <a:t>Contexts </a:t>
            </a:r>
            <a:r>
              <a:rPr lang="en-GB" sz="3575" dirty="0"/>
              <a:t>- poster</a:t>
            </a:r>
            <a:endParaRPr lang="en-GB" sz="3575" dirty="0"/>
          </a:p>
        </p:txBody>
      </p:sp>
    </p:spTree>
    <p:extLst>
      <p:ext uri="{BB962C8B-B14F-4D97-AF65-F5344CB8AC3E}">
        <p14:creationId xmlns:p14="http://schemas.microsoft.com/office/powerpoint/2010/main" val="21109858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154113" y="141811"/>
            <a:ext cx="8626967" cy="782320"/>
          </a:xfrm>
          <a:prstGeom prst="rect">
            <a:avLst/>
          </a:prstGeom>
        </p:spPr>
        <p:txBody>
          <a:bodyPr/>
          <a:lstStyle>
            <a:lvl1pPr algn="l" rtl="0" eaLnBrk="1" fontAlgn="base" hangingPunct="1">
              <a:spcBef>
                <a:spcPct val="0"/>
              </a:spcBef>
              <a:spcAft>
                <a:spcPct val="0"/>
              </a:spcAft>
              <a:defRPr sz="3000" b="1">
                <a:solidFill>
                  <a:srgbClr val="00ABB5"/>
                </a:solidFill>
                <a:latin typeface="+mj-lt"/>
                <a:ea typeface="+mj-ea"/>
                <a:cs typeface="+mj-cs"/>
              </a:defRPr>
            </a:lvl1pPr>
            <a:lvl2pPr algn="l" rtl="0" eaLnBrk="1" fontAlgn="base" hangingPunct="1">
              <a:spcBef>
                <a:spcPct val="0"/>
              </a:spcBef>
              <a:spcAft>
                <a:spcPct val="0"/>
              </a:spcAft>
              <a:defRPr sz="3000" b="1">
                <a:solidFill>
                  <a:srgbClr val="000000"/>
                </a:solidFill>
                <a:latin typeface="Arial" charset="0"/>
                <a:cs typeface="Arial" charset="0"/>
              </a:defRPr>
            </a:lvl2pPr>
            <a:lvl3pPr algn="l" rtl="0" eaLnBrk="1" fontAlgn="base" hangingPunct="1">
              <a:spcBef>
                <a:spcPct val="0"/>
              </a:spcBef>
              <a:spcAft>
                <a:spcPct val="0"/>
              </a:spcAft>
              <a:defRPr sz="3000" b="1">
                <a:solidFill>
                  <a:srgbClr val="000000"/>
                </a:solidFill>
                <a:latin typeface="Arial" charset="0"/>
                <a:cs typeface="Arial" charset="0"/>
              </a:defRPr>
            </a:lvl3pPr>
            <a:lvl4pPr algn="l" rtl="0" eaLnBrk="1" fontAlgn="base" hangingPunct="1">
              <a:spcBef>
                <a:spcPct val="0"/>
              </a:spcBef>
              <a:spcAft>
                <a:spcPct val="0"/>
              </a:spcAft>
              <a:defRPr sz="3000" b="1">
                <a:solidFill>
                  <a:srgbClr val="000000"/>
                </a:solidFill>
                <a:latin typeface="Arial" charset="0"/>
                <a:cs typeface="Arial" charset="0"/>
              </a:defRPr>
            </a:lvl4pPr>
            <a:lvl5pPr algn="l" rtl="0" eaLnBrk="1" fontAlgn="base" hangingPunct="1">
              <a:spcBef>
                <a:spcPct val="0"/>
              </a:spcBef>
              <a:spcAft>
                <a:spcPct val="0"/>
              </a:spcAft>
              <a:defRPr sz="3000" b="1">
                <a:solidFill>
                  <a:srgbClr val="000000"/>
                </a:solidFill>
                <a:latin typeface="Arial" charset="0"/>
                <a:cs typeface="Arial" charset="0"/>
              </a:defRPr>
            </a:lvl5pPr>
            <a:lvl6pPr marL="457200" algn="l" rtl="0" eaLnBrk="1" fontAlgn="base" hangingPunct="1">
              <a:spcBef>
                <a:spcPct val="0"/>
              </a:spcBef>
              <a:spcAft>
                <a:spcPct val="0"/>
              </a:spcAft>
              <a:defRPr sz="3000" b="1">
                <a:solidFill>
                  <a:srgbClr val="000000"/>
                </a:solidFill>
                <a:latin typeface="Arial" charset="0"/>
                <a:cs typeface="Arial" charset="0"/>
              </a:defRPr>
            </a:lvl6pPr>
            <a:lvl7pPr marL="914400" algn="l" rtl="0" eaLnBrk="1" fontAlgn="base" hangingPunct="1">
              <a:spcBef>
                <a:spcPct val="0"/>
              </a:spcBef>
              <a:spcAft>
                <a:spcPct val="0"/>
              </a:spcAft>
              <a:defRPr sz="3000" b="1">
                <a:solidFill>
                  <a:srgbClr val="000000"/>
                </a:solidFill>
                <a:latin typeface="Arial" charset="0"/>
                <a:cs typeface="Arial" charset="0"/>
              </a:defRPr>
            </a:lvl7pPr>
            <a:lvl8pPr marL="1371600" algn="l" rtl="0" eaLnBrk="1" fontAlgn="base" hangingPunct="1">
              <a:spcBef>
                <a:spcPct val="0"/>
              </a:spcBef>
              <a:spcAft>
                <a:spcPct val="0"/>
              </a:spcAft>
              <a:defRPr sz="3000" b="1">
                <a:solidFill>
                  <a:srgbClr val="000000"/>
                </a:solidFill>
                <a:latin typeface="Arial" charset="0"/>
                <a:cs typeface="Arial" charset="0"/>
              </a:defRPr>
            </a:lvl8pPr>
            <a:lvl9pPr marL="1828800" algn="l" rtl="0" eaLnBrk="1" fontAlgn="base" hangingPunct="1">
              <a:spcBef>
                <a:spcPct val="0"/>
              </a:spcBef>
              <a:spcAft>
                <a:spcPct val="0"/>
              </a:spcAft>
              <a:defRPr sz="3000" b="1">
                <a:solidFill>
                  <a:srgbClr val="000000"/>
                </a:solidFill>
                <a:latin typeface="Arial" charset="0"/>
                <a:cs typeface="Arial" charset="0"/>
              </a:defRPr>
            </a:lvl9pPr>
          </a:lstStyle>
          <a:p>
            <a:r>
              <a:rPr lang="en-GB" sz="2400" b="0" kern="0" dirty="0" smtClean="0">
                <a:solidFill>
                  <a:schemeClr val="accent1"/>
                </a:solidFill>
                <a:latin typeface="Roboto Medium" panose="02000000000000000000" pitchFamily="2" charset="0"/>
                <a:ea typeface="Roboto Medium" panose="02000000000000000000" pitchFamily="2" charset="0"/>
              </a:rPr>
              <a:t>Learning across the four contexts at [</a:t>
            </a:r>
            <a:r>
              <a:rPr lang="en-GB" sz="2400" b="0" i="1" kern="0" dirty="0" smtClean="0">
                <a:solidFill>
                  <a:schemeClr val="accent1"/>
                </a:solidFill>
                <a:latin typeface="Roboto Medium" panose="02000000000000000000" pitchFamily="2" charset="0"/>
                <a:ea typeface="Roboto Medium" panose="02000000000000000000" pitchFamily="2" charset="0"/>
              </a:rPr>
              <a:t>insert here</a:t>
            </a:r>
            <a:r>
              <a:rPr lang="en-GB" sz="2400" b="0" kern="0" dirty="0" smtClean="0">
                <a:solidFill>
                  <a:schemeClr val="accent1"/>
                </a:solidFill>
                <a:latin typeface="Roboto Medium" panose="02000000000000000000" pitchFamily="2" charset="0"/>
                <a:ea typeface="Roboto Medium" panose="02000000000000000000" pitchFamily="2" charset="0"/>
              </a:rPr>
              <a:t>]</a:t>
            </a:r>
            <a:endParaRPr lang="en-GB" sz="2400" b="0" kern="0" dirty="0">
              <a:solidFill>
                <a:schemeClr val="accent1"/>
              </a:solidFill>
              <a:latin typeface="Roboto Medium" panose="02000000000000000000" pitchFamily="2" charset="0"/>
              <a:ea typeface="Roboto Medium" panose="02000000000000000000" pitchFamily="2" charset="0"/>
            </a:endParaRPr>
          </a:p>
        </p:txBody>
      </p:sp>
      <p:grpSp>
        <p:nvGrpSpPr>
          <p:cNvPr id="27" name="Group 26">
            <a:extLst>
              <a:ext uri="{FF2B5EF4-FFF2-40B4-BE49-F238E27FC236}">
                <a16:creationId xmlns:a16="http://schemas.microsoft.com/office/drawing/2014/main" id="{09F0DFFC-4A66-B84D-8969-289C13DF30EE}"/>
              </a:ext>
            </a:extLst>
          </p:cNvPr>
          <p:cNvGrpSpPr/>
          <p:nvPr/>
        </p:nvGrpSpPr>
        <p:grpSpPr>
          <a:xfrm>
            <a:off x="174661" y="764797"/>
            <a:ext cx="4585156" cy="2826075"/>
            <a:chOff x="164387" y="764797"/>
            <a:chExt cx="4585156" cy="2826075"/>
          </a:xfrm>
        </p:grpSpPr>
        <p:sp>
          <p:nvSpPr>
            <p:cNvPr id="2" name="Rectangle 1"/>
            <p:cNvSpPr/>
            <p:nvPr/>
          </p:nvSpPr>
          <p:spPr>
            <a:xfrm>
              <a:off x="164387" y="764797"/>
              <a:ext cx="4585156" cy="2826075"/>
            </a:xfrm>
            <a:prstGeom prst="rect">
              <a:avLst/>
            </a:prstGeom>
            <a:solidFill>
              <a:schemeClr val="bg1"/>
            </a:solidFill>
            <a:ln w="38100">
              <a:solidFill>
                <a:srgbClr val="FF78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endParaRPr lang="en-GB" sz="1400" dirty="0">
                <a:solidFill>
                  <a:schemeClr val="tx1"/>
                </a:solidFill>
              </a:endParaRPr>
            </a:p>
          </p:txBody>
        </p:sp>
        <p:sp>
          <p:nvSpPr>
            <p:cNvPr id="12" name="Rectangle 11">
              <a:extLst>
                <a:ext uri="{FF2B5EF4-FFF2-40B4-BE49-F238E27FC236}">
                  <a16:creationId xmlns:a16="http://schemas.microsoft.com/office/drawing/2014/main" id="{62B8920F-FBAB-E848-971A-0104261F7255}"/>
                </a:ext>
              </a:extLst>
            </p:cNvPr>
            <p:cNvSpPr/>
            <p:nvPr/>
          </p:nvSpPr>
          <p:spPr>
            <a:xfrm>
              <a:off x="164387" y="764798"/>
              <a:ext cx="4577158" cy="520215"/>
            </a:xfrm>
            <a:prstGeom prst="rect">
              <a:avLst/>
            </a:prstGeom>
            <a:solidFill>
              <a:srgbClr val="FF78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latin typeface="Roboto Medium" panose="02000000000000000000" pitchFamily="2" charset="0"/>
                  <a:ea typeface="Roboto Medium" panose="02000000000000000000" pitchFamily="2" charset="0"/>
                </a:rPr>
                <a:t>Opportunities for personal achievement</a:t>
              </a:r>
            </a:p>
          </p:txBody>
        </p:sp>
      </p:grpSp>
      <p:grpSp>
        <p:nvGrpSpPr>
          <p:cNvPr id="28" name="Group 27">
            <a:extLst>
              <a:ext uri="{FF2B5EF4-FFF2-40B4-BE49-F238E27FC236}">
                <a16:creationId xmlns:a16="http://schemas.microsoft.com/office/drawing/2014/main" id="{ADF125FD-A8A7-3E43-9439-BB5360CE96AD}"/>
              </a:ext>
            </a:extLst>
          </p:cNvPr>
          <p:cNvGrpSpPr/>
          <p:nvPr/>
        </p:nvGrpSpPr>
        <p:grpSpPr>
          <a:xfrm>
            <a:off x="5131581" y="764796"/>
            <a:ext cx="4585156" cy="2826075"/>
            <a:chOff x="164387" y="764797"/>
            <a:chExt cx="4585156" cy="2826075"/>
          </a:xfrm>
        </p:grpSpPr>
        <p:sp>
          <p:nvSpPr>
            <p:cNvPr id="29" name="Rectangle 28">
              <a:extLst>
                <a:ext uri="{FF2B5EF4-FFF2-40B4-BE49-F238E27FC236}">
                  <a16:creationId xmlns:a16="http://schemas.microsoft.com/office/drawing/2014/main" id="{5CB8D908-0ECC-E14F-9DC2-2967BC26CB0E}"/>
                </a:ext>
              </a:extLst>
            </p:cNvPr>
            <p:cNvSpPr/>
            <p:nvPr/>
          </p:nvSpPr>
          <p:spPr>
            <a:xfrm>
              <a:off x="164387" y="764797"/>
              <a:ext cx="4585156" cy="2826075"/>
            </a:xfrm>
            <a:prstGeom prst="rect">
              <a:avLst/>
            </a:prstGeom>
            <a:solidFill>
              <a:schemeClr val="bg1"/>
            </a:solidFill>
            <a:ln w="38100">
              <a:solidFill>
                <a:srgbClr val="04985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endParaRPr lang="en-GB" sz="1400" dirty="0">
                <a:solidFill>
                  <a:schemeClr val="tx1"/>
                </a:solidFill>
              </a:endParaRPr>
            </a:p>
          </p:txBody>
        </p:sp>
        <p:sp>
          <p:nvSpPr>
            <p:cNvPr id="30" name="Rectangle 29">
              <a:extLst>
                <a:ext uri="{FF2B5EF4-FFF2-40B4-BE49-F238E27FC236}">
                  <a16:creationId xmlns:a16="http://schemas.microsoft.com/office/drawing/2014/main" id="{664F4F0F-EF57-A948-9DAB-21841561B96D}"/>
                </a:ext>
              </a:extLst>
            </p:cNvPr>
            <p:cNvSpPr/>
            <p:nvPr/>
          </p:nvSpPr>
          <p:spPr>
            <a:xfrm>
              <a:off x="164387" y="764798"/>
              <a:ext cx="4577158" cy="520215"/>
            </a:xfrm>
            <a:prstGeom prst="rect">
              <a:avLst/>
            </a:prstGeom>
            <a:solidFill>
              <a:srgbClr val="0498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dirty="0">
                  <a:latin typeface="Roboto Medium" panose="02000000000000000000" pitchFamily="2" charset="0"/>
                  <a:ea typeface="Roboto Medium" panose="02000000000000000000" pitchFamily="2" charset="0"/>
                </a:rPr>
                <a:t>Interdisciplinary Learning</a:t>
              </a:r>
            </a:p>
          </p:txBody>
        </p:sp>
      </p:grpSp>
      <p:grpSp>
        <p:nvGrpSpPr>
          <p:cNvPr id="31" name="Group 30">
            <a:extLst>
              <a:ext uri="{FF2B5EF4-FFF2-40B4-BE49-F238E27FC236}">
                <a16:creationId xmlns:a16="http://schemas.microsoft.com/office/drawing/2014/main" id="{C34D467C-F8C4-0544-BC56-5BABDB84785A}"/>
              </a:ext>
            </a:extLst>
          </p:cNvPr>
          <p:cNvGrpSpPr/>
          <p:nvPr/>
        </p:nvGrpSpPr>
        <p:grpSpPr>
          <a:xfrm>
            <a:off x="166657" y="3874094"/>
            <a:ext cx="4593160" cy="2826075"/>
            <a:chOff x="156383" y="764797"/>
            <a:chExt cx="4593160" cy="2826075"/>
          </a:xfrm>
        </p:grpSpPr>
        <p:sp>
          <p:nvSpPr>
            <p:cNvPr id="32" name="Rectangle 31">
              <a:extLst>
                <a:ext uri="{FF2B5EF4-FFF2-40B4-BE49-F238E27FC236}">
                  <a16:creationId xmlns:a16="http://schemas.microsoft.com/office/drawing/2014/main" id="{BE97F347-0DB9-9E46-8249-BF308B5F7B18}"/>
                </a:ext>
              </a:extLst>
            </p:cNvPr>
            <p:cNvSpPr/>
            <p:nvPr/>
          </p:nvSpPr>
          <p:spPr>
            <a:xfrm>
              <a:off x="164387" y="764797"/>
              <a:ext cx="4585156" cy="2826075"/>
            </a:xfrm>
            <a:prstGeom prst="rect">
              <a:avLst/>
            </a:prstGeom>
            <a:solidFill>
              <a:schemeClr val="bg1"/>
            </a:solidFill>
            <a:ln w="38100">
              <a:solidFill>
                <a:srgbClr val="C31E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endParaRPr lang="en-GB" sz="1400" dirty="0">
                <a:solidFill>
                  <a:schemeClr val="tx1"/>
                </a:solidFill>
              </a:endParaRPr>
            </a:p>
          </p:txBody>
        </p:sp>
        <p:sp>
          <p:nvSpPr>
            <p:cNvPr id="33" name="Rectangle 32">
              <a:extLst>
                <a:ext uri="{FF2B5EF4-FFF2-40B4-BE49-F238E27FC236}">
                  <a16:creationId xmlns:a16="http://schemas.microsoft.com/office/drawing/2014/main" id="{930145E3-E4C8-0649-9302-8EA861C1DAD5}"/>
                </a:ext>
              </a:extLst>
            </p:cNvPr>
            <p:cNvSpPr/>
            <p:nvPr/>
          </p:nvSpPr>
          <p:spPr>
            <a:xfrm>
              <a:off x="156383" y="3058261"/>
              <a:ext cx="4577158" cy="520215"/>
            </a:xfrm>
            <a:prstGeom prst="rect">
              <a:avLst/>
            </a:prstGeom>
            <a:solidFill>
              <a:srgbClr val="C31E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Roboto Medium" panose="02000000000000000000" pitchFamily="2" charset="0"/>
                <a:ea typeface="Roboto Medium" panose="02000000000000000000" pitchFamily="2" charset="0"/>
              </a:endParaRPr>
            </a:p>
          </p:txBody>
        </p:sp>
      </p:grpSp>
      <p:grpSp>
        <p:nvGrpSpPr>
          <p:cNvPr id="34" name="Group 33">
            <a:extLst>
              <a:ext uri="{FF2B5EF4-FFF2-40B4-BE49-F238E27FC236}">
                <a16:creationId xmlns:a16="http://schemas.microsoft.com/office/drawing/2014/main" id="{1DBAB730-2B0B-C942-921C-502B0D8685F4}"/>
              </a:ext>
            </a:extLst>
          </p:cNvPr>
          <p:cNvGrpSpPr/>
          <p:nvPr/>
        </p:nvGrpSpPr>
        <p:grpSpPr>
          <a:xfrm>
            <a:off x="5134463" y="3874093"/>
            <a:ext cx="4585156" cy="2826075"/>
            <a:chOff x="164387" y="764797"/>
            <a:chExt cx="4585156" cy="2826075"/>
          </a:xfrm>
        </p:grpSpPr>
        <p:sp>
          <p:nvSpPr>
            <p:cNvPr id="35" name="Rectangle 34">
              <a:extLst>
                <a:ext uri="{FF2B5EF4-FFF2-40B4-BE49-F238E27FC236}">
                  <a16:creationId xmlns:a16="http://schemas.microsoft.com/office/drawing/2014/main" id="{B890880A-3381-364C-A637-5CDF119FC29D}"/>
                </a:ext>
              </a:extLst>
            </p:cNvPr>
            <p:cNvSpPr/>
            <p:nvPr/>
          </p:nvSpPr>
          <p:spPr>
            <a:xfrm>
              <a:off x="164387" y="764797"/>
              <a:ext cx="4585156" cy="2826075"/>
            </a:xfrm>
            <a:prstGeom prst="rect">
              <a:avLst/>
            </a:prstGeom>
            <a:solidFill>
              <a:schemeClr val="bg1"/>
            </a:solidFill>
            <a:ln w="38100">
              <a:solidFill>
                <a:srgbClr val="0098C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endParaRPr lang="en-GB" sz="1400" dirty="0">
                <a:solidFill>
                  <a:schemeClr val="tx1"/>
                </a:solidFill>
              </a:endParaRPr>
            </a:p>
          </p:txBody>
        </p:sp>
        <p:sp>
          <p:nvSpPr>
            <p:cNvPr id="36" name="Rectangle 35">
              <a:extLst>
                <a:ext uri="{FF2B5EF4-FFF2-40B4-BE49-F238E27FC236}">
                  <a16:creationId xmlns:a16="http://schemas.microsoft.com/office/drawing/2014/main" id="{BF7EF501-E16B-394F-87B2-0C4DAADC1062}"/>
                </a:ext>
              </a:extLst>
            </p:cNvPr>
            <p:cNvSpPr/>
            <p:nvPr/>
          </p:nvSpPr>
          <p:spPr>
            <a:xfrm>
              <a:off x="166657" y="3058261"/>
              <a:ext cx="4577158" cy="520215"/>
            </a:xfrm>
            <a:prstGeom prst="rect">
              <a:avLst/>
            </a:prstGeom>
            <a:solidFill>
              <a:srgbClr val="0098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dirty="0">
                  <a:latin typeface="Roboto Medium" panose="02000000000000000000" pitchFamily="2" charset="0"/>
                  <a:ea typeface="Roboto Medium" panose="02000000000000000000" pitchFamily="2" charset="0"/>
                </a:rPr>
                <a:t>Curriculum areas and subjects</a:t>
              </a:r>
            </a:p>
          </p:txBody>
        </p:sp>
      </p:grpSp>
      <p:pic>
        <p:nvPicPr>
          <p:cNvPr id="38" name="Picture 37" descr="A screenshot of a cell phone&#10;&#10;Description automatically generated">
            <a:extLst>
              <a:ext uri="{FF2B5EF4-FFF2-40B4-BE49-F238E27FC236}">
                <a16:creationId xmlns:a16="http://schemas.microsoft.com/office/drawing/2014/main" id="{9CFDBFA5-0B06-BF45-A5AD-6EE5FF4B51A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846050" y="233112"/>
            <a:ext cx="826745" cy="282612"/>
          </a:xfrm>
          <a:prstGeom prst="rect">
            <a:avLst/>
          </a:prstGeom>
        </p:spPr>
      </p:pic>
      <p:pic>
        <p:nvPicPr>
          <p:cNvPr id="18" name="Picture 17" descr="A picture containing drawing&#10;&#10;Description automatically generated">
            <a:extLst>
              <a:ext uri="{FF2B5EF4-FFF2-40B4-BE49-F238E27FC236}">
                <a16:creationId xmlns:a16="http://schemas.microsoft.com/office/drawing/2014/main" id="{2B96F02E-D18C-EC40-9575-3734AD0D71E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28258" y="2860460"/>
            <a:ext cx="2152199" cy="1948268"/>
          </a:xfrm>
          <a:prstGeom prst="rect">
            <a:avLst/>
          </a:prstGeom>
        </p:spPr>
      </p:pic>
      <p:sp>
        <p:nvSpPr>
          <p:cNvPr id="39" name="TextBox 38">
            <a:extLst>
              <a:ext uri="{FF2B5EF4-FFF2-40B4-BE49-F238E27FC236}">
                <a16:creationId xmlns:a16="http://schemas.microsoft.com/office/drawing/2014/main" id="{9C780F32-C1EB-ED42-A354-BB7AC6A7C074}"/>
              </a:ext>
            </a:extLst>
          </p:cNvPr>
          <p:cNvSpPr txBox="1"/>
          <p:nvPr/>
        </p:nvSpPr>
        <p:spPr>
          <a:xfrm>
            <a:off x="3924728" y="3309379"/>
            <a:ext cx="1961315" cy="854080"/>
          </a:xfrm>
          <a:prstGeom prst="rect">
            <a:avLst/>
          </a:prstGeom>
          <a:noFill/>
        </p:spPr>
        <p:txBody>
          <a:bodyPr wrap="square" rtlCol="0">
            <a:spAutoFit/>
          </a:bodyPr>
          <a:lstStyle/>
          <a:p>
            <a:pPr algn="ctr">
              <a:lnSpc>
                <a:spcPct val="150000"/>
              </a:lnSpc>
            </a:pPr>
            <a:r>
              <a:rPr lang="en-US" sz="900" b="1" dirty="0">
                <a:solidFill>
                  <a:schemeClr val="bg1"/>
                </a:solidFill>
                <a:latin typeface="Roboto" panose="02000000000000000000" pitchFamily="2" charset="0"/>
                <a:ea typeface="Roboto" panose="02000000000000000000" pitchFamily="2" charset="0"/>
              </a:rPr>
              <a:t>The Curriculum</a:t>
            </a:r>
          </a:p>
          <a:p>
            <a:pPr algn="ctr"/>
            <a:r>
              <a:rPr lang="en-US" sz="900" dirty="0">
                <a:solidFill>
                  <a:schemeClr val="bg1"/>
                </a:solidFill>
                <a:latin typeface="Roboto" panose="02000000000000000000" pitchFamily="2" charset="0"/>
                <a:ea typeface="Roboto" panose="02000000000000000000" pitchFamily="2" charset="0"/>
              </a:rPr>
              <a:t>‘the totality of all that is planned for children and young people throughout their</a:t>
            </a:r>
          </a:p>
          <a:p>
            <a:pPr algn="ctr"/>
            <a:r>
              <a:rPr lang="en-US" sz="900" dirty="0">
                <a:solidFill>
                  <a:schemeClr val="bg1"/>
                </a:solidFill>
                <a:latin typeface="Roboto" panose="02000000000000000000" pitchFamily="2" charset="0"/>
                <a:ea typeface="Roboto" panose="02000000000000000000" pitchFamily="2" charset="0"/>
              </a:rPr>
              <a:t>education’</a:t>
            </a:r>
          </a:p>
        </p:txBody>
      </p:sp>
      <p:sp>
        <p:nvSpPr>
          <p:cNvPr id="40" name="Rectangle 39">
            <a:extLst>
              <a:ext uri="{FF2B5EF4-FFF2-40B4-BE49-F238E27FC236}">
                <a16:creationId xmlns:a16="http://schemas.microsoft.com/office/drawing/2014/main" id="{BE618895-39FB-F347-B1D9-A43C2CA991AA}"/>
              </a:ext>
            </a:extLst>
          </p:cNvPr>
          <p:cNvSpPr/>
          <p:nvPr/>
        </p:nvSpPr>
        <p:spPr>
          <a:xfrm>
            <a:off x="164387" y="6184734"/>
            <a:ext cx="5465293" cy="5202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latin typeface="Roboto Medium" panose="02000000000000000000" pitchFamily="2" charset="0"/>
                <a:ea typeface="Roboto Medium" panose="02000000000000000000" pitchFamily="2" charset="0"/>
              </a:rPr>
              <a:t>Ethos and life of the school as a community</a:t>
            </a:r>
          </a:p>
        </p:txBody>
      </p:sp>
      <p:sp>
        <p:nvSpPr>
          <p:cNvPr id="42" name="Right Triangle 41">
            <a:extLst>
              <a:ext uri="{FF2B5EF4-FFF2-40B4-BE49-F238E27FC236}">
                <a16:creationId xmlns:a16="http://schemas.microsoft.com/office/drawing/2014/main" id="{2EC3A0C5-7334-5A45-AFC7-F7BAB946E0A5}"/>
              </a:ext>
            </a:extLst>
          </p:cNvPr>
          <p:cNvSpPr/>
          <p:nvPr/>
        </p:nvSpPr>
        <p:spPr>
          <a:xfrm flipV="1">
            <a:off x="10274" y="576072"/>
            <a:ext cx="450766" cy="445147"/>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ight Triangle 22">
            <a:extLst>
              <a:ext uri="{FF2B5EF4-FFF2-40B4-BE49-F238E27FC236}">
                <a16:creationId xmlns:a16="http://schemas.microsoft.com/office/drawing/2014/main" id="{25791E32-B016-7B43-B3DB-89F5FB0CD0B2}"/>
              </a:ext>
            </a:extLst>
          </p:cNvPr>
          <p:cNvSpPr/>
          <p:nvPr/>
        </p:nvSpPr>
        <p:spPr>
          <a:xfrm flipH="1" flipV="1">
            <a:off x="9430358" y="576071"/>
            <a:ext cx="450766" cy="445147"/>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ight Triangle 23">
            <a:extLst>
              <a:ext uri="{FF2B5EF4-FFF2-40B4-BE49-F238E27FC236}">
                <a16:creationId xmlns:a16="http://schemas.microsoft.com/office/drawing/2014/main" id="{39F641A2-23C9-BD4F-9141-CED5E538FD94}"/>
              </a:ext>
            </a:extLst>
          </p:cNvPr>
          <p:cNvSpPr/>
          <p:nvPr/>
        </p:nvSpPr>
        <p:spPr>
          <a:xfrm flipH="1">
            <a:off x="9457686" y="6402314"/>
            <a:ext cx="450766" cy="445147"/>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ight Triangle 25">
            <a:extLst>
              <a:ext uri="{FF2B5EF4-FFF2-40B4-BE49-F238E27FC236}">
                <a16:creationId xmlns:a16="http://schemas.microsoft.com/office/drawing/2014/main" id="{7730ADE0-CFDF-1748-9E12-D6D28C673D66}"/>
              </a:ext>
            </a:extLst>
          </p:cNvPr>
          <p:cNvSpPr/>
          <p:nvPr/>
        </p:nvSpPr>
        <p:spPr>
          <a:xfrm>
            <a:off x="-2452" y="6412853"/>
            <a:ext cx="450766" cy="445147"/>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5948512" y="2434760"/>
            <a:ext cx="3891427" cy="1000274"/>
          </a:xfrm>
          <a:prstGeom prst="rect">
            <a:avLst/>
          </a:prstGeom>
        </p:spPr>
        <p:txBody>
          <a:bodyPr wrap="square">
            <a:spAutoFit/>
          </a:bodyPr>
          <a:lstStyle/>
          <a:p>
            <a:pPr fontAlgn="base"/>
            <a:r>
              <a:rPr lang="en-GB" sz="800" dirty="0" smtClean="0">
                <a:solidFill>
                  <a:srgbClr val="000000"/>
                </a:solidFill>
                <a:latin typeface="Roboto" panose="02000000000000000000"/>
              </a:rPr>
              <a:t>Effective </a:t>
            </a:r>
            <a:r>
              <a:rPr lang="en-GB" sz="800" dirty="0">
                <a:solidFill>
                  <a:srgbClr val="000000"/>
                </a:solidFill>
                <a:latin typeface="Roboto" panose="02000000000000000000"/>
              </a:rPr>
              <a:t>interdisciplinary learning:</a:t>
            </a:r>
            <a:endParaRPr lang="en-GB" sz="800" dirty="0">
              <a:solidFill>
                <a:srgbClr val="000000"/>
              </a:solidFill>
              <a:latin typeface="Georgia" panose="02040502050405020303" pitchFamily="18" charset="0"/>
            </a:endParaRPr>
          </a:p>
          <a:p>
            <a:pPr fontAlgn="base"/>
            <a:r>
              <a:rPr lang="en-GB" sz="800" dirty="0">
                <a:solidFill>
                  <a:srgbClr val="000000"/>
                </a:solidFill>
                <a:latin typeface="Roboto" panose="02000000000000000000"/>
              </a:rPr>
              <a:t>• can take the form of individual one-off projects or longer courses of study </a:t>
            </a:r>
            <a:endParaRPr lang="en-GB" sz="800" dirty="0">
              <a:solidFill>
                <a:srgbClr val="000000"/>
              </a:solidFill>
              <a:latin typeface="Georgia" panose="02040502050405020303" pitchFamily="18" charset="0"/>
            </a:endParaRPr>
          </a:p>
          <a:p>
            <a:pPr fontAlgn="base"/>
            <a:r>
              <a:rPr lang="en-GB" sz="800" dirty="0">
                <a:solidFill>
                  <a:srgbClr val="000000"/>
                </a:solidFill>
                <a:latin typeface="Roboto" panose="02000000000000000000"/>
              </a:rPr>
              <a:t>• is planned around clear purposes </a:t>
            </a:r>
            <a:endParaRPr lang="en-GB" sz="800" dirty="0">
              <a:solidFill>
                <a:srgbClr val="000000"/>
              </a:solidFill>
              <a:latin typeface="Georgia" panose="02040502050405020303" pitchFamily="18" charset="0"/>
            </a:endParaRPr>
          </a:p>
          <a:p>
            <a:pPr fontAlgn="base"/>
            <a:r>
              <a:rPr lang="en-GB" sz="800" dirty="0">
                <a:solidFill>
                  <a:srgbClr val="000000"/>
                </a:solidFill>
                <a:latin typeface="Roboto" panose="02000000000000000000"/>
              </a:rPr>
              <a:t>• is based upon experiences and outcomes drawn from different curriculum</a:t>
            </a:r>
            <a:endParaRPr lang="en-GB" sz="800" dirty="0">
              <a:solidFill>
                <a:srgbClr val="000000"/>
              </a:solidFill>
              <a:latin typeface="Georgia" panose="02040502050405020303" pitchFamily="18" charset="0"/>
            </a:endParaRPr>
          </a:p>
          <a:p>
            <a:pPr fontAlgn="base"/>
            <a:r>
              <a:rPr lang="en-GB" sz="800" dirty="0">
                <a:solidFill>
                  <a:srgbClr val="FFFFFF"/>
                </a:solidFill>
                <a:latin typeface="Roboto" panose="02000000000000000000"/>
              </a:rPr>
              <a:t>• </a:t>
            </a:r>
            <a:r>
              <a:rPr lang="en-GB" sz="800" dirty="0">
                <a:solidFill>
                  <a:srgbClr val="000000"/>
                </a:solidFill>
                <a:latin typeface="Roboto" panose="02000000000000000000"/>
              </a:rPr>
              <a:t>areas or subjects within them</a:t>
            </a:r>
            <a:endParaRPr lang="en-GB" sz="800" dirty="0">
              <a:solidFill>
                <a:srgbClr val="000000"/>
              </a:solidFill>
              <a:latin typeface="Georgia" panose="02040502050405020303" pitchFamily="18" charset="0"/>
            </a:endParaRPr>
          </a:p>
          <a:p>
            <a:pPr fontAlgn="base"/>
            <a:r>
              <a:rPr lang="en-GB" sz="800" dirty="0">
                <a:solidFill>
                  <a:srgbClr val="000000"/>
                </a:solidFill>
                <a:latin typeface="Roboto" panose="02000000000000000000"/>
              </a:rPr>
              <a:t>• ensures progression in skills and in knowledge and understanding </a:t>
            </a:r>
            <a:endParaRPr lang="en-GB" sz="800" dirty="0">
              <a:solidFill>
                <a:srgbClr val="000000"/>
              </a:solidFill>
              <a:latin typeface="Georgia" panose="02040502050405020303" pitchFamily="18" charset="0"/>
            </a:endParaRPr>
          </a:p>
          <a:p>
            <a:pPr fontAlgn="base"/>
            <a:r>
              <a:rPr lang="en-GB" sz="800" dirty="0">
                <a:solidFill>
                  <a:srgbClr val="000000"/>
                </a:solidFill>
                <a:latin typeface="Roboto" panose="02000000000000000000"/>
              </a:rPr>
              <a:t>• can provide opportunities for mixed stage learning which is interest based</a:t>
            </a:r>
            <a:r>
              <a:rPr lang="en-GB" sz="1100" dirty="0">
                <a:solidFill>
                  <a:srgbClr val="000000"/>
                </a:solidFill>
                <a:latin typeface="Roboto" panose="02000000000000000000"/>
              </a:rPr>
              <a:t>.</a:t>
            </a:r>
            <a:endParaRPr lang="en-GB" sz="1100" b="0" i="0" dirty="0">
              <a:solidFill>
                <a:srgbClr val="000000"/>
              </a:solidFill>
              <a:effectLst/>
              <a:latin typeface="Georgia" panose="02040502050405020303" pitchFamily="18" charset="0"/>
            </a:endParaRPr>
          </a:p>
        </p:txBody>
      </p:sp>
      <p:sp>
        <p:nvSpPr>
          <p:cNvPr id="4" name="Rectangle 3"/>
          <p:cNvSpPr/>
          <p:nvPr/>
        </p:nvSpPr>
        <p:spPr>
          <a:xfrm>
            <a:off x="5537745" y="4360779"/>
            <a:ext cx="4178992" cy="1569660"/>
          </a:xfrm>
          <a:prstGeom prst="rect">
            <a:avLst/>
          </a:prstGeom>
        </p:spPr>
        <p:txBody>
          <a:bodyPr wrap="square">
            <a:spAutoFit/>
          </a:bodyPr>
          <a:lstStyle/>
          <a:p>
            <a:pPr fontAlgn="base"/>
            <a:r>
              <a:rPr lang="en-GB" sz="800" b="1" dirty="0" smtClean="0">
                <a:solidFill>
                  <a:srgbClr val="0098C3"/>
                </a:solidFill>
                <a:latin typeface="Roboto" panose="02000000000000000000"/>
              </a:rPr>
              <a:t>Curriculum </a:t>
            </a:r>
            <a:r>
              <a:rPr lang="en-GB" sz="800" b="1" dirty="0">
                <a:solidFill>
                  <a:srgbClr val="0098C3"/>
                </a:solidFill>
                <a:latin typeface="Roboto" panose="02000000000000000000"/>
              </a:rPr>
              <a:t>areas and subjects </a:t>
            </a:r>
            <a:endParaRPr lang="en-GB" sz="800" dirty="0">
              <a:solidFill>
                <a:srgbClr val="000000"/>
              </a:solidFill>
              <a:latin typeface="Georgia" panose="02040502050405020303" pitchFamily="18" charset="0"/>
            </a:endParaRPr>
          </a:p>
          <a:p>
            <a:pPr fontAlgn="base"/>
            <a:r>
              <a:rPr lang="en-GB" sz="800" dirty="0">
                <a:solidFill>
                  <a:srgbClr val="000000"/>
                </a:solidFill>
                <a:latin typeface="Roboto" panose="02000000000000000000"/>
              </a:rPr>
              <a:t>The curriculum areas are the organisers for setting out the experiences and outcomes and contribute to developing the four capacities. There are eight curriculum areas. Curriculum areas are not structures for timetabling: establishments and partnerships have the freedom to think creatively about how they can organise and plan for deep, sustained learning which meet the needs of their children and young people.</a:t>
            </a:r>
            <a:endParaRPr lang="en-GB" sz="800" dirty="0">
              <a:solidFill>
                <a:srgbClr val="000000"/>
              </a:solidFill>
              <a:latin typeface="Georgia" panose="02040502050405020303" pitchFamily="18" charset="0"/>
            </a:endParaRPr>
          </a:p>
          <a:p>
            <a:pPr fontAlgn="base"/>
            <a:r>
              <a:rPr lang="en-GB" sz="800" dirty="0">
                <a:solidFill>
                  <a:srgbClr val="000000"/>
                </a:solidFill>
                <a:latin typeface="Roboto" panose="02000000000000000000"/>
              </a:rPr>
              <a:t> </a:t>
            </a:r>
            <a:endParaRPr lang="en-GB" sz="800" dirty="0">
              <a:solidFill>
                <a:srgbClr val="000000"/>
              </a:solidFill>
              <a:latin typeface="Georgia" panose="02040502050405020303" pitchFamily="18" charset="0"/>
            </a:endParaRPr>
          </a:p>
          <a:p>
            <a:pPr fontAlgn="base"/>
            <a:r>
              <a:rPr lang="en-GB" sz="800" dirty="0">
                <a:solidFill>
                  <a:srgbClr val="000000"/>
                </a:solidFill>
                <a:latin typeface="Roboto" panose="02000000000000000000"/>
              </a:rPr>
              <a:t>Subjects are drawn from the curriculum areas and provide a familiar structure for organising knowledge and skills. As young people move through the broad general education and into the senior phase they will experience increasing specialisation and greater depth, with a wide variety of subjects increasingly being the principal means of structuring learning and delivering outcomes</a:t>
            </a:r>
            <a:r>
              <a:rPr lang="en-GB" sz="800" dirty="0" smtClean="0">
                <a:solidFill>
                  <a:srgbClr val="000000"/>
                </a:solidFill>
                <a:latin typeface="Roboto" panose="02000000000000000000"/>
              </a:rPr>
              <a:t>.</a:t>
            </a:r>
            <a:endParaRPr lang="en-GB" sz="800" dirty="0">
              <a:solidFill>
                <a:srgbClr val="000000"/>
              </a:solidFill>
              <a:latin typeface="Georgia" panose="02040502050405020303" pitchFamily="18" charset="0"/>
            </a:endParaRPr>
          </a:p>
        </p:txBody>
      </p:sp>
      <p:sp>
        <p:nvSpPr>
          <p:cNvPr id="5" name="Rectangle 4"/>
          <p:cNvSpPr/>
          <p:nvPr/>
        </p:nvSpPr>
        <p:spPr>
          <a:xfrm>
            <a:off x="222931" y="4120491"/>
            <a:ext cx="4250746" cy="1815882"/>
          </a:xfrm>
          <a:prstGeom prst="rect">
            <a:avLst/>
          </a:prstGeom>
        </p:spPr>
        <p:txBody>
          <a:bodyPr wrap="square">
            <a:spAutoFit/>
          </a:bodyPr>
          <a:lstStyle/>
          <a:p>
            <a:pPr fontAlgn="base"/>
            <a:r>
              <a:rPr lang="en-GB" sz="800" b="1" dirty="0" smtClean="0">
                <a:solidFill>
                  <a:srgbClr val="C21DAC"/>
                </a:solidFill>
                <a:latin typeface="Roboto" panose="02000000000000000000"/>
              </a:rPr>
              <a:t>Ethos </a:t>
            </a:r>
            <a:r>
              <a:rPr lang="en-GB" sz="800" b="1" dirty="0">
                <a:solidFill>
                  <a:srgbClr val="C21DAC"/>
                </a:solidFill>
                <a:latin typeface="Roboto" panose="02000000000000000000"/>
              </a:rPr>
              <a:t>and life of school as a community</a:t>
            </a:r>
            <a:endParaRPr lang="en-GB" sz="800" dirty="0">
              <a:solidFill>
                <a:srgbClr val="000000"/>
              </a:solidFill>
              <a:latin typeface="Georgia" panose="02040502050405020303" pitchFamily="18" charset="0"/>
            </a:endParaRPr>
          </a:p>
          <a:p>
            <a:pPr fontAlgn="base"/>
            <a:r>
              <a:rPr lang="en-GB" sz="800" dirty="0">
                <a:solidFill>
                  <a:srgbClr val="000000"/>
                </a:solidFill>
                <a:latin typeface="Roboto" panose="02000000000000000000"/>
              </a:rPr>
              <a:t>The starting point for learning is a positive ethos and climate of respect and trust based upon shared values across the school community. All practitioners should contribute through open, positive, supportive relationships where children and young people will feel that they are listened to; promoting a climate in which children and young people feel safe and secure; modelling behaviour which promotes effective learning and wellbeing within the school community; and by being sensitive and responsive to each young person’s wellbeing. </a:t>
            </a:r>
            <a:endParaRPr lang="en-GB" sz="800" dirty="0">
              <a:solidFill>
                <a:srgbClr val="000000"/>
              </a:solidFill>
              <a:latin typeface="Georgia" panose="02040502050405020303" pitchFamily="18" charset="0"/>
            </a:endParaRPr>
          </a:p>
          <a:p>
            <a:pPr fontAlgn="base"/>
            <a:r>
              <a:rPr lang="en-GB" sz="800" dirty="0">
                <a:solidFill>
                  <a:srgbClr val="000000"/>
                </a:solidFill>
                <a:latin typeface="Roboto" panose="02000000000000000000"/>
              </a:rPr>
              <a:t> </a:t>
            </a:r>
            <a:endParaRPr lang="en-GB" sz="800" dirty="0">
              <a:solidFill>
                <a:srgbClr val="000000"/>
              </a:solidFill>
              <a:latin typeface="Georgia" panose="02040502050405020303" pitchFamily="18" charset="0"/>
            </a:endParaRPr>
          </a:p>
          <a:p>
            <a:pPr fontAlgn="base"/>
            <a:r>
              <a:rPr lang="en-GB" sz="800" dirty="0">
                <a:solidFill>
                  <a:srgbClr val="000000"/>
                </a:solidFill>
                <a:latin typeface="Roboto" panose="02000000000000000000"/>
              </a:rPr>
              <a:t>Children and young people should be encouraged to contribute to the life and work of the school and to exercise their responsibilities as members of a community. This includes opportunities to participate responsibly in decision-making, to contribute as leaders and role models, offer support and service to others and play an active part </a:t>
            </a:r>
            <a:br>
              <a:rPr lang="en-GB" sz="800" dirty="0">
                <a:solidFill>
                  <a:srgbClr val="000000"/>
                </a:solidFill>
                <a:latin typeface="Roboto" panose="02000000000000000000"/>
              </a:rPr>
            </a:br>
            <a:r>
              <a:rPr lang="en-GB" sz="800" dirty="0">
                <a:solidFill>
                  <a:srgbClr val="000000"/>
                </a:solidFill>
                <a:latin typeface="Roboto" panose="02000000000000000000"/>
              </a:rPr>
              <a:t>in putting the values of the school community into practice</a:t>
            </a:r>
            <a:r>
              <a:rPr lang="en-GB" sz="800" dirty="0" smtClean="0">
                <a:solidFill>
                  <a:srgbClr val="000000"/>
                </a:solidFill>
                <a:latin typeface="Roboto" panose="02000000000000000000"/>
              </a:rPr>
              <a:t>.</a:t>
            </a:r>
            <a:endParaRPr lang="en-GB" sz="800" dirty="0">
              <a:solidFill>
                <a:srgbClr val="000000"/>
              </a:solidFill>
              <a:latin typeface="Georgia" panose="02040502050405020303" pitchFamily="18" charset="0"/>
            </a:endParaRPr>
          </a:p>
        </p:txBody>
      </p:sp>
      <p:sp>
        <p:nvSpPr>
          <p:cNvPr id="6" name="Rectangle 5"/>
          <p:cNvSpPr/>
          <p:nvPr/>
        </p:nvSpPr>
        <p:spPr>
          <a:xfrm>
            <a:off x="319811" y="1455480"/>
            <a:ext cx="3849066" cy="1323439"/>
          </a:xfrm>
          <a:prstGeom prst="rect">
            <a:avLst/>
          </a:prstGeom>
        </p:spPr>
        <p:txBody>
          <a:bodyPr wrap="square">
            <a:spAutoFit/>
          </a:bodyPr>
          <a:lstStyle/>
          <a:p>
            <a:pPr fontAlgn="base"/>
            <a:r>
              <a:rPr lang="en-GB" sz="800" b="1" dirty="0" smtClean="0">
                <a:solidFill>
                  <a:srgbClr val="FF7900"/>
                </a:solidFill>
                <a:latin typeface="Roboto" panose="02000000000000000000"/>
              </a:rPr>
              <a:t>Opportunities </a:t>
            </a:r>
            <a:r>
              <a:rPr lang="en-GB" sz="800" b="1" dirty="0">
                <a:solidFill>
                  <a:srgbClr val="FF7900"/>
                </a:solidFill>
                <a:latin typeface="Roboto" panose="02000000000000000000"/>
              </a:rPr>
              <a:t>for personal achievement</a:t>
            </a:r>
            <a:endParaRPr lang="en-GB" sz="800" dirty="0">
              <a:solidFill>
                <a:srgbClr val="000000"/>
              </a:solidFill>
              <a:latin typeface="Georgia" panose="02040502050405020303" pitchFamily="18" charset="0"/>
            </a:endParaRPr>
          </a:p>
          <a:p>
            <a:pPr fontAlgn="base"/>
            <a:r>
              <a:rPr lang="en-GB" sz="800" dirty="0">
                <a:solidFill>
                  <a:srgbClr val="000000"/>
                </a:solidFill>
                <a:latin typeface="Roboto" panose="02000000000000000000"/>
              </a:rPr>
              <a:t>Personal achievement provides children and young people with a sense of satisfaction and helps to build motivation, resilience and confidence. The experiences and outcomes include opportunities for a range of achievements in the learning setting and beyond. All establishments need to plan to offer opportunities for achievement and to provide the support and encouragement which will enable children and young people to step forward to undertake activities which they find challenging. This is one of the key areas where schools need to work closely with a wide range of partners to help young people access information and opportunities and make their voices heard</a:t>
            </a:r>
            <a:r>
              <a:rPr lang="en-GB" sz="800" dirty="0" smtClean="0">
                <a:solidFill>
                  <a:srgbClr val="000000"/>
                </a:solidFill>
                <a:latin typeface="Roboto" panose="02000000000000000000"/>
              </a:rPr>
              <a:t>.</a:t>
            </a:r>
            <a:endParaRPr lang="en-GB" sz="800" dirty="0">
              <a:solidFill>
                <a:srgbClr val="000000"/>
              </a:solidFill>
              <a:latin typeface="Georgia" panose="02040502050405020303" pitchFamily="18" charset="0"/>
            </a:endParaRPr>
          </a:p>
        </p:txBody>
      </p:sp>
      <p:sp>
        <p:nvSpPr>
          <p:cNvPr id="7" name="Rectangle 6"/>
          <p:cNvSpPr/>
          <p:nvPr/>
        </p:nvSpPr>
        <p:spPr>
          <a:xfrm>
            <a:off x="5298358" y="1343682"/>
            <a:ext cx="4159328" cy="1077218"/>
          </a:xfrm>
          <a:prstGeom prst="rect">
            <a:avLst/>
          </a:prstGeom>
        </p:spPr>
        <p:txBody>
          <a:bodyPr wrap="square">
            <a:spAutoFit/>
          </a:bodyPr>
          <a:lstStyle/>
          <a:p>
            <a:pPr fontAlgn="base"/>
            <a:r>
              <a:rPr lang="en-GB" sz="800" b="1" dirty="0">
                <a:solidFill>
                  <a:srgbClr val="00985F"/>
                </a:solidFill>
                <a:latin typeface="Roboto" panose="02000000000000000000"/>
              </a:rPr>
              <a:t>Interdisciplinary learning</a:t>
            </a:r>
            <a:endParaRPr lang="en-GB" sz="800" dirty="0">
              <a:solidFill>
                <a:srgbClr val="000000"/>
              </a:solidFill>
              <a:latin typeface="Georgia" panose="02040502050405020303" pitchFamily="18" charset="0"/>
            </a:endParaRPr>
          </a:p>
          <a:p>
            <a:pPr fontAlgn="base"/>
            <a:r>
              <a:rPr lang="en-GB" sz="800" dirty="0">
                <a:solidFill>
                  <a:srgbClr val="000000"/>
                </a:solidFill>
                <a:latin typeface="Roboto" panose="02000000000000000000"/>
              </a:rPr>
              <a:t>The curriculum should include space/opportunities that enable children and young people to make connections between different areas of learning. Interdisciplinary learning should be stimulating, relevant and challenging. Revisiting a concept or skill from different perspectives deepens understanding and can make the curriculum more coherent and meaningful for learners. It can take advantage of opportunities to work with partners who are able to offer and support enriched learning experiences and opportunities for young people’s wider involvement in society. </a:t>
            </a:r>
            <a:endParaRPr lang="en-GB" sz="800" dirty="0">
              <a:solidFill>
                <a:srgbClr val="000000"/>
              </a:solidFill>
              <a:latin typeface="Georgia" panose="02040502050405020303" pitchFamily="18" charset="0"/>
            </a:endParaRPr>
          </a:p>
        </p:txBody>
      </p:sp>
    </p:spTree>
    <p:extLst>
      <p:ext uri="{BB962C8B-B14F-4D97-AF65-F5344CB8AC3E}">
        <p14:creationId xmlns:p14="http://schemas.microsoft.com/office/powerpoint/2010/main" val="33772311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642938"/>
            <a:ext cx="9906000" cy="5572125"/>
          </a:xfrm>
          <a:prstGeom prst="rect">
            <a:avLst/>
          </a:prstGeom>
          <a:solidFill>
            <a:srgbClr val="00ABB5"/>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63"/>
          </a:p>
        </p:txBody>
      </p:sp>
      <p:pic>
        <p:nvPicPr>
          <p:cNvPr id="3" name="Picture 2" descr="ES_NO TAG_WHITE_TRANSPAREN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24274" y="4202815"/>
            <a:ext cx="3657453" cy="1462569"/>
          </a:xfrm>
          <a:prstGeom prst="rect">
            <a:avLst/>
          </a:prstGeom>
        </p:spPr>
      </p:pic>
      <p:sp>
        <p:nvSpPr>
          <p:cNvPr id="4" name="TextBox 3"/>
          <p:cNvSpPr txBox="1"/>
          <p:nvPr/>
        </p:nvSpPr>
        <p:spPr>
          <a:xfrm>
            <a:off x="2033127" y="2536262"/>
            <a:ext cx="5839747" cy="1192634"/>
          </a:xfrm>
          <a:prstGeom prst="rect">
            <a:avLst/>
          </a:prstGeom>
          <a:noFill/>
        </p:spPr>
        <p:txBody>
          <a:bodyPr wrap="square" rtlCol="0">
            <a:spAutoFit/>
          </a:bodyPr>
          <a:lstStyle/>
          <a:p>
            <a:pPr algn="ctr"/>
            <a:r>
              <a:rPr lang="en-GB" sz="3575" dirty="0"/>
              <a:t>Four </a:t>
            </a:r>
            <a:r>
              <a:rPr lang="en-GB" sz="3575" dirty="0" smtClean="0"/>
              <a:t>Contexts </a:t>
            </a:r>
            <a:r>
              <a:rPr lang="en-GB" sz="3575" dirty="0"/>
              <a:t>– blank </a:t>
            </a:r>
            <a:r>
              <a:rPr lang="en-GB" sz="3575" dirty="0" smtClean="0"/>
              <a:t>template</a:t>
            </a:r>
            <a:endParaRPr lang="en-GB" sz="3575" dirty="0"/>
          </a:p>
        </p:txBody>
      </p:sp>
    </p:spTree>
    <p:extLst>
      <p:ext uri="{BB962C8B-B14F-4D97-AF65-F5344CB8AC3E}">
        <p14:creationId xmlns:p14="http://schemas.microsoft.com/office/powerpoint/2010/main" val="25127649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154113" y="141811"/>
            <a:ext cx="8626967" cy="782320"/>
          </a:xfrm>
          <a:prstGeom prst="rect">
            <a:avLst/>
          </a:prstGeom>
        </p:spPr>
        <p:txBody>
          <a:bodyPr/>
          <a:lstStyle>
            <a:lvl1pPr algn="l" rtl="0" eaLnBrk="1" fontAlgn="base" hangingPunct="1">
              <a:spcBef>
                <a:spcPct val="0"/>
              </a:spcBef>
              <a:spcAft>
                <a:spcPct val="0"/>
              </a:spcAft>
              <a:defRPr sz="3000" b="1">
                <a:solidFill>
                  <a:srgbClr val="00ABB5"/>
                </a:solidFill>
                <a:latin typeface="+mj-lt"/>
                <a:ea typeface="+mj-ea"/>
                <a:cs typeface="+mj-cs"/>
              </a:defRPr>
            </a:lvl1pPr>
            <a:lvl2pPr algn="l" rtl="0" eaLnBrk="1" fontAlgn="base" hangingPunct="1">
              <a:spcBef>
                <a:spcPct val="0"/>
              </a:spcBef>
              <a:spcAft>
                <a:spcPct val="0"/>
              </a:spcAft>
              <a:defRPr sz="3000" b="1">
                <a:solidFill>
                  <a:srgbClr val="000000"/>
                </a:solidFill>
                <a:latin typeface="Arial" charset="0"/>
                <a:cs typeface="Arial" charset="0"/>
              </a:defRPr>
            </a:lvl2pPr>
            <a:lvl3pPr algn="l" rtl="0" eaLnBrk="1" fontAlgn="base" hangingPunct="1">
              <a:spcBef>
                <a:spcPct val="0"/>
              </a:spcBef>
              <a:spcAft>
                <a:spcPct val="0"/>
              </a:spcAft>
              <a:defRPr sz="3000" b="1">
                <a:solidFill>
                  <a:srgbClr val="000000"/>
                </a:solidFill>
                <a:latin typeface="Arial" charset="0"/>
                <a:cs typeface="Arial" charset="0"/>
              </a:defRPr>
            </a:lvl3pPr>
            <a:lvl4pPr algn="l" rtl="0" eaLnBrk="1" fontAlgn="base" hangingPunct="1">
              <a:spcBef>
                <a:spcPct val="0"/>
              </a:spcBef>
              <a:spcAft>
                <a:spcPct val="0"/>
              </a:spcAft>
              <a:defRPr sz="3000" b="1">
                <a:solidFill>
                  <a:srgbClr val="000000"/>
                </a:solidFill>
                <a:latin typeface="Arial" charset="0"/>
                <a:cs typeface="Arial" charset="0"/>
              </a:defRPr>
            </a:lvl4pPr>
            <a:lvl5pPr algn="l" rtl="0" eaLnBrk="1" fontAlgn="base" hangingPunct="1">
              <a:spcBef>
                <a:spcPct val="0"/>
              </a:spcBef>
              <a:spcAft>
                <a:spcPct val="0"/>
              </a:spcAft>
              <a:defRPr sz="3000" b="1">
                <a:solidFill>
                  <a:srgbClr val="000000"/>
                </a:solidFill>
                <a:latin typeface="Arial" charset="0"/>
                <a:cs typeface="Arial" charset="0"/>
              </a:defRPr>
            </a:lvl5pPr>
            <a:lvl6pPr marL="457200" algn="l" rtl="0" eaLnBrk="1" fontAlgn="base" hangingPunct="1">
              <a:spcBef>
                <a:spcPct val="0"/>
              </a:spcBef>
              <a:spcAft>
                <a:spcPct val="0"/>
              </a:spcAft>
              <a:defRPr sz="3000" b="1">
                <a:solidFill>
                  <a:srgbClr val="000000"/>
                </a:solidFill>
                <a:latin typeface="Arial" charset="0"/>
                <a:cs typeface="Arial" charset="0"/>
              </a:defRPr>
            </a:lvl6pPr>
            <a:lvl7pPr marL="914400" algn="l" rtl="0" eaLnBrk="1" fontAlgn="base" hangingPunct="1">
              <a:spcBef>
                <a:spcPct val="0"/>
              </a:spcBef>
              <a:spcAft>
                <a:spcPct val="0"/>
              </a:spcAft>
              <a:defRPr sz="3000" b="1">
                <a:solidFill>
                  <a:srgbClr val="000000"/>
                </a:solidFill>
                <a:latin typeface="Arial" charset="0"/>
                <a:cs typeface="Arial" charset="0"/>
              </a:defRPr>
            </a:lvl7pPr>
            <a:lvl8pPr marL="1371600" algn="l" rtl="0" eaLnBrk="1" fontAlgn="base" hangingPunct="1">
              <a:spcBef>
                <a:spcPct val="0"/>
              </a:spcBef>
              <a:spcAft>
                <a:spcPct val="0"/>
              </a:spcAft>
              <a:defRPr sz="3000" b="1">
                <a:solidFill>
                  <a:srgbClr val="000000"/>
                </a:solidFill>
                <a:latin typeface="Arial" charset="0"/>
                <a:cs typeface="Arial" charset="0"/>
              </a:defRPr>
            </a:lvl8pPr>
            <a:lvl9pPr marL="1828800" algn="l" rtl="0" eaLnBrk="1" fontAlgn="base" hangingPunct="1">
              <a:spcBef>
                <a:spcPct val="0"/>
              </a:spcBef>
              <a:spcAft>
                <a:spcPct val="0"/>
              </a:spcAft>
              <a:defRPr sz="3000" b="1">
                <a:solidFill>
                  <a:srgbClr val="000000"/>
                </a:solidFill>
                <a:latin typeface="Arial" charset="0"/>
                <a:cs typeface="Arial" charset="0"/>
              </a:defRPr>
            </a:lvl9pPr>
          </a:lstStyle>
          <a:p>
            <a:r>
              <a:rPr lang="en-GB" sz="2400" b="0" kern="0" dirty="0" smtClean="0">
                <a:solidFill>
                  <a:schemeClr val="accent1"/>
                </a:solidFill>
                <a:latin typeface="Roboto Medium" panose="02000000000000000000" pitchFamily="2" charset="0"/>
                <a:ea typeface="Roboto Medium" panose="02000000000000000000" pitchFamily="2" charset="0"/>
              </a:rPr>
              <a:t>Learning across the four contexts at [</a:t>
            </a:r>
            <a:r>
              <a:rPr lang="en-GB" sz="2400" b="0" i="1" kern="0" dirty="0" smtClean="0">
                <a:solidFill>
                  <a:schemeClr val="accent1"/>
                </a:solidFill>
                <a:latin typeface="Roboto Medium" panose="02000000000000000000" pitchFamily="2" charset="0"/>
                <a:ea typeface="Roboto Medium" panose="02000000000000000000" pitchFamily="2" charset="0"/>
              </a:rPr>
              <a:t>insert here</a:t>
            </a:r>
            <a:r>
              <a:rPr lang="en-GB" sz="2400" b="0" kern="0" dirty="0" smtClean="0">
                <a:solidFill>
                  <a:schemeClr val="accent1"/>
                </a:solidFill>
                <a:latin typeface="Roboto Medium" panose="02000000000000000000" pitchFamily="2" charset="0"/>
                <a:ea typeface="Roboto Medium" panose="02000000000000000000" pitchFamily="2" charset="0"/>
              </a:rPr>
              <a:t>]</a:t>
            </a:r>
            <a:endParaRPr lang="en-GB" sz="2400" b="0" kern="0" dirty="0">
              <a:solidFill>
                <a:schemeClr val="accent1"/>
              </a:solidFill>
              <a:latin typeface="Roboto Medium" panose="02000000000000000000" pitchFamily="2" charset="0"/>
              <a:ea typeface="Roboto Medium" panose="02000000000000000000" pitchFamily="2" charset="0"/>
            </a:endParaRPr>
          </a:p>
        </p:txBody>
      </p:sp>
      <p:grpSp>
        <p:nvGrpSpPr>
          <p:cNvPr id="27" name="Group 26">
            <a:extLst>
              <a:ext uri="{FF2B5EF4-FFF2-40B4-BE49-F238E27FC236}">
                <a16:creationId xmlns:a16="http://schemas.microsoft.com/office/drawing/2014/main" id="{09F0DFFC-4A66-B84D-8969-289C13DF30EE}"/>
              </a:ext>
            </a:extLst>
          </p:cNvPr>
          <p:cNvGrpSpPr/>
          <p:nvPr/>
        </p:nvGrpSpPr>
        <p:grpSpPr>
          <a:xfrm>
            <a:off x="174661" y="764797"/>
            <a:ext cx="4585156" cy="2826075"/>
            <a:chOff x="164387" y="764797"/>
            <a:chExt cx="4585156" cy="2826075"/>
          </a:xfrm>
        </p:grpSpPr>
        <p:sp>
          <p:nvSpPr>
            <p:cNvPr id="2" name="Rectangle 1"/>
            <p:cNvSpPr/>
            <p:nvPr/>
          </p:nvSpPr>
          <p:spPr>
            <a:xfrm>
              <a:off x="164387" y="764797"/>
              <a:ext cx="4585156" cy="2826075"/>
            </a:xfrm>
            <a:prstGeom prst="rect">
              <a:avLst/>
            </a:prstGeom>
            <a:solidFill>
              <a:schemeClr val="bg1"/>
            </a:solidFill>
            <a:ln w="38100">
              <a:solidFill>
                <a:srgbClr val="FF78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endParaRPr lang="en-GB" sz="1400" dirty="0">
                <a:solidFill>
                  <a:schemeClr val="tx1"/>
                </a:solidFill>
              </a:endParaRPr>
            </a:p>
          </p:txBody>
        </p:sp>
        <p:sp>
          <p:nvSpPr>
            <p:cNvPr id="12" name="Rectangle 11">
              <a:extLst>
                <a:ext uri="{FF2B5EF4-FFF2-40B4-BE49-F238E27FC236}">
                  <a16:creationId xmlns:a16="http://schemas.microsoft.com/office/drawing/2014/main" id="{62B8920F-FBAB-E848-971A-0104261F7255}"/>
                </a:ext>
              </a:extLst>
            </p:cNvPr>
            <p:cNvSpPr/>
            <p:nvPr/>
          </p:nvSpPr>
          <p:spPr>
            <a:xfrm>
              <a:off x="164387" y="764798"/>
              <a:ext cx="4577158" cy="520215"/>
            </a:xfrm>
            <a:prstGeom prst="rect">
              <a:avLst/>
            </a:prstGeom>
            <a:solidFill>
              <a:srgbClr val="FF78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latin typeface="Roboto Medium" panose="02000000000000000000" pitchFamily="2" charset="0"/>
                  <a:ea typeface="Roboto Medium" panose="02000000000000000000" pitchFamily="2" charset="0"/>
                </a:rPr>
                <a:t>Opportunities for personal achievement</a:t>
              </a:r>
            </a:p>
          </p:txBody>
        </p:sp>
      </p:grpSp>
      <p:grpSp>
        <p:nvGrpSpPr>
          <p:cNvPr id="28" name="Group 27">
            <a:extLst>
              <a:ext uri="{FF2B5EF4-FFF2-40B4-BE49-F238E27FC236}">
                <a16:creationId xmlns:a16="http://schemas.microsoft.com/office/drawing/2014/main" id="{ADF125FD-A8A7-3E43-9439-BB5360CE96AD}"/>
              </a:ext>
            </a:extLst>
          </p:cNvPr>
          <p:cNvGrpSpPr/>
          <p:nvPr/>
        </p:nvGrpSpPr>
        <p:grpSpPr>
          <a:xfrm>
            <a:off x="5131581" y="764796"/>
            <a:ext cx="4585156" cy="2826075"/>
            <a:chOff x="164387" y="764797"/>
            <a:chExt cx="4585156" cy="2826075"/>
          </a:xfrm>
        </p:grpSpPr>
        <p:sp>
          <p:nvSpPr>
            <p:cNvPr id="29" name="Rectangle 28">
              <a:extLst>
                <a:ext uri="{FF2B5EF4-FFF2-40B4-BE49-F238E27FC236}">
                  <a16:creationId xmlns:a16="http://schemas.microsoft.com/office/drawing/2014/main" id="{5CB8D908-0ECC-E14F-9DC2-2967BC26CB0E}"/>
                </a:ext>
              </a:extLst>
            </p:cNvPr>
            <p:cNvSpPr/>
            <p:nvPr/>
          </p:nvSpPr>
          <p:spPr>
            <a:xfrm>
              <a:off x="164387" y="764797"/>
              <a:ext cx="4585156" cy="2826075"/>
            </a:xfrm>
            <a:prstGeom prst="rect">
              <a:avLst/>
            </a:prstGeom>
            <a:solidFill>
              <a:schemeClr val="bg1"/>
            </a:solidFill>
            <a:ln w="38100">
              <a:solidFill>
                <a:srgbClr val="04985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endParaRPr lang="en-GB" sz="1400" dirty="0">
                <a:solidFill>
                  <a:schemeClr val="tx1"/>
                </a:solidFill>
              </a:endParaRPr>
            </a:p>
          </p:txBody>
        </p:sp>
        <p:sp>
          <p:nvSpPr>
            <p:cNvPr id="30" name="Rectangle 29">
              <a:extLst>
                <a:ext uri="{FF2B5EF4-FFF2-40B4-BE49-F238E27FC236}">
                  <a16:creationId xmlns:a16="http://schemas.microsoft.com/office/drawing/2014/main" id="{664F4F0F-EF57-A948-9DAB-21841561B96D}"/>
                </a:ext>
              </a:extLst>
            </p:cNvPr>
            <p:cNvSpPr/>
            <p:nvPr/>
          </p:nvSpPr>
          <p:spPr>
            <a:xfrm>
              <a:off x="164387" y="764798"/>
              <a:ext cx="4577158" cy="520215"/>
            </a:xfrm>
            <a:prstGeom prst="rect">
              <a:avLst/>
            </a:prstGeom>
            <a:solidFill>
              <a:srgbClr val="0498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dirty="0">
                  <a:latin typeface="Roboto Medium" panose="02000000000000000000" pitchFamily="2" charset="0"/>
                  <a:ea typeface="Roboto Medium" panose="02000000000000000000" pitchFamily="2" charset="0"/>
                </a:rPr>
                <a:t>Interdisciplinary Learning</a:t>
              </a:r>
            </a:p>
          </p:txBody>
        </p:sp>
      </p:grpSp>
      <p:grpSp>
        <p:nvGrpSpPr>
          <p:cNvPr id="31" name="Group 30">
            <a:extLst>
              <a:ext uri="{FF2B5EF4-FFF2-40B4-BE49-F238E27FC236}">
                <a16:creationId xmlns:a16="http://schemas.microsoft.com/office/drawing/2014/main" id="{C34D467C-F8C4-0544-BC56-5BABDB84785A}"/>
              </a:ext>
            </a:extLst>
          </p:cNvPr>
          <p:cNvGrpSpPr/>
          <p:nvPr/>
        </p:nvGrpSpPr>
        <p:grpSpPr>
          <a:xfrm>
            <a:off x="166657" y="3874094"/>
            <a:ext cx="4593160" cy="2826075"/>
            <a:chOff x="156383" y="764797"/>
            <a:chExt cx="4593160" cy="2826075"/>
          </a:xfrm>
        </p:grpSpPr>
        <p:sp>
          <p:nvSpPr>
            <p:cNvPr id="32" name="Rectangle 31">
              <a:extLst>
                <a:ext uri="{FF2B5EF4-FFF2-40B4-BE49-F238E27FC236}">
                  <a16:creationId xmlns:a16="http://schemas.microsoft.com/office/drawing/2014/main" id="{BE97F347-0DB9-9E46-8249-BF308B5F7B18}"/>
                </a:ext>
              </a:extLst>
            </p:cNvPr>
            <p:cNvSpPr/>
            <p:nvPr/>
          </p:nvSpPr>
          <p:spPr>
            <a:xfrm>
              <a:off x="164387" y="764797"/>
              <a:ext cx="4585156" cy="2826075"/>
            </a:xfrm>
            <a:prstGeom prst="rect">
              <a:avLst/>
            </a:prstGeom>
            <a:solidFill>
              <a:schemeClr val="bg1"/>
            </a:solidFill>
            <a:ln w="38100">
              <a:solidFill>
                <a:srgbClr val="C31E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endParaRPr lang="en-GB" sz="1400" dirty="0">
                <a:solidFill>
                  <a:schemeClr val="tx1"/>
                </a:solidFill>
              </a:endParaRPr>
            </a:p>
          </p:txBody>
        </p:sp>
        <p:sp>
          <p:nvSpPr>
            <p:cNvPr id="33" name="Rectangle 32">
              <a:extLst>
                <a:ext uri="{FF2B5EF4-FFF2-40B4-BE49-F238E27FC236}">
                  <a16:creationId xmlns:a16="http://schemas.microsoft.com/office/drawing/2014/main" id="{930145E3-E4C8-0649-9302-8EA861C1DAD5}"/>
                </a:ext>
              </a:extLst>
            </p:cNvPr>
            <p:cNvSpPr/>
            <p:nvPr/>
          </p:nvSpPr>
          <p:spPr>
            <a:xfrm>
              <a:off x="156383" y="3058261"/>
              <a:ext cx="4577158" cy="520215"/>
            </a:xfrm>
            <a:prstGeom prst="rect">
              <a:avLst/>
            </a:prstGeom>
            <a:solidFill>
              <a:srgbClr val="C31E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Roboto Medium" panose="02000000000000000000" pitchFamily="2" charset="0"/>
                <a:ea typeface="Roboto Medium" panose="02000000000000000000" pitchFamily="2" charset="0"/>
              </a:endParaRPr>
            </a:p>
          </p:txBody>
        </p:sp>
      </p:grpSp>
      <p:grpSp>
        <p:nvGrpSpPr>
          <p:cNvPr id="34" name="Group 33">
            <a:extLst>
              <a:ext uri="{FF2B5EF4-FFF2-40B4-BE49-F238E27FC236}">
                <a16:creationId xmlns:a16="http://schemas.microsoft.com/office/drawing/2014/main" id="{1DBAB730-2B0B-C942-921C-502B0D8685F4}"/>
              </a:ext>
            </a:extLst>
          </p:cNvPr>
          <p:cNvGrpSpPr/>
          <p:nvPr/>
        </p:nvGrpSpPr>
        <p:grpSpPr>
          <a:xfrm>
            <a:off x="5134463" y="3874093"/>
            <a:ext cx="4585156" cy="2826075"/>
            <a:chOff x="164387" y="764797"/>
            <a:chExt cx="4585156" cy="2826075"/>
          </a:xfrm>
        </p:grpSpPr>
        <p:sp>
          <p:nvSpPr>
            <p:cNvPr id="35" name="Rectangle 34">
              <a:extLst>
                <a:ext uri="{FF2B5EF4-FFF2-40B4-BE49-F238E27FC236}">
                  <a16:creationId xmlns:a16="http://schemas.microsoft.com/office/drawing/2014/main" id="{B890880A-3381-364C-A637-5CDF119FC29D}"/>
                </a:ext>
              </a:extLst>
            </p:cNvPr>
            <p:cNvSpPr/>
            <p:nvPr/>
          </p:nvSpPr>
          <p:spPr>
            <a:xfrm>
              <a:off x="164387" y="764797"/>
              <a:ext cx="4585156" cy="2826075"/>
            </a:xfrm>
            <a:prstGeom prst="rect">
              <a:avLst/>
            </a:prstGeom>
            <a:solidFill>
              <a:schemeClr val="bg1"/>
            </a:solidFill>
            <a:ln w="38100">
              <a:solidFill>
                <a:srgbClr val="0098C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endParaRPr lang="en-GB" sz="1400" dirty="0">
                <a:solidFill>
                  <a:schemeClr val="tx1"/>
                </a:solidFill>
              </a:endParaRPr>
            </a:p>
          </p:txBody>
        </p:sp>
        <p:sp>
          <p:nvSpPr>
            <p:cNvPr id="36" name="Rectangle 35">
              <a:extLst>
                <a:ext uri="{FF2B5EF4-FFF2-40B4-BE49-F238E27FC236}">
                  <a16:creationId xmlns:a16="http://schemas.microsoft.com/office/drawing/2014/main" id="{BF7EF501-E16B-394F-87B2-0C4DAADC1062}"/>
                </a:ext>
              </a:extLst>
            </p:cNvPr>
            <p:cNvSpPr/>
            <p:nvPr/>
          </p:nvSpPr>
          <p:spPr>
            <a:xfrm>
              <a:off x="166657" y="3058261"/>
              <a:ext cx="4577158" cy="520215"/>
            </a:xfrm>
            <a:prstGeom prst="rect">
              <a:avLst/>
            </a:prstGeom>
            <a:solidFill>
              <a:srgbClr val="0098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dirty="0">
                  <a:latin typeface="Roboto Medium" panose="02000000000000000000" pitchFamily="2" charset="0"/>
                  <a:ea typeface="Roboto Medium" panose="02000000000000000000" pitchFamily="2" charset="0"/>
                </a:rPr>
                <a:t>Curriculum areas and subjects</a:t>
              </a:r>
            </a:p>
          </p:txBody>
        </p:sp>
      </p:grpSp>
      <p:pic>
        <p:nvPicPr>
          <p:cNvPr id="38" name="Picture 37" descr="A screenshot of a cell phone&#10;&#10;Description automatically generated">
            <a:extLst>
              <a:ext uri="{FF2B5EF4-FFF2-40B4-BE49-F238E27FC236}">
                <a16:creationId xmlns:a16="http://schemas.microsoft.com/office/drawing/2014/main" id="{9CFDBFA5-0B06-BF45-A5AD-6EE5FF4B51A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846050" y="233112"/>
            <a:ext cx="826745" cy="282612"/>
          </a:xfrm>
          <a:prstGeom prst="rect">
            <a:avLst/>
          </a:prstGeom>
        </p:spPr>
      </p:pic>
      <p:pic>
        <p:nvPicPr>
          <p:cNvPr id="18" name="Picture 17" descr="A picture containing drawing&#10;&#10;Description automatically generated">
            <a:extLst>
              <a:ext uri="{FF2B5EF4-FFF2-40B4-BE49-F238E27FC236}">
                <a16:creationId xmlns:a16="http://schemas.microsoft.com/office/drawing/2014/main" id="{2B96F02E-D18C-EC40-9575-3734AD0D71E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28258" y="2860460"/>
            <a:ext cx="2152199" cy="1948268"/>
          </a:xfrm>
          <a:prstGeom prst="rect">
            <a:avLst/>
          </a:prstGeom>
        </p:spPr>
      </p:pic>
      <p:sp>
        <p:nvSpPr>
          <p:cNvPr id="39" name="TextBox 38">
            <a:extLst>
              <a:ext uri="{FF2B5EF4-FFF2-40B4-BE49-F238E27FC236}">
                <a16:creationId xmlns:a16="http://schemas.microsoft.com/office/drawing/2014/main" id="{9C780F32-C1EB-ED42-A354-BB7AC6A7C074}"/>
              </a:ext>
            </a:extLst>
          </p:cNvPr>
          <p:cNvSpPr txBox="1"/>
          <p:nvPr/>
        </p:nvSpPr>
        <p:spPr>
          <a:xfrm>
            <a:off x="3924728" y="3309379"/>
            <a:ext cx="1961315" cy="854080"/>
          </a:xfrm>
          <a:prstGeom prst="rect">
            <a:avLst/>
          </a:prstGeom>
          <a:noFill/>
        </p:spPr>
        <p:txBody>
          <a:bodyPr wrap="square" rtlCol="0">
            <a:spAutoFit/>
          </a:bodyPr>
          <a:lstStyle/>
          <a:p>
            <a:pPr algn="ctr">
              <a:lnSpc>
                <a:spcPct val="150000"/>
              </a:lnSpc>
            </a:pPr>
            <a:r>
              <a:rPr lang="en-US" sz="900" b="1" dirty="0">
                <a:solidFill>
                  <a:schemeClr val="bg1"/>
                </a:solidFill>
                <a:latin typeface="Roboto" panose="02000000000000000000" pitchFamily="2" charset="0"/>
                <a:ea typeface="Roboto" panose="02000000000000000000" pitchFamily="2" charset="0"/>
              </a:rPr>
              <a:t>The Curriculum</a:t>
            </a:r>
          </a:p>
          <a:p>
            <a:pPr algn="ctr"/>
            <a:r>
              <a:rPr lang="en-US" sz="900" dirty="0">
                <a:solidFill>
                  <a:schemeClr val="bg1"/>
                </a:solidFill>
                <a:latin typeface="Roboto" panose="02000000000000000000" pitchFamily="2" charset="0"/>
                <a:ea typeface="Roboto" panose="02000000000000000000" pitchFamily="2" charset="0"/>
              </a:rPr>
              <a:t>‘the totality of all that is planned for children and young people throughout their</a:t>
            </a:r>
          </a:p>
          <a:p>
            <a:pPr algn="ctr"/>
            <a:r>
              <a:rPr lang="en-US" sz="900" dirty="0">
                <a:solidFill>
                  <a:schemeClr val="bg1"/>
                </a:solidFill>
                <a:latin typeface="Roboto" panose="02000000000000000000" pitchFamily="2" charset="0"/>
                <a:ea typeface="Roboto" panose="02000000000000000000" pitchFamily="2" charset="0"/>
              </a:rPr>
              <a:t>education’</a:t>
            </a:r>
          </a:p>
        </p:txBody>
      </p:sp>
      <p:sp>
        <p:nvSpPr>
          <p:cNvPr id="40" name="Rectangle 39">
            <a:extLst>
              <a:ext uri="{FF2B5EF4-FFF2-40B4-BE49-F238E27FC236}">
                <a16:creationId xmlns:a16="http://schemas.microsoft.com/office/drawing/2014/main" id="{BE618895-39FB-F347-B1D9-A43C2CA991AA}"/>
              </a:ext>
            </a:extLst>
          </p:cNvPr>
          <p:cNvSpPr/>
          <p:nvPr/>
        </p:nvSpPr>
        <p:spPr>
          <a:xfrm>
            <a:off x="164387" y="6184734"/>
            <a:ext cx="5465293" cy="5202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latin typeface="Roboto Medium" panose="02000000000000000000" pitchFamily="2" charset="0"/>
                <a:ea typeface="Roboto Medium" panose="02000000000000000000" pitchFamily="2" charset="0"/>
              </a:rPr>
              <a:t>Ethos and life of the school as a community</a:t>
            </a:r>
          </a:p>
        </p:txBody>
      </p:sp>
      <p:sp>
        <p:nvSpPr>
          <p:cNvPr id="42" name="Right Triangle 41">
            <a:extLst>
              <a:ext uri="{FF2B5EF4-FFF2-40B4-BE49-F238E27FC236}">
                <a16:creationId xmlns:a16="http://schemas.microsoft.com/office/drawing/2014/main" id="{2EC3A0C5-7334-5A45-AFC7-F7BAB946E0A5}"/>
              </a:ext>
            </a:extLst>
          </p:cNvPr>
          <p:cNvSpPr/>
          <p:nvPr/>
        </p:nvSpPr>
        <p:spPr>
          <a:xfrm flipV="1">
            <a:off x="10274" y="576072"/>
            <a:ext cx="450766" cy="445147"/>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ight Triangle 22">
            <a:extLst>
              <a:ext uri="{FF2B5EF4-FFF2-40B4-BE49-F238E27FC236}">
                <a16:creationId xmlns:a16="http://schemas.microsoft.com/office/drawing/2014/main" id="{25791E32-B016-7B43-B3DB-89F5FB0CD0B2}"/>
              </a:ext>
            </a:extLst>
          </p:cNvPr>
          <p:cNvSpPr/>
          <p:nvPr/>
        </p:nvSpPr>
        <p:spPr>
          <a:xfrm flipH="1" flipV="1">
            <a:off x="9430358" y="576071"/>
            <a:ext cx="450766" cy="445147"/>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ight Triangle 23">
            <a:extLst>
              <a:ext uri="{FF2B5EF4-FFF2-40B4-BE49-F238E27FC236}">
                <a16:creationId xmlns:a16="http://schemas.microsoft.com/office/drawing/2014/main" id="{39F641A2-23C9-BD4F-9141-CED5E538FD94}"/>
              </a:ext>
            </a:extLst>
          </p:cNvPr>
          <p:cNvSpPr/>
          <p:nvPr/>
        </p:nvSpPr>
        <p:spPr>
          <a:xfrm flipH="1">
            <a:off x="9457686" y="6402314"/>
            <a:ext cx="450766" cy="445147"/>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ight Triangle 25">
            <a:extLst>
              <a:ext uri="{FF2B5EF4-FFF2-40B4-BE49-F238E27FC236}">
                <a16:creationId xmlns:a16="http://schemas.microsoft.com/office/drawing/2014/main" id="{7730ADE0-CFDF-1748-9E12-D6D28C673D66}"/>
              </a:ext>
            </a:extLst>
          </p:cNvPr>
          <p:cNvSpPr/>
          <p:nvPr/>
        </p:nvSpPr>
        <p:spPr>
          <a:xfrm>
            <a:off x="-2452" y="6412853"/>
            <a:ext cx="450766" cy="445147"/>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68373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642938"/>
            <a:ext cx="9906000" cy="5572125"/>
          </a:xfrm>
          <a:prstGeom prst="rect">
            <a:avLst/>
          </a:prstGeom>
          <a:solidFill>
            <a:srgbClr val="00ABB5"/>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63"/>
          </a:p>
        </p:txBody>
      </p:sp>
      <p:pic>
        <p:nvPicPr>
          <p:cNvPr id="3" name="Picture 2" descr="ES_NO TAG_WHITE_TRANSPAREN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24274" y="4202815"/>
            <a:ext cx="3657453" cy="1462569"/>
          </a:xfrm>
          <a:prstGeom prst="rect">
            <a:avLst/>
          </a:prstGeom>
        </p:spPr>
      </p:pic>
      <p:sp>
        <p:nvSpPr>
          <p:cNvPr id="4" name="TextBox 3"/>
          <p:cNvSpPr txBox="1"/>
          <p:nvPr/>
        </p:nvSpPr>
        <p:spPr>
          <a:xfrm>
            <a:off x="2033127" y="2536262"/>
            <a:ext cx="5839747" cy="642484"/>
          </a:xfrm>
          <a:prstGeom prst="rect">
            <a:avLst/>
          </a:prstGeom>
          <a:noFill/>
        </p:spPr>
        <p:txBody>
          <a:bodyPr wrap="square" rtlCol="0">
            <a:spAutoFit/>
          </a:bodyPr>
          <a:lstStyle/>
          <a:p>
            <a:pPr algn="ctr"/>
            <a:r>
              <a:rPr lang="en-GB" sz="3575" dirty="0"/>
              <a:t>Four </a:t>
            </a:r>
            <a:r>
              <a:rPr lang="en-GB" sz="3575" dirty="0" smtClean="0"/>
              <a:t>Contexts </a:t>
            </a:r>
            <a:r>
              <a:rPr lang="en-GB" sz="3575" dirty="0"/>
              <a:t>- </a:t>
            </a:r>
            <a:r>
              <a:rPr lang="en-GB" sz="3575" dirty="0" smtClean="0"/>
              <a:t>example</a:t>
            </a:r>
            <a:endParaRPr lang="en-GB" sz="3575" dirty="0"/>
          </a:p>
        </p:txBody>
      </p:sp>
    </p:spTree>
    <p:extLst>
      <p:ext uri="{BB962C8B-B14F-4D97-AF65-F5344CB8AC3E}">
        <p14:creationId xmlns:p14="http://schemas.microsoft.com/office/powerpoint/2010/main" val="5882905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154113" y="141811"/>
            <a:ext cx="8626967" cy="782320"/>
          </a:xfrm>
          <a:prstGeom prst="rect">
            <a:avLst/>
          </a:prstGeom>
        </p:spPr>
        <p:txBody>
          <a:bodyPr/>
          <a:lstStyle>
            <a:lvl1pPr algn="l" rtl="0" eaLnBrk="1" fontAlgn="base" hangingPunct="1">
              <a:spcBef>
                <a:spcPct val="0"/>
              </a:spcBef>
              <a:spcAft>
                <a:spcPct val="0"/>
              </a:spcAft>
              <a:defRPr sz="3000" b="1">
                <a:solidFill>
                  <a:srgbClr val="00ABB5"/>
                </a:solidFill>
                <a:latin typeface="+mj-lt"/>
                <a:ea typeface="+mj-ea"/>
                <a:cs typeface="+mj-cs"/>
              </a:defRPr>
            </a:lvl1pPr>
            <a:lvl2pPr algn="l" rtl="0" eaLnBrk="1" fontAlgn="base" hangingPunct="1">
              <a:spcBef>
                <a:spcPct val="0"/>
              </a:spcBef>
              <a:spcAft>
                <a:spcPct val="0"/>
              </a:spcAft>
              <a:defRPr sz="3000" b="1">
                <a:solidFill>
                  <a:srgbClr val="000000"/>
                </a:solidFill>
                <a:latin typeface="Arial" charset="0"/>
                <a:cs typeface="Arial" charset="0"/>
              </a:defRPr>
            </a:lvl2pPr>
            <a:lvl3pPr algn="l" rtl="0" eaLnBrk="1" fontAlgn="base" hangingPunct="1">
              <a:spcBef>
                <a:spcPct val="0"/>
              </a:spcBef>
              <a:spcAft>
                <a:spcPct val="0"/>
              </a:spcAft>
              <a:defRPr sz="3000" b="1">
                <a:solidFill>
                  <a:srgbClr val="000000"/>
                </a:solidFill>
                <a:latin typeface="Arial" charset="0"/>
                <a:cs typeface="Arial" charset="0"/>
              </a:defRPr>
            </a:lvl3pPr>
            <a:lvl4pPr algn="l" rtl="0" eaLnBrk="1" fontAlgn="base" hangingPunct="1">
              <a:spcBef>
                <a:spcPct val="0"/>
              </a:spcBef>
              <a:spcAft>
                <a:spcPct val="0"/>
              </a:spcAft>
              <a:defRPr sz="3000" b="1">
                <a:solidFill>
                  <a:srgbClr val="000000"/>
                </a:solidFill>
                <a:latin typeface="Arial" charset="0"/>
                <a:cs typeface="Arial" charset="0"/>
              </a:defRPr>
            </a:lvl4pPr>
            <a:lvl5pPr algn="l" rtl="0" eaLnBrk="1" fontAlgn="base" hangingPunct="1">
              <a:spcBef>
                <a:spcPct val="0"/>
              </a:spcBef>
              <a:spcAft>
                <a:spcPct val="0"/>
              </a:spcAft>
              <a:defRPr sz="3000" b="1">
                <a:solidFill>
                  <a:srgbClr val="000000"/>
                </a:solidFill>
                <a:latin typeface="Arial" charset="0"/>
                <a:cs typeface="Arial" charset="0"/>
              </a:defRPr>
            </a:lvl5pPr>
            <a:lvl6pPr marL="457200" algn="l" rtl="0" eaLnBrk="1" fontAlgn="base" hangingPunct="1">
              <a:spcBef>
                <a:spcPct val="0"/>
              </a:spcBef>
              <a:spcAft>
                <a:spcPct val="0"/>
              </a:spcAft>
              <a:defRPr sz="3000" b="1">
                <a:solidFill>
                  <a:srgbClr val="000000"/>
                </a:solidFill>
                <a:latin typeface="Arial" charset="0"/>
                <a:cs typeface="Arial" charset="0"/>
              </a:defRPr>
            </a:lvl6pPr>
            <a:lvl7pPr marL="914400" algn="l" rtl="0" eaLnBrk="1" fontAlgn="base" hangingPunct="1">
              <a:spcBef>
                <a:spcPct val="0"/>
              </a:spcBef>
              <a:spcAft>
                <a:spcPct val="0"/>
              </a:spcAft>
              <a:defRPr sz="3000" b="1">
                <a:solidFill>
                  <a:srgbClr val="000000"/>
                </a:solidFill>
                <a:latin typeface="Arial" charset="0"/>
                <a:cs typeface="Arial" charset="0"/>
              </a:defRPr>
            </a:lvl7pPr>
            <a:lvl8pPr marL="1371600" algn="l" rtl="0" eaLnBrk="1" fontAlgn="base" hangingPunct="1">
              <a:spcBef>
                <a:spcPct val="0"/>
              </a:spcBef>
              <a:spcAft>
                <a:spcPct val="0"/>
              </a:spcAft>
              <a:defRPr sz="3000" b="1">
                <a:solidFill>
                  <a:srgbClr val="000000"/>
                </a:solidFill>
                <a:latin typeface="Arial" charset="0"/>
                <a:cs typeface="Arial" charset="0"/>
              </a:defRPr>
            </a:lvl8pPr>
            <a:lvl9pPr marL="1828800" algn="l" rtl="0" eaLnBrk="1" fontAlgn="base" hangingPunct="1">
              <a:spcBef>
                <a:spcPct val="0"/>
              </a:spcBef>
              <a:spcAft>
                <a:spcPct val="0"/>
              </a:spcAft>
              <a:defRPr sz="3000" b="1">
                <a:solidFill>
                  <a:srgbClr val="000000"/>
                </a:solidFill>
                <a:latin typeface="Arial" charset="0"/>
                <a:cs typeface="Arial" charset="0"/>
              </a:defRPr>
            </a:lvl9pPr>
          </a:lstStyle>
          <a:p>
            <a:r>
              <a:rPr lang="en-GB" sz="2400" b="0" kern="0" dirty="0">
                <a:solidFill>
                  <a:schemeClr val="accent1"/>
                </a:solidFill>
                <a:latin typeface="Roboto Medium" panose="02000000000000000000" pitchFamily="2" charset="0"/>
                <a:ea typeface="Roboto Medium" panose="02000000000000000000" pitchFamily="2" charset="0"/>
              </a:rPr>
              <a:t>Learning across the four contexts at Laxdale Primary School</a:t>
            </a:r>
          </a:p>
        </p:txBody>
      </p:sp>
      <p:grpSp>
        <p:nvGrpSpPr>
          <p:cNvPr id="27" name="Group 26">
            <a:extLst>
              <a:ext uri="{FF2B5EF4-FFF2-40B4-BE49-F238E27FC236}">
                <a16:creationId xmlns:a16="http://schemas.microsoft.com/office/drawing/2014/main" id="{09F0DFFC-4A66-B84D-8969-289C13DF30EE}"/>
              </a:ext>
            </a:extLst>
          </p:cNvPr>
          <p:cNvGrpSpPr/>
          <p:nvPr/>
        </p:nvGrpSpPr>
        <p:grpSpPr>
          <a:xfrm>
            <a:off x="174661" y="764797"/>
            <a:ext cx="4585156" cy="2826075"/>
            <a:chOff x="164387" y="764797"/>
            <a:chExt cx="4585156" cy="2826075"/>
          </a:xfrm>
        </p:grpSpPr>
        <p:sp>
          <p:nvSpPr>
            <p:cNvPr id="2" name="Rectangle 1"/>
            <p:cNvSpPr/>
            <p:nvPr/>
          </p:nvSpPr>
          <p:spPr>
            <a:xfrm>
              <a:off x="164387" y="764797"/>
              <a:ext cx="4585156" cy="2826075"/>
            </a:xfrm>
            <a:prstGeom prst="rect">
              <a:avLst/>
            </a:prstGeom>
            <a:solidFill>
              <a:schemeClr val="bg1"/>
            </a:solidFill>
            <a:ln w="38100">
              <a:solidFill>
                <a:srgbClr val="FF78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endParaRPr lang="en-GB" sz="1400" dirty="0">
                <a:solidFill>
                  <a:schemeClr val="tx1"/>
                </a:solidFill>
              </a:endParaRPr>
            </a:p>
          </p:txBody>
        </p:sp>
        <p:sp>
          <p:nvSpPr>
            <p:cNvPr id="12" name="Rectangle 11">
              <a:extLst>
                <a:ext uri="{FF2B5EF4-FFF2-40B4-BE49-F238E27FC236}">
                  <a16:creationId xmlns:a16="http://schemas.microsoft.com/office/drawing/2014/main" id="{62B8920F-FBAB-E848-971A-0104261F7255}"/>
                </a:ext>
              </a:extLst>
            </p:cNvPr>
            <p:cNvSpPr/>
            <p:nvPr/>
          </p:nvSpPr>
          <p:spPr>
            <a:xfrm>
              <a:off x="164387" y="764798"/>
              <a:ext cx="4577158" cy="520215"/>
            </a:xfrm>
            <a:prstGeom prst="rect">
              <a:avLst/>
            </a:prstGeom>
            <a:solidFill>
              <a:srgbClr val="FF78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latin typeface="Roboto Medium" panose="02000000000000000000" pitchFamily="2" charset="0"/>
                  <a:ea typeface="Roboto Medium" panose="02000000000000000000" pitchFamily="2" charset="0"/>
                </a:rPr>
                <a:t>Opportunities for personal achievement</a:t>
              </a:r>
            </a:p>
          </p:txBody>
        </p:sp>
      </p:grpSp>
      <p:grpSp>
        <p:nvGrpSpPr>
          <p:cNvPr id="28" name="Group 27">
            <a:extLst>
              <a:ext uri="{FF2B5EF4-FFF2-40B4-BE49-F238E27FC236}">
                <a16:creationId xmlns:a16="http://schemas.microsoft.com/office/drawing/2014/main" id="{ADF125FD-A8A7-3E43-9439-BB5360CE96AD}"/>
              </a:ext>
            </a:extLst>
          </p:cNvPr>
          <p:cNvGrpSpPr/>
          <p:nvPr/>
        </p:nvGrpSpPr>
        <p:grpSpPr>
          <a:xfrm>
            <a:off x="5131581" y="764796"/>
            <a:ext cx="4585156" cy="2826075"/>
            <a:chOff x="164387" y="764797"/>
            <a:chExt cx="4585156" cy="2826075"/>
          </a:xfrm>
        </p:grpSpPr>
        <p:sp>
          <p:nvSpPr>
            <p:cNvPr id="29" name="Rectangle 28">
              <a:extLst>
                <a:ext uri="{FF2B5EF4-FFF2-40B4-BE49-F238E27FC236}">
                  <a16:creationId xmlns:a16="http://schemas.microsoft.com/office/drawing/2014/main" id="{5CB8D908-0ECC-E14F-9DC2-2967BC26CB0E}"/>
                </a:ext>
              </a:extLst>
            </p:cNvPr>
            <p:cNvSpPr/>
            <p:nvPr/>
          </p:nvSpPr>
          <p:spPr>
            <a:xfrm>
              <a:off x="164387" y="764797"/>
              <a:ext cx="4585156" cy="2826075"/>
            </a:xfrm>
            <a:prstGeom prst="rect">
              <a:avLst/>
            </a:prstGeom>
            <a:solidFill>
              <a:schemeClr val="bg1"/>
            </a:solidFill>
            <a:ln w="38100">
              <a:solidFill>
                <a:srgbClr val="04985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endParaRPr lang="en-GB" sz="1400" dirty="0">
                <a:solidFill>
                  <a:schemeClr val="tx1"/>
                </a:solidFill>
              </a:endParaRPr>
            </a:p>
          </p:txBody>
        </p:sp>
        <p:sp>
          <p:nvSpPr>
            <p:cNvPr id="30" name="Rectangle 29">
              <a:extLst>
                <a:ext uri="{FF2B5EF4-FFF2-40B4-BE49-F238E27FC236}">
                  <a16:creationId xmlns:a16="http://schemas.microsoft.com/office/drawing/2014/main" id="{664F4F0F-EF57-A948-9DAB-21841561B96D}"/>
                </a:ext>
              </a:extLst>
            </p:cNvPr>
            <p:cNvSpPr/>
            <p:nvPr/>
          </p:nvSpPr>
          <p:spPr>
            <a:xfrm>
              <a:off x="164387" y="764798"/>
              <a:ext cx="4577158" cy="520215"/>
            </a:xfrm>
            <a:prstGeom prst="rect">
              <a:avLst/>
            </a:prstGeom>
            <a:solidFill>
              <a:srgbClr val="0498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dirty="0">
                  <a:latin typeface="Roboto Medium" panose="02000000000000000000" pitchFamily="2" charset="0"/>
                  <a:ea typeface="Roboto Medium" panose="02000000000000000000" pitchFamily="2" charset="0"/>
                </a:rPr>
                <a:t>Interdisciplinary Learning</a:t>
              </a:r>
            </a:p>
          </p:txBody>
        </p:sp>
      </p:grpSp>
      <p:grpSp>
        <p:nvGrpSpPr>
          <p:cNvPr id="31" name="Group 30">
            <a:extLst>
              <a:ext uri="{FF2B5EF4-FFF2-40B4-BE49-F238E27FC236}">
                <a16:creationId xmlns:a16="http://schemas.microsoft.com/office/drawing/2014/main" id="{C34D467C-F8C4-0544-BC56-5BABDB84785A}"/>
              </a:ext>
            </a:extLst>
          </p:cNvPr>
          <p:cNvGrpSpPr/>
          <p:nvPr/>
        </p:nvGrpSpPr>
        <p:grpSpPr>
          <a:xfrm>
            <a:off x="166657" y="3874094"/>
            <a:ext cx="4593160" cy="2826075"/>
            <a:chOff x="156383" y="764797"/>
            <a:chExt cx="4593160" cy="2826075"/>
          </a:xfrm>
        </p:grpSpPr>
        <p:sp>
          <p:nvSpPr>
            <p:cNvPr id="32" name="Rectangle 31">
              <a:extLst>
                <a:ext uri="{FF2B5EF4-FFF2-40B4-BE49-F238E27FC236}">
                  <a16:creationId xmlns:a16="http://schemas.microsoft.com/office/drawing/2014/main" id="{BE97F347-0DB9-9E46-8249-BF308B5F7B18}"/>
                </a:ext>
              </a:extLst>
            </p:cNvPr>
            <p:cNvSpPr/>
            <p:nvPr/>
          </p:nvSpPr>
          <p:spPr>
            <a:xfrm>
              <a:off x="164387" y="764797"/>
              <a:ext cx="4585156" cy="2826075"/>
            </a:xfrm>
            <a:prstGeom prst="rect">
              <a:avLst/>
            </a:prstGeom>
            <a:solidFill>
              <a:schemeClr val="bg1"/>
            </a:solidFill>
            <a:ln w="38100">
              <a:solidFill>
                <a:srgbClr val="C31E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endParaRPr lang="en-GB" sz="1400" dirty="0">
                <a:solidFill>
                  <a:schemeClr val="tx1"/>
                </a:solidFill>
              </a:endParaRPr>
            </a:p>
          </p:txBody>
        </p:sp>
        <p:sp>
          <p:nvSpPr>
            <p:cNvPr id="33" name="Rectangle 32">
              <a:extLst>
                <a:ext uri="{FF2B5EF4-FFF2-40B4-BE49-F238E27FC236}">
                  <a16:creationId xmlns:a16="http://schemas.microsoft.com/office/drawing/2014/main" id="{930145E3-E4C8-0649-9302-8EA861C1DAD5}"/>
                </a:ext>
              </a:extLst>
            </p:cNvPr>
            <p:cNvSpPr/>
            <p:nvPr/>
          </p:nvSpPr>
          <p:spPr>
            <a:xfrm>
              <a:off x="156383" y="3058261"/>
              <a:ext cx="4577158" cy="520215"/>
            </a:xfrm>
            <a:prstGeom prst="rect">
              <a:avLst/>
            </a:prstGeom>
            <a:solidFill>
              <a:srgbClr val="C31E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Roboto Medium" panose="02000000000000000000" pitchFamily="2" charset="0"/>
                <a:ea typeface="Roboto Medium" panose="02000000000000000000" pitchFamily="2" charset="0"/>
              </a:endParaRPr>
            </a:p>
          </p:txBody>
        </p:sp>
      </p:grpSp>
      <p:grpSp>
        <p:nvGrpSpPr>
          <p:cNvPr id="34" name="Group 33">
            <a:extLst>
              <a:ext uri="{FF2B5EF4-FFF2-40B4-BE49-F238E27FC236}">
                <a16:creationId xmlns:a16="http://schemas.microsoft.com/office/drawing/2014/main" id="{1DBAB730-2B0B-C942-921C-502B0D8685F4}"/>
              </a:ext>
            </a:extLst>
          </p:cNvPr>
          <p:cNvGrpSpPr/>
          <p:nvPr/>
        </p:nvGrpSpPr>
        <p:grpSpPr>
          <a:xfrm>
            <a:off x="5134463" y="3874093"/>
            <a:ext cx="4585156" cy="2826075"/>
            <a:chOff x="164387" y="764797"/>
            <a:chExt cx="4585156" cy="2826075"/>
          </a:xfrm>
        </p:grpSpPr>
        <p:sp>
          <p:nvSpPr>
            <p:cNvPr id="35" name="Rectangle 34">
              <a:extLst>
                <a:ext uri="{FF2B5EF4-FFF2-40B4-BE49-F238E27FC236}">
                  <a16:creationId xmlns:a16="http://schemas.microsoft.com/office/drawing/2014/main" id="{B890880A-3381-364C-A637-5CDF119FC29D}"/>
                </a:ext>
              </a:extLst>
            </p:cNvPr>
            <p:cNvSpPr/>
            <p:nvPr/>
          </p:nvSpPr>
          <p:spPr>
            <a:xfrm>
              <a:off x="164387" y="764797"/>
              <a:ext cx="4585156" cy="2826075"/>
            </a:xfrm>
            <a:prstGeom prst="rect">
              <a:avLst/>
            </a:prstGeom>
            <a:solidFill>
              <a:schemeClr val="bg1"/>
            </a:solidFill>
            <a:ln w="38100">
              <a:solidFill>
                <a:srgbClr val="0098C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endParaRPr lang="en-GB" sz="1400" dirty="0">
                <a:solidFill>
                  <a:schemeClr val="tx1"/>
                </a:solidFill>
              </a:endParaRPr>
            </a:p>
          </p:txBody>
        </p:sp>
        <p:sp>
          <p:nvSpPr>
            <p:cNvPr id="36" name="Rectangle 35">
              <a:extLst>
                <a:ext uri="{FF2B5EF4-FFF2-40B4-BE49-F238E27FC236}">
                  <a16:creationId xmlns:a16="http://schemas.microsoft.com/office/drawing/2014/main" id="{BF7EF501-E16B-394F-87B2-0C4DAADC1062}"/>
                </a:ext>
              </a:extLst>
            </p:cNvPr>
            <p:cNvSpPr/>
            <p:nvPr/>
          </p:nvSpPr>
          <p:spPr>
            <a:xfrm>
              <a:off x="166657" y="3058261"/>
              <a:ext cx="4577158" cy="520215"/>
            </a:xfrm>
            <a:prstGeom prst="rect">
              <a:avLst/>
            </a:prstGeom>
            <a:solidFill>
              <a:srgbClr val="0098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dirty="0">
                  <a:latin typeface="Roboto Medium" panose="02000000000000000000" pitchFamily="2" charset="0"/>
                  <a:ea typeface="Roboto Medium" panose="02000000000000000000" pitchFamily="2" charset="0"/>
                </a:rPr>
                <a:t>Curriculum areas and subjects</a:t>
              </a:r>
            </a:p>
          </p:txBody>
        </p:sp>
      </p:grpSp>
      <p:pic>
        <p:nvPicPr>
          <p:cNvPr id="38" name="Picture 37" descr="A screenshot of a cell phone&#10;&#10;Description automatically generated">
            <a:extLst>
              <a:ext uri="{FF2B5EF4-FFF2-40B4-BE49-F238E27FC236}">
                <a16:creationId xmlns:a16="http://schemas.microsoft.com/office/drawing/2014/main" id="{9CFDBFA5-0B06-BF45-A5AD-6EE5FF4B51A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846050" y="233112"/>
            <a:ext cx="826745" cy="282612"/>
          </a:xfrm>
          <a:prstGeom prst="rect">
            <a:avLst/>
          </a:prstGeom>
        </p:spPr>
      </p:pic>
      <p:pic>
        <p:nvPicPr>
          <p:cNvPr id="18" name="Picture 17" descr="A picture containing drawing&#10;&#10;Description automatically generated">
            <a:extLst>
              <a:ext uri="{FF2B5EF4-FFF2-40B4-BE49-F238E27FC236}">
                <a16:creationId xmlns:a16="http://schemas.microsoft.com/office/drawing/2014/main" id="{2B96F02E-D18C-EC40-9575-3734AD0D71E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28258" y="2860460"/>
            <a:ext cx="2152199" cy="1948268"/>
          </a:xfrm>
          <a:prstGeom prst="rect">
            <a:avLst/>
          </a:prstGeom>
        </p:spPr>
      </p:pic>
      <p:sp>
        <p:nvSpPr>
          <p:cNvPr id="39" name="TextBox 38">
            <a:extLst>
              <a:ext uri="{FF2B5EF4-FFF2-40B4-BE49-F238E27FC236}">
                <a16:creationId xmlns:a16="http://schemas.microsoft.com/office/drawing/2014/main" id="{9C780F32-C1EB-ED42-A354-BB7AC6A7C074}"/>
              </a:ext>
            </a:extLst>
          </p:cNvPr>
          <p:cNvSpPr txBox="1"/>
          <p:nvPr/>
        </p:nvSpPr>
        <p:spPr>
          <a:xfrm>
            <a:off x="3924728" y="3309379"/>
            <a:ext cx="1961315" cy="854080"/>
          </a:xfrm>
          <a:prstGeom prst="rect">
            <a:avLst/>
          </a:prstGeom>
          <a:noFill/>
        </p:spPr>
        <p:txBody>
          <a:bodyPr wrap="square" rtlCol="0">
            <a:spAutoFit/>
          </a:bodyPr>
          <a:lstStyle/>
          <a:p>
            <a:pPr algn="ctr">
              <a:lnSpc>
                <a:spcPct val="150000"/>
              </a:lnSpc>
            </a:pPr>
            <a:r>
              <a:rPr lang="en-US" sz="900" b="1" dirty="0">
                <a:solidFill>
                  <a:schemeClr val="bg1"/>
                </a:solidFill>
                <a:latin typeface="Roboto" panose="02000000000000000000" pitchFamily="2" charset="0"/>
                <a:ea typeface="Roboto" panose="02000000000000000000" pitchFamily="2" charset="0"/>
              </a:rPr>
              <a:t>The Curriculum</a:t>
            </a:r>
          </a:p>
          <a:p>
            <a:pPr algn="ctr"/>
            <a:r>
              <a:rPr lang="en-US" sz="900" dirty="0">
                <a:solidFill>
                  <a:schemeClr val="bg1"/>
                </a:solidFill>
                <a:latin typeface="Roboto" panose="02000000000000000000" pitchFamily="2" charset="0"/>
                <a:ea typeface="Roboto" panose="02000000000000000000" pitchFamily="2" charset="0"/>
              </a:rPr>
              <a:t>‘the totality of all that is planned for children and young people throughout their</a:t>
            </a:r>
          </a:p>
          <a:p>
            <a:pPr algn="ctr"/>
            <a:r>
              <a:rPr lang="en-US" sz="900" dirty="0">
                <a:solidFill>
                  <a:schemeClr val="bg1"/>
                </a:solidFill>
                <a:latin typeface="Roboto" panose="02000000000000000000" pitchFamily="2" charset="0"/>
                <a:ea typeface="Roboto" panose="02000000000000000000" pitchFamily="2" charset="0"/>
              </a:rPr>
              <a:t>education’</a:t>
            </a:r>
          </a:p>
        </p:txBody>
      </p:sp>
      <p:sp>
        <p:nvSpPr>
          <p:cNvPr id="40" name="Rectangle 39">
            <a:extLst>
              <a:ext uri="{FF2B5EF4-FFF2-40B4-BE49-F238E27FC236}">
                <a16:creationId xmlns:a16="http://schemas.microsoft.com/office/drawing/2014/main" id="{BE618895-39FB-F347-B1D9-A43C2CA991AA}"/>
              </a:ext>
            </a:extLst>
          </p:cNvPr>
          <p:cNvSpPr/>
          <p:nvPr/>
        </p:nvSpPr>
        <p:spPr>
          <a:xfrm>
            <a:off x="164387" y="6184734"/>
            <a:ext cx="5465293" cy="52021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latin typeface="Roboto Medium" panose="02000000000000000000" pitchFamily="2" charset="0"/>
                <a:ea typeface="Roboto Medium" panose="02000000000000000000" pitchFamily="2" charset="0"/>
              </a:rPr>
              <a:t>Ethos and life of the school as a community</a:t>
            </a:r>
          </a:p>
        </p:txBody>
      </p:sp>
      <p:sp>
        <p:nvSpPr>
          <p:cNvPr id="42" name="Right Triangle 41">
            <a:extLst>
              <a:ext uri="{FF2B5EF4-FFF2-40B4-BE49-F238E27FC236}">
                <a16:creationId xmlns:a16="http://schemas.microsoft.com/office/drawing/2014/main" id="{2EC3A0C5-7334-5A45-AFC7-F7BAB946E0A5}"/>
              </a:ext>
            </a:extLst>
          </p:cNvPr>
          <p:cNvSpPr/>
          <p:nvPr/>
        </p:nvSpPr>
        <p:spPr>
          <a:xfrm flipV="1">
            <a:off x="10274" y="576072"/>
            <a:ext cx="450766" cy="445147"/>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ight Triangle 22">
            <a:extLst>
              <a:ext uri="{FF2B5EF4-FFF2-40B4-BE49-F238E27FC236}">
                <a16:creationId xmlns:a16="http://schemas.microsoft.com/office/drawing/2014/main" id="{25791E32-B016-7B43-B3DB-89F5FB0CD0B2}"/>
              </a:ext>
            </a:extLst>
          </p:cNvPr>
          <p:cNvSpPr/>
          <p:nvPr/>
        </p:nvSpPr>
        <p:spPr>
          <a:xfrm flipH="1" flipV="1">
            <a:off x="9430358" y="576071"/>
            <a:ext cx="450766" cy="445147"/>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ight Triangle 23">
            <a:extLst>
              <a:ext uri="{FF2B5EF4-FFF2-40B4-BE49-F238E27FC236}">
                <a16:creationId xmlns:a16="http://schemas.microsoft.com/office/drawing/2014/main" id="{39F641A2-23C9-BD4F-9141-CED5E538FD94}"/>
              </a:ext>
            </a:extLst>
          </p:cNvPr>
          <p:cNvSpPr/>
          <p:nvPr/>
        </p:nvSpPr>
        <p:spPr>
          <a:xfrm flipH="1">
            <a:off x="9457686" y="6402314"/>
            <a:ext cx="450766" cy="445147"/>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ight Triangle 25">
            <a:extLst>
              <a:ext uri="{FF2B5EF4-FFF2-40B4-BE49-F238E27FC236}">
                <a16:creationId xmlns:a16="http://schemas.microsoft.com/office/drawing/2014/main" id="{7730ADE0-CFDF-1748-9E12-D6D28C673D66}"/>
              </a:ext>
            </a:extLst>
          </p:cNvPr>
          <p:cNvSpPr/>
          <p:nvPr/>
        </p:nvSpPr>
        <p:spPr>
          <a:xfrm>
            <a:off x="-2452" y="6412853"/>
            <a:ext cx="450766" cy="445147"/>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Picture 24">
            <a:extLst>
              <a:ext uri="{FF2B5EF4-FFF2-40B4-BE49-F238E27FC236}">
                <a16:creationId xmlns:a16="http://schemas.microsoft.com/office/drawing/2014/main" id="{2D8BBE2E-B06C-4043-A898-132284312C15}"/>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t="9524" b="14096"/>
          <a:stretch/>
        </p:blipFill>
        <p:spPr>
          <a:xfrm>
            <a:off x="3518933" y="1397439"/>
            <a:ext cx="983609" cy="1335106"/>
          </a:xfrm>
          <a:prstGeom prst="rect">
            <a:avLst/>
          </a:prstGeom>
        </p:spPr>
      </p:pic>
      <p:pic>
        <p:nvPicPr>
          <p:cNvPr id="37" name="Picture 36">
            <a:extLst>
              <a:ext uri="{FF2B5EF4-FFF2-40B4-BE49-F238E27FC236}">
                <a16:creationId xmlns:a16="http://schemas.microsoft.com/office/drawing/2014/main" id="{30762F8D-9B1E-5C4F-A8B9-C5974E8B6546}"/>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rot="5400000">
            <a:off x="8385279" y="2292222"/>
            <a:ext cx="1384751" cy="1038563"/>
          </a:xfrm>
          <a:prstGeom prst="rect">
            <a:avLst/>
          </a:prstGeom>
        </p:spPr>
      </p:pic>
      <p:sp>
        <p:nvSpPr>
          <p:cNvPr id="41" name="TextBox 40">
            <a:extLst>
              <a:ext uri="{FF2B5EF4-FFF2-40B4-BE49-F238E27FC236}">
                <a16:creationId xmlns:a16="http://schemas.microsoft.com/office/drawing/2014/main" id="{FB7B7774-7EF5-FE48-8439-846861248533}"/>
              </a:ext>
            </a:extLst>
          </p:cNvPr>
          <p:cNvSpPr txBox="1"/>
          <p:nvPr/>
        </p:nvSpPr>
        <p:spPr>
          <a:xfrm>
            <a:off x="6369170" y="1407394"/>
            <a:ext cx="3227766" cy="830997"/>
          </a:xfrm>
          <a:prstGeom prst="rect">
            <a:avLst/>
          </a:prstGeom>
          <a:noFill/>
        </p:spPr>
        <p:txBody>
          <a:bodyPr wrap="square" rtlCol="0">
            <a:spAutoFit/>
          </a:bodyPr>
          <a:lstStyle/>
          <a:p>
            <a:r>
              <a:rPr lang="en-GB" sz="1600" dirty="0"/>
              <a:t>Learning from Grandparents about how transport has changed over the generations.</a:t>
            </a:r>
          </a:p>
        </p:txBody>
      </p:sp>
      <p:pic>
        <p:nvPicPr>
          <p:cNvPr id="43" name="Picture 42">
            <a:extLst>
              <a:ext uri="{FF2B5EF4-FFF2-40B4-BE49-F238E27FC236}">
                <a16:creationId xmlns:a16="http://schemas.microsoft.com/office/drawing/2014/main" id="{A5CF65C2-9752-7541-9B56-A6FC6B02EDE5}"/>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769587" y="3961659"/>
            <a:ext cx="815259" cy="1723137"/>
          </a:xfrm>
          <a:prstGeom prst="rect">
            <a:avLst/>
          </a:prstGeom>
        </p:spPr>
      </p:pic>
      <p:sp>
        <p:nvSpPr>
          <p:cNvPr id="44" name="TextBox 43">
            <a:extLst>
              <a:ext uri="{FF2B5EF4-FFF2-40B4-BE49-F238E27FC236}">
                <a16:creationId xmlns:a16="http://schemas.microsoft.com/office/drawing/2014/main" id="{49B0184D-3256-784A-B3FB-DA742D2E207E}"/>
              </a:ext>
            </a:extLst>
          </p:cNvPr>
          <p:cNvSpPr txBox="1"/>
          <p:nvPr/>
        </p:nvSpPr>
        <p:spPr>
          <a:xfrm>
            <a:off x="1384895" y="2743525"/>
            <a:ext cx="2297580" cy="830997"/>
          </a:xfrm>
          <a:prstGeom prst="rect">
            <a:avLst/>
          </a:prstGeom>
          <a:noFill/>
        </p:spPr>
        <p:txBody>
          <a:bodyPr wrap="square" rtlCol="0">
            <a:spAutoFit/>
          </a:bodyPr>
          <a:lstStyle/>
          <a:p>
            <a:r>
              <a:rPr lang="en-GB" sz="1600" dirty="0"/>
              <a:t>Creating a garden plot as part of Hi5 Accredited Youth Award</a:t>
            </a:r>
          </a:p>
        </p:txBody>
      </p:sp>
      <p:pic>
        <p:nvPicPr>
          <p:cNvPr id="45" name="Picture 44">
            <a:extLst>
              <a:ext uri="{FF2B5EF4-FFF2-40B4-BE49-F238E27FC236}">
                <a16:creationId xmlns:a16="http://schemas.microsoft.com/office/drawing/2014/main" id="{FBB1D81B-6586-164B-B9E4-4692D1E72600}"/>
              </a:ext>
            </a:extLst>
          </p:cNvPr>
          <p:cNvPicPr/>
          <p:nvPr/>
        </p:nvPicPr>
        <p:blipFill>
          <a:blip r:embed="rId8" cstate="print">
            <a:extLst>
              <a:ext uri="{28A0092B-C50C-407E-A947-70E740481C1C}">
                <a14:useLocalDpi xmlns:a14="http://schemas.microsoft.com/office/drawing/2010/main" val="0"/>
              </a:ext>
            </a:extLst>
          </a:blip>
          <a:srcRect/>
          <a:stretch>
            <a:fillRect/>
          </a:stretch>
        </p:blipFill>
        <p:spPr bwMode="auto">
          <a:xfrm rot="10800000">
            <a:off x="287786" y="3920565"/>
            <a:ext cx="1890771" cy="1301564"/>
          </a:xfrm>
          <a:prstGeom prst="rect">
            <a:avLst/>
          </a:prstGeom>
          <a:noFill/>
          <a:ln>
            <a:noFill/>
          </a:ln>
        </p:spPr>
      </p:pic>
      <p:sp>
        <p:nvSpPr>
          <p:cNvPr id="46" name="TextBox 45">
            <a:extLst>
              <a:ext uri="{FF2B5EF4-FFF2-40B4-BE49-F238E27FC236}">
                <a16:creationId xmlns:a16="http://schemas.microsoft.com/office/drawing/2014/main" id="{D010E10F-B153-E840-89C2-B5D9A4F2544B}"/>
              </a:ext>
            </a:extLst>
          </p:cNvPr>
          <p:cNvSpPr txBox="1"/>
          <p:nvPr/>
        </p:nvSpPr>
        <p:spPr>
          <a:xfrm>
            <a:off x="1136413" y="5381183"/>
            <a:ext cx="1730346" cy="584775"/>
          </a:xfrm>
          <a:prstGeom prst="rect">
            <a:avLst/>
          </a:prstGeom>
          <a:noFill/>
        </p:spPr>
        <p:txBody>
          <a:bodyPr wrap="square" rtlCol="0">
            <a:spAutoFit/>
          </a:bodyPr>
          <a:lstStyle/>
          <a:p>
            <a:r>
              <a:rPr lang="en-GB" sz="1600" dirty="0"/>
              <a:t>5k Run for Heroes fundraiser</a:t>
            </a:r>
          </a:p>
        </p:txBody>
      </p:sp>
      <p:sp>
        <p:nvSpPr>
          <p:cNvPr id="47" name="Rectangle 46">
            <a:extLst>
              <a:ext uri="{FF2B5EF4-FFF2-40B4-BE49-F238E27FC236}">
                <a16:creationId xmlns:a16="http://schemas.microsoft.com/office/drawing/2014/main" id="{B418A542-45B4-D349-8D81-6891B50D828A}"/>
              </a:ext>
            </a:extLst>
          </p:cNvPr>
          <p:cNvSpPr/>
          <p:nvPr/>
        </p:nvSpPr>
        <p:spPr>
          <a:xfrm>
            <a:off x="195410" y="1407394"/>
            <a:ext cx="3304736" cy="603178"/>
          </a:xfrm>
          <a:prstGeom prst="rect">
            <a:avLst/>
          </a:prstGeom>
        </p:spPr>
        <p:txBody>
          <a:bodyPr wrap="square">
            <a:spAutoFit/>
          </a:bodyPr>
          <a:lstStyle/>
          <a:p>
            <a:pPr>
              <a:lnSpc>
                <a:spcPct val="106000"/>
              </a:lnSpc>
              <a:spcAft>
                <a:spcPts val="800"/>
              </a:spcAft>
            </a:pPr>
            <a:r>
              <a:rPr lang="en-GB" sz="1600" dirty="0">
                <a:solidFill>
                  <a:srgbClr val="000000"/>
                </a:solidFill>
                <a:latin typeface="Calibri" panose="020F0502020204030204" pitchFamily="34" charset="0"/>
                <a:ea typeface="Calibri" panose="020F0502020204030204" pitchFamily="34" charset="0"/>
                <a:cs typeface="Calibri" panose="020F0502020204030204" pitchFamily="34" charset="0"/>
              </a:rPr>
              <a:t>Helping  Shen/Grandpa in the croft by looking after a new born lamb.</a:t>
            </a:r>
            <a:endParaRPr lang="en-GB" sz="1600" dirty="0">
              <a:latin typeface="Calibri" panose="020F0502020204030204" pitchFamily="34" charset="0"/>
              <a:ea typeface="Calibri" panose="020F0502020204030204" pitchFamily="34" charset="0"/>
              <a:cs typeface="Calibri" panose="020F0502020204030204" pitchFamily="34" charset="0"/>
            </a:endParaRPr>
          </a:p>
        </p:txBody>
      </p:sp>
      <p:pic>
        <p:nvPicPr>
          <p:cNvPr id="48" name="Picture 47">
            <a:extLst>
              <a:ext uri="{FF2B5EF4-FFF2-40B4-BE49-F238E27FC236}">
                <a16:creationId xmlns:a16="http://schemas.microsoft.com/office/drawing/2014/main" id="{1C7F23E4-6E4F-9A40-8649-2E1E53D799C5}"/>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5390902" y="1501630"/>
            <a:ext cx="957140" cy="1276187"/>
          </a:xfrm>
          <a:prstGeom prst="rect">
            <a:avLst/>
          </a:prstGeom>
        </p:spPr>
      </p:pic>
      <p:sp>
        <p:nvSpPr>
          <p:cNvPr id="49" name="Rectangle 48">
            <a:extLst>
              <a:ext uri="{FF2B5EF4-FFF2-40B4-BE49-F238E27FC236}">
                <a16:creationId xmlns:a16="http://schemas.microsoft.com/office/drawing/2014/main" id="{407FD358-C707-FD40-8280-916BF91740A2}"/>
              </a:ext>
            </a:extLst>
          </p:cNvPr>
          <p:cNvSpPr/>
          <p:nvPr/>
        </p:nvSpPr>
        <p:spPr>
          <a:xfrm>
            <a:off x="6413559" y="2729847"/>
            <a:ext cx="2243380" cy="830997"/>
          </a:xfrm>
          <a:prstGeom prst="rect">
            <a:avLst/>
          </a:prstGeom>
        </p:spPr>
        <p:txBody>
          <a:bodyPr wrap="square">
            <a:spAutoFit/>
          </a:bodyPr>
          <a:lstStyle/>
          <a:p>
            <a:r>
              <a:rPr lang="en-GB" sz="1600" dirty="0">
                <a:solidFill>
                  <a:srgbClr val="000000"/>
                </a:solidFill>
                <a:latin typeface="Calibri" panose="020F0502020204030204" pitchFamily="34" charset="0"/>
                <a:ea typeface="Calibri" panose="020F0502020204030204" pitchFamily="34" charset="0"/>
                <a:cs typeface="Calibri" panose="020F0502020204030204" pitchFamily="34" charset="0"/>
              </a:rPr>
              <a:t>Learning how to plant potatoes with help from big brother!</a:t>
            </a:r>
            <a:endParaRPr lang="en-GB" dirty="0">
              <a:latin typeface="Calibri" panose="020F0502020204030204" pitchFamily="34" charset="0"/>
              <a:ea typeface="Calibri" panose="020F0502020204030204" pitchFamily="34" charset="0"/>
              <a:cs typeface="Calibri" panose="020F0502020204030204" pitchFamily="34" charset="0"/>
            </a:endParaRPr>
          </a:p>
        </p:txBody>
      </p:sp>
      <p:sp>
        <p:nvSpPr>
          <p:cNvPr id="50" name="Rectangle 49">
            <a:extLst>
              <a:ext uri="{FF2B5EF4-FFF2-40B4-BE49-F238E27FC236}">
                <a16:creationId xmlns:a16="http://schemas.microsoft.com/office/drawing/2014/main" id="{9F13AA3F-E7D6-AE49-89F5-982A91A3ACCD}"/>
              </a:ext>
            </a:extLst>
          </p:cNvPr>
          <p:cNvSpPr/>
          <p:nvPr/>
        </p:nvSpPr>
        <p:spPr>
          <a:xfrm>
            <a:off x="5869472" y="3949263"/>
            <a:ext cx="2970457" cy="830997"/>
          </a:xfrm>
          <a:prstGeom prst="rect">
            <a:avLst/>
          </a:prstGeom>
        </p:spPr>
        <p:txBody>
          <a:bodyPr wrap="square">
            <a:spAutoFit/>
          </a:bodyPr>
          <a:lstStyle/>
          <a:p>
            <a:r>
              <a:rPr lang="en-GB" sz="1600" dirty="0">
                <a:solidFill>
                  <a:srgbClr val="000000"/>
                </a:solidFill>
                <a:latin typeface="Calibri" panose="020F0502020204030204" pitchFamily="34" charset="0"/>
                <a:ea typeface="Times New Roman" panose="02020603050405020304" pitchFamily="18" charset="0"/>
              </a:rPr>
              <a:t>Harry, along with his dad, chose 10 tools from the garage to help him learn the "Stories of 10". </a:t>
            </a:r>
            <a:endParaRPr lang="en-GB" sz="1600" dirty="0">
              <a:latin typeface="Times New Roman" panose="02020603050405020304" pitchFamily="18" charset="0"/>
              <a:ea typeface="Calibri" panose="020F0502020204030204" pitchFamily="34" charset="0"/>
            </a:endParaRPr>
          </a:p>
        </p:txBody>
      </p:sp>
      <p:pic>
        <p:nvPicPr>
          <p:cNvPr id="51" name="Picture 50">
            <a:extLst>
              <a:ext uri="{FF2B5EF4-FFF2-40B4-BE49-F238E27FC236}">
                <a16:creationId xmlns:a16="http://schemas.microsoft.com/office/drawing/2014/main" id="{A139E688-B2F6-1B43-9E47-2164110CFC46}"/>
              </a:ext>
            </a:extLst>
          </p:cNvPr>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291275" y="2134901"/>
            <a:ext cx="1038246" cy="1294099"/>
          </a:xfrm>
          <a:prstGeom prst="rect">
            <a:avLst/>
          </a:prstGeom>
          <a:noFill/>
          <a:ln>
            <a:noFill/>
          </a:ln>
        </p:spPr>
      </p:pic>
      <p:sp>
        <p:nvSpPr>
          <p:cNvPr id="52" name="TextBox 51">
            <a:extLst>
              <a:ext uri="{FF2B5EF4-FFF2-40B4-BE49-F238E27FC236}">
                <a16:creationId xmlns:a16="http://schemas.microsoft.com/office/drawing/2014/main" id="{EA1198F2-465D-DA44-B3A2-194A0B6A1C0E}"/>
              </a:ext>
            </a:extLst>
          </p:cNvPr>
          <p:cNvSpPr txBox="1"/>
          <p:nvPr/>
        </p:nvSpPr>
        <p:spPr>
          <a:xfrm>
            <a:off x="2285391" y="4172028"/>
            <a:ext cx="1842766" cy="830997"/>
          </a:xfrm>
          <a:prstGeom prst="rect">
            <a:avLst/>
          </a:prstGeom>
          <a:noFill/>
        </p:spPr>
        <p:txBody>
          <a:bodyPr wrap="square" rtlCol="0">
            <a:spAutoFit/>
          </a:bodyPr>
          <a:lstStyle/>
          <a:p>
            <a:r>
              <a:rPr lang="en-GB" sz="1600" dirty="0"/>
              <a:t>Saying thanks to the local NHS and key workers. </a:t>
            </a:r>
          </a:p>
        </p:txBody>
      </p:sp>
      <p:pic>
        <p:nvPicPr>
          <p:cNvPr id="53" name="Picture 52">
            <a:extLst>
              <a:ext uri="{FF2B5EF4-FFF2-40B4-BE49-F238E27FC236}">
                <a16:creationId xmlns:a16="http://schemas.microsoft.com/office/drawing/2014/main" id="{8FA29ECF-929A-554E-9E53-847F4F803992}"/>
              </a:ext>
            </a:extLst>
          </p:cNvPr>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2862637" y="5070599"/>
            <a:ext cx="1476182" cy="996085"/>
          </a:xfrm>
          <a:prstGeom prst="rect">
            <a:avLst/>
          </a:prstGeom>
          <a:noFill/>
          <a:ln>
            <a:noFill/>
          </a:ln>
        </p:spPr>
      </p:pic>
      <p:pic>
        <p:nvPicPr>
          <p:cNvPr id="54" name="Picture 53">
            <a:extLst>
              <a:ext uri="{FF2B5EF4-FFF2-40B4-BE49-F238E27FC236}">
                <a16:creationId xmlns:a16="http://schemas.microsoft.com/office/drawing/2014/main" id="{C828834F-49ED-A645-9175-AE221A8BCD75}"/>
              </a:ext>
            </a:extLst>
          </p:cNvPr>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5268767" y="4874029"/>
            <a:ext cx="864658" cy="1237989"/>
          </a:xfrm>
          <a:prstGeom prst="rect">
            <a:avLst/>
          </a:prstGeom>
          <a:noFill/>
          <a:ln>
            <a:noFill/>
          </a:ln>
        </p:spPr>
      </p:pic>
      <p:sp>
        <p:nvSpPr>
          <p:cNvPr id="55" name="Rectangle 54">
            <a:extLst>
              <a:ext uri="{FF2B5EF4-FFF2-40B4-BE49-F238E27FC236}">
                <a16:creationId xmlns:a16="http://schemas.microsoft.com/office/drawing/2014/main" id="{DEFE4AD7-C32D-4E4B-8507-6B699A6F5F00}"/>
              </a:ext>
            </a:extLst>
          </p:cNvPr>
          <p:cNvSpPr/>
          <p:nvPr/>
        </p:nvSpPr>
        <p:spPr>
          <a:xfrm>
            <a:off x="6235330" y="4973901"/>
            <a:ext cx="2409758" cy="1134478"/>
          </a:xfrm>
          <a:prstGeom prst="rect">
            <a:avLst/>
          </a:prstGeom>
        </p:spPr>
        <p:txBody>
          <a:bodyPr wrap="square">
            <a:spAutoFit/>
          </a:bodyPr>
          <a:lstStyle/>
          <a:p>
            <a:pPr>
              <a:lnSpc>
                <a:spcPct val="107000"/>
              </a:lnSpc>
              <a:spcAft>
                <a:spcPts val="800"/>
              </a:spcAft>
            </a:pPr>
            <a:r>
              <a:rPr lang="en-GB" sz="1600" dirty="0">
                <a:latin typeface="Calibri" panose="020F0502020204030204" pitchFamily="34" charset="0"/>
                <a:ea typeface="Calibri" panose="020F0502020204030204" pitchFamily="34" charset="0"/>
                <a:cs typeface="Times New Roman" panose="02020603050405020304" pitchFamily="18" charset="0"/>
              </a:rPr>
              <a:t>Science experiment to create ‘fireworks in a glass’ - oil is less dense than water.</a:t>
            </a:r>
          </a:p>
        </p:txBody>
      </p:sp>
    </p:spTree>
    <p:extLst>
      <p:ext uri="{BB962C8B-B14F-4D97-AF65-F5344CB8AC3E}">
        <p14:creationId xmlns:p14="http://schemas.microsoft.com/office/powerpoint/2010/main" val="88201204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14085</TotalTime>
  <Words>1007</Words>
  <Application>Microsoft Office PowerPoint</Application>
  <PresentationFormat>A4 Paper (210x297 mm)</PresentationFormat>
  <Paragraphs>75</Paragraphs>
  <Slides>6</Slides>
  <Notes>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Calibri</vt:lpstr>
      <vt:lpstr>Calibri Light</vt:lpstr>
      <vt:lpstr>Georgia</vt:lpstr>
      <vt:lpstr>Roboto</vt:lpstr>
      <vt:lpstr>Roboto Medium</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Scottish Government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Watson J (Jenny)</dc:creator>
  <cp:lastModifiedBy>Bullock S (Stephen)</cp:lastModifiedBy>
  <cp:revision>35</cp:revision>
  <dcterms:created xsi:type="dcterms:W3CDTF">2020-04-23T18:22:32Z</dcterms:created>
  <dcterms:modified xsi:type="dcterms:W3CDTF">2021-05-20T15:56:54Z</dcterms:modified>
</cp:coreProperties>
</file>