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81" r:id="rId3"/>
    <p:sldId id="268" r:id="rId4"/>
    <p:sldId id="269" r:id="rId5"/>
    <p:sldId id="259" r:id="rId6"/>
    <p:sldId id="262" r:id="rId7"/>
    <p:sldId id="271" r:id="rId8"/>
    <p:sldId id="278" r:id="rId9"/>
    <p:sldId id="264" r:id="rId10"/>
    <p:sldId id="265" r:id="rId11"/>
    <p:sldId id="273" r:id="rId12"/>
    <p:sldId id="266" r:id="rId13"/>
    <p:sldId id="261" r:id="rId14"/>
    <p:sldId id="267" r:id="rId15"/>
    <p:sldId id="279" r:id="rId16"/>
    <p:sldId id="275" r:id="rId17"/>
    <p:sldId id="276" r:id="rId18"/>
    <p:sldId id="277"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54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E8D5F9-9D57-4FD4-AD84-B5CDB229BCC4}" type="datetimeFigureOut">
              <a:rPr lang="en-GB" smtClean="0"/>
              <a:t>19/03/2019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E1FAD-5B9C-4E5A-9375-B4B954820F61}" type="slidenum">
              <a:rPr lang="en-GB" smtClean="0"/>
              <a:t>‹#›</a:t>
            </a:fld>
            <a:endParaRPr lang="en-GB"/>
          </a:p>
        </p:txBody>
      </p:sp>
    </p:spTree>
    <p:extLst>
      <p:ext uri="{BB962C8B-B14F-4D97-AF65-F5344CB8AC3E}">
        <p14:creationId xmlns:p14="http://schemas.microsoft.com/office/powerpoint/2010/main" val="361185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front cover page and can only be used once. Use the corresponding</a:t>
            </a:r>
            <a:r>
              <a:rPr lang="en-US" baseline="0" dirty="0" smtClean="0"/>
              <a:t> </a:t>
            </a:r>
            <a:r>
              <a:rPr lang="en-US" b="1" baseline="0" dirty="0" smtClean="0"/>
              <a:t>blue</a:t>
            </a:r>
            <a:r>
              <a:rPr lang="en-US" baseline="0" dirty="0" smtClean="0"/>
              <a:t> internal and back pages if you are using this page. </a:t>
            </a:r>
            <a:r>
              <a:rPr lang="en-US" dirty="0" smtClean="0"/>
              <a:t>You may add a title and a subtitle if needed only. Do</a:t>
            </a:r>
            <a:r>
              <a:rPr lang="en-US" baseline="0" dirty="0" smtClean="0"/>
              <a:t> not add anything else or move elements around.</a:t>
            </a:r>
            <a:endParaRPr lang="en-US" dirty="0" smtClean="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3560" t="23657" r="26010" b="31599"/>
          <a:stretch/>
        </p:blipFill>
        <p:spPr>
          <a:xfrm>
            <a:off x="-34761" y="4250554"/>
            <a:ext cx="9227428" cy="2618614"/>
          </a:xfrm>
          <a:prstGeom prst="rect">
            <a:avLst/>
          </a:prstGeom>
        </p:spPr>
      </p:pic>
      <p:pic>
        <p:nvPicPr>
          <p:cNvPr id="5" name="Picture 4"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493618" y="528429"/>
            <a:ext cx="2544539" cy="1428664"/>
          </a:xfrm>
          <a:prstGeom prst="rect">
            <a:avLst/>
          </a:prstGeom>
        </p:spPr>
      </p:pic>
      <p:sp>
        <p:nvSpPr>
          <p:cNvPr id="7" name="Rectangle 6"/>
          <p:cNvSpPr/>
          <p:nvPr/>
        </p:nvSpPr>
        <p:spPr>
          <a:xfrm>
            <a:off x="499899" y="2289452"/>
            <a:ext cx="7974943" cy="646331"/>
          </a:xfrm>
          <a:prstGeom prst="rect">
            <a:avLst/>
          </a:prstGeom>
        </p:spPr>
        <p:txBody>
          <a:bodyPr wrap="square">
            <a:spAutoFit/>
          </a:bodyPr>
          <a:lstStyle/>
          <a:p>
            <a:r>
              <a:rPr lang="en-GB" sz="3600" dirty="0" smtClean="0">
                <a:solidFill>
                  <a:srgbClr val="00ABB5"/>
                </a:solidFill>
              </a:rPr>
              <a:t>Embedding Community Resilience</a:t>
            </a:r>
            <a:endParaRPr lang="en-US" sz="3600" dirty="0"/>
          </a:p>
        </p:txBody>
      </p:sp>
      <p:sp>
        <p:nvSpPr>
          <p:cNvPr id="8" name="Rectangle 7"/>
          <p:cNvSpPr/>
          <p:nvPr/>
        </p:nvSpPr>
        <p:spPr>
          <a:xfrm>
            <a:off x="499899" y="3049649"/>
            <a:ext cx="7974943" cy="400110"/>
          </a:xfrm>
          <a:prstGeom prst="rect">
            <a:avLst/>
          </a:prstGeom>
        </p:spPr>
        <p:txBody>
          <a:bodyPr wrap="square">
            <a:spAutoFit/>
          </a:bodyPr>
          <a:lstStyle/>
          <a:p>
            <a:r>
              <a:rPr lang="en-GB" sz="2000" b="1" dirty="0" smtClean="0">
                <a:solidFill>
                  <a:srgbClr val="B3D236"/>
                </a:solidFill>
              </a:rPr>
              <a:t>Network Day 3</a:t>
            </a:r>
            <a:endParaRPr lang="en-US" sz="2000" b="1" dirty="0">
              <a:solidFill>
                <a:srgbClr val="B3D236"/>
              </a:solidFill>
            </a:endParaRPr>
          </a:p>
        </p:txBody>
      </p:sp>
      <p:sp>
        <p:nvSpPr>
          <p:cNvPr id="3" name="Rectangle 2"/>
          <p:cNvSpPr/>
          <p:nvPr/>
        </p:nvSpPr>
        <p:spPr>
          <a:xfrm>
            <a:off x="4038600" y="6019800"/>
            <a:ext cx="4572000" cy="230832"/>
          </a:xfrm>
          <a:prstGeom prst="rect">
            <a:avLst/>
          </a:prstGeom>
        </p:spPr>
        <p:txBody>
          <a:bodyPr>
            <a:spAutoFit/>
          </a:bodyPr>
          <a:lstStyle/>
          <a:p>
            <a:pPr algn="ctr"/>
            <a:r>
              <a:rPr lang="en-US" sz="900" dirty="0">
                <a:ln w="18415" cmpd="sng">
                  <a:solidFill>
                    <a:srgbClr val="FFFFFF"/>
                  </a:solidFill>
                  <a:prstDash val="solid"/>
                </a:ln>
                <a:solidFill>
                  <a:srgbClr val="FFFFFF"/>
                </a:solidFill>
                <a:effectLst>
                  <a:outerShdw blurRad="63500" dir="3600000" algn="tl" rotWithShape="0">
                    <a:srgbClr val="000000">
                      <a:alpha val="70000"/>
                    </a:srgbClr>
                  </a:outerShdw>
                </a:effectLst>
              </a:rPr>
              <a:t>For Scotland’s </a:t>
            </a:r>
            <a:r>
              <a:rPr lang="en-US" sz="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learners</a:t>
            </a:r>
            <a:r>
              <a:rPr lang="en-US" sz="900" dirty="0">
                <a:ln w="18415" cmpd="sng">
                  <a:solidFill>
                    <a:srgbClr val="FFFFFF"/>
                  </a:solidFill>
                  <a:prstDash val="solid"/>
                </a:ln>
                <a:solidFill>
                  <a:srgbClr val="FFFFFF"/>
                </a:solidFill>
                <a:effectLst>
                  <a:outerShdw blurRad="63500" dir="3600000" algn="tl" rotWithShape="0">
                    <a:srgbClr val="000000">
                      <a:alpha val="70000"/>
                    </a:srgbClr>
                  </a:outerShdw>
                </a:effectLst>
              </a:rPr>
              <a:t>, with Scotland’s educators</a:t>
            </a:r>
          </a:p>
        </p:txBody>
      </p:sp>
    </p:spTree>
    <p:extLst>
      <p:ext uri="{BB962C8B-B14F-4D97-AF65-F5344CB8AC3E}">
        <p14:creationId xmlns:p14="http://schemas.microsoft.com/office/powerpoint/2010/main" val="2000737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Pathways</a:t>
            </a:r>
            <a:endParaRPr lang="en-GB" dirty="0"/>
          </a:p>
        </p:txBody>
      </p:sp>
      <p:sp>
        <p:nvSpPr>
          <p:cNvPr id="3" name="Content Placeholder 2"/>
          <p:cNvSpPr>
            <a:spLocks noGrp="1"/>
          </p:cNvSpPr>
          <p:nvPr>
            <p:ph idx="1"/>
          </p:nvPr>
        </p:nvSpPr>
        <p:spPr/>
        <p:txBody>
          <a:bodyPr/>
          <a:lstStyle/>
          <a:p>
            <a:r>
              <a:rPr lang="en-GB" dirty="0" smtClean="0"/>
              <a:t>You have 5 to 10 minutes each to talk about your Learning Pathway journey to date.</a:t>
            </a:r>
          </a:p>
          <a:p>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14662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Throw the Dice</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Take it in turns to through the dice and share your experiences.</a:t>
            </a:r>
          </a:p>
          <a:p>
            <a:pPr marL="0" indent="0">
              <a:buNone/>
            </a:pPr>
            <a:r>
              <a:rPr lang="en-GB" dirty="0" smtClean="0"/>
              <a:t>Referring back to your Learning pathway - Tell others about</a:t>
            </a:r>
          </a:p>
          <a:p>
            <a:pPr marL="0" indent="0">
              <a:buNone/>
            </a:pPr>
            <a:r>
              <a:rPr lang="en-GB" dirty="0" smtClean="0"/>
              <a:t>1= A Community Resilience challenge you have overcome.</a:t>
            </a:r>
          </a:p>
          <a:p>
            <a:pPr marL="0" indent="0">
              <a:buNone/>
            </a:pPr>
            <a:r>
              <a:rPr lang="en-GB" dirty="0" smtClean="0"/>
              <a:t>2= A Community Resilience Success</a:t>
            </a:r>
          </a:p>
          <a:p>
            <a:pPr marL="0" indent="0">
              <a:buNone/>
            </a:pPr>
            <a:r>
              <a:rPr lang="en-GB" dirty="0" smtClean="0"/>
              <a:t>3= A successful Community Resilience partnership</a:t>
            </a:r>
          </a:p>
          <a:p>
            <a:pPr marL="0" indent="0">
              <a:buNone/>
            </a:pPr>
            <a:r>
              <a:rPr lang="en-GB" dirty="0" smtClean="0"/>
              <a:t>4= A positive Community Resilience Impact</a:t>
            </a:r>
          </a:p>
          <a:p>
            <a:pPr marL="0" indent="0">
              <a:buNone/>
            </a:pPr>
            <a:r>
              <a:rPr lang="en-GB" dirty="0" smtClean="0"/>
              <a:t>5= Something you need to improve</a:t>
            </a:r>
          </a:p>
          <a:p>
            <a:pPr marL="0" indent="0">
              <a:buNone/>
            </a:pPr>
            <a:r>
              <a:rPr lang="en-GB" dirty="0" smtClean="0"/>
              <a:t>6= Something you need </a:t>
            </a:r>
            <a:r>
              <a:rPr lang="en-GB" smtClean="0"/>
              <a:t>to </a:t>
            </a:r>
            <a:r>
              <a:rPr lang="en-GB" smtClean="0"/>
              <a:t>throw </a:t>
            </a:r>
            <a:r>
              <a:rPr lang="en-GB" dirty="0" smtClean="0"/>
              <a:t>out.</a:t>
            </a:r>
            <a:endParaRPr lang="en-GB" dirty="0"/>
          </a:p>
        </p:txBody>
      </p:sp>
      <p:pic>
        <p:nvPicPr>
          <p:cNvPr id="4" name="Picture 3"/>
          <p:cNvPicPr>
            <a:picLocks noChangeAspect="1"/>
          </p:cNvPicPr>
          <p:nvPr/>
        </p:nvPicPr>
        <p:blipFill rotWithShape="1">
          <a:blip r:embed="rId2"/>
          <a:srcRect l="23560" t="23657" r="26010" b="31599"/>
          <a:stretch/>
        </p:blipFill>
        <p:spPr>
          <a:xfrm>
            <a:off x="-66495" y="5791200"/>
            <a:ext cx="9227428" cy="1316093"/>
          </a:xfrm>
          <a:prstGeom prst="rect">
            <a:avLst/>
          </a:prstGeom>
        </p:spPr>
      </p:pic>
    </p:spTree>
    <p:extLst>
      <p:ext uri="{BB962C8B-B14F-4D97-AF65-F5344CB8AC3E}">
        <p14:creationId xmlns:p14="http://schemas.microsoft.com/office/powerpoint/2010/main" val="31358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Mintlaw</a:t>
            </a:r>
            <a:r>
              <a:rPr lang="en-GB" dirty="0" smtClean="0"/>
              <a:t> Academy</a:t>
            </a:r>
            <a:endParaRPr lang="en-GB" dirty="0"/>
          </a:p>
        </p:txBody>
      </p:sp>
      <p:sp>
        <p:nvSpPr>
          <p:cNvPr id="3" name="Content Placeholder 2"/>
          <p:cNvSpPr>
            <a:spLocks noGrp="1"/>
          </p:cNvSpPr>
          <p:nvPr>
            <p:ph idx="1"/>
          </p:nvPr>
        </p:nvSpPr>
        <p:spPr/>
        <p:txBody>
          <a:bodyPr/>
          <a:lstStyle/>
          <a:p>
            <a:r>
              <a:rPr lang="en-GB" dirty="0" smtClean="0"/>
              <a:t>Ali </a:t>
            </a:r>
            <a:r>
              <a:rPr lang="en-GB" dirty="0" err="1" smtClean="0"/>
              <a:t>Hynd</a:t>
            </a:r>
            <a:r>
              <a:rPr lang="en-GB" dirty="0" smtClean="0"/>
              <a:t> – Community Resilience Case Study</a:t>
            </a:r>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146629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Paired Reading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Person no. 1 reads the marked passage</a:t>
            </a:r>
          </a:p>
          <a:p>
            <a:r>
              <a:rPr lang="en-GB" dirty="0" smtClean="0"/>
              <a:t>Person no. 2 shares his or her understanding of text</a:t>
            </a:r>
          </a:p>
          <a:p>
            <a:r>
              <a:rPr lang="en-GB" dirty="0" smtClean="0"/>
              <a:t>Both discuss and agree on main points and note them down.</a:t>
            </a:r>
          </a:p>
          <a:p>
            <a:r>
              <a:rPr lang="en-GB" dirty="0"/>
              <a:t>Person no. </a:t>
            </a:r>
            <a:r>
              <a:rPr lang="en-GB" dirty="0" smtClean="0"/>
              <a:t>2 </a:t>
            </a:r>
            <a:r>
              <a:rPr lang="en-GB" dirty="0"/>
              <a:t>reads the marked passage</a:t>
            </a:r>
          </a:p>
          <a:p>
            <a:r>
              <a:rPr lang="en-GB" dirty="0"/>
              <a:t>Person no. </a:t>
            </a:r>
            <a:r>
              <a:rPr lang="en-GB" dirty="0" smtClean="0"/>
              <a:t>1 </a:t>
            </a:r>
            <a:r>
              <a:rPr lang="en-GB" dirty="0"/>
              <a:t>shares his or her understanding of text</a:t>
            </a:r>
          </a:p>
          <a:p>
            <a:r>
              <a:rPr lang="en-GB" dirty="0"/>
              <a:t>Both discuss and agree on main points and note them down.</a:t>
            </a:r>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14662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and Moderation</a:t>
            </a:r>
            <a:endParaRPr lang="en-GB" dirty="0"/>
          </a:p>
        </p:txBody>
      </p:sp>
      <p:sp>
        <p:nvSpPr>
          <p:cNvPr id="3" name="Content Placeholder 2"/>
          <p:cNvSpPr>
            <a:spLocks noGrp="1"/>
          </p:cNvSpPr>
          <p:nvPr>
            <p:ph idx="1"/>
          </p:nvPr>
        </p:nvSpPr>
        <p:spPr/>
        <p:txBody>
          <a:bodyPr/>
          <a:lstStyle/>
          <a:p>
            <a:pPr marL="0" indent="0">
              <a:buNone/>
            </a:pPr>
            <a:r>
              <a:rPr lang="en-GB" dirty="0" smtClean="0"/>
              <a:t>Think Pair Share Compare</a:t>
            </a:r>
            <a:endParaRPr lang="en-GB" dirty="0"/>
          </a:p>
          <a:p>
            <a:r>
              <a:rPr lang="en-GB" dirty="0" smtClean="0"/>
              <a:t>Benchmark/</a:t>
            </a:r>
            <a:r>
              <a:rPr lang="en-GB" dirty="0" err="1" smtClean="0"/>
              <a:t>Es</a:t>
            </a:r>
            <a:r>
              <a:rPr lang="en-GB" dirty="0" smtClean="0"/>
              <a:t> and </a:t>
            </a:r>
            <a:r>
              <a:rPr lang="en-GB" dirty="0" err="1" smtClean="0"/>
              <a:t>Os</a:t>
            </a:r>
            <a:r>
              <a:rPr lang="en-GB" dirty="0" smtClean="0"/>
              <a:t> Focus</a:t>
            </a:r>
            <a:endParaRPr lang="en-GB" dirty="0"/>
          </a:p>
          <a:p>
            <a:r>
              <a:rPr lang="en-GB" dirty="0" smtClean="0"/>
              <a:t>The Learning Focus for Assessment and how it was assessed.</a:t>
            </a:r>
          </a:p>
          <a:p>
            <a:r>
              <a:rPr lang="en-GB" dirty="0" smtClean="0"/>
              <a:t>How did the pupil (s) achieve?</a:t>
            </a:r>
          </a:p>
          <a:p>
            <a:r>
              <a:rPr lang="en-GB" dirty="0" smtClean="0"/>
              <a:t>Which stage of learning does the assessment portray and what should the feedback be ?</a:t>
            </a:r>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14662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Selling Products</a:t>
            </a:r>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2501900" y="887942"/>
            <a:ext cx="4064000" cy="6324600"/>
          </a:xfrm>
        </p:spPr>
      </p:pic>
    </p:spTree>
    <p:extLst>
      <p:ext uri="{BB962C8B-B14F-4D97-AF65-F5344CB8AC3E}">
        <p14:creationId xmlns:p14="http://schemas.microsoft.com/office/powerpoint/2010/main" val="205036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 to the Beginning</a:t>
            </a:r>
            <a:endParaRPr lang="en-GB" dirty="0"/>
          </a:p>
        </p:txBody>
      </p:sp>
      <p:sp>
        <p:nvSpPr>
          <p:cNvPr id="3" name="Content Placeholder 2"/>
          <p:cNvSpPr>
            <a:spLocks noGrp="1"/>
          </p:cNvSpPr>
          <p:nvPr>
            <p:ph idx="1"/>
          </p:nvPr>
        </p:nvSpPr>
        <p:spPr/>
        <p:txBody>
          <a:bodyPr/>
          <a:lstStyle/>
          <a:p>
            <a:pPr marL="0" indent="0">
              <a:buNone/>
            </a:pPr>
            <a:r>
              <a:rPr lang="en-GB" dirty="0" smtClean="0"/>
              <a:t>You have drawn up your visual pathways.</a:t>
            </a:r>
          </a:p>
          <a:p>
            <a:pPr marL="0" indent="0">
              <a:buNone/>
            </a:pPr>
            <a:r>
              <a:rPr lang="en-GB" dirty="0" smtClean="0"/>
              <a:t>Some of you have a Community Resilience Wall</a:t>
            </a:r>
          </a:p>
          <a:p>
            <a:endParaRPr lang="en-GB" dirty="0"/>
          </a:p>
          <a:p>
            <a:r>
              <a:rPr lang="en-GB" dirty="0" smtClean="0"/>
              <a:t>How accessible/ understandable is your Community Resilience Curriculum?</a:t>
            </a:r>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307951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Rotating Carousel</a:t>
            </a:r>
            <a:endParaRPr lang="en-GB" dirty="0"/>
          </a:p>
        </p:txBody>
      </p:sp>
      <p:sp>
        <p:nvSpPr>
          <p:cNvPr id="3" name="Content Placeholder 2"/>
          <p:cNvSpPr>
            <a:spLocks noGrp="1"/>
          </p:cNvSpPr>
          <p:nvPr>
            <p:ph idx="1"/>
          </p:nvPr>
        </p:nvSpPr>
        <p:spPr/>
        <p:txBody>
          <a:bodyPr/>
          <a:lstStyle/>
          <a:p>
            <a:r>
              <a:rPr lang="en-GB" dirty="0" smtClean="0"/>
              <a:t>School Logo/Picture/Symbol – Words, pictures, touch, sounds?</a:t>
            </a:r>
            <a:endParaRPr lang="en-GB" dirty="0"/>
          </a:p>
          <a:p>
            <a:r>
              <a:rPr lang="en-GB" dirty="0" smtClean="0"/>
              <a:t>Vision and Values – How can they be displayed?</a:t>
            </a:r>
            <a:endParaRPr lang="en-GB" dirty="0"/>
          </a:p>
          <a:p>
            <a:r>
              <a:rPr lang="en-GB" dirty="0" smtClean="0"/>
              <a:t>Drivers? E.g. Outdoor Learning, Nurture etc.</a:t>
            </a:r>
          </a:p>
          <a:p>
            <a:r>
              <a:rPr lang="en-GB" dirty="0" smtClean="0"/>
              <a:t>National Improvement Framework  -  </a:t>
            </a:r>
            <a:r>
              <a:rPr lang="en-GB" dirty="0"/>
              <a:t>H</a:t>
            </a:r>
            <a:r>
              <a:rPr lang="en-GB" dirty="0" smtClean="0"/>
              <a:t>ow does Community Resilience contribute to improvements?</a:t>
            </a:r>
            <a:endParaRPr lang="en-GB" dirty="0"/>
          </a:p>
          <a:p>
            <a:pPr marL="0" indent="0">
              <a:buNone/>
            </a:pPr>
            <a:endParaRPr lang="en-GB" dirty="0"/>
          </a:p>
        </p:txBody>
      </p:sp>
      <p:pic>
        <p:nvPicPr>
          <p:cNvPr id="4" name="Picture 3"/>
          <p:cNvPicPr>
            <a:picLocks noChangeAspect="1"/>
          </p:cNvPicPr>
          <p:nvPr/>
        </p:nvPicPr>
        <p:blipFill rotWithShape="1">
          <a:blip r:embed="rId2"/>
          <a:srcRect l="23560" t="23657" r="26010" b="31599"/>
          <a:stretch/>
        </p:blipFill>
        <p:spPr>
          <a:xfrm>
            <a:off x="-34761" y="5756274"/>
            <a:ext cx="9227428" cy="1316093"/>
          </a:xfrm>
          <a:prstGeom prst="rect">
            <a:avLst/>
          </a:prstGeom>
        </p:spPr>
      </p:pic>
    </p:spTree>
    <p:extLst>
      <p:ext uri="{BB962C8B-B14F-4D97-AF65-F5344CB8AC3E}">
        <p14:creationId xmlns:p14="http://schemas.microsoft.com/office/powerpoint/2010/main" val="428223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Work on your own school’s Community Resilience Visual display – whether it is electronic, on a wall or for your school handbook.</a:t>
            </a:r>
          </a:p>
          <a:p>
            <a:r>
              <a:rPr lang="en-GB" dirty="0" smtClean="0"/>
              <a:t>Add this to your visual pathway</a:t>
            </a:r>
          </a:p>
          <a:p>
            <a:r>
              <a:rPr lang="en-GB" dirty="0" smtClean="0"/>
              <a:t>Continue to embed Community Resilience and record your progress.</a:t>
            </a:r>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62889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winning team</a:t>
            </a:r>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600200"/>
            <a:ext cx="7010400" cy="4267200"/>
          </a:xfrm>
        </p:spPr>
      </p:pic>
    </p:spTree>
    <p:extLst>
      <p:ext uri="{BB962C8B-B14F-4D97-AF65-F5344CB8AC3E}">
        <p14:creationId xmlns:p14="http://schemas.microsoft.com/office/powerpoint/2010/main" val="238675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Embedding Community Resilience</a:t>
            </a:r>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2195512" y="623888"/>
            <a:ext cx="4371975" cy="6172200"/>
          </a:xfrm>
        </p:spPr>
      </p:pic>
    </p:spTree>
    <p:extLst>
      <p:ext uri="{BB962C8B-B14F-4D97-AF65-F5344CB8AC3E}">
        <p14:creationId xmlns:p14="http://schemas.microsoft.com/office/powerpoint/2010/main" val="337673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General Aims</a:t>
            </a:r>
            <a:endParaRPr lang="en-GB" dirty="0"/>
          </a:p>
        </p:txBody>
      </p:sp>
      <p:sp>
        <p:nvSpPr>
          <p:cNvPr id="7" name="Content Placeholder 6"/>
          <p:cNvSpPr>
            <a:spLocks noGrp="1"/>
          </p:cNvSpPr>
          <p:nvPr>
            <p:ph idx="1"/>
          </p:nvPr>
        </p:nvSpPr>
        <p:spPr/>
        <p:txBody>
          <a:bodyPr>
            <a:normAutofit fontScale="70000" lnSpcReduction="20000"/>
          </a:bodyPr>
          <a:lstStyle/>
          <a:p>
            <a:pPr lvl="0"/>
            <a:r>
              <a:rPr lang="en-GB" dirty="0"/>
              <a:t>Embed community resilience as an exciting and relevant context for learning for Scottish schools which supports curriculum areas such as social studies, health and wellbeing, technologies, science,  global citizenship, sustainability, rights education, developing the young workforce and outdoor learning through interdisciplinary learning within Curriculum for Excellence.</a:t>
            </a:r>
          </a:p>
          <a:p>
            <a:pPr lvl="0"/>
            <a:r>
              <a:rPr lang="en-GB" dirty="0"/>
              <a:t>Through partnership working develop opportunities for learners to participate in and contribute to real-life, relevant community resilience activities locally and nationally.</a:t>
            </a:r>
          </a:p>
          <a:p>
            <a:pPr lvl="0"/>
            <a:r>
              <a:rPr lang="en-GB" dirty="0"/>
              <a:t>Create opportunities for children, young people, their parents and schools to connect more fully to their communities and to participate in local decision-making and activities in relation to community resilience.</a:t>
            </a:r>
          </a:p>
          <a:p>
            <a:endParaRPr lang="en-GB" dirty="0"/>
          </a:p>
        </p:txBody>
      </p:sp>
      <p:pic>
        <p:nvPicPr>
          <p:cNvPr id="8" name="Picture 7"/>
          <p:cNvPicPr>
            <a:picLocks noChangeAspect="1"/>
          </p:cNvPicPr>
          <p:nvPr/>
        </p:nvPicPr>
        <p:blipFill rotWithShape="1">
          <a:blip r:embed="rId2"/>
          <a:srcRect l="23560" t="23657" r="26010" b="31599"/>
          <a:stretch/>
        </p:blipFill>
        <p:spPr>
          <a:xfrm>
            <a:off x="-34761" y="5410200"/>
            <a:ext cx="9227428" cy="1458968"/>
          </a:xfrm>
          <a:prstGeom prst="rect">
            <a:avLst/>
          </a:prstGeom>
        </p:spPr>
      </p:pic>
    </p:spTree>
    <p:extLst>
      <p:ext uri="{BB962C8B-B14F-4D97-AF65-F5344CB8AC3E}">
        <p14:creationId xmlns:p14="http://schemas.microsoft.com/office/powerpoint/2010/main" val="242378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Aims  (continued)</a:t>
            </a:r>
            <a:endParaRPr lang="en-GB" dirty="0"/>
          </a:p>
        </p:txBody>
      </p:sp>
      <p:sp>
        <p:nvSpPr>
          <p:cNvPr id="3" name="Content Placeholder 2"/>
          <p:cNvSpPr>
            <a:spLocks noGrp="1"/>
          </p:cNvSpPr>
          <p:nvPr>
            <p:ph idx="1"/>
          </p:nvPr>
        </p:nvSpPr>
        <p:spPr/>
        <p:txBody>
          <a:bodyPr>
            <a:normAutofit fontScale="70000" lnSpcReduction="20000"/>
          </a:bodyPr>
          <a:lstStyle/>
          <a:p>
            <a:pPr lvl="0"/>
            <a:r>
              <a:rPr lang="en-GB" dirty="0"/>
              <a:t>To enable learners to become more resilient individuals and to develop their skills in managing risks and to empower them to keep themselves and others safe.</a:t>
            </a:r>
          </a:p>
          <a:p>
            <a:pPr lvl="0"/>
            <a:r>
              <a:rPr lang="en-GB" dirty="0"/>
              <a:t>To enable children, young people, their parents and communities to understand the importance of community resilience in mitigating the impact of emergency situations and to reassure them that the Government, emergency services and others are at work to keep them safe.</a:t>
            </a:r>
          </a:p>
          <a:p>
            <a:pPr lvl="0"/>
            <a:r>
              <a:rPr lang="en-GB" dirty="0"/>
              <a:t>Enable learners to develop the attributes, capabilities, motivation and skills required for them to contribute effectively to make their community more resilient.</a:t>
            </a:r>
          </a:p>
          <a:p>
            <a:pPr lvl="0"/>
            <a:r>
              <a:rPr lang="en-GB" dirty="0"/>
              <a:t>Work in partnership with local education authorities to encourage schools to use community resilience and flooding issues as exciting contexts for learning within the curriculum.</a:t>
            </a:r>
          </a:p>
          <a:p>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32362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 in a Box</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485231" y="913607"/>
            <a:ext cx="4478337" cy="5486400"/>
          </a:xfrm>
        </p:spPr>
      </p:pic>
      <p:pic>
        <p:nvPicPr>
          <p:cNvPr id="4" name="Picture 3"/>
          <p:cNvPicPr>
            <a:picLocks noChangeAspect="1"/>
          </p:cNvPicPr>
          <p:nvPr/>
        </p:nvPicPr>
        <p:blipFill rotWithShape="1">
          <a:blip r:embed="rId3"/>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88594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3 Aims</a:t>
            </a:r>
            <a:endParaRPr lang="en-GB" dirty="0"/>
          </a:p>
        </p:txBody>
      </p:sp>
      <p:sp>
        <p:nvSpPr>
          <p:cNvPr id="3" name="Content Placeholder 2"/>
          <p:cNvSpPr>
            <a:spLocks noGrp="1"/>
          </p:cNvSpPr>
          <p:nvPr>
            <p:ph idx="1"/>
          </p:nvPr>
        </p:nvSpPr>
        <p:spPr/>
        <p:txBody>
          <a:bodyPr/>
          <a:lstStyle/>
          <a:p>
            <a:r>
              <a:rPr lang="en-GB" sz="2800" dirty="0" smtClean="0"/>
              <a:t>Throw the dice</a:t>
            </a:r>
          </a:p>
          <a:p>
            <a:r>
              <a:rPr lang="en-GB" sz="2800" dirty="0" smtClean="0"/>
              <a:t>Learning Pathway journey to date.</a:t>
            </a:r>
          </a:p>
          <a:p>
            <a:r>
              <a:rPr lang="en-GB" sz="2800" dirty="0" smtClean="0"/>
              <a:t>Ali </a:t>
            </a:r>
            <a:r>
              <a:rPr lang="en-GB" sz="2800" dirty="0" err="1" smtClean="0"/>
              <a:t>Hynd</a:t>
            </a:r>
            <a:r>
              <a:rPr lang="en-GB" sz="2800" dirty="0" smtClean="0"/>
              <a:t> – </a:t>
            </a:r>
            <a:r>
              <a:rPr lang="en-GB" sz="2800" dirty="0" err="1" smtClean="0"/>
              <a:t>Mintlaw</a:t>
            </a:r>
            <a:r>
              <a:rPr lang="en-GB" sz="2800" dirty="0" smtClean="0"/>
              <a:t> Academy Case Study</a:t>
            </a:r>
          </a:p>
          <a:p>
            <a:r>
              <a:rPr lang="en-GB" sz="2800" dirty="0"/>
              <a:t>Paired </a:t>
            </a:r>
            <a:r>
              <a:rPr lang="en-GB" sz="2800" dirty="0" smtClean="0"/>
              <a:t>Reading</a:t>
            </a:r>
          </a:p>
          <a:p>
            <a:r>
              <a:rPr lang="en-GB" sz="2800" dirty="0" smtClean="0"/>
              <a:t>Assessment and Moderation – sharing Practice  and Moderation Discussion of Planning for Assessment and Levelling Assessment piece</a:t>
            </a:r>
          </a:p>
          <a:p>
            <a:r>
              <a:rPr lang="en-GB" sz="2800" dirty="0" smtClean="0"/>
              <a:t>Back to the Beginning – Visual Curriculum</a:t>
            </a:r>
          </a:p>
          <a:p>
            <a:endParaRPr lang="en-GB" dirty="0" smtClean="0"/>
          </a:p>
          <a:p>
            <a:endParaRPr lang="en-GB" dirty="0" smtClean="0"/>
          </a:p>
          <a:p>
            <a:endParaRPr lang="en-GB" dirty="0"/>
          </a:p>
        </p:txBody>
      </p:sp>
      <p:pic>
        <p:nvPicPr>
          <p:cNvPr id="4" name="Picture 3"/>
          <p:cNvPicPr>
            <a:picLocks noChangeAspect="1"/>
          </p:cNvPicPr>
          <p:nvPr/>
        </p:nvPicPr>
        <p:blipFill rotWithShape="1">
          <a:blip r:embed="rId2"/>
          <a:srcRect l="23560" t="23657" r="26010" b="31599"/>
          <a:stretch/>
        </p:blipFill>
        <p:spPr>
          <a:xfrm>
            <a:off x="-34761" y="5756274"/>
            <a:ext cx="9227428" cy="1316093"/>
          </a:xfrm>
          <a:prstGeom prst="rect">
            <a:avLst/>
          </a:prstGeom>
        </p:spPr>
      </p:pic>
    </p:spTree>
    <p:extLst>
      <p:ext uri="{BB962C8B-B14F-4D97-AF65-F5344CB8AC3E}">
        <p14:creationId xmlns:p14="http://schemas.microsoft.com/office/powerpoint/2010/main" val="214662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Voice on the table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Starting with the person who has travelled the farthest –rotate clockwise – introduce yourselves</a:t>
            </a:r>
          </a:p>
          <a:p>
            <a:pPr marL="0" indent="0">
              <a:buNone/>
            </a:pPr>
            <a:r>
              <a:rPr lang="en-GB" dirty="0" smtClean="0"/>
              <a:t>Share your</a:t>
            </a:r>
          </a:p>
          <a:p>
            <a:pPr marL="514350" indent="-514350">
              <a:buAutoNum type="arabicPeriod"/>
            </a:pPr>
            <a:r>
              <a:rPr lang="en-GB" dirty="0" smtClean="0"/>
              <a:t>Name</a:t>
            </a:r>
          </a:p>
          <a:p>
            <a:pPr marL="514350" indent="-514350">
              <a:buAutoNum type="arabicPeriod"/>
            </a:pPr>
            <a:r>
              <a:rPr lang="en-GB" dirty="0" smtClean="0"/>
              <a:t>School and Role</a:t>
            </a:r>
          </a:p>
          <a:p>
            <a:pPr marL="514350" indent="-514350">
              <a:buAutoNum type="arabicPeriod"/>
            </a:pPr>
            <a:r>
              <a:rPr lang="en-GB" dirty="0" smtClean="0"/>
              <a:t>Drawing upon your own personal resilience journey share 1 thing you have learned about yourself.</a:t>
            </a:r>
          </a:p>
          <a:p>
            <a:pPr marL="0" indent="0">
              <a:buNone/>
            </a:pPr>
            <a:r>
              <a:rPr lang="en-GB" dirty="0"/>
              <a:t>(</a:t>
            </a:r>
            <a:r>
              <a:rPr lang="en-GB" dirty="0" smtClean="0"/>
              <a:t>1 minute each)</a:t>
            </a:r>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49995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Updates</a:t>
            </a:r>
            <a:endParaRPr lang="en-GB" dirty="0"/>
          </a:p>
        </p:txBody>
      </p:sp>
      <p:sp>
        <p:nvSpPr>
          <p:cNvPr id="3" name="Content Placeholder 2"/>
          <p:cNvSpPr>
            <a:spLocks noGrp="1"/>
          </p:cNvSpPr>
          <p:nvPr>
            <p:ph idx="1"/>
          </p:nvPr>
        </p:nvSpPr>
        <p:spPr/>
        <p:txBody>
          <a:bodyPr/>
          <a:lstStyle/>
          <a:p>
            <a:r>
              <a:rPr lang="en-GB" dirty="0" smtClean="0"/>
              <a:t>English Speaking Union – Debating Package</a:t>
            </a:r>
          </a:p>
          <a:p>
            <a:r>
              <a:rPr lang="en-GB" dirty="0" smtClean="0"/>
              <a:t>3 draft documents – </a:t>
            </a:r>
            <a:r>
              <a:rPr lang="en-GB" dirty="0" err="1" smtClean="0"/>
              <a:t>Es</a:t>
            </a:r>
            <a:r>
              <a:rPr lang="en-GB" dirty="0" smtClean="0"/>
              <a:t> and </a:t>
            </a:r>
            <a:r>
              <a:rPr lang="en-GB" dirty="0" err="1" smtClean="0"/>
              <a:t>Os</a:t>
            </a:r>
            <a:r>
              <a:rPr lang="en-GB" dirty="0" smtClean="0"/>
              <a:t> </a:t>
            </a:r>
            <a:r>
              <a:rPr lang="en-GB" dirty="0" err="1" smtClean="0"/>
              <a:t>x2</a:t>
            </a:r>
            <a:r>
              <a:rPr lang="en-GB" dirty="0" smtClean="0"/>
              <a:t> and Benchmarks</a:t>
            </a:r>
          </a:p>
          <a:p>
            <a:r>
              <a:rPr lang="en-GB" dirty="0" smtClean="0"/>
              <a:t>National Events?</a:t>
            </a:r>
          </a:p>
          <a:p>
            <a:r>
              <a:rPr lang="en-GB" dirty="0" smtClean="0"/>
              <a:t>Next Meeting – possibility of Funding Partners attending</a:t>
            </a:r>
          </a:p>
          <a:p>
            <a:r>
              <a:rPr lang="en-GB" dirty="0" smtClean="0"/>
              <a:t>May and September  - Work on How Good is our Community Resilience?</a:t>
            </a:r>
          </a:p>
          <a:p>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72785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P6</a:t>
            </a:r>
            <a:r>
              <a:rPr lang="en-GB" dirty="0" smtClean="0"/>
              <a:t> Transition Day</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417638"/>
            <a:ext cx="7467600" cy="3969543"/>
          </a:xfrm>
        </p:spPr>
      </p:pic>
      <p:pic>
        <p:nvPicPr>
          <p:cNvPr id="4" name="Picture 3"/>
          <p:cNvPicPr>
            <a:picLocks noChangeAspect="1"/>
          </p:cNvPicPr>
          <p:nvPr/>
        </p:nvPicPr>
        <p:blipFill rotWithShape="1">
          <a:blip r:embed="rId3"/>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146629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AAE305-5772-4CC6-AE9A-7C839E5E6716}"/>
</file>

<file path=customXml/itemProps2.xml><?xml version="1.0" encoding="utf-8"?>
<ds:datastoreItem xmlns:ds="http://schemas.openxmlformats.org/officeDocument/2006/customXml" ds:itemID="{451962BA-F93A-49C2-9DD8-61811CF05756}"/>
</file>

<file path=customXml/itemProps3.xml><?xml version="1.0" encoding="utf-8"?>
<ds:datastoreItem xmlns:ds="http://schemas.openxmlformats.org/officeDocument/2006/customXml" ds:itemID="{A9CAE8ED-7DE7-4D22-ACDB-DF7B60CFA957}"/>
</file>

<file path=docProps/app.xml><?xml version="1.0" encoding="utf-8"?>
<Properties xmlns="http://schemas.openxmlformats.org/officeDocument/2006/extended-properties" xmlns:vt="http://schemas.openxmlformats.org/officeDocument/2006/docPropsVTypes">
  <TotalTime>819</TotalTime>
  <Words>778</Words>
  <Application>Microsoft Office PowerPoint</Application>
  <PresentationFormat>On-screen Show (4:3)</PresentationFormat>
  <Paragraphs>80</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Embedding Community Resilience</vt:lpstr>
      <vt:lpstr>General Aims</vt:lpstr>
      <vt:lpstr>General Aims  (continued)</vt:lpstr>
      <vt:lpstr>Business in a Box</vt:lpstr>
      <vt:lpstr>Day 3 Aims</vt:lpstr>
      <vt:lpstr>Voice on the table</vt:lpstr>
      <vt:lpstr>Updates</vt:lpstr>
      <vt:lpstr>P6 Transition Day</vt:lpstr>
      <vt:lpstr>Learning Pathways</vt:lpstr>
      <vt:lpstr>Throw the Dice</vt:lpstr>
      <vt:lpstr>Mintlaw Academy</vt:lpstr>
      <vt:lpstr>Paired Reading</vt:lpstr>
      <vt:lpstr>Assessment and Moderation</vt:lpstr>
      <vt:lpstr>Selling Products</vt:lpstr>
      <vt:lpstr>Back to the Beginning</vt:lpstr>
      <vt:lpstr>Rotating Carousel</vt:lpstr>
      <vt:lpstr>Next Steps</vt:lpstr>
      <vt:lpstr>The winning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MacLennan A (Alison)</dc:creator>
  <cp:lastModifiedBy>MacLennan A (Alison)</cp:lastModifiedBy>
  <cp:revision>22</cp:revision>
  <dcterms:created xsi:type="dcterms:W3CDTF">2006-08-16T00:00:00Z</dcterms:created>
  <dcterms:modified xsi:type="dcterms:W3CDTF">2019-03-19T09:43:15Z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ies>
</file>