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8C3"/>
    <a:srgbClr val="00985F"/>
    <a:srgbClr val="FF7900"/>
    <a:srgbClr val="C21DAC"/>
    <a:srgbClr val="BDE4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66423" autoAdjust="0"/>
  </p:normalViewPr>
  <p:slideViewPr>
    <p:cSldViewPr snapToGrid="0">
      <p:cViewPr varScale="1">
        <p:scale>
          <a:sx n="48" d="100"/>
          <a:sy n="48" d="100"/>
        </p:scale>
        <p:origin x="157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DBA104-04DE-496C-BDE6-DCF0916E575D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40D742-0C64-4066-A04F-924C98EA0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864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0D742-0C64-4066-A04F-924C98EA045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561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Discussion slide that</a:t>
            </a:r>
            <a:r>
              <a:rPr lang="en-GB" baseline="0" dirty="0" smtClean="0"/>
              <a:t> can be used with any stakeholders within your school community.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8C683-9137-4122-84BD-5AA5692D6AF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232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Where are the opportunities in</a:t>
            </a:r>
            <a:r>
              <a:rPr lang="en-GB" baseline="0" dirty="0" smtClean="0"/>
              <a:t> your context?</a:t>
            </a:r>
          </a:p>
          <a:p>
            <a:r>
              <a:rPr lang="en-GB" baseline="0" dirty="0" smtClean="0"/>
              <a:t>Who is able to contribute to your curriculum design?</a:t>
            </a:r>
          </a:p>
          <a:p>
            <a:r>
              <a:rPr lang="en-GB" baseline="0" dirty="0" smtClean="0"/>
              <a:t>Where does the learning take place?</a:t>
            </a:r>
          </a:p>
          <a:p>
            <a:r>
              <a:rPr lang="en-GB" baseline="0" dirty="0" smtClean="0"/>
              <a:t>What are the key influences?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8C683-9137-4122-84BD-5AA5692D6AF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332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Created by Maths / Numeracy</a:t>
            </a:r>
            <a:r>
              <a:rPr lang="en-GB" baseline="0" dirty="0" smtClean="0"/>
              <a:t> </a:t>
            </a:r>
            <a:r>
              <a:rPr lang="en-GB" baseline="0" dirty="0" smtClean="0"/>
              <a:t>colleagues </a:t>
            </a:r>
            <a:r>
              <a:rPr lang="en-GB" baseline="0" dirty="0" smtClean="0"/>
              <a:t>– what would this look like in different schools / clusters / authorities / </a:t>
            </a:r>
            <a:r>
              <a:rPr lang="en-GB" baseline="0" dirty="0" err="1" smtClean="0"/>
              <a:t>RICS</a:t>
            </a:r>
            <a:r>
              <a:rPr lang="en-GB" baseline="0" dirty="0" smtClean="0"/>
              <a:t>?</a:t>
            </a:r>
          </a:p>
          <a:p>
            <a:r>
              <a:rPr lang="en-GB" baseline="0" dirty="0" smtClean="0"/>
              <a:t>What </a:t>
            </a:r>
            <a:r>
              <a:rPr lang="en-GB" baseline="0" dirty="0" smtClean="0"/>
              <a:t>would </a:t>
            </a:r>
            <a:r>
              <a:rPr lang="en-GB" baseline="0" dirty="0" smtClean="0"/>
              <a:t>this look like for other curricular areas?</a:t>
            </a:r>
          </a:p>
          <a:p>
            <a:r>
              <a:rPr lang="en-GB" baseline="0" dirty="0" smtClean="0"/>
              <a:t>What </a:t>
            </a:r>
            <a:r>
              <a:rPr lang="en-GB" baseline="0" dirty="0" smtClean="0"/>
              <a:t>would </a:t>
            </a:r>
            <a:r>
              <a:rPr lang="en-GB" baseline="0" dirty="0" smtClean="0"/>
              <a:t>this look like for </a:t>
            </a:r>
            <a:r>
              <a:rPr lang="en-GB" baseline="0" dirty="0" err="1" smtClean="0"/>
              <a:t>DYW</a:t>
            </a:r>
            <a:r>
              <a:rPr lang="en-GB" baseline="0" dirty="0" smtClean="0"/>
              <a:t> / Outdoor Learning / STEM?</a:t>
            </a:r>
          </a:p>
          <a:p>
            <a:r>
              <a:rPr lang="en-GB" baseline="0" dirty="0" smtClean="0"/>
              <a:t>What would a week in your school / department / class / community look like?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8C683-9137-4122-84BD-5AA5692D6AF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315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Blank </a:t>
            </a:r>
            <a:r>
              <a:rPr lang="en-GB" dirty="0" smtClean="0"/>
              <a:t>template</a:t>
            </a:r>
            <a:r>
              <a:rPr lang="en-GB" baseline="0" dirty="0" smtClean="0"/>
              <a:t> to use</a:t>
            </a:r>
            <a:endParaRPr lang="en-GB" baseline="0" dirty="0" smtClean="0"/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8C683-9137-4122-84BD-5AA5692D6AF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702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2942-0E06-47C0-BD3C-99A0477ECDF6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D65CC-9293-49C6-9803-90CAF6DF8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67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2942-0E06-47C0-BD3C-99A0477ECDF6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D65CC-9293-49C6-9803-90CAF6DF8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722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2942-0E06-47C0-BD3C-99A0477ECDF6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D65CC-9293-49C6-9803-90CAF6DF8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128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2942-0E06-47C0-BD3C-99A0477ECDF6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D65CC-9293-49C6-9803-90CAF6DF8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447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2942-0E06-47C0-BD3C-99A0477ECDF6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D65CC-9293-49C6-9803-90CAF6DF8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22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2942-0E06-47C0-BD3C-99A0477ECDF6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D65CC-9293-49C6-9803-90CAF6DF8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625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2942-0E06-47C0-BD3C-99A0477ECDF6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D65CC-9293-49C6-9803-90CAF6DF8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930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2942-0E06-47C0-BD3C-99A0477ECDF6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D65CC-9293-49C6-9803-90CAF6DF8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798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2942-0E06-47C0-BD3C-99A0477ECDF6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D65CC-9293-49C6-9803-90CAF6DF8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72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2942-0E06-47C0-BD3C-99A0477ECDF6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D65CC-9293-49C6-9803-90CAF6DF8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137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2942-0E06-47C0-BD3C-99A0477ECDF6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D65CC-9293-49C6-9803-90CAF6DF8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094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62942-0E06-47C0-BD3C-99A0477ECDF6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D65CC-9293-49C6-9803-90CAF6DF8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503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nrich.maths.org/7581" TargetMode="External"/><Relationship Id="rId13" Type="http://schemas.openxmlformats.org/officeDocument/2006/relationships/hyperlink" Target="https://education.gov.scot/improvement/documents/fined2-money-talks-family-finance.pdf" TargetMode="External"/><Relationship Id="rId18" Type="http://schemas.openxmlformats.org/officeDocument/2006/relationships/hyperlink" Target="https://www.east-ayrshire.gov.uk/news/article/pi-day-celebrations-at-grange-academy" TargetMode="External"/><Relationship Id="rId26" Type="http://schemas.openxmlformats.org/officeDocument/2006/relationships/hyperlink" Target="https://www.sqa.org.uk/sqa/81277.html" TargetMode="External"/><Relationship Id="rId3" Type="http://schemas.openxmlformats.org/officeDocument/2006/relationships/hyperlink" Target="https://www.ukmt.org.uk/" TargetMode="External"/><Relationship Id="rId21" Type="http://schemas.openxmlformats.org/officeDocument/2006/relationships/hyperlink" Target="https://education.gov.scot/improvement/practice-exemplars/Engaging%20families%20in%20supporting%20their%20child's%20learning" TargetMode="External"/><Relationship Id="rId7" Type="http://schemas.openxmlformats.org/officeDocument/2006/relationships/hyperlink" Target="https://parallel.org.uk/" TargetMode="External"/><Relationship Id="rId12" Type="http://schemas.openxmlformats.org/officeDocument/2006/relationships/hyperlink" Target="https://www.capitalcreditunion.com/savings/junior_savers/school_credit_union_branches" TargetMode="External"/><Relationship Id="rId17" Type="http://schemas.openxmlformats.org/officeDocument/2006/relationships/hyperlink" Target="https://education.gov.scot/improvement/practice-exemplars/a-family-learning-approach-to-maths-pizza-maths-in-renfrewshire/" TargetMode="External"/><Relationship Id="rId25" Type="http://schemas.openxmlformats.org/officeDocument/2006/relationships/hyperlink" Target="https://education.gov.scot/improvement/learning-resources/Clackmannanshire%20Numeracy%20and%20Mathematics%20Progression%20Framework" TargetMode="External"/><Relationship Id="rId2" Type="http://schemas.openxmlformats.org/officeDocument/2006/relationships/notesSlide" Target="../notesSlides/notesSlide4.xml"/><Relationship Id="rId16" Type="http://schemas.openxmlformats.org/officeDocument/2006/relationships/hyperlink" Target="https://education.gov.scot/improvement/practice-exemplars/increasing-parental-engagement-through-opportunities-for-families-to-learn-together" TargetMode="External"/><Relationship Id="rId20" Type="http://schemas.openxmlformats.org/officeDocument/2006/relationships/hyperlink" Target="https://education.gov.scot/improvement/practice-exemplars/fam11-big-chef-little-che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athsweek.scot/schools/maths-week-challenges" TargetMode="External"/><Relationship Id="rId11" Type="http://schemas.openxmlformats.org/officeDocument/2006/relationships/hyperlink" Target="file:///C:\Users\U444147\AppData\Local\Microsoft\Windows\INetCache\Content.Outlook\EV8AK4JY\Virgin%20Money" TargetMode="External"/><Relationship Id="rId24" Type="http://schemas.openxmlformats.org/officeDocument/2006/relationships/hyperlink" Target="https://education.gov.scot/improvement/practice-exemplars/developing-number-talks-and-promoting-mathematical-mindsets-south-ayrshire" TargetMode="External"/><Relationship Id="rId5" Type="http://schemas.openxmlformats.org/officeDocument/2006/relationships/hyperlink" Target="https://www.uws.ac.uk/about-uws/a-21st-century-university/partnerships/math&#233;matiques-sans-fronti&#232;res/" TargetMode="External"/><Relationship Id="rId15" Type="http://schemas.openxmlformats.org/officeDocument/2006/relationships/hyperlink" Target="https://www.mathsweek.scot/" TargetMode="External"/><Relationship Id="rId23" Type="http://schemas.openxmlformats.org/officeDocument/2006/relationships/hyperlink" Target="https://highlandnumeracyblog.wordpress.com/" TargetMode="External"/><Relationship Id="rId10" Type="http://schemas.openxmlformats.org/officeDocument/2006/relationships/hyperlink" Target="https://pages.sumdog.com/enter_contest/" TargetMode="External"/><Relationship Id="rId19" Type="http://schemas.openxmlformats.org/officeDocument/2006/relationships/hyperlink" Target="https://education.gov.scot/improvement/practice-exemplars/Family%20learning%20-%20Science,%20Glasgow%20Clyde%20College" TargetMode="External"/><Relationship Id="rId4" Type="http://schemas.openxmlformats.org/officeDocument/2006/relationships/hyperlink" Target="http://www.wpr3.co.uk/MC/" TargetMode="External"/><Relationship Id="rId9" Type="http://schemas.openxmlformats.org/officeDocument/2006/relationships/hyperlink" Target="http://www.puzzleoftheweek.com/about" TargetMode="External"/><Relationship Id="rId14" Type="http://schemas.openxmlformats.org/officeDocument/2006/relationships/hyperlink" Target="https://education.gov.scot/improvement/practice-exemplars/Warout%20Family%20Cooking%20Programme%20-%20Friday%20Foodies" TargetMode="External"/><Relationship Id="rId22" Type="http://schemas.openxmlformats.org/officeDocument/2006/relationships/hyperlink" Target="https://www.gov.scot/publications/transforming-scotland-maths-positive-nation-final-report-making-maths-count/" TargetMode="External"/><Relationship Id="rId27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centres.org.uk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4D4EE3C-8FD9-438F-B15E-33B6E359227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801" t="20502" r="63648" b="38978"/>
          <a:stretch/>
        </p:blipFill>
        <p:spPr>
          <a:xfrm>
            <a:off x="1136905" y="304553"/>
            <a:ext cx="9648326" cy="6252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67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380" y="5926889"/>
            <a:ext cx="12209380" cy="1029367"/>
          </a:xfrm>
          <a:prstGeom prst="rect">
            <a:avLst/>
          </a:prstGeom>
        </p:spPr>
      </p:pic>
      <p:sp>
        <p:nvSpPr>
          <p:cNvPr id="6" name="Text Box 8"/>
          <p:cNvSpPr txBox="1"/>
          <p:nvPr/>
        </p:nvSpPr>
        <p:spPr>
          <a:xfrm>
            <a:off x="7188870" y="6325880"/>
            <a:ext cx="5029200" cy="668364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259715" algn="r">
              <a:spcAft>
                <a:spcPts val="0"/>
              </a:spcAft>
              <a:tabLst>
                <a:tab pos="3330575" algn="l"/>
              </a:tabLst>
            </a:pPr>
            <a:r>
              <a:rPr lang="en-GB" sz="1400" dirty="0">
                <a:solidFill>
                  <a:srgbClr val="FFFFFF"/>
                </a:solidFill>
                <a:effectLst/>
                <a:latin typeface="Arial Bold"/>
                <a:ea typeface="ＭＳ 明朝"/>
                <a:cs typeface="Times New Roman"/>
              </a:rPr>
              <a:t>For Scotland's learners, with Scotland's educators</a:t>
            </a:r>
            <a:endParaRPr lang="en-GB" sz="1200" dirty="0">
              <a:solidFill>
                <a:srgbClr val="595959"/>
              </a:solidFill>
              <a:effectLst/>
              <a:latin typeface="Arial"/>
              <a:ea typeface="ＭＳ 明朝"/>
              <a:cs typeface="Times New Roman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36226" y="715226"/>
            <a:ext cx="11881844" cy="7823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4200" b="1" dirty="0" smtClean="0">
                <a:solidFill>
                  <a:srgbClr val="00B0F0"/>
                </a:solidFill>
              </a:rPr>
              <a:t>Where do you think the most effective learning </a:t>
            </a:r>
          </a:p>
          <a:p>
            <a:pPr algn="l"/>
            <a:r>
              <a:rPr lang="en-GB" sz="4200" b="1" dirty="0" smtClean="0">
                <a:solidFill>
                  <a:srgbClr val="00B0F0"/>
                </a:solidFill>
              </a:rPr>
              <a:t>takes place?</a:t>
            </a:r>
            <a:endParaRPr lang="en-GB" sz="4200" b="1" dirty="0">
              <a:solidFill>
                <a:srgbClr val="00B0F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4D4EE3C-8FD9-438F-B15E-33B6E359227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5801" t="20502" r="63648" b="38978"/>
          <a:stretch/>
        </p:blipFill>
        <p:spPr>
          <a:xfrm>
            <a:off x="2696597" y="1532442"/>
            <a:ext cx="6781426" cy="4394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45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2185" y="314868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kern="0" dirty="0" smtClean="0">
                <a:solidFill>
                  <a:srgbClr val="00B0F0"/>
                </a:solidFill>
              </a:rPr>
              <a:t> </a:t>
            </a:r>
            <a:endParaRPr lang="en-GB" kern="0" dirty="0">
              <a:solidFill>
                <a:srgbClr val="00B0F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2887" y="91439"/>
            <a:ext cx="11157008" cy="78232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ABB5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4200" kern="0" dirty="0">
                <a:solidFill>
                  <a:srgbClr val="00B0F0"/>
                </a:solidFill>
              </a:rPr>
              <a:t>W</a:t>
            </a:r>
            <a:r>
              <a:rPr lang="en-GB" sz="4200" kern="0" dirty="0" smtClean="0">
                <a:solidFill>
                  <a:srgbClr val="00B0F0"/>
                </a:solidFill>
              </a:rPr>
              <a:t>hat are the key drivers in your unique context?</a:t>
            </a:r>
            <a:endParaRPr lang="en-GB" sz="4200" kern="0" dirty="0">
              <a:solidFill>
                <a:srgbClr val="00B0F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D4EE3C-8FD9-438F-B15E-33B6E359227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801" t="20502" r="63648" b="38978"/>
          <a:stretch/>
        </p:blipFill>
        <p:spPr>
          <a:xfrm>
            <a:off x="3976713" y="2627350"/>
            <a:ext cx="3669355" cy="2377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96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/>
          <p:nvPr/>
        </p:nvSpPr>
        <p:spPr>
          <a:xfrm>
            <a:off x="7188870" y="6325880"/>
            <a:ext cx="5029200" cy="668364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259715" algn="r">
              <a:spcAft>
                <a:spcPts val="0"/>
              </a:spcAft>
              <a:tabLst>
                <a:tab pos="3330575" algn="l"/>
              </a:tabLst>
            </a:pPr>
            <a:r>
              <a:rPr lang="en-GB" sz="1400" dirty="0">
                <a:solidFill>
                  <a:srgbClr val="FFFFFF"/>
                </a:solidFill>
                <a:effectLst/>
                <a:latin typeface="Arial Bold"/>
                <a:ea typeface="ＭＳ 明朝"/>
                <a:cs typeface="Times New Roman"/>
              </a:rPr>
              <a:t>For Scotland's learners, with Scotland's educators</a:t>
            </a:r>
            <a:endParaRPr lang="en-GB" sz="1200" dirty="0">
              <a:solidFill>
                <a:srgbClr val="595959"/>
              </a:solidFill>
              <a:effectLst/>
              <a:latin typeface="Arial"/>
              <a:ea typeface="ＭＳ 明朝"/>
              <a:cs typeface="Times New Roman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32887" y="91439"/>
            <a:ext cx="11049507" cy="78232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ABB5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4200" kern="0" dirty="0" smtClean="0">
                <a:solidFill>
                  <a:srgbClr val="00B0F0"/>
                </a:solidFill>
              </a:rPr>
              <a:t>Maths and Numeracy across the four </a:t>
            </a:r>
            <a:r>
              <a:rPr lang="en-GB" sz="4200" kern="0" dirty="0">
                <a:solidFill>
                  <a:srgbClr val="00B0F0"/>
                </a:solidFill>
              </a:rPr>
              <a:t>c</a:t>
            </a:r>
            <a:r>
              <a:rPr lang="en-GB" sz="4200" kern="0" dirty="0" smtClean="0">
                <a:solidFill>
                  <a:srgbClr val="00B0F0"/>
                </a:solidFill>
              </a:rPr>
              <a:t>ontexts</a:t>
            </a:r>
            <a:endParaRPr lang="en-GB" sz="4200" kern="0" dirty="0">
              <a:solidFill>
                <a:srgbClr val="00B0F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6199" y="706469"/>
            <a:ext cx="5368801" cy="2611194"/>
          </a:xfrm>
          <a:prstGeom prst="rect">
            <a:avLst/>
          </a:prstGeom>
          <a:solidFill>
            <a:schemeClr val="bg1"/>
          </a:solidFill>
          <a:ln w="38100">
            <a:solidFill>
              <a:srgbClr val="FF7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GB" sz="1400" dirty="0" smtClean="0">
                <a:solidFill>
                  <a:schemeClr val="tx1"/>
                </a:solidFill>
              </a:rPr>
              <a:t>Maths </a:t>
            </a:r>
            <a:r>
              <a:rPr lang="en-GB" sz="1400" dirty="0">
                <a:solidFill>
                  <a:schemeClr val="tx1"/>
                </a:solidFill>
              </a:rPr>
              <a:t>competitions </a:t>
            </a:r>
            <a:r>
              <a:rPr lang="en-GB" sz="1400" dirty="0" smtClean="0">
                <a:solidFill>
                  <a:schemeClr val="tx1"/>
                </a:solidFill>
              </a:rPr>
              <a:t>e.g.</a:t>
            </a:r>
            <a:r>
              <a:rPr lang="en-GB" sz="1400" dirty="0" smtClean="0"/>
              <a:t>(</a:t>
            </a:r>
            <a:r>
              <a:rPr lang="en-GB" sz="1400" u="sng" dirty="0" smtClean="0">
                <a:hlinkClick r:id="rId3"/>
              </a:rPr>
              <a:t>UK Mathematics Trust</a:t>
            </a:r>
            <a:r>
              <a:rPr lang="en-GB" sz="1400" dirty="0"/>
              <a:t>, </a:t>
            </a:r>
            <a:endParaRPr lang="en-GB" sz="1400" dirty="0" smtClean="0"/>
          </a:p>
          <a:p>
            <a:pPr lvl="1"/>
            <a:r>
              <a:rPr lang="en-GB" sz="1400" u="sng" dirty="0" smtClean="0">
                <a:hlinkClick r:id="rId4"/>
              </a:rPr>
              <a:t>Scottish </a:t>
            </a:r>
            <a:r>
              <a:rPr lang="en-GB" sz="1400" u="sng" dirty="0">
                <a:hlinkClick r:id="rId4"/>
              </a:rPr>
              <a:t>Mathematical Challenge</a:t>
            </a:r>
            <a:r>
              <a:rPr lang="en-GB" sz="1400" dirty="0" smtClean="0"/>
              <a:t>,</a:t>
            </a:r>
          </a:p>
          <a:p>
            <a:pPr lvl="1"/>
            <a:r>
              <a:rPr lang="en-GB" sz="1400" u="sng" dirty="0" err="1" smtClean="0">
                <a:hlinkClick r:id="rId5"/>
              </a:rPr>
              <a:t>Mathematiques</a:t>
            </a:r>
            <a:r>
              <a:rPr lang="en-GB" sz="1400" u="sng" dirty="0" smtClean="0">
                <a:hlinkClick r:id="rId5"/>
              </a:rPr>
              <a:t> </a:t>
            </a:r>
            <a:r>
              <a:rPr lang="en-GB" sz="1400" u="sng" dirty="0">
                <a:hlinkClick r:id="rId5"/>
              </a:rPr>
              <a:t>sans </a:t>
            </a:r>
            <a:r>
              <a:rPr lang="en-GB" sz="1400" u="sng" dirty="0" err="1">
                <a:hlinkClick r:id="rId5"/>
              </a:rPr>
              <a:t>Frontieres</a:t>
            </a:r>
            <a:r>
              <a:rPr lang="en-GB" sz="1400" dirty="0"/>
              <a:t>, </a:t>
            </a:r>
          </a:p>
          <a:p>
            <a:pPr lvl="1"/>
            <a:r>
              <a:rPr lang="en-GB" sz="1400" u="sng" dirty="0" smtClean="0">
                <a:solidFill>
                  <a:schemeClr val="tx1"/>
                </a:solidFill>
                <a:hlinkClick r:id="rId6"/>
              </a:rPr>
              <a:t>Maths Week Scotland</a:t>
            </a:r>
            <a:endParaRPr lang="en-GB" sz="1400" u="sng" dirty="0" smtClean="0"/>
          </a:p>
          <a:p>
            <a:pPr lvl="1"/>
            <a:r>
              <a:rPr lang="en-GB" sz="1400" dirty="0">
                <a:solidFill>
                  <a:schemeClr val="tx1"/>
                </a:solidFill>
              </a:rPr>
              <a:t>Online weekly </a:t>
            </a:r>
            <a:r>
              <a:rPr lang="en-GB" sz="1400" dirty="0" smtClean="0">
                <a:solidFill>
                  <a:schemeClr val="tx1"/>
                </a:solidFill>
              </a:rPr>
              <a:t>puzzles e.g. </a:t>
            </a:r>
            <a:r>
              <a:rPr lang="en-GB" sz="1400" u="sng" dirty="0" smtClean="0">
                <a:solidFill>
                  <a:schemeClr val="tx1"/>
                </a:solidFill>
                <a:hlinkClick r:id="rId7"/>
              </a:rPr>
              <a:t>Parallel</a:t>
            </a:r>
            <a:r>
              <a:rPr lang="en-GB" sz="1400" dirty="0" smtClean="0">
                <a:solidFill>
                  <a:schemeClr val="tx1"/>
                </a:solidFill>
              </a:rPr>
              <a:t>  </a:t>
            </a:r>
            <a:r>
              <a:rPr lang="en-GB" sz="1400" u="sng" dirty="0" err="1" smtClean="0">
                <a:solidFill>
                  <a:schemeClr val="tx1"/>
                </a:solidFill>
                <a:hlinkClick r:id="rId8"/>
              </a:rPr>
              <a:t>Nrich</a:t>
            </a:r>
            <a:r>
              <a:rPr lang="en-GB" sz="1400" dirty="0" smtClean="0">
                <a:solidFill>
                  <a:schemeClr val="tx1"/>
                </a:solidFill>
              </a:rPr>
              <a:t>  </a:t>
            </a:r>
            <a:r>
              <a:rPr lang="en-GB" sz="1400" u="sng" dirty="0">
                <a:solidFill>
                  <a:schemeClr val="tx1"/>
                </a:solidFill>
                <a:hlinkClick r:id="rId9"/>
              </a:rPr>
              <a:t>Puzzle of the </a:t>
            </a:r>
            <a:r>
              <a:rPr lang="en-GB" sz="1400" u="sng" dirty="0" smtClean="0">
                <a:solidFill>
                  <a:schemeClr val="tx1"/>
                </a:solidFill>
                <a:hlinkClick r:id="rId9"/>
              </a:rPr>
              <a:t>Week</a:t>
            </a:r>
            <a:endParaRPr lang="en-GB" sz="1400" dirty="0">
              <a:solidFill>
                <a:schemeClr val="tx1"/>
              </a:solidFill>
            </a:endParaRPr>
          </a:p>
          <a:p>
            <a:pPr lvl="1"/>
            <a:r>
              <a:rPr lang="en-GB" sz="1400" dirty="0" err="1">
                <a:solidFill>
                  <a:schemeClr val="tx1"/>
                </a:solidFill>
                <a:hlinkClick r:id="rId10"/>
              </a:rPr>
              <a:t>Sumdog</a:t>
            </a:r>
            <a:r>
              <a:rPr lang="en-GB" sz="1400" dirty="0">
                <a:solidFill>
                  <a:schemeClr val="tx1"/>
                </a:solidFill>
                <a:hlinkClick r:id="rId10"/>
              </a:rPr>
              <a:t> </a:t>
            </a:r>
            <a:r>
              <a:rPr lang="en-GB" sz="1400" dirty="0" smtClean="0">
                <a:solidFill>
                  <a:schemeClr val="tx1"/>
                </a:solidFill>
                <a:hlinkClick r:id="rId10"/>
              </a:rPr>
              <a:t>Contests </a:t>
            </a:r>
            <a:endParaRPr lang="en-GB" sz="1400" dirty="0">
              <a:solidFill>
                <a:schemeClr val="tx1"/>
              </a:solidFill>
            </a:endParaRPr>
          </a:p>
          <a:p>
            <a:pPr lvl="1"/>
            <a:r>
              <a:rPr lang="en-GB" sz="1400" dirty="0" smtClean="0">
                <a:solidFill>
                  <a:schemeClr val="tx1"/>
                </a:solidFill>
              </a:rPr>
              <a:t>Pupil Maths Ambassadors </a:t>
            </a:r>
          </a:p>
          <a:p>
            <a:pPr lvl="1"/>
            <a:r>
              <a:rPr lang="en-GB" sz="1400" dirty="0" smtClean="0">
                <a:solidFill>
                  <a:schemeClr val="tx1"/>
                </a:solidFill>
              </a:rPr>
              <a:t>Maths Mentors</a:t>
            </a:r>
            <a:endParaRPr lang="en-GB" sz="1400" dirty="0">
              <a:solidFill>
                <a:schemeClr val="tx1"/>
              </a:solidFill>
            </a:endParaRPr>
          </a:p>
          <a:p>
            <a:pPr lvl="1"/>
            <a:r>
              <a:rPr lang="en-GB" sz="1400" dirty="0">
                <a:solidFill>
                  <a:schemeClr val="tx1"/>
                </a:solidFill>
              </a:rPr>
              <a:t>Cross stage </a:t>
            </a:r>
            <a:r>
              <a:rPr lang="en-GB" sz="1400" dirty="0" smtClean="0">
                <a:solidFill>
                  <a:schemeClr val="tx1"/>
                </a:solidFill>
              </a:rPr>
              <a:t>working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483928" y="706468"/>
            <a:ext cx="5311249" cy="2563471"/>
          </a:xfrm>
          <a:prstGeom prst="rect">
            <a:avLst/>
          </a:prstGeom>
          <a:solidFill>
            <a:schemeClr val="bg1"/>
          </a:solidFill>
          <a:ln w="38100">
            <a:solidFill>
              <a:srgbClr val="0098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n-GB" sz="1400" dirty="0" smtClean="0">
              <a:solidFill>
                <a:schemeClr val="tx1"/>
              </a:solidFill>
            </a:endParaRPr>
          </a:p>
          <a:p>
            <a:pPr lvl="1"/>
            <a:endParaRPr lang="en-GB" sz="1400" dirty="0" smtClean="0">
              <a:solidFill>
                <a:schemeClr val="tx1"/>
              </a:solidFill>
            </a:endParaRPr>
          </a:p>
          <a:p>
            <a:pPr lvl="2"/>
            <a:r>
              <a:rPr lang="en-GB" sz="1400" dirty="0" smtClean="0">
                <a:solidFill>
                  <a:schemeClr val="tx1"/>
                </a:solidFill>
              </a:rPr>
              <a:t>STEM </a:t>
            </a:r>
            <a:r>
              <a:rPr lang="en-GB" sz="1400" dirty="0">
                <a:solidFill>
                  <a:schemeClr val="tx1"/>
                </a:solidFill>
              </a:rPr>
              <a:t>projects</a:t>
            </a:r>
          </a:p>
          <a:p>
            <a:pPr lvl="2"/>
            <a:r>
              <a:rPr lang="en-GB" sz="1400" dirty="0">
                <a:solidFill>
                  <a:schemeClr val="tx1"/>
                </a:solidFill>
              </a:rPr>
              <a:t>Enterprise </a:t>
            </a:r>
            <a:r>
              <a:rPr lang="en-GB" sz="1400" dirty="0" smtClean="0">
                <a:solidFill>
                  <a:schemeClr val="tx1"/>
                </a:solidFill>
              </a:rPr>
              <a:t>Activities e.g. </a:t>
            </a:r>
            <a:r>
              <a:rPr lang="en-GB" sz="1400" u="sng" dirty="0">
                <a:solidFill>
                  <a:schemeClr val="tx1"/>
                </a:solidFill>
                <a:hlinkClick r:id="rId11" action="ppaction://hlinkfile"/>
              </a:rPr>
              <a:t>Virgin Money</a:t>
            </a:r>
            <a:endParaRPr lang="en-GB" sz="1400" dirty="0">
              <a:solidFill>
                <a:schemeClr val="tx1"/>
              </a:solidFill>
            </a:endParaRPr>
          </a:p>
          <a:p>
            <a:pPr lvl="2"/>
            <a:r>
              <a:rPr lang="en-GB" sz="1400" dirty="0">
                <a:solidFill>
                  <a:schemeClr val="tx1"/>
                </a:solidFill>
              </a:rPr>
              <a:t>School credit </a:t>
            </a:r>
            <a:r>
              <a:rPr lang="en-GB" sz="1400" dirty="0" smtClean="0">
                <a:solidFill>
                  <a:schemeClr val="tx1"/>
                </a:solidFill>
              </a:rPr>
              <a:t>unions e.g. </a:t>
            </a:r>
            <a:r>
              <a:rPr lang="en-GB" sz="1400" u="sng" dirty="0">
                <a:solidFill>
                  <a:schemeClr val="tx1"/>
                </a:solidFill>
                <a:hlinkClick r:id="rId12"/>
              </a:rPr>
              <a:t>Credit Union</a:t>
            </a:r>
            <a:endParaRPr lang="en-GB" sz="1400" dirty="0">
              <a:solidFill>
                <a:schemeClr val="tx1"/>
              </a:solidFill>
            </a:endParaRPr>
          </a:p>
          <a:p>
            <a:pPr lvl="2"/>
            <a:r>
              <a:rPr lang="en-GB" sz="1400" dirty="0">
                <a:solidFill>
                  <a:schemeClr val="tx1"/>
                </a:solidFill>
              </a:rPr>
              <a:t>STEM ambassador inputs</a:t>
            </a:r>
          </a:p>
          <a:p>
            <a:pPr lvl="2"/>
            <a:r>
              <a:rPr lang="en-GB" sz="1400" dirty="0">
                <a:solidFill>
                  <a:schemeClr val="tx1"/>
                </a:solidFill>
              </a:rPr>
              <a:t>Employer engagements</a:t>
            </a:r>
          </a:p>
          <a:p>
            <a:pPr lvl="2"/>
            <a:r>
              <a:rPr lang="en-GB" sz="1400" dirty="0">
                <a:solidFill>
                  <a:schemeClr val="tx1"/>
                </a:solidFill>
              </a:rPr>
              <a:t>Financial Education e.g. </a:t>
            </a:r>
            <a:r>
              <a:rPr lang="en-GB" sz="1400" u="sng" dirty="0">
                <a:solidFill>
                  <a:schemeClr val="tx1"/>
                </a:solidFill>
                <a:hlinkClick r:id="rId13"/>
              </a:rPr>
              <a:t>Money </a:t>
            </a:r>
            <a:r>
              <a:rPr lang="en-GB" sz="1400" u="sng" dirty="0" smtClean="0">
                <a:solidFill>
                  <a:schemeClr val="tx1"/>
                </a:solidFill>
                <a:hlinkClick r:id="rId13"/>
              </a:rPr>
              <a:t>Talks</a:t>
            </a:r>
            <a:r>
              <a:rPr lang="en-GB" sz="1400" u="sng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  <a:p>
            <a:pPr lvl="2"/>
            <a:r>
              <a:rPr lang="en-GB" sz="1400" dirty="0">
                <a:solidFill>
                  <a:schemeClr val="tx1"/>
                </a:solidFill>
              </a:rPr>
              <a:t>Digital / technology skills</a:t>
            </a:r>
          </a:p>
          <a:p>
            <a:pPr lvl="2"/>
            <a:r>
              <a:rPr lang="en-GB" sz="1400" dirty="0">
                <a:solidFill>
                  <a:schemeClr val="tx1"/>
                </a:solidFill>
              </a:rPr>
              <a:t>Social Studies</a:t>
            </a:r>
          </a:p>
          <a:p>
            <a:pPr lvl="2"/>
            <a:r>
              <a:rPr lang="en-GB" sz="1400" dirty="0">
                <a:solidFill>
                  <a:schemeClr val="tx1"/>
                </a:solidFill>
              </a:rPr>
              <a:t>Home </a:t>
            </a:r>
            <a:r>
              <a:rPr lang="en-GB" sz="1400" dirty="0" smtClean="0">
                <a:solidFill>
                  <a:schemeClr val="tx1"/>
                </a:solidFill>
              </a:rPr>
              <a:t>economics e.g. </a:t>
            </a:r>
            <a:r>
              <a:rPr lang="en-GB" sz="1400" u="sng" dirty="0" smtClean="0">
                <a:solidFill>
                  <a:schemeClr val="tx1"/>
                </a:solidFill>
                <a:hlinkClick r:id="rId14"/>
              </a:rPr>
              <a:t>Family </a:t>
            </a:r>
            <a:r>
              <a:rPr lang="en-GB" sz="1400" u="sng" dirty="0">
                <a:solidFill>
                  <a:schemeClr val="tx1"/>
                </a:solidFill>
                <a:hlinkClick r:id="rId14"/>
              </a:rPr>
              <a:t>Food </a:t>
            </a:r>
            <a:r>
              <a:rPr lang="en-GB" sz="1400" u="sng" dirty="0" smtClean="0">
                <a:solidFill>
                  <a:schemeClr val="tx1"/>
                </a:solidFill>
                <a:hlinkClick r:id="rId14"/>
              </a:rPr>
              <a:t>Group</a:t>
            </a:r>
            <a:endParaRPr lang="en-GB" sz="1400" u="sng" dirty="0">
              <a:solidFill>
                <a:schemeClr val="tx1"/>
              </a:solidFill>
              <a:hlinkClick r:id="rId14"/>
            </a:endParaRPr>
          </a:p>
          <a:p>
            <a:pPr lvl="0">
              <a:spcAft>
                <a:spcPts val="0"/>
              </a:spcAft>
            </a:pPr>
            <a:endParaRPr lang="en-GB" sz="1400" u="sng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  <a:hlinkClick r:id="rId14"/>
            </a:endParaRPr>
          </a:p>
          <a:p>
            <a:pPr lvl="0">
              <a:spcAft>
                <a:spcPts val="0"/>
              </a:spcAft>
            </a:pPr>
            <a:endParaRPr lang="en-GB" sz="1400" u="sng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  <a:hlinkClick r:id="rId14"/>
            </a:endParaRPr>
          </a:p>
          <a:p>
            <a:pPr lvl="0">
              <a:spcAft>
                <a:spcPts val="0"/>
              </a:spcAft>
            </a:pPr>
            <a:endParaRPr lang="en-GB" sz="14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6199" y="3699164"/>
            <a:ext cx="5368801" cy="2872131"/>
          </a:xfrm>
          <a:prstGeom prst="rect">
            <a:avLst/>
          </a:prstGeom>
          <a:solidFill>
            <a:schemeClr val="bg1"/>
          </a:solidFill>
          <a:ln w="38100">
            <a:solidFill>
              <a:srgbClr val="C21D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GB" sz="1400" u="sng" dirty="0" smtClean="0">
                <a:solidFill>
                  <a:schemeClr val="tx1"/>
                </a:solidFill>
                <a:hlinkClick r:id="rId15"/>
              </a:rPr>
              <a:t>Maths </a:t>
            </a:r>
            <a:r>
              <a:rPr lang="en-GB" sz="1400" u="sng" dirty="0">
                <a:solidFill>
                  <a:schemeClr val="tx1"/>
                </a:solidFill>
                <a:hlinkClick r:id="rId15"/>
              </a:rPr>
              <a:t>Week Scotland</a:t>
            </a:r>
            <a:endParaRPr lang="en-GB" sz="1400" dirty="0">
              <a:solidFill>
                <a:schemeClr val="tx1"/>
              </a:solidFill>
            </a:endParaRPr>
          </a:p>
          <a:p>
            <a:pPr lvl="1"/>
            <a:r>
              <a:rPr lang="en-GB" sz="1400" dirty="0">
                <a:solidFill>
                  <a:schemeClr val="tx1"/>
                </a:solidFill>
              </a:rPr>
              <a:t>Parental Engagement e.g. </a:t>
            </a:r>
            <a:r>
              <a:rPr lang="en-GB" sz="1400" u="sng" dirty="0" err="1">
                <a:solidFill>
                  <a:schemeClr val="tx1"/>
                </a:solidFill>
                <a:hlinkClick r:id="rId16"/>
              </a:rPr>
              <a:t>Beattock</a:t>
            </a:r>
            <a:r>
              <a:rPr lang="en-GB" sz="1400" u="sng" dirty="0">
                <a:solidFill>
                  <a:schemeClr val="tx1"/>
                </a:solidFill>
                <a:hlinkClick r:id="rId16"/>
              </a:rPr>
              <a:t> </a:t>
            </a:r>
            <a:r>
              <a:rPr lang="en-GB" sz="1400" u="sng" dirty="0" smtClean="0">
                <a:solidFill>
                  <a:schemeClr val="tx1"/>
                </a:solidFill>
                <a:hlinkClick r:id="rId16"/>
              </a:rPr>
              <a:t>Primary</a:t>
            </a:r>
            <a:r>
              <a:rPr lang="en-GB" sz="1400" u="sng" dirty="0">
                <a:solidFill>
                  <a:schemeClr val="tx1"/>
                </a:solidFill>
              </a:rPr>
              <a:t> </a:t>
            </a:r>
            <a:r>
              <a:rPr lang="en-GB" sz="1400" u="sng" dirty="0" smtClean="0">
                <a:solidFill>
                  <a:schemeClr val="tx1"/>
                </a:solidFill>
              </a:rPr>
              <a:t> </a:t>
            </a:r>
            <a:r>
              <a:rPr lang="en-GB" sz="1400" u="sng" dirty="0">
                <a:solidFill>
                  <a:schemeClr val="tx1"/>
                </a:solidFill>
                <a:hlinkClick r:id="rId17"/>
              </a:rPr>
              <a:t>Pizza Maths </a:t>
            </a:r>
            <a:endParaRPr lang="en-GB" sz="1400" u="sng" dirty="0">
              <a:solidFill>
                <a:schemeClr val="tx1"/>
              </a:solidFill>
            </a:endParaRPr>
          </a:p>
          <a:p>
            <a:pPr lvl="1"/>
            <a:r>
              <a:rPr lang="en-GB" sz="1400" dirty="0" smtClean="0">
                <a:solidFill>
                  <a:schemeClr val="tx1"/>
                </a:solidFill>
              </a:rPr>
              <a:t>Celebration </a:t>
            </a:r>
            <a:r>
              <a:rPr lang="en-GB" sz="1400" dirty="0">
                <a:solidFill>
                  <a:schemeClr val="tx1"/>
                </a:solidFill>
              </a:rPr>
              <a:t>days </a:t>
            </a:r>
            <a:r>
              <a:rPr lang="en-GB" sz="1400" dirty="0" smtClean="0">
                <a:solidFill>
                  <a:schemeClr val="tx1"/>
                </a:solidFill>
              </a:rPr>
              <a:t>e.g. Pi Day /Fibonacci day at </a:t>
            </a:r>
            <a:r>
              <a:rPr lang="en-GB" sz="1400" u="sng" dirty="0">
                <a:solidFill>
                  <a:schemeClr val="tx1"/>
                </a:solidFill>
                <a:hlinkClick r:id="rId18"/>
              </a:rPr>
              <a:t>Grange Academy</a:t>
            </a:r>
            <a:endParaRPr lang="en-GB" sz="1400" dirty="0">
              <a:solidFill>
                <a:schemeClr val="tx1"/>
              </a:solidFill>
            </a:endParaRPr>
          </a:p>
          <a:p>
            <a:pPr lvl="1"/>
            <a:r>
              <a:rPr lang="en-GB" sz="1400" dirty="0">
                <a:solidFill>
                  <a:schemeClr val="tx1"/>
                </a:solidFill>
              </a:rPr>
              <a:t>Numeracy across learning</a:t>
            </a:r>
          </a:p>
          <a:p>
            <a:pPr lvl="1"/>
            <a:r>
              <a:rPr lang="en-GB" sz="1400" dirty="0">
                <a:solidFill>
                  <a:schemeClr val="tx1"/>
                </a:solidFill>
              </a:rPr>
              <a:t>Partnership </a:t>
            </a:r>
            <a:r>
              <a:rPr lang="en-GB" sz="1400" dirty="0" smtClean="0">
                <a:solidFill>
                  <a:schemeClr val="tx1"/>
                </a:solidFill>
              </a:rPr>
              <a:t>e.g. </a:t>
            </a:r>
            <a:r>
              <a:rPr lang="en-GB" sz="1400" u="sng" dirty="0">
                <a:solidFill>
                  <a:schemeClr val="tx1"/>
                </a:solidFill>
                <a:hlinkClick r:id="rId19"/>
              </a:rPr>
              <a:t>Glasgow Science Centre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u="sng" dirty="0">
                <a:solidFill>
                  <a:schemeClr val="tx1"/>
                </a:solidFill>
                <a:hlinkClick r:id="rId20"/>
              </a:rPr>
              <a:t>Big Chef, Little Chef</a:t>
            </a:r>
            <a:endParaRPr lang="en-GB" sz="1400" dirty="0">
              <a:solidFill>
                <a:schemeClr val="tx1"/>
              </a:solidFill>
            </a:endParaRPr>
          </a:p>
          <a:p>
            <a:pPr lvl="1"/>
            <a:r>
              <a:rPr lang="en-GB" sz="1400" dirty="0">
                <a:solidFill>
                  <a:schemeClr val="tx1"/>
                </a:solidFill>
              </a:rPr>
              <a:t>Community learning </a:t>
            </a:r>
          </a:p>
          <a:p>
            <a:pPr lvl="1"/>
            <a:r>
              <a:rPr lang="en-GB" sz="1400" dirty="0">
                <a:solidFill>
                  <a:schemeClr val="tx1"/>
                </a:solidFill>
              </a:rPr>
              <a:t>Homework support initiatives </a:t>
            </a:r>
            <a:r>
              <a:rPr lang="en-GB" sz="1400" dirty="0" smtClean="0">
                <a:solidFill>
                  <a:schemeClr val="tx1"/>
                </a:solidFill>
              </a:rPr>
              <a:t>e.g. </a:t>
            </a:r>
            <a:r>
              <a:rPr lang="en-GB" sz="1400" u="sng" dirty="0" smtClean="0">
                <a:solidFill>
                  <a:schemeClr val="tx1"/>
                </a:solidFill>
                <a:hlinkClick r:id="rId21"/>
              </a:rPr>
              <a:t>Homework Kits</a:t>
            </a:r>
            <a:endParaRPr lang="en-GB" sz="1400" u="sng" dirty="0" smtClean="0">
              <a:solidFill>
                <a:schemeClr val="tx1"/>
              </a:solidFill>
            </a:endParaRPr>
          </a:p>
          <a:p>
            <a:pPr lvl="1"/>
            <a:endParaRPr lang="en-GB" sz="1400" dirty="0">
              <a:solidFill>
                <a:schemeClr val="tx1"/>
              </a:solidFill>
            </a:endParaRPr>
          </a:p>
          <a:p>
            <a:pPr lvl="1"/>
            <a:r>
              <a:rPr lang="en-GB" sz="1400" dirty="0"/>
              <a:t>Transitions – possible use of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483928" y="3699164"/>
            <a:ext cx="5311250" cy="2872131"/>
          </a:xfrm>
          <a:prstGeom prst="rect">
            <a:avLst/>
          </a:prstGeom>
          <a:solidFill>
            <a:schemeClr val="bg1"/>
          </a:solidFill>
          <a:ln w="38100">
            <a:solidFill>
              <a:srgbClr val="0098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n-GB" sz="1400" u="sng" dirty="0">
                <a:solidFill>
                  <a:schemeClr val="tx1"/>
                </a:solidFill>
                <a:hlinkClick r:id="rId22"/>
              </a:rPr>
              <a:t>Making Maths </a:t>
            </a:r>
            <a:r>
              <a:rPr lang="en-GB" sz="1400" u="sng" dirty="0" smtClean="0">
                <a:solidFill>
                  <a:schemeClr val="tx1"/>
                </a:solidFill>
                <a:hlinkClick r:id="rId22"/>
              </a:rPr>
              <a:t>Count </a:t>
            </a:r>
            <a:endParaRPr lang="en-GB" sz="1400" u="sng" dirty="0" smtClean="0">
              <a:solidFill>
                <a:schemeClr val="tx1"/>
              </a:solidFill>
            </a:endParaRPr>
          </a:p>
          <a:p>
            <a:pPr lvl="2"/>
            <a:r>
              <a:rPr lang="en-GB" sz="1400" dirty="0" smtClean="0">
                <a:solidFill>
                  <a:schemeClr val="tx1"/>
                </a:solidFill>
                <a:hlinkClick r:id="rId23"/>
              </a:rPr>
              <a:t>Highland Numeracy Blog</a:t>
            </a:r>
            <a:endParaRPr lang="en-GB" sz="1400" dirty="0">
              <a:solidFill>
                <a:srgbClr val="FF0000"/>
              </a:solidFill>
            </a:endParaRPr>
          </a:p>
          <a:p>
            <a:pPr lvl="2"/>
            <a:r>
              <a:rPr lang="en-GB" sz="1400" dirty="0" smtClean="0">
                <a:solidFill>
                  <a:schemeClr val="tx1"/>
                </a:solidFill>
              </a:rPr>
              <a:t>Early </a:t>
            </a:r>
            <a:r>
              <a:rPr lang="en-GB" sz="1400" dirty="0">
                <a:solidFill>
                  <a:schemeClr val="tx1"/>
                </a:solidFill>
              </a:rPr>
              <a:t>foundations in numeracy e.g. </a:t>
            </a:r>
            <a:r>
              <a:rPr lang="en-GB" sz="1400" dirty="0" err="1" smtClean="0">
                <a:solidFill>
                  <a:schemeClr val="tx1"/>
                </a:solidFill>
                <a:hlinkClick r:id="rId23"/>
              </a:rPr>
              <a:t>Cbeebies</a:t>
            </a:r>
            <a:r>
              <a:rPr lang="en-GB" sz="1400" dirty="0" smtClean="0">
                <a:solidFill>
                  <a:schemeClr val="tx1"/>
                </a:solidFill>
                <a:hlinkClick r:id="rId23"/>
              </a:rPr>
              <a:t> Number Blocks</a:t>
            </a:r>
            <a:r>
              <a:rPr lang="en-GB" sz="1400" dirty="0" smtClean="0">
                <a:solidFill>
                  <a:schemeClr val="tx1"/>
                </a:solidFill>
              </a:rPr>
              <a:t>  </a:t>
            </a:r>
            <a:r>
              <a:rPr lang="en-GB" sz="1400" dirty="0" smtClean="0">
                <a:solidFill>
                  <a:schemeClr val="tx1"/>
                </a:solidFill>
                <a:hlinkClick r:id="rId24"/>
              </a:rPr>
              <a:t>Number Talks</a:t>
            </a:r>
            <a:endParaRPr lang="en-GB" sz="1400" dirty="0">
              <a:solidFill>
                <a:schemeClr val="tx1"/>
              </a:solidFill>
            </a:endParaRPr>
          </a:p>
          <a:p>
            <a:pPr lvl="2"/>
            <a:r>
              <a:rPr lang="en-GB" sz="1400" dirty="0">
                <a:solidFill>
                  <a:schemeClr val="tx1"/>
                </a:solidFill>
              </a:rPr>
              <a:t>SEAL, numeracy frameworks e.g. </a:t>
            </a:r>
            <a:r>
              <a:rPr lang="en-GB" sz="1400" u="sng" dirty="0">
                <a:solidFill>
                  <a:schemeClr val="tx1"/>
                </a:solidFill>
                <a:hlinkClick r:id="rId25"/>
              </a:rPr>
              <a:t>Clacks Framework</a:t>
            </a:r>
            <a:endParaRPr lang="en-GB" sz="1400" dirty="0">
              <a:solidFill>
                <a:schemeClr val="tx1"/>
              </a:solidFill>
            </a:endParaRPr>
          </a:p>
          <a:p>
            <a:pPr lvl="2"/>
            <a:r>
              <a:rPr lang="en-GB" sz="1400" dirty="0">
                <a:solidFill>
                  <a:schemeClr val="tx1"/>
                </a:solidFill>
              </a:rPr>
              <a:t>Use of </a:t>
            </a:r>
            <a:r>
              <a:rPr lang="en-GB" sz="1400" u="sng" dirty="0">
                <a:solidFill>
                  <a:schemeClr val="tx1"/>
                </a:solidFill>
                <a:hlinkClick r:id="rId26"/>
              </a:rPr>
              <a:t>Applications of Maths</a:t>
            </a:r>
            <a:r>
              <a:rPr lang="en-GB" sz="1400" dirty="0">
                <a:solidFill>
                  <a:schemeClr val="tx1"/>
                </a:solidFill>
              </a:rPr>
              <a:t> and the new Higher</a:t>
            </a:r>
          </a:p>
          <a:p>
            <a:pPr lvl="2"/>
            <a:r>
              <a:rPr lang="en-GB" sz="1400" dirty="0">
                <a:solidFill>
                  <a:schemeClr val="tx1"/>
                </a:solidFill>
              </a:rPr>
              <a:t>Pedagogical approaches</a:t>
            </a:r>
          </a:p>
          <a:p>
            <a:pPr lvl="2"/>
            <a:r>
              <a:rPr lang="en-GB" sz="1400" dirty="0">
                <a:solidFill>
                  <a:schemeClr val="tx1"/>
                </a:solidFill>
              </a:rPr>
              <a:t>Outdoor learning ideas, creativity ideas</a:t>
            </a:r>
          </a:p>
          <a:p>
            <a:pPr lvl="2"/>
            <a:r>
              <a:rPr lang="en-GB" sz="1400" dirty="0">
                <a:solidFill>
                  <a:schemeClr val="tx1"/>
                </a:solidFill>
              </a:rPr>
              <a:t>Teacher forums, online resource sharing</a:t>
            </a:r>
          </a:p>
          <a:p>
            <a:pPr lvl="0">
              <a:spcAft>
                <a:spcPts val="0"/>
              </a:spcAft>
            </a:pPr>
            <a:r>
              <a:rPr lang="en-GB" sz="1400" dirty="0"/>
              <a:t>Current research – link to usable collection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/>
          <p:nvPr/>
        </p:nvPicPr>
        <p:blipFill rotWithShape="1">
          <a:blip r:embed="rId27"/>
          <a:srcRect l="44045" t="47367" r="31363" b="24170"/>
          <a:stretch/>
        </p:blipFill>
        <p:spPr bwMode="auto">
          <a:xfrm>
            <a:off x="4674550" y="2691152"/>
            <a:ext cx="2683126" cy="16500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9339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/>
          <p:nvPr/>
        </p:nvSpPr>
        <p:spPr>
          <a:xfrm>
            <a:off x="7188870" y="6325880"/>
            <a:ext cx="5029200" cy="668364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259715" algn="r">
              <a:spcAft>
                <a:spcPts val="0"/>
              </a:spcAft>
              <a:tabLst>
                <a:tab pos="3330575" algn="l"/>
              </a:tabLst>
            </a:pPr>
            <a:r>
              <a:rPr lang="en-GB" sz="1400" dirty="0">
                <a:solidFill>
                  <a:srgbClr val="FFFFFF"/>
                </a:solidFill>
                <a:effectLst/>
                <a:latin typeface="Arial Bold"/>
                <a:ea typeface="ＭＳ 明朝"/>
                <a:cs typeface="Times New Roman"/>
              </a:rPr>
              <a:t>For Scotland's learners, with Scotland's educators</a:t>
            </a:r>
            <a:endParaRPr lang="en-GB" sz="1200" dirty="0">
              <a:solidFill>
                <a:srgbClr val="595959"/>
              </a:solidFill>
              <a:effectLst/>
              <a:latin typeface="Arial"/>
              <a:ea typeface="ＭＳ 明朝"/>
              <a:cs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906125" y="873759"/>
            <a:ext cx="4816952" cy="2291472"/>
          </a:xfrm>
          <a:prstGeom prst="rect">
            <a:avLst/>
          </a:prstGeom>
          <a:solidFill>
            <a:schemeClr val="bg1"/>
          </a:solidFill>
          <a:ln w="38100">
            <a:solidFill>
              <a:srgbClr val="0098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32887" y="873759"/>
            <a:ext cx="4816952" cy="2291472"/>
          </a:xfrm>
          <a:prstGeom prst="rect">
            <a:avLst/>
          </a:prstGeom>
          <a:solidFill>
            <a:schemeClr val="bg1"/>
          </a:solidFill>
          <a:ln w="38100">
            <a:solidFill>
              <a:srgbClr val="FF7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dirty="0" smtClean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906125" y="3846967"/>
            <a:ext cx="4816952" cy="2291472"/>
          </a:xfrm>
          <a:prstGeom prst="rect">
            <a:avLst/>
          </a:prstGeom>
          <a:solidFill>
            <a:schemeClr val="bg1"/>
          </a:solidFill>
          <a:ln w="38100">
            <a:solidFill>
              <a:srgbClr val="0098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dirty="0" smtClean="0">
              <a:solidFill>
                <a:schemeClr val="tx1"/>
              </a:solidFill>
              <a:hlinkClick r:id="rId3"/>
            </a:endParaRPr>
          </a:p>
          <a:p>
            <a:endParaRPr lang="en-GB" sz="1400" dirty="0">
              <a:solidFill>
                <a:schemeClr val="tx1"/>
              </a:solidFill>
              <a:hlinkClick r:id="rId3"/>
            </a:endParaRPr>
          </a:p>
          <a:p>
            <a:endParaRPr lang="en-GB" sz="1400" dirty="0" smtClean="0">
              <a:solidFill>
                <a:schemeClr val="tx1"/>
              </a:solidFill>
              <a:hlinkClick r:id="rId3"/>
            </a:endParaRPr>
          </a:p>
          <a:p>
            <a:endParaRPr lang="en-GB" sz="1400" dirty="0">
              <a:solidFill>
                <a:schemeClr val="tx1"/>
              </a:solidFill>
              <a:hlinkClick r:id="rId3"/>
            </a:endParaRPr>
          </a:p>
          <a:p>
            <a:r>
              <a:rPr lang="en-GB" sz="1400" dirty="0" smtClean="0">
                <a:solidFill>
                  <a:schemeClr val="tx1"/>
                </a:solidFill>
              </a:rPr>
              <a:t> </a:t>
            </a:r>
          </a:p>
          <a:p>
            <a:endParaRPr lang="en-GB" sz="1400" dirty="0" smtClean="0">
              <a:solidFill>
                <a:schemeClr val="tx1"/>
              </a:solidFill>
            </a:endParaRPr>
          </a:p>
          <a:p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2887" y="3846967"/>
            <a:ext cx="4816952" cy="2291472"/>
          </a:xfrm>
          <a:prstGeom prst="rect">
            <a:avLst/>
          </a:prstGeom>
          <a:solidFill>
            <a:schemeClr val="bg1"/>
          </a:solidFill>
          <a:ln w="38100">
            <a:solidFill>
              <a:srgbClr val="C21D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/>
          <p:nvPr/>
        </p:nvPicPr>
        <p:blipFill rotWithShape="1">
          <a:blip r:embed="rId4"/>
          <a:srcRect l="44045" t="47367" r="31363" b="24170"/>
          <a:stretch/>
        </p:blipFill>
        <p:spPr bwMode="auto">
          <a:xfrm>
            <a:off x="4691922" y="2748290"/>
            <a:ext cx="2683126" cy="16500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4929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351</Words>
  <Application>Microsoft Office PowerPoint</Application>
  <PresentationFormat>Widescreen</PresentationFormat>
  <Paragraphs>67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Bold</vt:lpstr>
      <vt:lpstr>Calibri</vt:lpstr>
      <vt:lpstr>Calibri Light</vt:lpstr>
      <vt:lpstr>ＭＳ 明朝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Scottish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Watson J (Jenny)</dc:creator>
  <cp:lastModifiedBy>Thomson M (Mairi)</cp:lastModifiedBy>
  <cp:revision>25</cp:revision>
  <dcterms:created xsi:type="dcterms:W3CDTF">2019-12-11T20:31:17Z</dcterms:created>
  <dcterms:modified xsi:type="dcterms:W3CDTF">2020-02-04T08:57:54Z</dcterms:modified>
</cp:coreProperties>
</file>