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648" r:id="rId6"/>
  </p:sldMasterIdLst>
  <p:notesMasterIdLst>
    <p:notesMasterId r:id="rId27"/>
  </p:notesMasterIdLst>
  <p:handoutMasterIdLst>
    <p:handoutMasterId r:id="rId28"/>
  </p:handoutMasterIdLst>
  <p:sldIdLst>
    <p:sldId id="2757" r:id="rId7"/>
    <p:sldId id="2835" r:id="rId8"/>
    <p:sldId id="2861" r:id="rId9"/>
    <p:sldId id="2860" r:id="rId10"/>
    <p:sldId id="2862" r:id="rId11"/>
    <p:sldId id="2737" r:id="rId12"/>
    <p:sldId id="699" r:id="rId13"/>
    <p:sldId id="2863" r:id="rId14"/>
    <p:sldId id="700" r:id="rId15"/>
    <p:sldId id="2765" r:id="rId16"/>
    <p:sldId id="695" r:id="rId17"/>
    <p:sldId id="2695" r:id="rId18"/>
    <p:sldId id="2761" r:id="rId19"/>
    <p:sldId id="2762" r:id="rId20"/>
    <p:sldId id="2763" r:id="rId21"/>
    <p:sldId id="2764" r:id="rId22"/>
    <p:sldId id="2864" r:id="rId23"/>
    <p:sldId id="379" r:id="rId24"/>
    <p:sldId id="2865" r:id="rId25"/>
    <p:sldId id="2866" r:id="rId2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B5"/>
    <a:srgbClr val="4BACC6"/>
    <a:srgbClr val="8067A0"/>
    <a:srgbClr val="244740"/>
    <a:srgbClr val="E2E7E5"/>
    <a:srgbClr val="5860AB"/>
    <a:srgbClr val="407EB7"/>
    <a:srgbClr val="008080"/>
    <a:srgbClr val="43BEB9"/>
    <a:srgbClr val="45B6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EFDC9-518A-404A-BA9F-44024EA7E62E}" v="316" dt="2023-11-23T22:19:33.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832" autoAdjust="0"/>
    <p:restoredTop sz="86375" autoAdjust="0"/>
  </p:normalViewPr>
  <p:slideViewPr>
    <p:cSldViewPr snapToGrid="0">
      <p:cViewPr varScale="1">
        <p:scale>
          <a:sx n="72" d="100"/>
          <a:sy n="72" d="100"/>
        </p:scale>
        <p:origin x="60" y="366"/>
      </p:cViewPr>
      <p:guideLst>
        <p:guide orient="horz" pos="2160"/>
        <p:guide pos="3840"/>
      </p:guideLst>
    </p:cSldViewPr>
  </p:slideViewPr>
  <p:outlineViewPr>
    <p:cViewPr>
      <p:scale>
        <a:sx n="33" d="100"/>
        <a:sy n="33" d="100"/>
      </p:scale>
      <p:origin x="0" y="0"/>
    </p:cViewPr>
  </p:outlineViewPr>
  <p:notesTextViewPr>
    <p:cViewPr>
      <p:scale>
        <a:sx n="1" d="1"/>
        <a:sy n="1" d="1"/>
      </p:scale>
      <p:origin x="0" y="-1776"/>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24/11/2023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24/11/2023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Notes</a:t>
            </a: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 </a:t>
            </a:r>
          </a:p>
          <a:p>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tabLst>
                <a:tab pos="457200" algn="l"/>
                <a:tab pos="914400" algn="l"/>
                <a:tab pos="1371600" algn="l"/>
                <a:tab pos="1828800" algn="l"/>
                <a:tab pos="2971800" algn="l"/>
                <a:tab pos="3429000" algn="l"/>
                <a:tab pos="5715000" algn="r"/>
              </a:tabLst>
            </a:pPr>
            <a:r>
              <a:rPr lang="en-GB" sz="1800" dirty="0">
                <a:effectLst/>
                <a:latin typeface="Arial" panose="020B0604020202020204" pitchFamily="34" charset="0"/>
                <a:ea typeface="Times New Roman" panose="02020603050405020304" pitchFamily="18" charset="0"/>
                <a:cs typeface="Calibri" panose="020F0502020204030204" pitchFamily="34" charset="0"/>
              </a:rPr>
              <a:t>Inclusion is the cornerstone to help us achieve equity and excellence in education for all of our children and young people.’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l"/>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Scottish Government : Consultation on the Presumption of Mainstreaming 2019</a:t>
            </a:r>
            <a:endParaRPr lang="en-GB" sz="1800" b="0" dirty="0"/>
          </a:p>
          <a:p>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10</a:t>
            </a:fld>
            <a:endParaRPr lang="en-GB"/>
          </a:p>
        </p:txBody>
      </p:sp>
    </p:spTree>
    <p:extLst>
      <p:ext uri="{BB962C8B-B14F-4D97-AF65-F5344CB8AC3E}">
        <p14:creationId xmlns:p14="http://schemas.microsoft.com/office/powerpoint/2010/main" val="1935012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11</a:t>
            </a:fld>
            <a:endParaRPr lang="en-GB"/>
          </a:p>
        </p:txBody>
      </p:sp>
    </p:spTree>
    <p:extLst>
      <p:ext uri="{BB962C8B-B14F-4D97-AF65-F5344CB8AC3E}">
        <p14:creationId xmlns:p14="http://schemas.microsoft.com/office/powerpoint/2010/main" val="1158879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12</a:t>
            </a:fld>
            <a:endParaRPr lang="en-GB"/>
          </a:p>
        </p:txBody>
      </p:sp>
    </p:spTree>
    <p:extLst>
      <p:ext uri="{BB962C8B-B14F-4D97-AF65-F5344CB8AC3E}">
        <p14:creationId xmlns:p14="http://schemas.microsoft.com/office/powerpoint/2010/main" val="684052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13</a:t>
            </a:fld>
            <a:endParaRPr lang="en-GB"/>
          </a:p>
        </p:txBody>
      </p:sp>
    </p:spTree>
    <p:extLst>
      <p:ext uri="{BB962C8B-B14F-4D97-AF65-F5344CB8AC3E}">
        <p14:creationId xmlns:p14="http://schemas.microsoft.com/office/powerpoint/2010/main" val="2469694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14</a:t>
            </a:fld>
            <a:endParaRPr lang="en-GB"/>
          </a:p>
        </p:txBody>
      </p:sp>
    </p:spTree>
    <p:extLst>
      <p:ext uri="{BB962C8B-B14F-4D97-AF65-F5344CB8AC3E}">
        <p14:creationId xmlns:p14="http://schemas.microsoft.com/office/powerpoint/2010/main" val="686880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15</a:t>
            </a:fld>
            <a:endParaRPr lang="en-GB"/>
          </a:p>
        </p:txBody>
      </p:sp>
    </p:spTree>
    <p:extLst>
      <p:ext uri="{BB962C8B-B14F-4D97-AF65-F5344CB8AC3E}">
        <p14:creationId xmlns:p14="http://schemas.microsoft.com/office/powerpoint/2010/main" val="259569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16</a:t>
            </a:fld>
            <a:endParaRPr lang="en-GB"/>
          </a:p>
        </p:txBody>
      </p:sp>
    </p:spTree>
    <p:extLst>
      <p:ext uri="{BB962C8B-B14F-4D97-AF65-F5344CB8AC3E}">
        <p14:creationId xmlns:p14="http://schemas.microsoft.com/office/powerpoint/2010/main" val="1864977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17</a:t>
            </a:fld>
            <a:endParaRPr lang="en-GB"/>
          </a:p>
        </p:txBody>
      </p:sp>
    </p:spTree>
    <p:extLst>
      <p:ext uri="{BB962C8B-B14F-4D97-AF65-F5344CB8AC3E}">
        <p14:creationId xmlns:p14="http://schemas.microsoft.com/office/powerpoint/2010/main" val="35072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18</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a:ea typeface="ＭＳ Ｐゴシック"/>
                <a:cs typeface="Arial"/>
              </a:rPr>
              <a:t>Facilitation notes:</a:t>
            </a:r>
          </a:p>
          <a:p>
            <a:r>
              <a:rPr lang="en-US" altLang="en-US">
                <a:latin typeface="Arial"/>
                <a:ea typeface="ＭＳ Ｐゴシック"/>
                <a:cs typeface="Arial"/>
              </a:rPr>
              <a:t>You can do this in groups...</a:t>
            </a:r>
          </a:p>
          <a:p>
            <a:r>
              <a:rPr lang="en-US" altLang="en-US">
                <a:latin typeface="Arial"/>
                <a:ea typeface="ＭＳ Ｐゴシック"/>
                <a:cs typeface="Arial"/>
              </a:rPr>
              <a:t>Encourage educators to take this forward in an enquiry</a:t>
            </a:r>
            <a:endParaRPr lang="en-US"/>
          </a:p>
          <a:p>
            <a:r>
              <a:rPr lang="en-US" altLang="en-US">
                <a:latin typeface="Arial"/>
                <a:ea typeface="ＭＳ Ｐゴシック"/>
                <a:cs typeface="Arial"/>
              </a:rPr>
              <a:t>Consider impact of the actions / learning</a:t>
            </a:r>
            <a:endParaRPr lang="en-US" altLang="en-US">
              <a:latin typeface="Arial" charset="0"/>
              <a:ea typeface="ＭＳ Ｐゴシック" pitchFamily="34" charset="-128"/>
              <a:cs typeface="Arial"/>
            </a:endParaRPr>
          </a:p>
          <a:p>
            <a:endParaRPr lang="en-US" altLang="en-US">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activity  interconnects with all four themes</a:t>
            </a:r>
            <a:endParaRPr lang="en-GB" sz="1800" b="0" i="0" dirty="0">
              <a:solidFill>
                <a:srgbClr val="444444"/>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20</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a:solidFill>
                  <a:srgbClr val="000000"/>
                </a:solidFill>
                <a:effectLst/>
                <a:latin typeface="Calibri" panose="020F0502020204030204" pitchFamily="34" charset="0"/>
              </a:rPr>
              <a:t>Option to skip slide as these are instructions for facilitators only. No need to read to audience.</a:t>
            </a:r>
            <a:endParaRPr lang="en-US" altLang="en-US">
              <a:latin typeface="Arial" charset="0"/>
              <a:ea typeface="ＭＳ Ｐゴシック" pitchFamily="34" charset="-128"/>
            </a:endParaRPr>
          </a:p>
          <a:p>
            <a:endParaRPr lang="en-US" altLang="en-US">
              <a:latin typeface="Arial" charset="0"/>
              <a:ea typeface="ＭＳ Ｐゴシック" pitchFamily="34" charset="-128"/>
            </a:endParaRPr>
          </a:p>
          <a:p>
            <a:endParaRPr lang="en-US" altLang="en-US">
              <a:latin typeface="Arial" charset="0"/>
              <a:ea typeface="ＭＳ Ｐゴシック" pitchFamily="34" charset="-128"/>
            </a:endParaRPr>
          </a:p>
          <a:p>
            <a:endParaRPr lang="en-US" altLang="en-US">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a:solidFill>
                  <a:srgbClr val="000000"/>
                </a:solidFill>
                <a:effectLst/>
                <a:latin typeface="Calibri" panose="020F0502020204030204" pitchFamily="34" charset="0"/>
              </a:rPr>
              <a:t>​</a:t>
            </a:r>
            <a:r>
              <a:rPr lang="en-US" sz="1800" b="0" i="0">
                <a:solidFill>
                  <a:srgbClr val="000000"/>
                </a:solidFill>
                <a:effectLst/>
                <a:latin typeface="Calibri" panose="020F0502020204030204" pitchFamily="34" charset="0"/>
              </a:rPr>
              <a:t>​</a:t>
            </a:r>
            <a:endParaRPr lang="en-US" sz="1800" b="0" i="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a:solidFill>
                  <a:srgbClr val="000000"/>
                </a:solidFill>
                <a:effectLst/>
                <a:latin typeface="Calibri" panose="020F0502020204030204" pitchFamily="34" charset="0"/>
              </a:rPr>
              <a:t>​</a:t>
            </a:r>
            <a:r>
              <a:rPr lang="en-US" sz="1800" b="0" i="0">
                <a:solidFill>
                  <a:srgbClr val="000000"/>
                </a:solidFill>
                <a:effectLst/>
                <a:latin typeface="Calibri" panose="020F0502020204030204" pitchFamily="34" charset="0"/>
              </a:rPr>
              <a:t>​. </a:t>
            </a:r>
            <a:endParaRPr lang="en-US" sz="1800" b="0" i="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a:solidFill>
                  <a:srgbClr val="000000"/>
                </a:solidFill>
                <a:effectLst/>
                <a:latin typeface="Calibri"/>
                <a:cs typeface="Calibri"/>
              </a:rPr>
              <a:t>Please take some time to consider the reflection questions at the </a:t>
            </a:r>
            <a:r>
              <a:rPr lang="en-GB" sz="1800">
                <a:solidFill>
                  <a:srgbClr val="000000"/>
                </a:solidFill>
                <a:latin typeface="Calibri"/>
                <a:cs typeface="Calibri"/>
              </a:rPr>
              <a:t>end</a:t>
            </a:r>
            <a:endParaRPr lang="en-GB" sz="1800" b="0" i="0">
              <a:solidFill>
                <a:srgbClr val="000000"/>
              </a:solidFill>
              <a:effectLst/>
              <a:latin typeface="Calibri"/>
              <a:cs typeface="Calibri"/>
            </a:endParaRPr>
          </a:p>
          <a:p>
            <a:endParaRPr lang="en-GB">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Link activity to national model </a:t>
            </a:r>
          </a:p>
          <a:p>
            <a:endParaRPr lang="en-US" altLang="en-US">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4187525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2436669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3379582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a:p>
        </p:txBody>
      </p:sp>
      <p:sp>
        <p:nvSpPr>
          <p:cNvPr id="4" name="Slide Number Placeholder 3"/>
          <p:cNvSpPr>
            <a:spLocks noGrp="1"/>
          </p:cNvSpPr>
          <p:nvPr>
            <p:ph type="sldNum" sz="quarter" idx="5"/>
          </p:nvPr>
        </p:nvSpPr>
        <p:spPr/>
        <p:txBody>
          <a:bodyPr/>
          <a:lstStyle/>
          <a:p>
            <a:fld id="{1238C683-9137-4122-84BD-5AA5692D6AF0}" type="slidenum">
              <a:rPr lang="en-GB" smtClean="0"/>
              <a:t>9</a:t>
            </a:fld>
            <a:endParaRPr lang="en-GB"/>
          </a:p>
        </p:txBody>
      </p:sp>
    </p:spTree>
    <p:extLst>
      <p:ext uri="{BB962C8B-B14F-4D97-AF65-F5344CB8AC3E}">
        <p14:creationId xmlns:p14="http://schemas.microsoft.com/office/powerpoint/2010/main" val="338249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0" name="Rectangle 99">
            <a:extLst>
              <a:ext uri="{FF2B5EF4-FFF2-40B4-BE49-F238E27FC236}">
                <a16:creationId xmlns:a16="http://schemas.microsoft.com/office/drawing/2014/main" id="{6DE30225-8564-44BD-7303-368681272E49}"/>
              </a:ext>
            </a:extLst>
          </p:cNvPr>
          <p:cNvSpPr/>
          <p:nvPr userDrawn="1"/>
        </p:nvSpPr>
        <p:spPr>
          <a:xfrm>
            <a:off x="3958752" y="5645323"/>
            <a:ext cx="711640" cy="67929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0">
            <a:extLst>
              <a:ext uri="{FF2B5EF4-FFF2-40B4-BE49-F238E27FC236}">
                <a16:creationId xmlns:a16="http://schemas.microsoft.com/office/drawing/2014/main" id="{75C8F346-112F-D302-782D-9DE8A921A7F2}"/>
              </a:ext>
            </a:extLst>
          </p:cNvPr>
          <p:cNvSpPr/>
          <p:nvPr userDrawn="1"/>
        </p:nvSpPr>
        <p:spPr>
          <a:xfrm rot="5400000">
            <a:off x="2935577" y="5281041"/>
            <a:ext cx="938341" cy="895689"/>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A8594CDE-270D-6ACA-277E-AFDBD1DC1D14}"/>
              </a:ext>
            </a:extLst>
          </p:cNvPr>
          <p:cNvSpPr/>
          <p:nvPr userDrawn="1"/>
        </p:nvSpPr>
        <p:spPr>
          <a:xfrm>
            <a:off x="5631499" y="5190936"/>
            <a:ext cx="929002" cy="929002"/>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 name="Picture 80">
            <a:extLst>
              <a:ext uri="{FF2B5EF4-FFF2-40B4-BE49-F238E27FC236}">
                <a16:creationId xmlns:a16="http://schemas.microsoft.com/office/drawing/2014/main" id="{367ED82C-1796-61CE-1E06-CF923623290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6836718" y="1002121"/>
            <a:ext cx="5465009" cy="4870663"/>
          </a:xfrm>
          <a:prstGeom prst="rect">
            <a:avLst/>
          </a:prstGeom>
        </p:spPr>
      </p:pic>
      <p:sp>
        <p:nvSpPr>
          <p:cNvPr id="6" name="Rectangle 5">
            <a:extLst>
              <a:ext uri="{FF2B5EF4-FFF2-40B4-BE49-F238E27FC236}">
                <a16:creationId xmlns:a16="http://schemas.microsoft.com/office/drawing/2014/main" id="{B539B71F-62B8-CAAB-4204-3921DC8F9675}"/>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icon&#10;&#10;Description automatically generated">
            <a:extLst>
              <a:ext uri="{FF2B5EF4-FFF2-40B4-BE49-F238E27FC236}">
                <a16:creationId xmlns:a16="http://schemas.microsoft.com/office/drawing/2014/main" id="{067376F9-7E69-91D7-816D-C2CF12C205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4264" y="209721"/>
            <a:ext cx="774625" cy="547402"/>
          </a:xfrm>
          <a:prstGeom prst="rect">
            <a:avLst/>
          </a:prstGeom>
        </p:spPr>
      </p:pic>
      <p:sp>
        <p:nvSpPr>
          <p:cNvPr id="3" name="Rectangle 2">
            <a:extLst>
              <a:ext uri="{FF2B5EF4-FFF2-40B4-BE49-F238E27FC236}">
                <a16:creationId xmlns:a16="http://schemas.microsoft.com/office/drawing/2014/main" id="{E6002415-94AA-FC66-16B9-9BC96AA5C9C7}"/>
              </a:ext>
            </a:extLst>
          </p:cNvPr>
          <p:cNvSpPr/>
          <p:nvPr userDrawn="1"/>
        </p:nvSpPr>
        <p:spPr>
          <a:xfrm>
            <a:off x="205059" y="6048380"/>
            <a:ext cx="8205015" cy="799472"/>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a:latin typeface="Arial" panose="020B0604020202020204" pitchFamily="34" charset="0"/>
                <a:cs typeface="Arial" panose="020B0604020202020204" pitchFamily="34" charset="0"/>
              </a:rPr>
              <a:t>Discussion guide for groups of </a:t>
            </a:r>
            <a:r>
              <a:rPr lang="en-US" sz="3200" b="1">
                <a:solidFill>
                  <a:srgbClr val="00C9C3"/>
                </a:solidFill>
                <a:latin typeface="Arial" panose="020B0604020202020204" pitchFamily="34" charset="0"/>
                <a:cs typeface="Arial" panose="020B0604020202020204" pitchFamily="34" charset="0"/>
              </a:rPr>
              <a:t>adults</a:t>
            </a:r>
            <a:r>
              <a:rPr lang="en-US" sz="3200" b="1">
                <a:solidFill>
                  <a:srgbClr val="00FFFF"/>
                </a:solidFill>
                <a:latin typeface="Arial" panose="020B0604020202020204" pitchFamily="34" charset="0"/>
                <a:cs typeface="Arial" panose="020B0604020202020204" pitchFamily="34" charset="0"/>
              </a:rPr>
              <a:t> </a:t>
            </a:r>
          </a:p>
        </p:txBody>
      </p:sp>
      <p:pic>
        <p:nvPicPr>
          <p:cNvPr id="2" name="Picture 1">
            <a:extLst>
              <a:ext uri="{FF2B5EF4-FFF2-40B4-BE49-F238E27FC236}">
                <a16:creationId xmlns:a16="http://schemas.microsoft.com/office/drawing/2014/main" id="{0341270E-980C-82FF-63D1-BCC0E892F5C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28836" y="209721"/>
            <a:ext cx="2628900" cy="482600"/>
          </a:xfrm>
          <a:prstGeom prst="rect">
            <a:avLst/>
          </a:prstGeom>
        </p:spPr>
      </p:pic>
      <p:sp>
        <p:nvSpPr>
          <p:cNvPr id="11" name="Rounded Rectangular Callout 1">
            <a:extLst>
              <a:ext uri="{FF2B5EF4-FFF2-40B4-BE49-F238E27FC236}">
                <a16:creationId xmlns:a16="http://schemas.microsoft.com/office/drawing/2014/main" id="{F7934BAC-1B8A-6182-8BA8-9525753A4BEA}"/>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ular Callout 1">
            <a:extLst>
              <a:ext uri="{FF2B5EF4-FFF2-40B4-BE49-F238E27FC236}">
                <a16:creationId xmlns:a16="http://schemas.microsoft.com/office/drawing/2014/main" id="{7E77F313-386D-071A-62D9-307F2C35660D}"/>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4" name="TextBox 13">
            <a:extLst>
              <a:ext uri="{FF2B5EF4-FFF2-40B4-BE49-F238E27FC236}">
                <a16:creationId xmlns:a16="http://schemas.microsoft.com/office/drawing/2014/main" id="{9E4DC39E-19EB-F05C-6FF3-EFF81F9A29ED}"/>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5B050"/>
                </a:solidFill>
                <a:latin typeface="Arial" panose="020B0604020202020204" pitchFamily="34" charset="0"/>
                <a:cs typeface="Arial" panose="020B0604020202020204" pitchFamily="34" charset="0"/>
              </a:rPr>
              <a:t> #</a:t>
            </a:r>
            <a:r>
              <a:rPr lang="en-US" sz="1500" b="1" err="1">
                <a:solidFill>
                  <a:srgbClr val="05B050"/>
                </a:solidFill>
                <a:latin typeface="Arial" panose="020B0604020202020204" pitchFamily="34" charset="0"/>
                <a:cs typeface="Arial" panose="020B0604020202020204" pitchFamily="34" charset="0"/>
              </a:rPr>
              <a:t>TalkScottishEducation</a:t>
            </a:r>
            <a:endParaRPr lang="en-US" sz="1500" b="1">
              <a:solidFill>
                <a:srgbClr val="05B050"/>
              </a:solidFill>
              <a:latin typeface="Arial" panose="020B0604020202020204" pitchFamily="34" charset="0"/>
              <a:cs typeface="Arial" panose="020B0604020202020204" pitchFamily="34" charset="0"/>
            </a:endParaRPr>
          </a:p>
        </p:txBody>
      </p:sp>
      <p:sp>
        <p:nvSpPr>
          <p:cNvPr id="59" name="Rectangle 58">
            <a:extLst>
              <a:ext uri="{FF2B5EF4-FFF2-40B4-BE49-F238E27FC236}">
                <a16:creationId xmlns:a16="http://schemas.microsoft.com/office/drawing/2014/main" id="{B5E0989C-9A75-94E5-5F79-87D8CBA91657}"/>
              </a:ext>
            </a:extLst>
          </p:cNvPr>
          <p:cNvSpPr/>
          <p:nvPr userDrawn="1"/>
        </p:nvSpPr>
        <p:spPr>
          <a:xfrm>
            <a:off x="56858" y="1031733"/>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2E7E9FF1-9C46-742D-AFDB-8819BE94EC97}"/>
              </a:ext>
            </a:extLst>
          </p:cNvPr>
          <p:cNvSpPr/>
          <p:nvPr userDrawn="1"/>
        </p:nvSpPr>
        <p:spPr>
          <a:xfrm>
            <a:off x="13773" y="4480919"/>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0335944-D110-8995-6856-7679A0534EF4}"/>
              </a:ext>
            </a:extLst>
          </p:cNvPr>
          <p:cNvSpPr/>
          <p:nvPr userDrawn="1"/>
        </p:nvSpPr>
        <p:spPr>
          <a:xfrm>
            <a:off x="2025527" y="890634"/>
            <a:ext cx="887506" cy="56611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870CAC0-0884-663D-3391-FA400278CC5D}"/>
              </a:ext>
            </a:extLst>
          </p:cNvPr>
          <p:cNvSpPr/>
          <p:nvPr userDrawn="1"/>
        </p:nvSpPr>
        <p:spPr>
          <a:xfrm>
            <a:off x="1562332" y="4985278"/>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1F5FF15-5FA8-83A5-0655-7DA405C1B82F}"/>
              </a:ext>
            </a:extLst>
          </p:cNvPr>
          <p:cNvSpPr/>
          <p:nvPr userDrawn="1"/>
        </p:nvSpPr>
        <p:spPr>
          <a:xfrm>
            <a:off x="1944178" y="4752220"/>
            <a:ext cx="711640" cy="67929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4602128C-31D9-110E-5087-4E652A1E6134}"/>
              </a:ext>
            </a:extLst>
          </p:cNvPr>
          <p:cNvSpPr/>
          <p:nvPr userDrawn="1"/>
        </p:nvSpPr>
        <p:spPr>
          <a:xfrm>
            <a:off x="2604368" y="1018152"/>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4B30D6B3-94A7-DCA3-1CCC-B6E4DA60CBDF}"/>
              </a:ext>
            </a:extLst>
          </p:cNvPr>
          <p:cNvSpPr/>
          <p:nvPr userDrawn="1"/>
        </p:nvSpPr>
        <p:spPr>
          <a:xfrm>
            <a:off x="348548" y="5076381"/>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20">
            <a:extLst>
              <a:ext uri="{FF2B5EF4-FFF2-40B4-BE49-F238E27FC236}">
                <a16:creationId xmlns:a16="http://schemas.microsoft.com/office/drawing/2014/main" id="{D1C72636-6D19-87B9-7563-9255E80269B9}"/>
              </a:ext>
            </a:extLst>
          </p:cNvPr>
          <p:cNvSpPr/>
          <p:nvPr userDrawn="1"/>
        </p:nvSpPr>
        <p:spPr>
          <a:xfrm rot="5400000">
            <a:off x="88727" y="3350156"/>
            <a:ext cx="818991" cy="766483"/>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20">
            <a:extLst>
              <a:ext uri="{FF2B5EF4-FFF2-40B4-BE49-F238E27FC236}">
                <a16:creationId xmlns:a16="http://schemas.microsoft.com/office/drawing/2014/main" id="{774E2F5E-7772-85AD-279A-55068DD3355E}"/>
              </a:ext>
            </a:extLst>
          </p:cNvPr>
          <p:cNvSpPr/>
          <p:nvPr userDrawn="1"/>
        </p:nvSpPr>
        <p:spPr>
          <a:xfrm rot="5400000">
            <a:off x="685553" y="906716"/>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20">
            <a:extLst>
              <a:ext uri="{FF2B5EF4-FFF2-40B4-BE49-F238E27FC236}">
                <a16:creationId xmlns:a16="http://schemas.microsoft.com/office/drawing/2014/main" id="{A0662977-995E-CA16-14BC-B11AB4C1E78D}"/>
              </a:ext>
            </a:extLst>
          </p:cNvPr>
          <p:cNvSpPr/>
          <p:nvPr userDrawn="1"/>
        </p:nvSpPr>
        <p:spPr>
          <a:xfrm>
            <a:off x="534590" y="4085548"/>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20">
            <a:extLst>
              <a:ext uri="{FF2B5EF4-FFF2-40B4-BE49-F238E27FC236}">
                <a16:creationId xmlns:a16="http://schemas.microsoft.com/office/drawing/2014/main" id="{800500B0-BFA6-54D3-8468-993C14263647}"/>
              </a:ext>
            </a:extLst>
          </p:cNvPr>
          <p:cNvSpPr/>
          <p:nvPr userDrawn="1"/>
        </p:nvSpPr>
        <p:spPr>
          <a:xfrm rot="16200000">
            <a:off x="209288" y="2016101"/>
            <a:ext cx="513934" cy="5268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CA988A59-0148-9C63-4845-226F8BA18535}"/>
              </a:ext>
            </a:extLst>
          </p:cNvPr>
          <p:cNvSpPr/>
          <p:nvPr userDrawn="1"/>
        </p:nvSpPr>
        <p:spPr>
          <a:xfrm>
            <a:off x="324337" y="2213678"/>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472D1CB9-7BD7-236B-D800-5CFD5D9FFDC5}"/>
              </a:ext>
            </a:extLst>
          </p:cNvPr>
          <p:cNvSpPr/>
          <p:nvPr userDrawn="1"/>
        </p:nvSpPr>
        <p:spPr>
          <a:xfrm>
            <a:off x="6055493" y="2400633"/>
            <a:ext cx="417459" cy="417459"/>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E98F4C5-DC08-1A3D-9F51-D006C1AB9296}"/>
              </a:ext>
            </a:extLst>
          </p:cNvPr>
          <p:cNvSpPr/>
          <p:nvPr userDrawn="1"/>
        </p:nvSpPr>
        <p:spPr>
          <a:xfrm>
            <a:off x="5096944" y="899665"/>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03A9AFA-B432-51C8-397A-3105A294C0F3}"/>
              </a:ext>
            </a:extLst>
          </p:cNvPr>
          <p:cNvSpPr/>
          <p:nvPr userDrawn="1"/>
        </p:nvSpPr>
        <p:spPr>
          <a:xfrm>
            <a:off x="5460974" y="1200349"/>
            <a:ext cx="887506" cy="8471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20">
            <a:extLst>
              <a:ext uri="{FF2B5EF4-FFF2-40B4-BE49-F238E27FC236}">
                <a16:creationId xmlns:a16="http://schemas.microsoft.com/office/drawing/2014/main" id="{7822C303-EAC4-3D9A-6639-B28845E300E8}"/>
              </a:ext>
            </a:extLst>
          </p:cNvPr>
          <p:cNvSpPr/>
          <p:nvPr userDrawn="1"/>
        </p:nvSpPr>
        <p:spPr>
          <a:xfrm rot="10800000">
            <a:off x="3854565" y="1123744"/>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388F6754-2633-9C73-5A4B-6F121E210CD6}"/>
              </a:ext>
            </a:extLst>
          </p:cNvPr>
          <p:cNvSpPr/>
          <p:nvPr userDrawn="1"/>
        </p:nvSpPr>
        <p:spPr>
          <a:xfrm>
            <a:off x="3617176" y="895495"/>
            <a:ext cx="887505" cy="887505"/>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5382135F-4688-EEF7-A09D-D07C8BAC4B5D}"/>
              </a:ext>
            </a:extLst>
          </p:cNvPr>
          <p:cNvSpPr/>
          <p:nvPr userDrawn="1"/>
        </p:nvSpPr>
        <p:spPr>
          <a:xfrm>
            <a:off x="6128656" y="984542"/>
            <a:ext cx="535926" cy="535926"/>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2C3BD3A2-CCE8-DEFF-C470-F2C933D3D553}"/>
              </a:ext>
            </a:extLst>
          </p:cNvPr>
          <p:cNvSpPr/>
          <p:nvPr userDrawn="1"/>
        </p:nvSpPr>
        <p:spPr>
          <a:xfrm>
            <a:off x="1422096" y="5452110"/>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A1890F1-741F-D3D6-C617-E0BA5787F542}"/>
              </a:ext>
            </a:extLst>
          </p:cNvPr>
          <p:cNvSpPr/>
          <p:nvPr userDrawn="1"/>
        </p:nvSpPr>
        <p:spPr>
          <a:xfrm>
            <a:off x="155039" y="4002823"/>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7EA71F97-B205-F4D6-8D42-A4A0E7AB03CB}"/>
              </a:ext>
            </a:extLst>
          </p:cNvPr>
          <p:cNvSpPr/>
          <p:nvPr userDrawn="1"/>
        </p:nvSpPr>
        <p:spPr>
          <a:xfrm>
            <a:off x="1558223" y="1096003"/>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A5053C28-0658-ADF8-97B1-4A9164786CAC}"/>
              </a:ext>
            </a:extLst>
          </p:cNvPr>
          <p:cNvSpPr/>
          <p:nvPr userDrawn="1"/>
        </p:nvSpPr>
        <p:spPr>
          <a:xfrm>
            <a:off x="1444548" y="991657"/>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BD8FCB14-5F0F-5976-A39D-44F6FE97984A}"/>
              </a:ext>
            </a:extLst>
          </p:cNvPr>
          <p:cNvSpPr/>
          <p:nvPr userDrawn="1"/>
        </p:nvSpPr>
        <p:spPr>
          <a:xfrm>
            <a:off x="5460331" y="2263321"/>
            <a:ext cx="1163483" cy="1163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BE0D7BDB-030A-67EF-432A-0BF630ED08FE}"/>
              </a:ext>
            </a:extLst>
          </p:cNvPr>
          <p:cNvSpPr/>
          <p:nvPr userDrawn="1"/>
        </p:nvSpPr>
        <p:spPr>
          <a:xfrm>
            <a:off x="24602" y="2608425"/>
            <a:ext cx="542448" cy="51779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D1C5BC1F-0A38-6D70-BC1E-27E2C2F53F40}"/>
              </a:ext>
            </a:extLst>
          </p:cNvPr>
          <p:cNvSpPr/>
          <p:nvPr userDrawn="1"/>
        </p:nvSpPr>
        <p:spPr>
          <a:xfrm>
            <a:off x="2923400" y="4550423"/>
            <a:ext cx="887506" cy="56611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7931F092-D558-043E-6C6C-2432998C9138}"/>
              </a:ext>
            </a:extLst>
          </p:cNvPr>
          <p:cNvSpPr/>
          <p:nvPr userDrawn="1"/>
        </p:nvSpPr>
        <p:spPr>
          <a:xfrm>
            <a:off x="3502241" y="4677941"/>
            <a:ext cx="766483" cy="766483"/>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2CB9DA05-424F-9F12-F830-00C7149DA461}"/>
              </a:ext>
            </a:extLst>
          </p:cNvPr>
          <p:cNvSpPr/>
          <p:nvPr userDrawn="1"/>
        </p:nvSpPr>
        <p:spPr>
          <a:xfrm>
            <a:off x="5880725" y="3624716"/>
            <a:ext cx="723796" cy="69089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20">
            <a:extLst>
              <a:ext uri="{FF2B5EF4-FFF2-40B4-BE49-F238E27FC236}">
                <a16:creationId xmlns:a16="http://schemas.microsoft.com/office/drawing/2014/main" id="{41E6B6F4-405F-DAC6-0554-E422CBA543D3}"/>
              </a:ext>
            </a:extLst>
          </p:cNvPr>
          <p:cNvSpPr/>
          <p:nvPr userDrawn="1"/>
        </p:nvSpPr>
        <p:spPr>
          <a:xfrm rot="10800000">
            <a:off x="4752438" y="4783533"/>
            <a:ext cx="887506" cy="847165"/>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5D7DD5B6-741A-EDB6-AEA1-0B54A6374F34}"/>
              </a:ext>
            </a:extLst>
          </p:cNvPr>
          <p:cNvSpPr/>
          <p:nvPr userDrawn="1"/>
        </p:nvSpPr>
        <p:spPr>
          <a:xfrm>
            <a:off x="4536921" y="5027843"/>
            <a:ext cx="518080" cy="518080"/>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20">
            <a:extLst>
              <a:ext uri="{FF2B5EF4-FFF2-40B4-BE49-F238E27FC236}">
                <a16:creationId xmlns:a16="http://schemas.microsoft.com/office/drawing/2014/main" id="{3F99AF52-E81A-7580-3098-B1727B754905}"/>
              </a:ext>
            </a:extLst>
          </p:cNvPr>
          <p:cNvSpPr/>
          <p:nvPr userDrawn="1"/>
        </p:nvSpPr>
        <p:spPr>
          <a:xfrm rot="5400000">
            <a:off x="5863076" y="4024951"/>
            <a:ext cx="802982" cy="766483"/>
          </a:xfrm>
          <a:custGeom>
            <a:avLst/>
            <a:gdLst>
              <a:gd name="connsiteX0" fmla="*/ 0 w 887506"/>
              <a:gd name="connsiteY0" fmla="*/ 0 h 847165"/>
              <a:gd name="connsiteX1" fmla="*/ 887506 w 887506"/>
              <a:gd name="connsiteY1" fmla="*/ 0 h 847165"/>
              <a:gd name="connsiteX2" fmla="*/ 887506 w 887506"/>
              <a:gd name="connsiteY2" fmla="*/ 847165 h 847165"/>
              <a:gd name="connsiteX3" fmla="*/ 0 w 887506"/>
              <a:gd name="connsiteY3" fmla="*/ 847165 h 847165"/>
              <a:gd name="connsiteX4" fmla="*/ 0 w 887506"/>
              <a:gd name="connsiteY4" fmla="*/ 0 h 847165"/>
              <a:gd name="connsiteX0" fmla="*/ 457200 w 887506"/>
              <a:gd name="connsiteY0" fmla="*/ 411983 h 847165"/>
              <a:gd name="connsiteX1" fmla="*/ 887506 w 887506"/>
              <a:gd name="connsiteY1" fmla="*/ 0 h 847165"/>
              <a:gd name="connsiteX2" fmla="*/ 887506 w 887506"/>
              <a:gd name="connsiteY2" fmla="*/ 847165 h 847165"/>
              <a:gd name="connsiteX3" fmla="*/ 0 w 887506"/>
              <a:gd name="connsiteY3" fmla="*/ 847165 h 847165"/>
              <a:gd name="connsiteX4" fmla="*/ 457200 w 887506"/>
              <a:gd name="connsiteY4" fmla="*/ 411983 h 847165"/>
              <a:gd name="connsiteX0" fmla="*/ 105507 w 887506"/>
              <a:gd name="connsiteY0" fmla="*/ 0 h 872285"/>
              <a:gd name="connsiteX1" fmla="*/ 887506 w 887506"/>
              <a:gd name="connsiteY1" fmla="*/ 25120 h 872285"/>
              <a:gd name="connsiteX2" fmla="*/ 887506 w 887506"/>
              <a:gd name="connsiteY2" fmla="*/ 872285 h 872285"/>
              <a:gd name="connsiteX3" fmla="*/ 0 w 887506"/>
              <a:gd name="connsiteY3" fmla="*/ 872285 h 872285"/>
              <a:gd name="connsiteX4" fmla="*/ 105507 w 887506"/>
              <a:gd name="connsiteY4" fmla="*/ 0 h 87228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170821 w 887506"/>
              <a:gd name="connsiteY0" fmla="*/ 180871 h 847165"/>
              <a:gd name="connsiteX1" fmla="*/ 887506 w 887506"/>
              <a:gd name="connsiteY1" fmla="*/ 0 h 847165"/>
              <a:gd name="connsiteX2" fmla="*/ 887506 w 887506"/>
              <a:gd name="connsiteY2" fmla="*/ 847165 h 847165"/>
              <a:gd name="connsiteX3" fmla="*/ 0 w 887506"/>
              <a:gd name="connsiteY3" fmla="*/ 847165 h 847165"/>
              <a:gd name="connsiteX4" fmla="*/ 170821 w 887506"/>
              <a:gd name="connsiteY4" fmla="*/ 180871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 name="connsiteX0" fmla="*/ 0 w 887506"/>
              <a:gd name="connsiteY0" fmla="*/ 847165 h 847165"/>
              <a:gd name="connsiteX1" fmla="*/ 887506 w 887506"/>
              <a:gd name="connsiteY1" fmla="*/ 0 h 847165"/>
              <a:gd name="connsiteX2" fmla="*/ 887506 w 887506"/>
              <a:gd name="connsiteY2" fmla="*/ 847165 h 847165"/>
              <a:gd name="connsiteX3" fmla="*/ 0 w 887506"/>
              <a:gd name="connsiteY3" fmla="*/ 847165 h 847165"/>
            </a:gdLst>
            <a:ahLst/>
            <a:cxnLst>
              <a:cxn ang="0">
                <a:pos x="connsiteX0" y="connsiteY0"/>
              </a:cxn>
              <a:cxn ang="0">
                <a:pos x="connsiteX1" y="connsiteY1"/>
              </a:cxn>
              <a:cxn ang="0">
                <a:pos x="connsiteX2" y="connsiteY2"/>
              </a:cxn>
              <a:cxn ang="0">
                <a:pos x="connsiteX3" y="connsiteY3"/>
              </a:cxn>
            </a:cxnLst>
            <a:rect l="l" t="t" r="r" b="b"/>
            <a:pathLst>
              <a:path w="887506" h="847165">
                <a:moveTo>
                  <a:pt x="0" y="847165"/>
                </a:moveTo>
                <a:cubicBezTo>
                  <a:pt x="0" y="309060"/>
                  <a:pt x="342679" y="25120"/>
                  <a:pt x="887506" y="0"/>
                </a:cubicBezTo>
                <a:lnTo>
                  <a:pt x="887506" y="847165"/>
                </a:lnTo>
                <a:lnTo>
                  <a:pt x="0" y="847165"/>
                </a:lnTo>
                <a:close/>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6">
            <a:extLst>
              <a:ext uri="{FF2B5EF4-FFF2-40B4-BE49-F238E27FC236}">
                <a16:creationId xmlns:a16="http://schemas.microsoft.com/office/drawing/2014/main" id="{AA4CBF73-6C5B-524D-66A9-79F7BF758C04}"/>
              </a:ext>
            </a:extLst>
          </p:cNvPr>
          <p:cNvSpPr/>
          <p:nvPr userDrawn="1"/>
        </p:nvSpPr>
        <p:spPr>
          <a:xfrm>
            <a:off x="1161670" y="1571117"/>
            <a:ext cx="4970905" cy="3100421"/>
          </a:xfrm>
          <a:prstGeom prst="wedgeRoundRectCallout">
            <a:avLst>
              <a:gd name="adj1" fmla="val 36585"/>
              <a:gd name="adj2" fmla="val 66024"/>
              <a:gd name="adj3" fmla="val 16667"/>
            </a:avLst>
          </a:prstGeom>
          <a:solidFill>
            <a:srgbClr val="004AAD"/>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a:solidFill>
                  <a:srgbClr val="004AAD"/>
                </a:solidFill>
                <a:latin typeface="Comic Sans MS" panose="030F0902030302020204" pitchFamily="66" charset="0"/>
              </a:rPr>
              <a:t>National Discussion on Scottish Education</a:t>
            </a:r>
          </a:p>
        </p:txBody>
      </p:sp>
      <p:sp>
        <p:nvSpPr>
          <p:cNvPr id="8" name="Rounded Rectangular Callout 7">
            <a:extLst>
              <a:ext uri="{FF2B5EF4-FFF2-40B4-BE49-F238E27FC236}">
                <a16:creationId xmlns:a16="http://schemas.microsoft.com/office/drawing/2014/main" id="{0B3A0552-9344-54D3-2576-E1E5E8369B92}"/>
              </a:ext>
            </a:extLst>
          </p:cNvPr>
          <p:cNvSpPr/>
          <p:nvPr userDrawn="1"/>
        </p:nvSpPr>
        <p:spPr>
          <a:xfrm>
            <a:off x="899031" y="1281031"/>
            <a:ext cx="4970905" cy="3100421"/>
          </a:xfrm>
          <a:prstGeom prst="wedgeRoundRectCallout">
            <a:avLst>
              <a:gd name="adj1" fmla="val 36585"/>
              <a:gd name="adj2" fmla="val 66024"/>
              <a:gd name="adj3" fmla="val 16667"/>
            </a:avLst>
          </a:pr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a:solidFill>
                  <a:srgbClr val="004AAD"/>
                </a:solidFill>
                <a:latin typeface="Arial" panose="020B0604020202020204" pitchFamily="34" charset="0"/>
                <a:cs typeface="Arial" panose="020B0604020202020204" pitchFamily="34" charset="0"/>
              </a:rPr>
              <a:t>Let’s Talk Scottish Education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a:solidFill>
                  <a:srgbClr val="05B050"/>
                </a:solidFill>
                <a:latin typeface="Arial" panose="020B0604020202020204" pitchFamily="34" charset="0"/>
                <a:cs typeface="Arial" panose="020B0604020202020204" pitchFamily="34" charset="0"/>
              </a:rPr>
              <a:t>Our National Discussion </a:t>
            </a:r>
            <a:endParaRPr lang="en-US" sz="3200" b="0">
              <a:solidFill>
                <a:srgbClr val="004AAD"/>
              </a:solidFill>
              <a:latin typeface="Arial" panose="020B0604020202020204" pitchFamily="34" charset="0"/>
              <a:cs typeface="Arial" panose="020B0604020202020204" pitchFamily="34" charset="0"/>
            </a:endParaRPr>
          </a:p>
        </p:txBody>
      </p:sp>
      <p:sp>
        <p:nvSpPr>
          <p:cNvPr id="99" name="Oval 98">
            <a:extLst>
              <a:ext uri="{FF2B5EF4-FFF2-40B4-BE49-F238E27FC236}">
                <a16:creationId xmlns:a16="http://schemas.microsoft.com/office/drawing/2014/main" id="{629D4D83-FECE-6FEE-D8D2-6DD514D90CAB}"/>
              </a:ext>
            </a:extLst>
          </p:cNvPr>
          <p:cNvSpPr/>
          <p:nvPr userDrawn="1"/>
        </p:nvSpPr>
        <p:spPr>
          <a:xfrm>
            <a:off x="6278079" y="4890311"/>
            <a:ext cx="289374" cy="289374"/>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7074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79880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8403C5-B6FB-2809-6F95-C4ADFDD55B79}"/>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ular Callout 1">
            <a:extLst>
              <a:ext uri="{FF2B5EF4-FFF2-40B4-BE49-F238E27FC236}">
                <a16:creationId xmlns:a16="http://schemas.microsoft.com/office/drawing/2014/main" id="{DDF1B0BD-C470-C0F5-1480-8104F9BB3AD1}"/>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ular Callout 1">
            <a:extLst>
              <a:ext uri="{FF2B5EF4-FFF2-40B4-BE49-F238E27FC236}">
                <a16:creationId xmlns:a16="http://schemas.microsoft.com/office/drawing/2014/main" id="{48A2BE7D-F9BF-25DA-6FE8-0E7A418882A1}"/>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0E151E6-F7CC-1345-858C-F5411522E5D0}"/>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297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91E2BA-2119-ED70-DA45-06908C50EEF9}"/>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
            <a:extLst>
              <a:ext uri="{FF2B5EF4-FFF2-40B4-BE49-F238E27FC236}">
                <a16:creationId xmlns:a16="http://schemas.microsoft.com/office/drawing/2014/main" id="{CEAEB1AC-5393-578B-D60F-B485F0175884}"/>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
            <a:extLst>
              <a:ext uri="{FF2B5EF4-FFF2-40B4-BE49-F238E27FC236}">
                <a16:creationId xmlns:a16="http://schemas.microsoft.com/office/drawing/2014/main" id="{5060AC90-A2A6-1DC7-4436-EEDDA227DCF3}"/>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6" name="TextBox 5">
            <a:extLst>
              <a:ext uri="{FF2B5EF4-FFF2-40B4-BE49-F238E27FC236}">
                <a16:creationId xmlns:a16="http://schemas.microsoft.com/office/drawing/2014/main" id="{0E09623D-90DC-B32F-17E9-8A22CA612D94}"/>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1210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779A76F4-BA77-3069-63A5-D331E7D0A65E}"/>
              </a:ext>
            </a:extLst>
          </p:cNvPr>
          <p:cNvSpPr>
            <a:spLocks noGrp="1"/>
          </p:cNvSpPr>
          <p:nvPr>
            <p:ph type="body" idx="1" hasCustomPrompt="1"/>
          </p:nvPr>
        </p:nvSpPr>
        <p:spPr>
          <a:xfrm>
            <a:off x="633286" y="745570"/>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3">
            <a:extLst>
              <a:ext uri="{FF2B5EF4-FFF2-40B4-BE49-F238E27FC236}">
                <a16:creationId xmlns:a16="http://schemas.microsoft.com/office/drawing/2014/main" id="{902B7C80-17D0-2F5B-5E7B-1A7522329B25}"/>
              </a:ext>
            </a:extLst>
          </p:cNvPr>
          <p:cNvSpPr>
            <a:spLocks noGrp="1"/>
          </p:cNvSpPr>
          <p:nvPr>
            <p:ph sz="half" idx="2"/>
          </p:nvPr>
        </p:nvSpPr>
        <p:spPr>
          <a:xfrm>
            <a:off x="633286" y="1314619"/>
            <a:ext cx="10742255" cy="39109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85575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omparison">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10AB613-8BB8-1759-8604-A9963AEAF0C0}"/>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
            <a:extLst>
              <a:ext uri="{FF2B5EF4-FFF2-40B4-BE49-F238E27FC236}">
                <a16:creationId xmlns:a16="http://schemas.microsoft.com/office/drawing/2014/main" id="{CAE6187F-E1DA-81AB-DC73-B536C47D4CE0}"/>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
            <a:extLst>
              <a:ext uri="{FF2B5EF4-FFF2-40B4-BE49-F238E27FC236}">
                <a16:creationId xmlns:a16="http://schemas.microsoft.com/office/drawing/2014/main" id="{FA9C99C2-706E-EA0F-7FCE-4C529DA6979E}"/>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060E1674-4CE6-DE7C-8256-609ECEF531BA}"/>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2" name="Text Placeholder 2">
            <a:extLst>
              <a:ext uri="{FF2B5EF4-FFF2-40B4-BE49-F238E27FC236}">
                <a16:creationId xmlns:a16="http://schemas.microsoft.com/office/drawing/2014/main" id="{D6F67E55-A3C9-62DE-E5FB-4EF3C615EFA8}"/>
              </a:ext>
            </a:extLst>
          </p:cNvPr>
          <p:cNvSpPr>
            <a:spLocks noGrp="1"/>
          </p:cNvSpPr>
          <p:nvPr>
            <p:ph type="body" idx="1" hasCustomPrompt="1"/>
          </p:nvPr>
        </p:nvSpPr>
        <p:spPr>
          <a:xfrm>
            <a:off x="621997" y="756859"/>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3">
            <a:extLst>
              <a:ext uri="{FF2B5EF4-FFF2-40B4-BE49-F238E27FC236}">
                <a16:creationId xmlns:a16="http://schemas.microsoft.com/office/drawing/2014/main" id="{677893B3-21E7-FA61-B214-5EE23997809B}"/>
              </a:ext>
            </a:extLst>
          </p:cNvPr>
          <p:cNvSpPr>
            <a:spLocks noGrp="1"/>
          </p:cNvSpPr>
          <p:nvPr>
            <p:ph sz="half" idx="2"/>
          </p:nvPr>
        </p:nvSpPr>
        <p:spPr>
          <a:xfrm>
            <a:off x="621997" y="1325908"/>
            <a:ext cx="10742255" cy="39109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29294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6A419FB-686E-2F10-E1E0-F2BC57A34643}"/>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ular Callout 1">
            <a:extLst>
              <a:ext uri="{FF2B5EF4-FFF2-40B4-BE49-F238E27FC236}">
                <a16:creationId xmlns:a16="http://schemas.microsoft.com/office/drawing/2014/main" id="{5A63D3C4-2484-8588-1BA8-85A51DF42797}"/>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ular Callout 1">
            <a:extLst>
              <a:ext uri="{FF2B5EF4-FFF2-40B4-BE49-F238E27FC236}">
                <a16:creationId xmlns:a16="http://schemas.microsoft.com/office/drawing/2014/main" id="{7EFBA9FB-047E-F907-B8A2-26C61C49F1F0}"/>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3" name="TextBox 12">
            <a:extLst>
              <a:ext uri="{FF2B5EF4-FFF2-40B4-BE49-F238E27FC236}">
                <a16:creationId xmlns:a16="http://schemas.microsoft.com/office/drawing/2014/main" id="{8DF17277-D57D-0361-A7A9-17E4CD2ABD5A}"/>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2" name="Text Placeholder 2">
            <a:extLst>
              <a:ext uri="{FF2B5EF4-FFF2-40B4-BE49-F238E27FC236}">
                <a16:creationId xmlns:a16="http://schemas.microsoft.com/office/drawing/2014/main" id="{6FFF3F3B-A949-12BE-5DB9-80527211DB9F}"/>
              </a:ext>
            </a:extLst>
          </p:cNvPr>
          <p:cNvSpPr>
            <a:spLocks noGrp="1"/>
          </p:cNvSpPr>
          <p:nvPr>
            <p:ph type="body" idx="1" hasCustomPrompt="1"/>
          </p:nvPr>
        </p:nvSpPr>
        <p:spPr>
          <a:xfrm>
            <a:off x="633286" y="756859"/>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3">
            <a:extLst>
              <a:ext uri="{FF2B5EF4-FFF2-40B4-BE49-F238E27FC236}">
                <a16:creationId xmlns:a16="http://schemas.microsoft.com/office/drawing/2014/main" id="{42945114-A7A8-AE05-49D3-417D12051471}"/>
              </a:ext>
            </a:extLst>
          </p:cNvPr>
          <p:cNvSpPr>
            <a:spLocks noGrp="1"/>
          </p:cNvSpPr>
          <p:nvPr>
            <p:ph sz="half" idx="2"/>
          </p:nvPr>
        </p:nvSpPr>
        <p:spPr>
          <a:xfrm>
            <a:off x="633286" y="1325908"/>
            <a:ext cx="10742255" cy="39109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453153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932" y="762794"/>
            <a:ext cx="564835" cy="569049"/>
          </a:xfrm>
        </p:spPr>
        <p:txBody>
          <a:bodyPr anchor="t">
            <a:noAutofit/>
          </a:bodyPr>
          <a:lstStyle>
            <a:lvl1pPr>
              <a:defRPr sz="4000">
                <a:solidFill>
                  <a:srgbClr val="004AAD"/>
                </a:solidFill>
              </a:defRPr>
            </a:lvl1pPr>
          </a:lstStyle>
          <a:p>
            <a:r>
              <a:rPr lang="en-US"/>
              <a:t>1</a:t>
            </a:r>
            <a:endParaRPr lang="en-GB"/>
          </a:p>
        </p:txBody>
      </p:sp>
      <p:sp>
        <p:nvSpPr>
          <p:cNvPr id="9" name="Content Placeholder 1">
            <a:extLst>
              <a:ext uri="{FF2B5EF4-FFF2-40B4-BE49-F238E27FC236}">
                <a16:creationId xmlns:a16="http://schemas.microsoft.com/office/drawing/2014/main" id="{283DD984-97FC-0BC4-9F1E-9646F188CC02}"/>
              </a:ext>
            </a:extLst>
          </p:cNvPr>
          <p:cNvSpPr>
            <a:spLocks noGrp="1"/>
          </p:cNvSpPr>
          <p:nvPr>
            <p:ph idx="10" hasCustomPrompt="1"/>
          </p:nvPr>
        </p:nvSpPr>
        <p:spPr>
          <a:xfrm>
            <a:off x="1203766" y="738652"/>
            <a:ext cx="6912483" cy="1066999"/>
          </a:xfrm>
        </p:spPr>
        <p:txBody>
          <a:bodyPr>
            <a:normAutofit/>
          </a:bodyPr>
          <a:lstStyle/>
          <a:p>
            <a:pPr marL="0" indent="0">
              <a:buNone/>
            </a:pPr>
            <a:r>
              <a:rPr lang="en-US" sz="1800">
                <a:solidFill>
                  <a:srgbClr val="004AAD"/>
                </a:solidFill>
              </a:rPr>
              <a:t>Question to be added here</a:t>
            </a:r>
          </a:p>
        </p:txBody>
      </p:sp>
      <p:sp>
        <p:nvSpPr>
          <p:cNvPr id="3" name="Rectangle 2">
            <a:extLst>
              <a:ext uri="{FF2B5EF4-FFF2-40B4-BE49-F238E27FC236}">
                <a16:creationId xmlns:a16="http://schemas.microsoft.com/office/drawing/2014/main" id="{EE4A24C3-B820-00E1-8A35-FA4E6D1AC84A}"/>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
            <a:extLst>
              <a:ext uri="{FF2B5EF4-FFF2-40B4-BE49-F238E27FC236}">
                <a16:creationId xmlns:a16="http://schemas.microsoft.com/office/drawing/2014/main" id="{005FC39A-61C8-2B53-A6E6-66914DD77171}"/>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
            <a:extLst>
              <a:ext uri="{FF2B5EF4-FFF2-40B4-BE49-F238E27FC236}">
                <a16:creationId xmlns:a16="http://schemas.microsoft.com/office/drawing/2014/main" id="{52B28A3D-60EC-ECA6-AE65-7B9D425EF46D}"/>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8E5928D-6637-8ACD-9CFF-A5173BD0E5D3}"/>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13" name="Rounded Rectangular Callout 12">
            <a:extLst>
              <a:ext uri="{FF2B5EF4-FFF2-40B4-BE49-F238E27FC236}">
                <a16:creationId xmlns:a16="http://schemas.microsoft.com/office/drawing/2014/main" id="{4DE9F01D-118F-E1B0-18FF-81A075E50464}"/>
              </a:ext>
            </a:extLst>
          </p:cNvPr>
          <p:cNvSpPr/>
          <p:nvPr userDrawn="1"/>
        </p:nvSpPr>
        <p:spPr>
          <a:xfrm>
            <a:off x="8915401" y="811152"/>
            <a:ext cx="1507384" cy="1041381"/>
          </a:xfrm>
          <a:prstGeom prst="wedgeRoundRectCallout">
            <a:avLst>
              <a:gd name="adj1" fmla="val -30411"/>
              <a:gd name="adj2" fmla="val 75044"/>
              <a:gd name="adj3" fmla="val 16667"/>
            </a:avLst>
          </a:prstGeom>
          <a:no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a:extLst>
              <a:ext uri="{FF2B5EF4-FFF2-40B4-BE49-F238E27FC236}">
                <a16:creationId xmlns:a16="http://schemas.microsoft.com/office/drawing/2014/main" id="{38B4D0F8-9180-2EE2-4116-86411B22601E}"/>
              </a:ext>
            </a:extLst>
          </p:cNvPr>
          <p:cNvSpPr/>
          <p:nvPr userDrawn="1"/>
        </p:nvSpPr>
        <p:spPr>
          <a:xfrm flipH="1">
            <a:off x="9784537" y="1252460"/>
            <a:ext cx="1428894" cy="1041381"/>
          </a:xfrm>
          <a:prstGeom prst="wedgeRoundRectCallout">
            <a:avLst>
              <a:gd name="adj1" fmla="val -30411"/>
              <a:gd name="adj2" fmla="val 75044"/>
              <a:gd name="adj3" fmla="val 16667"/>
            </a:avLst>
          </a:pr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888C23B2-8B5B-01C2-E9A1-89B49B5FAF0C}"/>
              </a:ext>
            </a:extLst>
          </p:cNvPr>
          <p:cNvCxnSpPr/>
          <p:nvPr userDrawn="1"/>
        </p:nvCxnSpPr>
        <p:spPr>
          <a:xfrm>
            <a:off x="10010274" y="1601919"/>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FE61FC0-7518-7BF6-7482-A56E4DA6EFFE}"/>
              </a:ext>
            </a:extLst>
          </p:cNvPr>
          <p:cNvCxnSpPr/>
          <p:nvPr userDrawn="1"/>
        </p:nvCxnSpPr>
        <p:spPr>
          <a:xfrm>
            <a:off x="10010274" y="1805651"/>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F1E7BB-2460-16E3-1CDA-4D81D1335682}"/>
              </a:ext>
            </a:extLst>
          </p:cNvPr>
          <p:cNvCxnSpPr/>
          <p:nvPr userDrawn="1"/>
        </p:nvCxnSpPr>
        <p:spPr>
          <a:xfrm>
            <a:off x="10010274" y="1992427"/>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405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932" y="762794"/>
            <a:ext cx="564835" cy="569049"/>
          </a:xfrm>
        </p:spPr>
        <p:txBody>
          <a:bodyPr anchor="t">
            <a:noAutofit/>
          </a:bodyPr>
          <a:lstStyle>
            <a:lvl1pPr>
              <a:defRPr sz="4000">
                <a:solidFill>
                  <a:srgbClr val="004AAD"/>
                </a:solidFill>
              </a:defRPr>
            </a:lvl1pPr>
          </a:lstStyle>
          <a:p>
            <a:r>
              <a:rPr lang="en-US"/>
              <a:t>1</a:t>
            </a:r>
            <a:endParaRPr lang="en-GB"/>
          </a:p>
        </p:txBody>
      </p:sp>
      <p:sp>
        <p:nvSpPr>
          <p:cNvPr id="9" name="Content Placeholder 1">
            <a:extLst>
              <a:ext uri="{FF2B5EF4-FFF2-40B4-BE49-F238E27FC236}">
                <a16:creationId xmlns:a16="http://schemas.microsoft.com/office/drawing/2014/main" id="{283DD984-97FC-0BC4-9F1E-9646F188CC02}"/>
              </a:ext>
            </a:extLst>
          </p:cNvPr>
          <p:cNvSpPr>
            <a:spLocks noGrp="1"/>
          </p:cNvSpPr>
          <p:nvPr>
            <p:ph idx="10" hasCustomPrompt="1"/>
          </p:nvPr>
        </p:nvSpPr>
        <p:spPr>
          <a:xfrm>
            <a:off x="1203766" y="738652"/>
            <a:ext cx="6912483" cy="1066999"/>
          </a:xfrm>
        </p:spPr>
        <p:txBody>
          <a:bodyPr>
            <a:normAutofit/>
          </a:bodyPr>
          <a:lstStyle/>
          <a:p>
            <a:pPr marL="0" indent="0">
              <a:buNone/>
            </a:pPr>
            <a:r>
              <a:rPr lang="en-US" sz="1800">
                <a:solidFill>
                  <a:srgbClr val="004AAD"/>
                </a:solidFill>
              </a:rPr>
              <a:t>Question to be added here</a:t>
            </a:r>
          </a:p>
        </p:txBody>
      </p:sp>
      <p:sp>
        <p:nvSpPr>
          <p:cNvPr id="3" name="Rectangle 2">
            <a:extLst>
              <a:ext uri="{FF2B5EF4-FFF2-40B4-BE49-F238E27FC236}">
                <a16:creationId xmlns:a16="http://schemas.microsoft.com/office/drawing/2014/main" id="{EE4A24C3-B820-00E1-8A35-FA4E6D1AC84A}"/>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1">
            <a:extLst>
              <a:ext uri="{FF2B5EF4-FFF2-40B4-BE49-F238E27FC236}">
                <a16:creationId xmlns:a16="http://schemas.microsoft.com/office/drawing/2014/main" id="{5D95D3A7-4D59-4719-C55C-1C206420116B}"/>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1">
            <a:extLst>
              <a:ext uri="{FF2B5EF4-FFF2-40B4-BE49-F238E27FC236}">
                <a16:creationId xmlns:a16="http://schemas.microsoft.com/office/drawing/2014/main" id="{A3EFF965-252A-C3F5-AC90-C217E669580C}"/>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0" name="TextBox 9">
            <a:extLst>
              <a:ext uri="{FF2B5EF4-FFF2-40B4-BE49-F238E27FC236}">
                <a16:creationId xmlns:a16="http://schemas.microsoft.com/office/drawing/2014/main" id="{596889BA-28EF-CFB9-FF6A-AAFDD9570EA9}"/>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12" name="Rounded Rectangular Callout 11">
            <a:extLst>
              <a:ext uri="{FF2B5EF4-FFF2-40B4-BE49-F238E27FC236}">
                <a16:creationId xmlns:a16="http://schemas.microsoft.com/office/drawing/2014/main" id="{05CA2DD2-B825-7D89-88F3-6A3B4B3C26CA}"/>
              </a:ext>
            </a:extLst>
          </p:cNvPr>
          <p:cNvSpPr/>
          <p:nvPr userDrawn="1"/>
        </p:nvSpPr>
        <p:spPr>
          <a:xfrm>
            <a:off x="8915401" y="811152"/>
            <a:ext cx="1507384" cy="1041381"/>
          </a:xfrm>
          <a:prstGeom prst="wedgeRoundRectCallout">
            <a:avLst>
              <a:gd name="adj1" fmla="val -30411"/>
              <a:gd name="adj2" fmla="val 75044"/>
              <a:gd name="adj3" fmla="val 16667"/>
            </a:avLst>
          </a:prstGeom>
          <a:no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ular Callout 12">
            <a:extLst>
              <a:ext uri="{FF2B5EF4-FFF2-40B4-BE49-F238E27FC236}">
                <a16:creationId xmlns:a16="http://schemas.microsoft.com/office/drawing/2014/main" id="{93F19DE3-07B0-5954-E392-564077A5AAC5}"/>
              </a:ext>
            </a:extLst>
          </p:cNvPr>
          <p:cNvSpPr/>
          <p:nvPr userDrawn="1"/>
        </p:nvSpPr>
        <p:spPr>
          <a:xfrm flipH="1">
            <a:off x="9784537" y="1252460"/>
            <a:ext cx="1428894" cy="1041381"/>
          </a:xfrm>
          <a:prstGeom prst="wedgeRoundRectCallout">
            <a:avLst>
              <a:gd name="adj1" fmla="val -30411"/>
              <a:gd name="adj2" fmla="val 75044"/>
              <a:gd name="adj3" fmla="val 16667"/>
            </a:avLst>
          </a:pr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7C549D75-B8EC-1AAE-41C2-650E495C89F1}"/>
              </a:ext>
            </a:extLst>
          </p:cNvPr>
          <p:cNvCxnSpPr/>
          <p:nvPr userDrawn="1"/>
        </p:nvCxnSpPr>
        <p:spPr>
          <a:xfrm>
            <a:off x="10010274" y="1601919"/>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5B5F6F2-5761-227B-A107-84BEF8E20248}"/>
              </a:ext>
            </a:extLst>
          </p:cNvPr>
          <p:cNvCxnSpPr/>
          <p:nvPr userDrawn="1"/>
        </p:nvCxnSpPr>
        <p:spPr>
          <a:xfrm>
            <a:off x="10010274" y="1805651"/>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012B6BC-C833-9BBB-14EC-A72453C4D8DE}"/>
              </a:ext>
            </a:extLst>
          </p:cNvPr>
          <p:cNvCxnSpPr/>
          <p:nvPr userDrawn="1"/>
        </p:nvCxnSpPr>
        <p:spPr>
          <a:xfrm>
            <a:off x="10010274" y="1992427"/>
            <a:ext cx="977960" cy="0"/>
          </a:xfrm>
          <a:prstGeom prst="line">
            <a:avLst/>
          </a:prstGeom>
          <a:ln w="38100">
            <a:solidFill>
              <a:srgbClr val="004A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03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758C97-FE04-0F40-2C30-422FBC675CE6}"/>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116249" y="451412"/>
            <a:ext cx="3692324" cy="3692324"/>
          </a:xfrm>
          <a:prstGeom prst="rect">
            <a:avLst/>
          </a:prstGeom>
        </p:spPr>
      </p:pic>
      <p:sp>
        <p:nvSpPr>
          <p:cNvPr id="8" name="Content Placeholder 2">
            <a:extLst>
              <a:ext uri="{FF2B5EF4-FFF2-40B4-BE49-F238E27FC236}">
                <a16:creationId xmlns:a16="http://schemas.microsoft.com/office/drawing/2014/main" id="{A5B13EA0-36BF-2440-A23B-EDA9690EAEEC}"/>
              </a:ext>
            </a:extLst>
          </p:cNvPr>
          <p:cNvSpPr>
            <a:spLocks noGrp="1"/>
          </p:cNvSpPr>
          <p:nvPr>
            <p:ph idx="11" hasCustomPrompt="1"/>
          </p:nvPr>
        </p:nvSpPr>
        <p:spPr>
          <a:xfrm>
            <a:off x="1203766" y="1331843"/>
            <a:ext cx="7153156" cy="2690348"/>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indent="0">
              <a:buNone/>
            </a:pPr>
            <a:r>
              <a:rPr lang="en-US" sz="2000">
                <a:solidFill>
                  <a:srgbClr val="004AAD"/>
                </a:solidFill>
              </a:rPr>
              <a:t>Question to be added here</a:t>
            </a:r>
          </a:p>
        </p:txBody>
      </p:sp>
      <p:sp>
        <p:nvSpPr>
          <p:cNvPr id="10" name="Title 1">
            <a:extLst>
              <a:ext uri="{FF2B5EF4-FFF2-40B4-BE49-F238E27FC236}">
                <a16:creationId xmlns:a16="http://schemas.microsoft.com/office/drawing/2014/main" id="{A423086F-9643-D0F4-8165-008DC0A24063}"/>
              </a:ext>
            </a:extLst>
          </p:cNvPr>
          <p:cNvSpPr>
            <a:spLocks noGrp="1"/>
          </p:cNvSpPr>
          <p:nvPr>
            <p:ph type="title" hasCustomPrompt="1"/>
          </p:nvPr>
        </p:nvSpPr>
        <p:spPr>
          <a:xfrm>
            <a:off x="638932" y="762794"/>
            <a:ext cx="7717990" cy="569049"/>
          </a:xfrm>
        </p:spPr>
        <p:txBody>
          <a:bodyPr anchor="t">
            <a:noAutofit/>
          </a:bodyPr>
          <a:lstStyle>
            <a:lvl1pPr>
              <a:defRPr sz="4000">
                <a:solidFill>
                  <a:srgbClr val="004AAD"/>
                </a:solidFill>
              </a:defRPr>
            </a:lvl1pPr>
          </a:lstStyle>
          <a:p>
            <a:r>
              <a:rPr lang="en-US"/>
              <a:t>Title</a:t>
            </a:r>
            <a:endParaRPr lang="en-GB"/>
          </a:p>
        </p:txBody>
      </p:sp>
      <p:sp>
        <p:nvSpPr>
          <p:cNvPr id="2" name="Rectangle 1">
            <a:extLst>
              <a:ext uri="{FF2B5EF4-FFF2-40B4-BE49-F238E27FC236}">
                <a16:creationId xmlns:a16="http://schemas.microsoft.com/office/drawing/2014/main" id="{02DC8EA0-CD37-20A5-0964-6C47FE159B10}"/>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ular Callout 1">
            <a:extLst>
              <a:ext uri="{FF2B5EF4-FFF2-40B4-BE49-F238E27FC236}">
                <a16:creationId xmlns:a16="http://schemas.microsoft.com/office/drawing/2014/main" id="{1EE80BB9-DC3E-8C91-C3F6-CC47B6698C7A}"/>
              </a:ext>
            </a:extLst>
          </p:cNvPr>
          <p:cNvSpPr/>
          <p:nvPr userDrawn="1"/>
        </p:nvSpPr>
        <p:spPr>
          <a:xfrm>
            <a:off x="658416" y="5515030"/>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ular Callout 1">
            <a:extLst>
              <a:ext uri="{FF2B5EF4-FFF2-40B4-BE49-F238E27FC236}">
                <a16:creationId xmlns:a16="http://schemas.microsoft.com/office/drawing/2014/main" id="{C712A02E-620E-D962-4F34-E7F27A01DC1C}"/>
              </a:ext>
            </a:extLst>
          </p:cNvPr>
          <p:cNvSpPr/>
          <p:nvPr userDrawn="1"/>
        </p:nvSpPr>
        <p:spPr>
          <a:xfrm flipH="1">
            <a:off x="658413" y="5406173"/>
            <a:ext cx="2985687"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E674251-5730-06D3-3E7B-FB0027BC4959}"/>
              </a:ext>
            </a:extLst>
          </p:cNvPr>
          <p:cNvSpPr txBox="1"/>
          <p:nvPr userDrawn="1"/>
        </p:nvSpPr>
        <p:spPr>
          <a:xfrm>
            <a:off x="654000"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3C71D10-B783-1DFE-C70B-E4A9C3403913}"/>
              </a:ext>
            </a:extLst>
          </p:cNvPr>
          <p:cNvSpPr txBox="1"/>
          <p:nvPr userDrawn="1"/>
        </p:nvSpPr>
        <p:spPr>
          <a:xfrm>
            <a:off x="9121463" y="1066865"/>
            <a:ext cx="1034273"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learning</a:t>
            </a:r>
          </a:p>
        </p:txBody>
      </p:sp>
      <p:sp>
        <p:nvSpPr>
          <p:cNvPr id="12" name="TextBox 11">
            <a:extLst>
              <a:ext uri="{FF2B5EF4-FFF2-40B4-BE49-F238E27FC236}">
                <a16:creationId xmlns:a16="http://schemas.microsoft.com/office/drawing/2014/main" id="{D0EF3C4F-CA99-69AA-67E5-1A45AB5B96AC}"/>
              </a:ext>
            </a:extLst>
          </p:cNvPr>
          <p:cNvSpPr txBox="1"/>
          <p:nvPr userDrawn="1"/>
        </p:nvSpPr>
        <p:spPr>
          <a:xfrm>
            <a:off x="10518796" y="1343813"/>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equity</a:t>
            </a:r>
          </a:p>
        </p:txBody>
      </p:sp>
      <p:sp>
        <p:nvSpPr>
          <p:cNvPr id="13" name="TextBox 12">
            <a:extLst>
              <a:ext uri="{FF2B5EF4-FFF2-40B4-BE49-F238E27FC236}">
                <a16:creationId xmlns:a16="http://schemas.microsoft.com/office/drawing/2014/main" id="{C3744720-E9FB-E6AA-407E-A30A06E79867}"/>
              </a:ext>
            </a:extLst>
          </p:cNvPr>
          <p:cNvSpPr txBox="1"/>
          <p:nvPr userDrawn="1"/>
        </p:nvSpPr>
        <p:spPr>
          <a:xfrm>
            <a:off x="10336193" y="2985845"/>
            <a:ext cx="1097909"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wellbeing</a:t>
            </a:r>
          </a:p>
        </p:txBody>
      </p:sp>
      <p:sp>
        <p:nvSpPr>
          <p:cNvPr id="14" name="TextBox 13">
            <a:extLst>
              <a:ext uri="{FF2B5EF4-FFF2-40B4-BE49-F238E27FC236}">
                <a16:creationId xmlns:a16="http://schemas.microsoft.com/office/drawing/2014/main" id="{FEC2AF27-9AD8-1F2B-47D9-AA25131F3476}"/>
              </a:ext>
            </a:extLst>
          </p:cNvPr>
          <p:cNvSpPr txBox="1"/>
          <p:nvPr userDrawn="1"/>
        </p:nvSpPr>
        <p:spPr>
          <a:xfrm>
            <a:off x="8928926" y="3315979"/>
            <a:ext cx="998094"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rights</a:t>
            </a:r>
          </a:p>
        </p:txBody>
      </p:sp>
      <p:sp>
        <p:nvSpPr>
          <p:cNvPr id="15" name="TextBox 14">
            <a:extLst>
              <a:ext uri="{FF2B5EF4-FFF2-40B4-BE49-F238E27FC236}">
                <a16:creationId xmlns:a16="http://schemas.microsoft.com/office/drawing/2014/main" id="{B6E9B441-95B3-1348-C01A-53085A3D885E}"/>
              </a:ext>
            </a:extLst>
          </p:cNvPr>
          <p:cNvSpPr txBox="1"/>
          <p:nvPr userDrawn="1"/>
        </p:nvSpPr>
        <p:spPr>
          <a:xfrm>
            <a:off x="8186814" y="2082130"/>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world</a:t>
            </a:r>
          </a:p>
        </p:txBody>
      </p:sp>
      <p:sp>
        <p:nvSpPr>
          <p:cNvPr id="16" name="TextBox 15">
            <a:extLst>
              <a:ext uri="{FF2B5EF4-FFF2-40B4-BE49-F238E27FC236}">
                <a16:creationId xmlns:a16="http://schemas.microsoft.com/office/drawing/2014/main" id="{AB9659E8-A5FC-86E2-6A86-9C98E34135F5}"/>
              </a:ext>
            </a:extLst>
          </p:cNvPr>
          <p:cNvSpPr txBox="1"/>
          <p:nvPr userDrawn="1"/>
        </p:nvSpPr>
        <p:spPr>
          <a:xfrm>
            <a:off x="8660524" y="2193982"/>
            <a:ext cx="2532993" cy="430887"/>
          </a:xfrm>
          <a:prstGeom prst="rect">
            <a:avLst/>
          </a:prstGeom>
          <a:noFill/>
        </p:spPr>
        <p:txBody>
          <a:bodyPr wrap="square" rtlCol="0">
            <a:spAutoFit/>
          </a:bodyPr>
          <a:lstStyle/>
          <a:p>
            <a:pPr algn="ctr"/>
            <a:r>
              <a:rPr lang="en-US" sz="1100" b="1" i="0">
                <a:solidFill>
                  <a:srgbClr val="004AAD"/>
                </a:solidFill>
                <a:latin typeface="Gill Sans" panose="020B0502020104020203" pitchFamily="34" charset="-79"/>
                <a:cs typeface="Gill Sans" panose="020B0502020104020203" pitchFamily="34" charset="-79"/>
              </a:rPr>
              <a:t>Our future for </a:t>
            </a:r>
            <a:br>
              <a:rPr lang="en-US" sz="1100" b="1" i="0">
                <a:solidFill>
                  <a:srgbClr val="004AAD"/>
                </a:solidFill>
                <a:latin typeface="Gill Sans" panose="020B0502020104020203" pitchFamily="34" charset="-79"/>
                <a:cs typeface="Gill Sans" panose="020B0502020104020203" pitchFamily="34" charset="-79"/>
              </a:rPr>
            </a:br>
            <a:r>
              <a:rPr lang="en-US" sz="1100" b="1" i="0">
                <a:solidFill>
                  <a:srgbClr val="004AAD"/>
                </a:solidFill>
                <a:latin typeface="Gill Sans" panose="020B0502020104020203" pitchFamily="34" charset="-79"/>
                <a:cs typeface="Gill Sans" panose="020B0502020104020203" pitchFamily="34" charset="-79"/>
              </a:rPr>
              <a:t>Scottish education</a:t>
            </a:r>
          </a:p>
        </p:txBody>
      </p:sp>
    </p:spTree>
    <p:extLst>
      <p:ext uri="{BB962C8B-B14F-4D97-AF65-F5344CB8AC3E}">
        <p14:creationId xmlns:p14="http://schemas.microsoft.com/office/powerpoint/2010/main" val="15218454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Content with Capti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E90824E2-AE15-C6F9-A68F-6AFA6D1C4E39}"/>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8116249" y="451412"/>
            <a:ext cx="3692324" cy="3692324"/>
          </a:xfrm>
          <a:prstGeom prst="rect">
            <a:avLst/>
          </a:prstGeom>
        </p:spPr>
      </p:pic>
      <p:sp>
        <p:nvSpPr>
          <p:cNvPr id="16" name="TextBox 15">
            <a:extLst>
              <a:ext uri="{FF2B5EF4-FFF2-40B4-BE49-F238E27FC236}">
                <a16:creationId xmlns:a16="http://schemas.microsoft.com/office/drawing/2014/main" id="{21C80BA5-6515-C14B-DC44-B12C1652A334}"/>
              </a:ext>
            </a:extLst>
          </p:cNvPr>
          <p:cNvSpPr txBox="1"/>
          <p:nvPr userDrawn="1"/>
        </p:nvSpPr>
        <p:spPr>
          <a:xfrm>
            <a:off x="9121463" y="1066865"/>
            <a:ext cx="1034273"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learning</a:t>
            </a:r>
          </a:p>
        </p:txBody>
      </p:sp>
      <p:sp>
        <p:nvSpPr>
          <p:cNvPr id="17" name="TextBox 16">
            <a:extLst>
              <a:ext uri="{FF2B5EF4-FFF2-40B4-BE49-F238E27FC236}">
                <a16:creationId xmlns:a16="http://schemas.microsoft.com/office/drawing/2014/main" id="{E7226A2A-9AEB-7238-AD29-94F375F6CCAD}"/>
              </a:ext>
            </a:extLst>
          </p:cNvPr>
          <p:cNvSpPr txBox="1"/>
          <p:nvPr userDrawn="1"/>
        </p:nvSpPr>
        <p:spPr>
          <a:xfrm>
            <a:off x="10518796" y="1343813"/>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equity</a:t>
            </a:r>
          </a:p>
        </p:txBody>
      </p:sp>
      <p:sp>
        <p:nvSpPr>
          <p:cNvPr id="25" name="TextBox 24">
            <a:extLst>
              <a:ext uri="{FF2B5EF4-FFF2-40B4-BE49-F238E27FC236}">
                <a16:creationId xmlns:a16="http://schemas.microsoft.com/office/drawing/2014/main" id="{A69F73BF-AD5D-FCD0-E57F-D9FA34AFD324}"/>
              </a:ext>
            </a:extLst>
          </p:cNvPr>
          <p:cNvSpPr txBox="1"/>
          <p:nvPr userDrawn="1"/>
        </p:nvSpPr>
        <p:spPr>
          <a:xfrm>
            <a:off x="10336193" y="2985845"/>
            <a:ext cx="1097909"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wellbeing</a:t>
            </a:r>
          </a:p>
        </p:txBody>
      </p:sp>
      <p:sp>
        <p:nvSpPr>
          <p:cNvPr id="26" name="TextBox 25">
            <a:extLst>
              <a:ext uri="{FF2B5EF4-FFF2-40B4-BE49-F238E27FC236}">
                <a16:creationId xmlns:a16="http://schemas.microsoft.com/office/drawing/2014/main" id="{A53D25EC-5751-03CB-D00B-D3A10A6F7B3F}"/>
              </a:ext>
            </a:extLst>
          </p:cNvPr>
          <p:cNvSpPr txBox="1"/>
          <p:nvPr userDrawn="1"/>
        </p:nvSpPr>
        <p:spPr>
          <a:xfrm>
            <a:off x="8928926" y="3315979"/>
            <a:ext cx="998094"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rights</a:t>
            </a:r>
          </a:p>
        </p:txBody>
      </p:sp>
      <p:sp>
        <p:nvSpPr>
          <p:cNvPr id="27" name="TextBox 26">
            <a:extLst>
              <a:ext uri="{FF2B5EF4-FFF2-40B4-BE49-F238E27FC236}">
                <a16:creationId xmlns:a16="http://schemas.microsoft.com/office/drawing/2014/main" id="{BE2F1789-3A45-402D-1831-D0FC9BA5D0D2}"/>
              </a:ext>
            </a:extLst>
          </p:cNvPr>
          <p:cNvSpPr txBox="1"/>
          <p:nvPr userDrawn="1"/>
        </p:nvSpPr>
        <p:spPr>
          <a:xfrm>
            <a:off x="8186814" y="2082130"/>
            <a:ext cx="1034272" cy="430887"/>
          </a:xfrm>
          <a:prstGeom prst="rect">
            <a:avLst/>
          </a:prstGeom>
          <a:noFill/>
        </p:spPr>
        <p:txBody>
          <a:bodyPr wrap="square" rtlCol="0">
            <a:spAutoFit/>
          </a:bodyPr>
          <a:lstStyle/>
          <a:p>
            <a:pPr algn="ctr"/>
            <a:r>
              <a:rPr lang="en-US" sz="1100" b="1" i="0">
                <a:solidFill>
                  <a:schemeClr val="bg1"/>
                </a:solidFill>
                <a:latin typeface="Gill Sans" panose="020B0502020104020203" pitchFamily="34" charset="-79"/>
                <a:cs typeface="Gill Sans" panose="020B0502020104020203" pitchFamily="34" charset="-79"/>
              </a:rPr>
              <a:t>Our future world</a:t>
            </a:r>
          </a:p>
        </p:txBody>
      </p:sp>
      <p:sp>
        <p:nvSpPr>
          <p:cNvPr id="28" name="TextBox 27">
            <a:extLst>
              <a:ext uri="{FF2B5EF4-FFF2-40B4-BE49-F238E27FC236}">
                <a16:creationId xmlns:a16="http://schemas.microsoft.com/office/drawing/2014/main" id="{6FFB2F62-69E7-8E76-027C-5A24C93432AB}"/>
              </a:ext>
            </a:extLst>
          </p:cNvPr>
          <p:cNvSpPr txBox="1"/>
          <p:nvPr userDrawn="1"/>
        </p:nvSpPr>
        <p:spPr>
          <a:xfrm>
            <a:off x="8660524" y="2193982"/>
            <a:ext cx="2532993" cy="430887"/>
          </a:xfrm>
          <a:prstGeom prst="rect">
            <a:avLst/>
          </a:prstGeom>
          <a:noFill/>
        </p:spPr>
        <p:txBody>
          <a:bodyPr wrap="square" rtlCol="0">
            <a:spAutoFit/>
          </a:bodyPr>
          <a:lstStyle/>
          <a:p>
            <a:pPr algn="ctr"/>
            <a:r>
              <a:rPr lang="en-US" sz="1100" b="1" i="0">
                <a:solidFill>
                  <a:srgbClr val="004AAD"/>
                </a:solidFill>
                <a:latin typeface="Gill Sans" panose="020B0502020104020203" pitchFamily="34" charset="-79"/>
                <a:cs typeface="Gill Sans" panose="020B0502020104020203" pitchFamily="34" charset="-79"/>
              </a:rPr>
              <a:t>Our future for </a:t>
            </a:r>
            <a:br>
              <a:rPr lang="en-US" sz="1100" b="1" i="0">
                <a:solidFill>
                  <a:srgbClr val="004AAD"/>
                </a:solidFill>
                <a:latin typeface="Gill Sans" panose="020B0502020104020203" pitchFamily="34" charset="-79"/>
                <a:cs typeface="Gill Sans" panose="020B0502020104020203" pitchFamily="34" charset="-79"/>
              </a:rPr>
            </a:br>
            <a:r>
              <a:rPr lang="en-US" sz="1100" b="1" i="0">
                <a:solidFill>
                  <a:srgbClr val="004AAD"/>
                </a:solidFill>
                <a:latin typeface="Gill Sans" panose="020B0502020104020203" pitchFamily="34" charset="-79"/>
                <a:cs typeface="Gill Sans" panose="020B0502020104020203" pitchFamily="34" charset="-79"/>
              </a:rPr>
              <a:t>Scottish education</a:t>
            </a:r>
          </a:p>
        </p:txBody>
      </p:sp>
      <p:sp>
        <p:nvSpPr>
          <p:cNvPr id="8" name="Content Placeholder 2">
            <a:extLst>
              <a:ext uri="{FF2B5EF4-FFF2-40B4-BE49-F238E27FC236}">
                <a16:creationId xmlns:a16="http://schemas.microsoft.com/office/drawing/2014/main" id="{A5B13EA0-36BF-2440-A23B-EDA9690EAEEC}"/>
              </a:ext>
            </a:extLst>
          </p:cNvPr>
          <p:cNvSpPr>
            <a:spLocks noGrp="1"/>
          </p:cNvSpPr>
          <p:nvPr>
            <p:ph idx="11" hasCustomPrompt="1"/>
          </p:nvPr>
        </p:nvSpPr>
        <p:spPr>
          <a:xfrm>
            <a:off x="1203766" y="1331843"/>
            <a:ext cx="7153156" cy="2690348"/>
          </a:xfrm>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indent="0">
              <a:buNone/>
            </a:pPr>
            <a:r>
              <a:rPr lang="en-US" sz="2000">
                <a:solidFill>
                  <a:srgbClr val="004AAD"/>
                </a:solidFill>
              </a:rPr>
              <a:t>Question to be added here</a:t>
            </a:r>
          </a:p>
        </p:txBody>
      </p:sp>
      <p:sp>
        <p:nvSpPr>
          <p:cNvPr id="10" name="Title 1">
            <a:extLst>
              <a:ext uri="{FF2B5EF4-FFF2-40B4-BE49-F238E27FC236}">
                <a16:creationId xmlns:a16="http://schemas.microsoft.com/office/drawing/2014/main" id="{A423086F-9643-D0F4-8165-008DC0A24063}"/>
              </a:ext>
            </a:extLst>
          </p:cNvPr>
          <p:cNvSpPr>
            <a:spLocks noGrp="1"/>
          </p:cNvSpPr>
          <p:nvPr>
            <p:ph type="title" hasCustomPrompt="1"/>
          </p:nvPr>
        </p:nvSpPr>
        <p:spPr>
          <a:xfrm>
            <a:off x="638932" y="762794"/>
            <a:ext cx="7717990" cy="569049"/>
          </a:xfrm>
        </p:spPr>
        <p:txBody>
          <a:bodyPr anchor="t">
            <a:noAutofit/>
          </a:bodyPr>
          <a:lstStyle>
            <a:lvl1pPr>
              <a:defRPr sz="4000">
                <a:solidFill>
                  <a:srgbClr val="004AAD"/>
                </a:solidFill>
              </a:defRPr>
            </a:lvl1pPr>
          </a:lstStyle>
          <a:p>
            <a:r>
              <a:rPr lang="en-US"/>
              <a:t>Title</a:t>
            </a:r>
            <a:endParaRPr lang="en-GB"/>
          </a:p>
        </p:txBody>
      </p:sp>
      <p:sp>
        <p:nvSpPr>
          <p:cNvPr id="2" name="Rectangle 1">
            <a:extLst>
              <a:ext uri="{FF2B5EF4-FFF2-40B4-BE49-F238E27FC236}">
                <a16:creationId xmlns:a16="http://schemas.microsoft.com/office/drawing/2014/main" id="{02DC8EA0-CD37-20A5-0964-6C47FE159B10}"/>
              </a:ext>
            </a:extLst>
          </p:cNvPr>
          <p:cNvSpPr/>
          <p:nvPr userDrawn="1"/>
        </p:nvSpPr>
        <p:spPr>
          <a:xfrm>
            <a:off x="-1" y="5847481"/>
            <a:ext cx="12301729" cy="1201271"/>
          </a:xfrm>
          <a:prstGeom prst="rect">
            <a:avLst/>
          </a:prstGeom>
          <a:solidFill>
            <a:srgbClr val="004A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ular Callout 1">
            <a:extLst>
              <a:ext uri="{FF2B5EF4-FFF2-40B4-BE49-F238E27FC236}">
                <a16:creationId xmlns:a16="http://schemas.microsoft.com/office/drawing/2014/main" id="{16D4A259-C54C-1B52-6C65-949691DD84EC}"/>
              </a:ext>
            </a:extLst>
          </p:cNvPr>
          <p:cNvSpPr/>
          <p:nvPr userDrawn="1"/>
        </p:nvSpPr>
        <p:spPr>
          <a:xfrm>
            <a:off x="8615134" y="5504144"/>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ular Callout 1">
            <a:extLst>
              <a:ext uri="{FF2B5EF4-FFF2-40B4-BE49-F238E27FC236}">
                <a16:creationId xmlns:a16="http://schemas.microsoft.com/office/drawing/2014/main" id="{83FB5B30-5D68-EDE6-C29F-E7416FFE6440}"/>
              </a:ext>
            </a:extLst>
          </p:cNvPr>
          <p:cNvSpPr/>
          <p:nvPr userDrawn="1"/>
        </p:nvSpPr>
        <p:spPr>
          <a:xfrm>
            <a:off x="8615134" y="5395287"/>
            <a:ext cx="2990101" cy="1018810"/>
          </a:xfrm>
          <a:custGeom>
            <a:avLst/>
            <a:gdLst>
              <a:gd name="connsiteX0" fmla="*/ 0 w 2984203"/>
              <a:gd name="connsiteY0" fmla="*/ 112235 h 673395"/>
              <a:gd name="connsiteX1" fmla="*/ 112235 w 2984203"/>
              <a:gd name="connsiteY1" fmla="*/ 0 h 673395"/>
              <a:gd name="connsiteX2" fmla="*/ 1740785 w 2984203"/>
              <a:gd name="connsiteY2" fmla="*/ 0 h 673395"/>
              <a:gd name="connsiteX3" fmla="*/ 2103565 w 2984203"/>
              <a:gd name="connsiteY3" fmla="*/ -338401 h 673395"/>
              <a:gd name="connsiteX4" fmla="*/ 2486836 w 2984203"/>
              <a:gd name="connsiteY4" fmla="*/ 0 h 673395"/>
              <a:gd name="connsiteX5" fmla="*/ 2871968 w 2984203"/>
              <a:gd name="connsiteY5" fmla="*/ 0 h 673395"/>
              <a:gd name="connsiteX6" fmla="*/ 2984203 w 2984203"/>
              <a:gd name="connsiteY6" fmla="*/ 112235 h 673395"/>
              <a:gd name="connsiteX7" fmla="*/ 2984203 w 2984203"/>
              <a:gd name="connsiteY7" fmla="*/ 112233 h 673395"/>
              <a:gd name="connsiteX8" fmla="*/ 2984203 w 2984203"/>
              <a:gd name="connsiteY8" fmla="*/ 112233 h 673395"/>
              <a:gd name="connsiteX9" fmla="*/ 2984203 w 2984203"/>
              <a:gd name="connsiteY9" fmla="*/ 280581 h 673395"/>
              <a:gd name="connsiteX10" fmla="*/ 2984203 w 2984203"/>
              <a:gd name="connsiteY10" fmla="*/ 561160 h 673395"/>
              <a:gd name="connsiteX11" fmla="*/ 2871968 w 2984203"/>
              <a:gd name="connsiteY11" fmla="*/ 673395 h 673395"/>
              <a:gd name="connsiteX12" fmla="*/ 2486836 w 2984203"/>
              <a:gd name="connsiteY12" fmla="*/ 673395 h 673395"/>
              <a:gd name="connsiteX13" fmla="*/ 1740785 w 2984203"/>
              <a:gd name="connsiteY13" fmla="*/ 673395 h 673395"/>
              <a:gd name="connsiteX14" fmla="*/ 1740785 w 2984203"/>
              <a:gd name="connsiteY14" fmla="*/ 673395 h 673395"/>
              <a:gd name="connsiteX15" fmla="*/ 112235 w 2984203"/>
              <a:gd name="connsiteY15" fmla="*/ 673395 h 673395"/>
              <a:gd name="connsiteX16" fmla="*/ 0 w 2984203"/>
              <a:gd name="connsiteY16" fmla="*/ 561160 h 673395"/>
              <a:gd name="connsiteX17" fmla="*/ 0 w 2984203"/>
              <a:gd name="connsiteY17" fmla="*/ 280581 h 673395"/>
              <a:gd name="connsiteX18" fmla="*/ 0 w 2984203"/>
              <a:gd name="connsiteY18" fmla="*/ 112233 h 673395"/>
              <a:gd name="connsiteX19" fmla="*/ 0 w 2984203"/>
              <a:gd name="connsiteY19" fmla="*/ 112233 h 673395"/>
              <a:gd name="connsiteX20" fmla="*/ 0 w 2984203"/>
              <a:gd name="connsiteY20" fmla="*/ 112235 h 673395"/>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486836 w 2984203"/>
              <a:gd name="connsiteY4" fmla="*/ 338401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36 h 1011796"/>
              <a:gd name="connsiteX1" fmla="*/ 112235 w 2984203"/>
              <a:gd name="connsiteY1" fmla="*/ 338401 h 1011796"/>
              <a:gd name="connsiteX2" fmla="*/ 1740785 w 2984203"/>
              <a:gd name="connsiteY2" fmla="*/ 338401 h 1011796"/>
              <a:gd name="connsiteX3" fmla="*/ 2103565 w 2984203"/>
              <a:gd name="connsiteY3" fmla="*/ 0 h 1011796"/>
              <a:gd name="connsiteX4" fmla="*/ 2255724 w 2984203"/>
              <a:gd name="connsiteY4" fmla="*/ 343426 h 1011796"/>
              <a:gd name="connsiteX5" fmla="*/ 2871968 w 2984203"/>
              <a:gd name="connsiteY5" fmla="*/ 338401 h 1011796"/>
              <a:gd name="connsiteX6" fmla="*/ 2984203 w 2984203"/>
              <a:gd name="connsiteY6" fmla="*/ 450636 h 1011796"/>
              <a:gd name="connsiteX7" fmla="*/ 2984203 w 2984203"/>
              <a:gd name="connsiteY7" fmla="*/ 450634 h 1011796"/>
              <a:gd name="connsiteX8" fmla="*/ 2984203 w 2984203"/>
              <a:gd name="connsiteY8" fmla="*/ 450634 h 1011796"/>
              <a:gd name="connsiteX9" fmla="*/ 2984203 w 2984203"/>
              <a:gd name="connsiteY9" fmla="*/ 618982 h 1011796"/>
              <a:gd name="connsiteX10" fmla="*/ 2984203 w 2984203"/>
              <a:gd name="connsiteY10" fmla="*/ 899561 h 1011796"/>
              <a:gd name="connsiteX11" fmla="*/ 2871968 w 2984203"/>
              <a:gd name="connsiteY11" fmla="*/ 1011796 h 1011796"/>
              <a:gd name="connsiteX12" fmla="*/ 2486836 w 2984203"/>
              <a:gd name="connsiteY12" fmla="*/ 1011796 h 1011796"/>
              <a:gd name="connsiteX13" fmla="*/ 1740785 w 2984203"/>
              <a:gd name="connsiteY13" fmla="*/ 1011796 h 1011796"/>
              <a:gd name="connsiteX14" fmla="*/ 1740785 w 2984203"/>
              <a:gd name="connsiteY14" fmla="*/ 1011796 h 1011796"/>
              <a:gd name="connsiteX15" fmla="*/ 112235 w 2984203"/>
              <a:gd name="connsiteY15" fmla="*/ 1011796 h 1011796"/>
              <a:gd name="connsiteX16" fmla="*/ 0 w 2984203"/>
              <a:gd name="connsiteY16" fmla="*/ 899561 h 1011796"/>
              <a:gd name="connsiteX17" fmla="*/ 0 w 2984203"/>
              <a:gd name="connsiteY17" fmla="*/ 618982 h 1011796"/>
              <a:gd name="connsiteX18" fmla="*/ 0 w 2984203"/>
              <a:gd name="connsiteY18" fmla="*/ 450634 h 1011796"/>
              <a:gd name="connsiteX19" fmla="*/ 0 w 2984203"/>
              <a:gd name="connsiteY19" fmla="*/ 450634 h 1011796"/>
              <a:gd name="connsiteX20" fmla="*/ 0 w 2984203"/>
              <a:gd name="connsiteY20" fmla="*/ 450636 h 1011796"/>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871968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618996 h 1011810"/>
              <a:gd name="connsiteX10" fmla="*/ 2984203 w 2984203"/>
              <a:gd name="connsiteY10" fmla="*/ 899575 h 1011810"/>
              <a:gd name="connsiteX11" fmla="*/ 2871968 w 2984203"/>
              <a:gd name="connsiteY11" fmla="*/ 1011810 h 1011810"/>
              <a:gd name="connsiteX12" fmla="*/ 2486836 w 2984203"/>
              <a:gd name="connsiteY12" fmla="*/ 1011810 h 1011810"/>
              <a:gd name="connsiteX13" fmla="*/ 1740785 w 2984203"/>
              <a:gd name="connsiteY13" fmla="*/ 1011810 h 1011810"/>
              <a:gd name="connsiteX14" fmla="*/ 1740785 w 2984203"/>
              <a:gd name="connsiteY14" fmla="*/ 1011810 h 1011810"/>
              <a:gd name="connsiteX15" fmla="*/ 112235 w 2984203"/>
              <a:gd name="connsiteY15" fmla="*/ 1011810 h 1011810"/>
              <a:gd name="connsiteX16" fmla="*/ 0 w 2984203"/>
              <a:gd name="connsiteY16" fmla="*/ 899575 h 1011810"/>
              <a:gd name="connsiteX17" fmla="*/ 0 w 2984203"/>
              <a:gd name="connsiteY17" fmla="*/ 618996 h 1011810"/>
              <a:gd name="connsiteX18" fmla="*/ 0 w 2984203"/>
              <a:gd name="connsiteY18" fmla="*/ 450648 h 1011810"/>
              <a:gd name="connsiteX19" fmla="*/ 0 w 2984203"/>
              <a:gd name="connsiteY19" fmla="*/ 450648 h 1011810"/>
              <a:gd name="connsiteX20" fmla="*/ 0 w 2984203"/>
              <a:gd name="connsiteY20"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450648 h 1011810"/>
              <a:gd name="connsiteX9" fmla="*/ 2984203 w 2984203"/>
              <a:gd name="connsiteY9" fmla="*/ 899575 h 1011810"/>
              <a:gd name="connsiteX10" fmla="*/ 2871968 w 2984203"/>
              <a:gd name="connsiteY10" fmla="*/ 1011810 h 1011810"/>
              <a:gd name="connsiteX11" fmla="*/ 2486836 w 2984203"/>
              <a:gd name="connsiteY11" fmla="*/ 1011810 h 1011810"/>
              <a:gd name="connsiteX12" fmla="*/ 1740785 w 2984203"/>
              <a:gd name="connsiteY12" fmla="*/ 1011810 h 1011810"/>
              <a:gd name="connsiteX13" fmla="*/ 1740785 w 2984203"/>
              <a:gd name="connsiteY13" fmla="*/ 1011810 h 1011810"/>
              <a:gd name="connsiteX14" fmla="*/ 112235 w 2984203"/>
              <a:gd name="connsiteY14" fmla="*/ 1011810 h 1011810"/>
              <a:gd name="connsiteX15" fmla="*/ 0 w 2984203"/>
              <a:gd name="connsiteY15" fmla="*/ 899575 h 1011810"/>
              <a:gd name="connsiteX16" fmla="*/ 0 w 2984203"/>
              <a:gd name="connsiteY16" fmla="*/ 618996 h 1011810"/>
              <a:gd name="connsiteX17" fmla="*/ 0 w 2984203"/>
              <a:gd name="connsiteY17" fmla="*/ 450648 h 1011810"/>
              <a:gd name="connsiteX18" fmla="*/ 0 w 2984203"/>
              <a:gd name="connsiteY18" fmla="*/ 450648 h 1011810"/>
              <a:gd name="connsiteX19" fmla="*/ 0 w 2984203"/>
              <a:gd name="connsiteY19" fmla="*/ 450650 h 1011810"/>
              <a:gd name="connsiteX0" fmla="*/ 0 w 3396186"/>
              <a:gd name="connsiteY0" fmla="*/ 450650 h 1011810"/>
              <a:gd name="connsiteX1" fmla="*/ 112235 w 3396186"/>
              <a:gd name="connsiteY1" fmla="*/ 338415 h 1011810"/>
              <a:gd name="connsiteX2" fmla="*/ 1740785 w 3396186"/>
              <a:gd name="connsiteY2" fmla="*/ 338415 h 1011810"/>
              <a:gd name="connsiteX3" fmla="*/ 2103565 w 3396186"/>
              <a:gd name="connsiteY3" fmla="*/ 14 h 1011810"/>
              <a:gd name="connsiteX4" fmla="*/ 2255724 w 3396186"/>
              <a:gd name="connsiteY4" fmla="*/ 343440 h 1011810"/>
              <a:gd name="connsiteX5" fmla="*/ 2665976 w 3396186"/>
              <a:gd name="connsiteY5" fmla="*/ 338415 h 1011810"/>
              <a:gd name="connsiteX6" fmla="*/ 2984203 w 3396186"/>
              <a:gd name="connsiteY6" fmla="*/ 450650 h 1011810"/>
              <a:gd name="connsiteX7" fmla="*/ 2984203 w 3396186"/>
              <a:gd name="connsiteY7" fmla="*/ 450648 h 1011810"/>
              <a:gd name="connsiteX8" fmla="*/ 3396186 w 3396186"/>
              <a:gd name="connsiteY8" fmla="*/ 747074 h 1011810"/>
              <a:gd name="connsiteX9" fmla="*/ 2984203 w 3396186"/>
              <a:gd name="connsiteY9" fmla="*/ 899575 h 1011810"/>
              <a:gd name="connsiteX10" fmla="*/ 2871968 w 3396186"/>
              <a:gd name="connsiteY10" fmla="*/ 1011810 h 1011810"/>
              <a:gd name="connsiteX11" fmla="*/ 2486836 w 3396186"/>
              <a:gd name="connsiteY11" fmla="*/ 1011810 h 1011810"/>
              <a:gd name="connsiteX12" fmla="*/ 1740785 w 3396186"/>
              <a:gd name="connsiteY12" fmla="*/ 1011810 h 1011810"/>
              <a:gd name="connsiteX13" fmla="*/ 1740785 w 3396186"/>
              <a:gd name="connsiteY13" fmla="*/ 1011810 h 1011810"/>
              <a:gd name="connsiteX14" fmla="*/ 112235 w 3396186"/>
              <a:gd name="connsiteY14" fmla="*/ 1011810 h 1011810"/>
              <a:gd name="connsiteX15" fmla="*/ 0 w 3396186"/>
              <a:gd name="connsiteY15" fmla="*/ 899575 h 1011810"/>
              <a:gd name="connsiteX16" fmla="*/ 0 w 3396186"/>
              <a:gd name="connsiteY16" fmla="*/ 618996 h 1011810"/>
              <a:gd name="connsiteX17" fmla="*/ 0 w 3396186"/>
              <a:gd name="connsiteY17" fmla="*/ 450648 h 1011810"/>
              <a:gd name="connsiteX18" fmla="*/ 0 w 3396186"/>
              <a:gd name="connsiteY18" fmla="*/ 450648 h 1011810"/>
              <a:gd name="connsiteX19" fmla="*/ 0 w 3396186"/>
              <a:gd name="connsiteY19"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450648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84203 w 2984203"/>
              <a:gd name="connsiteY6" fmla="*/ 450650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676735 h 1011810"/>
              <a:gd name="connsiteX8" fmla="*/ 2984203 w 2984203"/>
              <a:gd name="connsiteY8" fmla="*/ 899575 h 1011810"/>
              <a:gd name="connsiteX9" fmla="*/ 2871968 w 2984203"/>
              <a:gd name="connsiteY9" fmla="*/ 1011810 h 1011810"/>
              <a:gd name="connsiteX10" fmla="*/ 2486836 w 2984203"/>
              <a:gd name="connsiteY10" fmla="*/ 1011810 h 1011810"/>
              <a:gd name="connsiteX11" fmla="*/ 1740785 w 2984203"/>
              <a:gd name="connsiteY11" fmla="*/ 1011810 h 1011810"/>
              <a:gd name="connsiteX12" fmla="*/ 1740785 w 2984203"/>
              <a:gd name="connsiteY12" fmla="*/ 1011810 h 1011810"/>
              <a:gd name="connsiteX13" fmla="*/ 112235 w 2984203"/>
              <a:gd name="connsiteY13" fmla="*/ 1011810 h 1011810"/>
              <a:gd name="connsiteX14" fmla="*/ 0 w 2984203"/>
              <a:gd name="connsiteY14" fmla="*/ 899575 h 1011810"/>
              <a:gd name="connsiteX15" fmla="*/ 0 w 2984203"/>
              <a:gd name="connsiteY15" fmla="*/ 618996 h 1011810"/>
              <a:gd name="connsiteX16" fmla="*/ 0 w 2984203"/>
              <a:gd name="connsiteY16" fmla="*/ 450648 h 1011810"/>
              <a:gd name="connsiteX17" fmla="*/ 0 w 2984203"/>
              <a:gd name="connsiteY17" fmla="*/ 450648 h 1011810"/>
              <a:gd name="connsiteX18" fmla="*/ 0 w 2984203"/>
              <a:gd name="connsiteY18"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4154 w 2984203"/>
              <a:gd name="connsiteY6" fmla="*/ 56620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4203"/>
              <a:gd name="connsiteY0" fmla="*/ 450650 h 1011810"/>
              <a:gd name="connsiteX1" fmla="*/ 112235 w 2984203"/>
              <a:gd name="connsiteY1" fmla="*/ 338415 h 1011810"/>
              <a:gd name="connsiteX2" fmla="*/ 1740785 w 2984203"/>
              <a:gd name="connsiteY2" fmla="*/ 338415 h 1011810"/>
              <a:gd name="connsiteX3" fmla="*/ 2103565 w 2984203"/>
              <a:gd name="connsiteY3" fmla="*/ 14 h 1011810"/>
              <a:gd name="connsiteX4" fmla="*/ 2255724 w 2984203"/>
              <a:gd name="connsiteY4" fmla="*/ 343440 h 1011810"/>
              <a:gd name="connsiteX5" fmla="*/ 2665976 w 2984203"/>
              <a:gd name="connsiteY5" fmla="*/ 338415 h 1011810"/>
              <a:gd name="connsiteX6" fmla="*/ 2979178 w 2984203"/>
              <a:gd name="connsiteY6" fmla="*/ 686786 h 1011810"/>
              <a:gd name="connsiteX7" fmla="*/ 2984203 w 2984203"/>
              <a:gd name="connsiteY7" fmla="*/ 899575 h 1011810"/>
              <a:gd name="connsiteX8" fmla="*/ 2871968 w 2984203"/>
              <a:gd name="connsiteY8" fmla="*/ 1011810 h 1011810"/>
              <a:gd name="connsiteX9" fmla="*/ 2486836 w 2984203"/>
              <a:gd name="connsiteY9" fmla="*/ 1011810 h 1011810"/>
              <a:gd name="connsiteX10" fmla="*/ 1740785 w 2984203"/>
              <a:gd name="connsiteY10" fmla="*/ 1011810 h 1011810"/>
              <a:gd name="connsiteX11" fmla="*/ 1740785 w 2984203"/>
              <a:gd name="connsiteY11" fmla="*/ 1011810 h 1011810"/>
              <a:gd name="connsiteX12" fmla="*/ 112235 w 2984203"/>
              <a:gd name="connsiteY12" fmla="*/ 1011810 h 1011810"/>
              <a:gd name="connsiteX13" fmla="*/ 0 w 2984203"/>
              <a:gd name="connsiteY13" fmla="*/ 899575 h 1011810"/>
              <a:gd name="connsiteX14" fmla="*/ 0 w 2984203"/>
              <a:gd name="connsiteY14" fmla="*/ 618996 h 1011810"/>
              <a:gd name="connsiteX15" fmla="*/ 0 w 2984203"/>
              <a:gd name="connsiteY15" fmla="*/ 450648 h 1011810"/>
              <a:gd name="connsiteX16" fmla="*/ 0 w 2984203"/>
              <a:gd name="connsiteY16" fmla="*/ 450648 h 1011810"/>
              <a:gd name="connsiteX17" fmla="*/ 0 w 2984203"/>
              <a:gd name="connsiteY17"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871968 w 2980320"/>
              <a:gd name="connsiteY7" fmla="*/ 1011810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01146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16219 w 2980320"/>
              <a:gd name="connsiteY7" fmla="*/ 1001761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21858"/>
              <a:gd name="connsiteX1" fmla="*/ 112235 w 2980320"/>
              <a:gd name="connsiteY1" fmla="*/ 338415 h 1021858"/>
              <a:gd name="connsiteX2" fmla="*/ 1740785 w 2980320"/>
              <a:gd name="connsiteY2" fmla="*/ 338415 h 1021858"/>
              <a:gd name="connsiteX3" fmla="*/ 2103565 w 2980320"/>
              <a:gd name="connsiteY3" fmla="*/ 14 h 1021858"/>
              <a:gd name="connsiteX4" fmla="*/ 2255724 w 2980320"/>
              <a:gd name="connsiteY4" fmla="*/ 343440 h 1021858"/>
              <a:gd name="connsiteX5" fmla="*/ 2665976 w 2980320"/>
              <a:gd name="connsiteY5" fmla="*/ 338415 h 1021858"/>
              <a:gd name="connsiteX6" fmla="*/ 2979178 w 2980320"/>
              <a:gd name="connsiteY6" fmla="*/ 686786 h 1021858"/>
              <a:gd name="connsiteX7" fmla="*/ 2721244 w 2980320"/>
              <a:gd name="connsiteY7" fmla="*/ 1021858 h 1021858"/>
              <a:gd name="connsiteX8" fmla="*/ 2486836 w 2980320"/>
              <a:gd name="connsiteY8" fmla="*/ 1011810 h 1021858"/>
              <a:gd name="connsiteX9" fmla="*/ 1740785 w 2980320"/>
              <a:gd name="connsiteY9" fmla="*/ 1011810 h 1021858"/>
              <a:gd name="connsiteX10" fmla="*/ 1740785 w 2980320"/>
              <a:gd name="connsiteY10" fmla="*/ 1011810 h 1021858"/>
              <a:gd name="connsiteX11" fmla="*/ 112235 w 2980320"/>
              <a:gd name="connsiteY11" fmla="*/ 1011810 h 1021858"/>
              <a:gd name="connsiteX12" fmla="*/ 0 w 2980320"/>
              <a:gd name="connsiteY12" fmla="*/ 899575 h 1021858"/>
              <a:gd name="connsiteX13" fmla="*/ 0 w 2980320"/>
              <a:gd name="connsiteY13" fmla="*/ 618996 h 1021858"/>
              <a:gd name="connsiteX14" fmla="*/ 0 w 2980320"/>
              <a:gd name="connsiteY14" fmla="*/ 450648 h 1021858"/>
              <a:gd name="connsiteX15" fmla="*/ 0 w 2980320"/>
              <a:gd name="connsiteY15" fmla="*/ 450648 h 1021858"/>
              <a:gd name="connsiteX16" fmla="*/ 0 w 2980320"/>
              <a:gd name="connsiteY16" fmla="*/ 450650 h 1021858"/>
              <a:gd name="connsiteX0" fmla="*/ 0 w 2980320"/>
              <a:gd name="connsiteY0" fmla="*/ 450650 h 1011810"/>
              <a:gd name="connsiteX1" fmla="*/ 112235 w 2980320"/>
              <a:gd name="connsiteY1" fmla="*/ 338415 h 1011810"/>
              <a:gd name="connsiteX2" fmla="*/ 1740785 w 2980320"/>
              <a:gd name="connsiteY2" fmla="*/ 338415 h 1011810"/>
              <a:gd name="connsiteX3" fmla="*/ 2103565 w 2980320"/>
              <a:gd name="connsiteY3" fmla="*/ 14 h 1011810"/>
              <a:gd name="connsiteX4" fmla="*/ 2255724 w 2980320"/>
              <a:gd name="connsiteY4" fmla="*/ 343440 h 1011810"/>
              <a:gd name="connsiteX5" fmla="*/ 2665976 w 2980320"/>
              <a:gd name="connsiteY5" fmla="*/ 338415 h 1011810"/>
              <a:gd name="connsiteX6" fmla="*/ 2979178 w 2980320"/>
              <a:gd name="connsiteY6" fmla="*/ 686786 h 1011810"/>
              <a:gd name="connsiteX7" fmla="*/ 2728119 w 2980320"/>
              <a:gd name="connsiteY7" fmla="*/ 1008107 h 1011810"/>
              <a:gd name="connsiteX8" fmla="*/ 2486836 w 2980320"/>
              <a:gd name="connsiteY8" fmla="*/ 1011810 h 1011810"/>
              <a:gd name="connsiteX9" fmla="*/ 1740785 w 2980320"/>
              <a:gd name="connsiteY9" fmla="*/ 1011810 h 1011810"/>
              <a:gd name="connsiteX10" fmla="*/ 1740785 w 2980320"/>
              <a:gd name="connsiteY10" fmla="*/ 1011810 h 1011810"/>
              <a:gd name="connsiteX11" fmla="*/ 112235 w 2980320"/>
              <a:gd name="connsiteY11" fmla="*/ 1011810 h 1011810"/>
              <a:gd name="connsiteX12" fmla="*/ 0 w 2980320"/>
              <a:gd name="connsiteY12" fmla="*/ 899575 h 1011810"/>
              <a:gd name="connsiteX13" fmla="*/ 0 w 2980320"/>
              <a:gd name="connsiteY13" fmla="*/ 618996 h 1011810"/>
              <a:gd name="connsiteX14" fmla="*/ 0 w 2980320"/>
              <a:gd name="connsiteY14" fmla="*/ 450648 h 1011810"/>
              <a:gd name="connsiteX15" fmla="*/ 0 w 2980320"/>
              <a:gd name="connsiteY15" fmla="*/ 450648 h 1011810"/>
              <a:gd name="connsiteX16" fmla="*/ 0 w 2980320"/>
              <a:gd name="connsiteY16" fmla="*/ 450650 h 1011810"/>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2495853 w 2980320"/>
              <a:gd name="connsiteY9" fmla="*/ 996995 h 1014043"/>
              <a:gd name="connsiteX10" fmla="*/ 1740785 w 2980320"/>
              <a:gd name="connsiteY10" fmla="*/ 1011810 h 1014043"/>
              <a:gd name="connsiteX11" fmla="*/ 1740785 w 2980320"/>
              <a:gd name="connsiteY11" fmla="*/ 1011810 h 1014043"/>
              <a:gd name="connsiteX12" fmla="*/ 112235 w 2980320"/>
              <a:gd name="connsiteY12" fmla="*/ 1011810 h 1014043"/>
              <a:gd name="connsiteX13" fmla="*/ 0 w 2980320"/>
              <a:gd name="connsiteY13" fmla="*/ 899575 h 1014043"/>
              <a:gd name="connsiteX14" fmla="*/ 0 w 2980320"/>
              <a:gd name="connsiteY14" fmla="*/ 618996 h 1014043"/>
              <a:gd name="connsiteX15" fmla="*/ 0 w 2980320"/>
              <a:gd name="connsiteY15" fmla="*/ 450648 h 1014043"/>
              <a:gd name="connsiteX16" fmla="*/ 0 w 2980320"/>
              <a:gd name="connsiteY16" fmla="*/ 450648 h 1014043"/>
              <a:gd name="connsiteX17" fmla="*/ 0 w 2980320"/>
              <a:gd name="connsiteY17" fmla="*/ 450650 h 1014043"/>
              <a:gd name="connsiteX0" fmla="*/ 0 w 2980320"/>
              <a:gd name="connsiteY0" fmla="*/ 450650 h 1014043"/>
              <a:gd name="connsiteX1" fmla="*/ 112235 w 2980320"/>
              <a:gd name="connsiteY1" fmla="*/ 338415 h 1014043"/>
              <a:gd name="connsiteX2" fmla="*/ 1740785 w 2980320"/>
              <a:gd name="connsiteY2" fmla="*/ 338415 h 1014043"/>
              <a:gd name="connsiteX3" fmla="*/ 2103565 w 2980320"/>
              <a:gd name="connsiteY3" fmla="*/ 14 h 1014043"/>
              <a:gd name="connsiteX4" fmla="*/ 2255724 w 2980320"/>
              <a:gd name="connsiteY4" fmla="*/ 343440 h 1014043"/>
              <a:gd name="connsiteX5" fmla="*/ 2665976 w 2980320"/>
              <a:gd name="connsiteY5" fmla="*/ 338415 h 1014043"/>
              <a:gd name="connsiteX6" fmla="*/ 2979178 w 2980320"/>
              <a:gd name="connsiteY6" fmla="*/ 686786 h 1014043"/>
              <a:gd name="connsiteX7" fmla="*/ 2728119 w 2980320"/>
              <a:gd name="connsiteY7" fmla="*/ 1008107 h 1014043"/>
              <a:gd name="connsiteX8" fmla="*/ 2486836 w 2980320"/>
              <a:gd name="connsiteY8" fmla="*/ 1011810 h 1014043"/>
              <a:gd name="connsiteX9" fmla="*/ 1740785 w 2980320"/>
              <a:gd name="connsiteY9" fmla="*/ 1011810 h 1014043"/>
              <a:gd name="connsiteX10" fmla="*/ 1740785 w 2980320"/>
              <a:gd name="connsiteY10" fmla="*/ 1011810 h 1014043"/>
              <a:gd name="connsiteX11" fmla="*/ 112235 w 2980320"/>
              <a:gd name="connsiteY11" fmla="*/ 1011810 h 1014043"/>
              <a:gd name="connsiteX12" fmla="*/ 0 w 2980320"/>
              <a:gd name="connsiteY12" fmla="*/ 899575 h 1014043"/>
              <a:gd name="connsiteX13" fmla="*/ 0 w 2980320"/>
              <a:gd name="connsiteY13" fmla="*/ 618996 h 1014043"/>
              <a:gd name="connsiteX14" fmla="*/ 0 w 2980320"/>
              <a:gd name="connsiteY14" fmla="*/ 450648 h 1014043"/>
              <a:gd name="connsiteX15" fmla="*/ 0 w 2980320"/>
              <a:gd name="connsiteY15" fmla="*/ 450648 h 1014043"/>
              <a:gd name="connsiteX16" fmla="*/ 0 w 2980320"/>
              <a:gd name="connsiteY16" fmla="*/ 450650 h 1014043"/>
              <a:gd name="connsiteX0" fmla="*/ 0 w 2980320"/>
              <a:gd name="connsiteY0" fmla="*/ 450650 h 1013039"/>
              <a:gd name="connsiteX1" fmla="*/ 112235 w 2980320"/>
              <a:gd name="connsiteY1" fmla="*/ 338415 h 1013039"/>
              <a:gd name="connsiteX2" fmla="*/ 1740785 w 2980320"/>
              <a:gd name="connsiteY2" fmla="*/ 338415 h 1013039"/>
              <a:gd name="connsiteX3" fmla="*/ 2103565 w 2980320"/>
              <a:gd name="connsiteY3" fmla="*/ 14 h 1013039"/>
              <a:gd name="connsiteX4" fmla="*/ 2255724 w 2980320"/>
              <a:gd name="connsiteY4" fmla="*/ 343440 h 1013039"/>
              <a:gd name="connsiteX5" fmla="*/ 2665976 w 2980320"/>
              <a:gd name="connsiteY5" fmla="*/ 338415 h 1013039"/>
              <a:gd name="connsiteX6" fmla="*/ 2979178 w 2980320"/>
              <a:gd name="connsiteY6" fmla="*/ 686786 h 1013039"/>
              <a:gd name="connsiteX7" fmla="*/ 2728119 w 2980320"/>
              <a:gd name="connsiteY7" fmla="*/ 1008107 h 1013039"/>
              <a:gd name="connsiteX8" fmla="*/ 2149951 w 2980320"/>
              <a:gd name="connsiteY8" fmla="*/ 1008372 h 1013039"/>
              <a:gd name="connsiteX9" fmla="*/ 1740785 w 2980320"/>
              <a:gd name="connsiteY9" fmla="*/ 1011810 h 1013039"/>
              <a:gd name="connsiteX10" fmla="*/ 1740785 w 2980320"/>
              <a:gd name="connsiteY10" fmla="*/ 1011810 h 1013039"/>
              <a:gd name="connsiteX11" fmla="*/ 112235 w 2980320"/>
              <a:gd name="connsiteY11" fmla="*/ 1011810 h 1013039"/>
              <a:gd name="connsiteX12" fmla="*/ 0 w 2980320"/>
              <a:gd name="connsiteY12" fmla="*/ 899575 h 1013039"/>
              <a:gd name="connsiteX13" fmla="*/ 0 w 2980320"/>
              <a:gd name="connsiteY13" fmla="*/ 618996 h 1013039"/>
              <a:gd name="connsiteX14" fmla="*/ 0 w 2980320"/>
              <a:gd name="connsiteY14" fmla="*/ 450648 h 1013039"/>
              <a:gd name="connsiteX15" fmla="*/ 0 w 2980320"/>
              <a:gd name="connsiteY15" fmla="*/ 450648 h 1013039"/>
              <a:gd name="connsiteX16" fmla="*/ 0 w 2980320"/>
              <a:gd name="connsiteY16" fmla="*/ 450650 h 1013039"/>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899575 h 1015247"/>
              <a:gd name="connsiteX13" fmla="*/ 0 w 2980320"/>
              <a:gd name="connsiteY13" fmla="*/ 618996 h 1015247"/>
              <a:gd name="connsiteX14" fmla="*/ 0 w 2980320"/>
              <a:gd name="connsiteY14" fmla="*/ 450648 h 1015247"/>
              <a:gd name="connsiteX15" fmla="*/ 0 w 2980320"/>
              <a:gd name="connsiteY15" fmla="*/ 450648 h 1015247"/>
              <a:gd name="connsiteX16" fmla="*/ 0 w 2980320"/>
              <a:gd name="connsiteY16" fmla="*/ 450650 h 1015247"/>
              <a:gd name="connsiteX0" fmla="*/ 0 w 2980320"/>
              <a:gd name="connsiteY0" fmla="*/ 450650 h 1015247"/>
              <a:gd name="connsiteX1" fmla="*/ 112235 w 2980320"/>
              <a:gd name="connsiteY1" fmla="*/ 338415 h 1015247"/>
              <a:gd name="connsiteX2" fmla="*/ 1740785 w 2980320"/>
              <a:gd name="connsiteY2" fmla="*/ 338415 h 1015247"/>
              <a:gd name="connsiteX3" fmla="*/ 2103565 w 2980320"/>
              <a:gd name="connsiteY3" fmla="*/ 14 h 1015247"/>
              <a:gd name="connsiteX4" fmla="*/ 2255724 w 2980320"/>
              <a:gd name="connsiteY4" fmla="*/ 343440 h 1015247"/>
              <a:gd name="connsiteX5" fmla="*/ 2665976 w 2980320"/>
              <a:gd name="connsiteY5" fmla="*/ 338415 h 1015247"/>
              <a:gd name="connsiteX6" fmla="*/ 2979178 w 2980320"/>
              <a:gd name="connsiteY6" fmla="*/ 686786 h 1015247"/>
              <a:gd name="connsiteX7" fmla="*/ 2728119 w 2980320"/>
              <a:gd name="connsiteY7" fmla="*/ 1008107 h 1015247"/>
              <a:gd name="connsiteX8" fmla="*/ 2149951 w 2980320"/>
              <a:gd name="connsiteY8" fmla="*/ 1008372 h 1015247"/>
              <a:gd name="connsiteX9" fmla="*/ 1740785 w 2980320"/>
              <a:gd name="connsiteY9" fmla="*/ 1011810 h 1015247"/>
              <a:gd name="connsiteX10" fmla="*/ 1740785 w 2980320"/>
              <a:gd name="connsiteY10" fmla="*/ 1011810 h 1015247"/>
              <a:gd name="connsiteX11" fmla="*/ 297865 w 2980320"/>
              <a:gd name="connsiteY11" fmla="*/ 1015247 h 1015247"/>
              <a:gd name="connsiteX12" fmla="*/ 0 w 2980320"/>
              <a:gd name="connsiteY12" fmla="*/ 618996 h 1015247"/>
              <a:gd name="connsiteX13" fmla="*/ 0 w 2980320"/>
              <a:gd name="connsiteY13" fmla="*/ 450648 h 1015247"/>
              <a:gd name="connsiteX14" fmla="*/ 0 w 2980320"/>
              <a:gd name="connsiteY14" fmla="*/ 450648 h 1015247"/>
              <a:gd name="connsiteX15" fmla="*/ 0 w 2980320"/>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5247"/>
              <a:gd name="connsiteX1" fmla="*/ 119110 w 2987195"/>
              <a:gd name="connsiteY1" fmla="*/ 338415 h 1015247"/>
              <a:gd name="connsiteX2" fmla="*/ 1747660 w 2987195"/>
              <a:gd name="connsiteY2" fmla="*/ 338415 h 1015247"/>
              <a:gd name="connsiteX3" fmla="*/ 2110440 w 2987195"/>
              <a:gd name="connsiteY3" fmla="*/ 14 h 1015247"/>
              <a:gd name="connsiteX4" fmla="*/ 2262599 w 2987195"/>
              <a:gd name="connsiteY4" fmla="*/ 343440 h 1015247"/>
              <a:gd name="connsiteX5" fmla="*/ 2672851 w 2987195"/>
              <a:gd name="connsiteY5" fmla="*/ 338415 h 1015247"/>
              <a:gd name="connsiteX6" fmla="*/ 2986053 w 2987195"/>
              <a:gd name="connsiteY6" fmla="*/ 686786 h 1015247"/>
              <a:gd name="connsiteX7" fmla="*/ 2734994 w 2987195"/>
              <a:gd name="connsiteY7" fmla="*/ 1008107 h 1015247"/>
              <a:gd name="connsiteX8" fmla="*/ 2156826 w 2987195"/>
              <a:gd name="connsiteY8" fmla="*/ 1008372 h 1015247"/>
              <a:gd name="connsiteX9" fmla="*/ 1747660 w 2987195"/>
              <a:gd name="connsiteY9" fmla="*/ 1011810 h 1015247"/>
              <a:gd name="connsiteX10" fmla="*/ 1747660 w 2987195"/>
              <a:gd name="connsiteY10" fmla="*/ 1011810 h 1015247"/>
              <a:gd name="connsiteX11" fmla="*/ 304740 w 2987195"/>
              <a:gd name="connsiteY11" fmla="*/ 1015247 h 1015247"/>
              <a:gd name="connsiteX12" fmla="*/ 0 w 2987195"/>
              <a:gd name="connsiteY12" fmla="*/ 701498 h 1015247"/>
              <a:gd name="connsiteX13" fmla="*/ 6875 w 2987195"/>
              <a:gd name="connsiteY13" fmla="*/ 450648 h 1015247"/>
              <a:gd name="connsiteX14" fmla="*/ 6875 w 2987195"/>
              <a:gd name="connsiteY14" fmla="*/ 450648 h 1015247"/>
              <a:gd name="connsiteX15" fmla="*/ 6875 w 2987195"/>
              <a:gd name="connsiteY15" fmla="*/ 450650 h 1015247"/>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50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15" fmla="*/ 6875 w 2987195"/>
              <a:gd name="connsiteY15" fmla="*/ 450650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6875 w 2987195"/>
              <a:gd name="connsiteY14" fmla="*/ 450648 h 1018685"/>
              <a:gd name="connsiteX0" fmla="*/ 216569 w 2987195"/>
              <a:gd name="connsiteY0" fmla="*/ 546901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14" fmla="*/ 216569 w 2987195"/>
              <a:gd name="connsiteY14" fmla="*/ 546901 h 1018685"/>
              <a:gd name="connsiteX0" fmla="*/ 6875 w 2987195"/>
              <a:gd name="connsiteY0" fmla="*/ 45064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13" fmla="*/ 6875 w 2987195"/>
              <a:gd name="connsiteY13" fmla="*/ 450648 h 1018685"/>
              <a:gd name="connsiteX0" fmla="*/ 0 w 2987195"/>
              <a:gd name="connsiteY0" fmla="*/ 701498 h 1018685"/>
              <a:gd name="connsiteX1" fmla="*/ 119110 w 2987195"/>
              <a:gd name="connsiteY1" fmla="*/ 338415 h 1018685"/>
              <a:gd name="connsiteX2" fmla="*/ 1747660 w 2987195"/>
              <a:gd name="connsiteY2" fmla="*/ 338415 h 1018685"/>
              <a:gd name="connsiteX3" fmla="*/ 2110440 w 2987195"/>
              <a:gd name="connsiteY3" fmla="*/ 14 h 1018685"/>
              <a:gd name="connsiteX4" fmla="*/ 2262599 w 2987195"/>
              <a:gd name="connsiteY4" fmla="*/ 343440 h 1018685"/>
              <a:gd name="connsiteX5" fmla="*/ 2672851 w 2987195"/>
              <a:gd name="connsiteY5" fmla="*/ 338415 h 1018685"/>
              <a:gd name="connsiteX6" fmla="*/ 2986053 w 2987195"/>
              <a:gd name="connsiteY6" fmla="*/ 686786 h 1018685"/>
              <a:gd name="connsiteX7" fmla="*/ 2734994 w 2987195"/>
              <a:gd name="connsiteY7" fmla="*/ 1008107 h 1018685"/>
              <a:gd name="connsiteX8" fmla="*/ 2156826 w 2987195"/>
              <a:gd name="connsiteY8" fmla="*/ 1008372 h 1018685"/>
              <a:gd name="connsiteX9" fmla="*/ 1747660 w 2987195"/>
              <a:gd name="connsiteY9" fmla="*/ 1011810 h 1018685"/>
              <a:gd name="connsiteX10" fmla="*/ 1747660 w 2987195"/>
              <a:gd name="connsiteY10" fmla="*/ 1011810 h 1018685"/>
              <a:gd name="connsiteX11" fmla="*/ 321927 w 2987195"/>
              <a:gd name="connsiteY11" fmla="*/ 1018685 h 1018685"/>
              <a:gd name="connsiteX12" fmla="*/ 0 w 2987195"/>
              <a:gd name="connsiteY12" fmla="*/ 701498 h 1018685"/>
              <a:gd name="connsiteX0" fmla="*/ 565 w 2987760"/>
              <a:gd name="connsiteY0" fmla="*/ 701498 h 1018685"/>
              <a:gd name="connsiteX1" fmla="*/ 119675 w 2987760"/>
              <a:gd name="connsiteY1" fmla="*/ 338415 h 1018685"/>
              <a:gd name="connsiteX2" fmla="*/ 1748225 w 2987760"/>
              <a:gd name="connsiteY2" fmla="*/ 338415 h 1018685"/>
              <a:gd name="connsiteX3" fmla="*/ 2111005 w 2987760"/>
              <a:gd name="connsiteY3" fmla="*/ 14 h 1018685"/>
              <a:gd name="connsiteX4" fmla="*/ 2263164 w 2987760"/>
              <a:gd name="connsiteY4" fmla="*/ 343440 h 1018685"/>
              <a:gd name="connsiteX5" fmla="*/ 2673416 w 2987760"/>
              <a:gd name="connsiteY5" fmla="*/ 338415 h 1018685"/>
              <a:gd name="connsiteX6" fmla="*/ 2986618 w 2987760"/>
              <a:gd name="connsiteY6" fmla="*/ 686786 h 1018685"/>
              <a:gd name="connsiteX7" fmla="*/ 2735559 w 2987760"/>
              <a:gd name="connsiteY7" fmla="*/ 1008107 h 1018685"/>
              <a:gd name="connsiteX8" fmla="*/ 2157391 w 2987760"/>
              <a:gd name="connsiteY8" fmla="*/ 1008372 h 1018685"/>
              <a:gd name="connsiteX9" fmla="*/ 1748225 w 2987760"/>
              <a:gd name="connsiteY9" fmla="*/ 1011810 h 1018685"/>
              <a:gd name="connsiteX10" fmla="*/ 1748225 w 2987760"/>
              <a:gd name="connsiteY10" fmla="*/ 1011810 h 1018685"/>
              <a:gd name="connsiteX11" fmla="*/ 322492 w 2987760"/>
              <a:gd name="connsiteY11" fmla="*/ 1018685 h 1018685"/>
              <a:gd name="connsiteX12" fmla="*/ 565 w 2987760"/>
              <a:gd name="connsiteY12" fmla="*/ 701498 h 1018685"/>
              <a:gd name="connsiteX0" fmla="*/ 3986 w 2991181"/>
              <a:gd name="connsiteY0" fmla="*/ 701498 h 1018685"/>
              <a:gd name="connsiteX1" fmla="*/ 123096 w 2991181"/>
              <a:gd name="connsiteY1" fmla="*/ 33841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3986 w 2991181"/>
              <a:gd name="connsiteY0" fmla="*/ 701498 h 1018685"/>
              <a:gd name="connsiteX1" fmla="*/ 301851 w 2991181"/>
              <a:gd name="connsiteY1" fmla="*/ 352165 h 1018685"/>
              <a:gd name="connsiteX2" fmla="*/ 1751646 w 2991181"/>
              <a:gd name="connsiteY2" fmla="*/ 338415 h 1018685"/>
              <a:gd name="connsiteX3" fmla="*/ 2114426 w 2991181"/>
              <a:gd name="connsiteY3" fmla="*/ 14 h 1018685"/>
              <a:gd name="connsiteX4" fmla="*/ 2266585 w 2991181"/>
              <a:gd name="connsiteY4" fmla="*/ 343440 h 1018685"/>
              <a:gd name="connsiteX5" fmla="*/ 2676837 w 2991181"/>
              <a:gd name="connsiteY5" fmla="*/ 338415 h 1018685"/>
              <a:gd name="connsiteX6" fmla="*/ 2990039 w 2991181"/>
              <a:gd name="connsiteY6" fmla="*/ 686786 h 1018685"/>
              <a:gd name="connsiteX7" fmla="*/ 2738980 w 2991181"/>
              <a:gd name="connsiteY7" fmla="*/ 1008107 h 1018685"/>
              <a:gd name="connsiteX8" fmla="*/ 2160812 w 2991181"/>
              <a:gd name="connsiteY8" fmla="*/ 1008372 h 1018685"/>
              <a:gd name="connsiteX9" fmla="*/ 1751646 w 2991181"/>
              <a:gd name="connsiteY9" fmla="*/ 1011810 h 1018685"/>
              <a:gd name="connsiteX10" fmla="*/ 1751646 w 2991181"/>
              <a:gd name="connsiteY10" fmla="*/ 1011810 h 1018685"/>
              <a:gd name="connsiteX11" fmla="*/ 325913 w 2991181"/>
              <a:gd name="connsiteY11" fmla="*/ 1018685 h 1018685"/>
              <a:gd name="connsiteX12" fmla="*/ 3986 w 2991181"/>
              <a:gd name="connsiteY12" fmla="*/ 701498 h 1018685"/>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98 h 1018730"/>
              <a:gd name="connsiteX1" fmla="*/ 300771 w 2990101"/>
              <a:gd name="connsiteY1" fmla="*/ 352165 h 1018730"/>
              <a:gd name="connsiteX2" fmla="*/ 1750566 w 2990101"/>
              <a:gd name="connsiteY2" fmla="*/ 338415 h 1018730"/>
              <a:gd name="connsiteX3" fmla="*/ 2113346 w 2990101"/>
              <a:gd name="connsiteY3" fmla="*/ 14 h 1018730"/>
              <a:gd name="connsiteX4" fmla="*/ 2265505 w 2990101"/>
              <a:gd name="connsiteY4" fmla="*/ 343440 h 1018730"/>
              <a:gd name="connsiteX5" fmla="*/ 2675757 w 2990101"/>
              <a:gd name="connsiteY5" fmla="*/ 338415 h 1018730"/>
              <a:gd name="connsiteX6" fmla="*/ 2988959 w 2990101"/>
              <a:gd name="connsiteY6" fmla="*/ 686786 h 1018730"/>
              <a:gd name="connsiteX7" fmla="*/ 2737900 w 2990101"/>
              <a:gd name="connsiteY7" fmla="*/ 1008107 h 1018730"/>
              <a:gd name="connsiteX8" fmla="*/ 2159732 w 2990101"/>
              <a:gd name="connsiteY8" fmla="*/ 1008372 h 1018730"/>
              <a:gd name="connsiteX9" fmla="*/ 1750566 w 2990101"/>
              <a:gd name="connsiteY9" fmla="*/ 1011810 h 1018730"/>
              <a:gd name="connsiteX10" fmla="*/ 1750566 w 2990101"/>
              <a:gd name="connsiteY10" fmla="*/ 1011810 h 1018730"/>
              <a:gd name="connsiteX11" fmla="*/ 324833 w 2990101"/>
              <a:gd name="connsiteY11" fmla="*/ 1018685 h 1018730"/>
              <a:gd name="connsiteX12" fmla="*/ 2906 w 2990101"/>
              <a:gd name="connsiteY12" fmla="*/ 701498 h 1018730"/>
              <a:gd name="connsiteX0" fmla="*/ 2906 w 2990101"/>
              <a:gd name="connsiteY0" fmla="*/ 701485 h 1018717"/>
              <a:gd name="connsiteX1" fmla="*/ 300771 w 2990101"/>
              <a:gd name="connsiteY1" fmla="*/ 352152 h 1018717"/>
              <a:gd name="connsiteX2" fmla="*/ 1826766 w 2990101"/>
              <a:gd name="connsiteY2" fmla="*/ 341577 h 1018717"/>
              <a:gd name="connsiteX3" fmla="*/ 2113346 w 2990101"/>
              <a:gd name="connsiteY3" fmla="*/ 1 h 1018717"/>
              <a:gd name="connsiteX4" fmla="*/ 2265505 w 2990101"/>
              <a:gd name="connsiteY4" fmla="*/ 343427 h 1018717"/>
              <a:gd name="connsiteX5" fmla="*/ 2675757 w 2990101"/>
              <a:gd name="connsiteY5" fmla="*/ 338402 h 1018717"/>
              <a:gd name="connsiteX6" fmla="*/ 2988959 w 2990101"/>
              <a:gd name="connsiteY6" fmla="*/ 686773 h 1018717"/>
              <a:gd name="connsiteX7" fmla="*/ 2737900 w 2990101"/>
              <a:gd name="connsiteY7" fmla="*/ 1008094 h 1018717"/>
              <a:gd name="connsiteX8" fmla="*/ 2159732 w 2990101"/>
              <a:gd name="connsiteY8" fmla="*/ 1008359 h 1018717"/>
              <a:gd name="connsiteX9" fmla="*/ 1750566 w 2990101"/>
              <a:gd name="connsiteY9" fmla="*/ 1011797 h 1018717"/>
              <a:gd name="connsiteX10" fmla="*/ 1750566 w 2990101"/>
              <a:gd name="connsiteY10" fmla="*/ 1011797 h 1018717"/>
              <a:gd name="connsiteX11" fmla="*/ 324833 w 2990101"/>
              <a:gd name="connsiteY11" fmla="*/ 1018672 h 1018717"/>
              <a:gd name="connsiteX12" fmla="*/ 2906 w 2990101"/>
              <a:gd name="connsiteY12" fmla="*/ 701485 h 1018717"/>
              <a:gd name="connsiteX0" fmla="*/ 2906 w 2990101"/>
              <a:gd name="connsiteY0" fmla="*/ 701578 h 1018810"/>
              <a:gd name="connsiteX1" fmla="*/ 300771 w 2990101"/>
              <a:gd name="connsiteY1" fmla="*/ 352245 h 1018810"/>
              <a:gd name="connsiteX2" fmla="*/ 1826766 w 2990101"/>
              <a:gd name="connsiteY2" fmla="*/ 341670 h 1018810"/>
              <a:gd name="connsiteX3" fmla="*/ 2113346 w 2990101"/>
              <a:gd name="connsiteY3" fmla="*/ 94 h 1018810"/>
              <a:gd name="connsiteX4" fmla="*/ 2265505 w 2990101"/>
              <a:gd name="connsiteY4" fmla="*/ 343520 h 1018810"/>
              <a:gd name="connsiteX5" fmla="*/ 2675757 w 2990101"/>
              <a:gd name="connsiteY5" fmla="*/ 338495 h 1018810"/>
              <a:gd name="connsiteX6" fmla="*/ 2988959 w 2990101"/>
              <a:gd name="connsiteY6" fmla="*/ 686866 h 1018810"/>
              <a:gd name="connsiteX7" fmla="*/ 2737900 w 2990101"/>
              <a:gd name="connsiteY7" fmla="*/ 1008187 h 1018810"/>
              <a:gd name="connsiteX8" fmla="*/ 2159732 w 2990101"/>
              <a:gd name="connsiteY8" fmla="*/ 1008452 h 1018810"/>
              <a:gd name="connsiteX9" fmla="*/ 1750566 w 2990101"/>
              <a:gd name="connsiteY9" fmla="*/ 1011890 h 1018810"/>
              <a:gd name="connsiteX10" fmla="*/ 1750566 w 2990101"/>
              <a:gd name="connsiteY10" fmla="*/ 1011890 h 1018810"/>
              <a:gd name="connsiteX11" fmla="*/ 324833 w 2990101"/>
              <a:gd name="connsiteY11" fmla="*/ 1018765 h 1018810"/>
              <a:gd name="connsiteX12" fmla="*/ 2906 w 2990101"/>
              <a:gd name="connsiteY12" fmla="*/ 701578 h 1018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0101" h="1018810">
                <a:moveTo>
                  <a:pt x="2906" y="701578"/>
                </a:moveTo>
                <a:cubicBezTo>
                  <a:pt x="-5518" y="553049"/>
                  <a:pt x="23874" y="356395"/>
                  <a:pt x="300771" y="352245"/>
                </a:cubicBezTo>
                <a:lnTo>
                  <a:pt x="1826766" y="341670"/>
                </a:lnTo>
                <a:cubicBezTo>
                  <a:pt x="2100287" y="343303"/>
                  <a:pt x="2113248" y="2961"/>
                  <a:pt x="2113346" y="94"/>
                </a:cubicBezTo>
                <a:cubicBezTo>
                  <a:pt x="2113444" y="-2773"/>
                  <a:pt x="2340389" y="58223"/>
                  <a:pt x="2265505" y="343520"/>
                </a:cubicBezTo>
                <a:lnTo>
                  <a:pt x="2675757" y="338495"/>
                </a:lnTo>
                <a:cubicBezTo>
                  <a:pt x="2868372" y="348544"/>
                  <a:pt x="3004031" y="469130"/>
                  <a:pt x="2988959" y="686866"/>
                </a:cubicBezTo>
                <a:cubicBezTo>
                  <a:pt x="2983367" y="935884"/>
                  <a:pt x="2924362" y="985257"/>
                  <a:pt x="2737900" y="1008187"/>
                </a:cubicBezTo>
                <a:cubicBezTo>
                  <a:pt x="2599032" y="1019734"/>
                  <a:pt x="2240160" y="1007218"/>
                  <a:pt x="2159732" y="1008452"/>
                </a:cubicBezTo>
                <a:lnTo>
                  <a:pt x="1750566" y="1011890"/>
                </a:lnTo>
                <a:lnTo>
                  <a:pt x="1750566" y="1011890"/>
                </a:lnTo>
                <a:lnTo>
                  <a:pt x="324833" y="1018765"/>
                </a:lnTo>
                <a:cubicBezTo>
                  <a:pt x="55328" y="1022047"/>
                  <a:pt x="-16202" y="847241"/>
                  <a:pt x="2906" y="701578"/>
                </a:cubicBezTo>
                <a:close/>
              </a:path>
            </a:pathLst>
          </a:custGeom>
          <a:solidFill>
            <a:schemeClr val="bg1"/>
          </a:solidFill>
          <a:ln w="38100">
            <a:solidFill>
              <a:srgbClr val="004AAD"/>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b="1">
              <a:solidFill>
                <a:srgbClr val="004AAD"/>
              </a:solidFill>
              <a:latin typeface="Comic Sans MS" panose="030F0902030302020204" pitchFamily="66" charset="0"/>
            </a:endParaRPr>
          </a:p>
        </p:txBody>
      </p:sp>
      <p:sp>
        <p:nvSpPr>
          <p:cNvPr id="11" name="TextBox 10">
            <a:extLst>
              <a:ext uri="{FF2B5EF4-FFF2-40B4-BE49-F238E27FC236}">
                <a16:creationId xmlns:a16="http://schemas.microsoft.com/office/drawing/2014/main" id="{001ED0E8-E227-12E4-D8B2-AA6A1C748999}"/>
              </a:ext>
            </a:extLst>
          </p:cNvPr>
          <p:cNvSpPr txBox="1"/>
          <p:nvPr userDrawn="1"/>
        </p:nvSpPr>
        <p:spPr>
          <a:xfrm>
            <a:off x="8628431" y="5916541"/>
            <a:ext cx="2990101" cy="323165"/>
          </a:xfrm>
          <a:prstGeom prst="rect">
            <a:avLst/>
          </a:prstGeom>
          <a:noFill/>
        </p:spPr>
        <p:txBody>
          <a:bodyPr wrap="square" anchor="ctr">
            <a:spAutoFit/>
          </a:bodyPr>
          <a:lstStyle/>
          <a:p>
            <a:pPr algn="ctr"/>
            <a:r>
              <a:rPr lang="en-US" sz="1500" b="1">
                <a:solidFill>
                  <a:srgbClr val="004AAD"/>
                </a:solidFill>
                <a:latin typeface="Arial" panose="020B0604020202020204" pitchFamily="34" charset="0"/>
                <a:cs typeface="Arial" panose="020B0604020202020204" pitchFamily="34" charset="0"/>
              </a:rPr>
              <a:t> #</a:t>
            </a:r>
            <a:r>
              <a:rPr lang="en-US" sz="1500" b="1" err="1">
                <a:solidFill>
                  <a:srgbClr val="004AAD"/>
                </a:solidFill>
                <a:latin typeface="Arial" panose="020B0604020202020204" pitchFamily="34" charset="0"/>
                <a:cs typeface="Arial" panose="020B0604020202020204" pitchFamily="34" charset="0"/>
              </a:rPr>
              <a:t>TalkScottishEducation</a:t>
            </a:r>
            <a:endParaRPr lang="en-US" sz="1500" b="1">
              <a:solidFill>
                <a:srgbClr val="004AA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2953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623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91332" y="1495242"/>
            <a:ext cx="5228470" cy="42379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324599" y="1495242"/>
            <a:ext cx="5228467" cy="42379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ext Placeholder 2">
            <a:extLst>
              <a:ext uri="{FF2B5EF4-FFF2-40B4-BE49-F238E27FC236}">
                <a16:creationId xmlns:a16="http://schemas.microsoft.com/office/drawing/2014/main" id="{4E797F31-35DC-B4C6-FEAF-D5959C252D5D}"/>
              </a:ext>
            </a:extLst>
          </p:cNvPr>
          <p:cNvSpPr>
            <a:spLocks noGrp="1"/>
          </p:cNvSpPr>
          <p:nvPr>
            <p:ph type="body" idx="10" hasCustomPrompt="1"/>
          </p:nvPr>
        </p:nvSpPr>
        <p:spPr>
          <a:xfrm>
            <a:off x="791332" y="926194"/>
            <a:ext cx="10742255" cy="569049"/>
          </a:xfrm>
        </p:spPr>
        <p:txBody>
          <a:bodyPr anchor="t">
            <a:normAutofit/>
          </a:bodyPr>
          <a:lstStyle>
            <a:lvl1pPr marL="0" indent="0">
              <a:buNone/>
              <a:defRPr sz="2800" b="1">
                <a:solidFill>
                  <a:srgbClr val="004AA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387453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77"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7239000" y="6356350"/>
            <a:ext cx="4114800"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endParaRPr lang="en-GB"/>
          </a:p>
        </p:txBody>
      </p:sp>
    </p:spTree>
    <p:extLst>
      <p:ext uri="{BB962C8B-B14F-4D97-AF65-F5344CB8AC3E}">
        <p14:creationId xmlns:p14="http://schemas.microsoft.com/office/powerpoint/2010/main" val="2471438008"/>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60" r:id="rId3"/>
    <p:sldLayoutId id="2147483651" r:id="rId4"/>
    <p:sldLayoutId id="2147483653" r:id="rId5"/>
    <p:sldLayoutId id="2147483662" r:id="rId6"/>
    <p:sldLayoutId id="2147483661" r:id="rId7"/>
    <p:sldLayoutId id="2147483663" r:id="rId8"/>
    <p:sldLayoutId id="2147483665" r:id="rId9"/>
    <p:sldLayoutId id="2147483664" r:id="rId10"/>
    <p:sldLayoutId id="2147483666" r:id="rId11"/>
    <p:sldLayoutId id="2147483655" r:id="rId12"/>
    <p:sldLayoutId id="2147483652" r:id="rId13"/>
  </p:sldLayoutIdLst>
  <p:txStyles>
    <p:titleStyle>
      <a:lvl1pPr algn="l" defTabSz="914400" rtl="0" eaLnBrk="1" latinLnBrk="0" hangingPunct="1">
        <a:lnSpc>
          <a:spcPct val="90000"/>
        </a:lnSpc>
        <a:spcBef>
          <a:spcPct val="0"/>
        </a:spcBef>
        <a:buNone/>
        <a:defRPr sz="4000" b="1" kern="1200">
          <a:solidFill>
            <a:srgbClr val="004AA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0.jpeg"/><Relationship Id="rId4" Type="http://schemas.openxmlformats.org/officeDocument/2006/relationships/image" Target="../media/image29.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4.pn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3.png"/></Relationships>
</file>

<file path=ppt/slides/_rels/slide1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3.png"/></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37.jpeg"/><Relationship Id="rId5" Type="http://schemas.openxmlformats.org/officeDocument/2006/relationships/image" Target="../media/image36.png"/><Relationship Id="rId4" Type="http://schemas.openxmlformats.org/officeDocument/2006/relationships/image" Target="../media/image35.jpeg"/></Relationships>
</file>

<file path=ppt/slides/_rels/slide1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8.jpeg"/></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forms.office.com/e/b5PCpJJJ3P" TargetMode="External"/><Relationship Id="rId5" Type="http://schemas.openxmlformats.org/officeDocument/2006/relationships/image" Target="../media/image40.png"/><Relationship Id="rId4" Type="http://schemas.openxmlformats.org/officeDocument/2006/relationships/image" Target="../media/image39.png"/></Relationships>
</file>

<file path=ppt/slides/_rels/slide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 Id="rId9" Type="http://schemas.openxmlformats.org/officeDocument/2006/relationships/image" Target="../media/image18.jpeg"/></Relationships>
</file>

<file path=ppt/slides/_rels/slide20.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2.gif"/></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gif"/></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7.jpeg"/><Relationship Id="rId4"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42104F83-3D07-A90C-7CFC-891746049BC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68265" y="488379"/>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398939" y="462979"/>
            <a:ext cx="1225863" cy="1025622"/>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3" name="Title 2">
            <a:extLst>
              <a:ext uri="{FF2B5EF4-FFF2-40B4-BE49-F238E27FC236}">
                <a16:creationId xmlns:a16="http://schemas.microsoft.com/office/drawing/2014/main" id="{51671D4F-E7D4-4855-E54B-37597D04AFC1}"/>
              </a:ext>
            </a:extLst>
          </p:cNvPr>
          <p:cNvSpPr txBox="1">
            <a:spLocks/>
          </p:cNvSpPr>
          <p:nvPr/>
        </p:nvSpPr>
        <p:spPr bwMode="auto">
          <a:xfrm>
            <a:off x="1186231" y="1918765"/>
            <a:ext cx="10891021" cy="265797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fontAlgn="auto">
              <a:lnSpc>
                <a:spcPct val="130000"/>
              </a:lnSpc>
              <a:spcBef>
                <a:spcPts val="0"/>
              </a:spcBef>
              <a:spcAft>
                <a:spcPts val="0"/>
              </a:spcAft>
              <a:defRPr/>
            </a:pPr>
            <a:r>
              <a:rPr lang="en-GB" sz="2400" kern="1200" dirty="0">
                <a:latin typeface="Segoe UI"/>
                <a:ea typeface="+mn-ea"/>
                <a:cs typeface="Segoe UI"/>
              </a:rPr>
              <a:t>Inclusion Wellbeing &amp; Equalities Professional Learning Framework</a:t>
            </a:r>
          </a:p>
          <a:p>
            <a:pPr fontAlgn="auto">
              <a:lnSpc>
                <a:spcPct val="130000"/>
              </a:lnSpc>
              <a:spcBef>
                <a:spcPts val="0"/>
              </a:spcBef>
              <a:spcAft>
                <a:spcPts val="0"/>
              </a:spcAft>
              <a:defRPr/>
            </a:pPr>
            <a:endParaRPr lang="en-GB" sz="3600" dirty="0">
              <a:latin typeface="Segoe UI"/>
              <a:ea typeface="+mn-ea"/>
              <a:cs typeface="Segoe UI"/>
            </a:endParaRPr>
          </a:p>
          <a:p>
            <a:pPr fontAlgn="auto">
              <a:lnSpc>
                <a:spcPct val="130000"/>
              </a:lnSpc>
              <a:spcBef>
                <a:spcPts val="0"/>
              </a:spcBef>
              <a:spcAft>
                <a:spcPts val="0"/>
              </a:spcAft>
              <a:defRPr/>
            </a:pPr>
            <a:br>
              <a:rPr lang="en-US" sz="3600" kern="1200" dirty="0">
                <a:solidFill>
                  <a:srgbClr val="4BACC6"/>
                </a:solidFill>
                <a:latin typeface="Arial"/>
                <a:ea typeface="+mn-ea"/>
                <a:cs typeface="Arial"/>
              </a:rPr>
            </a:br>
            <a:r>
              <a:rPr lang="en-US" sz="3600" kern="1200" dirty="0">
                <a:solidFill>
                  <a:srgbClr val="4BACC6"/>
                </a:solidFill>
                <a:latin typeface="Arial"/>
                <a:ea typeface="+mn-ea"/>
                <a:cs typeface="Arial"/>
              </a:rPr>
              <a:t>Essential for All</a:t>
            </a:r>
            <a:r>
              <a:rPr lang="en-GB" sz="3600" kern="1200" dirty="0">
                <a:solidFill>
                  <a:srgbClr val="4BACC6"/>
                </a:solidFill>
                <a:latin typeface="Segoe UI"/>
                <a:ea typeface="+mn-ea"/>
                <a:cs typeface="Segoe UI"/>
              </a:rPr>
              <a:t> </a:t>
            </a:r>
            <a:endParaRPr lang="en-US" sz="3600" b="0" kern="1200" dirty="0">
              <a:solidFill>
                <a:srgbClr val="4BACC6"/>
              </a:solidFill>
              <a:latin typeface="+mn-lt"/>
              <a:ea typeface="+mn-ea"/>
              <a:cs typeface="Arial"/>
            </a:endParaRPr>
          </a:p>
        </p:txBody>
      </p:sp>
      <p:sp>
        <p:nvSpPr>
          <p:cNvPr id="7" name="Rectangle 6">
            <a:extLst>
              <a:ext uri="{FF2B5EF4-FFF2-40B4-BE49-F238E27FC236}">
                <a16:creationId xmlns:a16="http://schemas.microsoft.com/office/drawing/2014/main" id="{D9FC37CE-CFA4-0057-A053-05EF8383B10F}"/>
              </a:ext>
            </a:extLst>
          </p:cNvPr>
          <p:cNvSpPr/>
          <p:nvPr/>
        </p:nvSpPr>
        <p:spPr>
          <a:xfrm>
            <a:off x="1176035" y="4510292"/>
            <a:ext cx="4102765" cy="461665"/>
          </a:xfrm>
          <a:prstGeom prst="rect">
            <a:avLst/>
          </a:prstGeom>
        </p:spPr>
        <p:txBody>
          <a:bodyPr wrap="square" lIns="91440" tIns="45720" rIns="91440" bIns="45720" anchor="t">
            <a:spAutoFit/>
          </a:bodyPr>
          <a:lstStyle/>
          <a:p>
            <a:r>
              <a:rPr lang="en-GB" sz="2400" dirty="0">
                <a:solidFill>
                  <a:srgbClr val="B3D236"/>
                </a:solidFill>
              </a:rPr>
              <a:t>@ESInclusionTeam</a:t>
            </a:r>
            <a:endParaRPr lang="en-US" sz="2400" dirty="0">
              <a:solidFill>
                <a:srgbClr val="B3D236"/>
              </a:solidFill>
            </a:endParaRPr>
          </a:p>
        </p:txBody>
      </p:sp>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pic>
        <p:nvPicPr>
          <p:cNvPr id="12" name="Picture 11" descr="This image forms part of the Education Scotland branding. It is 2 teal-coloured overlapping triangles. "/>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sp>
        <p:nvSpPr>
          <p:cNvPr id="2" name="Title 1">
            <a:extLst>
              <a:ext uri="{FF2B5EF4-FFF2-40B4-BE49-F238E27FC236}">
                <a16:creationId xmlns:a16="http://schemas.microsoft.com/office/drawing/2014/main" id="{DA9AE550-1804-E97A-1F99-D78F51568736}"/>
              </a:ext>
            </a:extLst>
          </p:cNvPr>
          <p:cNvSpPr>
            <a:spLocks noGrp="1"/>
          </p:cNvSpPr>
          <p:nvPr>
            <p:ph type="title" idx="4294967295"/>
          </p:nvPr>
        </p:nvSpPr>
        <p:spPr>
          <a:xfrm>
            <a:off x="1213255" y="2827468"/>
            <a:ext cx="10836972" cy="711200"/>
          </a:xfrm>
        </p:spPr>
        <p:txBody>
          <a:bodyPr/>
          <a:lstStyle/>
          <a:p>
            <a:r>
              <a:rPr lang="en-US" sz="3200" dirty="0">
                <a:cs typeface="Arial"/>
              </a:rPr>
              <a:t>Inclusion. An overview</a:t>
            </a:r>
            <a:endParaRPr lang="en-GB" dirty="0"/>
          </a:p>
        </p:txBody>
      </p:sp>
    </p:spTree>
    <p:extLst>
      <p:ext uri="{BB962C8B-B14F-4D97-AF65-F5344CB8AC3E}">
        <p14:creationId xmlns:p14="http://schemas.microsoft.com/office/powerpoint/2010/main" val="655389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874ABD4-2F6A-B182-1FAC-24E996190855}"/>
              </a:ext>
            </a:extLst>
          </p:cNvPr>
          <p:cNvSpPr>
            <a:spLocks noGrp="1"/>
          </p:cNvSpPr>
          <p:nvPr>
            <p:ph type="title"/>
          </p:nvPr>
        </p:nvSpPr>
        <p:spPr>
          <a:xfrm>
            <a:off x="516439" y="216488"/>
            <a:ext cx="6122356" cy="711200"/>
          </a:xfrm>
        </p:spPr>
        <p:txBody>
          <a:bodyPr/>
          <a:lstStyle/>
          <a:p>
            <a:r>
              <a:rPr lang="en-GB" dirty="0"/>
              <a:t>Inclusion Supports all Learners </a:t>
            </a:r>
          </a:p>
        </p:txBody>
      </p:sp>
      <p:pic>
        <p:nvPicPr>
          <p:cNvPr id="4" name="Picture 3" descr="This is the Education Scotland, Inclusion, Wellbeing and Equalities logo. It is  blue green and yellow. ">
            <a:extLst>
              <a:ext uri="{FF2B5EF4-FFF2-40B4-BE49-F238E27FC236}">
                <a16:creationId xmlns:a16="http://schemas.microsoft.com/office/drawing/2014/main" id="{47CC66D3-D9C9-9B0D-7825-7E47A79DE8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78439" y="0"/>
            <a:ext cx="1513561" cy="762000"/>
          </a:xfrm>
          <a:prstGeom prst="rect">
            <a:avLst/>
          </a:prstGeom>
        </p:spPr>
      </p:pic>
      <p:pic>
        <p:nvPicPr>
          <p:cNvPr id="6" name="Picture 5" descr="The image has text and arrows which point upwards to a group of stylised icons representing seven  gender neutral children and young people at the top of the image. One icon represents wheelchair users. At the bottom of the image, the text includes the four themes of the Inclusion Wellbeing and Equalities Framework that support Inclusion , the cornerstone of Education for all learners. ">
            <a:extLst>
              <a:ext uri="{FF2B5EF4-FFF2-40B4-BE49-F238E27FC236}">
                <a16:creationId xmlns:a16="http://schemas.microsoft.com/office/drawing/2014/main" id="{55D45716-DFE4-4A29-AC73-09AE10242A7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79238" y="914400"/>
            <a:ext cx="7020827" cy="5170149"/>
          </a:xfrm>
          <a:prstGeom prst="rect">
            <a:avLst/>
          </a:prstGeom>
        </p:spPr>
      </p:pic>
      <p:pic>
        <p:nvPicPr>
          <p:cNvPr id="10" name="Picture 9" descr="This is the Scottish Government Logo. It has a Scottish flag on the right side. ">
            <a:extLst>
              <a:ext uri="{FF2B5EF4-FFF2-40B4-BE49-F238E27FC236}">
                <a16:creationId xmlns:a16="http://schemas.microsoft.com/office/drawing/2014/main" id="{5EC12F09-C09E-37DB-762E-A1F5F671527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832898" y="5594437"/>
            <a:ext cx="2471814" cy="455634"/>
          </a:xfrm>
          <a:prstGeom prst="rect">
            <a:avLst/>
          </a:prstGeom>
        </p:spPr>
      </p:pic>
    </p:spTree>
    <p:extLst>
      <p:ext uri="{BB962C8B-B14F-4D97-AF65-F5344CB8AC3E}">
        <p14:creationId xmlns:p14="http://schemas.microsoft.com/office/powerpoint/2010/main" val="183554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01" y="525849"/>
            <a:ext cx="11049507" cy="782320"/>
          </a:xfrm>
        </p:spPr>
        <p:txBody>
          <a:bodyPr/>
          <a:lstStyle/>
          <a:p>
            <a:r>
              <a:rPr lang="en-GB" sz="3200" dirty="0">
                <a:solidFill>
                  <a:srgbClr val="00ABB5"/>
                </a:solidFill>
                <a:latin typeface="Segoe UI" panose="020B0502040204020203" pitchFamily="34" charset="0"/>
                <a:cs typeface="Segoe UI" panose="020B0502040204020203" pitchFamily="34" charset="0"/>
              </a:rPr>
              <a:t>Inclusion </a:t>
            </a:r>
          </a:p>
        </p:txBody>
      </p:sp>
      <p:pic>
        <p:nvPicPr>
          <p:cNvPr id="8" name="Picture 7" descr="This is the Education Scotland, Inclusion, Wellbeing and Equalities logo. It is  blue green and yellow.">
            <a:extLst>
              <a:ext uri="{FF2B5EF4-FFF2-40B4-BE49-F238E27FC236}">
                <a16:creationId xmlns:a16="http://schemas.microsoft.com/office/drawing/2014/main" id="{E4618F78-95C4-E0A2-4F53-A2778D8FF2D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
        <p:nvSpPr>
          <p:cNvPr id="6" name="Content Placeholder 2">
            <a:extLst>
              <a:ext uri="{FF2B5EF4-FFF2-40B4-BE49-F238E27FC236}">
                <a16:creationId xmlns:a16="http://schemas.microsoft.com/office/drawing/2014/main" id="{FE8A091B-4DCE-41CB-9324-6F9430867199}"/>
              </a:ext>
            </a:extLst>
          </p:cNvPr>
          <p:cNvSpPr>
            <a:spLocks noGrp="1"/>
          </p:cNvSpPr>
          <p:nvPr>
            <p:ph idx="1"/>
          </p:nvPr>
        </p:nvSpPr>
        <p:spPr>
          <a:xfrm>
            <a:off x="506591" y="1712724"/>
            <a:ext cx="11049507" cy="4394999"/>
          </a:xfrm>
        </p:spPr>
        <p:txBody>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lang="en-GB" sz="2400" dirty="0">
                <a:latin typeface="Segoe UI" panose="020B0502040204020203" pitchFamily="34" charset="0"/>
                <a:cs typeface="Segoe UI" panose="020B0502040204020203" pitchFamily="34" charset="0"/>
              </a:rPr>
              <a:t>There are a number of explanations or definitions of </a:t>
            </a:r>
            <a:r>
              <a:rPr lang="en-GB" sz="2400" b="0" dirty="0">
                <a:latin typeface="Segoe UI" panose="020B0502040204020203" pitchFamily="34" charset="0"/>
                <a:cs typeface="Segoe UI" panose="020B0502040204020203" pitchFamily="34" charset="0"/>
              </a:rPr>
              <a:t>inclusion.</a:t>
            </a:r>
          </a:p>
          <a:p>
            <a:pPr marL="0" marR="0" lvl="0" indent="0" algn="l" defTabSz="914400" rtl="0" eaLnBrk="1" fontAlgn="auto" latinLnBrk="0" hangingPunct="1">
              <a:lnSpc>
                <a:spcPct val="130000"/>
              </a:lnSpc>
              <a:spcBef>
                <a:spcPts val="0"/>
              </a:spcBef>
              <a:spcAft>
                <a:spcPts val="0"/>
              </a:spcAft>
              <a:buClrTx/>
              <a:buSzTx/>
              <a:buFontTx/>
              <a:buNone/>
              <a:tabLst/>
              <a:defRPr/>
            </a:pPr>
            <a:r>
              <a:rPr lang="en-GB" sz="2400" b="0" dirty="0">
                <a:latin typeface="Segoe UI" panose="020B0502040204020203" pitchFamily="34" charset="0"/>
                <a:cs typeface="Segoe UI" panose="020B0502040204020203" pitchFamily="34" charset="0"/>
              </a:rPr>
              <a:t>Below is a definition from </a:t>
            </a:r>
            <a:r>
              <a:rPr lang="en-GB" sz="2400" b="0" kern="0" dirty="0">
                <a:latin typeface="Segoe UI" panose="020B0502040204020203" pitchFamily="34" charset="0"/>
                <a:ea typeface="Times New Roman" panose="02020603050405020304" pitchFamily="18" charset="0"/>
                <a:cs typeface="Segoe UI" panose="020B0502040204020203" pitchFamily="34" charset="0"/>
              </a:rPr>
              <a:t>How Good is our school?4 </a:t>
            </a:r>
          </a:p>
          <a:p>
            <a:pPr marL="0" marR="0" lvl="0" indent="0" algn="l" defTabSz="914400" rtl="0" eaLnBrk="1" fontAlgn="auto" latinLnBrk="0" hangingPunct="1">
              <a:lnSpc>
                <a:spcPct val="130000"/>
              </a:lnSpc>
              <a:spcBef>
                <a:spcPts val="0"/>
              </a:spcBef>
              <a:spcAft>
                <a:spcPts val="0"/>
              </a:spcAft>
              <a:buClrTx/>
              <a:buSzTx/>
              <a:buFontTx/>
              <a:buNone/>
              <a:tabLst/>
              <a:defRPr/>
            </a:pPr>
            <a:endParaRPr lang="en-GB" sz="2400" b="0" kern="0" dirty="0">
              <a:latin typeface="Segoe UI" panose="020B0502040204020203" pitchFamily="34" charset="0"/>
              <a:cs typeface="Segoe UI" panose="020B0502040204020203" pitchFamily="34" charset="0"/>
            </a:endParaRPr>
          </a:p>
          <a:p>
            <a:pPr>
              <a:lnSpc>
                <a:spcPct val="150000"/>
              </a:lnSpc>
              <a:buClr>
                <a:srgbClr val="00ABB5"/>
              </a:buClr>
            </a:pPr>
            <a:r>
              <a:rPr lang="en-GB" sz="2400" dirty="0">
                <a:latin typeface="Segoe UI" panose="020B0502040204020203" pitchFamily="34" charset="0"/>
                <a:cs typeface="Segoe UI" panose="020B0502040204020203" pitchFamily="34" charset="0"/>
              </a:rPr>
              <a:t>‘Inclusions means taking positive action and intervening in order to enable achievement for all by building and fulfilling the potential of every child, young person and adult’.</a:t>
            </a:r>
          </a:p>
          <a:p>
            <a:pPr>
              <a:lnSpc>
                <a:spcPct val="150000"/>
              </a:lnSpc>
              <a:buClr>
                <a:srgbClr val="00ABB5"/>
              </a:buClr>
            </a:pPr>
            <a:endParaRPr lang="en-GB" sz="2400" dirty="0">
              <a:latin typeface="Segoe UI" panose="020B0502040204020203" pitchFamily="34" charset="0"/>
              <a:cs typeface="Segoe UI" panose="020B0502040204020203" pitchFamily="34" charset="0"/>
            </a:endParaRPr>
          </a:p>
        </p:txBody>
      </p:sp>
      <p:pic>
        <p:nvPicPr>
          <p:cNvPr id="7" name="Picture 6" descr="This image is the front cover of the Self evaluation framework How Good is Our School?4 ">
            <a:extLst>
              <a:ext uri="{FF2B5EF4-FFF2-40B4-BE49-F238E27FC236}">
                <a16:creationId xmlns:a16="http://schemas.microsoft.com/office/drawing/2014/main" id="{18C111BE-B786-C239-4883-D26904C5BE1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9816895" y="1060582"/>
            <a:ext cx="1595082" cy="2253053"/>
          </a:xfrm>
          <a:prstGeom prst="rect">
            <a:avLst/>
          </a:prstGeom>
          <a:ln w="6350">
            <a:solidFill>
              <a:schemeClr val="tx1"/>
            </a:solidFill>
          </a:ln>
        </p:spPr>
      </p:pic>
    </p:spTree>
    <p:extLst>
      <p:ext uri="{BB962C8B-B14F-4D97-AF65-F5344CB8AC3E}">
        <p14:creationId xmlns:p14="http://schemas.microsoft.com/office/powerpoint/2010/main" val="3450986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92" y="130433"/>
            <a:ext cx="9143999" cy="711200"/>
          </a:xfrm>
        </p:spPr>
        <p:txBody>
          <a:bodyPr/>
          <a:lstStyle/>
          <a:p>
            <a:r>
              <a:rPr lang="en-GB" dirty="0"/>
              <a:t>The Four Pillars of Inclusion </a:t>
            </a:r>
          </a:p>
        </p:txBody>
      </p:sp>
      <p:pic>
        <p:nvPicPr>
          <p:cNvPr id="5" name="Picture 4" descr="This is the Education Scotland, Inclusion, Wellbeing and Equalities logo. It is blue green and yellow.">
            <a:extLst>
              <a:ext uri="{FF2B5EF4-FFF2-40B4-BE49-F238E27FC236}">
                <a16:creationId xmlns:a16="http://schemas.microsoft.com/office/drawing/2014/main" id="{A218A7A0-5D57-6DFE-9C57-4D6A4C682B82}"/>
              </a:ext>
            </a:extLst>
          </p:cNvPr>
          <p:cNvPicPr>
            <a:picLocks noChangeAspect="1"/>
          </p:cNvPicPr>
          <p:nvPr/>
        </p:nvPicPr>
        <p:blipFill>
          <a:blip r:embed="rId3"/>
          <a:stretch>
            <a:fillRect/>
          </a:stretch>
        </p:blipFill>
        <p:spPr>
          <a:xfrm>
            <a:off x="10658475" y="0"/>
            <a:ext cx="1533525" cy="771525"/>
          </a:xfrm>
          <a:prstGeom prst="rect">
            <a:avLst/>
          </a:prstGeom>
        </p:spPr>
      </p:pic>
      <p:pic>
        <p:nvPicPr>
          <p:cNvPr id="10" name="Picture 9" descr="This image represents the 4 pillars of inclusion. At the centre is a circle with the word Inclusion, this is surrounded by 4 circles with the words Present, Participating, Achieving and Supported. ">
            <a:extLst>
              <a:ext uri="{FF2B5EF4-FFF2-40B4-BE49-F238E27FC236}">
                <a16:creationId xmlns:a16="http://schemas.microsoft.com/office/drawing/2014/main" id="{EF9D22A4-6488-449B-8449-DDFDBEFB5EEA}"/>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952500" y="1175656"/>
            <a:ext cx="4203700" cy="4082144"/>
          </a:xfrm>
          <a:prstGeom prst="rect">
            <a:avLst/>
          </a:prstGeom>
          <a:noFill/>
          <a:ln>
            <a:noFill/>
          </a:ln>
        </p:spPr>
      </p:pic>
      <p:sp>
        <p:nvSpPr>
          <p:cNvPr id="3" name="TextBox 2">
            <a:extLst>
              <a:ext uri="{FF2B5EF4-FFF2-40B4-BE49-F238E27FC236}">
                <a16:creationId xmlns:a16="http://schemas.microsoft.com/office/drawing/2014/main" id="{C0F22CC6-E758-41E0-84DE-B77821AF9F99}"/>
              </a:ext>
            </a:extLst>
          </p:cNvPr>
          <p:cNvSpPr txBox="1"/>
          <p:nvPr/>
        </p:nvSpPr>
        <p:spPr>
          <a:xfrm>
            <a:off x="5652759" y="1430215"/>
            <a:ext cx="6093764" cy="3108543"/>
          </a:xfrm>
          <a:prstGeom prst="rect">
            <a:avLst/>
          </a:prstGeom>
          <a:noFill/>
        </p:spPr>
        <p:txBody>
          <a:bodyPr wrap="square" rtlCol="0">
            <a:spAutoFit/>
          </a:bodyPr>
          <a:lstStyle/>
          <a:p>
            <a:r>
              <a:rPr lang="en-GB" sz="2800" dirty="0">
                <a:solidFill>
                  <a:schemeClr val="tx1">
                    <a:lumMod val="65000"/>
                    <a:lumOff val="35000"/>
                  </a:schemeClr>
                </a:solidFill>
                <a:latin typeface="Segoe UI" panose="020B0502040204020203" pitchFamily="34" charset="0"/>
                <a:cs typeface="Segoe UI" panose="020B0502040204020203" pitchFamily="34" charset="0"/>
              </a:rPr>
              <a:t>To be included</a:t>
            </a:r>
            <a:r>
              <a:rPr lang="en-GB" sz="2800" b="1" dirty="0">
                <a:solidFill>
                  <a:schemeClr val="tx1">
                    <a:lumMod val="65000"/>
                    <a:lumOff val="35000"/>
                  </a:schemeClr>
                </a:solidFill>
                <a:latin typeface="Segoe UI" panose="020B0502040204020203" pitchFamily="34" charset="0"/>
                <a:cs typeface="Segoe UI" panose="020B0502040204020203" pitchFamily="34" charset="0"/>
              </a:rPr>
              <a:t> all </a:t>
            </a:r>
            <a:r>
              <a:rPr lang="en-GB" sz="2800" dirty="0">
                <a:solidFill>
                  <a:schemeClr val="tx1">
                    <a:lumMod val="65000"/>
                    <a:lumOff val="35000"/>
                  </a:schemeClr>
                </a:solidFill>
                <a:latin typeface="Segoe UI" panose="020B0502040204020203" pitchFamily="34" charset="0"/>
                <a:cs typeface="Segoe UI" panose="020B0502040204020203" pitchFamily="34" charset="0"/>
              </a:rPr>
              <a:t>children and young people need to be and feel: </a:t>
            </a:r>
          </a:p>
          <a:p>
            <a:endParaRPr lang="en-GB" sz="2800" dirty="0">
              <a:solidFill>
                <a:schemeClr val="tx1">
                  <a:lumMod val="65000"/>
                  <a:lumOff val="35000"/>
                </a:schemeClr>
              </a:solidFill>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sz="2800" dirty="0">
                <a:solidFill>
                  <a:schemeClr val="tx1">
                    <a:lumMod val="65000"/>
                    <a:lumOff val="35000"/>
                  </a:schemeClr>
                </a:solidFill>
                <a:latin typeface="Segoe UI" panose="020B0502040204020203" pitchFamily="34" charset="0"/>
                <a:cs typeface="Segoe UI" panose="020B0502040204020203" pitchFamily="34" charset="0"/>
              </a:rPr>
              <a:t>Present</a:t>
            </a:r>
          </a:p>
          <a:p>
            <a:pPr marL="342900" indent="-342900">
              <a:buFont typeface="Arial" panose="020B0604020202020204" pitchFamily="34" charset="0"/>
              <a:buChar char="•"/>
            </a:pPr>
            <a:r>
              <a:rPr lang="en-GB" sz="2800" dirty="0">
                <a:solidFill>
                  <a:schemeClr val="tx1">
                    <a:lumMod val="65000"/>
                    <a:lumOff val="35000"/>
                  </a:schemeClr>
                </a:solidFill>
                <a:latin typeface="Segoe UI" panose="020B0502040204020203" pitchFamily="34" charset="0"/>
                <a:cs typeface="Segoe UI" panose="020B0502040204020203" pitchFamily="34" charset="0"/>
              </a:rPr>
              <a:t>Participating</a:t>
            </a:r>
          </a:p>
          <a:p>
            <a:pPr marL="342900" indent="-342900">
              <a:buFont typeface="Arial" panose="020B0604020202020204" pitchFamily="34" charset="0"/>
              <a:buChar char="•"/>
            </a:pPr>
            <a:r>
              <a:rPr lang="en-GB" sz="2800" dirty="0">
                <a:solidFill>
                  <a:schemeClr val="tx1">
                    <a:lumMod val="65000"/>
                    <a:lumOff val="35000"/>
                  </a:schemeClr>
                </a:solidFill>
                <a:latin typeface="Segoe UI" panose="020B0502040204020203" pitchFamily="34" charset="0"/>
                <a:cs typeface="Segoe UI" panose="020B0502040204020203" pitchFamily="34" charset="0"/>
              </a:rPr>
              <a:t>Achieving</a:t>
            </a:r>
          </a:p>
          <a:p>
            <a:pPr marL="342900" indent="-342900">
              <a:buFont typeface="Arial" panose="020B0604020202020204" pitchFamily="34" charset="0"/>
              <a:buChar char="•"/>
            </a:pPr>
            <a:r>
              <a:rPr lang="en-GB" sz="2800" dirty="0">
                <a:solidFill>
                  <a:schemeClr val="tx1">
                    <a:lumMod val="65000"/>
                    <a:lumOff val="35000"/>
                  </a:schemeClr>
                </a:solidFill>
                <a:latin typeface="Segoe UI" panose="020B0502040204020203" pitchFamily="34" charset="0"/>
                <a:cs typeface="Segoe UI" panose="020B0502040204020203" pitchFamily="34" charset="0"/>
              </a:rPr>
              <a:t>Supported. </a:t>
            </a:r>
          </a:p>
        </p:txBody>
      </p:sp>
    </p:spTree>
    <p:extLst>
      <p:ext uri="{BB962C8B-B14F-4D97-AF65-F5344CB8AC3E}">
        <p14:creationId xmlns:p14="http://schemas.microsoft.com/office/powerpoint/2010/main" val="1865690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263" y="153880"/>
            <a:ext cx="4021092" cy="711200"/>
          </a:xfrm>
        </p:spPr>
        <p:txBody>
          <a:bodyPr/>
          <a:lstStyle/>
          <a:p>
            <a:r>
              <a:rPr lang="en-GB" dirty="0"/>
              <a:t>Inclusion - Present </a:t>
            </a:r>
          </a:p>
        </p:txBody>
      </p:sp>
      <p:sp>
        <p:nvSpPr>
          <p:cNvPr id="6" name="Oval 5" descr="this is  a purple circle for the inclusion pillar 'Present' ">
            <a:extLst>
              <a:ext uri="{FF2B5EF4-FFF2-40B4-BE49-F238E27FC236}">
                <a16:creationId xmlns:a16="http://schemas.microsoft.com/office/drawing/2014/main" id="{745C868B-7D25-ECCE-7542-89C7C9947255}"/>
              </a:ext>
            </a:extLst>
          </p:cNvPr>
          <p:cNvSpPr/>
          <p:nvPr/>
        </p:nvSpPr>
        <p:spPr>
          <a:xfrm>
            <a:off x="427703" y="173576"/>
            <a:ext cx="908728" cy="869777"/>
          </a:xfrm>
          <a:prstGeom prst="ellipse">
            <a:avLst/>
          </a:prstGeom>
          <a:solidFill>
            <a:srgbClr val="8067A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400" dirty="0">
              <a:latin typeface="Segoe UI" panose="020B0502040204020203" pitchFamily="34" charset="0"/>
              <a:cs typeface="Segoe UI" panose="020B0502040204020203" pitchFamily="34" charset="0"/>
            </a:endParaRPr>
          </a:p>
        </p:txBody>
      </p:sp>
      <p:pic>
        <p:nvPicPr>
          <p:cNvPr id="10" name="Picture 9" descr="This image represents the 4 pillars of inclusion. At the centre is a circle with the word Inclusion, this is surrounded by 4 circles with the words Present, Participating, Achieving and Supported. ">
            <a:extLst>
              <a:ext uri="{FF2B5EF4-FFF2-40B4-BE49-F238E27FC236}">
                <a16:creationId xmlns:a16="http://schemas.microsoft.com/office/drawing/2014/main" id="{EF9D22A4-6488-449B-8449-DDFDBEFB5EEA}"/>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5856528" y="166337"/>
            <a:ext cx="1662881" cy="1685531"/>
          </a:xfrm>
          <a:prstGeom prst="rect">
            <a:avLst/>
          </a:prstGeom>
          <a:noFill/>
          <a:ln>
            <a:noFill/>
          </a:ln>
        </p:spPr>
      </p:pic>
      <p:sp>
        <p:nvSpPr>
          <p:cNvPr id="3" name="TextBox 2">
            <a:extLst>
              <a:ext uri="{FF2B5EF4-FFF2-40B4-BE49-F238E27FC236}">
                <a16:creationId xmlns:a16="http://schemas.microsoft.com/office/drawing/2014/main" id="{C0F22CC6-E758-41E0-84DE-B77821AF9F99}"/>
              </a:ext>
            </a:extLst>
          </p:cNvPr>
          <p:cNvSpPr txBox="1"/>
          <p:nvPr/>
        </p:nvSpPr>
        <p:spPr>
          <a:xfrm>
            <a:off x="435232" y="1972881"/>
            <a:ext cx="9513121" cy="3855414"/>
          </a:xfrm>
          <a:prstGeom prst="rect">
            <a:avLst/>
          </a:prstGeom>
          <a:noFill/>
        </p:spPr>
        <p:txBody>
          <a:bodyPr wrap="square" rtlCol="0">
            <a:spAutoFit/>
          </a:bodyPr>
          <a:lstStyle/>
          <a:p>
            <a:endParaRPr lang="en-GB" sz="2000" dirty="0">
              <a:solidFill>
                <a:schemeClr val="tx1">
                  <a:lumMod val="65000"/>
                  <a:lumOff val="35000"/>
                </a:schemeClr>
              </a:solidFill>
              <a:latin typeface="Segoe UI" panose="020B0502040204020203" pitchFamily="34" charset="0"/>
              <a:cs typeface="Segoe UI" panose="020B0502040204020203"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2000" b="1" kern="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All </a:t>
            </a:r>
            <a:r>
              <a:rPr lang="en-GB" sz="2000" kern="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children and young people should learn in environments which best meet their needs</a:t>
            </a:r>
            <a:endParaRPr lang="en-GB" sz="2000" kern="1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p>
            <a:pPr marL="457200">
              <a:lnSpc>
                <a:spcPct val="107000"/>
              </a:lnSpc>
              <a:spcAft>
                <a:spcPts val="800"/>
              </a:spcAft>
            </a:pPr>
            <a:r>
              <a:rPr lang="en-GB" sz="2000" kern="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 </a:t>
            </a:r>
            <a:endParaRPr lang="en-GB" sz="2000" kern="1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2000" b="1" kern="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All</a:t>
            </a:r>
            <a:r>
              <a:rPr lang="en-GB" sz="2000" kern="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 children and young people should be fully engaged in the life of their school, through the inclusive ethos, culture and values of the school</a:t>
            </a:r>
            <a:endParaRPr lang="en-GB" sz="2000" kern="1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p>
            <a:pPr marL="457200">
              <a:lnSpc>
                <a:spcPct val="107000"/>
              </a:lnSpc>
              <a:spcAft>
                <a:spcPts val="800"/>
              </a:spcAft>
            </a:pPr>
            <a:r>
              <a:rPr lang="en-GB" sz="2000" kern="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 </a:t>
            </a:r>
            <a:endParaRPr lang="en-GB" sz="2000" kern="1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GB" sz="2000" b="1" kern="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All</a:t>
            </a:r>
            <a:r>
              <a:rPr lang="en-GB" sz="2000" kern="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 children and young people should receive a fulltime education including flexible approaches to meet their needs</a:t>
            </a:r>
            <a:endParaRPr lang="en-GB" sz="2000" kern="100" dirty="0">
              <a:solidFill>
                <a:schemeClr val="tx1">
                  <a:lumMod val="75000"/>
                  <a:lumOff val="25000"/>
                </a:schemeClr>
              </a:solidFill>
              <a:effectLst/>
              <a:latin typeface="Segoe UI" panose="020B0502040204020203" pitchFamily="34" charset="0"/>
              <a:ea typeface="Calibri" panose="020F0502020204030204" pitchFamily="34" charset="0"/>
              <a:cs typeface="Segoe UI" panose="020B0502040204020203" pitchFamily="34" charset="0"/>
            </a:endParaRPr>
          </a:p>
          <a:p>
            <a:pPr marL="342900" indent="-342900">
              <a:buFont typeface="Arial" panose="020B0604020202020204" pitchFamily="34" charset="0"/>
              <a:buChar char="•"/>
            </a:pPr>
            <a:endParaRPr lang="en-GB" sz="2000" dirty="0">
              <a:solidFill>
                <a:schemeClr val="tx1">
                  <a:lumMod val="65000"/>
                  <a:lumOff val="35000"/>
                </a:schemeClr>
              </a:solidFill>
              <a:latin typeface="Segoe UI" panose="020B0502040204020203" pitchFamily="34" charset="0"/>
              <a:cs typeface="Segoe UI" panose="020B0502040204020203" pitchFamily="34" charset="0"/>
            </a:endParaRPr>
          </a:p>
        </p:txBody>
      </p:sp>
      <p:pic>
        <p:nvPicPr>
          <p:cNvPr id="8" name="Picture 7" descr="This is the Education Scotland, Inclusion, Wellbeing and Equalities logo. It is blue green and yellow.">
            <a:extLst>
              <a:ext uri="{FF2B5EF4-FFF2-40B4-BE49-F238E27FC236}">
                <a16:creationId xmlns:a16="http://schemas.microsoft.com/office/drawing/2014/main" id="{F59168C5-130D-9066-74A7-21332E26CD2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57025" y="0"/>
            <a:ext cx="1234975" cy="621323"/>
          </a:xfrm>
          <a:prstGeom prst="rect">
            <a:avLst/>
          </a:prstGeom>
        </p:spPr>
      </p:pic>
    </p:spTree>
    <p:extLst>
      <p:ext uri="{BB962C8B-B14F-4D97-AF65-F5344CB8AC3E}">
        <p14:creationId xmlns:p14="http://schemas.microsoft.com/office/powerpoint/2010/main" val="3755188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22" y="153879"/>
            <a:ext cx="4912047" cy="711200"/>
          </a:xfrm>
        </p:spPr>
        <p:txBody>
          <a:bodyPr/>
          <a:lstStyle/>
          <a:p>
            <a:r>
              <a:rPr lang="en-GB" dirty="0"/>
              <a:t>Inclusion - Participating </a:t>
            </a:r>
          </a:p>
        </p:txBody>
      </p:sp>
      <p:sp>
        <p:nvSpPr>
          <p:cNvPr id="6" name="Oval 5" descr="this is  a dark purple  circle for the inclusion pillar 'Participating' ">
            <a:extLst>
              <a:ext uri="{FF2B5EF4-FFF2-40B4-BE49-F238E27FC236}">
                <a16:creationId xmlns:a16="http://schemas.microsoft.com/office/drawing/2014/main" id="{33E74544-DCDD-BFFD-FC7E-D6FB93C04351}"/>
              </a:ext>
            </a:extLst>
          </p:cNvPr>
          <p:cNvSpPr/>
          <p:nvPr/>
        </p:nvSpPr>
        <p:spPr>
          <a:xfrm>
            <a:off x="521487" y="161852"/>
            <a:ext cx="838389" cy="775993"/>
          </a:xfrm>
          <a:prstGeom prst="ellipse">
            <a:avLst/>
          </a:prstGeom>
          <a:solidFill>
            <a:srgbClr val="5860A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400" dirty="0">
              <a:latin typeface="Segoe UI" panose="020B0502040204020203" pitchFamily="34" charset="0"/>
              <a:cs typeface="Segoe UI" panose="020B0502040204020203" pitchFamily="34" charset="0"/>
            </a:endParaRPr>
          </a:p>
        </p:txBody>
      </p:sp>
      <p:pic>
        <p:nvPicPr>
          <p:cNvPr id="8" name="Picture 7" descr="This is the Education Scotland, Inclusion, Wellbeing and Equalities logo. It is blue green and yellow.">
            <a:extLst>
              <a:ext uri="{FF2B5EF4-FFF2-40B4-BE49-F238E27FC236}">
                <a16:creationId xmlns:a16="http://schemas.microsoft.com/office/drawing/2014/main" id="{CB4316B2-C195-D04A-E9BC-6E768B46575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7025" y="0"/>
            <a:ext cx="1234975" cy="621323"/>
          </a:xfrm>
          <a:prstGeom prst="rect">
            <a:avLst/>
          </a:prstGeom>
        </p:spPr>
      </p:pic>
      <p:pic>
        <p:nvPicPr>
          <p:cNvPr id="10" name="Picture 9" descr="This image represents the 4 pillars of inclusion. At the centre is a circle with the word Inclusion, this is surrounded by 4 circles with the words Present, Participating, Achieving and Supported. ">
            <a:extLst>
              <a:ext uri="{FF2B5EF4-FFF2-40B4-BE49-F238E27FC236}">
                <a16:creationId xmlns:a16="http://schemas.microsoft.com/office/drawing/2014/main" id="{EF9D22A4-6488-449B-8449-DDFDBEFB5EEA}"/>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6935050" y="445477"/>
            <a:ext cx="1662881" cy="1685531"/>
          </a:xfrm>
          <a:prstGeom prst="rect">
            <a:avLst/>
          </a:prstGeom>
          <a:noFill/>
          <a:ln>
            <a:noFill/>
          </a:ln>
        </p:spPr>
      </p:pic>
      <p:sp>
        <p:nvSpPr>
          <p:cNvPr id="5" name="Rectangle 1">
            <a:extLst>
              <a:ext uri="{FF2B5EF4-FFF2-40B4-BE49-F238E27FC236}">
                <a16:creationId xmlns:a16="http://schemas.microsoft.com/office/drawing/2014/main" id="{9A8E2526-21D4-6B21-41ED-C60421516BB5}"/>
              </a:ext>
            </a:extLst>
          </p:cNvPr>
          <p:cNvSpPr>
            <a:spLocks noChangeArrowheads="1"/>
          </p:cNvSpPr>
          <p:nvPr/>
        </p:nvSpPr>
        <p:spPr bwMode="auto">
          <a:xfrm>
            <a:off x="339970" y="1072986"/>
            <a:ext cx="11172092" cy="5509200"/>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333333"/>
                </a:solidFill>
                <a:effectLst/>
                <a:latin typeface="Segoe UI" panose="020B0502040204020203" pitchFamily="34" charset="0"/>
                <a:cs typeface="Segoe UI" panose="020B0502040204020203" pitchFamily="34" charset="0"/>
              </a:rPr>
              <a:t>Key expectations: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tx1">
                  <a:lumMod val="75000"/>
                  <a:lumOff val="25000"/>
                </a:schemeClr>
              </a:solidFill>
              <a:effectLst/>
              <a:latin typeface="Segoe UI" panose="020B0502040204020203" pitchFamily="34" charset="0"/>
              <a:cs typeface="Segoe UI" panose="020B0502040204020203" pitchFamily="34" charset="0"/>
            </a:endParaRPr>
          </a:p>
          <a:p>
            <a:pPr marL="342900" marR="0" lvl="0" indent="-342900" algn="l" defTabSz="914400" rtl="0" eaLnBrk="0" fontAlgn="base" latinLnBrk="0" hangingPunct="0">
              <a:lnSpc>
                <a:spcPct val="120000"/>
              </a:lnSpc>
              <a:spcBef>
                <a:spcPts val="120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lumMod val="75000"/>
                    <a:lumOff val="25000"/>
                  </a:schemeClr>
                </a:solidFill>
                <a:effectLst/>
                <a:latin typeface="Segoe UI" panose="020B0502040204020203" pitchFamily="34" charset="0"/>
                <a:cs typeface="Segoe UI" panose="020B0502040204020203" pitchFamily="34" charset="0"/>
              </a:rPr>
              <a:t>All</a:t>
            </a:r>
            <a:r>
              <a:rPr kumimoji="0" lang="en-US" altLang="en-US" sz="2000" b="0" i="0" u="none" strike="noStrike" cap="none" normalizeH="0" baseline="0" dirty="0">
                <a:ln>
                  <a:noFill/>
                </a:ln>
                <a:solidFill>
                  <a:schemeClr val="tx1">
                    <a:lumMod val="75000"/>
                    <a:lumOff val="25000"/>
                  </a:schemeClr>
                </a:solidFill>
                <a:effectLst/>
                <a:latin typeface="Segoe UI" panose="020B0502040204020203" pitchFamily="34" charset="0"/>
                <a:cs typeface="Segoe UI" panose="020B0502040204020203" pitchFamily="34" charset="0"/>
              </a:rPr>
              <a:t> children and young people should have their voices heard in decisions about their education. Including decisions on where they learn</a:t>
            </a:r>
          </a:p>
          <a:p>
            <a:pPr marL="342900" marR="0" lvl="0" indent="-342900" algn="l" defTabSz="914400" rtl="0" eaLnBrk="0" fontAlgn="base" latinLnBrk="0" hangingPunct="0">
              <a:lnSpc>
                <a:spcPct val="120000"/>
              </a:lnSpc>
              <a:spcBef>
                <a:spcPts val="120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lumMod val="75000"/>
                    <a:lumOff val="25000"/>
                  </a:schemeClr>
                </a:solidFill>
                <a:effectLst/>
                <a:latin typeface="Segoe UI" panose="020B0502040204020203" pitchFamily="34" charset="0"/>
                <a:cs typeface="Segoe UI" panose="020B0502040204020203" pitchFamily="34" charset="0"/>
              </a:rPr>
              <a:t>All </a:t>
            </a:r>
            <a:r>
              <a:rPr kumimoji="0" lang="en-US" altLang="en-US" sz="2000" b="0" i="0" u="none" strike="noStrike" cap="none" normalizeH="0" baseline="0" dirty="0">
                <a:ln>
                  <a:noFill/>
                </a:ln>
                <a:solidFill>
                  <a:schemeClr val="tx1">
                    <a:lumMod val="75000"/>
                    <a:lumOff val="25000"/>
                  </a:schemeClr>
                </a:solidFill>
                <a:effectLst/>
                <a:latin typeface="Segoe UI" panose="020B0502040204020203" pitchFamily="34" charset="0"/>
                <a:cs typeface="Segoe UI" panose="020B0502040204020203" pitchFamily="34" charset="0"/>
              </a:rPr>
              <a:t>children and young people will have the opportunity to participate and engage as fully as possible in all aspects of school or early learning and childcare life, including trips and extracurricular activity</a:t>
            </a:r>
          </a:p>
          <a:p>
            <a:pPr marL="342900" marR="0" lvl="0" indent="-342900" algn="l" defTabSz="914400" rtl="0" eaLnBrk="0" fontAlgn="base" latinLnBrk="0" hangingPunct="0">
              <a:lnSpc>
                <a:spcPct val="120000"/>
              </a:lnSpc>
              <a:spcBef>
                <a:spcPts val="1200"/>
              </a:spcBef>
              <a:spcAft>
                <a:spcPct val="0"/>
              </a:spcAft>
              <a:buClrTx/>
              <a:buSzTx/>
              <a:buFont typeface="Arial" panose="020B0604020202020204" pitchFamily="34" charset="0"/>
              <a:buChar char="•"/>
              <a:tabLst/>
            </a:pPr>
            <a:r>
              <a:rPr kumimoji="0" lang="en-US" altLang="en-US" sz="2000" b="1" i="0" u="none" strike="noStrike" cap="none" normalizeH="0" baseline="0" dirty="0">
                <a:ln>
                  <a:noFill/>
                </a:ln>
                <a:solidFill>
                  <a:schemeClr val="tx1">
                    <a:lumMod val="75000"/>
                    <a:lumOff val="25000"/>
                  </a:schemeClr>
                </a:solidFill>
                <a:effectLst/>
                <a:latin typeface="Segoe UI" panose="020B0502040204020203" pitchFamily="34" charset="0"/>
                <a:cs typeface="Segoe UI" panose="020B0502040204020203" pitchFamily="34" charset="0"/>
              </a:rPr>
              <a:t>All </a:t>
            </a:r>
            <a:r>
              <a:rPr kumimoji="0" lang="en-US" altLang="en-US" sz="2000" b="0" i="0" u="none" strike="noStrike" cap="none" normalizeH="0" baseline="0" dirty="0">
                <a:ln>
                  <a:noFill/>
                </a:ln>
                <a:solidFill>
                  <a:schemeClr val="tx1">
                    <a:lumMod val="75000"/>
                    <a:lumOff val="25000"/>
                  </a:schemeClr>
                </a:solidFill>
                <a:effectLst/>
                <a:latin typeface="Segoe UI" panose="020B0502040204020203" pitchFamily="34" charset="0"/>
                <a:cs typeface="Segoe UI" panose="020B0502040204020203" pitchFamily="34" charset="0"/>
              </a:rPr>
              <a:t>children and young people should be enabled and supported to participate in their learning</a:t>
            </a:r>
          </a:p>
          <a:p>
            <a:pPr marL="342900" marR="0" lvl="0" indent="-342900" algn="l" defTabSz="914400" rtl="0" eaLnBrk="0" fontAlgn="base" latinLnBrk="0" hangingPunct="0">
              <a:lnSpc>
                <a:spcPct val="120000"/>
              </a:lnSpc>
              <a:spcBef>
                <a:spcPts val="120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lumMod val="75000"/>
                    <a:lumOff val="25000"/>
                  </a:schemeClr>
                </a:solidFill>
                <a:effectLst/>
                <a:latin typeface="Segoe UI" panose="020B0502040204020203" pitchFamily="34" charset="0"/>
                <a:cs typeface="Segoe UI" panose="020B0502040204020203" pitchFamily="34" charset="0"/>
              </a:rPr>
              <a:t>Children and young people with additional support needs, who are aged 12-15, also have extended rights within the ASL framework to use rights on their own behalf to affect decisions made about them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03482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261" y="259386"/>
            <a:ext cx="4325893" cy="711200"/>
          </a:xfrm>
        </p:spPr>
        <p:txBody>
          <a:bodyPr/>
          <a:lstStyle/>
          <a:p>
            <a:r>
              <a:rPr lang="en-GB" dirty="0"/>
              <a:t>Inclusion - Achieving  </a:t>
            </a:r>
          </a:p>
        </p:txBody>
      </p:sp>
      <p:sp>
        <p:nvSpPr>
          <p:cNvPr id="6" name="Oval 5" descr="this is  a dark blue   circle for the inclusion pillar 'Acheiving' ">
            <a:extLst>
              <a:ext uri="{FF2B5EF4-FFF2-40B4-BE49-F238E27FC236}">
                <a16:creationId xmlns:a16="http://schemas.microsoft.com/office/drawing/2014/main" id="{F0CFCCBF-FC35-9B74-E953-4FF17AF33FEE}"/>
              </a:ext>
            </a:extLst>
          </p:cNvPr>
          <p:cNvSpPr/>
          <p:nvPr/>
        </p:nvSpPr>
        <p:spPr>
          <a:xfrm>
            <a:off x="427704" y="232192"/>
            <a:ext cx="908728" cy="869777"/>
          </a:xfrm>
          <a:prstGeom prst="ellipse">
            <a:avLst/>
          </a:prstGeom>
          <a:solidFill>
            <a:srgbClr val="407EB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400" dirty="0">
              <a:latin typeface="Segoe UI" panose="020B0502040204020203" pitchFamily="34" charset="0"/>
              <a:cs typeface="Segoe UI" panose="020B0502040204020203" pitchFamily="34" charset="0"/>
            </a:endParaRPr>
          </a:p>
        </p:txBody>
      </p:sp>
      <p:pic>
        <p:nvPicPr>
          <p:cNvPr id="9" name="Picture 8" descr="This is the Education Scotland, Inclusion, Wellbeing and Equalities logo. It is blue green and yellow.">
            <a:extLst>
              <a:ext uri="{FF2B5EF4-FFF2-40B4-BE49-F238E27FC236}">
                <a16:creationId xmlns:a16="http://schemas.microsoft.com/office/drawing/2014/main" id="{343F7AB0-C1F7-C546-B5EC-AD7311ACAD6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7025" y="0"/>
            <a:ext cx="1234975" cy="621323"/>
          </a:xfrm>
          <a:prstGeom prst="rect">
            <a:avLst/>
          </a:prstGeom>
        </p:spPr>
      </p:pic>
      <p:pic>
        <p:nvPicPr>
          <p:cNvPr id="10" name="Picture 9" descr="This image represents the 4 pillars of inclusion. At the centre is a circle with the word Inclusion, this is surrounded by 4 circles with the words Present, Participating, Achieving and Supported. ">
            <a:extLst>
              <a:ext uri="{FF2B5EF4-FFF2-40B4-BE49-F238E27FC236}">
                <a16:creationId xmlns:a16="http://schemas.microsoft.com/office/drawing/2014/main" id="{EF9D22A4-6488-449B-8449-DDFDBEFB5EEA}"/>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6290281" y="93785"/>
            <a:ext cx="1662881" cy="1685531"/>
          </a:xfrm>
          <a:prstGeom prst="rect">
            <a:avLst/>
          </a:prstGeom>
          <a:noFill/>
          <a:ln>
            <a:noFill/>
          </a:ln>
        </p:spPr>
      </p:pic>
      <p:sp>
        <p:nvSpPr>
          <p:cNvPr id="7" name="TextBox 6">
            <a:extLst>
              <a:ext uri="{FF2B5EF4-FFF2-40B4-BE49-F238E27FC236}">
                <a16:creationId xmlns:a16="http://schemas.microsoft.com/office/drawing/2014/main" id="{2355AEAB-462B-DC2A-1129-AB4FD731957F}"/>
              </a:ext>
            </a:extLst>
          </p:cNvPr>
          <p:cNvSpPr txBox="1"/>
          <p:nvPr/>
        </p:nvSpPr>
        <p:spPr>
          <a:xfrm>
            <a:off x="539260" y="1951783"/>
            <a:ext cx="10621110" cy="2922788"/>
          </a:xfrm>
          <a:prstGeom prst="rect">
            <a:avLst/>
          </a:prstGeom>
          <a:noFill/>
        </p:spPr>
        <p:txBody>
          <a:bodyPr wrap="square">
            <a:spAutoFit/>
          </a:bodyPr>
          <a:lstStyle/>
          <a:p>
            <a:pPr algn="l">
              <a:lnSpc>
                <a:spcPct val="130000"/>
              </a:lnSpc>
            </a:pPr>
            <a:r>
              <a:rPr lang="en-GB" sz="2400" b="1" i="0" dirty="0">
                <a:solidFill>
                  <a:schemeClr val="tx1">
                    <a:lumMod val="75000"/>
                    <a:lumOff val="25000"/>
                  </a:schemeClr>
                </a:solidFill>
                <a:effectLst/>
                <a:latin typeface="Segoe UI" panose="020B0502040204020203" pitchFamily="34" charset="0"/>
                <a:cs typeface="Segoe UI" panose="020B0502040204020203" pitchFamily="34" charset="0"/>
              </a:rPr>
              <a:t>Key expectations:</a:t>
            </a:r>
          </a:p>
          <a:p>
            <a:pPr algn="l">
              <a:lnSpc>
                <a:spcPct val="130000"/>
              </a:lnSpc>
            </a:pPr>
            <a:endParaRPr lang="en-GB" sz="2400" b="1" i="0" dirty="0">
              <a:solidFill>
                <a:schemeClr val="tx1">
                  <a:lumMod val="75000"/>
                  <a:lumOff val="25000"/>
                </a:schemeClr>
              </a:solidFill>
              <a:effectLst/>
              <a:latin typeface="Segoe UI" panose="020B0502040204020203" pitchFamily="34" charset="0"/>
              <a:cs typeface="Segoe UI" panose="020B0502040204020203" pitchFamily="34" charset="0"/>
            </a:endParaRPr>
          </a:p>
          <a:p>
            <a:pPr marL="342900" indent="-342900" algn="l">
              <a:lnSpc>
                <a:spcPct val="130000"/>
              </a:lnSpc>
              <a:buFont typeface="Arial" panose="020B0604020202020204" pitchFamily="34" charset="0"/>
              <a:buChar char="•"/>
            </a:pPr>
            <a:r>
              <a:rPr lang="en-GB" sz="2400" b="1" i="0" dirty="0">
                <a:solidFill>
                  <a:schemeClr val="tx1">
                    <a:lumMod val="75000"/>
                    <a:lumOff val="25000"/>
                  </a:schemeClr>
                </a:solidFill>
                <a:effectLst/>
                <a:latin typeface="Segoe UI" panose="020B0502040204020203" pitchFamily="34" charset="0"/>
                <a:cs typeface="Segoe UI" panose="020B0502040204020203" pitchFamily="34" charset="0"/>
              </a:rPr>
              <a:t>All</a:t>
            </a:r>
            <a:r>
              <a:rPr lang="en-GB" sz="2400" b="0" i="0" dirty="0">
                <a:solidFill>
                  <a:schemeClr val="tx1">
                    <a:lumMod val="75000"/>
                    <a:lumOff val="25000"/>
                  </a:schemeClr>
                </a:solidFill>
                <a:effectLst/>
                <a:latin typeface="Segoe UI" panose="020B0502040204020203" pitchFamily="34" charset="0"/>
                <a:cs typeface="Segoe UI" panose="020B0502040204020203" pitchFamily="34" charset="0"/>
              </a:rPr>
              <a:t> children and young people should be achieving to their full potential</a:t>
            </a:r>
          </a:p>
          <a:p>
            <a:pPr marL="342900" indent="-342900" algn="l">
              <a:lnSpc>
                <a:spcPct val="130000"/>
              </a:lnSpc>
              <a:buFont typeface="Arial" panose="020B0604020202020204" pitchFamily="34" charset="0"/>
              <a:buChar char="•"/>
            </a:pPr>
            <a:endParaRPr lang="en-GB" sz="2400" b="0" i="0" dirty="0">
              <a:solidFill>
                <a:schemeClr val="tx1">
                  <a:lumMod val="75000"/>
                  <a:lumOff val="25000"/>
                </a:schemeClr>
              </a:solidFill>
              <a:effectLst/>
              <a:latin typeface="Segoe UI" panose="020B0502040204020203" pitchFamily="34" charset="0"/>
              <a:cs typeface="Segoe UI" panose="020B0502040204020203" pitchFamily="34" charset="0"/>
            </a:endParaRPr>
          </a:p>
          <a:p>
            <a:pPr marL="342900" indent="-342900" algn="l">
              <a:lnSpc>
                <a:spcPct val="130000"/>
              </a:lnSpc>
              <a:buFont typeface="Arial" panose="020B0604020202020204" pitchFamily="34" charset="0"/>
              <a:buChar char="•"/>
            </a:pPr>
            <a:r>
              <a:rPr lang="en-GB" sz="2400" b="1" i="0" dirty="0">
                <a:solidFill>
                  <a:schemeClr val="tx1">
                    <a:lumMod val="75000"/>
                    <a:lumOff val="25000"/>
                  </a:schemeClr>
                </a:solidFill>
                <a:effectLst/>
                <a:latin typeface="Segoe UI" panose="020B0502040204020203" pitchFamily="34" charset="0"/>
                <a:cs typeface="Segoe UI" panose="020B0502040204020203" pitchFamily="34" charset="0"/>
              </a:rPr>
              <a:t>All </a:t>
            </a:r>
            <a:r>
              <a:rPr lang="en-GB" sz="2400" b="0" i="0" dirty="0">
                <a:solidFill>
                  <a:schemeClr val="tx1">
                    <a:lumMod val="75000"/>
                    <a:lumOff val="25000"/>
                  </a:schemeClr>
                </a:solidFill>
                <a:effectLst/>
                <a:latin typeface="Segoe UI" panose="020B0502040204020203" pitchFamily="34" charset="0"/>
                <a:cs typeface="Segoe UI" panose="020B0502040204020203" pitchFamily="34" charset="0"/>
              </a:rPr>
              <a:t>children and young people should have access to a varied curriculum tailored to meet their needs</a:t>
            </a:r>
          </a:p>
        </p:txBody>
      </p:sp>
    </p:spTree>
    <p:extLst>
      <p:ext uri="{BB962C8B-B14F-4D97-AF65-F5344CB8AC3E}">
        <p14:creationId xmlns:p14="http://schemas.microsoft.com/office/powerpoint/2010/main" val="1110484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4970" y="212494"/>
            <a:ext cx="9143999" cy="711200"/>
          </a:xfrm>
        </p:spPr>
        <p:txBody>
          <a:bodyPr/>
          <a:lstStyle/>
          <a:p>
            <a:r>
              <a:rPr lang="en-GB" dirty="0"/>
              <a:t>Inclusion – Supported </a:t>
            </a:r>
          </a:p>
        </p:txBody>
      </p:sp>
      <p:sp>
        <p:nvSpPr>
          <p:cNvPr id="6" name="Oval 5" descr="this is  a turquoise blue   circle for the inclusion pillar 'Supported' ">
            <a:extLst>
              <a:ext uri="{FF2B5EF4-FFF2-40B4-BE49-F238E27FC236}">
                <a16:creationId xmlns:a16="http://schemas.microsoft.com/office/drawing/2014/main" id="{EF9DB4FC-34E5-F6ED-D3F4-CE7518A7F2BE}"/>
              </a:ext>
            </a:extLst>
          </p:cNvPr>
          <p:cNvSpPr/>
          <p:nvPr/>
        </p:nvSpPr>
        <p:spPr>
          <a:xfrm>
            <a:off x="240134" y="185300"/>
            <a:ext cx="943897" cy="869777"/>
          </a:xfrm>
          <a:prstGeom prst="ellipse">
            <a:avLst/>
          </a:prstGeom>
          <a:solidFill>
            <a:srgbClr val="11AE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400" dirty="0">
              <a:latin typeface="Segoe UI" panose="020B0502040204020203" pitchFamily="34" charset="0"/>
              <a:cs typeface="Segoe UI" panose="020B0502040204020203" pitchFamily="34" charset="0"/>
            </a:endParaRPr>
          </a:p>
        </p:txBody>
      </p:sp>
      <p:pic>
        <p:nvPicPr>
          <p:cNvPr id="5" name="Picture 4" descr="This is the Education Scotland, Inclusion, Wellbeing and Equalities logo. It is blue green and yellow.">
            <a:extLst>
              <a:ext uri="{FF2B5EF4-FFF2-40B4-BE49-F238E27FC236}">
                <a16:creationId xmlns:a16="http://schemas.microsoft.com/office/drawing/2014/main" id="{E26C67A8-A3D0-461B-9924-F9373D14D51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7025" y="0"/>
            <a:ext cx="1234975" cy="621323"/>
          </a:xfrm>
          <a:prstGeom prst="rect">
            <a:avLst/>
          </a:prstGeom>
        </p:spPr>
      </p:pic>
      <p:pic>
        <p:nvPicPr>
          <p:cNvPr id="10" name="Picture 9" descr="This image represents the 4 pillars of inclusion. At the centre is a circle with the word Inclusion, this is surrounded by 4 circles with the words Present, Participating, Achieving and Supported. ">
            <a:extLst>
              <a:ext uri="{FF2B5EF4-FFF2-40B4-BE49-F238E27FC236}">
                <a16:creationId xmlns:a16="http://schemas.microsoft.com/office/drawing/2014/main" id="{EF9D22A4-6488-449B-8449-DDFDBEFB5EEA}"/>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5856526" y="271845"/>
            <a:ext cx="1662881" cy="1685531"/>
          </a:xfrm>
          <a:prstGeom prst="rect">
            <a:avLst/>
          </a:prstGeom>
          <a:noFill/>
          <a:ln>
            <a:noFill/>
          </a:ln>
        </p:spPr>
      </p:pic>
      <p:sp>
        <p:nvSpPr>
          <p:cNvPr id="3" name="TextBox 2">
            <a:extLst>
              <a:ext uri="{FF2B5EF4-FFF2-40B4-BE49-F238E27FC236}">
                <a16:creationId xmlns:a16="http://schemas.microsoft.com/office/drawing/2014/main" id="{C0F22CC6-E758-41E0-84DE-B77821AF9F99}"/>
              </a:ext>
            </a:extLst>
          </p:cNvPr>
          <p:cNvSpPr txBox="1"/>
          <p:nvPr/>
        </p:nvSpPr>
        <p:spPr>
          <a:xfrm>
            <a:off x="482124" y="1328113"/>
            <a:ext cx="11346460" cy="4426981"/>
          </a:xfrm>
          <a:prstGeom prst="rect">
            <a:avLst/>
          </a:prstGeom>
          <a:noFill/>
        </p:spPr>
        <p:txBody>
          <a:bodyPr wrap="square" rtlCol="0">
            <a:spAutoFit/>
          </a:bodyPr>
          <a:lstStyle/>
          <a:p>
            <a:pPr algn="l">
              <a:lnSpc>
                <a:spcPct val="130000"/>
              </a:lnSpc>
            </a:pPr>
            <a:r>
              <a:rPr lang="en-GB" sz="2400" b="1" i="0" dirty="0">
                <a:solidFill>
                  <a:schemeClr val="tx1">
                    <a:lumMod val="75000"/>
                    <a:lumOff val="25000"/>
                  </a:schemeClr>
                </a:solidFill>
                <a:effectLst/>
                <a:latin typeface="Segoe UI" panose="020B0502040204020203" pitchFamily="34" charset="0"/>
                <a:cs typeface="Segoe UI" panose="020B0502040204020203" pitchFamily="34" charset="0"/>
              </a:rPr>
              <a:t>Key expectations:</a:t>
            </a:r>
          </a:p>
          <a:p>
            <a:pPr algn="l">
              <a:lnSpc>
                <a:spcPct val="130000"/>
              </a:lnSpc>
            </a:pPr>
            <a:endParaRPr lang="en-GB" sz="2400" b="0" i="0" dirty="0">
              <a:solidFill>
                <a:srgbClr val="333333"/>
              </a:solidFill>
              <a:effectLst/>
              <a:latin typeface="Segoe UI" panose="020B0502040204020203" pitchFamily="34" charset="0"/>
              <a:cs typeface="Segoe UI" panose="020B0502040204020203" pitchFamily="34" charset="0"/>
            </a:endParaRPr>
          </a:p>
          <a:p>
            <a:pPr marL="342900" indent="-342900" algn="l">
              <a:lnSpc>
                <a:spcPct val="130000"/>
              </a:lnSpc>
              <a:spcBef>
                <a:spcPts val="1200"/>
              </a:spcBef>
              <a:buFont typeface="Arial" panose="020B0604020202020204" pitchFamily="34" charset="0"/>
              <a:buChar char="•"/>
            </a:pPr>
            <a:r>
              <a:rPr lang="en-GB" sz="2000" b="1" i="0" dirty="0">
                <a:solidFill>
                  <a:schemeClr val="tx1">
                    <a:lumMod val="75000"/>
                    <a:lumOff val="25000"/>
                  </a:schemeClr>
                </a:solidFill>
                <a:effectLst/>
                <a:latin typeface="Segoe UI" panose="020B0502040204020203" pitchFamily="34" charset="0"/>
                <a:cs typeface="Segoe UI" panose="020B0502040204020203" pitchFamily="34" charset="0"/>
              </a:rPr>
              <a:t>All </a:t>
            </a:r>
            <a:r>
              <a:rPr lang="en-GB" sz="2000" b="0" i="0" dirty="0">
                <a:solidFill>
                  <a:schemeClr val="tx1">
                    <a:lumMod val="75000"/>
                    <a:lumOff val="25000"/>
                  </a:schemeClr>
                </a:solidFill>
                <a:effectLst/>
                <a:latin typeface="Segoe UI" panose="020B0502040204020203" pitchFamily="34" charset="0"/>
                <a:cs typeface="Segoe UI" panose="020B0502040204020203" pitchFamily="34" charset="0"/>
              </a:rPr>
              <a:t>children and young people should benefit from the ethos and culture of the school, inclusive learning and teaching practices and relationships</a:t>
            </a:r>
          </a:p>
          <a:p>
            <a:pPr marL="342900" indent="-342900" algn="l">
              <a:lnSpc>
                <a:spcPct val="130000"/>
              </a:lnSpc>
              <a:spcBef>
                <a:spcPts val="1200"/>
              </a:spcBef>
              <a:buFont typeface="Arial" panose="020B0604020202020204" pitchFamily="34" charset="0"/>
              <a:buChar char="•"/>
            </a:pPr>
            <a:r>
              <a:rPr lang="en-GB" sz="2000" b="1" i="0" dirty="0">
                <a:solidFill>
                  <a:schemeClr val="tx1">
                    <a:lumMod val="75000"/>
                    <a:lumOff val="25000"/>
                  </a:schemeClr>
                </a:solidFill>
                <a:effectLst/>
                <a:latin typeface="Segoe UI" panose="020B0502040204020203" pitchFamily="34" charset="0"/>
                <a:cs typeface="Segoe UI" panose="020B0502040204020203" pitchFamily="34" charset="0"/>
              </a:rPr>
              <a:t>All</a:t>
            </a:r>
            <a:r>
              <a:rPr lang="en-GB" sz="2000" b="0" i="0" dirty="0">
                <a:solidFill>
                  <a:schemeClr val="tx1">
                    <a:lumMod val="75000"/>
                    <a:lumOff val="25000"/>
                  </a:schemeClr>
                </a:solidFill>
                <a:effectLst/>
                <a:latin typeface="Segoe UI" panose="020B0502040204020203" pitchFamily="34" charset="0"/>
                <a:cs typeface="Segoe UI" panose="020B0502040204020203" pitchFamily="34" charset="0"/>
              </a:rPr>
              <a:t> children and young people should be given the right help, at the right time, from the right people, to support their wellbeing in the right place</a:t>
            </a:r>
          </a:p>
          <a:p>
            <a:pPr marL="342900" indent="-342900" algn="l">
              <a:lnSpc>
                <a:spcPct val="130000"/>
              </a:lnSpc>
              <a:spcBef>
                <a:spcPts val="1200"/>
              </a:spcBef>
              <a:buFont typeface="Arial" panose="020B0604020202020204" pitchFamily="34" charset="0"/>
              <a:buChar char="•"/>
            </a:pPr>
            <a:r>
              <a:rPr lang="en-GB" sz="2000" b="1" i="0" dirty="0">
                <a:solidFill>
                  <a:schemeClr val="tx1">
                    <a:lumMod val="75000"/>
                    <a:lumOff val="25000"/>
                  </a:schemeClr>
                </a:solidFill>
                <a:effectLst/>
                <a:latin typeface="Segoe UI" panose="020B0502040204020203" pitchFamily="34" charset="0"/>
                <a:cs typeface="Segoe UI" panose="020B0502040204020203" pitchFamily="34" charset="0"/>
              </a:rPr>
              <a:t>All </a:t>
            </a:r>
            <a:r>
              <a:rPr lang="en-GB" sz="2000" b="0" i="0" dirty="0">
                <a:solidFill>
                  <a:schemeClr val="tx1">
                    <a:lumMod val="75000"/>
                    <a:lumOff val="25000"/>
                  </a:schemeClr>
                </a:solidFill>
                <a:effectLst/>
                <a:latin typeface="Segoe UI" panose="020B0502040204020203" pitchFamily="34" charset="0"/>
                <a:cs typeface="Segoe UI" panose="020B0502040204020203" pitchFamily="34" charset="0"/>
              </a:rPr>
              <a:t>children and young people should be supported to participate in all parts of school life</a:t>
            </a:r>
          </a:p>
          <a:p>
            <a:pPr marL="342900" indent="-342900" algn="l">
              <a:lnSpc>
                <a:spcPct val="130000"/>
              </a:lnSpc>
              <a:spcBef>
                <a:spcPts val="1200"/>
              </a:spcBef>
              <a:buFont typeface="Arial" panose="020B0604020202020204" pitchFamily="34" charset="0"/>
              <a:buChar char="•"/>
            </a:pPr>
            <a:r>
              <a:rPr lang="en-GB" sz="2000" b="1" i="0" dirty="0">
                <a:solidFill>
                  <a:schemeClr val="tx1">
                    <a:lumMod val="75000"/>
                    <a:lumOff val="25000"/>
                  </a:schemeClr>
                </a:solidFill>
                <a:effectLst/>
                <a:latin typeface="Segoe UI" panose="020B0502040204020203" pitchFamily="34" charset="0"/>
                <a:cs typeface="Segoe UI" panose="020B0502040204020203" pitchFamily="34" charset="0"/>
              </a:rPr>
              <a:t>All</a:t>
            </a:r>
            <a:r>
              <a:rPr lang="en-GB" sz="2000" b="0" i="0" dirty="0">
                <a:solidFill>
                  <a:schemeClr val="tx1">
                    <a:lumMod val="75000"/>
                    <a:lumOff val="25000"/>
                  </a:schemeClr>
                </a:solidFill>
                <a:effectLst/>
                <a:latin typeface="Segoe UI" panose="020B0502040204020203" pitchFamily="34" charset="0"/>
                <a:cs typeface="Segoe UI" panose="020B0502040204020203" pitchFamily="34" charset="0"/>
              </a:rPr>
              <a:t> children and young people should be supported to overcome barriers to learning and achieve their full potential</a:t>
            </a:r>
          </a:p>
        </p:txBody>
      </p:sp>
    </p:spTree>
    <p:extLst>
      <p:ext uri="{BB962C8B-B14F-4D97-AF65-F5344CB8AC3E}">
        <p14:creationId xmlns:p14="http://schemas.microsoft.com/office/powerpoint/2010/main" val="839643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01" y="525849"/>
            <a:ext cx="2452675" cy="782320"/>
          </a:xfrm>
        </p:spPr>
        <p:txBody>
          <a:bodyPr/>
          <a:lstStyle/>
          <a:p>
            <a:r>
              <a:rPr lang="en-GB" sz="3200" dirty="0">
                <a:solidFill>
                  <a:srgbClr val="00ABB5"/>
                </a:solidFill>
                <a:latin typeface="Segoe UI" panose="020B0502040204020203" pitchFamily="34" charset="0"/>
                <a:cs typeface="Segoe UI" panose="020B0502040204020203" pitchFamily="34" charset="0"/>
              </a:rPr>
              <a:t>Inclusion </a:t>
            </a:r>
          </a:p>
        </p:txBody>
      </p:sp>
      <p:pic>
        <p:nvPicPr>
          <p:cNvPr id="9" name="Picture 8" descr="This is the Education Scotland, Inclusion, Wellbeing and Equalities logo. It is blue green and yellow.">
            <a:extLst>
              <a:ext uri="{FF2B5EF4-FFF2-40B4-BE49-F238E27FC236}">
                <a16:creationId xmlns:a16="http://schemas.microsoft.com/office/drawing/2014/main" id="{EC02179D-CC8D-1131-BB6D-0CA099D8461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7025" y="0"/>
            <a:ext cx="1234975" cy="621323"/>
          </a:xfrm>
          <a:prstGeom prst="rect">
            <a:avLst/>
          </a:prstGeom>
        </p:spPr>
      </p:pic>
      <p:pic>
        <p:nvPicPr>
          <p:cNvPr id="7" name="Picture 6" descr="A group of stylised icons representing 7  children  and young people. . One icon represents wheelchair users. ">
            <a:extLst>
              <a:ext uri="{FF2B5EF4-FFF2-40B4-BE49-F238E27FC236}">
                <a16:creationId xmlns:a16="http://schemas.microsoft.com/office/drawing/2014/main" id="{7890A173-FA35-9373-E4BA-283CFFA5918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30200" y="268173"/>
            <a:ext cx="1145893" cy="1177625"/>
          </a:xfrm>
          <a:prstGeom prst="rect">
            <a:avLst/>
          </a:prstGeom>
        </p:spPr>
      </p:pic>
      <p:pic>
        <p:nvPicPr>
          <p:cNvPr id="4" name="Picture 4" descr="This is the logo for Curriculum for Excellence under the text are eight multi coloured circles.  ">
            <a:extLst>
              <a:ext uri="{FF2B5EF4-FFF2-40B4-BE49-F238E27FC236}">
                <a16:creationId xmlns:a16="http://schemas.microsoft.com/office/drawing/2014/main" id="{C2CCB24C-B4EF-0AC0-F7C4-D729A8A9AFB9}"/>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323580" y="1250162"/>
            <a:ext cx="2280052" cy="6394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3FE5F00A-16E6-5888-2688-C55A3DE1BE9E}"/>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978769" y="258794"/>
            <a:ext cx="2485796" cy="1496645"/>
          </a:xfrm>
          <a:prstGeom prst="rect">
            <a:avLst/>
          </a:prstGeom>
        </p:spPr>
      </p:pic>
      <p:sp>
        <p:nvSpPr>
          <p:cNvPr id="10" name="TextBox 9">
            <a:extLst>
              <a:ext uri="{FF2B5EF4-FFF2-40B4-BE49-F238E27FC236}">
                <a16:creationId xmlns:a16="http://schemas.microsoft.com/office/drawing/2014/main" id="{C8A453C9-BA9E-89C9-A05E-8E6BA1F633BE}"/>
              </a:ext>
            </a:extLst>
          </p:cNvPr>
          <p:cNvSpPr txBox="1"/>
          <p:nvPr/>
        </p:nvSpPr>
        <p:spPr>
          <a:xfrm>
            <a:off x="395415" y="2088291"/>
            <a:ext cx="11133438" cy="3985706"/>
          </a:xfrm>
          <a:prstGeom prst="rect">
            <a:avLst/>
          </a:prstGeom>
          <a:noFill/>
        </p:spPr>
        <p:txBody>
          <a:bodyPr wrap="square" rtlCol="0">
            <a:spAutoFit/>
          </a:bodyPr>
          <a:lstStyle/>
          <a:p>
            <a:pPr>
              <a:lnSpc>
                <a:spcPct val="150000"/>
              </a:lnSpc>
              <a:buClr>
                <a:srgbClr val="00ABB5"/>
              </a:buClr>
            </a:pPr>
            <a:r>
              <a:rPr lang="en-GB" sz="2200" dirty="0">
                <a:solidFill>
                  <a:schemeClr val="tx1">
                    <a:lumMod val="75000"/>
                    <a:lumOff val="25000"/>
                  </a:schemeClr>
                </a:solidFill>
                <a:latin typeface="Segoe UI" panose="020B0502040204020203" pitchFamily="34" charset="0"/>
                <a:cs typeface="Segoe UI" panose="020B0502040204020203" pitchFamily="34" charset="0"/>
              </a:rPr>
              <a:t>Curriculum for Excellence was design to be an inclusive curriculum for every child and young person, including those who require additional support.  </a:t>
            </a:r>
          </a:p>
          <a:p>
            <a:pPr>
              <a:lnSpc>
                <a:spcPct val="150000"/>
              </a:lnSpc>
              <a:buClr>
                <a:srgbClr val="00ABB5"/>
              </a:buClr>
            </a:pPr>
            <a:endParaRPr lang="en-GB" sz="2200" dirty="0">
              <a:solidFill>
                <a:schemeClr val="tx1">
                  <a:lumMod val="75000"/>
                  <a:lumOff val="25000"/>
                </a:schemeClr>
              </a:solidFill>
              <a:latin typeface="Segoe UI" panose="020B0502040204020203" pitchFamily="34" charset="0"/>
              <a:cs typeface="Segoe UI" panose="020B0502040204020203" pitchFamily="34" charset="0"/>
            </a:endParaRPr>
          </a:p>
          <a:p>
            <a:pPr>
              <a:lnSpc>
                <a:spcPct val="150000"/>
              </a:lnSpc>
              <a:buClr>
                <a:srgbClr val="00ABB5"/>
              </a:buClr>
            </a:pPr>
            <a:r>
              <a:rPr lang="en-GB" sz="2200" dirty="0">
                <a:solidFill>
                  <a:schemeClr val="tx1">
                    <a:lumMod val="75000"/>
                    <a:lumOff val="25000"/>
                  </a:schemeClr>
                </a:solidFill>
                <a:latin typeface="Segoe UI" panose="020B0502040204020203" pitchFamily="34" charset="0"/>
                <a:cs typeface="Segoe UI" panose="020B0502040204020203" pitchFamily="34" charset="0"/>
              </a:rPr>
              <a:t>Inclusion is an entitlement for all children and young people and all educators have a professional duty to support inclusion. Within the Inclusion Wellbeing and Equalities professional learning framework are a range of professional learning opportunities that aim to support all educators. </a:t>
            </a:r>
          </a:p>
          <a:p>
            <a:endParaRPr lang="en-GB" sz="2200" dirty="0"/>
          </a:p>
        </p:txBody>
      </p:sp>
    </p:spTree>
    <p:extLst>
      <p:ext uri="{BB962C8B-B14F-4D97-AF65-F5344CB8AC3E}">
        <p14:creationId xmlns:p14="http://schemas.microsoft.com/office/powerpoint/2010/main" val="1775500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a:ea typeface="ＭＳ Ｐゴシック"/>
                <a:cs typeface="Arial"/>
              </a:rPr>
              <a:t>Reflection</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4" name="Picture 3" descr="This is the Education Scotland, Inclusion, Wellbeing and Equalities logo. It is blue green and yellow.">
            <a:extLst>
              <a:ext uri="{FF2B5EF4-FFF2-40B4-BE49-F238E27FC236}">
                <a16:creationId xmlns:a16="http://schemas.microsoft.com/office/drawing/2014/main" id="{9F87943B-39A4-9B0A-E0DA-4DD201C8AC3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7025" y="0"/>
            <a:ext cx="1234975" cy="621323"/>
          </a:xfrm>
          <a:prstGeom prst="rect">
            <a:avLst/>
          </a:prstGeom>
        </p:spPr>
      </p:pic>
      <p:pic>
        <p:nvPicPr>
          <p:cNvPr id="3" name="Picture 2" descr="This image represents a reflective activity. It is of 2 icons representing people next to a large question mark.   ">
            <a:extLst>
              <a:ext uri="{FF2B5EF4-FFF2-40B4-BE49-F238E27FC236}">
                <a16:creationId xmlns:a16="http://schemas.microsoft.com/office/drawing/2014/main" id="{CEE256A8-AE22-4329-B67D-6B875915442C}"/>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97140" y="1828342"/>
            <a:ext cx="9515517" cy="3005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solidFill>
                  <a:schemeClr val="tx1">
                    <a:lumMod val="75000"/>
                    <a:lumOff val="25000"/>
                  </a:schemeClr>
                </a:solidFill>
                <a:latin typeface="Segoe UI"/>
                <a:cs typeface="Arial"/>
              </a:rPr>
              <a:t>From what you have learned so far, think about:</a:t>
            </a:r>
          </a:p>
          <a:p>
            <a:endParaRPr lang="en-GB" sz="2400" b="1" dirty="0">
              <a:solidFill>
                <a:schemeClr val="tx1">
                  <a:lumMod val="75000"/>
                  <a:lumOff val="25000"/>
                </a:schemeClr>
              </a:solidFill>
              <a:latin typeface="Segoe UI"/>
              <a:cs typeface="Arial"/>
            </a:endParaRPr>
          </a:p>
          <a:p>
            <a:pPr marL="342900" indent="-342900">
              <a:lnSpc>
                <a:spcPct val="120000"/>
              </a:lnSpc>
              <a:buFont typeface="Arial"/>
              <a:buChar char="•"/>
            </a:pPr>
            <a:r>
              <a:rPr lang="en-GB" sz="2400" dirty="0">
                <a:solidFill>
                  <a:schemeClr val="tx1">
                    <a:lumMod val="75000"/>
                    <a:lumOff val="25000"/>
                  </a:schemeClr>
                </a:solidFill>
                <a:latin typeface="Segoe UI"/>
                <a:cs typeface="Arial"/>
              </a:rPr>
              <a:t>How has this made you feel?</a:t>
            </a:r>
          </a:p>
          <a:p>
            <a:pPr marL="342900" indent="-342900">
              <a:lnSpc>
                <a:spcPct val="120000"/>
              </a:lnSpc>
              <a:buFont typeface="Arial"/>
              <a:buChar char="•"/>
            </a:pPr>
            <a:r>
              <a:rPr lang="en-GB" sz="2400" dirty="0">
                <a:solidFill>
                  <a:schemeClr val="tx1">
                    <a:lumMod val="75000"/>
                    <a:lumOff val="25000"/>
                  </a:schemeClr>
                </a:solidFill>
                <a:latin typeface="Segoe UI"/>
                <a:cs typeface="Arial"/>
              </a:rPr>
              <a:t>What has this made you think about?</a:t>
            </a:r>
          </a:p>
          <a:p>
            <a:pPr marL="342900" indent="-342900">
              <a:lnSpc>
                <a:spcPct val="120000"/>
              </a:lnSpc>
              <a:buFont typeface="Arial"/>
              <a:buChar char="•"/>
            </a:pPr>
            <a:r>
              <a:rPr lang="en-GB" sz="2400" dirty="0">
                <a:solidFill>
                  <a:schemeClr val="tx1">
                    <a:lumMod val="75000"/>
                    <a:lumOff val="25000"/>
                  </a:schemeClr>
                </a:solidFill>
                <a:latin typeface="Segoe UI"/>
                <a:cs typeface="Arial"/>
              </a:rPr>
              <a:t>What one action would you like to take forward?</a:t>
            </a:r>
          </a:p>
          <a:p>
            <a:pPr marL="342900" indent="-342900">
              <a:lnSpc>
                <a:spcPct val="120000"/>
              </a:lnSpc>
              <a:buFont typeface="Arial"/>
              <a:buChar char="•"/>
            </a:pPr>
            <a:r>
              <a:rPr lang="en-GB" sz="2400" dirty="0">
                <a:solidFill>
                  <a:schemeClr val="tx1">
                    <a:lumMod val="75000"/>
                    <a:lumOff val="25000"/>
                  </a:schemeClr>
                </a:solidFill>
                <a:latin typeface="Segoe UI"/>
                <a:cs typeface="Arial"/>
              </a:rPr>
              <a:t>How can you link what you plan to do with others in your setting?</a:t>
            </a:r>
          </a:p>
          <a:p>
            <a:pPr marL="342900" indent="-342900">
              <a:lnSpc>
                <a:spcPct val="120000"/>
              </a:lnSpc>
              <a:buFont typeface="Arial"/>
              <a:buChar char="•"/>
            </a:pPr>
            <a:r>
              <a:rPr lang="en-GB" sz="2400" dirty="0">
                <a:solidFill>
                  <a:schemeClr val="tx1">
                    <a:lumMod val="75000"/>
                    <a:lumOff val="25000"/>
                  </a:schemeClr>
                </a:solidFill>
                <a:latin typeface="Segoe UI"/>
                <a:cs typeface="Arial"/>
              </a:rPr>
              <a:t>How you will know that this learning has made a difference?</a:t>
            </a:r>
          </a:p>
        </p:txBody>
      </p:sp>
    </p:spTree>
    <p:extLst>
      <p:ext uri="{BB962C8B-B14F-4D97-AF65-F5344CB8AC3E}">
        <p14:creationId xmlns:p14="http://schemas.microsoft.com/office/powerpoint/2010/main" val="3536053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CD42F332-599C-34C1-4EBE-36C6A109383A}"/>
              </a:ext>
            </a:extLst>
          </p:cNvPr>
          <p:cNvPicPr>
            <a:picLocks noChangeAspect="1"/>
          </p:cNvPicPr>
          <p:nvPr/>
        </p:nvPicPr>
        <p:blipFill>
          <a:blip r:embed="rId3"/>
          <a:stretch>
            <a:fillRect/>
          </a:stretch>
        </p:blipFill>
        <p:spPr>
          <a:xfrm>
            <a:off x="10658475" y="0"/>
            <a:ext cx="1533525" cy="771525"/>
          </a:xfrm>
          <a:prstGeom prst="rect">
            <a:avLst/>
          </a:prstGeom>
        </p:spPr>
      </p:pic>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6">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215444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spTree>
    <p:extLst>
      <p:ext uri="{BB962C8B-B14F-4D97-AF65-F5344CB8AC3E}">
        <p14:creationId xmlns:p14="http://schemas.microsoft.com/office/powerpoint/2010/main" val="600653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descr="This decorative image is part of the Education Scotland branding. It is 2 teal-coloured overlapping triang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3836533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dirty="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dirty="0">
                <a:solidFill>
                  <a:schemeClr val="tx1">
                    <a:lumMod val="85000"/>
                    <a:lumOff val="15000"/>
                  </a:schemeClr>
                </a:solidFill>
                <a:latin typeface="Segoe UI"/>
                <a:ea typeface="Calibri"/>
                <a:cs typeface="Calibri"/>
              </a:rPr>
              <a:t>     whole-setting, or as a self-directed learning activity as an individual.</a:t>
            </a:r>
            <a:endParaRPr lang="en-GB" sz="2300" dirty="0">
              <a:solidFill>
                <a:schemeClr val="tx1">
                  <a:lumMod val="85000"/>
                  <a:lumOff val="15000"/>
                </a:schemeClr>
              </a:solidFill>
              <a:latin typeface="Segoe UI"/>
              <a:cs typeface="Arial"/>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Facilitation notes are included at the bottom of each slide.</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Please do not remove or change any of the slides included.</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Anyone who works in an educational setting can be a facilitator and use these slides. </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dirty="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237817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a:solidFill>
                  <a:schemeClr val="tx1">
                    <a:lumMod val="85000"/>
                    <a:lumOff val="15000"/>
                  </a:schemeClr>
                </a:solidFill>
                <a:latin typeface="Segoe UI"/>
                <a:cs typeface="Segoe UI"/>
              </a:rPr>
              <a:t>This professional learning resource will support you to deepen your knowledge and understanding.</a:t>
            </a:r>
            <a:endParaRPr lang="en-GB" sz="2400" b="1">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a:solidFill>
                <a:schemeClr val="tx1">
                  <a:lumMod val="85000"/>
                  <a:lumOff val="15000"/>
                </a:schemeClr>
              </a:solidFill>
              <a:latin typeface="Segoe UI"/>
              <a:cs typeface="Segoe UI"/>
            </a:endParaRPr>
          </a:p>
          <a:p>
            <a:pPr>
              <a:lnSpc>
                <a:spcPct val="130000"/>
              </a:lnSpc>
            </a:pPr>
            <a:r>
              <a:rPr lang="en-GB" sz="240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32399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ChangeArrowheads="1"/>
          </p:cNvSpPr>
          <p:nvPr/>
        </p:nvSpPr>
        <p:spPr bwMode="auto">
          <a:xfrm>
            <a:off x="239185" y="704850"/>
            <a:ext cx="1099184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GB" sz="3200" b="1">
                <a:solidFill>
                  <a:schemeClr val="bg1"/>
                </a:solidFill>
              </a:rPr>
              <a:t>Pause for Thought… </a:t>
            </a: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614093" y="1986498"/>
            <a:ext cx="9495885" cy="2239524"/>
          </a:xfrm>
          <a:prstGeom prst="rect">
            <a:avLst/>
          </a:prstGeom>
          <a:noFill/>
        </p:spPr>
        <p:txBody>
          <a:bodyPr wrap="square" rtlCol="0">
            <a:spAutoFit/>
          </a:bodyPr>
          <a:lstStyle/>
          <a:p>
            <a:pPr>
              <a:lnSpc>
                <a:spcPct val="150000"/>
              </a:lnSpc>
            </a:pPr>
            <a:r>
              <a:rPr lang="en-GB" sz="2400" dirty="0">
                <a:solidFill>
                  <a:schemeClr val="tx1">
                    <a:lumMod val="75000"/>
                    <a:lumOff val="25000"/>
                  </a:schemeClr>
                </a:solidFill>
                <a:latin typeface="Segoe UI" panose="020B0502040204020203" pitchFamily="34" charset="0"/>
                <a:cs typeface="Segoe UI" panose="020B0502040204020203" pitchFamily="34" charset="0"/>
              </a:rPr>
              <a:t>This session aims to </a:t>
            </a:r>
          </a:p>
          <a:p>
            <a:pPr marL="342900" indent="-342900">
              <a:lnSpc>
                <a:spcPct val="150000"/>
              </a:lnSpc>
              <a:buFont typeface="Arial" panose="020B0604020202020204" pitchFamily="34" charset="0"/>
              <a:buChar char="•"/>
            </a:pPr>
            <a:r>
              <a:rPr lang="en-GB" sz="2400" dirty="0">
                <a:solidFill>
                  <a:schemeClr val="tx1">
                    <a:lumMod val="75000"/>
                    <a:lumOff val="25000"/>
                  </a:schemeClr>
                </a:solidFill>
                <a:latin typeface="Segoe UI" panose="020B0502040204020203" pitchFamily="34" charset="0"/>
                <a:cs typeface="Segoe UI" panose="020B0502040204020203" pitchFamily="34" charset="0"/>
              </a:rPr>
              <a:t>Provide an overview of inclusion in Scottish Education</a:t>
            </a:r>
          </a:p>
          <a:p>
            <a:pPr marL="342900" indent="-342900">
              <a:lnSpc>
                <a:spcPct val="150000"/>
              </a:lnSpc>
              <a:buFont typeface="Arial" panose="020B0604020202020204" pitchFamily="34" charset="0"/>
              <a:buChar char="•"/>
            </a:pPr>
            <a:r>
              <a:rPr lang="en-GB" sz="2400" dirty="0">
                <a:solidFill>
                  <a:schemeClr val="tx1">
                    <a:lumMod val="75000"/>
                    <a:lumOff val="25000"/>
                  </a:schemeClr>
                </a:solidFill>
                <a:latin typeface="Segoe UI" panose="020B0502040204020203" pitchFamily="34" charset="0"/>
                <a:ea typeface="Times New Roman" panose="02020603050405020304" pitchFamily="18" charset="0"/>
                <a:cs typeface="Segoe UI" panose="020B0502040204020203" pitchFamily="34" charset="0"/>
              </a:rPr>
              <a:t>Support your next steps in developing a deeper understanding of inclusion.  </a:t>
            </a:r>
            <a:endParaRPr lang="en-GB" sz="24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4273132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is is the Education Scotland, Inclusion, Wellbeing and Equalities logo. It is  blue green and yellow.">
            <a:extLst>
              <a:ext uri="{FF2B5EF4-FFF2-40B4-BE49-F238E27FC236}">
                <a16:creationId xmlns:a16="http://schemas.microsoft.com/office/drawing/2014/main" id="{0ED1FEDA-BE27-B65A-0758-EF712A16CF1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
        <p:nvSpPr>
          <p:cNvPr id="2" name="Title 1"/>
          <p:cNvSpPr>
            <a:spLocks noGrp="1"/>
          </p:cNvSpPr>
          <p:nvPr>
            <p:ph type="title"/>
          </p:nvPr>
        </p:nvSpPr>
        <p:spPr>
          <a:xfrm>
            <a:off x="4501978" y="1479617"/>
            <a:ext cx="2637376" cy="782937"/>
          </a:xfrm>
        </p:spPr>
        <p:txBody>
          <a:bodyPr/>
          <a:lstStyle/>
          <a:p>
            <a:r>
              <a:rPr lang="en-GB" cap="none" dirty="0">
                <a:latin typeface="Segoe UI" panose="020B0502040204020203" pitchFamily="34" charset="0"/>
                <a:cs typeface="Segoe UI" panose="020B0502040204020203" pitchFamily="34" charset="0"/>
              </a:rPr>
              <a:t>Inclusion</a:t>
            </a:r>
            <a:br>
              <a:rPr lang="en-GB" dirty="0">
                <a:latin typeface="Segoe UI" panose="020B0502040204020203" pitchFamily="34" charset="0"/>
                <a:cs typeface="Segoe UI" panose="020B0502040204020203" pitchFamily="34" charset="0"/>
              </a:rPr>
            </a:br>
            <a:endParaRPr lang="en-GB" dirty="0">
              <a:latin typeface="Segoe UI" panose="020B0502040204020203" pitchFamily="34" charset="0"/>
              <a:cs typeface="Segoe UI" panose="020B0502040204020203" pitchFamily="34" charset="0"/>
            </a:endParaRPr>
          </a:p>
        </p:txBody>
      </p:sp>
      <p:pic>
        <p:nvPicPr>
          <p:cNvPr id="6" name="Picture 5" descr="A group of stylised icons representing 7  children  and young people. . One icon represents wheelchair users. ">
            <a:extLst>
              <a:ext uri="{FF2B5EF4-FFF2-40B4-BE49-F238E27FC236}">
                <a16:creationId xmlns:a16="http://schemas.microsoft.com/office/drawing/2014/main" id="{FC3A955F-8007-4049-AFB5-E4998727AC1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645307" y="3855436"/>
            <a:ext cx="2044251" cy="2100861"/>
          </a:xfrm>
          <a:prstGeom prst="rect">
            <a:avLst/>
          </a:prstGeom>
        </p:spPr>
      </p:pic>
      <p:sp>
        <p:nvSpPr>
          <p:cNvPr id="8" name="TextBox 7">
            <a:extLst>
              <a:ext uri="{FF2B5EF4-FFF2-40B4-BE49-F238E27FC236}">
                <a16:creationId xmlns:a16="http://schemas.microsoft.com/office/drawing/2014/main" id="{960BEF8A-B5A2-AD80-31F5-594D959F77C5}"/>
              </a:ext>
            </a:extLst>
          </p:cNvPr>
          <p:cNvSpPr txBox="1"/>
          <p:nvPr/>
        </p:nvSpPr>
        <p:spPr>
          <a:xfrm>
            <a:off x="4510218" y="2656703"/>
            <a:ext cx="2323070" cy="1015663"/>
          </a:xfrm>
          <a:prstGeom prst="rect">
            <a:avLst/>
          </a:prstGeom>
          <a:noFill/>
        </p:spPr>
        <p:txBody>
          <a:bodyPr wrap="square" rtlCol="0">
            <a:spAutoFit/>
          </a:bodyPr>
          <a:lstStyle/>
          <a:p>
            <a:r>
              <a:rPr lang="en-GB" sz="6000" b="1" dirty="0">
                <a:solidFill>
                  <a:srgbClr val="00ABB5"/>
                </a:solidFill>
                <a:latin typeface="Segoe UI" panose="020B0502040204020203" pitchFamily="34" charset="0"/>
                <a:cs typeface="Segoe UI" panose="020B0502040204020203" pitchFamily="34" charset="0"/>
              </a:rPr>
              <a:t>Why? </a:t>
            </a:r>
          </a:p>
        </p:txBody>
      </p:sp>
    </p:spTree>
    <p:extLst>
      <p:ext uri="{BB962C8B-B14F-4D97-AF65-F5344CB8AC3E}">
        <p14:creationId xmlns:p14="http://schemas.microsoft.com/office/powerpoint/2010/main" val="4281424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02ED651-A135-4B3D-929D-BE82B65072D0}"/>
              </a:ext>
            </a:extLst>
          </p:cNvPr>
          <p:cNvSpPr txBox="1">
            <a:spLocks noGrp="1"/>
          </p:cNvSpPr>
          <p:nvPr>
            <p:ph type="title" idx="4294967295"/>
          </p:nvPr>
        </p:nvSpPr>
        <p:spPr>
          <a:xfrm>
            <a:off x="454152" y="570799"/>
            <a:ext cx="10836972" cy="711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000" b="1" i="0" u="none" strike="noStrike" kern="1200" cap="none" spc="0" normalizeH="0" baseline="0" noProof="0" dirty="0">
                <a:ln>
                  <a:noFill/>
                </a:ln>
                <a:solidFill>
                  <a:srgbClr val="00ABB5"/>
                </a:solidFill>
                <a:effectLst/>
                <a:uLnTx/>
                <a:uFillTx/>
                <a:latin typeface="+mj-lt"/>
                <a:ea typeface="+mj-ea"/>
                <a:cs typeface="+mj-cs"/>
              </a:rPr>
              <a:t>Scottish Context for Inclusion, Equality and Equity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0" b="1" i="0" u="none" strike="noStrike" kern="0" cap="none" spc="0" normalizeH="0" baseline="0" noProof="0" dirty="0">
              <a:ln>
                <a:noFill/>
              </a:ln>
              <a:solidFill>
                <a:srgbClr val="00ABB5"/>
              </a:solidFill>
              <a:effectLst/>
              <a:uLnTx/>
              <a:uFillTx/>
              <a:latin typeface="+mj-lt"/>
              <a:ea typeface="+mj-ea"/>
              <a:cs typeface="Calibri" panose="020F0502020204030204" pitchFamily="34" charset="0"/>
            </a:endParaRPr>
          </a:p>
        </p:txBody>
      </p:sp>
      <p:pic>
        <p:nvPicPr>
          <p:cNvPr id="3" name="Picture 2" descr="This is the Education Scotland, Inclusion, Wellbeing and Equalities logo. It is  blue green and yellow.">
            <a:extLst>
              <a:ext uri="{FF2B5EF4-FFF2-40B4-BE49-F238E27FC236}">
                <a16:creationId xmlns:a16="http://schemas.microsoft.com/office/drawing/2014/main" id="{D3CE7733-F5EA-0AAB-7FB3-5367413EA1C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pic>
        <p:nvPicPr>
          <p:cNvPr id="8" name="Picture 7" descr="A blue map of Scotland&#10;&#10;">
            <a:extLst>
              <a:ext uri="{FF2B5EF4-FFF2-40B4-BE49-F238E27FC236}">
                <a16:creationId xmlns:a16="http://schemas.microsoft.com/office/drawing/2014/main" id="{81E86E8F-D348-4054-9F97-503A9C0D0C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330813" y="1592485"/>
            <a:ext cx="2620921" cy="2620921"/>
          </a:xfrm>
          <a:prstGeom prst="rect">
            <a:avLst/>
          </a:prstGeom>
        </p:spPr>
      </p:pic>
      <p:sp>
        <p:nvSpPr>
          <p:cNvPr id="2" name="Rectangle 1">
            <a:extLst>
              <a:ext uri="{FF2B5EF4-FFF2-40B4-BE49-F238E27FC236}">
                <a16:creationId xmlns:a16="http://schemas.microsoft.com/office/drawing/2014/main" id="{52FE8B07-1E40-4237-8AA3-EBA3F504770A}"/>
              </a:ext>
            </a:extLst>
          </p:cNvPr>
          <p:cNvSpPr/>
          <p:nvPr/>
        </p:nvSpPr>
        <p:spPr>
          <a:xfrm>
            <a:off x="454152" y="1453411"/>
            <a:ext cx="8383171" cy="3596818"/>
          </a:xfrm>
          <a:prstGeom prst="rect">
            <a:avLst/>
          </a:prstGeom>
        </p:spPr>
        <p:txBody>
          <a:bodyPr wrap="square">
            <a:spAutoFit/>
          </a:bodyPr>
          <a:lstStyle/>
          <a:p>
            <a:pPr>
              <a:lnSpc>
                <a:spcPct val="120000"/>
              </a:lnSpc>
            </a:pPr>
            <a:r>
              <a:rPr lang="en-GB" sz="2400" dirty="0">
                <a:solidFill>
                  <a:schemeClr val="tx1">
                    <a:lumMod val="65000"/>
                    <a:lumOff val="35000"/>
                  </a:schemeClr>
                </a:solidFill>
                <a:latin typeface="Segoe UI" panose="020B0502040204020203" pitchFamily="34" charset="0"/>
                <a:ea typeface="Times New Roman" panose="02020603050405020304" pitchFamily="18" charset="0"/>
                <a:cs typeface="Segoe UI" panose="020B0502040204020203" pitchFamily="34" charset="0"/>
              </a:rPr>
              <a:t>Scottish education is based on the belief that education is a human right and that all children and young people should be supported to reach their fullest potential. </a:t>
            </a:r>
          </a:p>
          <a:p>
            <a:pPr>
              <a:lnSpc>
                <a:spcPct val="120000"/>
              </a:lnSpc>
            </a:pPr>
            <a:endParaRPr lang="en-GB" sz="2400" dirty="0">
              <a:solidFill>
                <a:schemeClr val="tx1">
                  <a:lumMod val="65000"/>
                  <a:lumOff val="35000"/>
                </a:schemeClr>
              </a:solidFill>
              <a:latin typeface="Segoe UI" panose="020B0502040204020203" pitchFamily="34" charset="0"/>
              <a:ea typeface="Times New Roman" panose="02020603050405020304" pitchFamily="18" charset="0"/>
              <a:cs typeface="Segoe UI" panose="020B0502040204020203" pitchFamily="34" charset="0"/>
            </a:endParaRPr>
          </a:p>
          <a:p>
            <a:pPr>
              <a:lnSpc>
                <a:spcPct val="120000"/>
              </a:lnSpc>
            </a:pPr>
            <a:endParaRPr lang="en-GB" sz="2400" dirty="0">
              <a:solidFill>
                <a:schemeClr val="tx1">
                  <a:lumMod val="65000"/>
                  <a:lumOff val="35000"/>
                </a:schemeClr>
              </a:solidFill>
              <a:latin typeface="Segoe UI" panose="020B0502040204020203" pitchFamily="34" charset="0"/>
              <a:ea typeface="Times New Roman" panose="02020603050405020304" pitchFamily="18" charset="0"/>
              <a:cs typeface="Segoe UI" panose="020B0502040204020203" pitchFamily="34" charset="0"/>
            </a:endParaRPr>
          </a:p>
          <a:p>
            <a:pPr>
              <a:lnSpc>
                <a:spcPct val="120000"/>
              </a:lnSpc>
            </a:pPr>
            <a:r>
              <a:rPr lang="en-GB" sz="2400" dirty="0">
                <a:solidFill>
                  <a:schemeClr val="tx1">
                    <a:lumMod val="65000"/>
                    <a:lumOff val="35000"/>
                  </a:schemeClr>
                </a:solidFill>
                <a:latin typeface="Segoe UI" panose="020B0502040204020203" pitchFamily="34" charset="0"/>
                <a:ea typeface="Times New Roman" panose="02020603050405020304" pitchFamily="18" charset="0"/>
                <a:cs typeface="Segoe UI" panose="020B0502040204020203" pitchFamily="34" charset="0"/>
              </a:rPr>
              <a:t>Scotland’s education system is designed to be an inclusive one for all children and young people in Scottish schools, with or without additional support needs. </a:t>
            </a:r>
          </a:p>
        </p:txBody>
      </p:sp>
    </p:spTree>
    <p:extLst>
      <p:ext uri="{BB962C8B-B14F-4D97-AF65-F5344CB8AC3E}">
        <p14:creationId xmlns:p14="http://schemas.microsoft.com/office/powerpoint/2010/main" val="3916482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02ED651-A135-4B3D-929D-BE82B65072D0}"/>
              </a:ext>
            </a:extLst>
          </p:cNvPr>
          <p:cNvSpPr txBox="1">
            <a:spLocks noGrp="1"/>
          </p:cNvSpPr>
          <p:nvPr>
            <p:ph type="title" idx="4294967295"/>
          </p:nvPr>
        </p:nvSpPr>
        <p:spPr>
          <a:xfrm>
            <a:off x="454152" y="570799"/>
            <a:ext cx="10836972" cy="711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000" b="1" i="0" u="none" strike="noStrike" kern="1200" cap="none" spc="0" normalizeH="0" baseline="0" noProof="0" dirty="0">
                <a:ln>
                  <a:noFill/>
                </a:ln>
                <a:solidFill>
                  <a:srgbClr val="00ABB5"/>
                </a:solidFill>
                <a:effectLst/>
                <a:uLnTx/>
                <a:uFillTx/>
                <a:latin typeface="+mj-lt"/>
                <a:ea typeface="+mj-ea"/>
                <a:cs typeface="+mj-cs"/>
              </a:rPr>
              <a:t>Scottish Context for Inclusion</a:t>
            </a:r>
            <a:endParaRPr kumimoji="0" lang="en-GB" sz="3000" b="1" i="0" u="none" strike="noStrike" kern="0" cap="none" spc="0" normalizeH="0" baseline="0" noProof="0" dirty="0">
              <a:ln>
                <a:noFill/>
              </a:ln>
              <a:solidFill>
                <a:srgbClr val="00ABB5"/>
              </a:solidFill>
              <a:effectLst/>
              <a:uLnTx/>
              <a:uFillTx/>
              <a:latin typeface="+mj-lt"/>
              <a:ea typeface="+mj-ea"/>
              <a:cs typeface="Calibri" panose="020F0502020204030204" pitchFamily="34" charset="0"/>
            </a:endParaRPr>
          </a:p>
        </p:txBody>
      </p:sp>
      <p:sp>
        <p:nvSpPr>
          <p:cNvPr id="2" name="Rectangle 1">
            <a:extLst>
              <a:ext uri="{FF2B5EF4-FFF2-40B4-BE49-F238E27FC236}">
                <a16:creationId xmlns:a16="http://schemas.microsoft.com/office/drawing/2014/main" id="{52FE8B07-1E40-4237-8AA3-EBA3F504770A}"/>
              </a:ext>
            </a:extLst>
          </p:cNvPr>
          <p:cNvSpPr/>
          <p:nvPr/>
        </p:nvSpPr>
        <p:spPr>
          <a:xfrm>
            <a:off x="539239" y="1582798"/>
            <a:ext cx="8383171" cy="3929217"/>
          </a:xfrm>
          <a:prstGeom prst="rect">
            <a:avLst/>
          </a:prstGeom>
        </p:spPr>
        <p:txBody>
          <a:bodyPr wrap="square">
            <a:spAutoFit/>
          </a:bodyPr>
          <a:lstStyle/>
          <a:p>
            <a:pPr algn="just">
              <a:lnSpc>
                <a:spcPct val="120000"/>
              </a:lnSpc>
              <a:tabLst>
                <a:tab pos="457200" algn="l"/>
                <a:tab pos="914400" algn="l"/>
                <a:tab pos="1371600" algn="l"/>
                <a:tab pos="1828800" algn="l"/>
                <a:tab pos="2971800" algn="l"/>
                <a:tab pos="3429000" algn="l"/>
                <a:tab pos="5715000" algn="r"/>
              </a:tabLst>
            </a:pPr>
            <a:r>
              <a:rPr lang="en-GB" sz="24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‘Inclusion is the cornerstone to help us achieve equity and excellence in education for all of our children and young people.’ </a:t>
            </a:r>
          </a:p>
          <a:p>
            <a:pPr algn="l">
              <a:lnSpc>
                <a:spcPct val="120000"/>
              </a:lnSpc>
            </a:pPr>
            <a:r>
              <a:rPr lang="en-GB" b="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rPr>
              <a:t>Scottish Government : Consultation on the Presumption of Mainstreaming 2019</a:t>
            </a:r>
            <a:endParaRPr lang="en-GB" b="0" dirty="0">
              <a:solidFill>
                <a:schemeClr val="tx1">
                  <a:lumMod val="75000"/>
                  <a:lumOff val="25000"/>
                </a:schemeClr>
              </a:solidFill>
              <a:latin typeface="Segoe UI" panose="020B0502040204020203" pitchFamily="34" charset="0"/>
              <a:cs typeface="Segoe UI" panose="020B0502040204020203" pitchFamily="34" charset="0"/>
            </a:endParaRPr>
          </a:p>
          <a:p>
            <a:pPr>
              <a:lnSpc>
                <a:spcPct val="120000"/>
              </a:lnSpc>
            </a:pPr>
            <a:endParaRPr lang="en-GB" sz="2400" dirty="0">
              <a:solidFill>
                <a:schemeClr val="tx1">
                  <a:lumMod val="75000"/>
                  <a:lumOff val="25000"/>
                </a:schemeClr>
              </a:solidFill>
              <a:latin typeface="Segoe UI" panose="020B0502040204020203" pitchFamily="34" charset="0"/>
              <a:cs typeface="Segoe UI" panose="020B0502040204020203" pitchFamily="34" charset="0"/>
            </a:endParaRPr>
          </a:p>
          <a:p>
            <a:pPr>
              <a:lnSpc>
                <a:spcPct val="120000"/>
              </a:lnSpc>
            </a:pPr>
            <a:endParaRPr lang="en-GB" sz="2400" dirty="0">
              <a:solidFill>
                <a:schemeClr val="tx1">
                  <a:lumMod val="75000"/>
                  <a:lumOff val="25000"/>
                </a:schemeClr>
              </a:solidFill>
              <a:latin typeface="Segoe UI" panose="020B0502040204020203" pitchFamily="34" charset="0"/>
              <a:cs typeface="Segoe UI" panose="020B0502040204020203" pitchFamily="34" charset="0"/>
            </a:endParaRPr>
          </a:p>
          <a:p>
            <a:pPr>
              <a:lnSpc>
                <a:spcPct val="120000"/>
              </a:lnSpc>
            </a:pPr>
            <a:r>
              <a:rPr lang="en-GB" sz="2400" dirty="0">
                <a:solidFill>
                  <a:schemeClr val="tx1">
                    <a:lumMod val="75000"/>
                    <a:lumOff val="25000"/>
                  </a:schemeClr>
                </a:solidFill>
                <a:latin typeface="Segoe UI" panose="020B0502040204020203" pitchFamily="34" charset="0"/>
                <a:cs typeface="Segoe UI" panose="020B0502040204020203" pitchFamily="34" charset="0"/>
              </a:rPr>
              <a:t>Children’s rights and entitlements are fundamental to Scotland’s approach to inclusive education. It is supported by the legislative framework </a:t>
            </a:r>
            <a:r>
              <a:rPr lang="en-GB" sz="2400" dirty="0">
                <a:solidFill>
                  <a:schemeClr val="tx1">
                    <a:lumMod val="65000"/>
                    <a:lumOff val="35000"/>
                  </a:schemeClr>
                </a:solidFill>
                <a:latin typeface="Segoe UI" panose="020B0502040204020203" pitchFamily="34" charset="0"/>
                <a:cs typeface="Segoe UI" panose="020B0502040204020203" pitchFamily="34" charset="0"/>
              </a:rPr>
              <a:t>and key policy drivers </a:t>
            </a:r>
          </a:p>
        </p:txBody>
      </p:sp>
      <p:pic>
        <p:nvPicPr>
          <p:cNvPr id="3" name="Picture 2" descr="This is the Education Scotland, Inclusion, Wellbeing and Equalities logo. It is  blue green and yellow.">
            <a:extLst>
              <a:ext uri="{FF2B5EF4-FFF2-40B4-BE49-F238E27FC236}">
                <a16:creationId xmlns:a16="http://schemas.microsoft.com/office/drawing/2014/main" id="{D3CE7733-F5EA-0AAB-7FB3-5367413EA1C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pic>
        <p:nvPicPr>
          <p:cNvPr id="8" name="Picture 7" descr="A blue map of Scotland&#10;&#10;">
            <a:extLst>
              <a:ext uri="{FF2B5EF4-FFF2-40B4-BE49-F238E27FC236}">
                <a16:creationId xmlns:a16="http://schemas.microsoft.com/office/drawing/2014/main" id="{81E86E8F-D348-4054-9F97-503A9C0D0C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330813" y="1592485"/>
            <a:ext cx="2620921" cy="2620921"/>
          </a:xfrm>
          <a:prstGeom prst="rect">
            <a:avLst/>
          </a:prstGeom>
        </p:spPr>
      </p:pic>
      <p:pic>
        <p:nvPicPr>
          <p:cNvPr id="4" name="Picture 3" descr="This image is the logo for the Getting it right for every child approach. A stylised image of a bird created by different coloured triangles with the text on the right which reads Getting it right for every child. ">
            <a:extLst>
              <a:ext uri="{FF2B5EF4-FFF2-40B4-BE49-F238E27FC236}">
                <a16:creationId xmlns:a16="http://schemas.microsoft.com/office/drawing/2014/main" id="{AA1B75DA-E1E2-1355-893D-EA2EB5389AF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1632" y="4482512"/>
            <a:ext cx="1591834" cy="652195"/>
          </a:xfrm>
          <a:prstGeom prst="rect">
            <a:avLst/>
          </a:prstGeom>
        </p:spPr>
      </p:pic>
      <p:pic>
        <p:nvPicPr>
          <p:cNvPr id="5" name="Picture 4" descr="This is the Scottish Government Logo. It has a Scottish flag on the right side. ">
            <a:extLst>
              <a:ext uri="{FF2B5EF4-FFF2-40B4-BE49-F238E27FC236}">
                <a16:creationId xmlns:a16="http://schemas.microsoft.com/office/drawing/2014/main" id="{96AF4629-0630-5311-29C6-35848EF2B4B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566906" y="5497005"/>
            <a:ext cx="2170472" cy="399890"/>
          </a:xfrm>
          <a:prstGeom prst="rect">
            <a:avLst/>
          </a:prstGeom>
        </p:spPr>
      </p:pic>
    </p:spTree>
    <p:extLst>
      <p:ext uri="{BB962C8B-B14F-4D97-AF65-F5344CB8AC3E}">
        <p14:creationId xmlns:p14="http://schemas.microsoft.com/office/powerpoint/2010/main" val="149320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02ED651-A135-4B3D-929D-BE82B65072D0}"/>
              </a:ext>
            </a:extLst>
          </p:cNvPr>
          <p:cNvSpPr txBox="1">
            <a:spLocks noGrp="1"/>
          </p:cNvSpPr>
          <p:nvPr>
            <p:ph type="title" idx="4294967295"/>
          </p:nvPr>
        </p:nvSpPr>
        <p:spPr>
          <a:xfrm>
            <a:off x="167756" y="328423"/>
            <a:ext cx="10836972" cy="711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ABB5"/>
                </a:solidFill>
                <a:effectLst/>
                <a:uLnTx/>
                <a:uFillTx/>
                <a:latin typeface="Segoe UI" panose="020B0502040204020203" pitchFamily="34" charset="0"/>
                <a:ea typeface="+mj-ea"/>
                <a:cs typeface="Segoe UI" panose="020B0502040204020203" pitchFamily="34" charset="0"/>
              </a:rPr>
              <a:t>Scottish Context for Inclusion, Equality and Equity – Overview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0" cap="none" spc="0" normalizeH="0" baseline="0" noProof="0" dirty="0">
              <a:ln>
                <a:noFill/>
              </a:ln>
              <a:solidFill>
                <a:srgbClr val="00ABB5"/>
              </a:solidFill>
              <a:effectLst/>
              <a:uLnTx/>
              <a:uFillTx/>
              <a:latin typeface="Segoe UI" panose="020B0502040204020203" pitchFamily="34" charset="0"/>
              <a:ea typeface="+mj-ea"/>
              <a:cs typeface="Segoe UI" panose="020B0502040204020203" pitchFamily="34" charset="0"/>
            </a:endParaRPr>
          </a:p>
        </p:txBody>
      </p:sp>
      <p:pic>
        <p:nvPicPr>
          <p:cNvPr id="2" name="Picture 1" descr="This is the Education Scotland, Inclusion, Wellbeing and Equalities logo. It is blue green and yellow.">
            <a:extLst>
              <a:ext uri="{FF2B5EF4-FFF2-40B4-BE49-F238E27FC236}">
                <a16:creationId xmlns:a16="http://schemas.microsoft.com/office/drawing/2014/main" id="{0964E9E9-7BC3-AF36-F176-EFB20A088699}"/>
              </a:ext>
            </a:extLst>
          </p:cNvPr>
          <p:cNvPicPr>
            <a:picLocks noChangeAspect="1"/>
          </p:cNvPicPr>
          <p:nvPr/>
        </p:nvPicPr>
        <p:blipFill>
          <a:blip r:embed="rId3"/>
          <a:stretch>
            <a:fillRect/>
          </a:stretch>
        </p:blipFill>
        <p:spPr>
          <a:xfrm>
            <a:off x="10658475" y="0"/>
            <a:ext cx="1533525" cy="771525"/>
          </a:xfrm>
          <a:prstGeom prst="rect">
            <a:avLst/>
          </a:prstGeom>
        </p:spPr>
      </p:pic>
      <p:pic>
        <p:nvPicPr>
          <p:cNvPr id="6" name="Picture 5" descr="This image represents the Scottish context for learners. There is a central circle with 7 stylised icons representing gender neutral children, young people and adults. One icon represents wheelchair users. Surrounding the four factors are the Wellbeing  Indicators, the Four Capacities and totality of the curriculum to highlight the interconnectivity and interdependence.">
            <a:extLst>
              <a:ext uri="{FF2B5EF4-FFF2-40B4-BE49-F238E27FC236}">
                <a16:creationId xmlns:a16="http://schemas.microsoft.com/office/drawing/2014/main" id="{5C5891B7-33E0-2721-A4DB-12C2BDD5B2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17891" y="1674407"/>
            <a:ext cx="3392261" cy="3249285"/>
          </a:xfrm>
          <a:prstGeom prst="rect">
            <a:avLst/>
          </a:prstGeom>
        </p:spPr>
      </p:pic>
      <p:sp>
        <p:nvSpPr>
          <p:cNvPr id="17" name="TextBox 16">
            <a:extLst>
              <a:ext uri="{FF2B5EF4-FFF2-40B4-BE49-F238E27FC236}">
                <a16:creationId xmlns:a16="http://schemas.microsoft.com/office/drawing/2014/main" id="{686DB72F-FAE2-8BB4-043A-D42F40BC1260}"/>
              </a:ext>
            </a:extLst>
          </p:cNvPr>
          <p:cNvSpPr txBox="1"/>
          <p:nvPr/>
        </p:nvSpPr>
        <p:spPr>
          <a:xfrm>
            <a:off x="5191433" y="2979172"/>
            <a:ext cx="1603324" cy="900246"/>
          </a:xfrm>
          <a:prstGeom prst="rect">
            <a:avLst/>
          </a:prstGeom>
          <a:noFill/>
        </p:spPr>
        <p:txBody>
          <a:bodyPr wrap="none" rtlCol="0">
            <a:spAutoFit/>
          </a:bodyPr>
          <a:lstStyle/>
          <a:p>
            <a:r>
              <a:rPr lang="en-GB" sz="1050" dirty="0">
                <a:solidFill>
                  <a:srgbClr val="008080"/>
                </a:solidFill>
                <a:latin typeface="Segoe UI" panose="020B0502040204020203" pitchFamily="34" charset="0"/>
                <a:cs typeface="Segoe UI" panose="020B0502040204020203" pitchFamily="34" charset="0"/>
              </a:rPr>
              <a:t>Supporting All Learners:</a:t>
            </a:r>
          </a:p>
          <a:p>
            <a:pPr marL="171450" indent="-171450">
              <a:buFont typeface="Arial" panose="020B0604020202020204" pitchFamily="34" charset="0"/>
              <a:buChar char="•"/>
            </a:pPr>
            <a:r>
              <a:rPr lang="en-GB" sz="1050" dirty="0">
                <a:solidFill>
                  <a:srgbClr val="008080"/>
                </a:solidFill>
                <a:latin typeface="Segoe UI" panose="020B0502040204020203" pitchFamily="34" charset="0"/>
                <a:cs typeface="Segoe UI" panose="020B0502040204020203" pitchFamily="34" charset="0"/>
              </a:rPr>
              <a:t>Experiences</a:t>
            </a:r>
          </a:p>
          <a:p>
            <a:pPr marL="171450" indent="-171450">
              <a:buFont typeface="Arial" panose="020B0604020202020204" pitchFamily="34" charset="0"/>
              <a:buChar char="•"/>
            </a:pPr>
            <a:r>
              <a:rPr lang="en-GB" sz="1050" dirty="0">
                <a:solidFill>
                  <a:srgbClr val="008080"/>
                </a:solidFill>
                <a:latin typeface="Segoe UI" panose="020B0502040204020203" pitchFamily="34" charset="0"/>
                <a:cs typeface="Segoe UI" panose="020B0502040204020203" pitchFamily="34" charset="0"/>
              </a:rPr>
              <a:t>Achievements</a:t>
            </a:r>
          </a:p>
          <a:p>
            <a:pPr marL="171450" indent="-171450">
              <a:buFont typeface="Arial" panose="020B0604020202020204" pitchFamily="34" charset="0"/>
              <a:buChar char="•"/>
            </a:pPr>
            <a:r>
              <a:rPr lang="en-GB" sz="1050" dirty="0">
                <a:solidFill>
                  <a:srgbClr val="008080"/>
                </a:solidFill>
                <a:latin typeface="Segoe UI" panose="020B0502040204020203" pitchFamily="34" charset="0"/>
                <a:cs typeface="Segoe UI" panose="020B0502040204020203" pitchFamily="34" charset="0"/>
              </a:rPr>
              <a:t>Attainment</a:t>
            </a:r>
          </a:p>
          <a:p>
            <a:pPr marL="171450" indent="-171450">
              <a:buFont typeface="Arial" panose="020B0604020202020204" pitchFamily="34" charset="0"/>
              <a:buChar char="•"/>
            </a:pPr>
            <a:r>
              <a:rPr lang="en-GB" sz="1050" dirty="0">
                <a:solidFill>
                  <a:srgbClr val="008080"/>
                </a:solidFill>
                <a:latin typeface="Segoe UI" panose="020B0502040204020203" pitchFamily="34" charset="0"/>
                <a:cs typeface="Segoe UI" panose="020B0502040204020203" pitchFamily="34" charset="0"/>
              </a:rPr>
              <a:t>Outcomes </a:t>
            </a:r>
          </a:p>
        </p:txBody>
      </p:sp>
      <p:sp>
        <p:nvSpPr>
          <p:cNvPr id="8" name="TextBox 7">
            <a:extLst>
              <a:ext uri="{FF2B5EF4-FFF2-40B4-BE49-F238E27FC236}">
                <a16:creationId xmlns:a16="http://schemas.microsoft.com/office/drawing/2014/main" id="{E94DCEE3-C066-E0BC-63DA-A28BC83C3DC3}"/>
              </a:ext>
            </a:extLst>
          </p:cNvPr>
          <p:cNvSpPr txBox="1"/>
          <p:nvPr/>
        </p:nvSpPr>
        <p:spPr>
          <a:xfrm>
            <a:off x="4817807" y="1307691"/>
            <a:ext cx="2193101" cy="369332"/>
          </a:xfrm>
          <a:prstGeom prst="rect">
            <a:avLst/>
          </a:prstGeom>
          <a:noFill/>
        </p:spPr>
        <p:txBody>
          <a:bodyPr wrap="none" rtlCol="0">
            <a:spAutoFit/>
          </a:bodyPr>
          <a:lstStyle/>
          <a:p>
            <a:r>
              <a:rPr lang="en-GB" b="1">
                <a:solidFill>
                  <a:srgbClr val="008080"/>
                </a:solidFill>
                <a:latin typeface="Calibri" panose="020F0502020204030204" pitchFamily="34" charset="0"/>
                <a:cs typeface="Calibri" panose="020F0502020204030204" pitchFamily="34" charset="0"/>
              </a:rPr>
              <a:t>Priorities and Drivers</a:t>
            </a:r>
          </a:p>
        </p:txBody>
      </p:sp>
      <p:sp>
        <p:nvSpPr>
          <p:cNvPr id="13" name="TextBox 12">
            <a:extLst>
              <a:ext uri="{FF2B5EF4-FFF2-40B4-BE49-F238E27FC236}">
                <a16:creationId xmlns:a16="http://schemas.microsoft.com/office/drawing/2014/main" id="{2B31E621-9BA4-4413-89B1-01B71A12DD7C}"/>
              </a:ext>
            </a:extLst>
          </p:cNvPr>
          <p:cNvSpPr txBox="1"/>
          <p:nvPr/>
        </p:nvSpPr>
        <p:spPr>
          <a:xfrm>
            <a:off x="2252706" y="863777"/>
            <a:ext cx="7446654" cy="369332"/>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Achievement, Attainment, Curriculum, Empowerment, Equity, Outcomes</a:t>
            </a:r>
          </a:p>
        </p:txBody>
      </p:sp>
      <p:sp>
        <p:nvSpPr>
          <p:cNvPr id="12" name="Title 11">
            <a:extLst>
              <a:ext uri="{FF2B5EF4-FFF2-40B4-BE49-F238E27FC236}">
                <a16:creationId xmlns:a16="http://schemas.microsoft.com/office/drawing/2014/main" id="{23AD4042-0427-60CC-0516-21D3E161AD74}"/>
              </a:ext>
            </a:extLst>
          </p:cNvPr>
          <p:cNvSpPr txBox="1">
            <a:spLocks/>
          </p:cNvSpPr>
          <p:nvPr/>
        </p:nvSpPr>
        <p:spPr>
          <a:xfrm>
            <a:off x="7585588" y="3121743"/>
            <a:ext cx="120526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8080"/>
                </a:solidFill>
                <a:effectLst/>
                <a:uLnTx/>
                <a:uFillTx/>
                <a:latin typeface="Calibri" panose="020F0502020204030204" pitchFamily="34" charset="0"/>
                <a:ea typeface="+mn-ea"/>
                <a:cs typeface="Calibri" panose="020F0502020204030204" pitchFamily="34" charset="0"/>
              </a:rPr>
              <a:t>Legislation</a:t>
            </a:r>
          </a:p>
        </p:txBody>
      </p:sp>
      <p:sp>
        <p:nvSpPr>
          <p:cNvPr id="11" name="TextBox 10">
            <a:extLst>
              <a:ext uri="{FF2B5EF4-FFF2-40B4-BE49-F238E27FC236}">
                <a16:creationId xmlns:a16="http://schemas.microsoft.com/office/drawing/2014/main" id="{3E0FDBE1-FC07-4D2D-B139-E4DFCFC97E8F}"/>
              </a:ext>
            </a:extLst>
          </p:cNvPr>
          <p:cNvSpPr txBox="1"/>
          <p:nvPr/>
        </p:nvSpPr>
        <p:spPr>
          <a:xfrm>
            <a:off x="8797673" y="2584390"/>
            <a:ext cx="3394327" cy="1754326"/>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Additional Support</a:t>
            </a:r>
          </a:p>
          <a:p>
            <a:r>
              <a:rPr lang="en-GB">
                <a:solidFill>
                  <a:schemeClr val="tx1">
                    <a:lumMod val="65000"/>
                    <a:lumOff val="35000"/>
                  </a:schemeClr>
                </a:solidFill>
                <a:latin typeface="Segoe UI" panose="020B0502040204020203" pitchFamily="34" charset="0"/>
                <a:cs typeface="Segoe UI" panose="020B0502040204020203" pitchFamily="34" charset="0"/>
              </a:rPr>
              <a:t>Accessibility </a:t>
            </a:r>
          </a:p>
          <a:p>
            <a:r>
              <a:rPr lang="en-GB">
                <a:solidFill>
                  <a:schemeClr val="tx1">
                    <a:lumMod val="65000"/>
                    <a:lumOff val="35000"/>
                  </a:schemeClr>
                </a:solidFill>
                <a:latin typeface="Segoe UI" panose="020B0502040204020203" pitchFamily="34" charset="0"/>
                <a:cs typeface="Segoe UI" panose="020B0502040204020203" pitchFamily="34" charset="0"/>
              </a:rPr>
              <a:t>Equality </a:t>
            </a:r>
          </a:p>
          <a:p>
            <a:r>
              <a:rPr lang="en-GB">
                <a:solidFill>
                  <a:schemeClr val="tx1">
                    <a:lumMod val="65000"/>
                    <a:lumOff val="35000"/>
                  </a:schemeClr>
                </a:solidFill>
                <a:latin typeface="Segoe UI" panose="020B0502040204020203" pitchFamily="34" charset="0"/>
                <a:cs typeface="Segoe UI" panose="020B0502040204020203" pitchFamily="34" charset="0"/>
              </a:rPr>
              <a:t>Inclusion</a:t>
            </a:r>
          </a:p>
          <a:p>
            <a:r>
              <a:rPr lang="en-GB">
                <a:solidFill>
                  <a:schemeClr val="tx1">
                    <a:lumMod val="65000"/>
                    <a:lumOff val="35000"/>
                  </a:schemeClr>
                </a:solidFill>
                <a:latin typeface="Segoe UI" panose="020B0502040204020203" pitchFamily="34" charset="0"/>
                <a:cs typeface="Segoe UI" panose="020B0502040204020203" pitchFamily="34" charset="0"/>
              </a:rPr>
              <a:t>Learner Voice and Participation </a:t>
            </a:r>
          </a:p>
          <a:p>
            <a:r>
              <a:rPr lang="en-GB">
                <a:solidFill>
                  <a:schemeClr val="tx1">
                    <a:lumMod val="65000"/>
                    <a:lumOff val="35000"/>
                  </a:schemeClr>
                </a:solidFill>
                <a:latin typeface="Segoe UI" panose="020B0502040204020203" pitchFamily="34" charset="0"/>
                <a:cs typeface="Segoe UI" panose="020B0502040204020203" pitchFamily="34" charset="0"/>
              </a:rPr>
              <a:t>Rights </a:t>
            </a:r>
          </a:p>
        </p:txBody>
      </p:sp>
      <p:sp>
        <p:nvSpPr>
          <p:cNvPr id="16" name="TextBox 15">
            <a:extLst>
              <a:ext uri="{FF2B5EF4-FFF2-40B4-BE49-F238E27FC236}">
                <a16:creationId xmlns:a16="http://schemas.microsoft.com/office/drawing/2014/main" id="{E05DE7C2-8E61-ECAC-C05C-7F1ED90CDB79}"/>
              </a:ext>
            </a:extLst>
          </p:cNvPr>
          <p:cNvSpPr txBox="1"/>
          <p:nvPr/>
        </p:nvSpPr>
        <p:spPr>
          <a:xfrm>
            <a:off x="4803059" y="4930878"/>
            <a:ext cx="2168735" cy="369332"/>
          </a:xfrm>
          <a:prstGeom prst="rect">
            <a:avLst/>
          </a:prstGeom>
          <a:noFill/>
        </p:spPr>
        <p:txBody>
          <a:bodyPr wrap="none" rtlCol="0">
            <a:spAutoFit/>
          </a:bodyPr>
          <a:lstStyle/>
          <a:p>
            <a:r>
              <a:rPr lang="en-GB" b="1">
                <a:solidFill>
                  <a:srgbClr val="008080"/>
                </a:solidFill>
                <a:latin typeface="Calibri" panose="020F0502020204030204" pitchFamily="34" charset="0"/>
                <a:cs typeface="Calibri" panose="020F0502020204030204" pitchFamily="34" charset="0"/>
              </a:rPr>
              <a:t>Professional Support</a:t>
            </a:r>
          </a:p>
        </p:txBody>
      </p:sp>
      <p:sp>
        <p:nvSpPr>
          <p:cNvPr id="4" name="TextBox 3">
            <a:extLst>
              <a:ext uri="{FF2B5EF4-FFF2-40B4-BE49-F238E27FC236}">
                <a16:creationId xmlns:a16="http://schemas.microsoft.com/office/drawing/2014/main" id="{A15AF7CD-8A99-404E-B455-32CC645CD2CD}"/>
              </a:ext>
            </a:extLst>
          </p:cNvPr>
          <p:cNvSpPr txBox="1"/>
          <p:nvPr/>
        </p:nvSpPr>
        <p:spPr>
          <a:xfrm>
            <a:off x="4017100" y="5287376"/>
            <a:ext cx="4383123" cy="923330"/>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Education Scotland </a:t>
            </a:r>
          </a:p>
          <a:p>
            <a:r>
              <a:rPr lang="en-GB">
                <a:solidFill>
                  <a:schemeClr val="tx1">
                    <a:lumMod val="65000"/>
                    <a:lumOff val="35000"/>
                  </a:schemeClr>
                </a:solidFill>
                <a:latin typeface="Segoe UI" panose="020B0502040204020203" pitchFamily="34" charset="0"/>
                <a:cs typeface="Segoe UI" panose="020B0502040204020203" pitchFamily="34" charset="0"/>
              </a:rPr>
              <a:t>Professional Organisations and Standards</a:t>
            </a:r>
          </a:p>
          <a:p>
            <a:r>
              <a:rPr lang="en-GB">
                <a:solidFill>
                  <a:schemeClr val="tx1">
                    <a:lumMod val="65000"/>
                    <a:lumOff val="35000"/>
                  </a:schemeClr>
                </a:solidFill>
                <a:latin typeface="Segoe UI" panose="020B0502040204020203" pitchFamily="34" charset="0"/>
                <a:cs typeface="Segoe UI" panose="020B0502040204020203" pitchFamily="34" charset="0"/>
              </a:rPr>
              <a:t>UNIONS  </a:t>
            </a:r>
          </a:p>
        </p:txBody>
      </p:sp>
      <p:sp>
        <p:nvSpPr>
          <p:cNvPr id="15" name="TextBox 14">
            <a:extLst>
              <a:ext uri="{FF2B5EF4-FFF2-40B4-BE49-F238E27FC236}">
                <a16:creationId xmlns:a16="http://schemas.microsoft.com/office/drawing/2014/main" id="{1832F684-3890-50D3-7066-70315AA25E61}"/>
              </a:ext>
            </a:extLst>
          </p:cNvPr>
          <p:cNvSpPr txBox="1"/>
          <p:nvPr/>
        </p:nvSpPr>
        <p:spPr>
          <a:xfrm>
            <a:off x="2767780" y="2964427"/>
            <a:ext cx="1365567" cy="646331"/>
          </a:xfrm>
          <a:prstGeom prst="rect">
            <a:avLst/>
          </a:prstGeom>
          <a:noFill/>
        </p:spPr>
        <p:txBody>
          <a:bodyPr wrap="none" rtlCol="0">
            <a:spAutoFit/>
          </a:bodyPr>
          <a:lstStyle/>
          <a:p>
            <a:r>
              <a:rPr lang="en-GB" b="1">
                <a:solidFill>
                  <a:srgbClr val="008080"/>
                </a:solidFill>
                <a:latin typeface="Calibri" panose="020F0502020204030204" pitchFamily="34" charset="0"/>
                <a:cs typeface="Calibri" panose="020F0502020204030204" pitchFamily="34" charset="0"/>
              </a:rPr>
              <a:t>Policies and </a:t>
            </a:r>
          </a:p>
          <a:p>
            <a:r>
              <a:rPr lang="en-GB" b="1">
                <a:solidFill>
                  <a:srgbClr val="008080"/>
                </a:solidFill>
                <a:latin typeface="Calibri" panose="020F0502020204030204" pitchFamily="34" charset="0"/>
                <a:cs typeface="Calibri" panose="020F0502020204030204" pitchFamily="34" charset="0"/>
              </a:rPr>
              <a:t>Guidance</a:t>
            </a:r>
          </a:p>
        </p:txBody>
      </p:sp>
      <p:sp>
        <p:nvSpPr>
          <p:cNvPr id="14" name="TextBox 13">
            <a:extLst>
              <a:ext uri="{FF2B5EF4-FFF2-40B4-BE49-F238E27FC236}">
                <a16:creationId xmlns:a16="http://schemas.microsoft.com/office/drawing/2014/main" id="{40D0EE15-6C64-485A-A5C1-2CF451707B4F}"/>
              </a:ext>
            </a:extLst>
          </p:cNvPr>
          <p:cNvSpPr txBox="1"/>
          <p:nvPr/>
        </p:nvSpPr>
        <p:spPr>
          <a:xfrm>
            <a:off x="225585" y="2701773"/>
            <a:ext cx="2448940" cy="1477328"/>
          </a:xfrm>
          <a:prstGeom prst="rect">
            <a:avLst/>
          </a:prstGeom>
          <a:noFill/>
        </p:spPr>
        <p:txBody>
          <a:bodyPr wrap="none" rtlCol="0">
            <a:spAutoFit/>
          </a:bodyPr>
          <a:lstStyle/>
          <a:p>
            <a:r>
              <a:rPr lang="en-GB">
                <a:solidFill>
                  <a:schemeClr val="tx1">
                    <a:lumMod val="65000"/>
                    <a:lumOff val="35000"/>
                  </a:schemeClr>
                </a:solidFill>
                <a:latin typeface="Segoe UI" panose="020B0502040204020203" pitchFamily="34" charset="0"/>
                <a:cs typeface="Segoe UI" panose="020B0502040204020203" pitchFamily="34" charset="0"/>
              </a:rPr>
              <a:t>Inclusive ELC/schools  </a:t>
            </a:r>
          </a:p>
          <a:p>
            <a:r>
              <a:rPr lang="en-GB">
                <a:solidFill>
                  <a:schemeClr val="tx1">
                    <a:lumMod val="65000"/>
                    <a:lumOff val="35000"/>
                  </a:schemeClr>
                </a:solidFill>
                <a:latin typeface="Segoe UI" panose="020B0502040204020203" pitchFamily="34" charset="0"/>
                <a:cs typeface="Segoe UI" panose="020B0502040204020203" pitchFamily="34" charset="0"/>
              </a:rPr>
              <a:t>Positive Relationships </a:t>
            </a:r>
          </a:p>
          <a:p>
            <a:r>
              <a:rPr lang="en-GB">
                <a:solidFill>
                  <a:schemeClr val="tx1">
                    <a:lumMod val="65000"/>
                    <a:lumOff val="35000"/>
                  </a:schemeClr>
                </a:solidFill>
                <a:latin typeface="Segoe UI" panose="020B0502040204020203" pitchFamily="34" charset="0"/>
                <a:cs typeface="Segoe UI" panose="020B0502040204020203" pitchFamily="34" charset="0"/>
              </a:rPr>
              <a:t>Safeguarding</a:t>
            </a:r>
          </a:p>
          <a:p>
            <a:r>
              <a:rPr lang="en-GB">
                <a:solidFill>
                  <a:schemeClr val="tx1">
                    <a:lumMod val="65000"/>
                    <a:lumOff val="35000"/>
                  </a:schemeClr>
                </a:solidFill>
                <a:latin typeface="Segoe UI" panose="020B0502040204020203" pitchFamily="34" charset="0"/>
                <a:cs typeface="Segoe UI" panose="020B0502040204020203" pitchFamily="34" charset="0"/>
              </a:rPr>
              <a:t>The GIRFEC approach</a:t>
            </a:r>
          </a:p>
          <a:p>
            <a:r>
              <a:rPr lang="en-GB">
                <a:solidFill>
                  <a:schemeClr val="tx1">
                    <a:lumMod val="65000"/>
                    <a:lumOff val="35000"/>
                  </a:schemeClr>
                </a:solidFill>
                <a:latin typeface="Segoe UI" panose="020B0502040204020203" pitchFamily="34" charset="0"/>
                <a:cs typeface="Segoe UI" panose="020B0502040204020203" pitchFamily="34" charset="0"/>
              </a:rPr>
              <a:t>DYW</a:t>
            </a:r>
          </a:p>
        </p:txBody>
      </p:sp>
      <p:pic>
        <p:nvPicPr>
          <p:cNvPr id="3" name="Picture 2" descr="This image is the logo for the Getting it right for every child approach. A stylised image of a bird created by different coloured triangles with the text on the right which reads Getting it right for every child. ">
            <a:extLst>
              <a:ext uri="{FF2B5EF4-FFF2-40B4-BE49-F238E27FC236}">
                <a16:creationId xmlns:a16="http://schemas.microsoft.com/office/drawing/2014/main" id="{E62C700B-8035-AFDA-301D-E599072EDE8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605355" y="965590"/>
            <a:ext cx="1438275" cy="589280"/>
          </a:xfrm>
          <a:prstGeom prst="rect">
            <a:avLst/>
          </a:prstGeom>
        </p:spPr>
      </p:pic>
    </p:spTree>
    <p:extLst>
      <p:ext uri="{BB962C8B-B14F-4D97-AF65-F5344CB8AC3E}">
        <p14:creationId xmlns:p14="http://schemas.microsoft.com/office/powerpoint/2010/main" val="226516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4" grpId="0"/>
      <p:bldP spid="14" grpId="0"/>
    </p:bldLst>
  </p:timing>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Props1.xml><?xml version="1.0" encoding="utf-8"?>
<ds:datastoreItem xmlns:ds="http://schemas.openxmlformats.org/officeDocument/2006/customXml" ds:itemID="{A987821A-8088-444B-9BDA-A8B55F90A6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51077f-6078-4466-a38f-b6d930d916b1"/>
    <ds:schemaRef ds:uri="07478566-c77e-4a5d-9cf3-8b922a5f42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967039-C71A-4B84-9858-0728C216CC08}">
  <ds:schemaRefs>
    <ds:schemaRef ds:uri="http://schemas.microsoft.com/office/2006/metadata/properties"/>
    <ds:schemaRef ds:uri="http://www.w3.org/XML/1998/namespace"/>
    <ds:schemaRef ds:uri="http://purl.org/dc/elements/1.1/"/>
    <ds:schemaRef ds:uri="http://purl.org/dc/dcmitype/"/>
    <ds:schemaRef ds:uri="07478566-c77e-4a5d-9cf3-8b922a5f4212"/>
    <ds:schemaRef ds:uri="http://schemas.microsoft.com/office/2006/documentManagement/types"/>
    <ds:schemaRef ds:uri="http://schemas.microsoft.com/office/infopath/2007/PartnerControls"/>
    <ds:schemaRef ds:uri="http://schemas.openxmlformats.org/package/2006/metadata/core-properties"/>
    <ds:schemaRef ds:uri="a051077f-6078-4466-a38f-b6d930d916b1"/>
    <ds:schemaRef ds:uri="http://purl.org/dc/terms/"/>
  </ds:schemaRefs>
</ds:datastoreItem>
</file>

<file path=customXml/itemProps3.xml><?xml version="1.0" encoding="utf-8"?>
<ds:datastoreItem xmlns:ds="http://schemas.openxmlformats.org/officeDocument/2006/customXml" ds:itemID="{FE75B553-2AE0-4B0C-913C-4B15DEBD22D7}">
  <ds:schemaRefs>
    <ds:schemaRef ds:uri="http://schemas.microsoft.com/sharepoint/v3/contenttype/forms"/>
  </ds:schemaRefs>
</ds:datastoreItem>
</file>

<file path=customXml/itemProps4.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ES PP Template</Template>
  <TotalTime>96</TotalTime>
  <Words>1444</Words>
  <Application>Microsoft Office PowerPoint</Application>
  <PresentationFormat>Widescreen</PresentationFormat>
  <Paragraphs>190</Paragraphs>
  <Slides>20</Slides>
  <Notes>20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20</vt:i4>
      </vt:variant>
    </vt:vector>
  </HeadingPairs>
  <TitlesOfParts>
    <vt:vector size="32" baseType="lpstr">
      <vt:lpstr>Arial</vt:lpstr>
      <vt:lpstr>Calibri</vt:lpstr>
      <vt:lpstr>Comic Sans MS</vt:lpstr>
      <vt:lpstr>Gill Sans</vt:lpstr>
      <vt:lpstr>inherit</vt:lpstr>
      <vt:lpstr>Lucida Grande</vt:lpstr>
      <vt:lpstr>Segoe UI</vt:lpstr>
      <vt:lpstr>Symbol</vt:lpstr>
      <vt:lpstr>Symbol,Sans-Serif</vt:lpstr>
      <vt:lpstr>Wingdings</vt:lpstr>
      <vt:lpstr>Powerpoint_template</vt:lpstr>
      <vt:lpstr>Office Theme</vt:lpstr>
      <vt:lpstr>Inclusion. An overview</vt:lpstr>
      <vt:lpstr>Interconnectivity </vt:lpstr>
      <vt:lpstr>How to use this resource</vt:lpstr>
      <vt:lpstr>National Model for Professional Learning</vt:lpstr>
      <vt:lpstr>Welcome </vt:lpstr>
      <vt:lpstr>Inclusion </vt:lpstr>
      <vt:lpstr>Scottish Context for Inclusion, Equality and Equity </vt:lpstr>
      <vt:lpstr>Scottish Context for Inclusion</vt:lpstr>
      <vt:lpstr>Scottish Context for Inclusion, Equality and Equity – Overview  </vt:lpstr>
      <vt:lpstr>Inclusion Supports all Learners </vt:lpstr>
      <vt:lpstr>Inclusion </vt:lpstr>
      <vt:lpstr>The Four Pillars of Inclusion </vt:lpstr>
      <vt:lpstr>Inclusion - Present </vt:lpstr>
      <vt:lpstr>Inclusion - Participating </vt:lpstr>
      <vt:lpstr>Inclusion - Achieving  </vt:lpstr>
      <vt:lpstr>Inclusion – Supported </vt:lpstr>
      <vt:lpstr>Inclusion </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for all - Inclusion</dc:title>
  <dc:creator>DLECJGEdS@gov.scot</dc:creator>
  <cp:lastModifiedBy>Jeremy Stevenson</cp:lastModifiedBy>
  <cp:revision>27</cp:revision>
  <cp:lastPrinted>2014-02-19T15:05:01Z</cp:lastPrinted>
  <dcterms:created xsi:type="dcterms:W3CDTF">2019-01-11T13:27:44Z</dcterms:created>
  <dcterms:modified xsi:type="dcterms:W3CDTF">2023-11-24T14:34:22Z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