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61" r:id="rId5"/>
    <p:sldId id="265" r:id="rId6"/>
    <p:sldId id="271" r:id="rId7"/>
    <p:sldId id="270" r:id="rId8"/>
    <p:sldId id="269" r:id="rId9"/>
    <p:sldId id="272" r:id="rId10"/>
    <p:sldId id="273" r:id="rId11"/>
    <p:sldId id="274" r:id="rId12"/>
    <p:sldId id="275" r:id="rId13"/>
    <p:sldId id="276" r:id="rId14"/>
    <p:sldId id="277" r:id="rId15"/>
    <p:sldId id="278" r:id="rId16"/>
    <p:sldId id="267"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2717" autoAdjust="0"/>
  </p:normalViewPr>
  <p:slideViewPr>
    <p:cSldViewPr snapToGrid="0">
      <p:cViewPr varScale="1">
        <p:scale>
          <a:sx n="61" d="100"/>
          <a:sy n="61" d="100"/>
        </p:scale>
        <p:origin x="78" y="2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19/02/2020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19/02/2020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green</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341230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79037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1881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 back cover page in </a:t>
            </a:r>
            <a:r>
              <a:rPr lang="en-GB" b="1" dirty="0" smtClean="0"/>
              <a:t>green</a:t>
            </a:r>
            <a:r>
              <a:rPr lang="en-GB" dirty="0" smtClean="0"/>
              <a:t>. You</a:t>
            </a:r>
            <a:r>
              <a:rPr lang="en-GB" baseline="0" dirty="0" smtClean="0"/>
              <a:t> may edit the address if needed only. It can only be once and at the end of the PowerPoint presentation. </a:t>
            </a:r>
            <a:r>
              <a:rPr lang="en-US" dirty="0" smtClean="0"/>
              <a:t>Use the corresponding</a:t>
            </a:r>
            <a:r>
              <a:rPr lang="en-US" baseline="0" dirty="0" smtClean="0"/>
              <a:t> </a:t>
            </a:r>
            <a:r>
              <a:rPr lang="en-US" b="1" baseline="0" dirty="0" smtClean="0"/>
              <a:t>green</a:t>
            </a:r>
            <a:r>
              <a:rPr lang="en-US" baseline="0" dirty="0" smtClean="0"/>
              <a:t> front and internal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94542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64001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91348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7696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19680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2539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68806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532" y="2289451"/>
            <a:ext cx="10633257" cy="646331"/>
          </a:xfrm>
          <a:prstGeom prst="rect">
            <a:avLst/>
          </a:prstGeom>
        </p:spPr>
        <p:txBody>
          <a:bodyPr wrap="square">
            <a:spAutoFit/>
          </a:bodyPr>
          <a:lstStyle/>
          <a:p>
            <a:r>
              <a:rPr lang="en-GB" sz="3600" dirty="0" smtClean="0">
                <a:solidFill>
                  <a:srgbClr val="00ABB5"/>
                </a:solidFill>
              </a:rPr>
              <a:t>Realising the ambition: Being Me</a:t>
            </a:r>
            <a:endParaRPr lang="en-US" sz="3600" dirty="0"/>
          </a:p>
        </p:txBody>
      </p:sp>
      <p:sp>
        <p:nvSpPr>
          <p:cNvPr id="8" name="Rectangle 7"/>
          <p:cNvSpPr/>
          <p:nvPr/>
        </p:nvSpPr>
        <p:spPr>
          <a:xfrm>
            <a:off x="666532" y="3049649"/>
            <a:ext cx="10633257" cy="400110"/>
          </a:xfrm>
          <a:prstGeom prst="rect">
            <a:avLst/>
          </a:prstGeom>
        </p:spPr>
        <p:txBody>
          <a:bodyPr wrap="square">
            <a:spAutoFit/>
          </a:bodyPr>
          <a:lstStyle/>
          <a:p>
            <a:r>
              <a:rPr lang="en-GB" sz="2000" b="1" dirty="0" smtClean="0">
                <a:solidFill>
                  <a:srgbClr val="B3D236"/>
                </a:solidFill>
              </a:rPr>
              <a:t>Suggested challenge questions to guide practice  </a:t>
            </a:r>
            <a:endParaRPr lang="en-US" sz="2000" b="1" dirty="0">
              <a:solidFill>
                <a:srgbClr val="B3D236"/>
              </a:solidFill>
            </a:endParaRPr>
          </a:p>
        </p:txBody>
      </p:sp>
      <p:pic>
        <p:nvPicPr>
          <p:cNvPr id="12" name="Picture 11"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6" name="Picture 5"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5"/>
            <a:ext cx="12209384" cy="3105485"/>
          </a:xfrm>
          <a:prstGeom prst="rect">
            <a:avLst/>
          </a:prstGeom>
        </p:spPr>
      </p:pic>
      <p:sp>
        <p:nvSpPr>
          <p:cNvPr id="9"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Arial Bold"/>
              </a:rPr>
              <a:t>For Scotland's learners, with Scotland's educators</a:t>
            </a:r>
            <a:endParaRPr lang="en-GB" sz="1200" dirty="0">
              <a:solidFill>
                <a:srgbClr val="595959"/>
              </a:solidFill>
              <a:effectLst/>
              <a:latin typeface="Arial Bold"/>
              <a:ea typeface="ＭＳ 明朝"/>
              <a:cs typeface="Arial Bold"/>
            </a:endParaRPr>
          </a:p>
        </p:txBody>
      </p:sp>
      <p:pic>
        <p:nvPicPr>
          <p:cNvPr id="2" name="Picture 1"/>
          <p:cNvPicPr>
            <a:picLocks noChangeAspect="1"/>
          </p:cNvPicPr>
          <p:nvPr/>
        </p:nvPicPr>
        <p:blipFill>
          <a:blip r:embed="rId5"/>
          <a:stretch>
            <a:fillRect/>
          </a:stretch>
        </p:blipFill>
        <p:spPr>
          <a:xfrm>
            <a:off x="8232372" y="528429"/>
            <a:ext cx="3190247" cy="2994198"/>
          </a:xfrm>
          <a:prstGeom prst="rect">
            <a:avLst/>
          </a:prstGeom>
        </p:spPr>
      </p:pic>
    </p:spTree>
    <p:extLst>
      <p:ext uri="{BB962C8B-B14F-4D97-AF65-F5344CB8AC3E}">
        <p14:creationId xmlns:p14="http://schemas.microsoft.com/office/powerpoint/2010/main" val="1093003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294667" y="2320058"/>
            <a:ext cx="9178354" cy="3139321"/>
          </a:xfrm>
          <a:prstGeom prst="rect">
            <a:avLst/>
          </a:prstGeom>
          <a:noFill/>
        </p:spPr>
        <p:txBody>
          <a:bodyPr wrap="square" rtlCol="0">
            <a:spAutoFit/>
          </a:bodyPr>
          <a:lstStyle/>
          <a:p>
            <a:r>
              <a:rPr lang="en-GB" b="1" dirty="0"/>
              <a:t>Section 7 </a:t>
            </a:r>
            <a:r>
              <a:rPr lang="en-GB" b="1" dirty="0" smtClean="0"/>
              <a:t>– Part 1 </a:t>
            </a:r>
          </a:p>
          <a:p>
            <a:endParaRPr lang="en-GB" dirty="0"/>
          </a:p>
          <a:p>
            <a:r>
              <a:rPr lang="en-GB" dirty="0"/>
              <a:t>Young children are a discriminating group of learners. </a:t>
            </a:r>
            <a:endParaRPr lang="en-GB" dirty="0" smtClean="0"/>
          </a:p>
          <a:p>
            <a:endParaRPr lang="en-GB" dirty="0"/>
          </a:p>
          <a:p>
            <a:pPr marL="285750" lvl="0" indent="-285750">
              <a:buFont typeface="Arial" panose="020B0604020202020204" pitchFamily="34" charset="0"/>
              <a:buChar char="•"/>
            </a:pPr>
            <a:r>
              <a:rPr lang="en-GB" dirty="0"/>
              <a:t>Discuss what does “quality” mean for children?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How </a:t>
            </a:r>
            <a:r>
              <a:rPr lang="en-GB" dirty="0"/>
              <a:t>do you know and understand where children are in the process of learning </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Describe what quality practice should look like. Which areas are you happy with and then decide what changes you need to make</a:t>
            </a:r>
            <a:r>
              <a:rPr lang="en-GB" dirty="0" smtClean="0"/>
              <a:t>?</a:t>
            </a:r>
          </a:p>
          <a:p>
            <a:pPr lvl="0"/>
            <a:endParaRPr lang="en-GB" b="1" dirty="0"/>
          </a:p>
        </p:txBody>
      </p:sp>
      <p:pic>
        <p:nvPicPr>
          <p:cNvPr id="3" name="Picture 2"/>
          <p:cNvPicPr>
            <a:picLocks noChangeAspect="1"/>
          </p:cNvPicPr>
          <p:nvPr/>
        </p:nvPicPr>
        <p:blipFill>
          <a:blip r:embed="rId6"/>
          <a:stretch>
            <a:fillRect/>
          </a:stretch>
        </p:blipFill>
        <p:spPr>
          <a:xfrm>
            <a:off x="7802971" y="819391"/>
            <a:ext cx="3631488" cy="2547793"/>
          </a:xfrm>
          <a:prstGeom prst="rect">
            <a:avLst/>
          </a:prstGeom>
        </p:spPr>
      </p:pic>
    </p:spTree>
    <p:extLst>
      <p:ext uri="{BB962C8B-B14F-4D97-AF65-F5344CB8AC3E}">
        <p14:creationId xmlns:p14="http://schemas.microsoft.com/office/powerpoint/2010/main" val="1262585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294667" y="2320058"/>
            <a:ext cx="9178354" cy="3693319"/>
          </a:xfrm>
          <a:prstGeom prst="rect">
            <a:avLst/>
          </a:prstGeom>
          <a:noFill/>
        </p:spPr>
        <p:txBody>
          <a:bodyPr wrap="square" rtlCol="0">
            <a:spAutoFit/>
          </a:bodyPr>
          <a:lstStyle/>
          <a:p>
            <a:r>
              <a:rPr lang="en-GB" b="1" dirty="0"/>
              <a:t>Section 7 </a:t>
            </a:r>
            <a:r>
              <a:rPr lang="en-GB" b="1" dirty="0" smtClean="0"/>
              <a:t>– Part 2</a:t>
            </a:r>
          </a:p>
          <a:p>
            <a:endParaRPr lang="en-GB" dirty="0"/>
          </a:p>
          <a:p>
            <a:r>
              <a:rPr lang="en-GB" dirty="0"/>
              <a:t>Young children are a discriminating group of learners. </a:t>
            </a:r>
            <a:endParaRPr lang="en-GB" dirty="0" smtClean="0"/>
          </a:p>
          <a:p>
            <a:endParaRPr lang="en-GB" dirty="0"/>
          </a:p>
          <a:p>
            <a:pPr marL="285750" lvl="0" indent="-285750">
              <a:buFont typeface="Arial" panose="020B0604020202020204" pitchFamily="34" charset="0"/>
              <a:buChar char="•"/>
            </a:pPr>
            <a:r>
              <a:rPr lang="en-GB" dirty="0"/>
              <a:t>Try to use the ideas in section 7.3 to improve self –</a:t>
            </a:r>
            <a:r>
              <a:rPr lang="en-GB" dirty="0" smtClean="0"/>
              <a:t>evaluation </a:t>
            </a:r>
            <a:r>
              <a:rPr lang="en-GB" dirty="0"/>
              <a:t>within your setting. Make sure you note down the process as  you go on.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What changes do you think you could make tomorrow or next week to bring about some improvements</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Discuss the opportunities you have to improve your knowledge and skills with a colleague. What would you really see as a priority for you ?</a:t>
            </a:r>
          </a:p>
          <a:p>
            <a:pPr lvl="0"/>
            <a:endParaRPr lang="en-GB" b="1" dirty="0"/>
          </a:p>
        </p:txBody>
      </p:sp>
      <p:pic>
        <p:nvPicPr>
          <p:cNvPr id="3" name="Picture 2"/>
          <p:cNvPicPr>
            <a:picLocks noChangeAspect="1"/>
          </p:cNvPicPr>
          <p:nvPr/>
        </p:nvPicPr>
        <p:blipFill>
          <a:blip r:embed="rId6"/>
          <a:stretch>
            <a:fillRect/>
          </a:stretch>
        </p:blipFill>
        <p:spPr>
          <a:xfrm>
            <a:off x="7802971" y="819391"/>
            <a:ext cx="3631488" cy="2547793"/>
          </a:xfrm>
          <a:prstGeom prst="rect">
            <a:avLst/>
          </a:prstGeom>
        </p:spPr>
      </p:pic>
    </p:spTree>
    <p:extLst>
      <p:ext uri="{BB962C8B-B14F-4D97-AF65-F5344CB8AC3E}">
        <p14:creationId xmlns:p14="http://schemas.microsoft.com/office/powerpoint/2010/main" val="229460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294667" y="2320058"/>
            <a:ext cx="9178354" cy="369332"/>
          </a:xfrm>
          <a:prstGeom prst="rect">
            <a:avLst/>
          </a:prstGeom>
          <a:noFill/>
        </p:spPr>
        <p:txBody>
          <a:bodyPr wrap="square" rtlCol="0">
            <a:spAutoFit/>
          </a:bodyPr>
          <a:lstStyle/>
          <a:p>
            <a:r>
              <a:rPr lang="en-GB" b="1" dirty="0" smtClean="0"/>
              <a:t>Sections 8 and 9 contain points for reflection within the text.</a:t>
            </a:r>
            <a:endParaRPr lang="en-GB" b="1" dirty="0"/>
          </a:p>
        </p:txBody>
      </p:sp>
      <p:pic>
        <p:nvPicPr>
          <p:cNvPr id="2" name="Picture 1"/>
          <p:cNvPicPr>
            <a:picLocks noChangeAspect="1"/>
          </p:cNvPicPr>
          <p:nvPr/>
        </p:nvPicPr>
        <p:blipFill>
          <a:blip r:embed="rId6"/>
          <a:stretch>
            <a:fillRect/>
          </a:stretch>
        </p:blipFill>
        <p:spPr>
          <a:xfrm>
            <a:off x="1103710" y="2842994"/>
            <a:ext cx="4252585" cy="3001214"/>
          </a:xfrm>
          <a:prstGeom prst="rect">
            <a:avLst/>
          </a:prstGeom>
        </p:spPr>
      </p:pic>
      <p:pic>
        <p:nvPicPr>
          <p:cNvPr id="4" name="Picture 3"/>
          <p:cNvPicPr>
            <a:picLocks noChangeAspect="1"/>
          </p:cNvPicPr>
          <p:nvPr/>
        </p:nvPicPr>
        <p:blipFill>
          <a:blip r:embed="rId7"/>
          <a:stretch>
            <a:fillRect/>
          </a:stretch>
        </p:blipFill>
        <p:spPr>
          <a:xfrm>
            <a:off x="5716404" y="2842549"/>
            <a:ext cx="4231638" cy="2978580"/>
          </a:xfrm>
          <a:prstGeom prst="rect">
            <a:avLst/>
          </a:prstGeom>
        </p:spPr>
      </p:pic>
    </p:spTree>
    <p:extLst>
      <p:ext uri="{BB962C8B-B14F-4D97-AF65-F5344CB8AC3E}">
        <p14:creationId xmlns:p14="http://schemas.microsoft.com/office/powerpoint/2010/main" val="3497775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dirty="0" smtClean="0"/>
              <a:t>0)131 244 5000</a:t>
            </a:r>
            <a:endParaRPr lang="en-GB" sz="1400" dirty="0"/>
          </a:p>
          <a:p>
            <a:r>
              <a:rPr lang="en-US" sz="1400" b="1" dirty="0"/>
              <a:t>E   </a:t>
            </a:r>
            <a:r>
              <a:rPr lang="en-US" sz="1400" dirty="0" smtClean="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8" name="Picture 7"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5"/>
            <a:ext cx="12209384" cy="3105485"/>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188684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7" y="1861472"/>
            <a:ext cx="8202305" cy="3970318"/>
          </a:xfrm>
          <a:prstGeom prst="rect">
            <a:avLst/>
          </a:prstGeom>
          <a:noFill/>
        </p:spPr>
        <p:txBody>
          <a:bodyPr wrap="square" rtlCol="0">
            <a:spAutoFit/>
          </a:bodyPr>
          <a:lstStyle/>
          <a:p>
            <a:r>
              <a:rPr lang="en-GB" b="1" dirty="0"/>
              <a:t>Section </a:t>
            </a:r>
            <a:r>
              <a:rPr lang="en-GB" b="1" dirty="0" smtClean="0"/>
              <a:t>1</a:t>
            </a:r>
          </a:p>
          <a:p>
            <a:endParaRPr lang="en-GB" dirty="0"/>
          </a:p>
          <a:p>
            <a:r>
              <a:rPr lang="en-GB" dirty="0"/>
              <a:t>How does the current policy landscape impact</a:t>
            </a:r>
            <a:r>
              <a:rPr lang="en-GB" dirty="0" smtClean="0"/>
              <a:t>:</a:t>
            </a:r>
          </a:p>
          <a:p>
            <a:endParaRPr lang="en-GB" dirty="0"/>
          </a:p>
          <a:p>
            <a:pPr marL="285750" lvl="0" indent="-285750">
              <a:buFont typeface="Arial" panose="020B0604020202020204" pitchFamily="34" charset="0"/>
              <a:buChar char="•"/>
            </a:pPr>
            <a:r>
              <a:rPr lang="en-GB" dirty="0"/>
              <a:t>the policy and practice in your own setting</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your own thinking and practice</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how your setting develops the confidence and knowledge of those working to deliver the service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your ability to speak confidently about the changes happening across the sector and how that will make a difference to children and families ?</a:t>
            </a:r>
          </a:p>
          <a:p>
            <a:endParaRPr lang="en-GB" dirty="0"/>
          </a:p>
        </p:txBody>
      </p:sp>
      <p:pic>
        <p:nvPicPr>
          <p:cNvPr id="17" name="Picture 16"/>
          <p:cNvPicPr>
            <a:picLocks noChangeAspect="1"/>
          </p:cNvPicPr>
          <p:nvPr/>
        </p:nvPicPr>
        <p:blipFill>
          <a:blip r:embed="rId6"/>
          <a:stretch>
            <a:fillRect/>
          </a:stretch>
        </p:blipFill>
        <p:spPr>
          <a:xfrm>
            <a:off x="8046623" y="815032"/>
            <a:ext cx="3387836" cy="2368597"/>
          </a:xfrm>
          <a:prstGeom prst="rect">
            <a:avLst/>
          </a:prstGeom>
        </p:spPr>
      </p:pic>
    </p:spTree>
    <p:extLst>
      <p:ext uri="{BB962C8B-B14F-4D97-AF65-F5344CB8AC3E}">
        <p14:creationId xmlns:p14="http://schemas.microsoft.com/office/powerpoint/2010/main" val="225791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8" y="1861472"/>
            <a:ext cx="6781996" cy="4247317"/>
          </a:xfrm>
          <a:prstGeom prst="rect">
            <a:avLst/>
          </a:prstGeom>
          <a:noFill/>
        </p:spPr>
        <p:txBody>
          <a:bodyPr wrap="square" rtlCol="0">
            <a:spAutoFit/>
          </a:bodyPr>
          <a:lstStyle/>
          <a:p>
            <a:r>
              <a:rPr lang="en-GB" b="1" dirty="0"/>
              <a:t>Section </a:t>
            </a:r>
            <a:r>
              <a:rPr lang="en-GB" b="1" dirty="0" smtClean="0"/>
              <a:t>2 – part 1</a:t>
            </a:r>
          </a:p>
          <a:p>
            <a:endParaRPr lang="en-GB" dirty="0"/>
          </a:p>
          <a:p>
            <a:r>
              <a:rPr lang="en-GB" dirty="0"/>
              <a:t>To understand how a child develops we discuss three aspects of a developing child,  </a:t>
            </a:r>
            <a:r>
              <a:rPr lang="en-GB" b="1" dirty="0"/>
              <a:t>me as an individual</a:t>
            </a:r>
            <a:r>
              <a:rPr lang="en-GB" dirty="0"/>
              <a:t> , </a:t>
            </a:r>
            <a:r>
              <a:rPr lang="en-GB" b="1" dirty="0"/>
              <a:t>me and my environment</a:t>
            </a:r>
            <a:r>
              <a:rPr lang="en-GB" dirty="0"/>
              <a:t> and </a:t>
            </a:r>
            <a:r>
              <a:rPr lang="en-GB" b="1" dirty="0"/>
              <a:t>my surrounding culture</a:t>
            </a:r>
            <a:r>
              <a:rPr lang="en-GB" dirty="0"/>
              <a:t>. </a:t>
            </a:r>
            <a:endParaRPr lang="en-GB" dirty="0" smtClean="0"/>
          </a:p>
          <a:p>
            <a:endParaRPr lang="en-GB" dirty="0"/>
          </a:p>
          <a:p>
            <a:pPr lvl="0"/>
            <a:r>
              <a:rPr lang="en-GB" dirty="0"/>
              <a:t>Reflect back on these, what changes can you </a:t>
            </a:r>
            <a:r>
              <a:rPr lang="en-GB" b="1" dirty="0"/>
              <a:t>make immediately</a:t>
            </a:r>
            <a:r>
              <a:rPr lang="en-GB" dirty="0"/>
              <a:t>, </a:t>
            </a:r>
            <a:r>
              <a:rPr lang="en-GB" b="1" dirty="0"/>
              <a:t>tomorrow</a:t>
            </a:r>
            <a:r>
              <a:rPr lang="en-GB" dirty="0"/>
              <a:t>, </a:t>
            </a:r>
            <a:r>
              <a:rPr lang="en-GB" b="1" dirty="0"/>
              <a:t>next week</a:t>
            </a:r>
            <a:r>
              <a:rPr lang="en-GB" dirty="0"/>
              <a:t> and </a:t>
            </a:r>
            <a:r>
              <a:rPr lang="en-GB" b="1" dirty="0"/>
              <a:t>next month</a:t>
            </a:r>
            <a:r>
              <a:rPr lang="en-GB" dirty="0"/>
              <a:t> to improve the </a:t>
            </a:r>
            <a:r>
              <a:rPr lang="en-GB" b="1" dirty="0"/>
              <a:t>interactions</a:t>
            </a:r>
            <a:r>
              <a:rPr lang="en-GB" dirty="0"/>
              <a:t>, </a:t>
            </a:r>
            <a:r>
              <a:rPr lang="en-GB" b="1" dirty="0"/>
              <a:t>experiences</a:t>
            </a:r>
            <a:r>
              <a:rPr lang="en-GB" dirty="0"/>
              <a:t> and </a:t>
            </a:r>
            <a:r>
              <a:rPr lang="en-GB" b="1" dirty="0"/>
              <a:t>spaces </a:t>
            </a:r>
            <a:r>
              <a:rPr lang="en-GB" dirty="0"/>
              <a:t>for children in your setting </a:t>
            </a:r>
            <a:r>
              <a:rPr lang="en-GB" dirty="0" smtClean="0"/>
              <a:t>?</a:t>
            </a:r>
          </a:p>
          <a:p>
            <a:pPr lvl="0"/>
            <a:endParaRPr lang="en-GB" dirty="0"/>
          </a:p>
          <a:p>
            <a:pPr lvl="0"/>
            <a:r>
              <a:rPr lang="en-GB" dirty="0"/>
              <a:t>Note down what you discuss and ensure that individually and with others you revisit these to make a positive change for children. </a:t>
            </a:r>
          </a:p>
          <a:p>
            <a:endParaRPr lang="en-GB" dirty="0"/>
          </a:p>
        </p:txBody>
      </p:sp>
      <p:pic>
        <p:nvPicPr>
          <p:cNvPr id="3" name="Picture 2"/>
          <p:cNvPicPr>
            <a:picLocks noChangeAspect="1"/>
          </p:cNvPicPr>
          <p:nvPr/>
        </p:nvPicPr>
        <p:blipFill>
          <a:blip r:embed="rId6"/>
          <a:stretch>
            <a:fillRect/>
          </a:stretch>
        </p:blipFill>
        <p:spPr>
          <a:xfrm>
            <a:off x="7768115" y="815032"/>
            <a:ext cx="3666344" cy="2579519"/>
          </a:xfrm>
          <a:prstGeom prst="rect">
            <a:avLst/>
          </a:prstGeom>
        </p:spPr>
      </p:pic>
    </p:spTree>
    <p:extLst>
      <p:ext uri="{BB962C8B-B14F-4D97-AF65-F5344CB8AC3E}">
        <p14:creationId xmlns:p14="http://schemas.microsoft.com/office/powerpoint/2010/main" val="236381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7" y="1861472"/>
            <a:ext cx="9634355" cy="4801314"/>
          </a:xfrm>
          <a:prstGeom prst="rect">
            <a:avLst/>
          </a:prstGeom>
          <a:noFill/>
        </p:spPr>
        <p:txBody>
          <a:bodyPr wrap="square" rtlCol="0">
            <a:spAutoFit/>
          </a:bodyPr>
          <a:lstStyle/>
          <a:p>
            <a:r>
              <a:rPr lang="en-GB" b="1" dirty="0"/>
              <a:t>Section </a:t>
            </a:r>
            <a:r>
              <a:rPr lang="en-GB" b="1" dirty="0" smtClean="0"/>
              <a:t>2 – part 2</a:t>
            </a:r>
          </a:p>
          <a:p>
            <a:endParaRPr lang="en-GB" dirty="0"/>
          </a:p>
          <a:p>
            <a:r>
              <a:rPr lang="en-GB" dirty="0"/>
              <a:t>The descriptions of being a baby , toddler and young child may be familiar to you. However think about these questions: </a:t>
            </a:r>
            <a:endParaRPr lang="en-GB" dirty="0" smtClean="0"/>
          </a:p>
          <a:p>
            <a:endParaRPr lang="en-GB" dirty="0"/>
          </a:p>
          <a:p>
            <a:pPr marL="285750" lvl="0" indent="-285750">
              <a:buFont typeface="Arial" panose="020B0604020202020204" pitchFamily="34" charset="0"/>
              <a:buChar char="•"/>
            </a:pPr>
            <a:r>
              <a:rPr lang="en-GB" dirty="0"/>
              <a:t>If you have a good relationship with babies in your care, how could you make it even better ?  Do you really know how to interpret what a baby is trying to communicate to you and what could you do to make your response even stronger?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Think of a situation where a toddler is showing frustration and is unhappy. What could you do to help resolve the situation</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Taking account of a young child’s interests and need to revisit a learning experiences which is absorbing and interesting requires flexibility.  For instance, are you tied by routines and times during the session? How do you accommodate these needs of children? </a:t>
            </a:r>
          </a:p>
          <a:p>
            <a:endParaRPr lang="en-GB" dirty="0"/>
          </a:p>
        </p:txBody>
      </p:sp>
    </p:spTree>
    <p:extLst>
      <p:ext uri="{BB962C8B-B14F-4D97-AF65-F5344CB8AC3E}">
        <p14:creationId xmlns:p14="http://schemas.microsoft.com/office/powerpoint/2010/main" val="4264994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8" y="1861472"/>
            <a:ext cx="7002712" cy="4247317"/>
          </a:xfrm>
          <a:prstGeom prst="rect">
            <a:avLst/>
          </a:prstGeom>
          <a:noFill/>
        </p:spPr>
        <p:txBody>
          <a:bodyPr wrap="square" rtlCol="0">
            <a:spAutoFit/>
          </a:bodyPr>
          <a:lstStyle/>
          <a:p>
            <a:r>
              <a:rPr lang="en-GB" b="1" dirty="0"/>
              <a:t>Section </a:t>
            </a:r>
            <a:r>
              <a:rPr lang="en-GB" b="1" dirty="0" smtClean="0"/>
              <a:t>3 - Part 1</a:t>
            </a:r>
          </a:p>
          <a:p>
            <a:endParaRPr lang="en-GB" dirty="0"/>
          </a:p>
          <a:p>
            <a:r>
              <a:rPr lang="en-GB" dirty="0"/>
              <a:t>Using the illustration of a </a:t>
            </a:r>
            <a:r>
              <a:rPr lang="en-GB" b="1" dirty="0"/>
              <a:t>mind–minded</a:t>
            </a:r>
            <a:r>
              <a:rPr lang="en-GB" dirty="0"/>
              <a:t> approach to responsive and intentional planning what are the immediate changes you need to make to your current planning format? </a:t>
            </a:r>
            <a:endParaRPr lang="en-GB" dirty="0" smtClean="0"/>
          </a:p>
          <a:p>
            <a:endParaRPr lang="en-GB" dirty="0"/>
          </a:p>
          <a:p>
            <a:pPr lvl="0"/>
            <a:r>
              <a:rPr lang="en-GB" dirty="0"/>
              <a:t>List the actions you need to do and put them into practice. At first revisit the actions frequently.  Through quick daily discussion decide what’s working well  and what needs to be taken account of next. </a:t>
            </a:r>
            <a:endParaRPr lang="en-GB" dirty="0" smtClean="0"/>
          </a:p>
          <a:p>
            <a:pPr lvl="0"/>
            <a:endParaRPr lang="en-GB" dirty="0"/>
          </a:p>
          <a:p>
            <a:pPr lvl="0"/>
            <a:r>
              <a:rPr lang="en-GB" dirty="0" smtClean="0"/>
              <a:t>Gradually </a:t>
            </a:r>
            <a:r>
              <a:rPr lang="en-GB" dirty="0"/>
              <a:t>you should find a changing and improving learning situation which reinforces positive learning and development</a:t>
            </a:r>
            <a:r>
              <a:rPr lang="en-GB" dirty="0" smtClean="0"/>
              <a:t>.</a:t>
            </a:r>
          </a:p>
          <a:p>
            <a:pPr lvl="0"/>
            <a:endParaRPr lang="en-GB" dirty="0"/>
          </a:p>
          <a:p>
            <a:pPr lvl="0"/>
            <a:r>
              <a:rPr lang="en-GB" b="1" dirty="0"/>
              <a:t> Consider how you can involve/share this with parents/carers</a:t>
            </a:r>
            <a:r>
              <a:rPr lang="en-GB" b="1" dirty="0" smtClean="0"/>
              <a:t>.</a:t>
            </a:r>
            <a:endParaRPr lang="en-GB" b="1" dirty="0"/>
          </a:p>
        </p:txBody>
      </p:sp>
      <p:pic>
        <p:nvPicPr>
          <p:cNvPr id="4" name="Picture 3"/>
          <p:cNvPicPr>
            <a:picLocks noChangeAspect="1"/>
          </p:cNvPicPr>
          <p:nvPr/>
        </p:nvPicPr>
        <p:blipFill>
          <a:blip r:embed="rId6"/>
          <a:stretch>
            <a:fillRect/>
          </a:stretch>
        </p:blipFill>
        <p:spPr>
          <a:xfrm>
            <a:off x="7851228" y="815032"/>
            <a:ext cx="3583231" cy="2503473"/>
          </a:xfrm>
          <a:prstGeom prst="rect">
            <a:avLst/>
          </a:prstGeom>
        </p:spPr>
      </p:pic>
    </p:spTree>
    <p:extLst>
      <p:ext uri="{BB962C8B-B14F-4D97-AF65-F5344CB8AC3E}">
        <p14:creationId xmlns:p14="http://schemas.microsoft.com/office/powerpoint/2010/main" val="1825704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7" y="1861472"/>
            <a:ext cx="9634355" cy="3970318"/>
          </a:xfrm>
          <a:prstGeom prst="rect">
            <a:avLst/>
          </a:prstGeom>
          <a:noFill/>
        </p:spPr>
        <p:txBody>
          <a:bodyPr wrap="square" rtlCol="0">
            <a:spAutoFit/>
          </a:bodyPr>
          <a:lstStyle/>
          <a:p>
            <a:r>
              <a:rPr lang="en-GB" b="1" dirty="0"/>
              <a:t>Section </a:t>
            </a:r>
            <a:r>
              <a:rPr lang="en-GB" b="1" dirty="0" smtClean="0"/>
              <a:t>3 - Part 2</a:t>
            </a:r>
          </a:p>
          <a:p>
            <a:endParaRPr lang="en-GB" dirty="0" smtClean="0"/>
          </a:p>
          <a:p>
            <a:r>
              <a:rPr lang="en-GB" b="1" dirty="0" err="1" smtClean="0"/>
              <a:t>GIRFEC</a:t>
            </a:r>
            <a:endParaRPr lang="en-GB" b="1" dirty="0" smtClean="0"/>
          </a:p>
          <a:p>
            <a:endParaRPr lang="en-GB" dirty="0"/>
          </a:p>
          <a:p>
            <a:pPr marL="285750" lvl="0" indent="-285750">
              <a:buFont typeface="Arial" panose="020B0604020202020204" pitchFamily="34" charset="0"/>
              <a:buChar char="•"/>
            </a:pPr>
            <a:r>
              <a:rPr lang="en-GB" dirty="0"/>
              <a:t>How do you provide opportunities for children to talk about their feelings and needs?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What </a:t>
            </a:r>
            <a:r>
              <a:rPr lang="en-GB" dirty="0"/>
              <a:t>changes to practice in your situation do you need to make to ensure that children are well supported ?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What are the areas  of </a:t>
            </a:r>
            <a:r>
              <a:rPr lang="en-GB" dirty="0" err="1"/>
              <a:t>GIRFEC</a:t>
            </a:r>
            <a:r>
              <a:rPr lang="en-GB" dirty="0"/>
              <a:t>  you  feel that you make a positive contribution and which are the ones where you and others need a bit more support?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Do </a:t>
            </a:r>
            <a:r>
              <a:rPr lang="en-GB" dirty="0"/>
              <a:t>you know how to access this ? If not, this needs to be a priority for you to find out. </a:t>
            </a:r>
          </a:p>
          <a:p>
            <a:endParaRPr lang="en-GB" dirty="0"/>
          </a:p>
        </p:txBody>
      </p:sp>
    </p:spTree>
    <p:extLst>
      <p:ext uri="{BB962C8B-B14F-4D97-AF65-F5344CB8AC3E}">
        <p14:creationId xmlns:p14="http://schemas.microsoft.com/office/powerpoint/2010/main" val="706026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627798" y="1861472"/>
            <a:ext cx="7002712" cy="4247317"/>
          </a:xfrm>
          <a:prstGeom prst="rect">
            <a:avLst/>
          </a:prstGeom>
          <a:noFill/>
        </p:spPr>
        <p:txBody>
          <a:bodyPr wrap="square" rtlCol="0">
            <a:spAutoFit/>
          </a:bodyPr>
          <a:lstStyle/>
          <a:p>
            <a:r>
              <a:rPr lang="en-GB" b="1" dirty="0"/>
              <a:t>Section </a:t>
            </a:r>
            <a:r>
              <a:rPr lang="en-GB" b="1" dirty="0" smtClean="0"/>
              <a:t>4 </a:t>
            </a:r>
          </a:p>
          <a:p>
            <a:r>
              <a:rPr lang="en-GB" dirty="0" smtClean="0"/>
              <a:t>Following </a:t>
            </a:r>
            <a:r>
              <a:rPr lang="en-GB" dirty="0"/>
              <a:t>your reading of section 4 it will be useful to spend time on creating your own rationale for play pedagogy as described in the text . Think in particular about the</a:t>
            </a:r>
            <a:r>
              <a:rPr lang="en-GB" b="1" dirty="0"/>
              <a:t> interactions</a:t>
            </a:r>
            <a:r>
              <a:rPr lang="en-GB" dirty="0"/>
              <a:t>, </a:t>
            </a:r>
            <a:r>
              <a:rPr lang="en-GB" b="1" dirty="0"/>
              <a:t>experiences</a:t>
            </a:r>
            <a:r>
              <a:rPr lang="en-GB" dirty="0"/>
              <a:t> and </a:t>
            </a:r>
            <a:r>
              <a:rPr lang="en-GB" b="1" dirty="0"/>
              <a:t>spaces</a:t>
            </a:r>
            <a:r>
              <a:rPr lang="en-GB" dirty="0"/>
              <a:t> which define your setting.  </a:t>
            </a:r>
            <a:endParaRPr lang="en-GB" dirty="0" smtClean="0"/>
          </a:p>
          <a:p>
            <a:endParaRPr lang="en-GB" dirty="0"/>
          </a:p>
          <a:p>
            <a:pPr marL="285750" lvl="0" indent="-285750">
              <a:buFont typeface="Arial" panose="020B0604020202020204" pitchFamily="34" charset="0"/>
              <a:buChar char="•"/>
            </a:pPr>
            <a:r>
              <a:rPr lang="en-GB" dirty="0"/>
              <a:t>Think about what you want to change and  the choices you provide.  Who decides ?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What is the balance of child initiated, adult initiated and adult directed play in your setting?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How </a:t>
            </a:r>
            <a:r>
              <a:rPr lang="en-GB" dirty="0"/>
              <a:t>can this be adapted to ensure better experiences for children.?</a:t>
            </a:r>
          </a:p>
          <a:p>
            <a:pPr lvl="0"/>
            <a:endParaRPr lang="en-GB" b="1" dirty="0"/>
          </a:p>
        </p:txBody>
      </p:sp>
      <p:pic>
        <p:nvPicPr>
          <p:cNvPr id="2" name="Picture 1"/>
          <p:cNvPicPr>
            <a:picLocks noChangeAspect="1"/>
          </p:cNvPicPr>
          <p:nvPr/>
        </p:nvPicPr>
        <p:blipFill>
          <a:blip r:embed="rId6"/>
          <a:stretch>
            <a:fillRect/>
          </a:stretch>
        </p:blipFill>
        <p:spPr>
          <a:xfrm>
            <a:off x="7930055" y="815032"/>
            <a:ext cx="3504404" cy="2467648"/>
          </a:xfrm>
          <a:prstGeom prst="rect">
            <a:avLst/>
          </a:prstGeom>
        </p:spPr>
      </p:pic>
    </p:spTree>
    <p:extLst>
      <p:ext uri="{BB962C8B-B14F-4D97-AF65-F5344CB8AC3E}">
        <p14:creationId xmlns:p14="http://schemas.microsoft.com/office/powerpoint/2010/main" val="1287362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706625" y="1904559"/>
            <a:ext cx="7002712" cy="4524315"/>
          </a:xfrm>
          <a:prstGeom prst="rect">
            <a:avLst/>
          </a:prstGeom>
          <a:noFill/>
        </p:spPr>
        <p:txBody>
          <a:bodyPr wrap="square" rtlCol="0">
            <a:spAutoFit/>
          </a:bodyPr>
          <a:lstStyle/>
          <a:p>
            <a:r>
              <a:rPr lang="en-GB" b="1" dirty="0"/>
              <a:t>Section </a:t>
            </a:r>
            <a:r>
              <a:rPr lang="en-GB" b="1" dirty="0" smtClean="0"/>
              <a:t>5</a:t>
            </a:r>
          </a:p>
          <a:p>
            <a:endParaRPr lang="en-GB" b="1" dirty="0" smtClean="0"/>
          </a:p>
          <a:p>
            <a:pPr marL="285750" lvl="0" indent="-285750">
              <a:buFont typeface="Arial" panose="020B0604020202020204" pitchFamily="34" charset="0"/>
              <a:buChar char="•"/>
            </a:pPr>
            <a:r>
              <a:rPr lang="en-GB" dirty="0" smtClean="0"/>
              <a:t>Discuss your  </a:t>
            </a:r>
            <a:r>
              <a:rPr lang="en-GB" dirty="0"/>
              <a:t>understanding of </a:t>
            </a:r>
            <a:r>
              <a:rPr lang="en-GB" b="1" dirty="0" smtClean="0"/>
              <a:t>pedagogy </a:t>
            </a:r>
            <a:r>
              <a:rPr lang="en-GB" dirty="0" smtClean="0"/>
              <a:t>with others.  What does a collective, </a:t>
            </a:r>
            <a:r>
              <a:rPr lang="en-GB" dirty="0"/>
              <a:t>shared </a:t>
            </a:r>
            <a:r>
              <a:rPr lang="en-GB" dirty="0" smtClean="0"/>
              <a:t>understanding look like in your context?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What do you think are the key aspects of being a leader of learning in your setting?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Critically reflect on your outdoor learning provision </a:t>
            </a:r>
            <a:r>
              <a:rPr lang="en-GB" dirty="0" smtClean="0"/>
              <a:t>? </a:t>
            </a:r>
            <a:r>
              <a:rPr lang="en-GB" dirty="0"/>
              <a:t>Is it well used? What can you do to enhance this? What are the values of outdoor learning you can use in your play rationale</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Do the same for promoting curiosity, creativity and inquiry. What can you do to improve what you already have?</a:t>
            </a:r>
          </a:p>
          <a:p>
            <a:pPr lvl="0"/>
            <a:endParaRPr lang="en-GB" b="1" dirty="0"/>
          </a:p>
        </p:txBody>
      </p:sp>
      <p:pic>
        <p:nvPicPr>
          <p:cNvPr id="3" name="Picture 2"/>
          <p:cNvPicPr>
            <a:picLocks noChangeAspect="1"/>
          </p:cNvPicPr>
          <p:nvPr/>
        </p:nvPicPr>
        <p:blipFill>
          <a:blip r:embed="rId6"/>
          <a:stretch>
            <a:fillRect/>
          </a:stretch>
        </p:blipFill>
        <p:spPr>
          <a:xfrm>
            <a:off x="7664424" y="815032"/>
            <a:ext cx="3770035" cy="2649586"/>
          </a:xfrm>
          <a:prstGeom prst="rect">
            <a:avLst/>
          </a:prstGeom>
        </p:spPr>
      </p:pic>
    </p:spTree>
    <p:extLst>
      <p:ext uri="{BB962C8B-B14F-4D97-AF65-F5344CB8AC3E}">
        <p14:creationId xmlns:p14="http://schemas.microsoft.com/office/powerpoint/2010/main" val="3814601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15263"/>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2" name="Picture 11"/>
          <p:cNvPicPr>
            <a:picLocks noChangeAspect="1"/>
          </p:cNvPicPr>
          <p:nvPr/>
        </p:nvPicPr>
        <p:blipFill>
          <a:blip r:embed="rId5"/>
          <a:stretch>
            <a:fillRect/>
          </a:stretch>
        </p:blipFill>
        <p:spPr>
          <a:xfrm>
            <a:off x="10279537" y="4110366"/>
            <a:ext cx="1734507" cy="1627917"/>
          </a:xfrm>
          <a:prstGeom prst="rect">
            <a:avLst/>
          </a:prstGeom>
        </p:spPr>
      </p:pic>
      <p:sp>
        <p:nvSpPr>
          <p:cNvPr id="14" name="Rectangle 13"/>
          <p:cNvSpPr/>
          <p:nvPr/>
        </p:nvSpPr>
        <p:spPr>
          <a:xfrm>
            <a:off x="523230" y="815032"/>
            <a:ext cx="5413546" cy="523220"/>
          </a:xfrm>
          <a:prstGeom prst="rect">
            <a:avLst/>
          </a:prstGeom>
        </p:spPr>
        <p:txBody>
          <a:bodyPr wrap="square">
            <a:spAutoFit/>
          </a:bodyPr>
          <a:lstStyle/>
          <a:p>
            <a:r>
              <a:rPr lang="en-GB" sz="2800" dirty="0">
                <a:solidFill>
                  <a:srgbClr val="00ABB5"/>
                </a:solidFill>
              </a:rPr>
              <a:t>Realising the ambition: Being Me</a:t>
            </a:r>
            <a:endParaRPr lang="en-US" sz="2800" dirty="0"/>
          </a:p>
        </p:txBody>
      </p:sp>
      <p:sp>
        <p:nvSpPr>
          <p:cNvPr id="15" name="Rectangle 14"/>
          <p:cNvSpPr/>
          <p:nvPr/>
        </p:nvSpPr>
        <p:spPr>
          <a:xfrm>
            <a:off x="523230" y="1338252"/>
            <a:ext cx="5686172" cy="369332"/>
          </a:xfrm>
          <a:prstGeom prst="rect">
            <a:avLst/>
          </a:prstGeom>
        </p:spPr>
        <p:txBody>
          <a:bodyPr wrap="none">
            <a:spAutoFit/>
          </a:bodyPr>
          <a:lstStyle/>
          <a:p>
            <a:r>
              <a:rPr lang="en-GB" b="1" dirty="0">
                <a:solidFill>
                  <a:srgbClr val="B3D236"/>
                </a:solidFill>
              </a:rPr>
              <a:t>Suggested challenge questions to guide practice  </a:t>
            </a:r>
            <a:endParaRPr lang="en-US" b="1" dirty="0">
              <a:solidFill>
                <a:srgbClr val="B3D236"/>
              </a:solidFill>
            </a:endParaRPr>
          </a:p>
        </p:txBody>
      </p:sp>
      <p:sp>
        <p:nvSpPr>
          <p:cNvPr id="16" name="TextBox 15"/>
          <p:cNvSpPr txBox="1"/>
          <p:nvPr/>
        </p:nvSpPr>
        <p:spPr>
          <a:xfrm>
            <a:off x="706625" y="1904559"/>
            <a:ext cx="7002712" cy="3970318"/>
          </a:xfrm>
          <a:prstGeom prst="rect">
            <a:avLst/>
          </a:prstGeom>
          <a:noFill/>
        </p:spPr>
        <p:txBody>
          <a:bodyPr wrap="square" rtlCol="0">
            <a:spAutoFit/>
          </a:bodyPr>
          <a:lstStyle/>
          <a:p>
            <a:r>
              <a:rPr lang="en-GB" b="1" dirty="0"/>
              <a:t>Section 6</a:t>
            </a:r>
            <a:r>
              <a:rPr lang="en-GB" dirty="0"/>
              <a:t>  </a:t>
            </a:r>
            <a:endParaRPr lang="en-GB" dirty="0" smtClean="0"/>
          </a:p>
          <a:p>
            <a:endParaRPr lang="en-GB" dirty="0"/>
          </a:p>
          <a:p>
            <a:r>
              <a:rPr lang="en-GB" dirty="0"/>
              <a:t>Putting pedagogy into practice.  </a:t>
            </a:r>
            <a:endParaRPr lang="en-GB" dirty="0" smtClean="0"/>
          </a:p>
          <a:p>
            <a:endParaRPr lang="en-GB" dirty="0"/>
          </a:p>
          <a:p>
            <a:pPr lvl="0"/>
            <a:r>
              <a:rPr lang="en-GB" dirty="0"/>
              <a:t>What changes are you going to make to practice in your setting to promote the concepts and ideas of the overarching themes outlined in this section ?</a:t>
            </a:r>
          </a:p>
          <a:p>
            <a:r>
              <a:rPr lang="en-GB" dirty="0"/>
              <a:t> </a:t>
            </a:r>
          </a:p>
          <a:p>
            <a:r>
              <a:rPr lang="en-GB" dirty="0"/>
              <a:t>You’ll need to reflect on all the areas and decide which one to start with but over time you would need to look at all areas.</a:t>
            </a:r>
          </a:p>
          <a:p>
            <a:r>
              <a:rPr lang="en-GB" dirty="0"/>
              <a:t> </a:t>
            </a:r>
          </a:p>
          <a:p>
            <a:pPr lvl="0"/>
            <a:r>
              <a:rPr lang="en-GB" dirty="0"/>
              <a:t>Remember to put the child at the centre of any changes and keep to the forefront the idea of the child “</a:t>
            </a:r>
            <a:r>
              <a:rPr lang="en-GB" b="1" dirty="0"/>
              <a:t>Being Me</a:t>
            </a:r>
            <a:r>
              <a:rPr lang="en-GB" dirty="0"/>
              <a:t>”. </a:t>
            </a:r>
          </a:p>
          <a:p>
            <a:pPr lvl="0"/>
            <a:endParaRPr lang="en-GB" b="1" dirty="0"/>
          </a:p>
        </p:txBody>
      </p:sp>
      <p:pic>
        <p:nvPicPr>
          <p:cNvPr id="2" name="Picture 1"/>
          <p:cNvPicPr>
            <a:picLocks noChangeAspect="1"/>
          </p:cNvPicPr>
          <p:nvPr/>
        </p:nvPicPr>
        <p:blipFill>
          <a:blip r:embed="rId6"/>
          <a:stretch>
            <a:fillRect/>
          </a:stretch>
        </p:blipFill>
        <p:spPr>
          <a:xfrm>
            <a:off x="7822434" y="815032"/>
            <a:ext cx="3709932" cy="2617714"/>
          </a:xfrm>
          <a:prstGeom prst="rect">
            <a:avLst/>
          </a:prstGeom>
        </p:spPr>
      </p:pic>
    </p:spTree>
    <p:extLst>
      <p:ext uri="{BB962C8B-B14F-4D97-AF65-F5344CB8AC3E}">
        <p14:creationId xmlns:p14="http://schemas.microsoft.com/office/powerpoint/2010/main" val="165889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67039-C71A-4B84-9858-0728C216CC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 PP Template</Template>
  <TotalTime>45</TotalTime>
  <Words>1735</Words>
  <Application>Microsoft Office PowerPoint</Application>
  <PresentationFormat>Widescreen</PresentationFormat>
  <Paragraphs>164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Bold</vt:lpstr>
      <vt:lpstr>Calibri</vt:lpstr>
      <vt:lpstr>Lucida Grande</vt:lpstr>
      <vt:lpstr>ＭＳ 明朝</vt:lpstr>
      <vt:lpstr>Times New Roman</vt:lpstr>
      <vt:lpstr>Wingdings</vt:lpstr>
      <vt:lpstr>Powerpoint_template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L (Lynn) (Edu)</dc:creator>
  <cp:lastModifiedBy>Taylor L (Lynn) (Edu)</cp:lastModifiedBy>
  <cp:revision>5</cp:revision>
  <cp:lastPrinted>2014-02-19T15:05:01Z</cp:lastPrinted>
  <dcterms:created xsi:type="dcterms:W3CDTF">2020-02-19T14:28:38Z</dcterms:created>
  <dcterms:modified xsi:type="dcterms:W3CDTF">2020-02-19T15:14:20Z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