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48" r:id="rId6"/>
  </p:sldMasterIdLst>
  <p:notesMasterIdLst>
    <p:notesMasterId r:id="rId19"/>
  </p:notesMasterIdLst>
  <p:handoutMasterIdLst>
    <p:handoutMasterId r:id="rId20"/>
  </p:handoutMasterIdLst>
  <p:sldIdLst>
    <p:sldId id="2757" r:id="rId7"/>
    <p:sldId id="2835" r:id="rId8"/>
    <p:sldId id="2861" r:id="rId9"/>
    <p:sldId id="2860" r:id="rId10"/>
    <p:sldId id="2862" r:id="rId11"/>
    <p:sldId id="699" r:id="rId12"/>
    <p:sldId id="700" r:id="rId13"/>
    <p:sldId id="2765" r:id="rId14"/>
    <p:sldId id="2864" r:id="rId15"/>
    <p:sldId id="379" r:id="rId16"/>
    <p:sldId id="2865" r:id="rId17"/>
    <p:sldId id="2866"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5"/>
    <a:srgbClr val="4BACC6"/>
    <a:srgbClr val="8067A0"/>
    <a:srgbClr val="244740"/>
    <a:srgbClr val="E2E7E5"/>
    <a:srgbClr val="5860AB"/>
    <a:srgbClr val="407EB7"/>
    <a:srgbClr val="008080"/>
    <a:srgbClr val="43BEB9"/>
    <a:srgbClr val="45B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75" autoAdjust="0"/>
  </p:normalViewPr>
  <p:slideViewPr>
    <p:cSldViewPr snapToGrid="0">
      <p:cViewPr varScale="1">
        <p:scale>
          <a:sx n="70" d="100"/>
          <a:sy n="70" d="100"/>
        </p:scale>
        <p:origin x="78" y="4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24/11/2023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24/11/2023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10</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interconnects with all four themes</a:t>
            </a:r>
            <a:r>
              <a:rPr lang="en-GB" sz="1800" b="0" i="0" u="none" strike="noStrike" dirty="0">
                <a:solidFill>
                  <a:srgbClr val="000000"/>
                </a:solidFill>
                <a:effectLst/>
                <a:latin typeface="Calibri" panose="020F0502020204030204" pitchFamily="34" charset="0"/>
                <a:ea typeface="+mn-ea"/>
              </a:rPr>
              <a:t> and </a:t>
            </a:r>
            <a:r>
              <a:rPr lang="en-GB" sz="1800" dirty="0">
                <a:solidFill>
                  <a:srgbClr val="000000"/>
                </a:solidFill>
                <a:effectLst/>
                <a:latin typeface="Calibri" panose="020F0502020204030204" pitchFamily="34" charset="0"/>
                <a:ea typeface="Times New Roman" panose="02020603050405020304" pitchFamily="18" charset="0"/>
              </a:rPr>
              <a:t>forms part of the professional learning that is Essential for All.</a:t>
            </a:r>
          </a:p>
          <a:p>
            <a:pPr algn="l" rtl="0" fontAlgn="base">
              <a:buFont typeface="Arial" panose="020B0604020202020204" pitchFamily="34" charset="0"/>
              <a:buChar char="•"/>
            </a:pP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a:solidFill>
                  <a:srgbClr val="000000"/>
                </a:solidFill>
                <a:effectLst/>
                <a:latin typeface="Calibri" panose="020F0502020204030204" pitchFamily="34" charset="0"/>
              </a:rPr>
              <a:t>Option to skip slide as these are instructions for facilitators only. No need to read to audience.</a:t>
            </a:r>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 </a:t>
            </a:r>
            <a:endParaRPr lang="en-US" sz="1800" b="0" i="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a:solidFill>
                  <a:srgbClr val="000000"/>
                </a:solidFill>
                <a:effectLst/>
                <a:latin typeface="Calibri"/>
                <a:cs typeface="Calibri"/>
              </a:rPr>
              <a:t>Please take some time to consider the reflection questions at the </a:t>
            </a:r>
            <a:r>
              <a:rPr lang="en-GB" sz="1800">
                <a:solidFill>
                  <a:srgbClr val="000000"/>
                </a:solidFill>
                <a:latin typeface="Calibri"/>
                <a:cs typeface="Calibri"/>
              </a:rPr>
              <a:t>end</a:t>
            </a:r>
            <a:endParaRPr lang="en-GB" sz="1800" b="0" i="0">
              <a:solidFill>
                <a:srgbClr val="000000"/>
              </a:solidFill>
              <a:effectLst/>
              <a:latin typeface="Calibri"/>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Link activity to national model </a:t>
            </a: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43666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provides an overview of the Scottish context . Supporting learners and inclusion is central to all that is outlined. </a:t>
            </a:r>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33824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Notes</a:t>
            </a: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tabLst>
                <a:tab pos="457200" algn="l"/>
                <a:tab pos="914400" algn="l"/>
                <a:tab pos="1371600" algn="l"/>
                <a:tab pos="1828800" algn="l"/>
                <a:tab pos="2971800" algn="l"/>
                <a:tab pos="3429000" algn="l"/>
                <a:tab pos="5715000" algn="r"/>
              </a:tabLst>
            </a:pPr>
            <a:r>
              <a:rPr lang="en-GB" sz="1800" dirty="0">
                <a:effectLst/>
                <a:latin typeface="Arial" panose="020B0604020202020204" pitchFamily="34" charset="0"/>
                <a:ea typeface="Times New Roman" panose="02020603050405020304" pitchFamily="18" charset="0"/>
                <a:cs typeface="Calibri" panose="020F0502020204030204" pitchFamily="34" charset="0"/>
              </a:rPr>
              <a:t>Inclusion is the cornerstone to help us achieve equity and excellence in education for all of our children and young people.’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l"/>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Scottish Government : Consultation on the Presumption of Mainstreaming 2019</a:t>
            </a:r>
            <a:endParaRPr lang="en-GB" sz="1800" b="0" dirty="0"/>
          </a:p>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1935012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5072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6DE30225-8564-44BD-7303-368681272E49}"/>
              </a:ext>
            </a:extLst>
          </p:cNvPr>
          <p:cNvSpPr/>
          <p:nvPr userDrawn="1"/>
        </p:nvSpPr>
        <p:spPr>
          <a:xfrm>
            <a:off x="3958752" y="5645323"/>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0">
            <a:extLst>
              <a:ext uri="{FF2B5EF4-FFF2-40B4-BE49-F238E27FC236}">
                <a16:creationId xmlns:a16="http://schemas.microsoft.com/office/drawing/2014/main" id="{75C8F346-112F-D302-782D-9DE8A921A7F2}"/>
              </a:ext>
            </a:extLst>
          </p:cNvPr>
          <p:cNvSpPr/>
          <p:nvPr userDrawn="1"/>
        </p:nvSpPr>
        <p:spPr>
          <a:xfrm rot="5400000">
            <a:off x="2935577" y="5281041"/>
            <a:ext cx="938341" cy="895689"/>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8594CDE-270D-6ACA-277E-AFDBD1DC1D14}"/>
              </a:ext>
            </a:extLst>
          </p:cNvPr>
          <p:cNvSpPr/>
          <p:nvPr userDrawn="1"/>
        </p:nvSpPr>
        <p:spPr>
          <a:xfrm>
            <a:off x="5631499" y="5190936"/>
            <a:ext cx="929002" cy="929002"/>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80">
            <a:extLst>
              <a:ext uri="{FF2B5EF4-FFF2-40B4-BE49-F238E27FC236}">
                <a16:creationId xmlns:a16="http://schemas.microsoft.com/office/drawing/2014/main" id="{367ED82C-1796-61CE-1E06-CF923623290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836718" y="1002121"/>
            <a:ext cx="5465009" cy="4870663"/>
          </a:xfrm>
          <a:prstGeom prst="rect">
            <a:avLst/>
          </a:prstGeom>
        </p:spPr>
      </p:pic>
      <p:sp>
        <p:nvSpPr>
          <p:cNvPr id="6" name="Rectangle 5">
            <a:extLst>
              <a:ext uri="{FF2B5EF4-FFF2-40B4-BE49-F238E27FC236}">
                <a16:creationId xmlns:a16="http://schemas.microsoft.com/office/drawing/2014/main" id="{B539B71F-62B8-CAAB-4204-3921DC8F9675}"/>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icon&#10;&#10;Description automatically generated">
            <a:extLst>
              <a:ext uri="{FF2B5EF4-FFF2-40B4-BE49-F238E27FC236}">
                <a16:creationId xmlns:a16="http://schemas.microsoft.com/office/drawing/2014/main" id="{067376F9-7E69-91D7-816D-C2CF12C205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4264" y="209721"/>
            <a:ext cx="774625" cy="547402"/>
          </a:xfrm>
          <a:prstGeom prst="rect">
            <a:avLst/>
          </a:prstGeom>
        </p:spPr>
      </p:pic>
      <p:sp>
        <p:nvSpPr>
          <p:cNvPr id="3" name="Rectangle 2">
            <a:extLst>
              <a:ext uri="{FF2B5EF4-FFF2-40B4-BE49-F238E27FC236}">
                <a16:creationId xmlns:a16="http://schemas.microsoft.com/office/drawing/2014/main" id="{E6002415-94AA-FC66-16B9-9BC96AA5C9C7}"/>
              </a:ext>
            </a:extLst>
          </p:cNvPr>
          <p:cNvSpPr/>
          <p:nvPr userDrawn="1"/>
        </p:nvSpPr>
        <p:spPr>
          <a:xfrm>
            <a:off x="205059" y="6048380"/>
            <a:ext cx="8205015" cy="799472"/>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a:latin typeface="Arial" panose="020B0604020202020204" pitchFamily="34" charset="0"/>
                <a:cs typeface="Arial" panose="020B0604020202020204" pitchFamily="34" charset="0"/>
              </a:rPr>
              <a:t>Discussion guide for groups of </a:t>
            </a:r>
            <a:r>
              <a:rPr lang="en-US" sz="3200" b="1">
                <a:solidFill>
                  <a:srgbClr val="00C9C3"/>
                </a:solidFill>
                <a:latin typeface="Arial" panose="020B0604020202020204" pitchFamily="34" charset="0"/>
                <a:cs typeface="Arial" panose="020B0604020202020204" pitchFamily="34" charset="0"/>
              </a:rPr>
              <a:t>adults</a:t>
            </a:r>
            <a:r>
              <a:rPr lang="en-US" sz="3200" b="1">
                <a:solidFill>
                  <a:srgbClr val="00FFFF"/>
                </a:solidFill>
                <a:latin typeface="Arial" panose="020B0604020202020204" pitchFamily="34" charset="0"/>
                <a:cs typeface="Arial" panose="020B0604020202020204" pitchFamily="34" charset="0"/>
              </a:rPr>
              <a:t> </a:t>
            </a:r>
          </a:p>
        </p:txBody>
      </p:sp>
      <p:pic>
        <p:nvPicPr>
          <p:cNvPr id="2" name="Picture 1">
            <a:extLst>
              <a:ext uri="{FF2B5EF4-FFF2-40B4-BE49-F238E27FC236}">
                <a16:creationId xmlns:a16="http://schemas.microsoft.com/office/drawing/2014/main" id="{0341270E-980C-82FF-63D1-BCC0E892F5C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28836" y="209721"/>
            <a:ext cx="2628900" cy="482600"/>
          </a:xfrm>
          <a:prstGeom prst="rect">
            <a:avLst/>
          </a:prstGeom>
        </p:spPr>
      </p:pic>
      <p:sp>
        <p:nvSpPr>
          <p:cNvPr id="11" name="Rounded Rectangular Callout 1">
            <a:extLst>
              <a:ext uri="{FF2B5EF4-FFF2-40B4-BE49-F238E27FC236}">
                <a16:creationId xmlns:a16="http://schemas.microsoft.com/office/drawing/2014/main" id="{F7934BAC-1B8A-6182-8BA8-9525753A4BEA}"/>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77F313-386D-071A-62D9-307F2C35660D}"/>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4" name="TextBox 13">
            <a:extLst>
              <a:ext uri="{FF2B5EF4-FFF2-40B4-BE49-F238E27FC236}">
                <a16:creationId xmlns:a16="http://schemas.microsoft.com/office/drawing/2014/main" id="{9E4DC39E-19EB-F05C-6FF3-EFF81F9A29ED}"/>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5B050"/>
                </a:solidFill>
                <a:latin typeface="Arial" panose="020B0604020202020204" pitchFamily="34" charset="0"/>
                <a:cs typeface="Arial" panose="020B0604020202020204" pitchFamily="34" charset="0"/>
              </a:rPr>
              <a:t> #</a:t>
            </a:r>
            <a:r>
              <a:rPr lang="en-US" sz="1500" b="1" err="1">
                <a:solidFill>
                  <a:srgbClr val="05B050"/>
                </a:solidFill>
                <a:latin typeface="Arial" panose="020B0604020202020204" pitchFamily="34" charset="0"/>
                <a:cs typeface="Arial" panose="020B0604020202020204" pitchFamily="34" charset="0"/>
              </a:rPr>
              <a:t>TalkScottishEducation</a:t>
            </a:r>
            <a:endParaRPr lang="en-US" sz="1500" b="1">
              <a:solidFill>
                <a:srgbClr val="05B050"/>
              </a:solidFill>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B5E0989C-9A75-94E5-5F79-87D8CBA91657}"/>
              </a:ext>
            </a:extLst>
          </p:cNvPr>
          <p:cNvSpPr/>
          <p:nvPr userDrawn="1"/>
        </p:nvSpPr>
        <p:spPr>
          <a:xfrm>
            <a:off x="56858" y="1031733"/>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E7E9FF1-9C46-742D-AFDB-8819BE94EC97}"/>
              </a:ext>
            </a:extLst>
          </p:cNvPr>
          <p:cNvSpPr/>
          <p:nvPr userDrawn="1"/>
        </p:nvSpPr>
        <p:spPr>
          <a:xfrm>
            <a:off x="13773" y="448091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0335944-D110-8995-6856-7679A0534EF4}"/>
              </a:ext>
            </a:extLst>
          </p:cNvPr>
          <p:cNvSpPr/>
          <p:nvPr userDrawn="1"/>
        </p:nvSpPr>
        <p:spPr>
          <a:xfrm>
            <a:off x="2025527" y="890634"/>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870CAC0-0884-663D-3391-FA400278CC5D}"/>
              </a:ext>
            </a:extLst>
          </p:cNvPr>
          <p:cNvSpPr/>
          <p:nvPr userDrawn="1"/>
        </p:nvSpPr>
        <p:spPr>
          <a:xfrm>
            <a:off x="1562332" y="4985278"/>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1F5FF15-5FA8-83A5-0655-7DA405C1B82F}"/>
              </a:ext>
            </a:extLst>
          </p:cNvPr>
          <p:cNvSpPr/>
          <p:nvPr userDrawn="1"/>
        </p:nvSpPr>
        <p:spPr>
          <a:xfrm>
            <a:off x="1944178" y="4752220"/>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602128C-31D9-110E-5087-4E652A1E6134}"/>
              </a:ext>
            </a:extLst>
          </p:cNvPr>
          <p:cNvSpPr/>
          <p:nvPr userDrawn="1"/>
        </p:nvSpPr>
        <p:spPr>
          <a:xfrm>
            <a:off x="2604368" y="1018152"/>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B30D6B3-94A7-DCA3-1CCC-B6E4DA60CBDF}"/>
              </a:ext>
            </a:extLst>
          </p:cNvPr>
          <p:cNvSpPr/>
          <p:nvPr userDrawn="1"/>
        </p:nvSpPr>
        <p:spPr>
          <a:xfrm>
            <a:off x="348548" y="507638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0">
            <a:extLst>
              <a:ext uri="{FF2B5EF4-FFF2-40B4-BE49-F238E27FC236}">
                <a16:creationId xmlns:a16="http://schemas.microsoft.com/office/drawing/2014/main" id="{D1C72636-6D19-87B9-7563-9255E80269B9}"/>
              </a:ext>
            </a:extLst>
          </p:cNvPr>
          <p:cNvSpPr/>
          <p:nvPr userDrawn="1"/>
        </p:nvSpPr>
        <p:spPr>
          <a:xfrm rot="5400000">
            <a:off x="88727" y="3350156"/>
            <a:ext cx="818991"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a:extLst>
              <a:ext uri="{FF2B5EF4-FFF2-40B4-BE49-F238E27FC236}">
                <a16:creationId xmlns:a16="http://schemas.microsoft.com/office/drawing/2014/main" id="{774E2F5E-7772-85AD-279A-55068DD3355E}"/>
              </a:ext>
            </a:extLst>
          </p:cNvPr>
          <p:cNvSpPr/>
          <p:nvPr userDrawn="1"/>
        </p:nvSpPr>
        <p:spPr>
          <a:xfrm rot="5400000">
            <a:off x="685553" y="906716"/>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20">
            <a:extLst>
              <a:ext uri="{FF2B5EF4-FFF2-40B4-BE49-F238E27FC236}">
                <a16:creationId xmlns:a16="http://schemas.microsoft.com/office/drawing/2014/main" id="{A0662977-995E-CA16-14BC-B11AB4C1E78D}"/>
              </a:ext>
            </a:extLst>
          </p:cNvPr>
          <p:cNvSpPr/>
          <p:nvPr userDrawn="1"/>
        </p:nvSpPr>
        <p:spPr>
          <a:xfrm>
            <a:off x="534590" y="4085548"/>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20">
            <a:extLst>
              <a:ext uri="{FF2B5EF4-FFF2-40B4-BE49-F238E27FC236}">
                <a16:creationId xmlns:a16="http://schemas.microsoft.com/office/drawing/2014/main" id="{800500B0-BFA6-54D3-8468-993C14263647}"/>
              </a:ext>
            </a:extLst>
          </p:cNvPr>
          <p:cNvSpPr/>
          <p:nvPr userDrawn="1"/>
        </p:nvSpPr>
        <p:spPr>
          <a:xfrm rot="16200000">
            <a:off x="209288" y="2016101"/>
            <a:ext cx="513934" cy="5268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A988A59-0148-9C63-4845-226F8BA18535}"/>
              </a:ext>
            </a:extLst>
          </p:cNvPr>
          <p:cNvSpPr/>
          <p:nvPr userDrawn="1"/>
        </p:nvSpPr>
        <p:spPr>
          <a:xfrm>
            <a:off x="324337" y="2213678"/>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72D1CB9-7BD7-236B-D800-5CFD5D9FFDC5}"/>
              </a:ext>
            </a:extLst>
          </p:cNvPr>
          <p:cNvSpPr/>
          <p:nvPr userDrawn="1"/>
        </p:nvSpPr>
        <p:spPr>
          <a:xfrm>
            <a:off x="6055493" y="2400633"/>
            <a:ext cx="417459" cy="417459"/>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E98F4C5-DC08-1A3D-9F51-D006C1AB9296}"/>
              </a:ext>
            </a:extLst>
          </p:cNvPr>
          <p:cNvSpPr/>
          <p:nvPr userDrawn="1"/>
        </p:nvSpPr>
        <p:spPr>
          <a:xfrm>
            <a:off x="5096944" y="899665"/>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03A9AFA-B432-51C8-397A-3105A294C0F3}"/>
              </a:ext>
            </a:extLst>
          </p:cNvPr>
          <p:cNvSpPr/>
          <p:nvPr userDrawn="1"/>
        </p:nvSpPr>
        <p:spPr>
          <a:xfrm>
            <a:off x="5460974" y="120034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20">
            <a:extLst>
              <a:ext uri="{FF2B5EF4-FFF2-40B4-BE49-F238E27FC236}">
                <a16:creationId xmlns:a16="http://schemas.microsoft.com/office/drawing/2014/main" id="{7822C303-EAC4-3D9A-6639-B28845E300E8}"/>
              </a:ext>
            </a:extLst>
          </p:cNvPr>
          <p:cNvSpPr/>
          <p:nvPr userDrawn="1"/>
        </p:nvSpPr>
        <p:spPr>
          <a:xfrm rot="10800000">
            <a:off x="3854565" y="1123744"/>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388F6754-2633-9C73-5A4B-6F121E210CD6}"/>
              </a:ext>
            </a:extLst>
          </p:cNvPr>
          <p:cNvSpPr/>
          <p:nvPr userDrawn="1"/>
        </p:nvSpPr>
        <p:spPr>
          <a:xfrm>
            <a:off x="3617176" y="895495"/>
            <a:ext cx="887505" cy="887505"/>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5382135F-4688-EEF7-A09D-D07C8BAC4B5D}"/>
              </a:ext>
            </a:extLst>
          </p:cNvPr>
          <p:cNvSpPr/>
          <p:nvPr userDrawn="1"/>
        </p:nvSpPr>
        <p:spPr>
          <a:xfrm>
            <a:off x="6128656" y="984542"/>
            <a:ext cx="535926" cy="535926"/>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C3BD3A2-CCE8-DEFF-C470-F2C933D3D553}"/>
              </a:ext>
            </a:extLst>
          </p:cNvPr>
          <p:cNvSpPr/>
          <p:nvPr userDrawn="1"/>
        </p:nvSpPr>
        <p:spPr>
          <a:xfrm>
            <a:off x="1422096" y="5452110"/>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A1890F1-741F-D3D6-C617-E0BA5787F542}"/>
              </a:ext>
            </a:extLst>
          </p:cNvPr>
          <p:cNvSpPr/>
          <p:nvPr userDrawn="1"/>
        </p:nvSpPr>
        <p:spPr>
          <a:xfrm>
            <a:off x="155039" y="400282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7EA71F97-B205-F4D6-8D42-A4A0E7AB03CB}"/>
              </a:ext>
            </a:extLst>
          </p:cNvPr>
          <p:cNvSpPr/>
          <p:nvPr userDrawn="1"/>
        </p:nvSpPr>
        <p:spPr>
          <a:xfrm>
            <a:off x="1558223" y="109600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5053C28-0658-ADF8-97B1-4A9164786CAC}"/>
              </a:ext>
            </a:extLst>
          </p:cNvPr>
          <p:cNvSpPr/>
          <p:nvPr userDrawn="1"/>
        </p:nvSpPr>
        <p:spPr>
          <a:xfrm>
            <a:off x="1444548" y="991657"/>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BD8FCB14-5F0F-5976-A39D-44F6FE97984A}"/>
              </a:ext>
            </a:extLst>
          </p:cNvPr>
          <p:cNvSpPr/>
          <p:nvPr userDrawn="1"/>
        </p:nvSpPr>
        <p:spPr>
          <a:xfrm>
            <a:off x="5460331" y="2263321"/>
            <a:ext cx="1163483" cy="1163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E0D7BDB-030A-67EF-432A-0BF630ED08FE}"/>
              </a:ext>
            </a:extLst>
          </p:cNvPr>
          <p:cNvSpPr/>
          <p:nvPr userDrawn="1"/>
        </p:nvSpPr>
        <p:spPr>
          <a:xfrm>
            <a:off x="24602" y="2608425"/>
            <a:ext cx="542448" cy="51779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D1C5BC1F-0A38-6D70-BC1E-27E2C2F53F40}"/>
              </a:ext>
            </a:extLst>
          </p:cNvPr>
          <p:cNvSpPr/>
          <p:nvPr userDrawn="1"/>
        </p:nvSpPr>
        <p:spPr>
          <a:xfrm>
            <a:off x="2923400" y="4550423"/>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7931F092-D558-043E-6C6C-2432998C9138}"/>
              </a:ext>
            </a:extLst>
          </p:cNvPr>
          <p:cNvSpPr/>
          <p:nvPr userDrawn="1"/>
        </p:nvSpPr>
        <p:spPr>
          <a:xfrm>
            <a:off x="3502241" y="467794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CB9DA05-424F-9F12-F830-00C7149DA461}"/>
              </a:ext>
            </a:extLst>
          </p:cNvPr>
          <p:cNvSpPr/>
          <p:nvPr userDrawn="1"/>
        </p:nvSpPr>
        <p:spPr>
          <a:xfrm>
            <a:off x="5880725" y="3624716"/>
            <a:ext cx="723796" cy="69089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20">
            <a:extLst>
              <a:ext uri="{FF2B5EF4-FFF2-40B4-BE49-F238E27FC236}">
                <a16:creationId xmlns:a16="http://schemas.microsoft.com/office/drawing/2014/main" id="{41E6B6F4-405F-DAC6-0554-E422CBA543D3}"/>
              </a:ext>
            </a:extLst>
          </p:cNvPr>
          <p:cNvSpPr/>
          <p:nvPr userDrawn="1"/>
        </p:nvSpPr>
        <p:spPr>
          <a:xfrm rot="10800000">
            <a:off x="4752438" y="4783533"/>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5D7DD5B6-741A-EDB6-AEA1-0B54A6374F34}"/>
              </a:ext>
            </a:extLst>
          </p:cNvPr>
          <p:cNvSpPr/>
          <p:nvPr userDrawn="1"/>
        </p:nvSpPr>
        <p:spPr>
          <a:xfrm>
            <a:off x="4536921" y="5027843"/>
            <a:ext cx="518080" cy="51808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20">
            <a:extLst>
              <a:ext uri="{FF2B5EF4-FFF2-40B4-BE49-F238E27FC236}">
                <a16:creationId xmlns:a16="http://schemas.microsoft.com/office/drawing/2014/main" id="{3F99AF52-E81A-7580-3098-B1727B754905}"/>
              </a:ext>
            </a:extLst>
          </p:cNvPr>
          <p:cNvSpPr/>
          <p:nvPr userDrawn="1"/>
        </p:nvSpPr>
        <p:spPr>
          <a:xfrm rot="5400000">
            <a:off x="5863076" y="4024951"/>
            <a:ext cx="802982"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a:extLst>
              <a:ext uri="{FF2B5EF4-FFF2-40B4-BE49-F238E27FC236}">
                <a16:creationId xmlns:a16="http://schemas.microsoft.com/office/drawing/2014/main" id="{AA4CBF73-6C5B-524D-66A9-79F7BF758C04}"/>
              </a:ext>
            </a:extLst>
          </p:cNvPr>
          <p:cNvSpPr/>
          <p:nvPr userDrawn="1"/>
        </p:nvSpPr>
        <p:spPr>
          <a:xfrm>
            <a:off x="1161670" y="1571117"/>
            <a:ext cx="4970905" cy="3100421"/>
          </a:xfrm>
          <a:prstGeom prst="wedgeRoundRectCallout">
            <a:avLst>
              <a:gd name="adj1" fmla="val 36585"/>
              <a:gd name="adj2" fmla="val 66024"/>
              <a:gd name="adj3" fmla="val 16667"/>
            </a:avLst>
          </a:prstGeom>
          <a:solidFill>
            <a:srgbClr val="004AAD"/>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solidFill>
                  <a:srgbClr val="004AAD"/>
                </a:solidFill>
                <a:latin typeface="Comic Sans MS" panose="030F0902030302020204" pitchFamily="66" charset="0"/>
              </a:rPr>
              <a:t>National Discussion on Scottish Education</a:t>
            </a:r>
          </a:p>
        </p:txBody>
      </p:sp>
      <p:sp>
        <p:nvSpPr>
          <p:cNvPr id="8" name="Rounded Rectangular Callout 7">
            <a:extLst>
              <a:ext uri="{FF2B5EF4-FFF2-40B4-BE49-F238E27FC236}">
                <a16:creationId xmlns:a16="http://schemas.microsoft.com/office/drawing/2014/main" id="{0B3A0552-9344-54D3-2576-E1E5E8369B92}"/>
              </a:ext>
            </a:extLst>
          </p:cNvPr>
          <p:cNvSpPr/>
          <p:nvPr userDrawn="1"/>
        </p:nvSpPr>
        <p:spPr>
          <a:xfrm>
            <a:off x="899031" y="1281031"/>
            <a:ext cx="4970905" cy="3100421"/>
          </a:xfrm>
          <a:prstGeom prst="wedgeRoundRectCallout">
            <a:avLst>
              <a:gd name="adj1" fmla="val 36585"/>
              <a:gd name="adj2" fmla="val 6602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a:solidFill>
                  <a:srgbClr val="004AAD"/>
                </a:solidFill>
                <a:latin typeface="Arial" panose="020B0604020202020204" pitchFamily="34" charset="0"/>
                <a:cs typeface="Arial" panose="020B0604020202020204" pitchFamily="34" charset="0"/>
              </a:rPr>
              <a:t>Let’s Talk Scottish Education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a:solidFill>
                  <a:srgbClr val="05B050"/>
                </a:solidFill>
                <a:latin typeface="Arial" panose="020B0604020202020204" pitchFamily="34" charset="0"/>
                <a:cs typeface="Arial" panose="020B0604020202020204" pitchFamily="34" charset="0"/>
              </a:rPr>
              <a:t>Our National Discussion </a:t>
            </a:r>
            <a:endParaRPr lang="en-US" sz="3200" b="0">
              <a:solidFill>
                <a:srgbClr val="004AAD"/>
              </a:solidFill>
              <a:latin typeface="Arial" panose="020B0604020202020204" pitchFamily="34" charset="0"/>
              <a:cs typeface="Arial" panose="020B0604020202020204" pitchFamily="34" charset="0"/>
            </a:endParaRPr>
          </a:p>
        </p:txBody>
      </p:sp>
      <p:sp>
        <p:nvSpPr>
          <p:cNvPr id="99" name="Oval 98">
            <a:extLst>
              <a:ext uri="{FF2B5EF4-FFF2-40B4-BE49-F238E27FC236}">
                <a16:creationId xmlns:a16="http://schemas.microsoft.com/office/drawing/2014/main" id="{629D4D83-FECE-6FEE-D8D2-6DD514D90CAB}"/>
              </a:ext>
            </a:extLst>
          </p:cNvPr>
          <p:cNvSpPr/>
          <p:nvPr userDrawn="1"/>
        </p:nvSpPr>
        <p:spPr>
          <a:xfrm>
            <a:off x="6278079" y="4890311"/>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07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79880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8403C5-B6FB-2809-6F95-C4ADFDD55B7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ular Callout 1">
            <a:extLst>
              <a:ext uri="{FF2B5EF4-FFF2-40B4-BE49-F238E27FC236}">
                <a16:creationId xmlns:a16="http://schemas.microsoft.com/office/drawing/2014/main" id="{DDF1B0BD-C470-C0F5-1480-8104F9BB3AD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ular Callout 1">
            <a:extLst>
              <a:ext uri="{FF2B5EF4-FFF2-40B4-BE49-F238E27FC236}">
                <a16:creationId xmlns:a16="http://schemas.microsoft.com/office/drawing/2014/main" id="{48A2BE7D-F9BF-25DA-6FE8-0E7A418882A1}"/>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0E151E6-F7CC-1345-858C-F5411522E5D0}"/>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297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91E2BA-2119-ED70-DA45-06908C50EEF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CEAEB1AC-5393-578B-D60F-B485F0175884}"/>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060AC90-A2A6-1DC7-4436-EEDDA227DCF3}"/>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6" name="TextBox 5">
            <a:extLst>
              <a:ext uri="{FF2B5EF4-FFF2-40B4-BE49-F238E27FC236}">
                <a16:creationId xmlns:a16="http://schemas.microsoft.com/office/drawing/2014/main" id="{0E09623D-90DC-B32F-17E9-8A22CA612D94}"/>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21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779A76F4-BA77-3069-63A5-D331E7D0A65E}"/>
              </a:ext>
            </a:extLst>
          </p:cNvPr>
          <p:cNvSpPr>
            <a:spLocks noGrp="1"/>
          </p:cNvSpPr>
          <p:nvPr>
            <p:ph type="body" idx="1" hasCustomPrompt="1"/>
          </p:nvPr>
        </p:nvSpPr>
        <p:spPr>
          <a:xfrm>
            <a:off x="633286" y="745570"/>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902B7C80-17D0-2F5B-5E7B-1A7522329B25}"/>
              </a:ext>
            </a:extLst>
          </p:cNvPr>
          <p:cNvSpPr>
            <a:spLocks noGrp="1"/>
          </p:cNvSpPr>
          <p:nvPr>
            <p:ph sz="half" idx="2"/>
          </p:nvPr>
        </p:nvSpPr>
        <p:spPr>
          <a:xfrm>
            <a:off x="633286" y="1314619"/>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85575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ompariso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0AB613-8BB8-1759-8604-A9963AEAF0C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
            <a:extLst>
              <a:ext uri="{FF2B5EF4-FFF2-40B4-BE49-F238E27FC236}">
                <a16:creationId xmlns:a16="http://schemas.microsoft.com/office/drawing/2014/main" id="{CAE6187F-E1DA-81AB-DC73-B536C47D4CE0}"/>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
            <a:extLst>
              <a:ext uri="{FF2B5EF4-FFF2-40B4-BE49-F238E27FC236}">
                <a16:creationId xmlns:a16="http://schemas.microsoft.com/office/drawing/2014/main" id="{FA9C99C2-706E-EA0F-7FCE-4C529DA6979E}"/>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60E1674-4CE6-DE7C-8256-609ECEF531BA}"/>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D6F67E55-A3C9-62DE-E5FB-4EF3C615EFA8}"/>
              </a:ext>
            </a:extLst>
          </p:cNvPr>
          <p:cNvSpPr>
            <a:spLocks noGrp="1"/>
          </p:cNvSpPr>
          <p:nvPr>
            <p:ph type="body" idx="1" hasCustomPrompt="1"/>
          </p:nvPr>
        </p:nvSpPr>
        <p:spPr>
          <a:xfrm>
            <a:off x="621997"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677893B3-21E7-FA61-B214-5EE23997809B}"/>
              </a:ext>
            </a:extLst>
          </p:cNvPr>
          <p:cNvSpPr>
            <a:spLocks noGrp="1"/>
          </p:cNvSpPr>
          <p:nvPr>
            <p:ph sz="half" idx="2"/>
          </p:nvPr>
        </p:nvSpPr>
        <p:spPr>
          <a:xfrm>
            <a:off x="621997"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9294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A419FB-686E-2F10-E1E0-F2BC57A34643}"/>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ular Callout 1">
            <a:extLst>
              <a:ext uri="{FF2B5EF4-FFF2-40B4-BE49-F238E27FC236}">
                <a16:creationId xmlns:a16="http://schemas.microsoft.com/office/drawing/2014/main" id="{5A63D3C4-2484-8588-1BA8-85A51DF42797}"/>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FBA9FB-047E-F907-B8A2-26C61C49F1F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3" name="TextBox 12">
            <a:extLst>
              <a:ext uri="{FF2B5EF4-FFF2-40B4-BE49-F238E27FC236}">
                <a16:creationId xmlns:a16="http://schemas.microsoft.com/office/drawing/2014/main" id="{8DF17277-D57D-0361-A7A9-17E4CD2ABD5A}"/>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6FFF3F3B-A949-12BE-5DB9-80527211DB9F}"/>
              </a:ext>
            </a:extLst>
          </p:cNvPr>
          <p:cNvSpPr>
            <a:spLocks noGrp="1"/>
          </p:cNvSpPr>
          <p:nvPr>
            <p:ph type="body" idx="1" hasCustomPrompt="1"/>
          </p:nvPr>
        </p:nvSpPr>
        <p:spPr>
          <a:xfrm>
            <a:off x="633286"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3">
            <a:extLst>
              <a:ext uri="{FF2B5EF4-FFF2-40B4-BE49-F238E27FC236}">
                <a16:creationId xmlns:a16="http://schemas.microsoft.com/office/drawing/2014/main" id="{42945114-A7A8-AE05-49D3-417D12051471}"/>
              </a:ext>
            </a:extLst>
          </p:cNvPr>
          <p:cNvSpPr>
            <a:spLocks noGrp="1"/>
          </p:cNvSpPr>
          <p:nvPr>
            <p:ph sz="half" idx="2"/>
          </p:nvPr>
        </p:nvSpPr>
        <p:spPr>
          <a:xfrm>
            <a:off x="633286"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45315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005FC39A-61C8-2B53-A6E6-66914DD7717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2B28A3D-60EC-ECA6-AE65-7B9D425EF46D}"/>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E5928D-6637-8ACD-9CFF-A5173BD0E5D3}"/>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3" name="Rounded Rectangular Callout 12">
            <a:extLst>
              <a:ext uri="{FF2B5EF4-FFF2-40B4-BE49-F238E27FC236}">
                <a16:creationId xmlns:a16="http://schemas.microsoft.com/office/drawing/2014/main" id="{4DE9F01D-118F-E1B0-18FF-81A075E50464}"/>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a:extLst>
              <a:ext uri="{FF2B5EF4-FFF2-40B4-BE49-F238E27FC236}">
                <a16:creationId xmlns:a16="http://schemas.microsoft.com/office/drawing/2014/main" id="{38B4D0F8-9180-2EE2-4116-86411B22601E}"/>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888C23B2-8B5B-01C2-E9A1-89B49B5FAF0C}"/>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E61FC0-7518-7BF6-7482-A56E4DA6EFFE}"/>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F1E7BB-2460-16E3-1CDA-4D81D1335682}"/>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05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5D95D3A7-4D59-4719-C55C-1C206420116B}"/>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
            <a:extLst>
              <a:ext uri="{FF2B5EF4-FFF2-40B4-BE49-F238E27FC236}">
                <a16:creationId xmlns:a16="http://schemas.microsoft.com/office/drawing/2014/main" id="{A3EFF965-252A-C3F5-AC90-C217E669580C}"/>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0" name="TextBox 9">
            <a:extLst>
              <a:ext uri="{FF2B5EF4-FFF2-40B4-BE49-F238E27FC236}">
                <a16:creationId xmlns:a16="http://schemas.microsoft.com/office/drawing/2014/main" id="{596889BA-28EF-CFB9-FF6A-AAFDD9570EA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2" name="Rounded Rectangular Callout 11">
            <a:extLst>
              <a:ext uri="{FF2B5EF4-FFF2-40B4-BE49-F238E27FC236}">
                <a16:creationId xmlns:a16="http://schemas.microsoft.com/office/drawing/2014/main" id="{05CA2DD2-B825-7D89-88F3-6A3B4B3C26CA}"/>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a:extLst>
              <a:ext uri="{FF2B5EF4-FFF2-40B4-BE49-F238E27FC236}">
                <a16:creationId xmlns:a16="http://schemas.microsoft.com/office/drawing/2014/main" id="{93F19DE3-07B0-5954-E392-564077A5AAC5}"/>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C549D75-B8EC-1AAE-41C2-650E495C89F1}"/>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B5F6F2-5761-227B-A107-84BEF8E20248}"/>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12B6BC-C833-9BBB-14EC-A72453C4D8DE}"/>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03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758C97-FE04-0F40-2C30-422FBC675CE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ular Callout 1">
            <a:extLst>
              <a:ext uri="{FF2B5EF4-FFF2-40B4-BE49-F238E27FC236}">
                <a16:creationId xmlns:a16="http://schemas.microsoft.com/office/drawing/2014/main" id="{1EE80BB9-DC3E-8C91-C3F6-CC47B6698C7A}"/>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C712A02E-620E-D962-4F34-E7F27A01DC1C}"/>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74251-5730-06D3-3E7B-FB0027BC4959}"/>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3C71D10-B783-1DFE-C70B-E4A9C3403913}"/>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2" name="TextBox 11">
            <a:extLst>
              <a:ext uri="{FF2B5EF4-FFF2-40B4-BE49-F238E27FC236}">
                <a16:creationId xmlns:a16="http://schemas.microsoft.com/office/drawing/2014/main" id="{D0EF3C4F-CA99-69AA-67E5-1A45AB5B96AC}"/>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13" name="TextBox 12">
            <a:extLst>
              <a:ext uri="{FF2B5EF4-FFF2-40B4-BE49-F238E27FC236}">
                <a16:creationId xmlns:a16="http://schemas.microsoft.com/office/drawing/2014/main" id="{C3744720-E9FB-E6AA-407E-A30A06E79867}"/>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14" name="TextBox 13">
            <a:extLst>
              <a:ext uri="{FF2B5EF4-FFF2-40B4-BE49-F238E27FC236}">
                <a16:creationId xmlns:a16="http://schemas.microsoft.com/office/drawing/2014/main" id="{FEC2AF27-9AD8-1F2B-47D9-AA25131F3476}"/>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15" name="TextBox 14">
            <a:extLst>
              <a:ext uri="{FF2B5EF4-FFF2-40B4-BE49-F238E27FC236}">
                <a16:creationId xmlns:a16="http://schemas.microsoft.com/office/drawing/2014/main" id="{B6E9B441-95B3-1348-C01A-53085A3D885E}"/>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16" name="TextBox 15">
            <a:extLst>
              <a:ext uri="{FF2B5EF4-FFF2-40B4-BE49-F238E27FC236}">
                <a16:creationId xmlns:a16="http://schemas.microsoft.com/office/drawing/2014/main" id="{AB9659E8-A5FC-86E2-6A86-9C98E34135F5}"/>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Tree>
    <p:extLst>
      <p:ext uri="{BB962C8B-B14F-4D97-AF65-F5344CB8AC3E}">
        <p14:creationId xmlns:p14="http://schemas.microsoft.com/office/powerpoint/2010/main" val="1521845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90824E2-AE15-C6F9-A68F-6AFA6D1C4E39}"/>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16" name="TextBox 15">
            <a:extLst>
              <a:ext uri="{FF2B5EF4-FFF2-40B4-BE49-F238E27FC236}">
                <a16:creationId xmlns:a16="http://schemas.microsoft.com/office/drawing/2014/main" id="{21C80BA5-6515-C14B-DC44-B12C1652A334}"/>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7" name="TextBox 16">
            <a:extLst>
              <a:ext uri="{FF2B5EF4-FFF2-40B4-BE49-F238E27FC236}">
                <a16:creationId xmlns:a16="http://schemas.microsoft.com/office/drawing/2014/main" id="{E7226A2A-9AEB-7238-AD29-94F375F6CCAD}"/>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25" name="TextBox 24">
            <a:extLst>
              <a:ext uri="{FF2B5EF4-FFF2-40B4-BE49-F238E27FC236}">
                <a16:creationId xmlns:a16="http://schemas.microsoft.com/office/drawing/2014/main" id="{A69F73BF-AD5D-FCD0-E57F-D9FA34AFD324}"/>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26" name="TextBox 25">
            <a:extLst>
              <a:ext uri="{FF2B5EF4-FFF2-40B4-BE49-F238E27FC236}">
                <a16:creationId xmlns:a16="http://schemas.microsoft.com/office/drawing/2014/main" id="{A53D25EC-5751-03CB-D00B-D3A10A6F7B3F}"/>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27" name="TextBox 26">
            <a:extLst>
              <a:ext uri="{FF2B5EF4-FFF2-40B4-BE49-F238E27FC236}">
                <a16:creationId xmlns:a16="http://schemas.microsoft.com/office/drawing/2014/main" id="{BE2F1789-3A45-402D-1831-D0FC9BA5D0D2}"/>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28" name="TextBox 27">
            <a:extLst>
              <a:ext uri="{FF2B5EF4-FFF2-40B4-BE49-F238E27FC236}">
                <a16:creationId xmlns:a16="http://schemas.microsoft.com/office/drawing/2014/main" id="{6FFB2F62-69E7-8E76-027C-5A24C93432AB}"/>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16D4A259-C54C-1B52-6C65-949691DD84EC}"/>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1">
            <a:extLst>
              <a:ext uri="{FF2B5EF4-FFF2-40B4-BE49-F238E27FC236}">
                <a16:creationId xmlns:a16="http://schemas.microsoft.com/office/drawing/2014/main" id="{83FB5B30-5D68-EDE6-C29F-E7416FFE644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1" name="TextBox 10">
            <a:extLst>
              <a:ext uri="{FF2B5EF4-FFF2-40B4-BE49-F238E27FC236}">
                <a16:creationId xmlns:a16="http://schemas.microsoft.com/office/drawing/2014/main" id="{001ED0E8-E227-12E4-D8B2-AA6A1C74899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295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623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91332" y="1495242"/>
            <a:ext cx="5228470"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24599" y="1495242"/>
            <a:ext cx="5228467"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ext Placeholder 2">
            <a:extLst>
              <a:ext uri="{FF2B5EF4-FFF2-40B4-BE49-F238E27FC236}">
                <a16:creationId xmlns:a16="http://schemas.microsoft.com/office/drawing/2014/main" id="{4E797F31-35DC-B4C6-FEAF-D5959C252D5D}"/>
              </a:ext>
            </a:extLst>
          </p:cNvPr>
          <p:cNvSpPr>
            <a:spLocks noGrp="1"/>
          </p:cNvSpPr>
          <p:nvPr>
            <p:ph type="body" idx="10" hasCustomPrompt="1"/>
          </p:nvPr>
        </p:nvSpPr>
        <p:spPr>
          <a:xfrm>
            <a:off x="791332" y="926194"/>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87453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77"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7239000" y="6356350"/>
            <a:ext cx="41148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endParaRPr lang="en-GB"/>
          </a:p>
        </p:txBody>
      </p:sp>
    </p:spTree>
    <p:extLst>
      <p:ext uri="{BB962C8B-B14F-4D97-AF65-F5344CB8AC3E}">
        <p14:creationId xmlns:p14="http://schemas.microsoft.com/office/powerpoint/2010/main" val="247143800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60" r:id="rId3"/>
    <p:sldLayoutId id="2147483651" r:id="rId4"/>
    <p:sldLayoutId id="2147483653" r:id="rId5"/>
    <p:sldLayoutId id="2147483662" r:id="rId6"/>
    <p:sldLayoutId id="2147483661" r:id="rId7"/>
    <p:sldLayoutId id="2147483663" r:id="rId8"/>
    <p:sldLayoutId id="2147483665" r:id="rId9"/>
    <p:sldLayoutId id="2147483664" r:id="rId10"/>
    <p:sldLayoutId id="2147483666" r:id="rId11"/>
    <p:sldLayoutId id="2147483655" r:id="rId12"/>
    <p:sldLayoutId id="2147483652" r:id="rId13"/>
  </p:sldLayoutIdLst>
  <p:txStyles>
    <p:titleStyle>
      <a:lvl1pPr algn="l" defTabSz="914400" rtl="0" eaLnBrk="1" latinLnBrk="0" hangingPunct="1">
        <a:lnSpc>
          <a:spcPct val="90000"/>
        </a:lnSpc>
        <a:spcBef>
          <a:spcPct val="0"/>
        </a:spcBef>
        <a:buNone/>
        <a:defRPr sz="4000" b="1" kern="1200">
          <a:solidFill>
            <a:srgbClr val="004AA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forms.office.com/e/b5PCpJJJ3P" TargetMode="External"/><Relationship Id="rId5" Type="http://schemas.openxmlformats.org/officeDocument/2006/relationships/image" Target="../media/image36.png"/><Relationship Id="rId4" Type="http://schemas.openxmlformats.org/officeDocument/2006/relationships/image" Target="../media/image35.pn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gif"/></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6.jpeg"/><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28.jpe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3.jpeg"/><Relationship Id="rId5" Type="http://schemas.openxmlformats.org/officeDocument/2006/relationships/image" Target="../media/image32.png"/><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42104F83-3D07-A90C-7CFC-891746049BC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68265" y="4883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98939" y="4629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3" name="Title 2">
            <a:extLst>
              <a:ext uri="{FF2B5EF4-FFF2-40B4-BE49-F238E27FC236}">
                <a16:creationId xmlns:a16="http://schemas.microsoft.com/office/drawing/2014/main" id="{8E667CAF-E86D-9A2B-4313-97644B941AF1}"/>
              </a:ext>
            </a:extLst>
          </p:cNvPr>
          <p:cNvSpPr>
            <a:spLocks noGrp="1"/>
          </p:cNvSpPr>
          <p:nvPr>
            <p:ph type="title" idx="4294967295"/>
          </p:nvPr>
        </p:nvSpPr>
        <p:spPr>
          <a:xfrm>
            <a:off x="1186231" y="1918765"/>
            <a:ext cx="10891021" cy="26579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ABB5"/>
                </a:solidFill>
                <a:effectLst/>
                <a:uLnTx/>
                <a:uFillTx/>
                <a:latin typeface="Segoe UI"/>
                <a:ea typeface="+mn-ea"/>
                <a:cs typeface="Segoe UI"/>
              </a:rPr>
              <a:t>Inclusion Wellbeing &amp; Equalities Professional Learning Framework</a:t>
            </a:r>
          </a:p>
          <a:p>
            <a:pPr marL="0" marR="0" lvl="0" indent="0" algn="l" defTabSz="914400" rtl="0" eaLnBrk="1" fontAlgn="auto" latinLnBrk="0" hangingPunct="1">
              <a:lnSpc>
                <a:spcPct val="130000"/>
              </a:lnSpc>
              <a:spcBef>
                <a:spcPts val="0"/>
              </a:spcBef>
              <a:spcAft>
                <a:spcPts val="0"/>
              </a:spcAft>
              <a:buClrTx/>
              <a:buSzTx/>
              <a:buFontTx/>
              <a:buNone/>
              <a:tabLst/>
              <a:defRPr/>
            </a:pPr>
            <a:endParaRPr kumimoji="0" lang="en-GB" sz="3600" b="1" i="0" u="none" strike="noStrike" kern="1200" cap="none" spc="0" normalizeH="0" baseline="0" noProof="0" dirty="0">
              <a:ln>
                <a:noFill/>
              </a:ln>
              <a:solidFill>
                <a:srgbClr val="00ABB5"/>
              </a:solidFill>
              <a:effectLst/>
              <a:uLnTx/>
              <a:uFillTx/>
              <a:latin typeface="Segoe UI"/>
              <a:ea typeface="+mn-ea"/>
              <a:cs typeface="Segoe UI"/>
            </a:endParaRPr>
          </a:p>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Arial"/>
                <a:ea typeface="+mn-ea"/>
                <a:cs typeface="Arial"/>
              </a:rPr>
              <a:t>The Scottish Education Context </a:t>
            </a:r>
            <a:br>
              <a:rPr kumimoji="0" lang="en-US" sz="3600" b="1" i="0" u="none" strike="noStrike" kern="1200" cap="none" spc="0" normalizeH="0" baseline="0" noProof="0" dirty="0">
                <a:ln>
                  <a:noFill/>
                </a:ln>
                <a:solidFill>
                  <a:srgbClr val="4BACC6"/>
                </a:solidFill>
                <a:effectLst/>
                <a:uLnTx/>
                <a:uFillTx/>
                <a:latin typeface="Arial"/>
                <a:ea typeface="+mn-ea"/>
                <a:cs typeface="Arial"/>
              </a:rPr>
            </a:br>
            <a:r>
              <a:rPr kumimoji="0" lang="en-US" sz="3600" b="1" i="0" u="none" strike="noStrike" kern="1200" cap="none" spc="0" normalizeH="0" baseline="0" noProof="0" dirty="0">
                <a:ln>
                  <a:noFill/>
                </a:ln>
                <a:solidFill>
                  <a:srgbClr val="4BACC6"/>
                </a:solidFill>
                <a:effectLst/>
                <a:uLnTx/>
                <a:uFillTx/>
                <a:latin typeface="Arial"/>
                <a:ea typeface="+mn-ea"/>
                <a:cs typeface="Arial"/>
              </a:rPr>
              <a:t>Essential for All</a:t>
            </a:r>
            <a:r>
              <a:rPr kumimoji="0" lang="en-GB" sz="3600" b="1" i="0" u="none" strike="noStrike" kern="1200" cap="none" spc="0" normalizeH="0" baseline="0" noProof="0" dirty="0">
                <a:ln>
                  <a:noFill/>
                </a:ln>
                <a:solidFill>
                  <a:srgbClr val="4BACC6"/>
                </a:solidFill>
                <a:effectLst/>
                <a:uLnTx/>
                <a:uFillTx/>
                <a:latin typeface="Segoe UI"/>
                <a:ea typeface="+mn-ea"/>
                <a:cs typeface="Segoe UI"/>
              </a:rPr>
              <a:t> </a:t>
            </a:r>
            <a:endParaRPr kumimoji="0" lang="en-US" sz="3600" b="0" i="0" u="none" strike="noStrike" kern="1200" cap="none" spc="0" normalizeH="0" baseline="0" noProof="0" dirty="0">
              <a:ln>
                <a:noFill/>
              </a:ln>
              <a:solidFill>
                <a:srgbClr val="4BACC6"/>
              </a:solidFill>
              <a:effectLst/>
              <a:uLnTx/>
              <a:uFillTx/>
              <a:latin typeface="+mn-lt"/>
              <a:ea typeface="+mn-ea"/>
              <a:cs typeface="Arial"/>
            </a:endParaRPr>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pic>
        <p:nvPicPr>
          <p:cNvPr id="12" name="Picture 11" descr="This image forms part of the Education Scotland branding. It is 2 teal-coloured overlapping triangles. "/>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Rectangle 6">
            <a:extLst>
              <a:ext uri="{FF2B5EF4-FFF2-40B4-BE49-F238E27FC236}">
                <a16:creationId xmlns:a16="http://schemas.microsoft.com/office/drawing/2014/main" id="{339B79FF-1462-FDE3-FC47-B5A2F1A9D4CC}"/>
              </a:ext>
            </a:extLst>
          </p:cNvPr>
          <p:cNvSpPr/>
          <p:nvPr/>
        </p:nvSpPr>
        <p:spPr>
          <a:xfrm>
            <a:off x="1197550" y="3940136"/>
            <a:ext cx="4102765" cy="461665"/>
          </a:xfrm>
          <a:prstGeom prst="rect">
            <a:avLst/>
          </a:prstGeom>
        </p:spPr>
        <p:txBody>
          <a:bodyPr wrap="square" lIns="91440" tIns="45720" rIns="91440" bIns="45720" anchor="t">
            <a:spAutoFit/>
          </a:bodyPr>
          <a:lstStyle/>
          <a:p>
            <a:r>
              <a:rPr lang="en-GB" sz="2400" dirty="0">
                <a:solidFill>
                  <a:srgbClr val="B3D236"/>
                </a:solidFill>
              </a:rPr>
              <a:t>@ESInclusionTeam</a:t>
            </a:r>
            <a:endParaRPr lang="en-US" sz="2400" dirty="0">
              <a:solidFill>
                <a:srgbClr val="B3D236"/>
              </a:solidFill>
            </a:endParaRPr>
          </a:p>
        </p:txBody>
      </p:sp>
    </p:spTree>
    <p:extLst>
      <p:ext uri="{BB962C8B-B14F-4D97-AF65-F5344CB8AC3E}">
        <p14:creationId xmlns:p14="http://schemas.microsoft.com/office/powerpoint/2010/main" val="65538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4" name="Picture 3" descr="This is the Education Scotland, Inclusion, Wellbeing and Equalities logo. It is blue green and yellow.">
            <a:extLst>
              <a:ext uri="{FF2B5EF4-FFF2-40B4-BE49-F238E27FC236}">
                <a16:creationId xmlns:a16="http://schemas.microsoft.com/office/drawing/2014/main" id="{9F87943B-39A4-9B0A-E0DA-4DD201C8AC3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005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75000"/>
                    <a:lumOff val="25000"/>
                  </a:schemeClr>
                </a:solidFill>
                <a:latin typeface="Segoe UI"/>
                <a:cs typeface="Arial"/>
              </a:rPr>
              <a:t>From what you have learned so far, think about:</a:t>
            </a:r>
          </a:p>
          <a:p>
            <a:endParaRPr lang="en-GB" sz="2400" b="1" dirty="0">
              <a:solidFill>
                <a:schemeClr val="tx1">
                  <a:lumMod val="75000"/>
                  <a:lumOff val="25000"/>
                </a:schemeClr>
              </a:solidFill>
              <a:latin typeface="Segoe UI"/>
              <a:cs typeface="Arial"/>
            </a:endParaRPr>
          </a:p>
          <a:p>
            <a:pPr marL="342900" indent="-342900">
              <a:lnSpc>
                <a:spcPct val="120000"/>
              </a:lnSpc>
              <a:buFont typeface="Arial"/>
              <a:buChar char="•"/>
            </a:pPr>
            <a:r>
              <a:rPr lang="en-GB" sz="2400" dirty="0">
                <a:solidFill>
                  <a:schemeClr val="tx1">
                    <a:lumMod val="75000"/>
                    <a:lumOff val="25000"/>
                  </a:schemeClr>
                </a:solidFill>
                <a:latin typeface="Segoe UI"/>
                <a:cs typeface="Arial"/>
              </a:rPr>
              <a:t>How has this made you feel?</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has this made you think about?</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one action would you like to take forward?</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can you link what you plan to do with others in your setting?</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you will know that this learning has made a difference?</a:t>
            </a:r>
          </a:p>
        </p:txBody>
      </p:sp>
    </p:spTree>
    <p:extLst>
      <p:ext uri="{BB962C8B-B14F-4D97-AF65-F5344CB8AC3E}">
        <p14:creationId xmlns:p14="http://schemas.microsoft.com/office/powerpoint/2010/main" val="353605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D42F332-599C-34C1-4EBE-36C6A109383A}"/>
              </a:ext>
            </a:extLst>
          </p:cNvPr>
          <p:cNvPicPr>
            <a:picLocks noChangeAspect="1"/>
          </p:cNvPicPr>
          <p:nvPr/>
        </p:nvPicPr>
        <p:blipFill>
          <a:blip r:embed="rId3"/>
          <a:stretch>
            <a:fillRect/>
          </a:stretch>
        </p:blipFill>
        <p:spPr>
          <a:xfrm>
            <a:off x="10658475" y="0"/>
            <a:ext cx="1533525" cy="771525"/>
          </a:xfrm>
          <a:prstGeom prst="rect">
            <a:avLst/>
          </a:prstGeom>
        </p:spPr>
      </p:pic>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154444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383653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spTree>
    <p:extLst>
      <p:ext uri="{BB962C8B-B14F-4D97-AF65-F5344CB8AC3E}">
        <p14:creationId xmlns:p14="http://schemas.microsoft.com/office/powerpoint/2010/main" val="6006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a:solidFill>
                  <a:schemeClr val="tx1">
                    <a:lumMod val="85000"/>
                    <a:lumOff val="15000"/>
                  </a:schemeClr>
                </a:solidFill>
                <a:latin typeface="Segoe UI"/>
                <a:ea typeface="Calibri"/>
                <a:cs typeface="Calibri"/>
              </a:rPr>
              <a:t>     whole-setting, or as a self-directed learning activity as an individual.</a:t>
            </a:r>
            <a:endParaRPr lang="en-GB" sz="2300">
              <a:solidFill>
                <a:schemeClr val="tx1">
                  <a:lumMod val="85000"/>
                  <a:lumOff val="15000"/>
                </a:schemeClr>
              </a:solidFill>
              <a:latin typeface="Segoe UI"/>
              <a:cs typeface="Arial"/>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Facilitation notes are included at the bottom of each slide.</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Please do not remove or change any of the slides included.</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Anyone who works in an educational setting can be a facilitator and use these slides. </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3781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a:solidFill>
                  <a:schemeClr val="tx1">
                    <a:lumMod val="85000"/>
                    <a:lumOff val="15000"/>
                  </a:schemeClr>
                </a:solidFill>
                <a:latin typeface="Segoe UI"/>
                <a:cs typeface="Segoe UI"/>
              </a:rPr>
              <a:t>This professional learning resource will support you to deepen your knowledge and understanding.</a:t>
            </a:r>
            <a:endParaRPr lang="en-GB" sz="2400" b="1">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a:solidFill>
                <a:schemeClr val="tx1">
                  <a:lumMod val="85000"/>
                  <a:lumOff val="15000"/>
                </a:schemeClr>
              </a:solidFill>
              <a:latin typeface="Segoe UI"/>
              <a:cs typeface="Segoe UI"/>
            </a:endParaRPr>
          </a:p>
          <a:p>
            <a:pPr>
              <a:lnSpc>
                <a:spcPct val="130000"/>
              </a:lnSpc>
            </a:pPr>
            <a:r>
              <a:rPr lang="en-GB" sz="240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3239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614093" y="1986498"/>
            <a:ext cx="9495885" cy="2793522"/>
          </a:xfrm>
          <a:prstGeom prst="rect">
            <a:avLst/>
          </a:prstGeom>
          <a:noFill/>
        </p:spPr>
        <p:txBody>
          <a:bodyPr wrap="square" rtlCol="0">
            <a:spAutoFit/>
          </a:bodyPr>
          <a:lstStyle/>
          <a:p>
            <a:pPr>
              <a:lnSpc>
                <a:spcPct val="150000"/>
              </a:lnSpc>
            </a:pPr>
            <a:r>
              <a:rPr lang="en-GB" sz="2400" dirty="0">
                <a:solidFill>
                  <a:schemeClr val="tx1">
                    <a:lumMod val="75000"/>
                    <a:lumOff val="25000"/>
                  </a:schemeClr>
                </a:solidFill>
                <a:latin typeface="Segoe UI" panose="020B0502040204020203" pitchFamily="34" charset="0"/>
                <a:cs typeface="Segoe UI" panose="020B0502040204020203" pitchFamily="34" charset="0"/>
              </a:rPr>
              <a:t>This session aims to </a:t>
            </a:r>
          </a:p>
          <a:p>
            <a:pPr marL="342900" indent="-342900">
              <a:lnSpc>
                <a:spcPct val="150000"/>
              </a:lnSpc>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Provide an overview the inclusive Scottish education context </a:t>
            </a:r>
            <a:r>
              <a:rPr lang="en-GB" sz="2400" dirty="0" err="1">
                <a:solidFill>
                  <a:schemeClr val="tx1">
                    <a:lumMod val="75000"/>
                    <a:lumOff val="25000"/>
                  </a:schemeClr>
                </a:solidFill>
                <a:latin typeface="Segoe UI" panose="020B0502040204020203" pitchFamily="34" charset="0"/>
                <a:cs typeface="Segoe UI" panose="020B0502040204020203" pitchFamily="34" charset="0"/>
              </a:rPr>
              <a:t>fro</a:t>
            </a:r>
            <a:r>
              <a:rPr lang="en-GB" sz="2400" dirty="0">
                <a:solidFill>
                  <a:schemeClr val="tx1">
                    <a:lumMod val="75000"/>
                    <a:lumOff val="25000"/>
                  </a:schemeClr>
                </a:solidFill>
                <a:latin typeface="Segoe UI" panose="020B0502040204020203" pitchFamily="34" charset="0"/>
                <a:cs typeface="Segoe UI" panose="020B0502040204020203" pitchFamily="34" charset="0"/>
              </a:rPr>
              <a:t> children and young people. </a:t>
            </a:r>
          </a:p>
          <a:p>
            <a:pPr marL="342900" indent="-342900">
              <a:lnSpc>
                <a:spcPct val="150000"/>
              </a:lnSpc>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Support your next steps in developing a deeper understanding of inclusion, wellbeing, equalities and equity. </a:t>
            </a:r>
            <a:endParaRPr lang="en-GB" sz="24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427313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454152" y="570799"/>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00ABB5"/>
                </a:solidFill>
                <a:effectLst/>
                <a:uLnTx/>
                <a:uFillTx/>
                <a:latin typeface="+mj-lt"/>
                <a:ea typeface="+mj-ea"/>
                <a:cs typeface="+mj-cs"/>
              </a:rPr>
              <a:t>Scottish Context for Inclusion, Equality and Equity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0" b="1" i="0" u="none" strike="noStrike" kern="0" cap="none" spc="0" normalizeH="0" baseline="0" noProof="0" dirty="0">
              <a:ln>
                <a:noFill/>
              </a:ln>
              <a:solidFill>
                <a:srgbClr val="00ABB5"/>
              </a:solidFill>
              <a:effectLst/>
              <a:uLnTx/>
              <a:uFillTx/>
              <a:latin typeface="+mj-lt"/>
              <a:ea typeface="+mj-ea"/>
              <a:cs typeface="Calibri" panose="020F0502020204030204" pitchFamily="34" charset="0"/>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D3CE7733-F5EA-0AAB-7FB3-5367413EA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6" name="TextBox 5">
            <a:extLst>
              <a:ext uri="{FF2B5EF4-FFF2-40B4-BE49-F238E27FC236}">
                <a16:creationId xmlns:a16="http://schemas.microsoft.com/office/drawing/2014/main" id="{36F12F95-D515-0A3F-EBDC-E919C7C7516B}"/>
              </a:ext>
            </a:extLst>
          </p:cNvPr>
          <p:cNvSpPr txBox="1"/>
          <p:nvPr/>
        </p:nvSpPr>
        <p:spPr>
          <a:xfrm>
            <a:off x="543697" y="1470455"/>
            <a:ext cx="8489092" cy="4899803"/>
          </a:xfrm>
          <a:prstGeom prst="rect">
            <a:avLst/>
          </a:prstGeom>
          <a:noFill/>
        </p:spPr>
        <p:txBody>
          <a:bodyPr wrap="square" rtlCol="0">
            <a:spAutoFit/>
          </a:bodyPr>
          <a:lstStyle/>
          <a:p>
            <a:pPr>
              <a:lnSpc>
                <a:spcPct val="120000"/>
              </a:lnSpc>
            </a:pPr>
            <a:r>
              <a:rPr lang="en-GB" sz="22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Scottish education is based on the belief that education is a human right and that all children and young people should be supported to reach their fullest potential. </a:t>
            </a:r>
          </a:p>
          <a:p>
            <a:pPr>
              <a:lnSpc>
                <a:spcPct val="120000"/>
              </a:lnSpc>
            </a:pPr>
            <a:endParaRPr lang="en-GB" sz="22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r>
              <a:rPr lang="en-GB" sz="22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Scotland’s education system is designed to be an inclusive one for all children and young people in Scottish schools, with or without additional support needs. </a:t>
            </a:r>
          </a:p>
          <a:p>
            <a:pPr>
              <a:lnSpc>
                <a:spcPct val="120000"/>
              </a:lnSpc>
            </a:pPr>
            <a:endParaRPr lang="en-GB" sz="22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r>
              <a:rPr lang="en-GB" sz="2200" dirty="0">
                <a:solidFill>
                  <a:schemeClr val="tx1">
                    <a:lumMod val="75000"/>
                    <a:lumOff val="25000"/>
                  </a:schemeClr>
                </a:solidFill>
                <a:latin typeface="Segoe UI" panose="020B0502040204020203" pitchFamily="34" charset="0"/>
                <a:cs typeface="Segoe UI" panose="020B0502040204020203" pitchFamily="34" charset="0"/>
              </a:rPr>
              <a:t>Children’s rights and entitlements are fundamental to Scotland’s approach to inclusive education. It is supported by the legislative framework and key policy drivers </a:t>
            </a:r>
          </a:p>
          <a:p>
            <a:endParaRPr lang="en-GB" sz="2200" dirty="0"/>
          </a:p>
        </p:txBody>
      </p:sp>
      <p:pic>
        <p:nvPicPr>
          <p:cNvPr id="8" name="Picture 7" descr="A blue map of Scotland&#10;&#10;">
            <a:extLst>
              <a:ext uri="{FF2B5EF4-FFF2-40B4-BE49-F238E27FC236}">
                <a16:creationId xmlns:a16="http://schemas.microsoft.com/office/drawing/2014/main" id="{81E86E8F-D348-4054-9F97-503A9C0D0C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30813" y="1592485"/>
            <a:ext cx="2620921" cy="2620921"/>
          </a:xfrm>
          <a:prstGeom prst="rect">
            <a:avLst/>
          </a:prstGeom>
        </p:spPr>
      </p:pic>
      <p:pic>
        <p:nvPicPr>
          <p:cNvPr id="4" name="Picture 3"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56588AD7-BFB3-60FB-B999-CE22595EDC4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1632" y="4482512"/>
            <a:ext cx="1591834" cy="652195"/>
          </a:xfrm>
          <a:prstGeom prst="rect">
            <a:avLst/>
          </a:prstGeom>
        </p:spPr>
      </p:pic>
      <p:pic>
        <p:nvPicPr>
          <p:cNvPr id="5" name="Picture 4" descr="This is the Scottish Government Logo. It has a Scottish flag on the right side. ">
            <a:extLst>
              <a:ext uri="{FF2B5EF4-FFF2-40B4-BE49-F238E27FC236}">
                <a16:creationId xmlns:a16="http://schemas.microsoft.com/office/drawing/2014/main" id="{8E6A7369-502B-D83C-B6B0-EEA691914FD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566906" y="5497005"/>
            <a:ext cx="2170472" cy="399890"/>
          </a:xfrm>
          <a:prstGeom prst="rect">
            <a:avLst/>
          </a:prstGeom>
        </p:spPr>
      </p:pic>
    </p:spTree>
    <p:extLst>
      <p:ext uri="{BB962C8B-B14F-4D97-AF65-F5344CB8AC3E}">
        <p14:creationId xmlns:p14="http://schemas.microsoft.com/office/powerpoint/2010/main" val="391648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167756" y="328423"/>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ABB5"/>
                </a:solidFill>
                <a:effectLst/>
                <a:uLnTx/>
                <a:uFillTx/>
                <a:latin typeface="Segoe UI" panose="020B0502040204020203" pitchFamily="34" charset="0"/>
                <a:ea typeface="+mj-ea"/>
                <a:cs typeface="Segoe UI" panose="020B0502040204020203" pitchFamily="34" charset="0"/>
              </a:rPr>
              <a:t>Scottish Context for Inclusion, Wellbeing Equality and Equity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0" cap="none" spc="0" normalizeH="0" baseline="0" noProof="0" dirty="0">
              <a:ln>
                <a:noFill/>
              </a:ln>
              <a:solidFill>
                <a:srgbClr val="00ABB5"/>
              </a:solidFill>
              <a:effectLst/>
              <a:uLnTx/>
              <a:uFillTx/>
              <a:latin typeface="Segoe UI" panose="020B0502040204020203" pitchFamily="34" charset="0"/>
              <a:ea typeface="+mj-ea"/>
              <a:cs typeface="Segoe UI" panose="020B0502040204020203" pitchFamily="34" charset="0"/>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0964E9E9-7BC3-AF36-F176-EFB20A088699}"/>
              </a:ext>
            </a:extLst>
          </p:cNvPr>
          <p:cNvPicPr>
            <a:picLocks noChangeAspect="1"/>
          </p:cNvPicPr>
          <p:nvPr/>
        </p:nvPicPr>
        <p:blipFill>
          <a:blip r:embed="rId3"/>
          <a:stretch>
            <a:fillRect/>
          </a:stretch>
        </p:blipFill>
        <p:spPr>
          <a:xfrm>
            <a:off x="10658475" y="0"/>
            <a:ext cx="1533525" cy="771525"/>
          </a:xfrm>
          <a:prstGeom prst="rect">
            <a:avLst/>
          </a:prstGeom>
        </p:spPr>
      </p:pic>
      <p:pic>
        <p:nvPicPr>
          <p:cNvPr id="6" name="Picture 5" descr="This image represents the Scottish context for learners. There is a central circle with 7 stylised icons representing gender neutral children, young people and adults. One icon represents wheelchair users. Surrounding the four factors are the Wellbeing  Indicators, the Four Capacities and totality of the curriculum to highlight the interconnectivity and interdependence.">
            <a:extLst>
              <a:ext uri="{FF2B5EF4-FFF2-40B4-BE49-F238E27FC236}">
                <a16:creationId xmlns:a16="http://schemas.microsoft.com/office/drawing/2014/main" id="{5C5891B7-33E0-2721-A4DB-12C2BDD5B2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17891" y="1674407"/>
            <a:ext cx="3392261" cy="3249285"/>
          </a:xfrm>
          <a:prstGeom prst="rect">
            <a:avLst/>
          </a:prstGeom>
        </p:spPr>
      </p:pic>
      <p:sp>
        <p:nvSpPr>
          <p:cNvPr id="17" name="TextBox 16">
            <a:extLst>
              <a:ext uri="{FF2B5EF4-FFF2-40B4-BE49-F238E27FC236}">
                <a16:creationId xmlns:a16="http://schemas.microsoft.com/office/drawing/2014/main" id="{686DB72F-FAE2-8BB4-043A-D42F40BC1260}"/>
              </a:ext>
            </a:extLst>
          </p:cNvPr>
          <p:cNvSpPr txBox="1"/>
          <p:nvPr/>
        </p:nvSpPr>
        <p:spPr>
          <a:xfrm>
            <a:off x="5191433" y="2979172"/>
            <a:ext cx="1713931" cy="900246"/>
          </a:xfrm>
          <a:prstGeom prst="rect">
            <a:avLst/>
          </a:prstGeom>
          <a:noFill/>
        </p:spPr>
        <p:txBody>
          <a:bodyPr wrap="none" rtlCol="0">
            <a:spAutoFit/>
          </a:bodyPr>
          <a:lstStyle/>
          <a:p>
            <a:r>
              <a:rPr lang="en-GB" sz="1050" b="1" dirty="0">
                <a:solidFill>
                  <a:srgbClr val="008080"/>
                </a:solidFill>
                <a:latin typeface="Segoe UI" panose="020B0502040204020203" pitchFamily="34" charset="0"/>
                <a:cs typeface="Segoe UI" panose="020B0502040204020203" pitchFamily="34" charset="0"/>
              </a:rPr>
              <a:t>Supporting All Learners:</a:t>
            </a:r>
          </a:p>
          <a:p>
            <a:pPr marL="171450" indent="-171450">
              <a:buFont typeface="Arial" panose="020B0604020202020204" pitchFamily="34" charset="0"/>
              <a:buChar char="•"/>
            </a:pPr>
            <a:r>
              <a:rPr lang="en-GB" sz="1050" b="1" dirty="0">
                <a:solidFill>
                  <a:srgbClr val="008080"/>
                </a:solidFill>
                <a:latin typeface="Segoe UI" panose="020B0502040204020203" pitchFamily="34" charset="0"/>
                <a:cs typeface="Segoe UI" panose="020B0502040204020203" pitchFamily="34" charset="0"/>
              </a:rPr>
              <a:t>Experiences</a:t>
            </a:r>
          </a:p>
          <a:p>
            <a:pPr marL="171450" indent="-171450">
              <a:buFont typeface="Arial" panose="020B0604020202020204" pitchFamily="34" charset="0"/>
              <a:buChar char="•"/>
            </a:pPr>
            <a:r>
              <a:rPr lang="en-GB" sz="1050" b="1" dirty="0">
                <a:solidFill>
                  <a:srgbClr val="008080"/>
                </a:solidFill>
                <a:latin typeface="Segoe UI" panose="020B0502040204020203" pitchFamily="34" charset="0"/>
                <a:cs typeface="Segoe UI" panose="020B0502040204020203" pitchFamily="34" charset="0"/>
              </a:rPr>
              <a:t>Achievements</a:t>
            </a:r>
          </a:p>
          <a:p>
            <a:pPr marL="171450" indent="-171450">
              <a:buFont typeface="Arial" panose="020B0604020202020204" pitchFamily="34" charset="0"/>
              <a:buChar char="•"/>
            </a:pPr>
            <a:r>
              <a:rPr lang="en-GB" sz="1050" b="1" dirty="0">
                <a:solidFill>
                  <a:srgbClr val="008080"/>
                </a:solidFill>
                <a:latin typeface="Segoe UI" panose="020B0502040204020203" pitchFamily="34" charset="0"/>
                <a:cs typeface="Segoe UI" panose="020B0502040204020203" pitchFamily="34" charset="0"/>
              </a:rPr>
              <a:t>Attainment</a:t>
            </a:r>
          </a:p>
          <a:p>
            <a:pPr marL="171450" indent="-171450">
              <a:buFont typeface="Arial" panose="020B0604020202020204" pitchFamily="34" charset="0"/>
              <a:buChar char="•"/>
            </a:pPr>
            <a:r>
              <a:rPr lang="en-GB" sz="1050" b="1" dirty="0">
                <a:solidFill>
                  <a:srgbClr val="008080"/>
                </a:solidFill>
                <a:latin typeface="Segoe UI" panose="020B0502040204020203" pitchFamily="34" charset="0"/>
                <a:cs typeface="Segoe UI" panose="020B0502040204020203" pitchFamily="34" charset="0"/>
              </a:rPr>
              <a:t>Outcomes </a:t>
            </a:r>
          </a:p>
        </p:txBody>
      </p:sp>
      <p:sp>
        <p:nvSpPr>
          <p:cNvPr id="8" name="TextBox 7">
            <a:extLst>
              <a:ext uri="{FF2B5EF4-FFF2-40B4-BE49-F238E27FC236}">
                <a16:creationId xmlns:a16="http://schemas.microsoft.com/office/drawing/2014/main" id="{E94DCEE3-C066-E0BC-63DA-A28BC83C3DC3}"/>
              </a:ext>
            </a:extLst>
          </p:cNvPr>
          <p:cNvSpPr txBox="1"/>
          <p:nvPr/>
        </p:nvSpPr>
        <p:spPr>
          <a:xfrm>
            <a:off x="4817807" y="1307691"/>
            <a:ext cx="2193101"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Priorities and Drivers</a:t>
            </a:r>
          </a:p>
        </p:txBody>
      </p:sp>
      <p:sp>
        <p:nvSpPr>
          <p:cNvPr id="13" name="TextBox 12">
            <a:extLst>
              <a:ext uri="{FF2B5EF4-FFF2-40B4-BE49-F238E27FC236}">
                <a16:creationId xmlns:a16="http://schemas.microsoft.com/office/drawing/2014/main" id="{2B31E621-9BA4-4413-89B1-01B71A12DD7C}"/>
              </a:ext>
            </a:extLst>
          </p:cNvPr>
          <p:cNvSpPr txBox="1"/>
          <p:nvPr/>
        </p:nvSpPr>
        <p:spPr>
          <a:xfrm>
            <a:off x="2252706" y="863777"/>
            <a:ext cx="7446654" cy="369332"/>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Achievement, Attainment, Curriculum, Empowerment, Equity, Outcomes</a:t>
            </a:r>
          </a:p>
        </p:txBody>
      </p:sp>
      <p:sp>
        <p:nvSpPr>
          <p:cNvPr id="12" name="Title 11">
            <a:extLst>
              <a:ext uri="{FF2B5EF4-FFF2-40B4-BE49-F238E27FC236}">
                <a16:creationId xmlns:a16="http://schemas.microsoft.com/office/drawing/2014/main" id="{23AD4042-0427-60CC-0516-21D3E161AD74}"/>
              </a:ext>
            </a:extLst>
          </p:cNvPr>
          <p:cNvSpPr txBox="1">
            <a:spLocks/>
          </p:cNvSpPr>
          <p:nvPr/>
        </p:nvSpPr>
        <p:spPr>
          <a:xfrm>
            <a:off x="7585588" y="3121743"/>
            <a:ext cx="120526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8080"/>
                </a:solidFill>
                <a:effectLst/>
                <a:uLnTx/>
                <a:uFillTx/>
                <a:latin typeface="Calibri" panose="020F0502020204030204" pitchFamily="34" charset="0"/>
                <a:ea typeface="+mn-ea"/>
                <a:cs typeface="Calibri" panose="020F0502020204030204" pitchFamily="34" charset="0"/>
              </a:rPr>
              <a:t>Legislation</a:t>
            </a:r>
          </a:p>
        </p:txBody>
      </p:sp>
      <p:sp>
        <p:nvSpPr>
          <p:cNvPr id="11" name="TextBox 10">
            <a:extLst>
              <a:ext uri="{FF2B5EF4-FFF2-40B4-BE49-F238E27FC236}">
                <a16:creationId xmlns:a16="http://schemas.microsoft.com/office/drawing/2014/main" id="{3E0FDBE1-FC07-4D2D-B139-E4DFCFC97E8F}"/>
              </a:ext>
            </a:extLst>
          </p:cNvPr>
          <p:cNvSpPr txBox="1"/>
          <p:nvPr/>
        </p:nvSpPr>
        <p:spPr>
          <a:xfrm>
            <a:off x="8797673" y="2584390"/>
            <a:ext cx="3394327" cy="1754326"/>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Additional Support</a:t>
            </a:r>
          </a:p>
          <a:p>
            <a:r>
              <a:rPr lang="en-GB">
                <a:solidFill>
                  <a:schemeClr val="tx1">
                    <a:lumMod val="65000"/>
                    <a:lumOff val="35000"/>
                  </a:schemeClr>
                </a:solidFill>
                <a:latin typeface="Segoe UI" panose="020B0502040204020203" pitchFamily="34" charset="0"/>
                <a:cs typeface="Segoe UI" panose="020B0502040204020203" pitchFamily="34" charset="0"/>
              </a:rPr>
              <a:t>Accessibility </a:t>
            </a:r>
          </a:p>
          <a:p>
            <a:r>
              <a:rPr lang="en-GB">
                <a:solidFill>
                  <a:schemeClr val="tx1">
                    <a:lumMod val="65000"/>
                    <a:lumOff val="35000"/>
                  </a:schemeClr>
                </a:solidFill>
                <a:latin typeface="Segoe UI" panose="020B0502040204020203" pitchFamily="34" charset="0"/>
                <a:cs typeface="Segoe UI" panose="020B0502040204020203" pitchFamily="34" charset="0"/>
              </a:rPr>
              <a:t>Equality </a:t>
            </a:r>
          </a:p>
          <a:p>
            <a:r>
              <a:rPr lang="en-GB">
                <a:solidFill>
                  <a:schemeClr val="tx1">
                    <a:lumMod val="65000"/>
                    <a:lumOff val="35000"/>
                  </a:schemeClr>
                </a:solidFill>
                <a:latin typeface="Segoe UI" panose="020B0502040204020203" pitchFamily="34" charset="0"/>
                <a:cs typeface="Segoe UI" panose="020B0502040204020203" pitchFamily="34" charset="0"/>
              </a:rPr>
              <a:t>Inclusion</a:t>
            </a:r>
          </a:p>
          <a:p>
            <a:r>
              <a:rPr lang="en-GB">
                <a:solidFill>
                  <a:schemeClr val="tx1">
                    <a:lumMod val="65000"/>
                    <a:lumOff val="35000"/>
                  </a:schemeClr>
                </a:solidFill>
                <a:latin typeface="Segoe UI" panose="020B0502040204020203" pitchFamily="34" charset="0"/>
                <a:cs typeface="Segoe UI" panose="020B0502040204020203" pitchFamily="34" charset="0"/>
              </a:rPr>
              <a:t>Learner Voice and Participation </a:t>
            </a:r>
          </a:p>
          <a:p>
            <a:r>
              <a:rPr lang="en-GB">
                <a:solidFill>
                  <a:schemeClr val="tx1">
                    <a:lumMod val="65000"/>
                    <a:lumOff val="35000"/>
                  </a:schemeClr>
                </a:solidFill>
                <a:latin typeface="Segoe UI" panose="020B0502040204020203" pitchFamily="34" charset="0"/>
                <a:cs typeface="Segoe UI" panose="020B0502040204020203" pitchFamily="34" charset="0"/>
              </a:rPr>
              <a:t>Rights </a:t>
            </a:r>
          </a:p>
        </p:txBody>
      </p:sp>
      <p:sp>
        <p:nvSpPr>
          <p:cNvPr id="16" name="TextBox 15">
            <a:extLst>
              <a:ext uri="{FF2B5EF4-FFF2-40B4-BE49-F238E27FC236}">
                <a16:creationId xmlns:a16="http://schemas.microsoft.com/office/drawing/2014/main" id="{E05DE7C2-8E61-ECAC-C05C-7F1ED90CDB79}"/>
              </a:ext>
            </a:extLst>
          </p:cNvPr>
          <p:cNvSpPr txBox="1"/>
          <p:nvPr/>
        </p:nvSpPr>
        <p:spPr>
          <a:xfrm>
            <a:off x="4803059" y="4930878"/>
            <a:ext cx="2168735"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Professional Support</a:t>
            </a:r>
          </a:p>
        </p:txBody>
      </p:sp>
      <p:sp>
        <p:nvSpPr>
          <p:cNvPr id="4" name="TextBox 3">
            <a:extLst>
              <a:ext uri="{FF2B5EF4-FFF2-40B4-BE49-F238E27FC236}">
                <a16:creationId xmlns:a16="http://schemas.microsoft.com/office/drawing/2014/main" id="{A15AF7CD-8A99-404E-B455-32CC645CD2CD}"/>
              </a:ext>
            </a:extLst>
          </p:cNvPr>
          <p:cNvSpPr txBox="1"/>
          <p:nvPr/>
        </p:nvSpPr>
        <p:spPr>
          <a:xfrm>
            <a:off x="4017100" y="5287376"/>
            <a:ext cx="4383123" cy="923330"/>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Education Scotland </a:t>
            </a:r>
          </a:p>
          <a:p>
            <a:r>
              <a:rPr lang="en-GB">
                <a:solidFill>
                  <a:schemeClr val="tx1">
                    <a:lumMod val="65000"/>
                    <a:lumOff val="35000"/>
                  </a:schemeClr>
                </a:solidFill>
                <a:latin typeface="Segoe UI" panose="020B0502040204020203" pitchFamily="34" charset="0"/>
                <a:cs typeface="Segoe UI" panose="020B0502040204020203" pitchFamily="34" charset="0"/>
              </a:rPr>
              <a:t>Professional Organisations and Standards</a:t>
            </a:r>
          </a:p>
          <a:p>
            <a:r>
              <a:rPr lang="en-GB">
                <a:solidFill>
                  <a:schemeClr val="tx1">
                    <a:lumMod val="65000"/>
                    <a:lumOff val="35000"/>
                  </a:schemeClr>
                </a:solidFill>
                <a:latin typeface="Segoe UI" panose="020B0502040204020203" pitchFamily="34" charset="0"/>
                <a:cs typeface="Segoe UI" panose="020B0502040204020203" pitchFamily="34" charset="0"/>
              </a:rPr>
              <a:t>UNIONS  </a:t>
            </a:r>
          </a:p>
        </p:txBody>
      </p:sp>
      <p:sp>
        <p:nvSpPr>
          <p:cNvPr id="15" name="TextBox 14">
            <a:extLst>
              <a:ext uri="{FF2B5EF4-FFF2-40B4-BE49-F238E27FC236}">
                <a16:creationId xmlns:a16="http://schemas.microsoft.com/office/drawing/2014/main" id="{1832F684-3890-50D3-7066-70315AA25E61}"/>
              </a:ext>
            </a:extLst>
          </p:cNvPr>
          <p:cNvSpPr txBox="1"/>
          <p:nvPr/>
        </p:nvSpPr>
        <p:spPr>
          <a:xfrm>
            <a:off x="2767780" y="2964427"/>
            <a:ext cx="1365567" cy="646331"/>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Policies and </a:t>
            </a:r>
          </a:p>
          <a:p>
            <a:r>
              <a:rPr lang="en-GB" b="1">
                <a:solidFill>
                  <a:srgbClr val="008080"/>
                </a:solidFill>
                <a:latin typeface="Calibri" panose="020F0502020204030204" pitchFamily="34" charset="0"/>
                <a:cs typeface="Calibri" panose="020F0502020204030204" pitchFamily="34" charset="0"/>
              </a:rPr>
              <a:t>Guidance</a:t>
            </a:r>
          </a:p>
        </p:txBody>
      </p:sp>
      <p:sp>
        <p:nvSpPr>
          <p:cNvPr id="14" name="TextBox 13">
            <a:extLst>
              <a:ext uri="{FF2B5EF4-FFF2-40B4-BE49-F238E27FC236}">
                <a16:creationId xmlns:a16="http://schemas.microsoft.com/office/drawing/2014/main" id="{40D0EE15-6C64-485A-A5C1-2CF451707B4F}"/>
              </a:ext>
            </a:extLst>
          </p:cNvPr>
          <p:cNvSpPr txBox="1"/>
          <p:nvPr/>
        </p:nvSpPr>
        <p:spPr>
          <a:xfrm>
            <a:off x="225585" y="2701773"/>
            <a:ext cx="2448940" cy="1477328"/>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Inclusive ELC/schools  </a:t>
            </a:r>
          </a:p>
          <a:p>
            <a:r>
              <a:rPr lang="en-GB">
                <a:solidFill>
                  <a:schemeClr val="tx1">
                    <a:lumMod val="65000"/>
                    <a:lumOff val="35000"/>
                  </a:schemeClr>
                </a:solidFill>
                <a:latin typeface="Segoe UI" panose="020B0502040204020203" pitchFamily="34" charset="0"/>
                <a:cs typeface="Segoe UI" panose="020B0502040204020203" pitchFamily="34" charset="0"/>
              </a:rPr>
              <a:t>Positive Relationships </a:t>
            </a:r>
          </a:p>
          <a:p>
            <a:r>
              <a:rPr lang="en-GB">
                <a:solidFill>
                  <a:schemeClr val="tx1">
                    <a:lumMod val="65000"/>
                    <a:lumOff val="35000"/>
                  </a:schemeClr>
                </a:solidFill>
                <a:latin typeface="Segoe UI" panose="020B0502040204020203" pitchFamily="34" charset="0"/>
                <a:cs typeface="Segoe UI" panose="020B0502040204020203" pitchFamily="34" charset="0"/>
              </a:rPr>
              <a:t>Safeguarding</a:t>
            </a:r>
          </a:p>
          <a:p>
            <a:r>
              <a:rPr lang="en-GB">
                <a:solidFill>
                  <a:schemeClr val="tx1">
                    <a:lumMod val="65000"/>
                    <a:lumOff val="35000"/>
                  </a:schemeClr>
                </a:solidFill>
                <a:latin typeface="Segoe UI" panose="020B0502040204020203" pitchFamily="34" charset="0"/>
                <a:cs typeface="Segoe UI" panose="020B0502040204020203" pitchFamily="34" charset="0"/>
              </a:rPr>
              <a:t>The GIRFEC approach</a:t>
            </a:r>
          </a:p>
          <a:p>
            <a:r>
              <a:rPr lang="en-GB">
                <a:solidFill>
                  <a:schemeClr val="tx1">
                    <a:lumMod val="65000"/>
                    <a:lumOff val="35000"/>
                  </a:schemeClr>
                </a:solidFill>
                <a:latin typeface="Segoe UI" panose="020B0502040204020203" pitchFamily="34" charset="0"/>
                <a:cs typeface="Segoe UI" panose="020B0502040204020203" pitchFamily="34" charset="0"/>
              </a:rPr>
              <a:t>DYW</a:t>
            </a:r>
          </a:p>
        </p:txBody>
      </p:sp>
      <p:pic>
        <p:nvPicPr>
          <p:cNvPr id="3" name="Picture 2"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E62C700B-8035-AFDA-301D-E599072EDE8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605355" y="965590"/>
            <a:ext cx="1438275" cy="589280"/>
          </a:xfrm>
          <a:prstGeom prst="rect">
            <a:avLst/>
          </a:prstGeom>
        </p:spPr>
      </p:pic>
    </p:spTree>
    <p:extLst>
      <p:ext uri="{BB962C8B-B14F-4D97-AF65-F5344CB8AC3E}">
        <p14:creationId xmlns:p14="http://schemas.microsoft.com/office/powerpoint/2010/main" val="226516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4"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874ABD4-2F6A-B182-1FAC-24E996190855}"/>
              </a:ext>
            </a:extLst>
          </p:cNvPr>
          <p:cNvSpPr>
            <a:spLocks noGrp="1"/>
          </p:cNvSpPr>
          <p:nvPr>
            <p:ph type="title"/>
          </p:nvPr>
        </p:nvSpPr>
        <p:spPr>
          <a:xfrm>
            <a:off x="516439" y="216488"/>
            <a:ext cx="6122356" cy="711200"/>
          </a:xfrm>
        </p:spPr>
        <p:txBody>
          <a:bodyPr/>
          <a:lstStyle/>
          <a:p>
            <a:r>
              <a:rPr lang="en-GB" dirty="0"/>
              <a:t>Inclusion Supports all Learners </a:t>
            </a:r>
          </a:p>
        </p:txBody>
      </p:sp>
      <p:pic>
        <p:nvPicPr>
          <p:cNvPr id="4" name="Picture 3" descr="This is the Education Scotland, Inclusion, Wellbeing and Equalities logo. It is  blue green and yellow. ">
            <a:extLst>
              <a:ext uri="{FF2B5EF4-FFF2-40B4-BE49-F238E27FC236}">
                <a16:creationId xmlns:a16="http://schemas.microsoft.com/office/drawing/2014/main" id="{47CC66D3-D9C9-9B0D-7825-7E47A79DE8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78439" y="0"/>
            <a:ext cx="1513561" cy="762000"/>
          </a:xfrm>
          <a:prstGeom prst="rect">
            <a:avLst/>
          </a:prstGeom>
        </p:spPr>
      </p:pic>
      <p:pic>
        <p:nvPicPr>
          <p:cNvPr id="6" name="Picture 5" descr="The image has text and arrows which point upwards to a group of stylised icons representing seven  gender neutral children and young people at the top of the image. One icon represents wheelchair users. At the bottom of the image, the text includes the four themes of the Inclusion Wellbeing and Equalities Framework that support Inclusion , the cornerstone of Education for all learners. ">
            <a:extLst>
              <a:ext uri="{FF2B5EF4-FFF2-40B4-BE49-F238E27FC236}">
                <a16:creationId xmlns:a16="http://schemas.microsoft.com/office/drawing/2014/main" id="{55D45716-DFE4-4A29-AC73-09AE10242A7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9238" y="914400"/>
            <a:ext cx="7020827" cy="5170149"/>
          </a:xfrm>
          <a:prstGeom prst="rect">
            <a:avLst/>
          </a:prstGeom>
        </p:spPr>
      </p:pic>
      <p:pic>
        <p:nvPicPr>
          <p:cNvPr id="10" name="Picture 9" descr="This is the Scottish Government Logo. It has a Scottish flag on the right side. ">
            <a:extLst>
              <a:ext uri="{FF2B5EF4-FFF2-40B4-BE49-F238E27FC236}">
                <a16:creationId xmlns:a16="http://schemas.microsoft.com/office/drawing/2014/main" id="{5EC12F09-C09E-37DB-762E-A1F5F671527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832898" y="5594437"/>
            <a:ext cx="2471814" cy="455634"/>
          </a:xfrm>
          <a:prstGeom prst="rect">
            <a:avLst/>
          </a:prstGeom>
        </p:spPr>
      </p:pic>
    </p:spTree>
    <p:extLst>
      <p:ext uri="{BB962C8B-B14F-4D97-AF65-F5344CB8AC3E}">
        <p14:creationId xmlns:p14="http://schemas.microsoft.com/office/powerpoint/2010/main" val="1835542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2452675" cy="782320"/>
          </a:xfrm>
        </p:spPr>
        <p:txBody>
          <a:bodyPr/>
          <a:lstStyle/>
          <a:p>
            <a:r>
              <a:rPr lang="en-GB" sz="3200" dirty="0">
                <a:solidFill>
                  <a:srgbClr val="00ABB5"/>
                </a:solidFill>
                <a:latin typeface="Segoe UI" panose="020B0502040204020203" pitchFamily="34" charset="0"/>
                <a:cs typeface="Segoe UI" panose="020B0502040204020203" pitchFamily="34" charset="0"/>
              </a:rPr>
              <a:t>Inclusion </a:t>
            </a:r>
          </a:p>
        </p:txBody>
      </p:sp>
      <p:pic>
        <p:nvPicPr>
          <p:cNvPr id="9" name="Picture 8" descr="This is the Education Scotland, Inclusion, Wellbeing and Equalities logo. It is blue green and yellow.">
            <a:extLst>
              <a:ext uri="{FF2B5EF4-FFF2-40B4-BE49-F238E27FC236}">
                <a16:creationId xmlns:a16="http://schemas.microsoft.com/office/drawing/2014/main" id="{EC02179D-CC8D-1131-BB6D-0CA099D846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7" name="Picture 6" descr="A group of stylised icons representing 7  children  and young people. . One icon represents wheelchair users. ">
            <a:extLst>
              <a:ext uri="{FF2B5EF4-FFF2-40B4-BE49-F238E27FC236}">
                <a16:creationId xmlns:a16="http://schemas.microsoft.com/office/drawing/2014/main" id="{7890A173-FA35-9373-E4BA-283CFFA591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30200" y="268173"/>
            <a:ext cx="1145893" cy="1177625"/>
          </a:xfrm>
          <a:prstGeom prst="rect">
            <a:avLst/>
          </a:prstGeom>
        </p:spPr>
      </p:pic>
      <p:pic>
        <p:nvPicPr>
          <p:cNvPr id="4" name="Picture 4" descr="This is the logo for Curriculum for Excellence under the text are eight multi coloured circles.  ">
            <a:extLst>
              <a:ext uri="{FF2B5EF4-FFF2-40B4-BE49-F238E27FC236}">
                <a16:creationId xmlns:a16="http://schemas.microsoft.com/office/drawing/2014/main" id="{C2CCB24C-B4EF-0AC0-F7C4-D729A8A9AFB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23580" y="1250162"/>
            <a:ext cx="2280052" cy="6394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3FE5F00A-16E6-5888-2688-C55A3DE1BE9E}"/>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978769" y="258794"/>
            <a:ext cx="2485796" cy="1496645"/>
          </a:xfrm>
          <a:prstGeom prst="rect">
            <a:avLst/>
          </a:prstGeom>
        </p:spPr>
      </p:pic>
      <p:sp>
        <p:nvSpPr>
          <p:cNvPr id="10" name="TextBox 9">
            <a:extLst>
              <a:ext uri="{FF2B5EF4-FFF2-40B4-BE49-F238E27FC236}">
                <a16:creationId xmlns:a16="http://schemas.microsoft.com/office/drawing/2014/main" id="{C8A453C9-BA9E-89C9-A05E-8E6BA1F633BE}"/>
              </a:ext>
            </a:extLst>
          </p:cNvPr>
          <p:cNvSpPr txBox="1"/>
          <p:nvPr/>
        </p:nvSpPr>
        <p:spPr>
          <a:xfrm>
            <a:off x="395415" y="2088291"/>
            <a:ext cx="11133438" cy="3985706"/>
          </a:xfrm>
          <a:prstGeom prst="rect">
            <a:avLst/>
          </a:prstGeom>
          <a:noFill/>
        </p:spPr>
        <p:txBody>
          <a:bodyPr wrap="square" rtlCol="0">
            <a:spAutoFit/>
          </a:bodyPr>
          <a:lstStyle/>
          <a:p>
            <a:pPr>
              <a:lnSpc>
                <a:spcPct val="150000"/>
              </a:lnSpc>
              <a:buClr>
                <a:srgbClr val="00ABB5"/>
              </a:buClr>
            </a:pPr>
            <a:r>
              <a:rPr lang="en-GB" sz="2200" dirty="0">
                <a:solidFill>
                  <a:schemeClr val="tx1">
                    <a:lumMod val="75000"/>
                    <a:lumOff val="25000"/>
                  </a:schemeClr>
                </a:solidFill>
                <a:latin typeface="Segoe UI" panose="020B0502040204020203" pitchFamily="34" charset="0"/>
                <a:cs typeface="Segoe UI" panose="020B0502040204020203" pitchFamily="34" charset="0"/>
              </a:rPr>
              <a:t>Curriculum for Excellence was design to be an inclusive curriculum for every child and young person, including those who require additional support.  </a:t>
            </a:r>
          </a:p>
          <a:p>
            <a:pPr>
              <a:lnSpc>
                <a:spcPct val="150000"/>
              </a:lnSpc>
              <a:buClr>
                <a:srgbClr val="00ABB5"/>
              </a:buClr>
            </a:pPr>
            <a:endParaRPr lang="en-GB" sz="2200"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50000"/>
              </a:lnSpc>
              <a:buClr>
                <a:srgbClr val="00ABB5"/>
              </a:buClr>
            </a:pPr>
            <a:r>
              <a:rPr lang="en-GB" sz="2200" dirty="0">
                <a:solidFill>
                  <a:schemeClr val="tx1">
                    <a:lumMod val="75000"/>
                    <a:lumOff val="25000"/>
                  </a:schemeClr>
                </a:solidFill>
                <a:latin typeface="Segoe UI" panose="020B0502040204020203" pitchFamily="34" charset="0"/>
                <a:cs typeface="Segoe UI" panose="020B0502040204020203" pitchFamily="34" charset="0"/>
              </a:rPr>
              <a:t>Inclusion and receiving appropriate support is an entitlement for all children and young people in Scotland. Within the Inclusion Wellbeing and Equalities Professional Learning framework there are a range of professional learning opportunities that aim to  help all local authorities , establishments and educators develop and improve inclusive practice. </a:t>
            </a:r>
          </a:p>
          <a:p>
            <a:endParaRPr lang="en-GB" sz="2200" dirty="0"/>
          </a:p>
        </p:txBody>
      </p:sp>
    </p:spTree>
    <p:extLst>
      <p:ext uri="{BB962C8B-B14F-4D97-AF65-F5344CB8AC3E}">
        <p14:creationId xmlns:p14="http://schemas.microsoft.com/office/powerpoint/2010/main" val="1775500092"/>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A987821A-8088-444B-9BDA-A8B55F90A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1077f-6078-4466-a38f-b6d930d916b1"/>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967039-C71A-4B84-9858-0728C216CC08}">
  <ds:schemaRefs>
    <ds:schemaRef ds:uri="http://purl.org/dc/elements/1.1/"/>
    <ds:schemaRef ds:uri="http://purl.org/dc/terms/"/>
    <ds:schemaRef ds:uri="http://schemas.microsoft.com/office/2006/metadata/properties"/>
    <ds:schemaRef ds:uri="07478566-c77e-4a5d-9cf3-8b922a5f4212"/>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a051077f-6078-4466-a38f-b6d930d916b1"/>
    <ds:schemaRef ds:uri="http://purl.org/dc/dcmitype/"/>
  </ds:schemaRefs>
</ds:datastoreItem>
</file>

<file path=customXml/itemProps4.xml><?xml version="1.0" encoding="utf-8"?>
<ds:datastoreItem xmlns:ds="http://schemas.openxmlformats.org/officeDocument/2006/customXml" ds:itemID="{FE75B553-2AE0-4B0C-913C-4B15DEBD2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 PP Template</Template>
  <TotalTime>147</TotalTime>
  <Words>1067</Words>
  <Application>Microsoft Office PowerPoint</Application>
  <PresentationFormat>Widescreen</PresentationFormat>
  <Paragraphs>136</Paragraphs>
  <Slides>12</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vt:lpstr>
      <vt:lpstr>Calibri</vt:lpstr>
      <vt:lpstr>Comic Sans MS</vt:lpstr>
      <vt:lpstr>Gill Sans</vt:lpstr>
      <vt:lpstr>inherit</vt:lpstr>
      <vt:lpstr>Lucida Grande</vt:lpstr>
      <vt:lpstr>Segoe UI</vt:lpstr>
      <vt:lpstr>Symbol,Sans-Serif</vt:lpstr>
      <vt:lpstr>Wingdings</vt:lpstr>
      <vt:lpstr>Powerpoint_template</vt:lpstr>
      <vt:lpstr>Office Theme</vt:lpstr>
      <vt:lpstr>Inclusion Wellbeing &amp; Equalities Professional Learning Framework  The Scottish Education Context  Essential for All </vt:lpstr>
      <vt:lpstr>Interconnectivity </vt:lpstr>
      <vt:lpstr>How to use this resource</vt:lpstr>
      <vt:lpstr>National Model for Professional Learning</vt:lpstr>
      <vt:lpstr>Welcome </vt:lpstr>
      <vt:lpstr>Scottish Context for Inclusion, Equality and Equity </vt:lpstr>
      <vt:lpstr>Scottish Context for Inclusion, Wellbeing Equality and Equity </vt:lpstr>
      <vt:lpstr>Inclusion Supports all Learners </vt:lpstr>
      <vt:lpstr>Inclusion </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 The Scottish Education Context</dc:title>
  <dc:creator>DLECJGEdS@gov.scot</dc:creator>
  <cp:lastModifiedBy>Jeremy Stevenson</cp:lastModifiedBy>
  <cp:revision>27</cp:revision>
  <cp:lastPrinted>2014-02-19T15:05:01Z</cp:lastPrinted>
  <dcterms:created xsi:type="dcterms:W3CDTF">2019-01-11T13:27:44Z</dcterms:created>
  <dcterms:modified xsi:type="dcterms:W3CDTF">2023-11-24T14:43:53Z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