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83" r:id="rId5"/>
    <p:sldId id="285" r:id="rId6"/>
    <p:sldId id="286" r:id="rId7"/>
    <p:sldId id="269" r:id="rId8"/>
    <p:sldId id="263" r:id="rId9"/>
    <p:sldId id="282" r:id="rId10"/>
    <p:sldId id="268"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908" y="233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2F533AA-C31E-4F87-81A0-E11CBCE2905E}" type="datetimeFigureOut">
              <a:rPr lang="en-GB" smtClean="0"/>
              <a:t>05/02/2018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3DB631-3D02-4026-9957-C79B9656A6B6}" type="slidenum">
              <a:rPr lang="en-GB" smtClean="0"/>
              <a:t>‹#›</a:t>
            </a:fld>
            <a:endParaRPr lang="en-GB"/>
          </a:p>
        </p:txBody>
      </p:sp>
    </p:spTree>
    <p:extLst>
      <p:ext uri="{BB962C8B-B14F-4D97-AF65-F5344CB8AC3E}">
        <p14:creationId xmlns:p14="http://schemas.microsoft.com/office/powerpoint/2010/main" val="77145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Scotland’s overarching focus on ethos, values, tolerance and respect is central to the delivery of CfE, to safeguarding and protecting learners and to the implementation of Getting it right for every child. (</a:t>
            </a:r>
            <a:r>
              <a:rPr lang="en-GB" dirty="0" err="1" smtClean="0">
                <a:latin typeface="Arial" pitchFamily="34" charset="0"/>
                <a:cs typeface="Arial" pitchFamily="34" charset="0"/>
              </a:rPr>
              <a:t>GIRFEC</a:t>
            </a:r>
            <a:r>
              <a:rPr lang="en-GB" dirty="0" smtClean="0">
                <a:latin typeface="Arial" pitchFamily="34" charset="0"/>
                <a:cs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9730" y="4715153"/>
            <a:ext cx="6280964" cy="4466987"/>
          </a:xfrm>
        </p:spPr>
        <p:txBody>
          <a:bodyPr/>
          <a:lstStyle/>
          <a:p>
            <a:pPr marL="0" indent="0">
              <a:buFont typeface="Arial" pitchFamily="34" charset="0"/>
              <a:buNone/>
              <a:defRPr/>
            </a:pPr>
            <a:r>
              <a:rPr lang="en-US" dirty="0" smtClean="0">
                <a:latin typeface="Arial" pitchFamily="34" charset="0"/>
                <a:cs typeface="Arial" pitchFamily="34" charset="0"/>
              </a:rPr>
              <a:t>It is important that safeguarding underpins the ethos and values in an establishment to ensure that learners build </a:t>
            </a:r>
            <a:r>
              <a:rPr lang="en-US" smtClean="0">
                <a:latin typeface="Arial" pitchFamily="34" charset="0"/>
                <a:cs typeface="Arial" pitchFamily="34" charset="0"/>
              </a:rPr>
              <a:t>their personal resilience </a:t>
            </a:r>
            <a:r>
              <a:rPr lang="en-US" dirty="0" smtClean="0">
                <a:latin typeface="Arial" pitchFamily="34" charset="0"/>
                <a:cs typeface="Arial" pitchFamily="34" charset="0"/>
              </a:rPr>
              <a:t>and are supported and safe.</a:t>
            </a:r>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itchFamily="34" charset="0"/>
                <a:cs typeface="Arial" pitchFamily="34" charset="0"/>
              </a:rPr>
              <a:t>This </a:t>
            </a:r>
            <a:r>
              <a:rPr lang="en-GB" sz="1200" b="0" i="0" u="none" strike="noStrike" kern="1200" baseline="0" dirty="0" err="1" smtClean="0">
                <a:solidFill>
                  <a:schemeClr val="tx1"/>
                </a:solidFill>
                <a:latin typeface="Arial" pitchFamily="34" charset="0"/>
                <a:cs typeface="Arial" pitchFamily="34" charset="0"/>
              </a:rPr>
              <a:t>HGIOS4</a:t>
            </a:r>
            <a:r>
              <a:rPr lang="en-GB" sz="1200" b="0" i="0" u="none" strike="noStrike" kern="1200" baseline="0" dirty="0" smtClean="0">
                <a:solidFill>
                  <a:schemeClr val="tx1"/>
                </a:solidFill>
                <a:latin typeface="Arial" pitchFamily="34" charset="0"/>
                <a:cs typeface="Arial" pitchFamily="34" charset="0"/>
              </a:rPr>
              <a:t> indicator focuses on the wide range of duties</a:t>
            </a:r>
            <a:r>
              <a:rPr lang="en-GB" sz="1200" b="0" i="0" u="none" strike="noStrike" kern="1200" dirty="0" smtClean="0">
                <a:solidFill>
                  <a:schemeClr val="tx1"/>
                </a:solidFill>
                <a:latin typeface="Arial" pitchFamily="34" charset="0"/>
                <a:cs typeface="Arial" pitchFamily="34" charset="0"/>
              </a:rPr>
              <a:t> </a:t>
            </a:r>
            <a:r>
              <a:rPr lang="en-GB" sz="1200" b="0" i="0" u="none" strike="noStrike" kern="1200" baseline="0" dirty="0" smtClean="0">
                <a:solidFill>
                  <a:schemeClr val="tx1"/>
                </a:solidFill>
                <a:latin typeface="Arial" pitchFamily="34" charset="0"/>
                <a:cs typeface="Arial" pitchFamily="34" charset="0"/>
              </a:rPr>
              <a:t>required of all staff and partners to ensure that all</a:t>
            </a:r>
            <a:r>
              <a:rPr lang="en-GB" sz="1200" b="0" i="0" u="none" strike="noStrike" kern="1200" dirty="0" smtClean="0">
                <a:solidFill>
                  <a:schemeClr val="tx1"/>
                </a:solidFill>
                <a:latin typeface="Arial" pitchFamily="34" charset="0"/>
                <a:cs typeface="Arial" pitchFamily="34" charset="0"/>
              </a:rPr>
              <a:t> </a:t>
            </a:r>
            <a:r>
              <a:rPr lang="en-GB" sz="1200" b="0" i="0" u="none" strike="noStrike" kern="1200" baseline="0" dirty="0" smtClean="0">
                <a:solidFill>
                  <a:schemeClr val="tx1"/>
                </a:solidFill>
                <a:latin typeface="Arial" pitchFamily="34" charset="0"/>
                <a:cs typeface="Arial" pitchFamily="34" charset="0"/>
              </a:rPr>
              <a:t>children and young people are safe, well cared for</a:t>
            </a:r>
            <a:r>
              <a:rPr lang="en-GB" sz="1200" b="0" i="0" u="none" strike="noStrike" kern="1200" dirty="0" smtClean="0">
                <a:solidFill>
                  <a:schemeClr val="tx1"/>
                </a:solidFill>
                <a:latin typeface="Arial" pitchFamily="34" charset="0"/>
                <a:cs typeface="Arial" pitchFamily="34" charset="0"/>
              </a:rPr>
              <a:t> </a:t>
            </a:r>
            <a:r>
              <a:rPr lang="en-GB" sz="1200" b="0" i="0" u="none" strike="noStrike" kern="1200" baseline="0" dirty="0" smtClean="0">
                <a:solidFill>
                  <a:schemeClr val="tx1"/>
                </a:solidFill>
                <a:latin typeface="Arial" pitchFamily="34" charset="0"/>
                <a:cs typeface="Arial" pitchFamily="34" charset="0"/>
              </a:rPr>
              <a:t>and enabled to flourish.</a:t>
            </a:r>
          </a:p>
          <a:p>
            <a:endParaRPr lang="en-GB" dirty="0">
              <a:latin typeface="Arial" pitchFamily="34" charset="0"/>
              <a:cs typeface="Arial" pitchFamily="34" charset="0"/>
            </a:endParaRPr>
          </a:p>
          <a:p>
            <a:r>
              <a:rPr lang="en-GB" sz="1200" b="0" i="0" u="none" strike="noStrike" kern="1200" baseline="0" dirty="0" smtClean="0">
                <a:solidFill>
                  <a:schemeClr val="tx1"/>
                </a:solidFill>
                <a:latin typeface="Arial" pitchFamily="34" charset="0"/>
                <a:cs typeface="Arial" pitchFamily="34" charset="0"/>
              </a:rPr>
              <a:t> </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03DB631-3D02-4026-9957-C79B9656A6B6}" type="slidenum">
              <a:rPr lang="en-GB" smtClean="0"/>
              <a:t>6</a:t>
            </a:fld>
            <a:endParaRPr lang="en-GB"/>
          </a:p>
        </p:txBody>
      </p:sp>
    </p:spTree>
    <p:extLst>
      <p:ext uri="{BB962C8B-B14F-4D97-AF65-F5344CB8AC3E}">
        <p14:creationId xmlns:p14="http://schemas.microsoft.com/office/powerpoint/2010/main" val="5262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dirty="0"/>
          </a:p>
        </p:txBody>
      </p:sp>
    </p:spTree>
    <p:extLst>
      <p:ext uri="{BB962C8B-B14F-4D97-AF65-F5344CB8AC3E}">
        <p14:creationId xmlns:p14="http://schemas.microsoft.com/office/powerpoint/2010/main" val="414422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076DA9-90B2-477D-9B35-2E57D9824036}" type="datetimeFigureOut">
              <a:rPr lang="en-GB" smtClean="0"/>
              <a:t>05/02/2018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A1D35C-9003-46E3-88A1-899474B010EB}" type="slidenum">
              <a:rPr lang="en-GB" smtClean="0"/>
              <a:t>‹#›</a:t>
            </a:fld>
            <a:endParaRPr lang="en-GB" dirty="0"/>
          </a:p>
        </p:txBody>
      </p:sp>
    </p:spTree>
    <p:extLst>
      <p:ext uri="{BB962C8B-B14F-4D97-AF65-F5344CB8AC3E}">
        <p14:creationId xmlns:p14="http://schemas.microsoft.com/office/powerpoint/2010/main" val="141865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076DA9-90B2-477D-9B35-2E57D9824036}" type="datetimeFigureOut">
              <a:rPr lang="en-GB" smtClean="0"/>
              <a:t>05/02/2018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A1D35C-9003-46E3-88A1-899474B010EB}" type="slidenum">
              <a:rPr lang="en-GB" smtClean="0"/>
              <a:t>‹#›</a:t>
            </a:fld>
            <a:endParaRPr lang="en-GB" dirty="0"/>
          </a:p>
        </p:txBody>
      </p:sp>
    </p:spTree>
    <p:extLst>
      <p:ext uri="{BB962C8B-B14F-4D97-AF65-F5344CB8AC3E}">
        <p14:creationId xmlns:p14="http://schemas.microsoft.com/office/powerpoint/2010/main" val="239584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076DA9-90B2-477D-9B35-2E57D9824036}" type="datetimeFigureOut">
              <a:rPr lang="en-GB" smtClean="0"/>
              <a:t>05/02/2018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A1D35C-9003-46E3-88A1-899474B010EB}" type="slidenum">
              <a:rPr lang="en-GB" smtClean="0"/>
              <a:t>‹#›</a:t>
            </a:fld>
            <a:endParaRPr lang="en-GB" dirty="0"/>
          </a:p>
        </p:txBody>
      </p:sp>
    </p:spTree>
    <p:extLst>
      <p:ext uri="{BB962C8B-B14F-4D97-AF65-F5344CB8AC3E}">
        <p14:creationId xmlns:p14="http://schemas.microsoft.com/office/powerpoint/2010/main" val="239528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076DA9-90B2-477D-9B35-2E57D9824036}" type="datetimeFigureOut">
              <a:rPr lang="en-GB" smtClean="0"/>
              <a:t>05/02/2018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A1D35C-9003-46E3-88A1-899474B010EB}" type="slidenum">
              <a:rPr lang="en-GB" smtClean="0"/>
              <a:t>‹#›</a:t>
            </a:fld>
            <a:endParaRPr lang="en-GB" dirty="0"/>
          </a:p>
        </p:txBody>
      </p:sp>
    </p:spTree>
    <p:extLst>
      <p:ext uri="{BB962C8B-B14F-4D97-AF65-F5344CB8AC3E}">
        <p14:creationId xmlns:p14="http://schemas.microsoft.com/office/powerpoint/2010/main" val="156044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076DA9-90B2-477D-9B35-2E57D9824036}" type="datetimeFigureOut">
              <a:rPr lang="en-GB" smtClean="0"/>
              <a:t>05/02/2018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A1D35C-9003-46E3-88A1-899474B010EB}" type="slidenum">
              <a:rPr lang="en-GB" smtClean="0"/>
              <a:t>‹#›</a:t>
            </a:fld>
            <a:endParaRPr lang="en-GB" dirty="0"/>
          </a:p>
        </p:txBody>
      </p:sp>
    </p:spTree>
    <p:extLst>
      <p:ext uri="{BB962C8B-B14F-4D97-AF65-F5344CB8AC3E}">
        <p14:creationId xmlns:p14="http://schemas.microsoft.com/office/powerpoint/2010/main" val="184204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076DA9-90B2-477D-9B35-2E57D9824036}" type="datetimeFigureOut">
              <a:rPr lang="en-GB" smtClean="0"/>
              <a:t>05/02/2018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5A1D35C-9003-46E3-88A1-899474B010EB}" type="slidenum">
              <a:rPr lang="en-GB" smtClean="0"/>
              <a:t>‹#›</a:t>
            </a:fld>
            <a:endParaRPr lang="en-GB" dirty="0"/>
          </a:p>
        </p:txBody>
      </p:sp>
    </p:spTree>
    <p:extLst>
      <p:ext uri="{BB962C8B-B14F-4D97-AF65-F5344CB8AC3E}">
        <p14:creationId xmlns:p14="http://schemas.microsoft.com/office/powerpoint/2010/main" val="15543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076DA9-90B2-477D-9B35-2E57D9824036}" type="datetimeFigureOut">
              <a:rPr lang="en-GB" smtClean="0"/>
              <a:t>05/02/2018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5A1D35C-9003-46E3-88A1-899474B010EB}" type="slidenum">
              <a:rPr lang="en-GB" smtClean="0"/>
              <a:t>‹#›</a:t>
            </a:fld>
            <a:endParaRPr lang="en-GB" dirty="0"/>
          </a:p>
        </p:txBody>
      </p:sp>
    </p:spTree>
    <p:extLst>
      <p:ext uri="{BB962C8B-B14F-4D97-AF65-F5344CB8AC3E}">
        <p14:creationId xmlns:p14="http://schemas.microsoft.com/office/powerpoint/2010/main" val="154097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076DA9-90B2-477D-9B35-2E57D9824036}" type="datetimeFigureOut">
              <a:rPr lang="en-GB" smtClean="0"/>
              <a:t>05/02/2018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5A1D35C-9003-46E3-88A1-899474B010EB}" type="slidenum">
              <a:rPr lang="en-GB" smtClean="0"/>
              <a:t>‹#›</a:t>
            </a:fld>
            <a:endParaRPr lang="en-GB" dirty="0"/>
          </a:p>
        </p:txBody>
      </p:sp>
    </p:spTree>
    <p:extLst>
      <p:ext uri="{BB962C8B-B14F-4D97-AF65-F5344CB8AC3E}">
        <p14:creationId xmlns:p14="http://schemas.microsoft.com/office/powerpoint/2010/main" val="32725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76DA9-90B2-477D-9B35-2E57D9824036}" type="datetimeFigureOut">
              <a:rPr lang="en-GB" smtClean="0"/>
              <a:t>05/02/2018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5A1D35C-9003-46E3-88A1-899474B010EB}" type="slidenum">
              <a:rPr lang="en-GB" smtClean="0"/>
              <a:t>‹#›</a:t>
            </a:fld>
            <a:endParaRPr lang="en-GB" dirty="0"/>
          </a:p>
        </p:txBody>
      </p:sp>
    </p:spTree>
    <p:extLst>
      <p:ext uri="{BB962C8B-B14F-4D97-AF65-F5344CB8AC3E}">
        <p14:creationId xmlns:p14="http://schemas.microsoft.com/office/powerpoint/2010/main" val="99756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076DA9-90B2-477D-9B35-2E57D9824036}" type="datetimeFigureOut">
              <a:rPr lang="en-GB" smtClean="0"/>
              <a:t>05/02/2018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5A1D35C-9003-46E3-88A1-899474B010EB}" type="slidenum">
              <a:rPr lang="en-GB" smtClean="0"/>
              <a:t>‹#›</a:t>
            </a:fld>
            <a:endParaRPr lang="en-GB" dirty="0"/>
          </a:p>
        </p:txBody>
      </p:sp>
    </p:spTree>
    <p:extLst>
      <p:ext uri="{BB962C8B-B14F-4D97-AF65-F5344CB8AC3E}">
        <p14:creationId xmlns:p14="http://schemas.microsoft.com/office/powerpoint/2010/main" val="314924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076DA9-90B2-477D-9B35-2E57D9824036}" type="datetimeFigureOut">
              <a:rPr lang="en-GB" smtClean="0"/>
              <a:t>05/02/2018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5A1D35C-9003-46E3-88A1-899474B010EB}" type="slidenum">
              <a:rPr lang="en-GB" smtClean="0"/>
              <a:t>‹#›</a:t>
            </a:fld>
            <a:endParaRPr lang="en-GB" dirty="0"/>
          </a:p>
        </p:txBody>
      </p:sp>
    </p:spTree>
    <p:extLst>
      <p:ext uri="{BB962C8B-B14F-4D97-AF65-F5344CB8AC3E}">
        <p14:creationId xmlns:p14="http://schemas.microsoft.com/office/powerpoint/2010/main" val="241692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76DA9-90B2-477D-9B35-2E57D9824036}" type="datetimeFigureOut">
              <a:rPr lang="en-GB" smtClean="0"/>
              <a:t>05/02/2018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1D35C-9003-46E3-88A1-899474B010EB}" type="slidenum">
              <a:rPr lang="en-GB" smtClean="0"/>
              <a:t>‹#›</a:t>
            </a:fld>
            <a:endParaRPr lang="en-GB" dirty="0"/>
          </a:p>
        </p:txBody>
      </p:sp>
    </p:spTree>
    <p:extLst>
      <p:ext uri="{BB962C8B-B14F-4D97-AF65-F5344CB8AC3E}">
        <p14:creationId xmlns:p14="http://schemas.microsoft.com/office/powerpoint/2010/main" val="85480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761" y="3708281"/>
            <a:ext cx="9227428"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6227" y="0"/>
            <a:ext cx="1646784" cy="924608"/>
          </a:xfrm>
          <a:prstGeom prst="rect">
            <a:avLst/>
          </a:prstGeom>
        </p:spPr>
      </p:pic>
      <p:sp>
        <p:nvSpPr>
          <p:cNvPr id="2" name="Title 1"/>
          <p:cNvSpPr>
            <a:spLocks noGrp="1"/>
          </p:cNvSpPr>
          <p:nvPr>
            <p:ph type="title"/>
          </p:nvPr>
        </p:nvSpPr>
        <p:spPr>
          <a:xfrm>
            <a:off x="464153" y="-109196"/>
            <a:ext cx="8229600" cy="1143000"/>
          </a:xfrm>
        </p:spPr>
        <p:txBody>
          <a:bodyPr>
            <a:normAutofit/>
          </a:bodyPr>
          <a:lstStyle/>
          <a:p>
            <a:endParaRPr lang="en-GB" sz="3200" b="1" dirty="0"/>
          </a:p>
        </p:txBody>
      </p:sp>
      <p:sp>
        <p:nvSpPr>
          <p:cNvPr id="3" name="Content Placeholder 2"/>
          <p:cNvSpPr>
            <a:spLocks noGrp="1"/>
          </p:cNvSpPr>
          <p:nvPr>
            <p:ph idx="1"/>
          </p:nvPr>
        </p:nvSpPr>
        <p:spPr>
          <a:xfrm>
            <a:off x="464153" y="620687"/>
            <a:ext cx="8229600" cy="5384089"/>
          </a:xfrm>
        </p:spPr>
        <p:txBody>
          <a:bodyPr>
            <a:noAutofit/>
          </a:bodyPr>
          <a:lstStyle/>
          <a:p>
            <a:pPr marL="0" indent="0" hangingPunct="0">
              <a:buNone/>
            </a:pPr>
            <a:endParaRPr lang="en-GB" sz="2800" dirty="0"/>
          </a:p>
          <a:p>
            <a:pPr marL="0" indent="0" hangingPunct="0">
              <a:buNone/>
            </a:pPr>
            <a:endParaRPr lang="en-GB" sz="900" dirty="0"/>
          </a:p>
          <a:p>
            <a:pPr marL="0" indent="0" algn="ctr">
              <a:buNone/>
            </a:pPr>
            <a:endParaRPr lang="en-GB" sz="1100" dirty="0">
              <a:solidFill>
                <a:schemeClr val="accent5"/>
              </a:solidFill>
              <a:latin typeface="Arial" pitchFamily="34" charset="0"/>
              <a:cs typeface="Arial" pitchFamily="34" charset="0"/>
            </a:endParaRPr>
          </a:p>
          <a:p>
            <a:pPr marL="0" indent="0" algn="ctr">
              <a:buNone/>
            </a:pPr>
            <a:endParaRPr lang="en-GB" sz="4400" dirty="0" smtClean="0">
              <a:latin typeface="Arial" pitchFamily="34" charset="0"/>
              <a:cs typeface="Arial" pitchFamily="34" charset="0"/>
            </a:endParaRPr>
          </a:p>
          <a:p>
            <a:pPr marL="0" indent="0" algn="ctr">
              <a:buNone/>
            </a:pPr>
            <a:r>
              <a:rPr lang="en-GB" sz="4400" dirty="0" smtClean="0">
                <a:latin typeface="Arial" pitchFamily="34" charset="0"/>
                <a:cs typeface="Arial" pitchFamily="34" charset="0"/>
              </a:rPr>
              <a:t>Prevent and Safeguarding</a:t>
            </a:r>
          </a:p>
          <a:p>
            <a:pPr marL="0" indent="0" algn="ctr">
              <a:buNone/>
            </a:pPr>
            <a:r>
              <a:rPr lang="en-GB" sz="4400" dirty="0" smtClean="0">
                <a:latin typeface="Arial" pitchFamily="34" charset="0"/>
                <a:cs typeface="Arial" pitchFamily="34" charset="0"/>
              </a:rPr>
              <a:t>context</a:t>
            </a:r>
            <a:endParaRPr lang="en-GB" sz="4400" dirty="0">
              <a:latin typeface="Arial" pitchFamily="34" charset="0"/>
              <a:cs typeface="Arial" pitchFamily="34" charset="0"/>
            </a:endParaRPr>
          </a:p>
        </p:txBody>
      </p:sp>
    </p:spTree>
    <p:extLst>
      <p:ext uri="{BB962C8B-B14F-4D97-AF65-F5344CB8AC3E}">
        <p14:creationId xmlns:p14="http://schemas.microsoft.com/office/powerpoint/2010/main" val="3877903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761" y="3708281"/>
            <a:ext cx="9227428"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6227" y="0"/>
            <a:ext cx="1646784" cy="924608"/>
          </a:xfrm>
          <a:prstGeom prst="rect">
            <a:avLst/>
          </a:prstGeom>
        </p:spPr>
      </p:pic>
      <p:sp>
        <p:nvSpPr>
          <p:cNvPr id="2" name="Title 1"/>
          <p:cNvSpPr>
            <a:spLocks noGrp="1"/>
          </p:cNvSpPr>
          <p:nvPr>
            <p:ph type="title"/>
          </p:nvPr>
        </p:nvSpPr>
        <p:spPr>
          <a:xfrm>
            <a:off x="611560" y="764704"/>
            <a:ext cx="8229600" cy="936104"/>
          </a:xfrm>
        </p:spPr>
        <p:txBody>
          <a:bodyPr>
            <a:normAutofit/>
          </a:bodyPr>
          <a:lstStyle/>
          <a:p>
            <a:r>
              <a:rPr lang="en-GB" sz="2400" dirty="0" smtClean="0"/>
              <a:t> </a:t>
            </a:r>
            <a:r>
              <a:rPr lang="en-GB" sz="2400" b="1" dirty="0" smtClean="0"/>
              <a:t>CONTEST strategy </a:t>
            </a:r>
            <a:endParaRPr lang="en-GB" sz="3200" b="1" dirty="0"/>
          </a:p>
        </p:txBody>
      </p:sp>
      <p:sp>
        <p:nvSpPr>
          <p:cNvPr id="3" name="Content Placeholder 2"/>
          <p:cNvSpPr>
            <a:spLocks noGrp="1"/>
          </p:cNvSpPr>
          <p:nvPr>
            <p:ph idx="1"/>
          </p:nvPr>
        </p:nvSpPr>
        <p:spPr>
          <a:xfrm>
            <a:off x="464153" y="1736005"/>
            <a:ext cx="8229600" cy="4175294"/>
          </a:xfrm>
        </p:spPr>
        <p:txBody>
          <a:bodyPr>
            <a:noAutofit/>
          </a:bodyPr>
          <a:lstStyle/>
          <a:p>
            <a:pPr marL="0" indent="0">
              <a:buNone/>
            </a:pPr>
            <a:r>
              <a:rPr lang="en-GB" sz="2400" dirty="0" smtClean="0"/>
              <a:t>The UK Counter-Terrorism </a:t>
            </a:r>
            <a:r>
              <a:rPr lang="en-GB" sz="2400" dirty="0"/>
              <a:t>(CONTEST) Strategy has been developed to </a:t>
            </a:r>
            <a:r>
              <a:rPr lang="en-GB" sz="2400" dirty="0" smtClean="0"/>
              <a:t>tackle known </a:t>
            </a:r>
            <a:r>
              <a:rPr lang="en-GB" sz="2400" dirty="0"/>
              <a:t>threats.  Prevent is one of four </a:t>
            </a:r>
            <a:r>
              <a:rPr lang="en-GB" sz="2400" dirty="0" smtClean="0"/>
              <a:t>sub-strategies </a:t>
            </a:r>
            <a:r>
              <a:rPr lang="en-GB" sz="2400" dirty="0"/>
              <a:t>included within the </a:t>
            </a:r>
            <a:r>
              <a:rPr lang="en-GB" sz="2400" dirty="0" smtClean="0"/>
              <a:t>overall Strategy:</a:t>
            </a:r>
          </a:p>
          <a:p>
            <a:pPr marL="0" indent="0">
              <a:buNone/>
            </a:pPr>
            <a:r>
              <a:rPr lang="en-GB" sz="2400" dirty="0" smtClean="0"/>
              <a:t> </a:t>
            </a:r>
            <a:endParaRPr lang="en-GB" sz="2400" dirty="0"/>
          </a:p>
          <a:p>
            <a:pPr lvl="0"/>
            <a:r>
              <a:rPr lang="en-GB" sz="2400" b="1" dirty="0"/>
              <a:t>Pursue</a:t>
            </a:r>
            <a:r>
              <a:rPr lang="en-GB" sz="2400" dirty="0"/>
              <a:t>: to stop terrorist attacks; </a:t>
            </a:r>
          </a:p>
          <a:p>
            <a:pPr lvl="0"/>
            <a:r>
              <a:rPr lang="en-GB" sz="2400" b="1" dirty="0"/>
              <a:t>Prevent</a:t>
            </a:r>
            <a:r>
              <a:rPr lang="en-GB" sz="2400" dirty="0"/>
              <a:t>: to stop people becoming terrorists or supporting terrorism; </a:t>
            </a:r>
          </a:p>
          <a:p>
            <a:pPr lvl="0"/>
            <a:r>
              <a:rPr lang="en-GB" sz="2400" b="1" dirty="0"/>
              <a:t>Protect</a:t>
            </a:r>
            <a:r>
              <a:rPr lang="en-GB" sz="2400" dirty="0"/>
              <a:t>: to strengthen our protection against a terrorist attack; </a:t>
            </a:r>
          </a:p>
          <a:p>
            <a:pPr lvl="0"/>
            <a:r>
              <a:rPr lang="en-GB" sz="2400" b="1" dirty="0"/>
              <a:t>Prepare</a:t>
            </a:r>
            <a:r>
              <a:rPr lang="en-GB" sz="2400" dirty="0"/>
              <a:t>: to mitigate the impact of a terrorist attack.</a:t>
            </a:r>
          </a:p>
          <a:p>
            <a:pPr marL="0" indent="0" hangingPunct="0">
              <a:buNone/>
            </a:pPr>
            <a:endParaRPr lang="en-GB" sz="2400" dirty="0"/>
          </a:p>
        </p:txBody>
      </p:sp>
    </p:spTree>
    <p:extLst>
      <p:ext uri="{BB962C8B-B14F-4D97-AF65-F5344CB8AC3E}">
        <p14:creationId xmlns:p14="http://schemas.microsoft.com/office/powerpoint/2010/main" val="4013410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761" y="3708281"/>
            <a:ext cx="9227428"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6227" y="0"/>
            <a:ext cx="1646784" cy="924608"/>
          </a:xfrm>
          <a:prstGeom prst="rect">
            <a:avLst/>
          </a:prstGeom>
        </p:spPr>
      </p:pic>
      <p:sp>
        <p:nvSpPr>
          <p:cNvPr id="2" name="Title 1"/>
          <p:cNvSpPr>
            <a:spLocks noGrp="1"/>
          </p:cNvSpPr>
          <p:nvPr>
            <p:ph type="title"/>
          </p:nvPr>
        </p:nvSpPr>
        <p:spPr>
          <a:xfrm>
            <a:off x="611560" y="764704"/>
            <a:ext cx="8229600" cy="936104"/>
          </a:xfrm>
        </p:spPr>
        <p:txBody>
          <a:bodyPr>
            <a:normAutofit/>
          </a:bodyPr>
          <a:lstStyle/>
          <a:p>
            <a:r>
              <a:rPr lang="en-GB" sz="2400" dirty="0" smtClean="0"/>
              <a:t> </a:t>
            </a:r>
            <a:r>
              <a:rPr lang="en-GB" sz="2400" b="1" dirty="0" smtClean="0"/>
              <a:t>Prevent strategy </a:t>
            </a:r>
            <a:endParaRPr lang="en-GB" sz="3200" b="1" dirty="0"/>
          </a:p>
        </p:txBody>
      </p:sp>
      <p:sp>
        <p:nvSpPr>
          <p:cNvPr id="3" name="Content Placeholder 2"/>
          <p:cNvSpPr>
            <a:spLocks noGrp="1"/>
          </p:cNvSpPr>
          <p:nvPr>
            <p:ph idx="1"/>
          </p:nvPr>
        </p:nvSpPr>
        <p:spPr>
          <a:xfrm>
            <a:off x="464153" y="1736005"/>
            <a:ext cx="8229600" cy="4175294"/>
          </a:xfrm>
        </p:spPr>
        <p:txBody>
          <a:bodyPr>
            <a:noAutofit/>
          </a:bodyPr>
          <a:lstStyle/>
          <a:p>
            <a:pPr marL="0" indent="0">
              <a:buNone/>
            </a:pPr>
            <a:r>
              <a:rPr lang="en-GB" sz="2400" dirty="0" smtClean="0"/>
              <a:t>‘Prevent’ </a:t>
            </a:r>
            <a:r>
              <a:rPr lang="en-GB" sz="2400" dirty="0"/>
              <a:t>is about safeguarding people from being drawn into terrorism and ensuring that they are given appropriate advice and support.  </a:t>
            </a:r>
            <a:endParaRPr lang="en-GB" sz="2400" dirty="0" smtClean="0"/>
          </a:p>
          <a:p>
            <a:pPr marL="0" indent="0">
              <a:buNone/>
            </a:pPr>
            <a:endParaRPr lang="en-GB" sz="2400" dirty="0"/>
          </a:p>
          <a:p>
            <a:pPr marL="0" indent="0">
              <a:buNone/>
            </a:pPr>
            <a:r>
              <a:rPr lang="en-GB" sz="2400" dirty="0" smtClean="0"/>
              <a:t>Educational </a:t>
            </a:r>
            <a:r>
              <a:rPr lang="en-GB" sz="2400" dirty="0"/>
              <a:t>establishments have a duty to prevent learners from being drawn towards terrorism </a:t>
            </a:r>
            <a:r>
              <a:rPr lang="en-GB" sz="2400" dirty="0" smtClean="0"/>
              <a:t>, and </a:t>
            </a:r>
            <a:r>
              <a:rPr lang="en-GB" sz="2400" dirty="0"/>
              <a:t>to respond quickly and effectively to support those who may be at risk of radicalisation.</a:t>
            </a:r>
          </a:p>
          <a:p>
            <a:pPr marL="0" indent="0">
              <a:buNone/>
            </a:pPr>
            <a:endParaRPr lang="en-GB" sz="2400" dirty="0"/>
          </a:p>
          <a:p>
            <a:pPr marL="0" indent="0" hangingPunct="0">
              <a:buNone/>
            </a:pPr>
            <a:endParaRPr lang="en-GB" sz="2400" dirty="0"/>
          </a:p>
        </p:txBody>
      </p:sp>
    </p:spTree>
    <p:extLst>
      <p:ext uri="{BB962C8B-B14F-4D97-AF65-F5344CB8AC3E}">
        <p14:creationId xmlns:p14="http://schemas.microsoft.com/office/powerpoint/2010/main" val="3794283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761" y="3708281"/>
            <a:ext cx="9227428"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6227" y="0"/>
            <a:ext cx="1646784" cy="924608"/>
          </a:xfrm>
          <a:prstGeom prst="rect">
            <a:avLst/>
          </a:prstGeom>
        </p:spPr>
      </p:pic>
      <p:sp>
        <p:nvSpPr>
          <p:cNvPr id="2" name="Title 1"/>
          <p:cNvSpPr>
            <a:spLocks noGrp="1"/>
          </p:cNvSpPr>
          <p:nvPr>
            <p:ph type="title"/>
          </p:nvPr>
        </p:nvSpPr>
        <p:spPr>
          <a:xfrm>
            <a:off x="889619" y="692696"/>
            <a:ext cx="7804134" cy="987660"/>
          </a:xfrm>
        </p:spPr>
        <p:txBody>
          <a:bodyPr>
            <a:normAutofit/>
          </a:bodyPr>
          <a:lstStyle/>
          <a:p>
            <a:r>
              <a:rPr lang="en-GB" sz="3200" b="1" dirty="0"/>
              <a:t>‘Scottish approach to safeguarding’</a:t>
            </a:r>
          </a:p>
        </p:txBody>
      </p:sp>
      <p:sp>
        <p:nvSpPr>
          <p:cNvPr id="3" name="Content Placeholder 2"/>
          <p:cNvSpPr>
            <a:spLocks noGrp="1"/>
          </p:cNvSpPr>
          <p:nvPr>
            <p:ph idx="1"/>
          </p:nvPr>
        </p:nvSpPr>
        <p:spPr>
          <a:xfrm>
            <a:off x="464153" y="1016236"/>
            <a:ext cx="8229600" cy="5384089"/>
          </a:xfrm>
        </p:spPr>
        <p:txBody>
          <a:bodyPr>
            <a:noAutofit/>
          </a:bodyPr>
          <a:lstStyle/>
          <a:p>
            <a:pPr marL="0" indent="0" hangingPunct="0">
              <a:buNone/>
            </a:pPr>
            <a:endParaRPr lang="en-GB" sz="2800" dirty="0"/>
          </a:p>
          <a:p>
            <a:pPr marL="0" indent="0" hangingPunct="0">
              <a:buNone/>
            </a:pPr>
            <a:endParaRPr lang="en-GB" sz="900" dirty="0"/>
          </a:p>
          <a:p>
            <a:pPr marL="0" indent="0" hangingPunct="0">
              <a:buNone/>
            </a:pPr>
            <a:r>
              <a:rPr lang="en-GB" dirty="0" smtClean="0"/>
              <a:t>‘The </a:t>
            </a:r>
            <a:r>
              <a:rPr lang="en-GB" dirty="0"/>
              <a:t>aim is to support the development of children and young people’s </a:t>
            </a:r>
            <a:r>
              <a:rPr lang="en-GB" dirty="0">
                <a:solidFill>
                  <a:srgbClr val="FF0000"/>
                </a:solidFill>
              </a:rPr>
              <a:t>knowledge, skills and resilience to keep themselves safe and protect themselves </a:t>
            </a:r>
            <a:r>
              <a:rPr lang="en-GB" dirty="0"/>
              <a:t>and to develop an understanding of the world </a:t>
            </a:r>
            <a:r>
              <a:rPr lang="en-GB" dirty="0">
                <a:solidFill>
                  <a:srgbClr val="FF0000"/>
                </a:solidFill>
              </a:rPr>
              <a:t>so that they can respond to a range of issues and potential risky situations </a:t>
            </a:r>
            <a:r>
              <a:rPr lang="en-GB" dirty="0"/>
              <a:t>arising throughout their lives</a:t>
            </a:r>
            <a:r>
              <a:rPr lang="en-GB" dirty="0" smtClean="0"/>
              <a:t>.’</a:t>
            </a:r>
            <a:endParaRPr lang="en-GB" sz="2400" dirty="0"/>
          </a:p>
        </p:txBody>
      </p:sp>
    </p:spTree>
    <p:extLst>
      <p:ext uri="{BB962C8B-B14F-4D97-AF65-F5344CB8AC3E}">
        <p14:creationId xmlns:p14="http://schemas.microsoft.com/office/powerpoint/2010/main" val="2887761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761" y="3708281"/>
            <a:ext cx="9227428"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6227" y="0"/>
            <a:ext cx="1646784" cy="924608"/>
          </a:xfrm>
          <a:prstGeom prst="rect">
            <a:avLst/>
          </a:prstGeom>
        </p:spPr>
      </p:pic>
      <p:sp>
        <p:nvSpPr>
          <p:cNvPr id="2" name="Title 1"/>
          <p:cNvSpPr>
            <a:spLocks noGrp="1"/>
          </p:cNvSpPr>
          <p:nvPr>
            <p:ph type="title"/>
          </p:nvPr>
        </p:nvSpPr>
        <p:spPr>
          <a:xfrm>
            <a:off x="464153" y="-109196"/>
            <a:ext cx="8229600" cy="1143000"/>
          </a:xfrm>
        </p:spPr>
        <p:txBody>
          <a:bodyPr>
            <a:normAutofit/>
          </a:bodyPr>
          <a:lstStyle/>
          <a:p>
            <a:r>
              <a:rPr lang="en-GB" sz="2400" b="1" dirty="0" smtClean="0"/>
              <a:t>SAFEGUARDING</a:t>
            </a:r>
            <a:r>
              <a:rPr lang="en-GB" sz="2400" b="1" dirty="0"/>
              <a:t> </a:t>
            </a:r>
            <a:r>
              <a:rPr lang="en-GB" sz="2400" b="1" dirty="0" smtClean="0"/>
              <a:t>THROUGH:</a:t>
            </a:r>
            <a:endParaRPr lang="en-GB" sz="2400" dirty="0"/>
          </a:p>
        </p:txBody>
      </p:sp>
      <p:sp>
        <p:nvSpPr>
          <p:cNvPr id="3" name="Content Placeholder 2"/>
          <p:cNvSpPr>
            <a:spLocks noGrp="1"/>
          </p:cNvSpPr>
          <p:nvPr>
            <p:ph idx="1"/>
          </p:nvPr>
        </p:nvSpPr>
        <p:spPr>
          <a:xfrm>
            <a:off x="464153" y="924609"/>
            <a:ext cx="4251863" cy="3944552"/>
          </a:xfrm>
        </p:spPr>
        <p:txBody>
          <a:bodyPr>
            <a:noAutofit/>
          </a:bodyPr>
          <a:lstStyle/>
          <a:p>
            <a:pPr hangingPunct="0"/>
            <a:r>
              <a:rPr lang="en-GB" sz="2400" dirty="0" smtClean="0"/>
              <a:t>Rooted in Human rights and </a:t>
            </a:r>
            <a:r>
              <a:rPr lang="en-GB" sz="2400" dirty="0" err="1" smtClean="0"/>
              <a:t>GIRFEC</a:t>
            </a:r>
            <a:endParaRPr lang="en-GB" sz="2400" dirty="0" smtClean="0"/>
          </a:p>
          <a:p>
            <a:pPr hangingPunct="0"/>
            <a:r>
              <a:rPr lang="en-GB" sz="2400" dirty="0" smtClean="0"/>
              <a:t>Wellbeing and partnership working</a:t>
            </a:r>
          </a:p>
          <a:p>
            <a:pPr hangingPunct="0"/>
            <a:r>
              <a:rPr lang="en-GB" sz="2400" dirty="0" smtClean="0"/>
              <a:t>Curriculum:</a:t>
            </a:r>
          </a:p>
          <a:p>
            <a:pPr marL="1076325" indent="-354013" hangingPunct="0">
              <a:buFont typeface="Wingdings" pitchFamily="2" charset="2"/>
              <a:buChar char="Ø"/>
              <a:tabLst>
                <a:tab pos="722313" algn="l"/>
              </a:tabLst>
            </a:pPr>
            <a:r>
              <a:rPr lang="en-GB" sz="2400" dirty="0" smtClean="0"/>
              <a:t>Positive and supportive relationships</a:t>
            </a:r>
          </a:p>
          <a:p>
            <a:pPr marL="1076325" indent="-354013" hangingPunct="0">
              <a:buFont typeface="Wingdings" pitchFamily="2" charset="2"/>
              <a:buChar char="Ø"/>
              <a:tabLst>
                <a:tab pos="722313" algn="l"/>
              </a:tabLst>
            </a:pPr>
            <a:r>
              <a:rPr lang="en-GB" sz="2400" dirty="0" smtClean="0"/>
              <a:t>Learning and teaching</a:t>
            </a:r>
          </a:p>
          <a:p>
            <a:pPr marL="1076325" indent="-354013" hangingPunct="0">
              <a:buFont typeface="Wingdings" pitchFamily="2" charset="2"/>
              <a:buChar char="Ø"/>
              <a:tabLst>
                <a:tab pos="722313" algn="l"/>
              </a:tabLst>
            </a:pPr>
            <a:r>
              <a:rPr lang="en-GB" sz="2400" dirty="0" smtClean="0"/>
              <a:t>Curriculum areas</a:t>
            </a:r>
          </a:p>
          <a:p>
            <a:pPr marL="1076325" indent="-354013" hangingPunct="0">
              <a:buFont typeface="Wingdings" pitchFamily="2" charset="2"/>
              <a:buChar char="Ø"/>
              <a:tabLst>
                <a:tab pos="722313" algn="l"/>
              </a:tabLst>
            </a:pPr>
            <a:r>
              <a:rPr lang="en-GB" sz="2400" dirty="0" smtClean="0"/>
              <a:t>Personal support</a:t>
            </a:r>
          </a:p>
          <a:p>
            <a:pPr marL="355600" indent="0" hangingPunct="0">
              <a:buNone/>
              <a:tabLst>
                <a:tab pos="722313" algn="l"/>
              </a:tabLst>
            </a:pPr>
            <a:endParaRPr lang="en-GB" sz="1000" dirty="0" smtClean="0"/>
          </a:p>
          <a:p>
            <a:pPr hangingPunct="0">
              <a:tabLst>
                <a:tab pos="722313" algn="l"/>
              </a:tabLst>
            </a:pPr>
            <a:r>
              <a:rPr lang="en-GB" sz="2400" dirty="0" smtClean="0"/>
              <a:t>Leadership</a:t>
            </a:r>
            <a:endParaRPr lang="en-GB" sz="2400" dirty="0"/>
          </a:p>
        </p:txBody>
      </p:sp>
      <p:pic>
        <p:nvPicPr>
          <p:cNvPr id="8" name="Pictur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7984" y="764704"/>
            <a:ext cx="4561534" cy="4834743"/>
          </a:xfrm>
          <a:prstGeom prst="rect">
            <a:avLst/>
          </a:prstGeom>
          <a:noFill/>
        </p:spPr>
      </p:pic>
    </p:spTree>
    <p:extLst>
      <p:ext uri="{BB962C8B-B14F-4D97-AF65-F5344CB8AC3E}">
        <p14:creationId xmlns:p14="http://schemas.microsoft.com/office/powerpoint/2010/main" val="852592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550"/>
            <a:ext cx="4343400" cy="6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9" y="11781"/>
            <a:ext cx="4790611" cy="125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1340768"/>
            <a:ext cx="4333056" cy="4247317"/>
          </a:xfrm>
          <a:prstGeom prst="rect">
            <a:avLst/>
          </a:prstGeom>
          <a:noFill/>
        </p:spPr>
        <p:txBody>
          <a:bodyPr wrap="square" rtlCol="0">
            <a:spAutoFit/>
          </a:bodyPr>
          <a:lstStyle/>
          <a:p>
            <a:endParaRPr lang="en-GB" dirty="0" smtClean="0"/>
          </a:p>
          <a:p>
            <a:r>
              <a:rPr lang="en-GB" sz="2800" dirty="0" smtClean="0"/>
              <a:t>Themes</a:t>
            </a:r>
          </a:p>
          <a:p>
            <a:endParaRPr lang="en-GB" sz="2800" dirty="0"/>
          </a:p>
          <a:p>
            <a:pPr marL="457200" indent="-457200">
              <a:buFont typeface="Arial" pitchFamily="34" charset="0"/>
              <a:buChar char="•"/>
            </a:pPr>
            <a:r>
              <a:rPr lang="en-GB" sz="2800" dirty="0"/>
              <a:t>Arrangements for safeguarding, including</a:t>
            </a:r>
          </a:p>
          <a:p>
            <a:pPr marL="457200" indent="-457200">
              <a:buFont typeface="Arial" pitchFamily="34" charset="0"/>
              <a:buChar char="•"/>
            </a:pPr>
            <a:r>
              <a:rPr lang="en-GB" sz="2800" dirty="0"/>
              <a:t>child protection</a:t>
            </a:r>
          </a:p>
          <a:p>
            <a:pPr marL="457200" indent="-457200">
              <a:buFont typeface="Arial" pitchFamily="34" charset="0"/>
              <a:buChar char="•"/>
            </a:pPr>
            <a:r>
              <a:rPr lang="en-GB" sz="2800" dirty="0" smtClean="0"/>
              <a:t>Arrangements </a:t>
            </a:r>
            <a:r>
              <a:rPr lang="en-GB" sz="2800" dirty="0"/>
              <a:t>to ensure wellbeing</a:t>
            </a:r>
          </a:p>
          <a:p>
            <a:pPr marL="457200" indent="-457200">
              <a:buFont typeface="Arial" pitchFamily="34" charset="0"/>
              <a:buChar char="•"/>
            </a:pPr>
            <a:r>
              <a:rPr lang="en-GB" sz="2800" dirty="0" smtClean="0"/>
              <a:t>National </a:t>
            </a:r>
            <a:r>
              <a:rPr lang="en-GB" sz="2800" dirty="0"/>
              <a:t>guidance and legislation</a:t>
            </a:r>
          </a:p>
        </p:txBody>
      </p:sp>
    </p:spTree>
    <p:extLst>
      <p:ext uri="{BB962C8B-B14F-4D97-AF65-F5344CB8AC3E}">
        <p14:creationId xmlns:p14="http://schemas.microsoft.com/office/powerpoint/2010/main" val="296373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761" y="3708281"/>
            <a:ext cx="9227428"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6227" y="0"/>
            <a:ext cx="1646784" cy="924608"/>
          </a:xfrm>
          <a:prstGeom prst="rect">
            <a:avLst/>
          </a:prstGeom>
        </p:spPr>
      </p:pic>
      <p:sp>
        <p:nvSpPr>
          <p:cNvPr id="2" name="Title 1"/>
          <p:cNvSpPr>
            <a:spLocks noGrp="1"/>
          </p:cNvSpPr>
          <p:nvPr>
            <p:ph type="title"/>
          </p:nvPr>
        </p:nvSpPr>
        <p:spPr>
          <a:xfrm>
            <a:off x="611560" y="764704"/>
            <a:ext cx="8229600" cy="1143000"/>
          </a:xfrm>
        </p:spPr>
        <p:txBody>
          <a:bodyPr>
            <a:normAutofit/>
          </a:bodyPr>
          <a:lstStyle/>
          <a:p>
            <a:r>
              <a:rPr lang="en-GB" sz="2400" dirty="0" smtClean="0"/>
              <a:t> </a:t>
            </a:r>
            <a:r>
              <a:rPr lang="en-GB" sz="2400" b="1" dirty="0"/>
              <a:t>Establishments with </a:t>
            </a:r>
            <a:r>
              <a:rPr lang="en-GB" sz="2400" b="1" dirty="0" smtClean="0"/>
              <a:t>effective </a:t>
            </a:r>
            <a:r>
              <a:rPr lang="en-GB" sz="2400" b="1" dirty="0"/>
              <a:t>safeguarding practices </a:t>
            </a:r>
            <a:endParaRPr lang="en-GB" sz="3200" b="1" dirty="0"/>
          </a:p>
        </p:txBody>
      </p:sp>
      <p:sp>
        <p:nvSpPr>
          <p:cNvPr id="3" name="Content Placeholder 2"/>
          <p:cNvSpPr>
            <a:spLocks noGrp="1"/>
          </p:cNvSpPr>
          <p:nvPr>
            <p:ph idx="1"/>
          </p:nvPr>
        </p:nvSpPr>
        <p:spPr>
          <a:xfrm>
            <a:off x="464153" y="2276872"/>
            <a:ext cx="8229600" cy="3944552"/>
          </a:xfrm>
        </p:spPr>
        <p:txBody>
          <a:bodyPr>
            <a:noAutofit/>
          </a:bodyPr>
          <a:lstStyle/>
          <a:p>
            <a:pPr lvl="0"/>
            <a:r>
              <a:rPr lang="en-GB" sz="2400" dirty="0"/>
              <a:t>P</a:t>
            </a:r>
            <a:r>
              <a:rPr lang="en-GB" sz="2400" dirty="0" smtClean="0"/>
              <a:t>rotect </a:t>
            </a:r>
            <a:r>
              <a:rPr lang="en-GB" sz="2400" dirty="0"/>
              <a:t>and support the rights, dignity and wellbeing of all pupils;</a:t>
            </a:r>
          </a:p>
          <a:p>
            <a:pPr lvl="0"/>
            <a:r>
              <a:rPr lang="en-GB" sz="2400" dirty="0"/>
              <a:t>E</a:t>
            </a:r>
            <a:r>
              <a:rPr lang="en-GB" sz="2400" dirty="0" smtClean="0"/>
              <a:t>quip </a:t>
            </a:r>
            <a:r>
              <a:rPr lang="en-GB" sz="2400" dirty="0"/>
              <a:t>learners with the knowledge, skills and ability to think for themselves;</a:t>
            </a:r>
          </a:p>
          <a:p>
            <a:pPr lvl="0"/>
            <a:r>
              <a:rPr lang="en-GB" sz="2400" dirty="0"/>
              <a:t>I</a:t>
            </a:r>
            <a:r>
              <a:rPr lang="en-GB" sz="2400" dirty="0" smtClean="0"/>
              <a:t>nform </a:t>
            </a:r>
            <a:r>
              <a:rPr lang="en-GB" sz="2400" dirty="0"/>
              <a:t>learners where and how they can access relevant support;</a:t>
            </a:r>
          </a:p>
          <a:p>
            <a:pPr lvl="0"/>
            <a:r>
              <a:rPr lang="en-GB" sz="2400" dirty="0" smtClean="0"/>
              <a:t>Enable learners to </a:t>
            </a:r>
            <a:r>
              <a:rPr lang="en-GB" sz="2400" dirty="0"/>
              <a:t>challenge and debate within a supportive ethos;</a:t>
            </a:r>
          </a:p>
          <a:p>
            <a:pPr lvl="0"/>
            <a:r>
              <a:rPr lang="en-GB" sz="2400" dirty="0" smtClean="0"/>
              <a:t>Provide opportunities </a:t>
            </a:r>
            <a:r>
              <a:rPr lang="en-GB" sz="2400" dirty="0"/>
              <a:t>to learn about different cultures and </a:t>
            </a:r>
            <a:r>
              <a:rPr lang="en-GB" sz="2400" dirty="0" smtClean="0"/>
              <a:t>faiths, </a:t>
            </a:r>
            <a:r>
              <a:rPr lang="en-GB" sz="2400" dirty="0"/>
              <a:t>and </a:t>
            </a:r>
            <a:r>
              <a:rPr lang="en-GB" sz="2400" dirty="0" smtClean="0"/>
              <a:t>gain </a:t>
            </a:r>
            <a:r>
              <a:rPr lang="en-GB" sz="2400" dirty="0"/>
              <a:t>an understanding of shared values.</a:t>
            </a:r>
          </a:p>
          <a:p>
            <a:pPr marL="0" indent="0" hangingPunct="0">
              <a:buNone/>
            </a:pPr>
            <a:endParaRPr lang="en-GB" sz="2400" dirty="0"/>
          </a:p>
        </p:txBody>
      </p:sp>
    </p:spTree>
    <p:extLst>
      <p:ext uri="{BB962C8B-B14F-4D97-AF65-F5344CB8AC3E}">
        <p14:creationId xmlns:p14="http://schemas.microsoft.com/office/powerpoint/2010/main" val="733866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C0FA16-25D1-49FE-A7EA-8ECDE75C02C1}"/>
</file>

<file path=customXml/itemProps2.xml><?xml version="1.0" encoding="utf-8"?>
<ds:datastoreItem xmlns:ds="http://schemas.openxmlformats.org/officeDocument/2006/customXml" ds:itemID="{383E8C95-55B7-4CD3-9269-95FA3F4C6651}"/>
</file>

<file path=customXml/itemProps3.xml><?xml version="1.0" encoding="utf-8"?>
<ds:datastoreItem xmlns:ds="http://schemas.openxmlformats.org/officeDocument/2006/customXml" ds:itemID="{B9A81BE8-A734-455F-B164-CAFC616E359F}"/>
</file>

<file path=docProps/app.xml><?xml version="1.0" encoding="utf-8"?>
<Properties xmlns="http://schemas.openxmlformats.org/officeDocument/2006/extended-properties" xmlns:vt="http://schemas.openxmlformats.org/officeDocument/2006/docPropsVTypes">
  <TotalTime>305</TotalTime>
  <Words>415</Words>
  <Application>Microsoft Office PowerPoint</Application>
  <PresentationFormat>On-screen Show (4:3)</PresentationFormat>
  <Paragraphs>56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Office Theme</vt:lpstr>
      <vt:lpstr>PowerPoint Presentation</vt:lpstr>
      <vt:lpstr> CONTEST strategy </vt:lpstr>
      <vt:lpstr> Prevent strategy </vt:lpstr>
      <vt:lpstr>‘Scottish approach to safeguarding’</vt:lpstr>
      <vt:lpstr>SAFEGUARDING THROUGH:</vt:lpstr>
      <vt:lpstr>PowerPoint Presentation</vt:lpstr>
      <vt:lpstr> Establishments with effective safeguarding practices </vt:lpstr>
    </vt:vector>
  </TitlesOfParts>
  <Company>Scottish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AND CHILD PROTECTION  THROUGH INSPECTION AND REVIEW</dc:title>
  <dc:creator>u417640</dc:creator>
  <cp:lastModifiedBy>ESGuest</cp:lastModifiedBy>
  <cp:revision>47</cp:revision>
  <cp:lastPrinted>2016-02-22T12:07:30Z</cp:lastPrinted>
  <dcterms:created xsi:type="dcterms:W3CDTF">2016-02-09T13:43:21Z</dcterms:created>
  <dcterms:modified xsi:type="dcterms:W3CDTF">2018-02-05T11:17:57Z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ies>
</file>