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1" r:id="rId3"/>
    <p:sldId id="258" r:id="rId4"/>
    <p:sldId id="278" r:id="rId5"/>
    <p:sldId id="279" r:id="rId6"/>
    <p:sldId id="259" r:id="rId7"/>
    <p:sldId id="262" r:id="rId8"/>
    <p:sldId id="263" r:id="rId9"/>
    <p:sldId id="264" r:id="rId10"/>
    <p:sldId id="265" r:id="rId11"/>
    <p:sldId id="266" r:id="rId12"/>
    <p:sldId id="267" r:id="rId13"/>
    <p:sldId id="261" r:id="rId14"/>
    <p:sldId id="268" r:id="rId15"/>
    <p:sldId id="269" r:id="rId16"/>
    <p:sldId id="270" r:id="rId17"/>
    <p:sldId id="274" r:id="rId18"/>
    <p:sldId id="271" r:id="rId19"/>
    <p:sldId id="272" r:id="rId20"/>
    <p:sldId id="275" r:id="rId21"/>
    <p:sldId id="273"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9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E8D5F9-9D57-4FD4-AD84-B5CDB229BCC4}" type="datetimeFigureOut">
              <a:rPr lang="en-GB" smtClean="0"/>
              <a:t>17/06/2019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E1FAD-5B9C-4E5A-9375-B4B954820F61}" type="slidenum">
              <a:rPr lang="en-GB" smtClean="0"/>
              <a:t>‹#›</a:t>
            </a:fld>
            <a:endParaRPr lang="en-GB"/>
          </a:p>
        </p:txBody>
      </p:sp>
    </p:spTree>
    <p:extLst>
      <p:ext uri="{BB962C8B-B14F-4D97-AF65-F5344CB8AC3E}">
        <p14:creationId xmlns:p14="http://schemas.microsoft.com/office/powerpoint/2010/main" val="361185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front cover page and can only be used once. Use the corresponding</a:t>
            </a:r>
            <a:r>
              <a:rPr lang="en-US" baseline="0" dirty="0" smtClean="0"/>
              <a:t> </a:t>
            </a:r>
            <a:r>
              <a:rPr lang="en-US" b="1" baseline="0" dirty="0" smtClean="0"/>
              <a:t>blue</a:t>
            </a:r>
            <a:r>
              <a:rPr lang="en-US" baseline="0" dirty="0" smtClean="0"/>
              <a:t> internal and back pages if you are using this page. </a:t>
            </a:r>
            <a:r>
              <a:rPr lang="en-US" dirty="0" smtClean="0"/>
              <a:t>You may add a title and a subtitle if needed only. Do</a:t>
            </a:r>
            <a:r>
              <a:rPr lang="en-US" baseline="0" dirty="0" smtClean="0"/>
              <a:t> not add anything else or move elements around.</a:t>
            </a:r>
            <a:endParaRPr lang="en-US" dirty="0" smtClean="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ice.org.uk/about-ice/near-you/uk/scotland/edu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education.gov.scot/improvement/learning-resources/engaging-parents-and-families-a-toolkit-for-practitione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3560" t="23657" r="26010" b="31599"/>
          <a:stretch/>
        </p:blipFill>
        <p:spPr>
          <a:xfrm>
            <a:off x="-34761" y="4250554"/>
            <a:ext cx="9227428" cy="2618614"/>
          </a:xfrm>
          <a:prstGeom prst="rect">
            <a:avLst/>
          </a:prstGeom>
        </p:spPr>
      </p:pic>
      <p:pic>
        <p:nvPicPr>
          <p:cNvPr id="5" name="Picture 4"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493618" y="528429"/>
            <a:ext cx="2544539" cy="1428664"/>
          </a:xfrm>
          <a:prstGeom prst="rect">
            <a:avLst/>
          </a:prstGeom>
        </p:spPr>
      </p:pic>
      <p:sp>
        <p:nvSpPr>
          <p:cNvPr id="7" name="Rectangle 6"/>
          <p:cNvSpPr/>
          <p:nvPr/>
        </p:nvSpPr>
        <p:spPr>
          <a:xfrm>
            <a:off x="499899" y="2289452"/>
            <a:ext cx="7974943" cy="646331"/>
          </a:xfrm>
          <a:prstGeom prst="rect">
            <a:avLst/>
          </a:prstGeom>
        </p:spPr>
        <p:txBody>
          <a:bodyPr wrap="square">
            <a:spAutoFit/>
          </a:bodyPr>
          <a:lstStyle/>
          <a:p>
            <a:r>
              <a:rPr lang="en-GB" sz="3600" dirty="0" smtClean="0">
                <a:solidFill>
                  <a:srgbClr val="00ABB5"/>
                </a:solidFill>
              </a:rPr>
              <a:t>Community Resilience</a:t>
            </a:r>
            <a:endParaRPr lang="en-US" sz="3600" dirty="0"/>
          </a:p>
        </p:txBody>
      </p:sp>
      <p:sp>
        <p:nvSpPr>
          <p:cNvPr id="8" name="Rectangle 7"/>
          <p:cNvSpPr/>
          <p:nvPr/>
        </p:nvSpPr>
        <p:spPr>
          <a:xfrm>
            <a:off x="499899" y="3049649"/>
            <a:ext cx="7974943" cy="400110"/>
          </a:xfrm>
          <a:prstGeom prst="rect">
            <a:avLst/>
          </a:prstGeom>
        </p:spPr>
        <p:txBody>
          <a:bodyPr wrap="square">
            <a:spAutoFit/>
          </a:bodyPr>
          <a:lstStyle/>
          <a:p>
            <a:r>
              <a:rPr lang="en-GB" sz="2000" b="1" dirty="0" smtClean="0">
                <a:solidFill>
                  <a:srgbClr val="B3D236"/>
                </a:solidFill>
              </a:rPr>
              <a:t>Network Day 4</a:t>
            </a:r>
            <a:endParaRPr lang="en-US" sz="2000" b="1" dirty="0">
              <a:solidFill>
                <a:srgbClr val="B3D236"/>
              </a:solidFill>
            </a:endParaRPr>
          </a:p>
        </p:txBody>
      </p:sp>
      <p:sp>
        <p:nvSpPr>
          <p:cNvPr id="3" name="Rectangle 2"/>
          <p:cNvSpPr/>
          <p:nvPr/>
        </p:nvSpPr>
        <p:spPr>
          <a:xfrm>
            <a:off x="4038600" y="6019800"/>
            <a:ext cx="4572000" cy="230832"/>
          </a:xfrm>
          <a:prstGeom prst="rect">
            <a:avLst/>
          </a:prstGeom>
        </p:spPr>
        <p:txBody>
          <a:bodyPr>
            <a:spAutoFit/>
          </a:bodyPr>
          <a:lstStyle/>
          <a:p>
            <a:pPr algn="ctr"/>
            <a:r>
              <a:rPr lang="en-US" sz="900" dirty="0">
                <a:ln w="18415" cmpd="sng">
                  <a:solidFill>
                    <a:srgbClr val="FFFFFF"/>
                  </a:solidFill>
                  <a:prstDash val="solid"/>
                </a:ln>
                <a:solidFill>
                  <a:srgbClr val="FFFFFF"/>
                </a:solidFill>
                <a:effectLst>
                  <a:outerShdw blurRad="63500" dir="3600000" algn="tl" rotWithShape="0">
                    <a:srgbClr val="000000">
                      <a:alpha val="70000"/>
                    </a:srgbClr>
                  </a:outerShdw>
                </a:effectLst>
              </a:rPr>
              <a:t>For Scotland’s </a:t>
            </a:r>
            <a:r>
              <a:rPr lang="en-US" sz="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learners</a:t>
            </a:r>
            <a:r>
              <a:rPr lang="en-US" sz="900" dirty="0">
                <a:ln w="18415" cmpd="sng">
                  <a:solidFill>
                    <a:srgbClr val="FFFFFF"/>
                  </a:solidFill>
                  <a:prstDash val="solid"/>
                </a:ln>
                <a:solidFill>
                  <a:srgbClr val="FFFFFF"/>
                </a:solidFill>
                <a:effectLst>
                  <a:outerShdw blurRad="63500" dir="3600000" algn="tl" rotWithShape="0">
                    <a:srgbClr val="000000">
                      <a:alpha val="70000"/>
                    </a:srgbClr>
                  </a:outerShdw>
                </a:effectLst>
              </a:rPr>
              <a:t>, with Scotland’s educators</a:t>
            </a:r>
          </a:p>
        </p:txBody>
      </p:sp>
    </p:spTree>
    <p:extLst>
      <p:ext uri="{BB962C8B-B14F-4D97-AF65-F5344CB8AC3E}">
        <p14:creationId xmlns:p14="http://schemas.microsoft.com/office/powerpoint/2010/main" val="2000737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Pair Share</a:t>
            </a:r>
            <a:endParaRPr lang="en-GB" dirty="0"/>
          </a:p>
        </p:txBody>
      </p:sp>
      <p:sp>
        <p:nvSpPr>
          <p:cNvPr id="3" name="Content Placeholder 2"/>
          <p:cNvSpPr>
            <a:spLocks noGrp="1"/>
          </p:cNvSpPr>
          <p:nvPr>
            <p:ph idx="1"/>
          </p:nvPr>
        </p:nvSpPr>
        <p:spPr/>
        <p:txBody>
          <a:bodyPr/>
          <a:lstStyle/>
          <a:p>
            <a:pPr marL="0" indent="0">
              <a:buNone/>
            </a:pPr>
            <a:r>
              <a:rPr lang="en-GB" dirty="0" smtClean="0"/>
              <a:t>As a leader – leading the Community Resilience change journey</a:t>
            </a:r>
          </a:p>
          <a:p>
            <a:r>
              <a:rPr lang="en-GB" dirty="0" smtClean="0"/>
              <a:t>Are you where you want to be on the journey?</a:t>
            </a:r>
          </a:p>
          <a:p>
            <a:r>
              <a:rPr lang="en-GB" dirty="0" smtClean="0"/>
              <a:t>Why / why not?</a:t>
            </a:r>
          </a:p>
          <a:p>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of Work Week</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600200"/>
            <a:ext cx="4572000" cy="4953000"/>
          </a:xfrm>
        </p:spPr>
      </p:pic>
      <p:pic>
        <p:nvPicPr>
          <p:cNvPr id="4" name="Picture 3"/>
          <p:cNvPicPr>
            <a:picLocks noChangeAspect="1"/>
          </p:cNvPicPr>
          <p:nvPr/>
        </p:nvPicPr>
        <p:blipFill rotWithShape="1">
          <a:blip r:embed="rId3"/>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Alison Ward</a:t>
            </a:r>
            <a:endParaRPr lang="en-GB" dirty="0"/>
          </a:p>
        </p:txBody>
      </p:sp>
      <p:sp>
        <p:nvSpPr>
          <p:cNvPr id="3" name="Content Placeholder 2"/>
          <p:cNvSpPr>
            <a:spLocks noGrp="1"/>
          </p:cNvSpPr>
          <p:nvPr>
            <p:ph idx="1"/>
          </p:nvPr>
        </p:nvSpPr>
        <p:spPr/>
        <p:txBody>
          <a:bodyPr/>
          <a:lstStyle/>
          <a:p>
            <a:r>
              <a:rPr lang="en-GB" dirty="0" smtClean="0"/>
              <a:t>ICE</a:t>
            </a:r>
          </a:p>
          <a:p>
            <a:r>
              <a:rPr lang="en-GB" dirty="0">
                <a:hlinkClick r:id="rId2"/>
              </a:rPr>
              <a:t>https://</a:t>
            </a:r>
            <a:r>
              <a:rPr lang="en-GB" dirty="0" smtClean="0">
                <a:hlinkClick r:id="rId2"/>
              </a:rPr>
              <a:t>ice.org.uk/about-ice/near-you/uk/scotland/education</a:t>
            </a:r>
            <a:endParaRPr lang="en-GB" dirty="0" smtClean="0"/>
          </a:p>
          <a:p>
            <a:endParaRPr lang="en-GB" dirty="0"/>
          </a:p>
          <a:p>
            <a:endParaRPr lang="en-GB" dirty="0"/>
          </a:p>
        </p:txBody>
      </p:sp>
      <p:pic>
        <p:nvPicPr>
          <p:cNvPr id="4" name="Picture 3"/>
          <p:cNvPicPr>
            <a:picLocks noChangeAspect="1"/>
          </p:cNvPicPr>
          <p:nvPr/>
        </p:nvPicPr>
        <p:blipFill rotWithShape="1">
          <a:blip r:embed="rId3"/>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of Work Week</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pic>
        <p:nvPicPr>
          <p:cNvPr id="4" name="Picture 3"/>
          <p:cNvPicPr>
            <a:picLocks noChangeAspect="1"/>
          </p:cNvPicPr>
          <p:nvPr/>
        </p:nvPicPr>
        <p:blipFill rotWithShape="1">
          <a:blip r:embed="rId3"/>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Rotating Carousel</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Referring back to the questions we asked in September, how far we have travelled and where we are now</a:t>
            </a:r>
          </a:p>
          <a:p>
            <a:pPr marL="0" indent="0">
              <a:buNone/>
            </a:pPr>
            <a:r>
              <a:rPr lang="en-GB" sz="2400" dirty="0" smtClean="0"/>
              <a:t>(Where are we now? How do we plan to get there? How will we know?  Where do we want to be in…?)</a:t>
            </a:r>
          </a:p>
          <a:p>
            <a:pPr marL="0" indent="0">
              <a:buNone/>
            </a:pPr>
            <a:r>
              <a:rPr lang="en-GB" dirty="0" smtClean="0"/>
              <a:t>Consider </a:t>
            </a:r>
            <a:endParaRPr lang="en-GB" dirty="0"/>
          </a:p>
          <a:p>
            <a:r>
              <a:rPr lang="en-GB" dirty="0" smtClean="0"/>
              <a:t>Strengths</a:t>
            </a:r>
          </a:p>
          <a:p>
            <a:r>
              <a:rPr lang="en-GB" dirty="0" smtClean="0"/>
              <a:t> </a:t>
            </a:r>
            <a:r>
              <a:rPr lang="en-GB" dirty="0"/>
              <a:t>Challenges</a:t>
            </a:r>
            <a:r>
              <a:rPr lang="en-GB" dirty="0" smtClean="0"/>
              <a:t>,</a:t>
            </a:r>
          </a:p>
          <a:p>
            <a:r>
              <a:rPr lang="en-GB" dirty="0" smtClean="0"/>
              <a:t> </a:t>
            </a:r>
            <a:r>
              <a:rPr lang="en-GB" dirty="0"/>
              <a:t>What would I have done differently </a:t>
            </a:r>
            <a:r>
              <a:rPr lang="en-GB" dirty="0" smtClean="0"/>
              <a:t>?</a:t>
            </a:r>
          </a:p>
          <a:p>
            <a:r>
              <a:rPr lang="en-GB" dirty="0" smtClean="0"/>
              <a:t>Next steps</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4083877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 know you.</a:t>
            </a:r>
            <a:endParaRPr lang="en-GB" dirty="0"/>
          </a:p>
        </p:txBody>
      </p:sp>
      <p:sp>
        <p:nvSpPr>
          <p:cNvPr id="3" name="Content Placeholder 2"/>
          <p:cNvSpPr>
            <a:spLocks noGrp="1"/>
          </p:cNvSpPr>
          <p:nvPr>
            <p:ph idx="1"/>
          </p:nvPr>
        </p:nvSpPr>
        <p:spPr/>
        <p:txBody>
          <a:bodyPr/>
          <a:lstStyle/>
          <a:p>
            <a:pPr marL="0" indent="0">
              <a:buNone/>
            </a:pPr>
            <a:r>
              <a:rPr lang="en-GB" dirty="0" smtClean="0"/>
              <a:t>Look at your statement</a:t>
            </a:r>
          </a:p>
          <a:p>
            <a:r>
              <a:rPr lang="en-GB" dirty="0" smtClean="0"/>
              <a:t>Do you agree with what it says?</a:t>
            </a:r>
          </a:p>
          <a:p>
            <a:r>
              <a:rPr lang="en-GB" dirty="0" smtClean="0"/>
              <a:t>Why / Why not?</a:t>
            </a:r>
          </a:p>
          <a:p>
            <a:endParaRPr lang="en-GB" dirty="0"/>
          </a:p>
          <a:p>
            <a:r>
              <a:rPr lang="en-GB" dirty="0" smtClean="0"/>
              <a:t>Meet and greet your fellow attendees.</a:t>
            </a:r>
          </a:p>
          <a:p>
            <a:r>
              <a:rPr lang="en-GB" dirty="0" smtClean="0"/>
              <a:t>Share your statement and your thoughts.</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330481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Formation</a:t>
            </a:r>
            <a:endParaRPr lang="en-GB" dirty="0"/>
          </a:p>
        </p:txBody>
      </p:sp>
      <p:sp>
        <p:nvSpPr>
          <p:cNvPr id="3" name="Content Placeholder 2"/>
          <p:cNvSpPr>
            <a:spLocks noGrp="1"/>
          </p:cNvSpPr>
          <p:nvPr>
            <p:ph idx="1"/>
          </p:nvPr>
        </p:nvSpPr>
        <p:spPr/>
        <p:txBody>
          <a:bodyPr/>
          <a:lstStyle/>
          <a:p>
            <a:r>
              <a:rPr lang="en-GB" dirty="0" smtClean="0"/>
              <a:t>You are now going to form teams of 4</a:t>
            </a:r>
          </a:p>
          <a:p>
            <a:r>
              <a:rPr lang="en-GB" dirty="0" smtClean="0"/>
              <a:t>Please ensure that you have a</a:t>
            </a:r>
          </a:p>
          <a:p>
            <a:r>
              <a:rPr lang="en-GB" dirty="0" smtClean="0">
                <a:solidFill>
                  <a:srgbClr val="FF0000"/>
                </a:solidFill>
              </a:rPr>
              <a:t>Red</a:t>
            </a:r>
            <a:endParaRPr lang="en-GB" dirty="0" smtClean="0">
              <a:solidFill>
                <a:srgbClr val="002060"/>
              </a:solidFill>
            </a:endParaRPr>
          </a:p>
          <a:p>
            <a:r>
              <a:rPr lang="en-GB" dirty="0" smtClean="0">
                <a:solidFill>
                  <a:srgbClr val="002060"/>
                </a:solidFill>
              </a:rPr>
              <a:t>Blue</a:t>
            </a:r>
            <a:endParaRPr lang="en-GB" dirty="0" smtClean="0">
              <a:solidFill>
                <a:schemeClr val="accent6">
                  <a:lumMod val="75000"/>
                </a:schemeClr>
              </a:solidFill>
            </a:endParaRPr>
          </a:p>
          <a:p>
            <a:r>
              <a:rPr lang="en-GB" dirty="0" smtClean="0">
                <a:solidFill>
                  <a:schemeClr val="accent6">
                    <a:lumMod val="75000"/>
                  </a:schemeClr>
                </a:solidFill>
              </a:rPr>
              <a:t>Orange</a:t>
            </a:r>
            <a:endParaRPr lang="en-GB" dirty="0" smtClean="0">
              <a:solidFill>
                <a:srgbClr val="00B050"/>
              </a:solidFill>
            </a:endParaRPr>
          </a:p>
          <a:p>
            <a:r>
              <a:rPr lang="en-GB" dirty="0" smtClean="0">
                <a:solidFill>
                  <a:srgbClr val="00B050"/>
                </a:solidFill>
              </a:rPr>
              <a:t>Green</a:t>
            </a:r>
            <a:endParaRPr lang="en-GB" dirty="0" smtClean="0"/>
          </a:p>
          <a:p>
            <a:pPr marL="0" indent="0">
              <a:buNone/>
            </a:pPr>
            <a:r>
              <a:rPr lang="en-GB" dirty="0" smtClean="0"/>
              <a:t>Statement in each team.</a:t>
            </a:r>
          </a:p>
          <a:p>
            <a:pPr marL="0" indent="0">
              <a:buNone/>
            </a:pPr>
            <a:endParaRPr lang="en-GB" dirty="0" smtClean="0"/>
          </a:p>
          <a:p>
            <a:pPr marL="0" indent="0">
              <a:buNone/>
            </a:pPr>
            <a:endParaRPr lang="en-GB" dirty="0" smtClean="0"/>
          </a:p>
          <a:p>
            <a:endParaRPr lang="en-GB" dirty="0" smtClean="0">
              <a:solidFill>
                <a:srgbClr val="FF0000"/>
              </a:solidFill>
            </a:endParaRPr>
          </a:p>
          <a:p>
            <a:pPr marL="0" indent="0">
              <a:buNone/>
            </a:pPr>
            <a:endParaRPr lang="en-GB" dirty="0">
              <a:solidFill>
                <a:srgbClr val="002060"/>
              </a:solidFill>
            </a:endParaRPr>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8442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0831"/>
          </a:xfrm>
        </p:spPr>
        <p:txBody>
          <a:bodyPr>
            <a:normAutofit fontScale="90000"/>
          </a:bodyPr>
          <a:lstStyle/>
          <a:p>
            <a:r>
              <a:rPr lang="en-GB" dirty="0" err="1" smtClean="0"/>
              <a:t>Càrn</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785469"/>
            <a:ext cx="6034617" cy="5539131"/>
          </a:xfrm>
        </p:spPr>
      </p:pic>
      <p:pic>
        <p:nvPicPr>
          <p:cNvPr id="4" name="Picture 3"/>
          <p:cNvPicPr>
            <a:picLocks noChangeAspect="1"/>
          </p:cNvPicPr>
          <p:nvPr/>
        </p:nvPicPr>
        <p:blipFill rotWithShape="1">
          <a:blip r:embed="rId3"/>
          <a:srcRect l="23560" t="23657" r="26010" b="31599"/>
          <a:stretch/>
        </p:blipFill>
        <p:spPr>
          <a:xfrm>
            <a:off x="-55719" y="6172200"/>
            <a:ext cx="9227428" cy="755073"/>
          </a:xfrm>
          <a:prstGeom prst="rect">
            <a:avLst/>
          </a:prstGeom>
        </p:spPr>
      </p:pic>
    </p:spTree>
    <p:extLst>
      <p:ext uri="{BB962C8B-B14F-4D97-AF65-F5344CB8AC3E}">
        <p14:creationId xmlns:p14="http://schemas.microsoft.com/office/powerpoint/2010/main" val="53936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 Building</a:t>
            </a:r>
            <a:endParaRPr lang="en-GB" dirty="0"/>
          </a:p>
        </p:txBody>
      </p:sp>
      <p:sp>
        <p:nvSpPr>
          <p:cNvPr id="3" name="Content Placeholder 2"/>
          <p:cNvSpPr>
            <a:spLocks noGrp="1"/>
          </p:cNvSpPr>
          <p:nvPr>
            <p:ph idx="1"/>
          </p:nvPr>
        </p:nvSpPr>
        <p:spPr/>
        <p:txBody>
          <a:bodyPr/>
          <a:lstStyle/>
          <a:p>
            <a:pPr marL="0" indent="0">
              <a:buNone/>
            </a:pPr>
            <a:r>
              <a:rPr lang="en-GB" dirty="0" smtClean="0"/>
              <a:t>Using the inspiration from your statements and your thoughts on resilience….</a:t>
            </a:r>
          </a:p>
          <a:p>
            <a:pPr marL="0" indent="0">
              <a:buNone/>
            </a:pPr>
            <a:r>
              <a:rPr lang="en-GB" dirty="0" smtClean="0"/>
              <a:t>You have 10 minutes to create a team Community Resilience Cocktail.</a:t>
            </a:r>
          </a:p>
          <a:p>
            <a:endParaRPr lang="en-GB" dirty="0"/>
          </a:p>
          <a:p>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567967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 Robin</a:t>
            </a:r>
            <a:endParaRPr lang="en-GB" dirty="0"/>
          </a:p>
        </p:txBody>
      </p:sp>
      <p:sp>
        <p:nvSpPr>
          <p:cNvPr id="3" name="Content Placeholder 2"/>
          <p:cNvSpPr>
            <a:spLocks noGrp="1"/>
          </p:cNvSpPr>
          <p:nvPr>
            <p:ph idx="1"/>
          </p:nvPr>
        </p:nvSpPr>
        <p:spPr/>
        <p:txBody>
          <a:bodyPr/>
          <a:lstStyle/>
          <a:p>
            <a:pPr marL="0" indent="0">
              <a:buNone/>
            </a:pPr>
            <a:r>
              <a:rPr lang="en-GB" dirty="0" smtClean="0"/>
              <a:t>Introduce and share your</a:t>
            </a:r>
          </a:p>
          <a:p>
            <a:r>
              <a:rPr lang="en-GB" dirty="0" smtClean="0"/>
              <a:t>School/learning centre</a:t>
            </a:r>
          </a:p>
          <a:p>
            <a:r>
              <a:rPr lang="en-GB" dirty="0" smtClean="0"/>
              <a:t>Resilience focus / challenge</a:t>
            </a:r>
          </a:p>
          <a:p>
            <a:r>
              <a:rPr lang="en-GB" dirty="0" smtClean="0"/>
              <a:t>What you have been doing</a:t>
            </a:r>
          </a:p>
          <a:p>
            <a:r>
              <a:rPr lang="en-GB" dirty="0" smtClean="0"/>
              <a:t>What the children and community have gained from the embedding Community Resilience journey.</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111088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295400"/>
            <a:ext cx="5791200" cy="5181600"/>
          </a:xfrm>
        </p:spPr>
      </p:pic>
      <p:pic>
        <p:nvPicPr>
          <p:cNvPr id="4" name="Picture 3"/>
          <p:cNvPicPr>
            <a:picLocks noChangeAspect="1"/>
          </p:cNvPicPr>
          <p:nvPr/>
        </p:nvPicPr>
        <p:blipFill rotWithShape="1">
          <a:blip r:embed="rId3"/>
          <a:srcRect l="23560" t="23657" r="26010" b="31599"/>
          <a:stretch/>
        </p:blipFill>
        <p:spPr>
          <a:xfrm>
            <a:off x="-34761" y="5553074"/>
            <a:ext cx="9227428" cy="1316093"/>
          </a:xfrm>
          <a:prstGeom prst="rect">
            <a:avLst/>
          </a:prstGeom>
        </p:spPr>
      </p:pic>
      <p:sp>
        <p:nvSpPr>
          <p:cNvPr id="6" name="TextBox 5"/>
          <p:cNvSpPr txBox="1"/>
          <p:nvPr/>
        </p:nvSpPr>
        <p:spPr>
          <a:xfrm>
            <a:off x="1524000" y="685800"/>
            <a:ext cx="5867400" cy="523220"/>
          </a:xfrm>
          <a:prstGeom prst="rect">
            <a:avLst/>
          </a:prstGeom>
          <a:noFill/>
        </p:spPr>
        <p:txBody>
          <a:bodyPr wrap="square" rtlCol="0">
            <a:spAutoFit/>
          </a:bodyPr>
          <a:lstStyle/>
          <a:p>
            <a:pPr algn="ctr"/>
            <a:r>
              <a:rPr lang="en-GB" sz="2800" dirty="0" smtClean="0"/>
              <a:t>World of Work Week</a:t>
            </a:r>
            <a:endParaRPr lang="en-GB" sz="2800" dirty="0"/>
          </a:p>
        </p:txBody>
      </p:sp>
    </p:spTree>
    <p:extLst>
      <p:ext uri="{BB962C8B-B14F-4D97-AF65-F5344CB8AC3E}">
        <p14:creationId xmlns:p14="http://schemas.microsoft.com/office/powerpoint/2010/main" val="281463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Update the  Community Resilience Pathways sheet and forward to Alison MacLennan</a:t>
            </a:r>
          </a:p>
          <a:p>
            <a:r>
              <a:rPr lang="en-GB" dirty="0" smtClean="0"/>
              <a:t>Update Standards and Qualities Report and School Improvement Plan</a:t>
            </a:r>
          </a:p>
          <a:p>
            <a:r>
              <a:rPr lang="en-GB" dirty="0" smtClean="0"/>
              <a:t>Seek permission from parents for using photographs for promoting Community Resilience.</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406508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pPr marL="0" indent="0">
              <a:buNone/>
            </a:pPr>
            <a:r>
              <a:rPr lang="en-GB" dirty="0" smtClean="0"/>
              <a:t>Useful resources</a:t>
            </a:r>
            <a:endParaRPr lang="en-GB" dirty="0"/>
          </a:p>
          <a:p>
            <a:r>
              <a:rPr lang="en-GB" dirty="0">
                <a:hlinkClick r:id="rId2"/>
              </a:rPr>
              <a:t>https://</a:t>
            </a:r>
            <a:r>
              <a:rPr lang="en-GB" dirty="0" smtClean="0">
                <a:hlinkClick r:id="rId2"/>
              </a:rPr>
              <a:t>education.gov.scot/improvement/learning-resources/engaging-parents-and-families-a-toolkit-for-practitioners</a:t>
            </a:r>
            <a:endParaRPr lang="en-GB" dirty="0" smtClean="0"/>
          </a:p>
          <a:p>
            <a:endParaRPr lang="en-GB" dirty="0" smtClean="0"/>
          </a:p>
          <a:p>
            <a:endParaRPr lang="en-GB" dirty="0"/>
          </a:p>
        </p:txBody>
      </p:sp>
      <p:pic>
        <p:nvPicPr>
          <p:cNvPr id="4" name="Picture 3"/>
          <p:cNvPicPr>
            <a:picLocks noChangeAspect="1"/>
          </p:cNvPicPr>
          <p:nvPr/>
        </p:nvPicPr>
        <p:blipFill rotWithShape="1">
          <a:blip r:embed="rId3"/>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43044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 You Next Time.</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385098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of Work Week</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00200"/>
            <a:ext cx="4648200" cy="4724400"/>
          </a:xfrm>
        </p:spPr>
      </p:pic>
      <p:pic>
        <p:nvPicPr>
          <p:cNvPr id="4" name="Picture 3"/>
          <p:cNvPicPr>
            <a:picLocks noChangeAspect="1"/>
          </p:cNvPicPr>
          <p:nvPr/>
        </p:nvPicPr>
        <p:blipFill rotWithShape="1">
          <a:blip r:embed="rId3"/>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199275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General Aims</a:t>
            </a:r>
          </a:p>
        </p:txBody>
      </p:sp>
      <p:sp>
        <p:nvSpPr>
          <p:cNvPr id="7" name="Content Placeholder 6"/>
          <p:cNvSpPr>
            <a:spLocks noGrp="1"/>
          </p:cNvSpPr>
          <p:nvPr>
            <p:ph idx="1"/>
          </p:nvPr>
        </p:nvSpPr>
        <p:spPr/>
        <p:txBody>
          <a:bodyPr>
            <a:normAutofit fontScale="70000" lnSpcReduction="20000"/>
          </a:bodyPr>
          <a:lstStyle/>
          <a:p>
            <a:pPr lvl="0"/>
            <a:r>
              <a:rPr lang="en-GB" dirty="0"/>
              <a:t>Embed community resilience as an exciting and relevant context for learning for Scottish schools which supports curriculum areas such as social studies, health and wellbeing, technologies, science,  global citizenship, sustainability, rights education, developing the young workforce and outdoor learning through interdisciplinary learning within Curriculum for Excellence.</a:t>
            </a:r>
          </a:p>
          <a:p>
            <a:pPr lvl="0"/>
            <a:r>
              <a:rPr lang="en-GB" dirty="0"/>
              <a:t>Through partnership working develop opportunities for learners to participate in and contribute to real-life, relevant community resilience activities locally and nationally.</a:t>
            </a:r>
          </a:p>
          <a:p>
            <a:pPr lvl="0"/>
            <a:r>
              <a:rPr lang="en-GB" dirty="0"/>
              <a:t>Create opportunities for children, young people, their parents and schools to connect more fully to their communities and to participate in local decision-making and activities in relation to community resilience.</a:t>
            </a:r>
          </a:p>
        </p:txBody>
      </p:sp>
      <p:pic>
        <p:nvPicPr>
          <p:cNvPr id="8" name="Picture 7"/>
          <p:cNvPicPr>
            <a:picLocks noChangeAspect="1"/>
          </p:cNvPicPr>
          <p:nvPr/>
        </p:nvPicPr>
        <p:blipFill rotWithShape="1">
          <a:blip r:embed="rId2"/>
          <a:srcRect l="23560" t="23657" r="26010" b="31599"/>
          <a:stretch/>
        </p:blipFill>
        <p:spPr>
          <a:xfrm>
            <a:off x="-34761" y="5410200"/>
            <a:ext cx="9227428" cy="1458968"/>
          </a:xfrm>
          <a:prstGeom prst="rect">
            <a:avLst/>
          </a:prstGeom>
        </p:spPr>
      </p:pic>
    </p:spTree>
    <p:extLst>
      <p:ext uri="{BB962C8B-B14F-4D97-AF65-F5344CB8AC3E}">
        <p14:creationId xmlns:p14="http://schemas.microsoft.com/office/powerpoint/2010/main" val="308675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Aims  (continued)</a:t>
            </a:r>
          </a:p>
        </p:txBody>
      </p:sp>
      <p:sp>
        <p:nvSpPr>
          <p:cNvPr id="3" name="Content Placeholder 2"/>
          <p:cNvSpPr>
            <a:spLocks noGrp="1"/>
          </p:cNvSpPr>
          <p:nvPr>
            <p:ph idx="1"/>
          </p:nvPr>
        </p:nvSpPr>
        <p:spPr/>
        <p:txBody>
          <a:bodyPr>
            <a:normAutofit fontScale="70000" lnSpcReduction="20000"/>
          </a:bodyPr>
          <a:lstStyle/>
          <a:p>
            <a:pPr lvl="0"/>
            <a:r>
              <a:rPr lang="en-GB" dirty="0"/>
              <a:t>To enable learners to become more resilient individuals and to develop their skills in managing risks and to empower them to keep themselves and others safe.</a:t>
            </a:r>
          </a:p>
          <a:p>
            <a:pPr lvl="0"/>
            <a:r>
              <a:rPr lang="en-GB" dirty="0"/>
              <a:t>To enable children, young people, their parents and communities to understand the importance of community resilience in mitigating the impact of emergency situations and to reassure them that the Government, emergency services and others are at work to keep them safe.</a:t>
            </a:r>
          </a:p>
          <a:p>
            <a:pPr lvl="0"/>
            <a:r>
              <a:rPr lang="en-GB" dirty="0"/>
              <a:t>Enable learners to develop the attributes, capabilities, motivation and skills required for them to contribute effectively to make their community more resilient.</a:t>
            </a:r>
          </a:p>
          <a:p>
            <a:pPr lvl="0"/>
            <a:r>
              <a:rPr lang="en-GB" dirty="0"/>
              <a:t>Work in partnership with local education authorities to encourage schools to use community resilience and flooding issues as exciting contexts for learning within the curriculum.</a:t>
            </a:r>
          </a:p>
          <a:p>
            <a:endParaRPr lang="en-GB" dirty="0"/>
          </a:p>
          <a:p>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72748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Embedding Community Resilience</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600200"/>
            <a:ext cx="6019800" cy="4525963"/>
          </a:xfrm>
        </p:spPr>
      </p:pic>
      <p:pic>
        <p:nvPicPr>
          <p:cNvPr id="4" name="Picture 3"/>
          <p:cNvPicPr>
            <a:picLocks noChangeAspect="1"/>
          </p:cNvPicPr>
          <p:nvPr/>
        </p:nvPicPr>
        <p:blipFill rotWithShape="1">
          <a:blip r:embed="rId3"/>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96076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4 Aims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2800" dirty="0" smtClean="0"/>
              <a:t>Morning – </a:t>
            </a:r>
          </a:p>
          <a:p>
            <a:pPr marL="0" indent="0">
              <a:buNone/>
            </a:pPr>
            <a:r>
              <a:rPr lang="en-GB" sz="2800" dirty="0" smtClean="0"/>
              <a:t>Supporting the Standards and Quality Report and School Improvement Planning Process through….</a:t>
            </a:r>
          </a:p>
          <a:p>
            <a:r>
              <a:rPr lang="en-GB" sz="2800" dirty="0" smtClean="0"/>
              <a:t>Community Resilience - Quality Indicators and Coaching Wheels  - Self Evaluation</a:t>
            </a:r>
          </a:p>
          <a:p>
            <a:r>
              <a:rPr lang="en-GB" sz="2800" dirty="0" smtClean="0"/>
              <a:t>Rotating Carousel  - Strengths, Challenges, What would I have done differently and Next steps?</a:t>
            </a:r>
          </a:p>
          <a:p>
            <a:pPr marL="0" indent="0">
              <a:buNone/>
            </a:pPr>
            <a:r>
              <a:rPr lang="en-GB" sz="2800" dirty="0" smtClean="0"/>
              <a:t>Also</a:t>
            </a:r>
          </a:p>
          <a:p>
            <a:r>
              <a:rPr lang="en-GB" sz="2800" dirty="0"/>
              <a:t>Alison Ward – </a:t>
            </a:r>
            <a:r>
              <a:rPr lang="en-GB" sz="2800" dirty="0" smtClean="0"/>
              <a:t>ICE</a:t>
            </a:r>
          </a:p>
          <a:p>
            <a:r>
              <a:rPr lang="en-GB" sz="2800" dirty="0" smtClean="0"/>
              <a:t>Paired reading – </a:t>
            </a:r>
            <a:r>
              <a:rPr lang="en-GB" sz="2800" dirty="0" err="1" smtClean="0"/>
              <a:t>CLPL</a:t>
            </a:r>
            <a:r>
              <a:rPr lang="en-GB" sz="2800" dirty="0" smtClean="0"/>
              <a:t> (depending on time)</a:t>
            </a:r>
          </a:p>
          <a:p>
            <a:pPr marL="0" indent="0">
              <a:buNone/>
            </a:pPr>
            <a:endParaRPr lang="en-GB" dirty="0" smtClean="0"/>
          </a:p>
          <a:p>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88594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4 Aims</a:t>
            </a:r>
            <a:endParaRPr lang="en-GB" dirty="0"/>
          </a:p>
        </p:txBody>
      </p:sp>
      <p:sp>
        <p:nvSpPr>
          <p:cNvPr id="3" name="Content Placeholder 2"/>
          <p:cNvSpPr>
            <a:spLocks noGrp="1"/>
          </p:cNvSpPr>
          <p:nvPr>
            <p:ph idx="1"/>
          </p:nvPr>
        </p:nvSpPr>
        <p:spPr/>
        <p:txBody>
          <a:bodyPr/>
          <a:lstStyle/>
          <a:p>
            <a:pPr marL="0" indent="0">
              <a:buNone/>
            </a:pPr>
            <a:r>
              <a:rPr lang="en-GB" dirty="0" smtClean="0"/>
              <a:t>Afternoon</a:t>
            </a:r>
          </a:p>
          <a:p>
            <a:pPr marL="0" indent="0">
              <a:buNone/>
            </a:pPr>
            <a:r>
              <a:rPr lang="en-GB" dirty="0" smtClean="0"/>
              <a:t>Updating “Funding Partners” of progress</a:t>
            </a:r>
          </a:p>
          <a:p>
            <a:r>
              <a:rPr lang="en-GB" dirty="0" smtClean="0"/>
              <a:t>Group Formation</a:t>
            </a:r>
          </a:p>
          <a:p>
            <a:r>
              <a:rPr lang="en-GB" dirty="0" smtClean="0"/>
              <a:t>Team Building – Resilience Quote</a:t>
            </a:r>
          </a:p>
          <a:p>
            <a:r>
              <a:rPr lang="en-GB" dirty="0" smtClean="0"/>
              <a:t>Round Robin – sharing the resilience journey</a:t>
            </a:r>
          </a:p>
          <a:p>
            <a:pPr marL="0" indent="0">
              <a:buNone/>
            </a:pP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of Work Week</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pic>
        <p:nvPicPr>
          <p:cNvPr id="4" name="Picture 3"/>
          <p:cNvPicPr>
            <a:picLocks noChangeAspect="1"/>
          </p:cNvPicPr>
          <p:nvPr/>
        </p:nvPicPr>
        <p:blipFill rotWithShape="1">
          <a:blip r:embed="rId3"/>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Community Resilience Self Evaluation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Choose 2 Quality Indicators relevant to your Community Resilience Challenge/focus.</a:t>
            </a:r>
          </a:p>
          <a:p>
            <a:r>
              <a:rPr lang="en-GB" dirty="0" smtClean="0"/>
              <a:t>Use the Coaching Wheel to support your Self Evaluation</a:t>
            </a:r>
          </a:p>
          <a:p>
            <a:pPr marL="0" indent="0">
              <a:buNone/>
            </a:pPr>
            <a:r>
              <a:rPr lang="en-GB" dirty="0" smtClean="0"/>
              <a:t>As you answer the questions in the coaching wheel, consider….</a:t>
            </a:r>
          </a:p>
          <a:p>
            <a:r>
              <a:rPr lang="en-GB" dirty="0" smtClean="0"/>
              <a:t>What difference/impact has been made?</a:t>
            </a:r>
          </a:p>
          <a:p>
            <a:r>
              <a:rPr lang="en-GB" dirty="0" smtClean="0"/>
              <a:t>How do you know (evidence)? </a:t>
            </a:r>
          </a:p>
          <a:p>
            <a:pPr marL="0" indent="0">
              <a:buNone/>
            </a:pPr>
            <a:r>
              <a:rPr lang="en-GB" dirty="0" smtClean="0"/>
              <a:t>(20-30 minutes)</a:t>
            </a:r>
            <a:endParaRPr lang="en-GB" dirty="0"/>
          </a:p>
        </p:txBody>
      </p:sp>
      <p:pic>
        <p:nvPicPr>
          <p:cNvPr id="4" name="Picture 3"/>
          <p:cNvPicPr>
            <a:picLocks noChangeAspect="1"/>
          </p:cNvPicPr>
          <p:nvPr/>
        </p:nvPicPr>
        <p:blipFill rotWithShape="1">
          <a:blip r:embed="rId2"/>
          <a:srcRect l="23560" t="23657" r="26010" b="31599"/>
          <a:stretch/>
        </p:blipFill>
        <p:spPr>
          <a:xfrm>
            <a:off x="-34761" y="5553074"/>
            <a:ext cx="9227428" cy="1316093"/>
          </a:xfrm>
          <a:prstGeom prst="rect">
            <a:avLst/>
          </a:prstGeom>
        </p:spPr>
      </p:pic>
    </p:spTree>
    <p:extLst>
      <p:ext uri="{BB962C8B-B14F-4D97-AF65-F5344CB8AC3E}">
        <p14:creationId xmlns:p14="http://schemas.microsoft.com/office/powerpoint/2010/main" val="2146629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0516a546f6780aa086736e8ad625b90c">
  <xsd:schema xmlns:xsd="http://www.w3.org/2001/XMLSchema" xmlns:xs="http://www.w3.org/2001/XMLSchema" xmlns:p="http://schemas.microsoft.com/office/2006/metadata/properties" xmlns:ns2="1b74abb2-0bc9-42e8-aab0-5e5156035123" targetNamespace="http://schemas.microsoft.com/office/2006/metadata/properties" ma:root="true" ma:fieldsID="7790e2fd8bf4d7b33971ae6fd4781577" ns2:_="">
    <xsd:import namespace="1b74abb2-0bc9-42e8-aab0-5e515603512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AD8175-49FA-45F1-B02E-4E26E7692048}"/>
</file>

<file path=customXml/itemProps2.xml><?xml version="1.0" encoding="utf-8"?>
<ds:datastoreItem xmlns:ds="http://schemas.openxmlformats.org/officeDocument/2006/customXml" ds:itemID="{A6DE9FC6-2D67-4D54-8FD1-56168C854B9E}"/>
</file>

<file path=customXml/itemProps3.xml><?xml version="1.0" encoding="utf-8"?>
<ds:datastoreItem xmlns:ds="http://schemas.openxmlformats.org/officeDocument/2006/customXml" ds:itemID="{220BC4D3-AF9B-4B25-8705-0CD7CA359AF1}"/>
</file>

<file path=docProps/app.xml><?xml version="1.0" encoding="utf-8"?>
<Properties xmlns="http://schemas.openxmlformats.org/officeDocument/2006/extended-properties" xmlns:vt="http://schemas.openxmlformats.org/officeDocument/2006/docPropsVTypes">
  <TotalTime>827</TotalTime>
  <Words>728</Words>
  <Application>Microsoft Office PowerPoint</Application>
  <PresentationFormat>On-screen Show (4:3)</PresentationFormat>
  <Paragraphs>91</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PowerPoint Presentation</vt:lpstr>
      <vt:lpstr>General Aims</vt:lpstr>
      <vt:lpstr>General Aims  (continued)</vt:lpstr>
      <vt:lpstr>Embedding Community Resilience</vt:lpstr>
      <vt:lpstr>Day 4 Aims</vt:lpstr>
      <vt:lpstr>Day 4 Aims</vt:lpstr>
      <vt:lpstr>World of Work Week</vt:lpstr>
      <vt:lpstr>Community Resilience Self Evaluation</vt:lpstr>
      <vt:lpstr>Think Pair Share</vt:lpstr>
      <vt:lpstr>World of Work Week</vt:lpstr>
      <vt:lpstr>Alison Ward</vt:lpstr>
      <vt:lpstr>World of Work Week</vt:lpstr>
      <vt:lpstr>Rotating Carousel</vt:lpstr>
      <vt:lpstr>Getting to know you.</vt:lpstr>
      <vt:lpstr>Team Formation</vt:lpstr>
      <vt:lpstr>Càrn</vt:lpstr>
      <vt:lpstr>Team Building</vt:lpstr>
      <vt:lpstr>Round Robin</vt:lpstr>
      <vt:lpstr>Next Steps</vt:lpstr>
      <vt:lpstr>Conclusion</vt:lpstr>
      <vt:lpstr>See You Next Time.</vt:lpstr>
      <vt:lpstr>World of Work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DLECJGEdS@gov.scot</dc:creator>
  <cp:lastModifiedBy>McIver V (Valerie)</cp:lastModifiedBy>
  <cp:revision>24</cp:revision>
  <dcterms:created xsi:type="dcterms:W3CDTF">2006-08-16T00:00:00Z</dcterms:created>
  <dcterms:modified xsi:type="dcterms:W3CDTF">2019-06-17T09:43:58Z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ies>
</file>