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64" r:id="rId5"/>
    <p:sldId id="266"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68"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13" autoAdjust="0"/>
    <p:restoredTop sz="85714" autoAdjust="0"/>
  </p:normalViewPr>
  <p:slideViewPr>
    <p:cSldViewPr snapToGrid="0">
      <p:cViewPr>
        <p:scale>
          <a:sx n="50" d="100"/>
          <a:sy n="50" d="100"/>
        </p:scale>
        <p:origin x="-101"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13/08/2015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13/08/2015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educationscotland.gov.uk" TargetMode="Externa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dirty="0" smtClean="0">
                <a:solidFill>
                  <a:srgbClr val="00ABB5"/>
                </a:solidFill>
              </a:rPr>
              <a:t>Advice on Gaelic Education</a:t>
            </a:r>
            <a:endParaRPr lang="en-US" sz="3600" dirty="0"/>
          </a:p>
        </p:txBody>
      </p:sp>
      <p:sp>
        <p:nvSpPr>
          <p:cNvPr id="8" name="Rectangle 7"/>
          <p:cNvSpPr/>
          <p:nvPr/>
        </p:nvSpPr>
        <p:spPr>
          <a:xfrm>
            <a:off x="666532" y="3049649"/>
            <a:ext cx="10633257" cy="400110"/>
          </a:xfrm>
          <a:prstGeom prst="rect">
            <a:avLst/>
          </a:prstGeom>
        </p:spPr>
        <p:txBody>
          <a:bodyPr wrap="square">
            <a:spAutoFit/>
          </a:bodyPr>
          <a:lstStyle/>
          <a:p>
            <a:r>
              <a:rPr lang="en-GB" sz="2000" b="1" dirty="0" smtClean="0">
                <a:solidFill>
                  <a:srgbClr val="B3D236"/>
                </a:solidFill>
              </a:rPr>
              <a:t>Key Messages</a:t>
            </a:r>
            <a:endParaRPr lang="en-US" sz="2000" b="1" dirty="0">
              <a:solidFill>
                <a:srgbClr val="B3D236"/>
              </a:solidFill>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Gaelic Medium Education: Transitions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endParaRPr lang="en-GB" dirty="0"/>
          </a:p>
          <a:p>
            <a:pPr marL="342900" indent="-342900">
              <a:buClr>
                <a:srgbClr val="00ABB5"/>
              </a:buClr>
              <a:buFont typeface="Arial" pitchFamily="34" charset="0"/>
              <a:buChar char="•"/>
            </a:pPr>
            <a:r>
              <a:rPr lang="en-GB" dirty="0"/>
              <a:t>Schools and partners need to collaborate in planning learning 3-18 for Gaelic Medium Education to ensure continuity and progression in learning across all curriculum areas particularly into P1, between P7 and S1 and from the broad general education into the senior phase.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A 1 + 2 Approach to Language Learning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pPr>
              <a:buClr>
                <a:srgbClr val="00ABB5"/>
              </a:buClr>
            </a:pPr>
            <a:endParaRPr lang="en-GB" b="1" dirty="0" smtClean="0"/>
          </a:p>
          <a:p>
            <a:pPr marL="342900" indent="-342900">
              <a:buClr>
                <a:srgbClr val="00ABB5"/>
              </a:buClr>
              <a:buFont typeface="Arial" pitchFamily="34" charset="0"/>
              <a:buChar char="•"/>
            </a:pPr>
            <a:r>
              <a:rPr lang="en-GB" dirty="0" smtClean="0"/>
              <a:t>A </a:t>
            </a:r>
            <a:r>
              <a:rPr lang="en-GB" dirty="0"/>
              <a:t>1+2 Approach to Language Learning in Scotland children will firstly be immersed in Gaelic using the Curriculum for Excellence Experiences and Outcomes at the early and first levels. </a:t>
            </a:r>
          </a:p>
          <a:p>
            <a:pPr marL="342900" indent="-342900">
              <a:buClr>
                <a:srgbClr val="00ABB5"/>
              </a:buClr>
              <a:buFont typeface="Arial" pitchFamily="34" charset="0"/>
              <a:buChar char="•"/>
            </a:pPr>
            <a:r>
              <a:rPr lang="en-GB" dirty="0" smtClean="0"/>
              <a:t>At </a:t>
            </a:r>
            <a:r>
              <a:rPr lang="en-GB" dirty="0" err="1"/>
              <a:t>P3</a:t>
            </a:r>
            <a:r>
              <a:rPr lang="en-GB" dirty="0"/>
              <a:t>/P4, children will begin to address the Curriculum for Excellence Experiences and Outcomes relating to literacy and English. </a:t>
            </a:r>
          </a:p>
          <a:p>
            <a:pPr marL="342900" indent="-342900">
              <a:buClr>
                <a:srgbClr val="00ABB5"/>
              </a:buClr>
              <a:buFont typeface="Arial" pitchFamily="34" charset="0"/>
              <a:buChar char="•"/>
            </a:pPr>
            <a:r>
              <a:rPr lang="en-GB" dirty="0" smtClean="0"/>
              <a:t>Children </a:t>
            </a:r>
            <a:r>
              <a:rPr lang="en-GB" dirty="0"/>
              <a:t>will learn a second additional language, </a:t>
            </a:r>
            <a:r>
              <a:rPr lang="en-GB" dirty="0" err="1"/>
              <a:t>L3</a:t>
            </a:r>
            <a:r>
              <a:rPr lang="en-GB" dirty="0"/>
              <a:t>, no later than </a:t>
            </a:r>
            <a:r>
              <a:rPr lang="en-GB" dirty="0" err="1"/>
              <a:t>P5</a:t>
            </a:r>
            <a:r>
              <a:rPr lang="en-GB" dirty="0"/>
              <a:t>.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creating an ethos for Gaelic in Gaelic Medium schools and other settings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pPr>
              <a:buClr>
                <a:srgbClr val="00ABB5"/>
              </a:buClr>
            </a:pPr>
            <a:endParaRPr lang="en-GB" dirty="0" smtClean="0"/>
          </a:p>
          <a:p>
            <a:pPr marL="342900" indent="-342900">
              <a:buClr>
                <a:srgbClr val="00ABB5"/>
              </a:buClr>
              <a:buFont typeface="Arial" pitchFamily="34" charset="0"/>
              <a:buChar char="•"/>
            </a:pPr>
            <a:r>
              <a:rPr lang="en-GB" dirty="0" smtClean="0"/>
              <a:t>All </a:t>
            </a:r>
            <a:r>
              <a:rPr lang="en-GB" dirty="0"/>
              <a:t>Gaelic Medium provision needs to aim to have a permeating ethos that is conducive to learning Gaelic. For this, all staff, children, young people and parents have a meaningful contribution to make. </a:t>
            </a:r>
          </a:p>
          <a:p>
            <a:pPr marL="342900" indent="-342900">
              <a:buClr>
                <a:srgbClr val="00ABB5"/>
              </a:buClr>
              <a:buFont typeface="Arial" pitchFamily="34" charset="0"/>
              <a:buChar char="•"/>
            </a:pPr>
            <a:r>
              <a:rPr lang="en-GB" dirty="0" smtClean="0"/>
              <a:t>All </a:t>
            </a:r>
            <a:r>
              <a:rPr lang="en-GB" dirty="0"/>
              <a:t>members of a school’s community need to have a positive and inclusive attitude to the Gaelic language and to those who speak it and are learning the language. </a:t>
            </a:r>
          </a:p>
          <a:p>
            <a:pPr marL="342900" indent="-342900">
              <a:buClr>
                <a:srgbClr val="00ABB5"/>
              </a:buClr>
              <a:buFont typeface="Arial" pitchFamily="34" charset="0"/>
              <a:buChar char="•"/>
            </a:pPr>
            <a:r>
              <a:rPr lang="en-GB" dirty="0" smtClean="0"/>
              <a:t>When </a:t>
            </a:r>
            <a:r>
              <a:rPr lang="en-GB" dirty="0"/>
              <a:t>Gaelic and English Medium provision are together in the one school, all children need to have an opportunity to learn about Gaelic language, culture and heritage as part of Scotland’s identity. </a:t>
            </a:r>
          </a:p>
          <a:p>
            <a:pPr marL="342900" indent="-342900">
              <a:buClr>
                <a:srgbClr val="00ABB5"/>
              </a:buClr>
              <a:buFont typeface="Arial" pitchFamily="34" charset="0"/>
              <a:buChar char="•"/>
            </a:pPr>
            <a:r>
              <a:rPr lang="en-GB" dirty="0" smtClean="0"/>
              <a:t>Children </a:t>
            </a:r>
            <a:r>
              <a:rPr lang="en-GB" dirty="0"/>
              <a:t>and young people need to be encouraged to speak and use Gaelic for a range of purposes in the development of their learning across the curriculum and add to the ethos for Gaelic in a school.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444752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learners with additional needs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r>
              <a:rPr lang="en-GB" dirty="0" smtClean="0"/>
              <a:t/>
            </a:r>
            <a:br>
              <a:rPr lang="en-GB" dirty="0" smtClean="0"/>
            </a:br>
            <a:endParaRPr lang="en-GB" dirty="0" smtClean="0"/>
          </a:p>
          <a:p>
            <a:pPr marL="342900" indent="-342900">
              <a:buClr>
                <a:srgbClr val="00ABB5"/>
              </a:buClr>
              <a:buFont typeface="Arial" pitchFamily="34" charset="0"/>
              <a:buChar char="•"/>
            </a:pPr>
            <a:r>
              <a:rPr lang="en-GB" dirty="0" smtClean="0"/>
              <a:t>Legislation </a:t>
            </a:r>
            <a:r>
              <a:rPr lang="en-GB" dirty="0"/>
              <a:t>places duties on local authorities, and other agencies, to provide additional support where needed to enable any child or young person to benefit from education. </a:t>
            </a:r>
          </a:p>
          <a:p>
            <a:pPr marL="342900" indent="-342900">
              <a:buClr>
                <a:srgbClr val="00ABB5"/>
              </a:buClr>
              <a:buFont typeface="Arial" pitchFamily="34" charset="0"/>
              <a:buChar char="•"/>
            </a:pPr>
            <a:r>
              <a:rPr lang="en-GB" dirty="0" smtClean="0"/>
              <a:t>At </a:t>
            </a:r>
            <a:r>
              <a:rPr lang="en-GB" dirty="0"/>
              <a:t>this stage in the development of Gaelic Medium Education, while it is desirable, there are still </a:t>
            </a:r>
            <a:r>
              <a:rPr lang="en-GB" b="1" dirty="0"/>
              <a:t>challenges in providing some of this support through the medium of Gaelic</a:t>
            </a:r>
            <a:r>
              <a:rPr lang="en-GB" dirty="0"/>
              <a:t>. </a:t>
            </a:r>
          </a:p>
          <a:p>
            <a:pPr marL="342900" indent="-342900">
              <a:buClr>
                <a:srgbClr val="00ABB5"/>
              </a:buClr>
              <a:buFont typeface="Arial" pitchFamily="34" charset="0"/>
              <a:buChar char="•"/>
            </a:pPr>
            <a:r>
              <a:rPr lang="en-GB" dirty="0" smtClean="0"/>
              <a:t>This </a:t>
            </a:r>
            <a:r>
              <a:rPr lang="en-GB" dirty="0"/>
              <a:t>may result in access to some identification of needs and support services being available through the medium of English but for there to be an awareness of the approaches to Gaelic Medium Education. </a:t>
            </a:r>
          </a:p>
          <a:p>
            <a:pPr marL="342900" indent="-342900">
              <a:buClr>
                <a:srgbClr val="00ABB5"/>
              </a:buClr>
              <a:buFont typeface="Arial" pitchFamily="34" charset="0"/>
              <a:buChar char="•"/>
            </a:pPr>
            <a:r>
              <a:rPr lang="en-GB" dirty="0" smtClean="0"/>
              <a:t>The </a:t>
            </a:r>
            <a:r>
              <a:rPr lang="en-GB" dirty="0"/>
              <a:t>aims and goals of Curriculum for Excellence and the </a:t>
            </a:r>
            <a:r>
              <a:rPr lang="en-GB" i="1" dirty="0"/>
              <a:t>Children and Young People (Scotland) Act 2014 </a:t>
            </a:r>
            <a:r>
              <a:rPr lang="en-GB" dirty="0"/>
              <a:t>place a </a:t>
            </a:r>
            <a:r>
              <a:rPr lang="en-GB" b="1" dirty="0"/>
              <a:t>responsibility on all staff to meet the needs of all learners</a:t>
            </a:r>
            <a:r>
              <a:rPr lang="en-GB" dirty="0"/>
              <a:t>.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44475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Gaelic Learner Education</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endParaRPr lang="en-GB" dirty="0"/>
          </a:p>
          <a:p>
            <a:pPr marL="342900" indent="-342900">
              <a:buClr>
                <a:srgbClr val="00ABB5"/>
              </a:buClr>
              <a:buFont typeface="Arial" pitchFamily="34" charset="0"/>
              <a:buChar char="•"/>
            </a:pPr>
            <a:r>
              <a:rPr lang="en-GB" dirty="0"/>
              <a:t>In a ‘1+2 </a:t>
            </a:r>
            <a:r>
              <a:rPr lang="en-GB" dirty="0" err="1"/>
              <a:t>Approach’</a:t>
            </a:r>
            <a:r>
              <a:rPr lang="en-GB" sz="1200" dirty="0" err="1"/>
              <a:t>11</a:t>
            </a:r>
            <a:r>
              <a:rPr lang="en-GB" sz="1200" dirty="0"/>
              <a:t> </a:t>
            </a:r>
            <a:r>
              <a:rPr lang="en-GB" dirty="0"/>
              <a:t>children may learn Gaelic as their first or second additional language in English medium schools. All efforts need to be made to include Gaelic (Learners) in a 3-18 curriculum.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444752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Learner Education: curriculum 3-18 and Language Learning in Scotland: A 1+2 Approach.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endParaRPr lang="en-GB" dirty="0"/>
          </a:p>
          <a:p>
            <a:pPr marL="342900" indent="-342900">
              <a:buClr>
                <a:srgbClr val="00ABB5"/>
              </a:buClr>
              <a:buFont typeface="Arial" pitchFamily="34" charset="0"/>
              <a:buChar char="•"/>
            </a:pPr>
            <a:r>
              <a:rPr lang="en-GB" dirty="0"/>
              <a:t>The standards for Gaelic Learner Education (</a:t>
            </a:r>
            <a:r>
              <a:rPr lang="en-GB" dirty="0" err="1"/>
              <a:t>GLE</a:t>
            </a:r>
            <a:r>
              <a:rPr lang="en-GB" dirty="0"/>
              <a:t>) 3-18 are based on the Curriculum for Excellence Experiences and Outcomes from early to fourth level and the specifications of the Scottish Qualifications Authority and other awards and qualifications. </a:t>
            </a:r>
          </a:p>
          <a:p>
            <a:pPr marL="342900" indent="-342900">
              <a:buClr>
                <a:srgbClr val="00ABB5"/>
              </a:buClr>
              <a:buFont typeface="Arial" pitchFamily="34" charset="0"/>
              <a:buChar char="•"/>
            </a:pPr>
            <a:r>
              <a:rPr lang="en-GB" i="1" dirty="0" smtClean="0"/>
              <a:t>A </a:t>
            </a:r>
            <a:r>
              <a:rPr lang="en-GB" i="1" dirty="0"/>
              <a:t>1+2 Approach for Language Learning </a:t>
            </a:r>
            <a:r>
              <a:rPr lang="en-GB" dirty="0"/>
              <a:t>affords an important framework for increasing the number of those learning Gaelic in English medium education. </a:t>
            </a:r>
          </a:p>
          <a:p>
            <a:pPr marL="342900" indent="-342900">
              <a:buClr>
                <a:srgbClr val="00ABB5"/>
              </a:buClr>
              <a:buFont typeface="Arial" pitchFamily="34" charset="0"/>
              <a:buChar char="•"/>
            </a:pPr>
            <a:r>
              <a:rPr lang="en-GB" dirty="0" smtClean="0"/>
              <a:t>Both </a:t>
            </a:r>
            <a:r>
              <a:rPr lang="en-GB" dirty="0"/>
              <a:t>Curriculum for Excellence and a 1+2 Approach promote learning a Gaelic in the broad general education as a continuum of learning with opportunities for awards and qualifications in the senior phase. </a:t>
            </a:r>
          </a:p>
          <a:p>
            <a:pPr marL="342900" indent="-342900">
              <a:buClr>
                <a:srgbClr val="00ABB5"/>
              </a:buClr>
              <a:buFont typeface="Arial" pitchFamily="34" charset="0"/>
              <a:buChar char="•"/>
            </a:pPr>
            <a:r>
              <a:rPr lang="en-GB" dirty="0" smtClean="0"/>
              <a:t>Effective </a:t>
            </a:r>
            <a:r>
              <a:rPr lang="en-GB" dirty="0"/>
              <a:t>transition links between the primary and secondary sectors are key to building on language learning which has taken place at the primary stages. </a:t>
            </a:r>
          </a:p>
          <a:p>
            <a:pPr marL="342900" indent="-342900">
              <a:buClr>
                <a:srgbClr val="00ABB5"/>
              </a:buClr>
              <a:buFont typeface="Arial" pitchFamily="34" charset="0"/>
              <a:buChar char="•"/>
            </a:pPr>
            <a:r>
              <a:rPr lang="en-GB" dirty="0" smtClean="0"/>
              <a:t>The </a:t>
            </a:r>
            <a:r>
              <a:rPr lang="en-GB" dirty="0"/>
              <a:t>learning of an additional language, which might be Gaelic (Learners), is an entitlement for all as part of the broad general education up to the end of S3, within the languages curriculum area.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967145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Learning about Gaelic language and culture</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r>
              <a:rPr lang="en-GB" dirty="0" smtClean="0"/>
              <a:t/>
            </a:r>
            <a:br>
              <a:rPr lang="en-GB" dirty="0" smtClean="0"/>
            </a:br>
            <a:endParaRPr lang="en-GB" dirty="0"/>
          </a:p>
          <a:p>
            <a:pPr marL="342900" indent="-342900">
              <a:buClr>
                <a:srgbClr val="00ABB5"/>
              </a:buClr>
              <a:buFont typeface="Arial" pitchFamily="34" charset="0"/>
              <a:buChar char="•"/>
            </a:pPr>
            <a:r>
              <a:rPr lang="en-GB" dirty="0"/>
              <a:t>Learning about the Gaelic language and culture is a central feature of learning about Scotland and helps children and young people connect Gaelic to their knowledge and understanding of Scotland.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967145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err="1"/>
              <a:t>enquiries@educationscotland.gov.uk</a:t>
            </a:r>
            <a:endParaRPr lang="en-GB" sz="1400" dirty="0"/>
          </a:p>
          <a:p>
            <a:r>
              <a:rPr lang="en-US" sz="1400" dirty="0"/>
              <a:t> </a:t>
            </a:r>
            <a:endParaRPr lang="en-GB" sz="1400" dirty="0"/>
          </a:p>
          <a:p>
            <a:r>
              <a:rPr lang="en-GB" sz="1400" b="1" dirty="0" smtClean="0">
                <a:solidFill>
                  <a:srgbClr val="00ABB5"/>
                </a:solidFill>
                <a:hlinkClick r:id="rId5"/>
              </a:rPr>
              <a:t>www.educationscotland.gov.uk</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6"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spTree>
    <p:extLst>
      <p:ext uri="{BB962C8B-B14F-4D97-AF65-F5344CB8AC3E}">
        <p14:creationId xmlns:p14="http://schemas.microsoft.com/office/powerpoint/2010/main" val="1199071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Gaelic Medium Education</a:t>
            </a:r>
            <a:endParaRPr lang="en-GB" dirty="0">
              <a:solidFill>
                <a:srgbClr val="00ABB5"/>
              </a:solidFill>
            </a:endParaRPr>
          </a:p>
        </p:txBody>
      </p:sp>
      <p:sp>
        <p:nvSpPr>
          <p:cNvPr id="3" name="Content Placeholder 2"/>
          <p:cNvSpPr>
            <a:spLocks noGrp="1"/>
          </p:cNvSpPr>
          <p:nvPr>
            <p:ph idx="1"/>
          </p:nvPr>
        </p:nvSpPr>
        <p:spPr>
          <a:xfrm>
            <a:off x="1019510" y="1507437"/>
            <a:ext cx="10521292" cy="3807513"/>
          </a:xfrm>
        </p:spPr>
        <p:txBody>
          <a:bodyPr/>
          <a:lstStyle/>
          <a:p>
            <a:pPr>
              <a:buClr>
                <a:srgbClr val="00C4C4"/>
              </a:buClr>
            </a:pPr>
            <a:r>
              <a:rPr lang="en-GB" b="1" dirty="0" smtClean="0"/>
              <a:t>Key Messages:</a:t>
            </a:r>
          </a:p>
          <a:p>
            <a:pPr marL="342900" indent="-342900">
              <a:buClr>
                <a:srgbClr val="00C4C4"/>
              </a:buClr>
              <a:buFont typeface="Arial" pitchFamily="34" charset="0"/>
              <a:buChar char="•"/>
            </a:pPr>
            <a:endParaRPr lang="en-GB" dirty="0" smtClean="0"/>
          </a:p>
          <a:p>
            <a:pPr marL="342900" indent="-342900">
              <a:buClr>
                <a:srgbClr val="00C4C4"/>
              </a:buClr>
              <a:buFont typeface="Arial" pitchFamily="34" charset="0"/>
              <a:buChar char="•"/>
            </a:pPr>
            <a:r>
              <a:rPr lang="en-GB" dirty="0" smtClean="0"/>
              <a:t>Gaelic </a:t>
            </a:r>
            <a:r>
              <a:rPr lang="en-GB" dirty="0"/>
              <a:t>Medium Education is based on the principles of immersion with children accruing all the benefits of bilingualism. </a:t>
            </a:r>
          </a:p>
          <a:p>
            <a:pPr marL="342900" indent="-342900">
              <a:buClr>
                <a:srgbClr val="00C4C4"/>
              </a:buClr>
              <a:buFont typeface="Arial" pitchFamily="34" charset="0"/>
              <a:buChar char="•"/>
            </a:pPr>
            <a:r>
              <a:rPr lang="en-GB" dirty="0" smtClean="0"/>
              <a:t>The </a:t>
            </a:r>
            <a:r>
              <a:rPr lang="en-GB" dirty="0"/>
              <a:t>early stage of learning through the medium of Gaelic, and where no other language is used, is referred to as ‘total immersion’. This is followed by an ‘immersion phase’ up to and including the senior phase. </a:t>
            </a:r>
          </a:p>
          <a:p>
            <a:pPr marL="342900" indent="-342900">
              <a:buClr>
                <a:srgbClr val="00ABB5"/>
              </a:buClr>
              <a:buFont typeface="Arial" pitchFamily="34" charset="0"/>
              <a:buChar char="•"/>
            </a:pPr>
            <a:r>
              <a:rPr lang="en-GB" dirty="0" smtClean="0"/>
              <a:t>Children </a:t>
            </a:r>
            <a:r>
              <a:rPr lang="en-GB" dirty="0"/>
              <a:t>and young people need to be equally confident in the use of Gaelic and English and able to use both languages in a full range of situations within and outwith school. </a:t>
            </a:r>
          </a:p>
          <a:p>
            <a:pPr marL="342900" indent="-342900">
              <a:buClr>
                <a:srgbClr val="00C4C4"/>
              </a:buClr>
              <a:buFont typeface="Arial" pitchFamily="34" charset="0"/>
              <a:buChar char="•"/>
            </a:pPr>
            <a:r>
              <a:rPr lang="en-GB" dirty="0" smtClean="0"/>
              <a:t>All </a:t>
            </a:r>
            <a:r>
              <a:rPr lang="en-GB" dirty="0"/>
              <a:t>Gaelic Medium Education provisions, whether in free-standing provision known as Gaelic schools or Gaelic Medium schools or when delivered alongside English medium, have as an underlying foundation the principles of immersion.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1682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Gaelic Education: engagement with parents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endParaRPr lang="en-GB" dirty="0" smtClean="0"/>
          </a:p>
          <a:p>
            <a:pPr>
              <a:buClr>
                <a:srgbClr val="00ABB5"/>
              </a:buClr>
            </a:pPr>
            <a:r>
              <a:rPr lang="en-GB" b="1" dirty="0" smtClean="0"/>
              <a:t>Key Messages:</a:t>
            </a:r>
          </a:p>
          <a:p>
            <a:endParaRPr lang="en-GB" dirty="0"/>
          </a:p>
          <a:p>
            <a:pPr marL="342900" indent="-342900">
              <a:buClr>
                <a:srgbClr val="00ABB5"/>
              </a:buClr>
              <a:buFont typeface="Arial" pitchFamily="34" charset="0"/>
              <a:buChar char="•"/>
            </a:pPr>
            <a:r>
              <a:rPr lang="en-GB" dirty="0" smtClean="0"/>
              <a:t>Early </a:t>
            </a:r>
            <a:r>
              <a:rPr lang="en-GB" dirty="0"/>
              <a:t>engagement with parents to inform them of the benefits of Gaelic Medium Education and its link to the benefits of bilingualism is essential in securing the future of the language. </a:t>
            </a:r>
          </a:p>
          <a:p>
            <a:pPr marL="342900" indent="-342900">
              <a:buClr>
                <a:srgbClr val="00ABB5"/>
              </a:buClr>
              <a:buFont typeface="Arial" pitchFamily="34" charset="0"/>
              <a:buChar char="•"/>
            </a:pPr>
            <a:r>
              <a:rPr lang="en-GB" dirty="0" smtClean="0"/>
              <a:t>Children’s </a:t>
            </a:r>
            <a:r>
              <a:rPr lang="en-GB" dirty="0"/>
              <a:t>fluency in Gaelic is enhanced by using the language outwith school. Parents need to have clear information on how to support their children’s education. </a:t>
            </a:r>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career-long professional learning (</a:t>
            </a:r>
            <a:r>
              <a:rPr lang="en-GB" dirty="0" err="1"/>
              <a:t>CLPL</a:t>
            </a:r>
            <a:r>
              <a:rPr lang="en-GB" dirty="0"/>
              <a:t>) </a:t>
            </a:r>
            <a:endParaRPr lang="en-GB" dirty="0">
              <a:solidFill>
                <a:srgbClr val="00ABB5"/>
              </a:solidFill>
            </a:endParaRPr>
          </a:p>
        </p:txBody>
      </p:sp>
      <p:sp>
        <p:nvSpPr>
          <p:cNvPr id="3" name="Content Placeholder 2"/>
          <p:cNvSpPr>
            <a:spLocks noGrp="1"/>
          </p:cNvSpPr>
          <p:nvPr>
            <p:ph idx="1"/>
          </p:nvPr>
        </p:nvSpPr>
        <p:spPr>
          <a:xfrm>
            <a:off x="1019510" y="1583637"/>
            <a:ext cx="10521292" cy="3498739"/>
          </a:xfrm>
        </p:spPr>
        <p:txBody>
          <a:bodyPr/>
          <a:lstStyle/>
          <a:p>
            <a:pPr>
              <a:buClr>
                <a:srgbClr val="00ABB5"/>
              </a:buClr>
            </a:pPr>
            <a:r>
              <a:rPr lang="en-GB" b="1" dirty="0" smtClean="0"/>
              <a:t>Key Messages</a:t>
            </a:r>
            <a:r>
              <a:rPr lang="en-GB" dirty="0" smtClean="0"/>
              <a:t/>
            </a:r>
            <a:br>
              <a:rPr lang="en-GB" dirty="0" smtClean="0"/>
            </a:br>
            <a:endParaRPr lang="en-GB" dirty="0"/>
          </a:p>
          <a:p>
            <a:pPr marL="342900" indent="-342900">
              <a:buClr>
                <a:srgbClr val="00ABB5"/>
              </a:buClr>
              <a:buFont typeface="Arial" pitchFamily="34" charset="0"/>
              <a:buChar char="•"/>
            </a:pPr>
            <a:r>
              <a:rPr lang="en-GB" dirty="0"/>
              <a:t>Teachers need to have access to high-quality career-long professional learning (</a:t>
            </a:r>
            <a:r>
              <a:rPr lang="en-GB" dirty="0" err="1"/>
              <a:t>CLPL</a:t>
            </a:r>
            <a:r>
              <a:rPr lang="en-GB" dirty="0"/>
              <a:t>) to support them with Gaelic Medium Education.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Gaelic Medium Education: total immersion</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pPr marL="342900" indent="-342900">
              <a:buClr>
                <a:srgbClr val="00ABB5"/>
              </a:buClr>
              <a:buFont typeface="Arial" pitchFamily="34" charset="0"/>
              <a:buChar char="•"/>
            </a:pPr>
            <a:r>
              <a:rPr lang="en-GB" dirty="0" smtClean="0"/>
              <a:t>Children </a:t>
            </a:r>
            <a:r>
              <a:rPr lang="en-GB" dirty="0"/>
              <a:t>and young people need to experience high-quality </a:t>
            </a:r>
            <a:r>
              <a:rPr lang="en-GB" b="1" dirty="0"/>
              <a:t>total immersion as part of Gaelic Medium Education until they have a secure foundation in the language and a level of fluency that will enable them to build on the progress made in Gaelic. </a:t>
            </a:r>
            <a:endParaRPr lang="en-GB" dirty="0"/>
          </a:p>
          <a:p>
            <a:pPr marL="342900" indent="-342900">
              <a:buClr>
                <a:srgbClr val="00ABB5"/>
              </a:buClr>
              <a:buFont typeface="Arial" pitchFamily="34" charset="0"/>
              <a:buChar char="•"/>
            </a:pPr>
            <a:r>
              <a:rPr lang="en-GB" dirty="0" smtClean="0"/>
              <a:t>Teachers</a:t>
            </a:r>
            <a:r>
              <a:rPr lang="en-GB" dirty="0"/>
              <a:t>’ monitoring and tracking of progress and achievement needs to ensure that children have received sufficient total immersion. </a:t>
            </a:r>
          </a:p>
          <a:p>
            <a:pPr marL="342900" indent="-342900">
              <a:buClr>
                <a:srgbClr val="00ABB5"/>
              </a:buClr>
              <a:buFont typeface="Arial" pitchFamily="34" charset="0"/>
              <a:buChar char="•"/>
            </a:pPr>
            <a:r>
              <a:rPr lang="en-GB" dirty="0" smtClean="0"/>
              <a:t>A </a:t>
            </a:r>
            <a:r>
              <a:rPr lang="en-GB" dirty="0"/>
              <a:t>range of approaches are used in total immersion to enable children to hear and absorb high-quality Gaelic. </a:t>
            </a:r>
          </a:p>
          <a:p>
            <a:pPr marL="342900" indent="-342900">
              <a:buClr>
                <a:srgbClr val="00ABB5"/>
              </a:buClr>
              <a:buFont typeface="Arial" pitchFamily="34" charset="0"/>
              <a:buChar char="•"/>
            </a:pPr>
            <a:r>
              <a:rPr lang="en-GB" dirty="0" smtClean="0"/>
              <a:t>In </a:t>
            </a:r>
            <a:r>
              <a:rPr lang="en-GB" dirty="0"/>
              <a:t>delivering learning in the total immersion playroom and classroom, staff need to make use of the principles of curriculum design to ensure </a:t>
            </a:r>
            <a:r>
              <a:rPr lang="en-GB" b="1" dirty="0"/>
              <a:t>learning which is progressive and coherent</a:t>
            </a:r>
            <a:r>
              <a:rPr lang="en-GB" dirty="0"/>
              <a:t>. </a:t>
            </a:r>
          </a:p>
          <a:p>
            <a:pPr marL="342900" indent="-342900">
              <a:buClr>
                <a:srgbClr val="00ABB5"/>
              </a:buClr>
              <a:buFont typeface="Arial" pitchFamily="34" charset="0"/>
              <a:buChar char="•"/>
            </a:pPr>
            <a:r>
              <a:rPr lang="en-GB" dirty="0" smtClean="0"/>
              <a:t>The </a:t>
            </a:r>
            <a:r>
              <a:rPr lang="en-GB" b="1" dirty="0"/>
              <a:t>‘significant aspects of learning’ and associated progression statements for literacy and Gàidhlig </a:t>
            </a:r>
            <a:r>
              <a:rPr lang="en-GB" dirty="0"/>
              <a:t>have a key role in helping children to demonstrate their progress with the curricular levels for literacy and Gàidhlig. </a:t>
            </a:r>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the immersion phase (immersion in the Broad General Education from end of </a:t>
            </a:r>
            <a:r>
              <a:rPr lang="en-GB" dirty="0" err="1"/>
              <a:t>P3</a:t>
            </a:r>
            <a:r>
              <a:rPr lang="en-GB" dirty="0"/>
              <a:t>/beginning of P4 onwards)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pPr marL="342900" indent="-342900">
              <a:buClr>
                <a:srgbClr val="00ABB5"/>
              </a:buClr>
              <a:buFont typeface="Arial" pitchFamily="34" charset="0"/>
              <a:buChar char="•"/>
            </a:pPr>
            <a:r>
              <a:rPr lang="en-GB" dirty="0" smtClean="0"/>
              <a:t>In </a:t>
            </a:r>
            <a:r>
              <a:rPr lang="en-GB" dirty="0"/>
              <a:t>the immersion phase, the curriculum in its entirety continues to be taught through the medium of Gaelic across all four aspects of learning. </a:t>
            </a:r>
          </a:p>
          <a:p>
            <a:pPr marL="342900" indent="-342900">
              <a:buClr>
                <a:srgbClr val="00ABB5"/>
              </a:buClr>
              <a:buFont typeface="Arial" pitchFamily="34" charset="0"/>
              <a:buChar char="•"/>
            </a:pPr>
            <a:r>
              <a:rPr lang="en-GB" dirty="0" smtClean="0"/>
              <a:t>In </a:t>
            </a:r>
            <a:r>
              <a:rPr lang="en-GB" dirty="0"/>
              <a:t>the immersion phase, children begin to </a:t>
            </a:r>
            <a:r>
              <a:rPr lang="en-GB" b="1" dirty="0"/>
              <a:t>read and write skills in English language </a:t>
            </a:r>
            <a:r>
              <a:rPr lang="en-GB" dirty="0"/>
              <a:t>and to learn at a quicker pace across the curricular areas and contexts. </a:t>
            </a:r>
          </a:p>
          <a:p>
            <a:pPr marL="342900" indent="-342900">
              <a:buClr>
                <a:srgbClr val="00ABB5"/>
              </a:buClr>
              <a:buFont typeface="Arial" pitchFamily="34" charset="0"/>
              <a:buChar char="•"/>
            </a:pPr>
            <a:r>
              <a:rPr lang="en-GB" dirty="0" smtClean="0"/>
              <a:t>Teachers </a:t>
            </a:r>
            <a:r>
              <a:rPr lang="en-GB" dirty="0"/>
              <a:t>plan children’s learning to develop vocabulary connected to the different areas of the curriculum, language skills, grammar and an appreciation of Gaelic language and culture. </a:t>
            </a:r>
          </a:p>
          <a:p>
            <a:pPr marL="342900" indent="-342900">
              <a:buClr>
                <a:srgbClr val="00ABB5"/>
              </a:buClr>
              <a:buFont typeface="Arial" pitchFamily="34" charset="0"/>
              <a:buChar char="•"/>
            </a:pPr>
            <a:r>
              <a:rPr lang="en-GB" dirty="0" smtClean="0"/>
              <a:t>In </a:t>
            </a:r>
            <a:r>
              <a:rPr lang="en-GB" dirty="0"/>
              <a:t>the immersion phase </a:t>
            </a:r>
            <a:r>
              <a:rPr lang="en-GB" b="1" dirty="0"/>
              <a:t>teachers lead learning in all curriculum areas, including the newly introduced English, through the medium of Gaelic</a:t>
            </a:r>
            <a:r>
              <a:rPr lang="en-GB" dirty="0"/>
              <a:t>. </a:t>
            </a:r>
          </a:p>
          <a:p>
            <a:pPr marL="342900" indent="-342900">
              <a:buClr>
                <a:srgbClr val="00ABB5"/>
              </a:buClr>
              <a:buFont typeface="Arial" pitchFamily="34" charset="0"/>
              <a:buChar char="•"/>
            </a:pPr>
            <a:r>
              <a:rPr lang="en-GB" b="1" dirty="0" smtClean="0"/>
              <a:t>When </a:t>
            </a:r>
            <a:r>
              <a:rPr lang="en-GB" b="1" dirty="0"/>
              <a:t>Gaelic Medium Education is being delivered successfully, the immersion phase is planned to operate throughout primary and into secondary. </a:t>
            </a:r>
            <a:endParaRPr lang="en-GB" dirty="0"/>
          </a:p>
          <a:p>
            <a:pPr marL="342900" indent="-342900">
              <a:buClr>
                <a:srgbClr val="00ABB5"/>
              </a:buClr>
              <a:buFont typeface="Arial" pitchFamily="34" charset="0"/>
              <a:buChar char="•"/>
            </a:pPr>
            <a:r>
              <a:rPr lang="en-GB" dirty="0" smtClean="0"/>
              <a:t>In </a:t>
            </a:r>
            <a:r>
              <a:rPr lang="en-GB" dirty="0"/>
              <a:t>secondary, Gaelic immersion is taken forward within a broad general curriculum up to the end of S3 as a minimum entitlement.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Gaelic Medium Education: secondary stages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p>
          <a:p>
            <a:pPr marL="342900" indent="-342900">
              <a:buClr>
                <a:srgbClr val="00ABB5"/>
              </a:buClr>
              <a:buFont typeface="Arial" pitchFamily="34" charset="0"/>
              <a:buChar char="•"/>
            </a:pPr>
            <a:r>
              <a:rPr lang="en-GB" dirty="0" smtClean="0"/>
              <a:t>The </a:t>
            </a:r>
            <a:r>
              <a:rPr lang="en-GB" b="1" dirty="0"/>
              <a:t>rationale </a:t>
            </a:r>
            <a:r>
              <a:rPr lang="en-GB" dirty="0"/>
              <a:t>for the curriculum needs to be based on a shared understanding of Gaelic Medium Education and bilingualism. </a:t>
            </a:r>
          </a:p>
          <a:p>
            <a:pPr marL="342900" indent="-342900">
              <a:buClr>
                <a:srgbClr val="00ABB5"/>
              </a:buClr>
              <a:buFont typeface="Arial" pitchFamily="34" charset="0"/>
              <a:buChar char="•"/>
            </a:pPr>
            <a:r>
              <a:rPr lang="en-GB" dirty="0" smtClean="0"/>
              <a:t>Staff</a:t>
            </a:r>
            <a:r>
              <a:rPr lang="en-GB" dirty="0"/>
              <a:t>, young people, parents and partners need to be clear on the purpose and value of Gaelic Medium Education. </a:t>
            </a:r>
          </a:p>
          <a:p>
            <a:pPr marL="342900" indent="-342900">
              <a:buClr>
                <a:srgbClr val="00ABB5"/>
              </a:buClr>
              <a:buFont typeface="Arial" pitchFamily="34" charset="0"/>
              <a:buChar char="•"/>
            </a:pPr>
            <a:r>
              <a:rPr lang="en-GB" dirty="0" smtClean="0"/>
              <a:t>The </a:t>
            </a:r>
            <a:r>
              <a:rPr lang="en-GB" b="1" dirty="0"/>
              <a:t>Gaelic Medium curriculum from S1 to S3 and into the senior phase remains one based on the principles of immersion</a:t>
            </a:r>
            <a:r>
              <a:rPr lang="en-GB" dirty="0"/>
              <a:t>. </a:t>
            </a:r>
          </a:p>
          <a:p>
            <a:pPr marL="342900" indent="-342900">
              <a:buClr>
                <a:srgbClr val="00ABB5"/>
              </a:buClr>
              <a:buFont typeface="Arial" pitchFamily="34" charset="0"/>
              <a:buChar char="•"/>
            </a:pPr>
            <a:r>
              <a:rPr lang="en-GB" dirty="0" smtClean="0"/>
              <a:t>Young </a:t>
            </a:r>
            <a:r>
              <a:rPr lang="en-GB" dirty="0"/>
              <a:t>people need to experience a continuum of learning in the broad general education and the senior phase with opportunities to develop their fluency across all four contexts of the curriculum. </a:t>
            </a:r>
          </a:p>
          <a:p>
            <a:pPr marL="342900" indent="-342900">
              <a:buClr>
                <a:srgbClr val="00ABB5"/>
              </a:buClr>
              <a:buFont typeface="Arial" pitchFamily="34" charset="0"/>
              <a:buChar char="•"/>
            </a:pPr>
            <a:r>
              <a:rPr lang="en-GB" dirty="0" smtClean="0"/>
              <a:t>To </a:t>
            </a:r>
            <a:r>
              <a:rPr lang="en-GB" dirty="0"/>
              <a:t>allow progression in immersion, schools need to aim to deliver </a:t>
            </a:r>
            <a:r>
              <a:rPr lang="en-GB" b="1" dirty="0"/>
              <a:t>a sufficient proportion of the curriculum through the medium of Gaelic. </a:t>
            </a:r>
            <a:endParaRPr lang="en-GB" dirty="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secondary </a:t>
            </a:r>
            <a:r>
              <a:rPr lang="en-GB" dirty="0" smtClean="0"/>
              <a:t>stages (continued)</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342900" indent="-342900">
              <a:buClr>
                <a:srgbClr val="00ABB5"/>
              </a:buClr>
              <a:buFont typeface="Arial" pitchFamily="34" charset="0"/>
              <a:buChar char="•"/>
            </a:pPr>
            <a:r>
              <a:rPr lang="en-GB" dirty="0"/>
              <a:t>Gaelic Medium Education needs to be a compulsory part of the Broad General Education up to the end of S3, after which learners move on into the senior phase from S4-S6. </a:t>
            </a:r>
          </a:p>
          <a:p>
            <a:pPr marL="342900" indent="-342900">
              <a:buClr>
                <a:srgbClr val="00ABB5"/>
              </a:buClr>
              <a:buFont typeface="Arial" pitchFamily="34" charset="0"/>
              <a:buChar char="•"/>
            </a:pPr>
            <a:r>
              <a:rPr lang="en-GB" dirty="0"/>
              <a:t>The “1+2 Approach to Language Learning in Scotland” should be used in schools with Gaelic Medium provision to enable all young people in English medium education to learn Gaelic as an additional language.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611801" y="525849"/>
            <a:ext cx="11049507" cy="782320"/>
          </a:xfrm>
        </p:spPr>
        <p:txBody>
          <a:bodyPr/>
          <a:lstStyle/>
          <a:p>
            <a:r>
              <a:rPr lang="en-GB" dirty="0"/>
              <a:t>Gaelic Medium Education: improving fluency with a planned programme for language, grammar and vocabulary </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t>Key Messages</a:t>
            </a:r>
            <a:r>
              <a:rPr lang="en-GB" dirty="0" smtClean="0"/>
              <a:t/>
            </a:r>
            <a:br>
              <a:rPr lang="en-GB" dirty="0" smtClean="0"/>
            </a:br>
            <a:endParaRPr lang="en-GB" dirty="0"/>
          </a:p>
          <a:p>
            <a:pPr marL="342900" indent="-342900">
              <a:buClr>
                <a:srgbClr val="00ABB5"/>
              </a:buClr>
              <a:buFont typeface="Arial" pitchFamily="34" charset="0"/>
              <a:buChar char="•"/>
            </a:pPr>
            <a:r>
              <a:rPr lang="en-GB" dirty="0"/>
              <a:t>During the </a:t>
            </a:r>
            <a:r>
              <a:rPr lang="en-GB" b="1" dirty="0"/>
              <a:t>total immersion phase</a:t>
            </a:r>
            <a:r>
              <a:rPr lang="en-GB" dirty="0"/>
              <a:t>, the development of grammar and specialist vocabulary is embedded within learning and play through the use of high-quality Gaelic all of the time. </a:t>
            </a:r>
          </a:p>
          <a:p>
            <a:pPr marL="342900" indent="-342900">
              <a:buClr>
                <a:srgbClr val="00ABB5"/>
              </a:buClr>
              <a:buFont typeface="Arial" pitchFamily="34" charset="0"/>
              <a:buChar char="•"/>
            </a:pPr>
            <a:r>
              <a:rPr lang="en-GB" dirty="0" smtClean="0"/>
              <a:t>Later </a:t>
            </a:r>
            <a:r>
              <a:rPr lang="en-GB" dirty="0"/>
              <a:t>and at the </a:t>
            </a:r>
            <a:r>
              <a:rPr lang="en-GB" b="1" dirty="0"/>
              <a:t>immersion stages</a:t>
            </a:r>
            <a:r>
              <a:rPr lang="en-GB" dirty="0"/>
              <a:t>, children will become more aware of the development of particular language areas. Particular points of grammar and specialist vocabulary are planned in programmes and courses across the curricular areas and contexts of the curriculum. </a:t>
            </a:r>
          </a:p>
          <a:p>
            <a:pPr marL="342900" indent="-342900">
              <a:buClr>
                <a:srgbClr val="00ABB5"/>
              </a:buClr>
              <a:buFont typeface="Arial" pitchFamily="34" charset="0"/>
              <a:buChar char="•"/>
            </a:pPr>
            <a:r>
              <a:rPr lang="en-GB" dirty="0" smtClean="0"/>
              <a:t>It </a:t>
            </a:r>
            <a:r>
              <a:rPr lang="en-GB" dirty="0"/>
              <a:t>is important that schools continue the practice of having a </a:t>
            </a:r>
            <a:r>
              <a:rPr lang="en-GB" b="1" dirty="0"/>
              <a:t>policy on how to correct children’s and young people’s language errors </a:t>
            </a:r>
            <a:r>
              <a:rPr lang="en-GB" dirty="0"/>
              <a:t>so that these errors do not become the norm. </a:t>
            </a: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217123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A4BF1B-2B4E-48B0-952D-E218AA673903}"/>
</file>

<file path=customXml/itemProps2.xml><?xml version="1.0" encoding="utf-8"?>
<ds:datastoreItem xmlns:ds="http://schemas.openxmlformats.org/officeDocument/2006/customXml" ds:itemID="{FE75B553-2AE0-4B0C-913C-4B15DEBD22D7}"/>
</file>

<file path=customXml/itemProps3.xml><?xml version="1.0" encoding="utf-8"?>
<ds:datastoreItem xmlns:ds="http://schemas.openxmlformats.org/officeDocument/2006/customXml" ds:itemID="{D7967039-C71A-4B84-9858-0728C216CC08}"/>
</file>

<file path=docProps/app.xml><?xml version="1.0" encoding="utf-8"?>
<Properties xmlns="http://schemas.openxmlformats.org/officeDocument/2006/extended-properties" xmlns:vt="http://schemas.openxmlformats.org/officeDocument/2006/docPropsVTypes">
  <Template/>
  <TotalTime>1368</TotalTime>
  <Words>1347</Words>
  <Application>Microsoft Office PowerPoint</Application>
  <PresentationFormat>Custom</PresentationFormat>
  <Paragraphs>112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3. Education Scotland Powerpoint Final</vt:lpstr>
      <vt:lpstr>PowerPoint Presentation</vt:lpstr>
      <vt:lpstr>Gaelic Medium Education</vt:lpstr>
      <vt:lpstr>Gaelic Education: engagement with parents</vt:lpstr>
      <vt:lpstr>Gaelic Medium Education: career-long professional learning (CLPL) </vt:lpstr>
      <vt:lpstr>Gaelic Medium Education: total immersion</vt:lpstr>
      <vt:lpstr>Gaelic Medium Education: the immersion phase (immersion in the Broad General Education from end of P3/beginning of P4 onwards) </vt:lpstr>
      <vt:lpstr>Gaelic Medium Education: secondary stages</vt:lpstr>
      <vt:lpstr>Gaelic Medium Education: secondary stages (continued)</vt:lpstr>
      <vt:lpstr>Gaelic Medium Education: improving fluency with a planned programme for language, grammar and vocabulary </vt:lpstr>
      <vt:lpstr>Gaelic Medium Education: Transitions</vt:lpstr>
      <vt:lpstr>Gaelic Medium Education: A 1 + 2 Approach to Language Learning </vt:lpstr>
      <vt:lpstr>Gaelic Medium Education: creating an ethos for Gaelic in Gaelic Medium schools and other settings </vt:lpstr>
      <vt:lpstr>Gaelic Medium Education: learners with additional needs </vt:lpstr>
      <vt:lpstr>Gaelic Learner Education</vt:lpstr>
      <vt:lpstr>Gaelic Learner Education: curriculum 3-18 and Language Learning in Scotland: A 1+2 Approach. </vt:lpstr>
      <vt:lpstr>Learning about Gaelic language and culture</vt:lpstr>
      <vt:lpstr>PowerPoint Presentation</vt:lpstr>
    </vt:vector>
  </TitlesOfParts>
  <Company>Education Scotland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on Gaelic Education - Key Messages (English)</dc:title>
  <dc:creator>Fiona Andrew</dc:creator>
  <cp:lastModifiedBy>n414409</cp:lastModifiedBy>
  <cp:revision>61</cp:revision>
  <cp:lastPrinted>2014-02-19T15:05:01Z</cp:lastPrinted>
  <dcterms:created xsi:type="dcterms:W3CDTF">2014-01-17T15:23:54Z</dcterms:created>
  <dcterms:modified xsi:type="dcterms:W3CDTF">2015-08-13T10:00:38Z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