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3" r:id="rId3"/>
    <p:sldId id="334" r:id="rId4"/>
    <p:sldId id="335" r:id="rId5"/>
    <p:sldId id="336" r:id="rId6"/>
    <p:sldId id="339" r:id="rId7"/>
    <p:sldId id="344" r:id="rId8"/>
    <p:sldId id="346" r:id="rId9"/>
    <p:sldId id="337" r:id="rId10"/>
    <p:sldId id="338" r:id="rId11"/>
    <p:sldId id="340" r:id="rId12"/>
    <p:sldId id="341" r:id="rId13"/>
    <p:sldId id="342" r:id="rId14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9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99"/>
    <a:srgbClr val="B00000"/>
    <a:srgbClr val="FBF50B"/>
    <a:srgbClr val="E9900D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621" autoAdjust="0"/>
    <p:restoredTop sz="50000" autoAdjust="0"/>
  </p:normalViewPr>
  <p:slideViewPr>
    <p:cSldViewPr>
      <p:cViewPr>
        <p:scale>
          <a:sx n="70" d="100"/>
          <a:sy n="70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3066" y="-534"/>
      </p:cViewPr>
      <p:guideLst>
        <p:guide orient="horz" pos="3079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206BF-82B0-440E-9649-672E9D10B68A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73A4D-F5C6-465E-8463-69F31C15FE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8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EF1D0E1B-C8E7-4D0B-844B-DCB57325944A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89776" tIns="44888" rIns="89776" bIns="448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1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62DE4417-B57F-4E50-BF08-0622D2FB2D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9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Reasons for level 2: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poor use of capital letters – missed out when needed and used in inappropriate places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weak spelling of basic words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poor use of punctuation (misused apostrophes)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 lack of sense in first sentence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not much content</a:t>
            </a:r>
          </a:p>
          <a:p>
            <a:pPr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What most S1s should be aiming  for this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mostly technically accurate (some errors - e.g. misused apostrophes)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clear meaning in sentences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could do more to improve – as seen in next example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more complex sentence structure – wider variety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sophisticated vocabulary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variety of punctuation correctly used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more in-depth content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GB" sz="1800" dirty="0" smtClean="0"/>
              <a:t> Creating texts = </a:t>
            </a:r>
            <a:r>
              <a:rPr lang="en-US" sz="1800" dirty="0" smtClean="0"/>
              <a:t>The ability to write for a range of purposes and audiences selecting appropriate genre, form, structure and style </a:t>
            </a:r>
          </a:p>
          <a:p>
            <a:pPr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Examples of writing tasks which would be completed in other subjects – these also require  a good level of technical skills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focus for all year groups and all subjects to ensure the quality of writing improves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On display in every classroom in the school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Used by all departments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Copy available in the information pack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S1 piece of work (from a previous year group)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This was the whole essay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Read over individually – what issues do you notice? Give parents a few minutes to look over, no need to answer out.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This slide identifies some of the technical issues with this  piece: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 many spelling errors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 missing capital letters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 missing punctuation (full stops)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 Long sentences joined together using “and” too often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 poor expression at points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 no paragraphs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This piece wasn’t edited – had the pupil proofread, they could have fixed some of these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 Copy of this in information pack</a:t>
            </a:r>
          </a:p>
          <a:p>
            <a:pPr>
              <a:buFont typeface="Arial" pitchFamily="34" charset="0"/>
              <a:buChar char="•"/>
            </a:pPr>
            <a:endParaRPr lang="en-GB" sz="1800" dirty="0" smtClean="0"/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 Used by staff across the school -  shows general literacy skills required for functional writing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E4417-B57F-4E50-BF08-0622D2FB2D2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7"/>
          <p:cNvSpPr txBox="1">
            <a:spLocks/>
          </p:cNvSpPr>
          <p:nvPr userDrawn="1"/>
        </p:nvSpPr>
        <p:spPr>
          <a:xfrm>
            <a:off x="2483768" y="3356992"/>
            <a:ext cx="3352800" cy="1877293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b="1">
                <a:solidFill>
                  <a:srgbClr val="B00000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 smtClean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2267744" y="4789601"/>
            <a:ext cx="4392488" cy="1879759"/>
            <a:chOff x="2267744" y="476672"/>
            <a:chExt cx="4392488" cy="1879759"/>
          </a:xfrm>
        </p:grpSpPr>
        <p:pic>
          <p:nvPicPr>
            <p:cNvPr id="8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5936" y="476672"/>
              <a:ext cx="1008112" cy="824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2267744" y="1340768"/>
              <a:ext cx="43924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Saint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Ninian’s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High School</a:t>
              </a:r>
            </a:p>
            <a:p>
              <a:pPr algn="ctr"/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Kirkintilloch</a:t>
              </a:r>
              <a:endParaRPr lang="en-GB" sz="1400" b="1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www.st-ninians.e-dunbarton.sch.uk</a:t>
              </a:r>
            </a:p>
            <a:p>
              <a:pPr algn="ctr"/>
              <a:endParaRPr lang="en-GB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480"/>
            <a:ext cx="8229600" cy="10103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6872"/>
            <a:ext cx="8229600" cy="4047728"/>
          </a:xfrm>
        </p:spPr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0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2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9" name="Group 28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30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1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0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2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3" name="Rounded Rectangle 22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9" name="Group 28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30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1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86636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0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2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7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8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2267744" y="4789601"/>
            <a:ext cx="4392488" cy="1879759"/>
            <a:chOff x="2267744" y="476672"/>
            <a:chExt cx="4392488" cy="1879759"/>
          </a:xfrm>
        </p:grpSpPr>
        <p:pic>
          <p:nvPicPr>
            <p:cNvPr id="8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95936" y="476672"/>
              <a:ext cx="1008112" cy="824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 userDrawn="1"/>
          </p:nvSpPr>
          <p:spPr>
            <a:xfrm>
              <a:off x="2267744" y="1340768"/>
              <a:ext cx="43924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Saint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</a:t>
              </a:r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Ninian’s</a:t>
              </a:r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 High School</a:t>
              </a:r>
            </a:p>
            <a:p>
              <a:pPr algn="ctr"/>
              <a:r>
                <a:rPr lang="en-GB" sz="1400" b="1" baseline="0" dirty="0" err="1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Kirkintilloch</a:t>
              </a:r>
              <a:endParaRPr lang="en-GB" sz="1400" b="1" baseline="0" dirty="0" smtClean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  <a:p>
              <a:pPr algn="ctr"/>
              <a:r>
                <a:rPr lang="en-GB" sz="1400" b="1" baseline="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www.st-ninians.e-dunbarton.sch.uk</a:t>
              </a:r>
            </a:p>
            <a:p>
              <a:pPr algn="ctr"/>
              <a:endParaRPr lang="en-GB" b="1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9269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7"/>
            <a:ext cx="4038600" cy="393403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7"/>
            <a:ext cx="4038600" cy="393403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1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1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22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1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2" name="Straight Connector 11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1" name="Group 20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2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23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5800" cy="998984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9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0" name="Straight Connector 19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1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8" name="Group 27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9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0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18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0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27" name="Group 26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28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29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40768"/>
            <a:ext cx="2743200" cy="767682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80456"/>
            <a:ext cx="2743200" cy="4128864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180456"/>
            <a:ext cx="5111750" cy="4128864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1" name="Picture 1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2" name="Straight Connector 21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  <p:grpSp>
        <p:nvGrpSpPr>
          <p:cNvPr id="30" name="Group 29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31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32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16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17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8242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9E9FBB-5938-4549-9B31-DFF6D747BEDD}" type="datetimeFigureOut">
              <a:rPr lang="en-GB" smtClean="0"/>
              <a:pPr/>
              <a:t>27/04/2018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28CA50-3952-4764-8651-E91A7A3CC092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4572000" y="6034110"/>
            <a:ext cx="4143404" cy="707258"/>
            <a:chOff x="4572000" y="6034110"/>
            <a:chExt cx="4143404" cy="707258"/>
          </a:xfrm>
        </p:grpSpPr>
        <p:sp>
          <p:nvSpPr>
            <p:cNvPr id="15" name="Footer Placeholder 7"/>
            <p:cNvSpPr txBox="1">
              <a:spLocks/>
            </p:cNvSpPr>
            <p:nvPr userDrawn="1"/>
          </p:nvSpPr>
          <p:spPr>
            <a:xfrm>
              <a:off x="4572000" y="6304235"/>
              <a:ext cx="3352800" cy="365125"/>
            </a:xfrm>
            <a:prstGeom prst="rect">
              <a:avLst/>
            </a:prstGeom>
          </p:spPr>
          <p:txBody>
            <a:bodyPr vert="horz" lIns="0" tIns="0" rIns="0" bIns="0" anchor="b"/>
            <a:lstStyle>
              <a:lvl1pPr algn="r">
                <a:defRPr b="1">
                  <a:solidFill>
                    <a:srgbClr val="B00000"/>
                  </a:solidFill>
                </a:defRPr>
              </a:lvl1pPr>
            </a:lstStyle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B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www.st-ninians.e-dunbarton.sch.uk</a:t>
              </a:r>
            </a:p>
          </p:txBody>
        </p:sp>
        <p:pic>
          <p:nvPicPr>
            <p:cNvPr id="16" name="Picture 2" descr="School Badge  05  1 JPE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013818" y="6167897"/>
              <a:ext cx="701586" cy="573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WordArt 6"/>
            <p:cNvSpPr>
              <a:spLocks noChangeArrowheads="1" noChangeShapeType="1" noTextEdit="1"/>
            </p:cNvSpPr>
            <p:nvPr userDrawn="1"/>
          </p:nvSpPr>
          <p:spPr bwMode="auto">
            <a:xfrm>
              <a:off x="7991504" y="6034110"/>
              <a:ext cx="723900" cy="681038"/>
            </a:xfrm>
            <a:prstGeom prst="rect">
              <a:avLst/>
            </a:prstGeom>
          </p:spPr>
          <p:txBody>
            <a:bodyPr wrap="none" fromWordArt="1">
              <a:prstTxWarp prst="textButton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GB" sz="800" kern="10" spc="16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Love in all things</a:t>
              </a:r>
              <a:endParaRPr lang="en-GB" sz="800" kern="10" spc="16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0" y="0"/>
            <a:ext cx="9144000" cy="980728"/>
            <a:chOff x="0" y="0"/>
            <a:chExt cx="9144000" cy="980728"/>
          </a:xfrm>
        </p:grpSpPr>
        <p:pic>
          <p:nvPicPr>
            <p:cNvPr id="20" name="Picture 1" descr="Picture2"/>
            <p:cNvPicPr>
              <a:picLocks noChangeAspect="1" noChangeArrowheads="1"/>
            </p:cNvPicPr>
            <p:nvPr/>
          </p:nvPicPr>
          <p:blipFill>
            <a:blip r:embed="rId14" cstate="print"/>
            <a:srcRect r="10052" b="-96"/>
            <a:stretch>
              <a:fillRect/>
            </a:stretch>
          </p:blipFill>
          <p:spPr bwMode="auto">
            <a:xfrm>
              <a:off x="0" y="0"/>
              <a:ext cx="9144000" cy="98072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0" y="980728"/>
              <a:ext cx="9144000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3" name="Group 23"/>
            <p:cNvGrpSpPr/>
            <p:nvPr/>
          </p:nvGrpSpPr>
          <p:grpSpPr>
            <a:xfrm>
              <a:off x="6228184" y="332656"/>
              <a:ext cx="2843808" cy="576064"/>
              <a:chOff x="6228184" y="332656"/>
              <a:chExt cx="2843808" cy="576064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6228184" y="332656"/>
                <a:ext cx="1152128" cy="288032"/>
              </a:xfrm>
              <a:prstGeom prst="roundRect">
                <a:avLst/>
              </a:prstGeom>
              <a:solidFill>
                <a:srgbClr val="B000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>
                    <a:solidFill>
                      <a:schemeClr val="bg1"/>
                    </a:solidFill>
                  </a:rPr>
                  <a:t>Awareness</a:t>
                </a:r>
                <a:endParaRPr lang="en-GB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8244408" y="620688"/>
                <a:ext cx="827584" cy="288032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Service</a:t>
                </a:r>
                <a:endParaRPr lang="en-GB" sz="1200" dirty="0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100392" y="332656"/>
                <a:ext cx="971600" cy="288032"/>
              </a:xfrm>
              <a:prstGeom prst="round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Creativity</a:t>
                </a:r>
                <a:endParaRPr lang="en-GB" sz="1200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6228184" y="620688"/>
                <a:ext cx="864096" cy="288032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Integrity</a:t>
                </a:r>
                <a:endParaRPr lang="en-GB" sz="12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7092280" y="620688"/>
                <a:ext cx="1152128" cy="288032"/>
              </a:xfrm>
              <a:prstGeom prst="roundRect">
                <a:avLst/>
              </a:prstGeom>
              <a:solidFill>
                <a:srgbClr val="E9900D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Perseverance</a:t>
                </a:r>
                <a:endParaRPr lang="en-GB" sz="1200" dirty="0"/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7380312" y="332656"/>
                <a:ext cx="720080" cy="288032"/>
              </a:xfrm>
              <a:prstGeom prst="roundRect">
                <a:avLst/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200" dirty="0" smtClean="0"/>
                  <a:t>Focus</a:t>
                </a:r>
                <a:endParaRPr lang="en-GB" sz="1200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Writing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Work </a:t>
            </a:r>
            <a:r>
              <a:rPr lang="mr-IN" dirty="0" smtClean="0"/>
              <a:t>–</a:t>
            </a:r>
            <a:r>
              <a:rPr lang="en-US" dirty="0" smtClean="0"/>
              <a:t> Level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600" i="1" dirty="0" smtClean="0"/>
              <a:t>one reason that many people blame the media for negative Body Image is the use of Photoshop and airbrushing has </a:t>
            </a:r>
            <a:r>
              <a:rPr lang="en-GB" sz="3600" i="1" dirty="0" err="1" smtClean="0"/>
              <a:t>encresed</a:t>
            </a:r>
            <a:r>
              <a:rPr lang="en-GB" sz="3600" i="1" dirty="0" smtClean="0"/>
              <a:t> by 550% In Recent years. This is the medias fault because the photo shop and airbrush </a:t>
            </a:r>
            <a:r>
              <a:rPr lang="en-GB" sz="3600" i="1" dirty="0" err="1" smtClean="0"/>
              <a:t>alot</a:t>
            </a:r>
            <a:r>
              <a:rPr lang="en-GB" sz="3600" i="1" dirty="0" smtClean="0"/>
              <a:t> of photo’s.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0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Work </a:t>
            </a:r>
            <a:r>
              <a:rPr lang="mr-IN" dirty="0" smtClean="0"/>
              <a:t>–</a:t>
            </a:r>
            <a:r>
              <a:rPr lang="en-US" dirty="0" smtClean="0"/>
              <a:t> Level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i="1" dirty="0" err="1" smtClean="0"/>
              <a:t>Photoshopping</a:t>
            </a:r>
            <a:r>
              <a:rPr lang="en-GB" sz="2800" i="1" dirty="0" smtClean="0"/>
              <a:t> or ‘airbrushing’ is a large part of people being negative feelings about their body. </a:t>
            </a:r>
            <a:r>
              <a:rPr lang="en-GB" sz="2800" i="1" dirty="0" err="1" smtClean="0"/>
              <a:t>Photshopping</a:t>
            </a:r>
            <a:r>
              <a:rPr lang="en-GB" sz="2800" i="1" dirty="0" smtClean="0"/>
              <a:t> is when a special computer adds things that are not there or takes things away. Magazine editors admit that 9 out of 10 photos published are </a:t>
            </a:r>
            <a:r>
              <a:rPr lang="en-GB" sz="2800" i="1" dirty="0" err="1" smtClean="0"/>
              <a:t>photoshopped</a:t>
            </a:r>
            <a:r>
              <a:rPr lang="en-GB" sz="2800" i="1" dirty="0" smtClean="0"/>
              <a:t>. This could drop teenage kid’s confidence severally. We could resolve this by publishing natural images of models in magazines instead of editing them.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66360"/>
          </a:xfrm>
        </p:spPr>
        <p:txBody>
          <a:bodyPr/>
          <a:lstStyle/>
          <a:p>
            <a:r>
              <a:rPr lang="en-US" dirty="0" smtClean="0"/>
              <a:t>Sample Work </a:t>
            </a:r>
            <a:r>
              <a:rPr lang="mr-IN" dirty="0" smtClean="0"/>
              <a:t>–</a:t>
            </a:r>
            <a:r>
              <a:rPr lang="en-US" dirty="0" smtClean="0"/>
              <a:t> Level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680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3000" i="1" dirty="0" smtClean="0"/>
              <a:t>When it comes to looking in magazines such as ‘Hello’ or ‘Ok’, I feel that not enough people take into consideration that the photos they look at could have been severely edited through </a:t>
            </a:r>
            <a:r>
              <a:rPr lang="en-GB" sz="3000" i="1" dirty="0" err="1" smtClean="0"/>
              <a:t>photoshop</a:t>
            </a:r>
            <a:r>
              <a:rPr lang="en-GB" sz="3000" i="1" dirty="0" smtClean="0"/>
              <a:t>. The models and celebrities they use are absolutely perfect as they are – why would they hire them otherwise? The definition of </a:t>
            </a:r>
            <a:r>
              <a:rPr lang="en-GB" sz="3000" i="1" dirty="0" err="1" smtClean="0"/>
              <a:t>photoshopping</a:t>
            </a:r>
            <a:r>
              <a:rPr lang="en-GB" sz="3000" i="1" dirty="0" smtClean="0"/>
              <a:t> is “digitally altering a photograph.” </a:t>
            </a:r>
            <a:r>
              <a:rPr lang="en-GB" sz="3000" i="1" dirty="0" err="1" smtClean="0"/>
              <a:t>Photoshopping</a:t>
            </a:r>
            <a:r>
              <a:rPr lang="en-GB" sz="3000" i="1" dirty="0" smtClean="0"/>
              <a:t> can be used to slim waists, make muscles appear more enhanced, brighten/dull colours and erase imperfections. In most magazines, the publishers do not notify the readers that the models have indeed been </a:t>
            </a:r>
            <a:r>
              <a:rPr lang="en-GB" sz="3000" i="1" dirty="0" err="1" smtClean="0"/>
              <a:t>photoshopped</a:t>
            </a:r>
            <a:r>
              <a:rPr lang="en-GB" sz="3000" i="1" dirty="0" smtClean="0"/>
              <a:t>, sometimes beyond recognition. As a result, people (especially young women) are prone to thinking they need to change their bodies to look like these “perfect” models. I feel that if in any sort of advertisement, it should be made clear that </a:t>
            </a:r>
            <a:r>
              <a:rPr lang="en-GB" sz="3000" i="1" dirty="0" err="1" smtClean="0"/>
              <a:t>photoshopping</a:t>
            </a:r>
            <a:r>
              <a:rPr lang="en-GB" sz="3000" i="1" dirty="0" smtClean="0"/>
              <a:t> has been used to help get rid of these unrealistic expectations of body size.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9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Encouraging your child to proofread and edit all of their own written work (can also be done aloud to help check punctuation and sense)</a:t>
            </a:r>
          </a:p>
          <a:p>
            <a:endParaRPr lang="en-US" dirty="0" smtClean="0"/>
          </a:p>
          <a:p>
            <a:r>
              <a:rPr lang="en-US" dirty="0" smtClean="0"/>
              <a:t>Regularly checking jotters from a variety of subjects for basic skills</a:t>
            </a:r>
          </a:p>
          <a:p>
            <a:endParaRPr lang="en-US" dirty="0" smtClean="0"/>
          </a:p>
          <a:p>
            <a:r>
              <a:rPr lang="en-US" dirty="0" smtClean="0"/>
              <a:t>Encouraging use of dictionary for spelling and/or unfamiliar words</a:t>
            </a:r>
          </a:p>
          <a:p>
            <a:endParaRPr lang="en-US" dirty="0"/>
          </a:p>
          <a:p>
            <a:r>
              <a:rPr lang="en-US" dirty="0" smtClean="0"/>
              <a:t>Encouraging regular reading at home</a:t>
            </a:r>
          </a:p>
          <a:p>
            <a:pPr lvl="1"/>
            <a:r>
              <a:rPr lang="en-US" dirty="0" smtClean="0"/>
              <a:t>Appropriate level of challenge</a:t>
            </a:r>
          </a:p>
          <a:p>
            <a:pPr lvl="1"/>
            <a:r>
              <a:rPr lang="en-US" dirty="0" smtClean="0"/>
              <a:t>Allows for vocabulary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assess writing, we are assessing the following:</a:t>
            </a:r>
          </a:p>
          <a:p>
            <a:pPr lvl="1"/>
            <a:r>
              <a:rPr lang="en-US" dirty="0" smtClean="0"/>
              <a:t>Tools for writing</a:t>
            </a:r>
          </a:p>
          <a:p>
            <a:pPr lvl="1"/>
            <a:r>
              <a:rPr lang="en-US" dirty="0" err="1" smtClean="0"/>
              <a:t>Organising</a:t>
            </a:r>
            <a:r>
              <a:rPr lang="en-US" dirty="0" smtClean="0"/>
              <a:t> and using information</a:t>
            </a:r>
          </a:p>
          <a:p>
            <a:pPr lvl="1"/>
            <a:r>
              <a:rPr lang="en-US" dirty="0" smtClean="0"/>
              <a:t>Creating texts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Personal </a:t>
            </a:r>
            <a:r>
              <a:rPr lang="en-US" dirty="0" smtClean="0"/>
              <a:t>essay</a:t>
            </a:r>
          </a:p>
          <a:p>
            <a:pPr lvl="1"/>
            <a:r>
              <a:rPr lang="en-US" dirty="0" smtClean="0"/>
              <a:t>Write about a personal experience, including detailed descriptions of your thoughts and feelings</a:t>
            </a:r>
          </a:p>
          <a:p>
            <a:pPr lvl="1"/>
            <a:r>
              <a:rPr lang="en-US" dirty="0" smtClean="0"/>
              <a:t>Write about yourself</a:t>
            </a:r>
          </a:p>
          <a:p>
            <a:endParaRPr lang="en-US" dirty="0"/>
          </a:p>
          <a:p>
            <a:r>
              <a:rPr lang="en-US" dirty="0" smtClean="0"/>
              <a:t>Discursive/informative essay</a:t>
            </a:r>
          </a:p>
          <a:p>
            <a:pPr lvl="1"/>
            <a:r>
              <a:rPr lang="en-US" dirty="0" smtClean="0"/>
              <a:t>Interdisciplinary topic with art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Research and provide information on sweatshops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Imaginative/descriptive writing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Critical essays</a:t>
            </a:r>
          </a:p>
          <a:p>
            <a:pPr lvl="1"/>
            <a:r>
              <a:rPr lang="en-US" dirty="0" smtClean="0"/>
              <a:t>Expressing ideas about a text in a clear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 all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</a:p>
          <a:p>
            <a:r>
              <a:rPr lang="en-US" dirty="0" smtClean="0"/>
              <a:t>Projects</a:t>
            </a:r>
          </a:p>
          <a:p>
            <a:r>
              <a:rPr lang="en-US" dirty="0" smtClean="0"/>
              <a:t>Newspaper articles</a:t>
            </a:r>
          </a:p>
          <a:p>
            <a:r>
              <a:rPr lang="en-US" dirty="0" smtClean="0"/>
              <a:t>Evaluations of performance/work</a:t>
            </a:r>
          </a:p>
          <a:p>
            <a:r>
              <a:rPr lang="en-US" dirty="0" smtClean="0"/>
              <a:t>Short responses to understanding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knowledge of technical aspects to help my writing communicate effectively within and beyond my place of </a:t>
            </a:r>
            <a:r>
              <a:rPr lang="en-US" dirty="0" smtClean="0"/>
              <a:t>learning.</a:t>
            </a:r>
          </a:p>
          <a:p>
            <a:r>
              <a:rPr lang="en-US" dirty="0" smtClean="0"/>
              <a:t>The skills included are as follows:</a:t>
            </a:r>
          </a:p>
          <a:p>
            <a:pPr lvl="1"/>
            <a:r>
              <a:rPr lang="en-US" dirty="0" smtClean="0"/>
              <a:t>Spelling</a:t>
            </a:r>
          </a:p>
          <a:p>
            <a:pPr lvl="1"/>
            <a:r>
              <a:rPr lang="en-US" dirty="0" smtClean="0"/>
              <a:t>Punctuation</a:t>
            </a:r>
          </a:p>
          <a:p>
            <a:pPr lvl="1"/>
            <a:r>
              <a:rPr lang="en-US" dirty="0" smtClean="0"/>
              <a:t>Accurately structuring different types of sentences</a:t>
            </a:r>
          </a:p>
          <a:p>
            <a:pPr lvl="1"/>
            <a:r>
              <a:rPr lang="en-US" dirty="0" smtClean="0"/>
              <a:t>Editing work to ensure it communicates meaning clearly at first reading</a:t>
            </a:r>
          </a:p>
          <a:p>
            <a:pPr lvl="1"/>
            <a:r>
              <a:rPr lang="en-US" dirty="0" smtClean="0"/>
              <a:t>Using the correct layout</a:t>
            </a:r>
          </a:p>
        </p:txBody>
      </p:sp>
    </p:spTree>
    <p:extLst>
      <p:ext uri="{BB962C8B-B14F-4D97-AF65-F5344CB8AC3E}">
        <p14:creationId xmlns:p14="http://schemas.microsoft.com/office/powerpoint/2010/main" val="14289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1"/>
          <p:cNvSpPr>
            <a:spLocks noChangeShapeType="1"/>
          </p:cNvSpPr>
          <p:nvPr/>
        </p:nvSpPr>
        <p:spPr bwMode="auto">
          <a:xfrm>
            <a:off x="2051720" y="5445224"/>
            <a:ext cx="1371600" cy="0"/>
          </a:xfrm>
          <a:prstGeom prst="line">
            <a:avLst/>
          </a:prstGeom>
          <a:noFill/>
          <a:ln w="50800" cmpd="dbl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2123728" y="2204864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861774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  <a:tab pos="2057400" algn="l"/>
                <a:tab pos="35433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CORRECTION CODE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  <a:tab pos="2057400" algn="l"/>
                <a:tab pos="35433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Code (in margin)	How it appears	Explanation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  <a:tab pos="2057400" algn="l"/>
                <a:tab pos="3543300" algn="l"/>
                <a:tab pos="56007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1916832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spelling error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(incorrect)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^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(missing)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punctuation error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~~~~~~~~~~~~~</a:t>
            </a:r>
            <a:r>
              <a:rPr kumimoji="0" lang="en-GB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poor expression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caps (missing or inappropriate)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np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//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new paragraph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	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λ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content missing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[…..]	[…..]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not relevant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	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repetition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5229200"/>
            <a:ext cx="9144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	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serious error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en-GB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one star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057400" algn="l"/>
                <a:tab pos="5600700" algn="l"/>
              </a:tabLst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**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two star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57400" algn="l"/>
                <a:tab pos="5600700" algn="l"/>
              </a:tabLst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wish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paragraph </a:t>
            </a:r>
            <a:r>
              <a:rPr lang="mr-IN" dirty="0" smtClean="0"/>
              <a:t>–</a:t>
            </a:r>
            <a:r>
              <a:rPr lang="en-US" dirty="0" smtClean="0"/>
              <a:t> no markings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Find example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EB?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8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paragraph </a:t>
            </a:r>
            <a:r>
              <a:rPr lang="mr-IN" dirty="0" smtClean="0"/>
              <a:t>–</a:t>
            </a:r>
            <a:r>
              <a:rPr lang="en-US" dirty="0" smtClean="0"/>
              <a:t> no markings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Find example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EB?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732240" y="332656"/>
            <a:ext cx="360040" cy="360040"/>
          </a:xfrm>
          <a:prstGeom prst="ellipse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67544" y="980728"/>
            <a:ext cx="86409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60432" y="1628800"/>
            <a:ext cx="683568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32240" y="620688"/>
            <a:ext cx="1872208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83968" y="1916832"/>
            <a:ext cx="1152128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7544" y="3212976"/>
            <a:ext cx="1080120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40960" y="2852936"/>
            <a:ext cx="39553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91680" y="3859460"/>
            <a:ext cx="86409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67944" y="3861048"/>
            <a:ext cx="86409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55976" y="4149080"/>
            <a:ext cx="1008112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95736" y="4507532"/>
            <a:ext cx="576064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76256" y="5157192"/>
            <a:ext cx="86409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5445224"/>
            <a:ext cx="792088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16016" y="6093296"/>
            <a:ext cx="86409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75856" y="620688"/>
            <a:ext cx="1224136" cy="1588"/>
          </a:xfrm>
          <a:prstGeom prst="line">
            <a:avLst/>
          </a:prstGeom>
          <a:ln w="38100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hevron 31"/>
          <p:cNvSpPr/>
          <p:nvPr/>
        </p:nvSpPr>
        <p:spPr>
          <a:xfrm rot="5400000" flipH="1" flipV="1">
            <a:off x="1763688" y="1016732"/>
            <a:ext cx="108012" cy="108012"/>
          </a:xfrm>
          <a:prstGeom prst="chevron">
            <a:avLst/>
          </a:prstGeom>
          <a:solidFill>
            <a:srgbClr val="FF33CC"/>
          </a:solidFill>
          <a:ln w="31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Chevron 33"/>
          <p:cNvSpPr/>
          <p:nvPr/>
        </p:nvSpPr>
        <p:spPr>
          <a:xfrm rot="5400000" flipH="1" flipV="1">
            <a:off x="5652120" y="2312876"/>
            <a:ext cx="108012" cy="108012"/>
          </a:xfrm>
          <a:prstGeom prst="chevron">
            <a:avLst/>
          </a:prstGeom>
          <a:solidFill>
            <a:srgbClr val="FF33CC"/>
          </a:solidFill>
          <a:ln w="31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796136" y="2276872"/>
            <a:ext cx="360040" cy="360040"/>
          </a:xfrm>
          <a:prstGeom prst="ellipse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hevron 35"/>
          <p:cNvSpPr/>
          <p:nvPr/>
        </p:nvSpPr>
        <p:spPr>
          <a:xfrm rot="5400000" flipH="1" flipV="1">
            <a:off x="8820472" y="2960948"/>
            <a:ext cx="108012" cy="108012"/>
          </a:xfrm>
          <a:prstGeom prst="chevron">
            <a:avLst/>
          </a:prstGeom>
          <a:solidFill>
            <a:srgbClr val="FF33CC"/>
          </a:solidFill>
          <a:ln w="31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Chevron 36"/>
          <p:cNvSpPr/>
          <p:nvPr/>
        </p:nvSpPr>
        <p:spPr>
          <a:xfrm rot="5400000" flipH="1" flipV="1">
            <a:off x="2555776" y="3609020"/>
            <a:ext cx="108012" cy="108012"/>
          </a:xfrm>
          <a:prstGeom prst="chevron">
            <a:avLst/>
          </a:prstGeom>
          <a:solidFill>
            <a:srgbClr val="FF33CC"/>
          </a:solidFill>
          <a:ln w="31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 rot="5400000" flipH="1" flipV="1">
            <a:off x="5976156" y="3609020"/>
            <a:ext cx="108012" cy="108012"/>
          </a:xfrm>
          <a:prstGeom prst="chevron">
            <a:avLst/>
          </a:prstGeom>
          <a:solidFill>
            <a:srgbClr val="FF33CC"/>
          </a:solidFill>
          <a:ln w="31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Chevron 38"/>
          <p:cNvSpPr/>
          <p:nvPr/>
        </p:nvSpPr>
        <p:spPr>
          <a:xfrm rot="5400000" flipH="1" flipV="1">
            <a:off x="8928484" y="4545124"/>
            <a:ext cx="108012" cy="108012"/>
          </a:xfrm>
          <a:prstGeom prst="chevron">
            <a:avLst/>
          </a:prstGeom>
          <a:solidFill>
            <a:srgbClr val="FF33CC"/>
          </a:solidFill>
          <a:ln w="3175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2699792" y="3501008"/>
            <a:ext cx="360040" cy="334013"/>
          </a:xfrm>
          <a:prstGeom prst="ellipse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67544" y="4869160"/>
            <a:ext cx="360040" cy="360040"/>
          </a:xfrm>
          <a:prstGeom prst="ellipse">
            <a:avLst/>
          </a:prstGeom>
          <a:noFill/>
          <a:ln w="38100"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532263" y="5085184"/>
            <a:ext cx="2815601" cy="176474"/>
          </a:xfrm>
          <a:custGeom>
            <a:avLst/>
            <a:gdLst>
              <a:gd name="connsiteX0" fmla="*/ 0 w 2429301"/>
              <a:gd name="connsiteY0" fmla="*/ 116006 h 184245"/>
              <a:gd name="connsiteX1" fmla="*/ 191068 w 2429301"/>
              <a:gd name="connsiteY1" fmla="*/ 20472 h 184245"/>
              <a:gd name="connsiteX2" fmla="*/ 300250 w 2429301"/>
              <a:gd name="connsiteY2" fmla="*/ 184245 h 184245"/>
              <a:gd name="connsiteX3" fmla="*/ 436728 w 2429301"/>
              <a:gd name="connsiteY3" fmla="*/ 20472 h 184245"/>
              <a:gd name="connsiteX4" fmla="*/ 573206 w 2429301"/>
              <a:gd name="connsiteY4" fmla="*/ 116006 h 184245"/>
              <a:gd name="connsiteX5" fmla="*/ 750627 w 2429301"/>
              <a:gd name="connsiteY5" fmla="*/ 20472 h 184245"/>
              <a:gd name="connsiteX6" fmla="*/ 887104 w 2429301"/>
              <a:gd name="connsiteY6" fmla="*/ 170597 h 184245"/>
              <a:gd name="connsiteX7" fmla="*/ 1023582 w 2429301"/>
              <a:gd name="connsiteY7" fmla="*/ 20472 h 184245"/>
              <a:gd name="connsiteX8" fmla="*/ 1160059 w 2429301"/>
              <a:gd name="connsiteY8" fmla="*/ 129654 h 184245"/>
              <a:gd name="connsiteX9" fmla="*/ 1241946 w 2429301"/>
              <a:gd name="connsiteY9" fmla="*/ 34120 h 184245"/>
              <a:gd name="connsiteX10" fmla="*/ 1392071 w 2429301"/>
              <a:gd name="connsiteY10" fmla="*/ 143302 h 184245"/>
              <a:gd name="connsiteX11" fmla="*/ 1433015 w 2429301"/>
              <a:gd name="connsiteY11" fmla="*/ 6824 h 184245"/>
              <a:gd name="connsiteX12" fmla="*/ 1583140 w 2429301"/>
              <a:gd name="connsiteY12" fmla="*/ 170597 h 184245"/>
              <a:gd name="connsiteX13" fmla="*/ 1637731 w 2429301"/>
              <a:gd name="connsiteY13" fmla="*/ 75063 h 184245"/>
              <a:gd name="connsiteX14" fmla="*/ 1746913 w 2429301"/>
              <a:gd name="connsiteY14" fmla="*/ 129654 h 184245"/>
              <a:gd name="connsiteX15" fmla="*/ 1842447 w 2429301"/>
              <a:gd name="connsiteY15" fmla="*/ 20472 h 184245"/>
              <a:gd name="connsiteX16" fmla="*/ 2006221 w 2429301"/>
              <a:gd name="connsiteY16" fmla="*/ 143302 h 184245"/>
              <a:gd name="connsiteX17" fmla="*/ 2101755 w 2429301"/>
              <a:gd name="connsiteY17" fmla="*/ 6824 h 184245"/>
              <a:gd name="connsiteX18" fmla="*/ 2265528 w 2429301"/>
              <a:gd name="connsiteY18" fmla="*/ 102359 h 184245"/>
              <a:gd name="connsiteX19" fmla="*/ 2361062 w 2429301"/>
              <a:gd name="connsiteY19" fmla="*/ 34120 h 184245"/>
              <a:gd name="connsiteX20" fmla="*/ 2429301 w 2429301"/>
              <a:gd name="connsiteY20" fmla="*/ 129654 h 18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29301" h="184245">
                <a:moveTo>
                  <a:pt x="0" y="116006"/>
                </a:moveTo>
                <a:cubicBezTo>
                  <a:pt x="70513" y="62552"/>
                  <a:pt x="141026" y="9099"/>
                  <a:pt x="191068" y="20472"/>
                </a:cubicBezTo>
                <a:cubicBezTo>
                  <a:pt x="241110" y="31845"/>
                  <a:pt x="259307" y="184245"/>
                  <a:pt x="300250" y="184245"/>
                </a:cubicBezTo>
                <a:cubicBezTo>
                  <a:pt x="341193" y="184245"/>
                  <a:pt x="391235" y="31845"/>
                  <a:pt x="436728" y="20472"/>
                </a:cubicBezTo>
                <a:cubicBezTo>
                  <a:pt x="482221" y="9099"/>
                  <a:pt x="520890" y="116006"/>
                  <a:pt x="573206" y="116006"/>
                </a:cubicBezTo>
                <a:cubicBezTo>
                  <a:pt x="625522" y="116006"/>
                  <a:pt x="698311" y="11374"/>
                  <a:pt x="750627" y="20472"/>
                </a:cubicBezTo>
                <a:cubicBezTo>
                  <a:pt x="802943" y="29571"/>
                  <a:pt x="841612" y="170597"/>
                  <a:pt x="887104" y="170597"/>
                </a:cubicBezTo>
                <a:cubicBezTo>
                  <a:pt x="932596" y="170597"/>
                  <a:pt x="978090" y="27296"/>
                  <a:pt x="1023582" y="20472"/>
                </a:cubicBezTo>
                <a:cubicBezTo>
                  <a:pt x="1069075" y="13648"/>
                  <a:pt x="1123665" y="127379"/>
                  <a:pt x="1160059" y="129654"/>
                </a:cubicBezTo>
                <a:cubicBezTo>
                  <a:pt x="1196453" y="131929"/>
                  <a:pt x="1203277" y="31845"/>
                  <a:pt x="1241946" y="34120"/>
                </a:cubicBezTo>
                <a:cubicBezTo>
                  <a:pt x="1280615" y="36395"/>
                  <a:pt x="1360226" y="147851"/>
                  <a:pt x="1392071" y="143302"/>
                </a:cubicBezTo>
                <a:cubicBezTo>
                  <a:pt x="1423916" y="138753"/>
                  <a:pt x="1401170" y="2275"/>
                  <a:pt x="1433015" y="6824"/>
                </a:cubicBezTo>
                <a:cubicBezTo>
                  <a:pt x="1464860" y="11373"/>
                  <a:pt x="1549021" y="159224"/>
                  <a:pt x="1583140" y="170597"/>
                </a:cubicBezTo>
                <a:cubicBezTo>
                  <a:pt x="1617259" y="181970"/>
                  <a:pt x="1610435" y="81887"/>
                  <a:pt x="1637731" y="75063"/>
                </a:cubicBezTo>
                <a:cubicBezTo>
                  <a:pt x="1665027" y="68239"/>
                  <a:pt x="1712794" y="138752"/>
                  <a:pt x="1746913" y="129654"/>
                </a:cubicBezTo>
                <a:cubicBezTo>
                  <a:pt x="1781032" y="120556"/>
                  <a:pt x="1799229" y="18197"/>
                  <a:pt x="1842447" y="20472"/>
                </a:cubicBezTo>
                <a:cubicBezTo>
                  <a:pt x="1885665" y="22747"/>
                  <a:pt x="1963003" y="145577"/>
                  <a:pt x="2006221" y="143302"/>
                </a:cubicBezTo>
                <a:cubicBezTo>
                  <a:pt x="2049439" y="141027"/>
                  <a:pt x="2058537" y="13648"/>
                  <a:pt x="2101755" y="6824"/>
                </a:cubicBezTo>
                <a:cubicBezTo>
                  <a:pt x="2144973" y="0"/>
                  <a:pt x="2222310" y="97810"/>
                  <a:pt x="2265528" y="102359"/>
                </a:cubicBezTo>
                <a:cubicBezTo>
                  <a:pt x="2308746" y="106908"/>
                  <a:pt x="2333767" y="29571"/>
                  <a:pt x="2361062" y="34120"/>
                </a:cubicBezTo>
                <a:cubicBezTo>
                  <a:pt x="2388357" y="38669"/>
                  <a:pt x="2408829" y="84161"/>
                  <a:pt x="2429301" y="129654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3179928" y="3821373"/>
            <a:ext cx="744000" cy="183691"/>
          </a:xfrm>
          <a:custGeom>
            <a:avLst/>
            <a:gdLst>
              <a:gd name="connsiteX0" fmla="*/ 0 w 559559"/>
              <a:gd name="connsiteY0" fmla="*/ 27296 h 163773"/>
              <a:gd name="connsiteX1" fmla="*/ 95535 w 559559"/>
              <a:gd name="connsiteY1" fmla="*/ 163773 h 163773"/>
              <a:gd name="connsiteX2" fmla="*/ 122830 w 559559"/>
              <a:gd name="connsiteY2" fmla="*/ 27296 h 163773"/>
              <a:gd name="connsiteX3" fmla="*/ 177421 w 559559"/>
              <a:gd name="connsiteY3" fmla="*/ 150126 h 163773"/>
              <a:gd name="connsiteX4" fmla="*/ 245660 w 559559"/>
              <a:gd name="connsiteY4" fmla="*/ 27296 h 163773"/>
              <a:gd name="connsiteX5" fmla="*/ 354842 w 559559"/>
              <a:gd name="connsiteY5" fmla="*/ 122830 h 163773"/>
              <a:gd name="connsiteX6" fmla="*/ 395785 w 559559"/>
              <a:gd name="connsiteY6" fmla="*/ 27296 h 163773"/>
              <a:gd name="connsiteX7" fmla="*/ 504968 w 559559"/>
              <a:gd name="connsiteY7" fmla="*/ 122830 h 163773"/>
              <a:gd name="connsiteX8" fmla="*/ 559559 w 559559"/>
              <a:gd name="connsiteY8" fmla="*/ 0 h 16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9559" h="163773">
                <a:moveTo>
                  <a:pt x="0" y="27296"/>
                </a:moveTo>
                <a:cubicBezTo>
                  <a:pt x="37531" y="95534"/>
                  <a:pt x="75063" y="163773"/>
                  <a:pt x="95535" y="163773"/>
                </a:cubicBezTo>
                <a:cubicBezTo>
                  <a:pt x="116007" y="163773"/>
                  <a:pt x="109182" y="29570"/>
                  <a:pt x="122830" y="27296"/>
                </a:cubicBezTo>
                <a:cubicBezTo>
                  <a:pt x="136478" y="25022"/>
                  <a:pt x="156949" y="150126"/>
                  <a:pt x="177421" y="150126"/>
                </a:cubicBezTo>
                <a:cubicBezTo>
                  <a:pt x="197893" y="150126"/>
                  <a:pt x="216090" y="31845"/>
                  <a:pt x="245660" y="27296"/>
                </a:cubicBezTo>
                <a:cubicBezTo>
                  <a:pt x="275230" y="22747"/>
                  <a:pt x="329821" y="122830"/>
                  <a:pt x="354842" y="122830"/>
                </a:cubicBezTo>
                <a:cubicBezTo>
                  <a:pt x="379863" y="122830"/>
                  <a:pt x="370764" y="27296"/>
                  <a:pt x="395785" y="27296"/>
                </a:cubicBezTo>
                <a:cubicBezTo>
                  <a:pt x="420806" y="27296"/>
                  <a:pt x="477672" y="127379"/>
                  <a:pt x="504968" y="122830"/>
                </a:cubicBezTo>
                <a:cubicBezTo>
                  <a:pt x="532264" y="118281"/>
                  <a:pt x="545911" y="59140"/>
                  <a:pt x="559559" y="0"/>
                </a:cubicBezTo>
              </a:path>
            </a:pathLst>
          </a:custGeom>
          <a:noFill/>
          <a:ln w="28575">
            <a:solidFill>
              <a:srgbClr val="FF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Criteria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5" r="2083"/>
          <a:stretch/>
        </p:blipFill>
        <p:spPr>
          <a:xfrm>
            <a:off x="323528" y="2135119"/>
            <a:ext cx="8640960" cy="4722881"/>
          </a:xfrm>
        </p:spPr>
      </p:pic>
    </p:spTree>
    <p:extLst>
      <p:ext uri="{BB962C8B-B14F-4D97-AF65-F5344CB8AC3E}">
        <p14:creationId xmlns:p14="http://schemas.microsoft.com/office/powerpoint/2010/main" val="5847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2D1114-F0E3-41B2-9C97-6F71CA1F6EA6}"/>
</file>

<file path=customXml/itemProps2.xml><?xml version="1.0" encoding="utf-8"?>
<ds:datastoreItem xmlns:ds="http://schemas.openxmlformats.org/officeDocument/2006/customXml" ds:itemID="{A1AFDDEE-4C82-43BB-A51D-2AA7B0552EFD}"/>
</file>

<file path=customXml/itemProps3.xml><?xml version="1.0" encoding="utf-8"?>
<ds:datastoreItem xmlns:ds="http://schemas.openxmlformats.org/officeDocument/2006/customXml" ds:itemID="{633CFED7-1A17-4722-88FC-E346E164D5CD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2779</TotalTime>
  <Words>870</Words>
  <Application>Microsoft Office PowerPoint</Application>
  <PresentationFormat>On-screen Show (4:3)</PresentationFormat>
  <Paragraphs>129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Writing</vt:lpstr>
      <vt:lpstr>Writing</vt:lpstr>
      <vt:lpstr>Writing in English</vt:lpstr>
      <vt:lpstr>Writing in all subjects</vt:lpstr>
      <vt:lpstr>Tools for writing</vt:lpstr>
      <vt:lpstr>PowerPoint Presentation</vt:lpstr>
      <vt:lpstr>Sample paragraph – no markings</vt:lpstr>
      <vt:lpstr>Sample paragraph – no markings</vt:lpstr>
      <vt:lpstr>Marking Criteria</vt:lpstr>
      <vt:lpstr>Sample Work – Level 2</vt:lpstr>
      <vt:lpstr>Sample Work – Level 3</vt:lpstr>
      <vt:lpstr>Sample Work – Level 4</vt:lpstr>
      <vt:lpstr>How you can help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</dc:creator>
  <cp:lastModifiedBy>u418856</cp:lastModifiedBy>
  <cp:revision>266</cp:revision>
  <dcterms:created xsi:type="dcterms:W3CDTF">2013-05-08T18:03:52Z</dcterms:created>
  <dcterms:modified xsi:type="dcterms:W3CDTF">2018-04-27T11:03:09Z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