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3" r:id="rId3"/>
    <p:sldId id="344" r:id="rId4"/>
    <p:sldId id="346" r:id="rId5"/>
    <p:sldId id="357" r:id="rId6"/>
    <p:sldId id="358" r:id="rId7"/>
    <p:sldId id="356" r:id="rId8"/>
    <p:sldId id="345" r:id="rId9"/>
    <p:sldId id="363" r:id="rId10"/>
    <p:sldId id="364" r:id="rId11"/>
    <p:sldId id="361" r:id="rId12"/>
    <p:sldId id="362" r:id="rId13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FBF50B"/>
    <a:srgbClr val="E9900D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5" autoAdjust="0"/>
    <p:restoredTop sz="95520" autoAdjust="0"/>
  </p:normalViewPr>
  <p:slideViewPr>
    <p:cSldViewPr>
      <p:cViewPr>
        <p:scale>
          <a:sx n="80" d="100"/>
          <a:sy n="80" d="100"/>
        </p:scale>
        <p:origin x="-155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8305-48D6-4172-B874-09BC6FFA4681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1EC09-05F1-488B-9F40-3ED8BE4B3F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029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D0E1B-C8E7-4D0B-844B-DCB57325944A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E4417-B57F-4E50-BF08-0622D2FB2D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51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1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will be looking to review our own policy in line with the recommendations.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will be looking to review our own policy in line with the recommendations.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 will be looking to review our own policy in line with the recommendations.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E4417-B57F-4E50-BF08-0622D2FB2D2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5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7"/>
          <p:cNvSpPr txBox="1">
            <a:spLocks/>
          </p:cNvSpPr>
          <p:nvPr userDrawn="1"/>
        </p:nvSpPr>
        <p:spPr>
          <a:xfrm>
            <a:off x="2483768" y="3356992"/>
            <a:ext cx="3352800" cy="1877293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b="1">
                <a:solidFill>
                  <a:srgbClr val="B00000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 smtClean="0">
              <a:ln>
                <a:noFill/>
              </a:ln>
              <a:solidFill>
                <a:srgbClr val="B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267744" y="4789601"/>
            <a:ext cx="4392488" cy="1879759"/>
            <a:chOff x="2267744" y="476672"/>
            <a:chExt cx="4392488" cy="1879759"/>
          </a:xfrm>
        </p:grpSpPr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476672"/>
              <a:ext cx="1008112" cy="8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267744" y="1340768"/>
              <a:ext cx="43924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Saint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Ninian’s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High School</a:t>
              </a:r>
            </a:p>
            <a:p>
              <a:pPr algn="ctr"/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Kirkintilloch</a:t>
              </a:r>
              <a:endParaRPr lang="en-GB" sz="1400" b="1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www.st-ninians.e-dunbarton.sch.uk</a:t>
              </a:r>
            </a:p>
            <a:p>
              <a:pPr algn="ctr"/>
              <a:endPara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2480"/>
            <a:ext cx="8229600" cy="101037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6872"/>
            <a:ext cx="8229600" cy="4047728"/>
          </a:xfrm>
        </p:spPr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0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1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68760"/>
            <a:ext cx="2057400" cy="48574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6019800" cy="48574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0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1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86636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0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7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267744" y="4789601"/>
            <a:ext cx="4392488" cy="1879759"/>
            <a:chOff x="2267744" y="476672"/>
            <a:chExt cx="4392488" cy="1879759"/>
          </a:xfrm>
        </p:grpSpPr>
        <p:pic>
          <p:nvPicPr>
            <p:cNvPr id="8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476672"/>
              <a:ext cx="1008112" cy="824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 userDrawn="1"/>
          </p:nvSpPr>
          <p:spPr>
            <a:xfrm>
              <a:off x="2267744" y="1340768"/>
              <a:ext cx="43924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Saint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Ninian’s</a:t>
              </a:r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High School</a:t>
              </a:r>
            </a:p>
            <a:p>
              <a:pPr algn="ctr"/>
              <a:r>
                <a:rPr lang="en-GB" sz="1400" b="1" baseline="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Kirkintilloch</a:t>
              </a:r>
              <a:endParaRPr lang="en-GB" sz="1400" b="1" baseline="0" dirty="0" smtClean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  <a:p>
              <a:pPr algn="ctr"/>
              <a:r>
                <a:rPr lang="en-GB" sz="1400" b="1" baseline="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www.st-ninians.e-dunbarton.sch.uk</a:t>
              </a:r>
            </a:p>
            <a:p>
              <a:pPr algn="ctr"/>
              <a:endParaRPr lang="en-GB" b="1" dirty="0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2697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7"/>
            <a:ext cx="4038600" cy="393403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7"/>
            <a:ext cx="4038600" cy="393403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1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2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94352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1" name="Group 20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2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3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05800" cy="998984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9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1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8" name="Group 27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9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0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18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Connector 18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0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27" name="Group 26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28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29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2743200" cy="767682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180456"/>
            <a:ext cx="2743200" cy="4128864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180456"/>
            <a:ext cx="5111750" cy="4128864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1" name="Picture 1" descr="Picture2"/>
            <p:cNvPicPr>
              <a:picLocks noChangeAspect="1" noChangeArrowheads="1"/>
            </p:cNvPicPr>
            <p:nvPr/>
          </p:nvPicPr>
          <p:blipFill>
            <a:blip r:embed="rId2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  <p:grpSp>
        <p:nvGrpSpPr>
          <p:cNvPr id="30" name="Group 29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31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32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16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17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500306"/>
            <a:ext cx="8229600" cy="38242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9E9FBB-5938-4549-9B31-DFF6D747BEDD}" type="datetimeFigureOut">
              <a:rPr lang="en-GB" smtClean="0"/>
              <a:pPr/>
              <a:t>27/04/2018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28CA50-3952-4764-8651-E91A7A3CC092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4572000" y="6034110"/>
            <a:ext cx="4143404" cy="707258"/>
            <a:chOff x="4572000" y="6034110"/>
            <a:chExt cx="4143404" cy="707258"/>
          </a:xfrm>
        </p:grpSpPr>
        <p:sp>
          <p:nvSpPr>
            <p:cNvPr id="15" name="Footer Placeholder 7"/>
            <p:cNvSpPr txBox="1">
              <a:spLocks/>
            </p:cNvSpPr>
            <p:nvPr userDrawn="1"/>
          </p:nvSpPr>
          <p:spPr>
            <a:xfrm>
              <a:off x="4572000" y="6304235"/>
              <a:ext cx="3352800" cy="365125"/>
            </a:xfrm>
            <a:prstGeom prst="rect">
              <a:avLst/>
            </a:prstGeom>
          </p:spPr>
          <p:txBody>
            <a:bodyPr vert="horz" lIns="0" tIns="0" rIns="0" bIns="0" anchor="b"/>
            <a:lstStyle>
              <a:lvl1pPr algn="r">
                <a:defRPr b="1">
                  <a:solidFill>
                    <a:srgbClr val="B00000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www.st-ninians.e-dunbarton.sch.uk</a:t>
              </a:r>
            </a:p>
          </p:txBody>
        </p:sp>
        <p:pic>
          <p:nvPicPr>
            <p:cNvPr id="16" name="Picture 2" descr="School Badge  05  1 JPE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013818" y="6167897"/>
              <a:ext cx="701586" cy="57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WordArt 6"/>
            <p:cNvSpPr>
              <a:spLocks noChangeArrowheads="1" noChangeShapeType="1" noTextEdit="1"/>
            </p:cNvSpPr>
            <p:nvPr userDrawn="1"/>
          </p:nvSpPr>
          <p:spPr bwMode="auto">
            <a:xfrm>
              <a:off x="7991504" y="6034110"/>
              <a:ext cx="723900" cy="681038"/>
            </a:xfrm>
            <a:prstGeom prst="rect">
              <a:avLst/>
            </a:prstGeom>
          </p:spPr>
          <p:txBody>
            <a:bodyPr wrap="none" fromWordArt="1">
              <a:prstTxWarp prst="textButton">
                <a:avLst>
                  <a:gd name="adj" fmla="val 10800000"/>
                </a:avLst>
              </a:prstTxWarp>
            </a:bodyPr>
            <a:lstStyle/>
            <a:p>
              <a:pPr algn="ctr" rtl="0"/>
              <a:r>
                <a:rPr lang="en-GB" sz="800" kern="10" spc="16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 Black"/>
                </a:rPr>
                <a:t>Love in all things</a:t>
              </a:r>
              <a:endParaRPr lang="en-GB" sz="800" kern="10" spc="16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0" y="0"/>
            <a:ext cx="9144000" cy="980728"/>
            <a:chOff x="0" y="0"/>
            <a:chExt cx="9144000" cy="980728"/>
          </a:xfrm>
        </p:grpSpPr>
        <p:pic>
          <p:nvPicPr>
            <p:cNvPr id="20" name="Picture 1" descr="Picture2"/>
            <p:cNvPicPr>
              <a:picLocks noChangeAspect="1" noChangeArrowheads="1"/>
            </p:cNvPicPr>
            <p:nvPr/>
          </p:nvPicPr>
          <p:blipFill>
            <a:blip r:embed="rId14" cstate="print"/>
            <a:srcRect r="10052" b="-96"/>
            <a:stretch>
              <a:fillRect/>
            </a:stretch>
          </p:blipFill>
          <p:spPr bwMode="auto">
            <a:xfrm>
              <a:off x="0" y="0"/>
              <a:ext cx="9144000" cy="980728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  <a:effectLst/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0" y="980728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3" name="Group 23"/>
            <p:cNvGrpSpPr/>
            <p:nvPr/>
          </p:nvGrpSpPr>
          <p:grpSpPr>
            <a:xfrm>
              <a:off x="6228184" y="332656"/>
              <a:ext cx="2843808" cy="576064"/>
              <a:chOff x="6228184" y="332656"/>
              <a:chExt cx="2843808" cy="576064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228184" y="332656"/>
                <a:ext cx="1152128" cy="288032"/>
              </a:xfrm>
              <a:prstGeom prst="roundRect">
                <a:avLst/>
              </a:prstGeom>
              <a:solidFill>
                <a:srgbClr val="B0000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>
                    <a:solidFill>
                      <a:schemeClr val="bg1"/>
                    </a:solidFill>
                  </a:rPr>
                  <a:t>Awareness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8244408" y="620688"/>
                <a:ext cx="827584" cy="288032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Service</a:t>
                </a:r>
                <a:endParaRPr lang="en-GB" sz="12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8100392" y="332656"/>
                <a:ext cx="971600" cy="288032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Creativity</a:t>
                </a:r>
                <a:endParaRPr lang="en-GB" sz="1200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228184" y="620688"/>
                <a:ext cx="864096" cy="28803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Integrity</a:t>
                </a:r>
                <a:endParaRPr lang="en-GB" sz="1200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7092280" y="620688"/>
                <a:ext cx="1152128" cy="288032"/>
              </a:xfrm>
              <a:prstGeom prst="roundRect">
                <a:avLst/>
              </a:prstGeom>
              <a:solidFill>
                <a:srgbClr val="E9900D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Perseverance</a:t>
                </a:r>
                <a:endParaRPr lang="en-GB" sz="1200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7380312" y="332656"/>
                <a:ext cx="720080" cy="288032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 smtClean="0"/>
                  <a:t>Focus</a:t>
                </a:r>
                <a:endParaRPr lang="en-GB" sz="1200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0"/>
            <a:ext cx="7851648" cy="1033862"/>
          </a:xfrm>
        </p:spPr>
        <p:txBody>
          <a:bodyPr>
            <a:normAutofit/>
          </a:bodyPr>
          <a:lstStyle/>
          <a:p>
            <a:r>
              <a:rPr lang="en-GB" dirty="0" smtClean="0"/>
              <a:t>Numeracy in Science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251" r="30313" b="6249"/>
          <a:stretch/>
        </p:blipFill>
        <p:spPr>
          <a:xfrm>
            <a:off x="1219200" y="1371600"/>
            <a:ext cx="5410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" t="5000" r="3125" b="10000"/>
          <a:stretch/>
        </p:blipFill>
        <p:spPr>
          <a:xfrm>
            <a:off x="914400" y="1371600"/>
            <a:ext cx="7924800" cy="533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250" r="34062" b="2500"/>
          <a:stretch/>
        </p:blipFill>
        <p:spPr>
          <a:xfrm>
            <a:off x="1371600" y="1219200"/>
            <a:ext cx="408709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3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866360"/>
          </a:xfrm>
        </p:spPr>
        <p:txBody>
          <a:bodyPr>
            <a:normAutofit/>
          </a:bodyPr>
          <a:lstStyle/>
          <a:p>
            <a:r>
              <a:rPr lang="en-GB" dirty="0" smtClean="0"/>
              <a:t>BGE Science </a:t>
            </a:r>
            <a:r>
              <a:rPr lang="en-GB" dirty="0"/>
              <a:t>P</a:t>
            </a:r>
            <a:r>
              <a:rPr lang="en-GB" dirty="0" smtClean="0"/>
              <a:t>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054280" cy="525760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Level 3 benchmarks (with extension into level 4)</a:t>
            </a:r>
            <a:endParaRPr lang="en-GB" sz="1800" b="1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2514600"/>
            <a:ext cx="4015680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0070C0"/>
                </a:solidFill>
              </a:rPr>
              <a:t>Biology  </a:t>
            </a:r>
          </a:p>
          <a:p>
            <a:r>
              <a:rPr lang="en-GB" sz="1500" dirty="0" smtClean="0"/>
              <a:t>Microscopes</a:t>
            </a:r>
          </a:p>
          <a:p>
            <a:r>
              <a:rPr lang="en-GB" sz="1500" dirty="0" smtClean="0"/>
              <a:t>Cells (Plants, Animals, Specialised cells)</a:t>
            </a:r>
          </a:p>
          <a:p>
            <a:r>
              <a:rPr lang="en-GB" sz="1500" dirty="0" smtClean="0"/>
              <a:t>Micro-organisms and their uses</a:t>
            </a:r>
          </a:p>
          <a:p>
            <a:endParaRPr lang="en-GB" sz="15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6426" y="3962400"/>
            <a:ext cx="4015680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0070C0"/>
                </a:solidFill>
              </a:rPr>
              <a:t>Chemistry </a:t>
            </a:r>
          </a:p>
          <a:p>
            <a:r>
              <a:rPr lang="en-GB" sz="1500" dirty="0" smtClean="0"/>
              <a:t>Atoms and molecules</a:t>
            </a:r>
          </a:p>
          <a:p>
            <a:r>
              <a:rPr lang="en-GB" sz="1500" dirty="0" smtClean="0"/>
              <a:t>Chemical Reactions</a:t>
            </a:r>
          </a:p>
          <a:p>
            <a:endParaRPr lang="en-GB" sz="15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61460" y="3956538"/>
            <a:ext cx="4015680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0070C0"/>
                </a:solidFill>
              </a:rPr>
              <a:t>Chemistry </a:t>
            </a:r>
          </a:p>
          <a:p>
            <a:r>
              <a:rPr lang="en-GB" sz="1500" dirty="0" smtClean="0"/>
              <a:t>Acid and Alkalis and neutralisation</a:t>
            </a:r>
          </a:p>
          <a:p>
            <a:r>
              <a:rPr lang="en-GB" sz="1500" dirty="0" smtClean="0"/>
              <a:t>Elements and compounds</a:t>
            </a:r>
          </a:p>
          <a:p>
            <a:r>
              <a:rPr lang="en-GB" sz="1500" dirty="0" smtClean="0"/>
              <a:t>Periodic Table</a:t>
            </a:r>
          </a:p>
          <a:p>
            <a:endParaRPr lang="en-GB" sz="15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3172" y="5251938"/>
            <a:ext cx="4015680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0070C0"/>
                </a:solidFill>
              </a:rPr>
              <a:t>Physics </a:t>
            </a:r>
          </a:p>
          <a:p>
            <a:r>
              <a:rPr lang="en-GB" sz="1500" dirty="0" smtClean="0"/>
              <a:t>Energy sources and changes</a:t>
            </a:r>
          </a:p>
          <a:p>
            <a:r>
              <a:rPr lang="en-GB" sz="1500" dirty="0" smtClean="0"/>
              <a:t>Forces Contact and Non-contact</a:t>
            </a:r>
          </a:p>
          <a:p>
            <a:r>
              <a:rPr lang="en-GB" sz="1500" dirty="0" smtClean="0"/>
              <a:t>Sound Waves Frequency and Loudness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73183" y="5257800"/>
            <a:ext cx="4247594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0070C0"/>
                </a:solidFill>
              </a:rPr>
              <a:t> Physics </a:t>
            </a:r>
          </a:p>
          <a:p>
            <a:r>
              <a:rPr lang="en-GB" sz="1500" dirty="0" smtClean="0"/>
              <a:t>Light – Reflection, refraction and EM waves </a:t>
            </a:r>
          </a:p>
          <a:p>
            <a:r>
              <a:rPr lang="en-GB" sz="1500" dirty="0" smtClean="0"/>
              <a:t>Electricity - Charge and circuits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40358" y="2499946"/>
            <a:ext cx="4015680" cy="123385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 smtClean="0">
                <a:solidFill>
                  <a:srgbClr val="0070C0"/>
                </a:solidFill>
              </a:rPr>
              <a:t>Biology  </a:t>
            </a:r>
          </a:p>
          <a:p>
            <a:r>
              <a:rPr lang="en-GB" sz="1500" dirty="0" smtClean="0"/>
              <a:t>Body systems</a:t>
            </a:r>
          </a:p>
          <a:p>
            <a:r>
              <a:rPr lang="en-GB" sz="1500" dirty="0" smtClean="0"/>
              <a:t>Technology applications in Health </a:t>
            </a:r>
          </a:p>
          <a:p>
            <a:r>
              <a:rPr lang="en-GB" sz="1500" dirty="0" smtClean="0"/>
              <a:t>Inheritance &amp; DNA</a:t>
            </a:r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64056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Measuring, using units and converting units</a:t>
            </a:r>
          </a:p>
          <a:p>
            <a:pPr marL="0" indent="0">
              <a:buNone/>
            </a:pPr>
            <a:r>
              <a:rPr lang="en-GB" dirty="0" smtClean="0"/>
              <a:t>    (Time, Volume, Mass, temperature, length)</a:t>
            </a:r>
          </a:p>
          <a:p>
            <a:r>
              <a:rPr lang="en-GB" dirty="0" smtClean="0"/>
              <a:t>Averages</a:t>
            </a:r>
          </a:p>
          <a:p>
            <a:r>
              <a:rPr lang="en-GB" dirty="0" smtClean="0"/>
              <a:t>Rounding from measurements </a:t>
            </a:r>
          </a:p>
          <a:p>
            <a:endParaRPr lang="en-GB" dirty="0" smtClean="0"/>
          </a:p>
          <a:p>
            <a:r>
              <a:rPr lang="en-GB" dirty="0" smtClean="0"/>
              <a:t>Bar graphs (Drawing, analysing, making conclusions, predicting)</a:t>
            </a:r>
          </a:p>
          <a:p>
            <a:r>
              <a:rPr lang="en-GB" dirty="0" smtClean="0"/>
              <a:t>Line graphs (Scales, plotting points, analysing)</a:t>
            </a:r>
          </a:p>
          <a:p>
            <a:r>
              <a:rPr lang="en-GB" dirty="0" smtClean="0"/>
              <a:t>Pie Charts</a:t>
            </a:r>
          </a:p>
          <a:p>
            <a:endParaRPr lang="en-GB" dirty="0" smtClean="0"/>
          </a:p>
          <a:p>
            <a:r>
              <a:rPr lang="en-GB" dirty="0" smtClean="0"/>
              <a:t>Percentages</a:t>
            </a:r>
          </a:p>
          <a:p>
            <a:r>
              <a:rPr lang="en-GB" dirty="0" smtClean="0"/>
              <a:t>Ratio </a:t>
            </a:r>
          </a:p>
          <a:p>
            <a:r>
              <a:rPr lang="en-GB" dirty="0" smtClean="0"/>
              <a:t>Algebra (using formula W = m x g    V = IR)</a:t>
            </a:r>
          </a:p>
          <a:p>
            <a:endParaRPr lang="en-GB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122480"/>
            <a:ext cx="8229600" cy="866360"/>
          </a:xfrm>
        </p:spPr>
        <p:txBody>
          <a:bodyPr/>
          <a:lstStyle/>
          <a:p>
            <a:r>
              <a:rPr lang="en-GB" dirty="0" smtClean="0"/>
              <a:t>Science Numeracy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8346" y="1287696"/>
            <a:ext cx="6910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  <a:latin typeface="+mj-lt"/>
              </a:rPr>
              <a:t>Nat 5 Biology 2017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2362200"/>
            <a:ext cx="404447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dirty="0"/>
              <a:t>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846" t="17762" r="23269" b="11434"/>
          <a:stretch/>
        </p:blipFill>
        <p:spPr>
          <a:xfrm>
            <a:off x="609600" y="1588155"/>
            <a:ext cx="627637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546100"/>
            <a:ext cx="8596312" cy="132080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 smtClean="0"/>
              <a:t>S1 Science bar graphs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866900"/>
            <a:ext cx="7537450" cy="387985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200" b="1" dirty="0" smtClean="0"/>
              <a:t>Bar graphs</a:t>
            </a:r>
          </a:p>
          <a:p>
            <a:r>
              <a:rPr lang="en-GB" altLang="en-US" sz="2200" dirty="0" smtClean="0"/>
              <a:t>The different values go along the bottom  </a:t>
            </a:r>
            <a:r>
              <a:rPr lang="en-GB" altLang="en-US" sz="2200" b="1" dirty="0" smtClean="0"/>
              <a:t>X axis</a:t>
            </a:r>
          </a:p>
          <a:p>
            <a:r>
              <a:rPr lang="en-GB" altLang="en-US" sz="2200" dirty="0" smtClean="0"/>
              <a:t>The numbers go up the side </a:t>
            </a:r>
            <a:r>
              <a:rPr lang="en-GB" altLang="en-US" sz="2200" b="1" dirty="0" smtClean="0"/>
              <a:t>Y axis</a:t>
            </a:r>
          </a:p>
          <a:p>
            <a:r>
              <a:rPr lang="en-GB" altLang="en-US" sz="2200" b="1" dirty="0" smtClean="0"/>
              <a:t>Label</a:t>
            </a:r>
            <a:r>
              <a:rPr lang="en-GB" altLang="en-US" sz="2200" dirty="0" smtClean="0"/>
              <a:t> the axes</a:t>
            </a:r>
          </a:p>
          <a:p>
            <a:r>
              <a:rPr lang="en-GB" altLang="en-US" sz="2200" dirty="0" smtClean="0"/>
              <a:t>Make your scales go up in </a:t>
            </a:r>
          </a:p>
          <a:p>
            <a:pPr marL="0" indent="0">
              <a:buNone/>
            </a:pPr>
            <a:r>
              <a:rPr lang="en-GB" altLang="en-US" sz="2200" dirty="0"/>
              <a:t> </a:t>
            </a:r>
            <a:r>
              <a:rPr lang="en-GB" altLang="en-US" sz="2200" dirty="0" smtClean="0"/>
              <a:t>   even amounts – Start at 0</a:t>
            </a:r>
          </a:p>
          <a:p>
            <a:endParaRPr lang="en-GB" altLang="en-US" sz="2200" dirty="0" smtClean="0"/>
          </a:p>
          <a:p>
            <a:endParaRPr lang="en-GB" altLang="en-US" sz="2200" dirty="0" smtClean="0"/>
          </a:p>
          <a:p>
            <a:r>
              <a:rPr lang="en-GB" altLang="en-US" sz="2200" dirty="0" smtClean="0"/>
              <a:t>What does this graph tell you ??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48000"/>
            <a:ext cx="4231217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12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S1 Science line graphs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2142778"/>
            <a:ext cx="5257800" cy="4267200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 graphs</a:t>
            </a:r>
          </a:p>
          <a:p>
            <a:pPr marL="0" indent="0">
              <a:buFont typeface="Wingdings 3" charset="2"/>
              <a:buNone/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What did you change?</a:t>
            </a:r>
          </a:p>
          <a:p>
            <a:pPr marL="0" indent="0">
              <a:buFont typeface="Wingdings 3" charset="2"/>
              <a:buNone/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Independent variable</a:t>
            </a:r>
          </a:p>
          <a:p>
            <a:pPr>
              <a:buFont typeface="Wingdings 3" charset="2"/>
              <a:buChar char="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numbers go along the bottom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 axis </a:t>
            </a:r>
          </a:p>
          <a:p>
            <a:pPr marL="0" indent="0">
              <a:buFont typeface="Wingdings 3" charset="2"/>
              <a:buNone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What did you measure? </a:t>
            </a:r>
          </a:p>
          <a:p>
            <a:pPr marL="0" indent="0">
              <a:buFont typeface="Wingdings 3" charset="2"/>
              <a:buNone/>
              <a:defRPr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Dependent variable</a:t>
            </a:r>
          </a:p>
          <a:p>
            <a:pPr>
              <a:buFont typeface="Wingdings 3" charset="2"/>
              <a:buChar char="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numbers go up the side 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axis</a:t>
            </a:r>
          </a:p>
          <a:p>
            <a:pPr>
              <a:buFont typeface="Wingdings 3" charset="2"/>
              <a:buChar char=""/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Label</a:t>
            </a: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the axes</a:t>
            </a:r>
          </a:p>
          <a:p>
            <a:pPr>
              <a:buFont typeface="Wingdings 3" charset="2"/>
              <a:buChar char="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your scales go up in even amounts – Start at 0</a:t>
            </a:r>
          </a:p>
          <a:p>
            <a:pPr>
              <a:buFont typeface="Wingdings 3" charset="2"/>
              <a:buChar char=""/>
              <a:defRPr/>
            </a:pPr>
            <a:endParaRPr lang="en-GB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this graph tell you ??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305" r="42915" b="4881"/>
          <a:stretch>
            <a:fillRect/>
          </a:stretch>
        </p:blipFill>
        <p:spPr bwMode="auto">
          <a:xfrm>
            <a:off x="5372100" y="2180878"/>
            <a:ext cx="3724404" cy="345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715000" y="5029200"/>
            <a:ext cx="268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953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166" t="39625" r="25000" b="9980"/>
          <a:stretch/>
        </p:blipFill>
        <p:spPr>
          <a:xfrm>
            <a:off x="0" y="1905000"/>
            <a:ext cx="5878606" cy="32766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1143000"/>
            <a:ext cx="9144000" cy="609600"/>
          </a:xfrm>
          <a:prstGeom prst="rect">
            <a:avLst/>
          </a:prstGeom>
        </p:spPr>
        <p:txBody>
          <a:bodyPr vert="horz" lIns="0" tIns="45720" rIns="0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800" dirty="0" smtClean="0"/>
              <a:t>S1 Science line graph</a:t>
            </a:r>
          </a:p>
        </p:txBody>
      </p:sp>
    </p:spTree>
    <p:extLst>
      <p:ext uri="{BB962C8B-B14F-4D97-AF65-F5344CB8AC3E}">
        <p14:creationId xmlns:p14="http://schemas.microsoft.com/office/powerpoint/2010/main" val="14861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866360"/>
          </a:xfrm>
        </p:spPr>
        <p:txBody>
          <a:bodyPr>
            <a:normAutofit/>
          </a:bodyPr>
          <a:lstStyle/>
          <a:p>
            <a:r>
              <a:rPr lang="en-GB" dirty="0" smtClean="0"/>
              <a:t>Investigations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677336" y="1985979"/>
            <a:ext cx="8238064" cy="4719621"/>
            <a:chOff x="677336" y="1985979"/>
            <a:chExt cx="8238064" cy="4719621"/>
          </a:xfrm>
        </p:grpSpPr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857057" y="1985979"/>
              <a:ext cx="4038895" cy="999449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S2 Maths Week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en-US" sz="2800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Resistance</a:t>
              </a:r>
              <a:r>
                <a:rPr kumimoji="0" lang="en-GB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Investigation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6" y="1985979"/>
              <a:ext cx="1730955" cy="353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6" y="2319129"/>
              <a:ext cx="1069395" cy="92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306" y="2319129"/>
              <a:ext cx="803534" cy="98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0335" y="1985979"/>
              <a:ext cx="1795065" cy="113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677336" y="3263053"/>
              <a:ext cx="2692597" cy="1166024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Aim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677336" y="4429077"/>
              <a:ext cx="2692597" cy="2276523"/>
            </a:xfrm>
            <a:prstGeom prst="rect">
              <a:avLst/>
            </a:prstGeom>
            <a:noFill/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Labelled diagram of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experiment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3562261" y="5650626"/>
              <a:ext cx="5353139" cy="1054974"/>
            </a:xfrm>
            <a:prstGeom prst="rect">
              <a:avLst/>
            </a:prstGeom>
            <a:solidFill>
              <a:schemeClr val="bg1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Conclusion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31276"/>
              </p:ext>
            </p:extLst>
          </p:nvPr>
        </p:nvGraphicFramePr>
        <p:xfrm>
          <a:off x="3538615" y="3012235"/>
          <a:ext cx="5136522" cy="2321052"/>
        </p:xfrm>
        <a:graphic>
          <a:graphicData uri="http://schemas.openxmlformats.org/drawingml/2006/table">
            <a:tbl>
              <a:tblPr/>
              <a:tblGrid>
                <a:gridCol w="967578"/>
                <a:gridCol w="967578"/>
                <a:gridCol w="967578"/>
                <a:gridCol w="967578"/>
                <a:gridCol w="1266210"/>
              </a:tblGrid>
              <a:tr h="201240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Measured Resistance</a:t>
                      </a:r>
                      <a:endParaRPr lang="en-GB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Average  </a:t>
                      </a:r>
                      <a:r>
                        <a:rPr lang="en-GB" sz="1400" b="1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Resistance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5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Attempt 1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Attempt 2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Attempt 3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164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546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GB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Control 30"/>
          <p:cNvSpPr>
            <a:spLocks noChangeArrowheads="1" noChangeShapeType="1"/>
          </p:cNvSpPr>
          <p:nvPr/>
        </p:nvSpPr>
        <p:spPr bwMode="auto">
          <a:xfrm>
            <a:off x="7693128" y="6756521"/>
            <a:ext cx="4800007" cy="61350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" b="11250"/>
          <a:stretch/>
        </p:blipFill>
        <p:spPr>
          <a:xfrm>
            <a:off x="762000" y="1143000"/>
            <a:ext cx="8026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7A46AC-0D68-429C-9DA5-811E84CBDD5B}"/>
</file>

<file path=customXml/itemProps2.xml><?xml version="1.0" encoding="utf-8"?>
<ds:datastoreItem xmlns:ds="http://schemas.openxmlformats.org/officeDocument/2006/customXml" ds:itemID="{C8C8F016-7E27-4391-A58D-C32E0105009A}"/>
</file>

<file path=customXml/itemProps3.xml><?xml version="1.0" encoding="utf-8"?>
<ds:datastoreItem xmlns:ds="http://schemas.openxmlformats.org/officeDocument/2006/customXml" ds:itemID="{8F010381-A976-41F9-A891-AA676110F694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3960</TotalTime>
  <Words>343</Words>
  <Application>Microsoft Office PowerPoint</Application>
  <PresentationFormat>On-screen Show (4:3)</PresentationFormat>
  <Paragraphs>141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Numeracy in Science</vt:lpstr>
      <vt:lpstr>BGE Science Programme</vt:lpstr>
      <vt:lpstr>Science Numeracy </vt:lpstr>
      <vt:lpstr>PowerPoint Presentation</vt:lpstr>
      <vt:lpstr>PowerPoint Presentation</vt:lpstr>
      <vt:lpstr>S1 Science line graphs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</dc:creator>
  <cp:lastModifiedBy>u418856</cp:lastModifiedBy>
  <cp:revision>286</cp:revision>
  <dcterms:created xsi:type="dcterms:W3CDTF">2013-05-08T18:03:52Z</dcterms:created>
  <dcterms:modified xsi:type="dcterms:W3CDTF">2018-04-27T11:03:32Z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0x010100403EDB45499E3C4A9CABBFB5D3A49FC1</vt:lpwstr>
  </property>
</Properties>
</file>