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334" r:id="rId3"/>
    <p:sldId id="313" r:id="rId4"/>
    <p:sldId id="320" r:id="rId5"/>
    <p:sldId id="333" r:id="rId6"/>
    <p:sldId id="321" r:id="rId7"/>
    <p:sldId id="335" r:id="rId8"/>
    <p:sldId id="329" r:id="rId9"/>
    <p:sldId id="331" r:id="rId10"/>
    <p:sldId id="328" r:id="rId11"/>
    <p:sldId id="336" r:id="rId12"/>
    <p:sldId id="330" r:id="rId13"/>
    <p:sldId id="337" r:id="rId14"/>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9">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000"/>
    <a:srgbClr val="FBF50B"/>
    <a:srgbClr val="E9900D"/>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50000" autoAdjust="0"/>
  </p:normalViewPr>
  <p:slideViewPr>
    <p:cSldViewPr>
      <p:cViewPr>
        <p:scale>
          <a:sx n="70" d="100"/>
          <a:sy n="70" d="100"/>
        </p:scale>
        <p:origin x="-1974" y="-14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6"/>
    </p:cViewPr>
  </p:sorterViewPr>
  <p:notesViewPr>
    <p:cSldViewPr>
      <p:cViewPr varScale="1">
        <p:scale>
          <a:sx n="84" d="100"/>
          <a:sy n="84" d="100"/>
        </p:scale>
        <p:origin x="4008" y="208"/>
      </p:cViewPr>
      <p:guideLst>
        <p:guide orient="horz" pos="307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88950"/>
          </a:xfrm>
          <a:prstGeom prst="rect">
            <a:avLst/>
          </a:prstGeom>
        </p:spPr>
        <p:txBody>
          <a:bodyPr vert="horz" lIns="91440" tIns="45720" rIns="91440" bIns="45720" rtlCol="0"/>
          <a:lstStyle>
            <a:lvl1pPr algn="r">
              <a:defRPr sz="1200"/>
            </a:lvl1pPr>
          </a:lstStyle>
          <a:p>
            <a:fld id="{7DF206BF-82B0-440E-9649-672E9D10B68A}" type="datetimeFigureOut">
              <a:rPr lang="en-GB" smtClean="0"/>
              <a:pPr/>
              <a:t>27/04/2018</a:t>
            </a:fld>
            <a:endParaRPr lang="en-GB"/>
          </a:p>
        </p:txBody>
      </p:sp>
      <p:sp>
        <p:nvSpPr>
          <p:cNvPr id="4" name="Footer Placeholder 3"/>
          <p:cNvSpPr>
            <a:spLocks noGrp="1"/>
          </p:cNvSpPr>
          <p:nvPr>
            <p:ph type="ftr" sz="quarter" idx="2"/>
          </p:nvPr>
        </p:nvSpPr>
        <p:spPr>
          <a:xfrm>
            <a:off x="0" y="9285288"/>
            <a:ext cx="2889250" cy="4889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285288"/>
            <a:ext cx="2889250" cy="488950"/>
          </a:xfrm>
          <a:prstGeom prst="rect">
            <a:avLst/>
          </a:prstGeom>
        </p:spPr>
        <p:txBody>
          <a:bodyPr vert="horz" lIns="91440" tIns="45720" rIns="91440" bIns="45720" rtlCol="0" anchor="b"/>
          <a:lstStyle>
            <a:lvl1pPr algn="r">
              <a:defRPr sz="1200"/>
            </a:lvl1pPr>
          </a:lstStyle>
          <a:p>
            <a:fld id="{4E573A4D-F5C6-465E-8463-69F31C15FE59}" type="slidenum">
              <a:rPr lang="en-GB" smtClean="0"/>
              <a:pPr/>
              <a:t>‹#›</a:t>
            </a:fld>
            <a:endParaRPr lang="en-GB"/>
          </a:p>
        </p:txBody>
      </p:sp>
    </p:spTree>
    <p:extLst>
      <p:ext uri="{BB962C8B-B14F-4D97-AF65-F5344CB8AC3E}">
        <p14:creationId xmlns:p14="http://schemas.microsoft.com/office/powerpoint/2010/main" val="218721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8791"/>
          </a:xfrm>
          <a:prstGeom prst="rect">
            <a:avLst/>
          </a:prstGeom>
        </p:spPr>
        <p:txBody>
          <a:bodyPr vert="horz" lIns="89776" tIns="44888" rIns="89776" bIns="44888" rtlCol="0"/>
          <a:lstStyle>
            <a:lvl1pPr algn="l">
              <a:defRPr sz="1200"/>
            </a:lvl1pPr>
          </a:lstStyle>
          <a:p>
            <a:endParaRPr lang="en-GB"/>
          </a:p>
        </p:txBody>
      </p:sp>
      <p:sp>
        <p:nvSpPr>
          <p:cNvPr id="3" name="Date Placeholder 2"/>
          <p:cNvSpPr>
            <a:spLocks noGrp="1"/>
          </p:cNvSpPr>
          <p:nvPr>
            <p:ph type="dt" idx="1"/>
          </p:nvPr>
        </p:nvSpPr>
        <p:spPr>
          <a:xfrm>
            <a:off x="3777607" y="0"/>
            <a:ext cx="2889938" cy="488791"/>
          </a:xfrm>
          <a:prstGeom prst="rect">
            <a:avLst/>
          </a:prstGeom>
        </p:spPr>
        <p:txBody>
          <a:bodyPr vert="horz" lIns="89776" tIns="44888" rIns="89776" bIns="44888" rtlCol="0"/>
          <a:lstStyle>
            <a:lvl1pPr algn="r">
              <a:defRPr sz="1200"/>
            </a:lvl1pPr>
          </a:lstStyle>
          <a:p>
            <a:fld id="{EF1D0E1B-C8E7-4D0B-844B-DCB57325944A}" type="datetimeFigureOut">
              <a:rPr lang="en-GB" smtClean="0"/>
              <a:pPr/>
              <a:t>27/04/2018</a:t>
            </a:fld>
            <a:endParaRPr lang="en-GB"/>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89776" tIns="44888" rIns="89776" bIns="44888" rtlCol="0" anchor="ctr"/>
          <a:lstStyle/>
          <a:p>
            <a:endParaRPr lang="en-GB"/>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89776" tIns="44888" rIns="89776" bIns="448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285338"/>
            <a:ext cx="2889938" cy="488791"/>
          </a:xfrm>
          <a:prstGeom prst="rect">
            <a:avLst/>
          </a:prstGeom>
        </p:spPr>
        <p:txBody>
          <a:bodyPr vert="horz" lIns="89776" tIns="44888" rIns="89776" bIns="44888"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8"/>
            <a:ext cx="2889938" cy="488791"/>
          </a:xfrm>
          <a:prstGeom prst="rect">
            <a:avLst/>
          </a:prstGeom>
        </p:spPr>
        <p:txBody>
          <a:bodyPr vert="horz" lIns="89776" tIns="44888" rIns="89776" bIns="44888" rtlCol="0" anchor="b"/>
          <a:lstStyle>
            <a:lvl1pPr algn="r">
              <a:defRPr sz="1200"/>
            </a:lvl1pPr>
          </a:lstStyle>
          <a:p>
            <a:fld id="{62DE4417-B57F-4E50-BF08-0622D2FB2D22}" type="slidenum">
              <a:rPr lang="en-GB" smtClean="0"/>
              <a:pPr/>
              <a:t>‹#›</a:t>
            </a:fld>
            <a:endParaRPr lang="en-GB"/>
          </a:p>
        </p:txBody>
      </p:sp>
    </p:spTree>
    <p:extLst>
      <p:ext uri="{BB962C8B-B14F-4D97-AF65-F5344CB8AC3E}">
        <p14:creationId xmlns:p14="http://schemas.microsoft.com/office/powerpoint/2010/main" val="1800891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2DE4417-B57F-4E50-BF08-0622D2FB2D22}"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2DE4417-B57F-4E50-BF08-0622D2FB2D22}" type="slidenum">
              <a:rPr lang="en-GB" smtClean="0"/>
              <a:pPr/>
              <a:t>2</a:t>
            </a:fld>
            <a:endParaRPr lang="en-GB"/>
          </a:p>
        </p:txBody>
      </p:sp>
    </p:spTree>
    <p:extLst>
      <p:ext uri="{BB962C8B-B14F-4D97-AF65-F5344CB8AC3E}">
        <p14:creationId xmlns:p14="http://schemas.microsoft.com/office/powerpoint/2010/main" val="856898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Pupils</a:t>
            </a:r>
            <a:r>
              <a:rPr lang="en-US" baseline="0" dirty="0" smtClean="0"/>
              <a:t> shown this at literacy assemblies last week </a:t>
            </a:r>
            <a:r>
              <a:rPr lang="mr-IN" baseline="0" dirty="0" smtClean="0"/>
              <a:t>–</a:t>
            </a:r>
            <a:r>
              <a:rPr lang="en-US" baseline="0" dirty="0" smtClean="0"/>
              <a:t> highlighting the importance of these skills</a:t>
            </a:r>
            <a:endParaRPr lang="en-US"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3</a:t>
            </a:fld>
            <a:endParaRPr lang="en-GB"/>
          </a:p>
        </p:txBody>
      </p:sp>
    </p:spTree>
    <p:extLst>
      <p:ext uri="{BB962C8B-B14F-4D97-AF65-F5344CB8AC3E}">
        <p14:creationId xmlns:p14="http://schemas.microsoft.com/office/powerpoint/2010/main" val="108486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something we aim to embrace at St </a:t>
            </a:r>
            <a:r>
              <a:rPr lang="en-US" dirty="0" err="1" smtClean="0"/>
              <a:t>Ninian’s</a:t>
            </a:r>
            <a:r>
              <a:rPr lang="en-US" dirty="0" smtClean="0"/>
              <a:t>.</a:t>
            </a:r>
          </a:p>
          <a:p>
            <a:endParaRPr lang="en-US" dirty="0" smtClean="0"/>
          </a:p>
          <a:p>
            <a:r>
              <a:rPr lang="en-US" dirty="0" smtClean="0"/>
              <a:t>Active Literacy team with</a:t>
            </a:r>
            <a:r>
              <a:rPr lang="en-US" baseline="0" dirty="0" smtClean="0"/>
              <a:t> members from across departments.</a:t>
            </a:r>
          </a:p>
          <a:p>
            <a:endParaRPr lang="en-US" baseline="0" dirty="0" smtClean="0"/>
          </a:p>
          <a:p>
            <a:r>
              <a:rPr lang="en-US" baseline="0" dirty="0" smtClean="0"/>
              <a:t>Assessments of Literacy skills from a wide variety of departments.</a:t>
            </a:r>
          </a:p>
          <a:p>
            <a:endParaRPr lang="en-US" baseline="0" dirty="0" smtClean="0"/>
          </a:p>
          <a:p>
            <a:r>
              <a:rPr lang="en-US" baseline="0" dirty="0" smtClean="0"/>
              <a:t>Several departments will be leading the workshops, not just English, to highlight the cross-curricular nature of these skills.</a:t>
            </a:r>
            <a:endParaRPr lang="en-US"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5</a:t>
            </a:fld>
            <a:endParaRPr lang="en-GB"/>
          </a:p>
        </p:txBody>
      </p:sp>
    </p:spTree>
    <p:extLst>
      <p:ext uri="{BB962C8B-B14F-4D97-AF65-F5344CB8AC3E}">
        <p14:creationId xmlns:p14="http://schemas.microsoft.com/office/powerpoint/2010/main" val="1359656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Posters are in every classroom </a:t>
            </a:r>
            <a:r>
              <a:rPr lang="mr-IN" dirty="0" smtClean="0"/>
              <a:t>–</a:t>
            </a:r>
            <a:r>
              <a:rPr lang="en-US" dirty="0" smtClean="0"/>
              <a:t> showing how the skills apply to pupils’ learning</a:t>
            </a:r>
          </a:p>
          <a:p>
            <a:endParaRPr lang="en-US"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6</a:t>
            </a:fld>
            <a:endParaRPr lang="en-GB"/>
          </a:p>
        </p:txBody>
      </p:sp>
    </p:spTree>
    <p:extLst>
      <p:ext uri="{BB962C8B-B14F-4D97-AF65-F5344CB8AC3E}">
        <p14:creationId xmlns:p14="http://schemas.microsoft.com/office/powerpoint/2010/main" val="670339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Also on display in every classroom </a:t>
            </a:r>
            <a:r>
              <a:rPr lang="mr-IN" dirty="0" smtClean="0"/>
              <a:t>–</a:t>
            </a:r>
            <a:r>
              <a:rPr lang="en-GB" dirty="0" smtClean="0"/>
              <a:t> showing that these skills are important</a:t>
            </a:r>
            <a:r>
              <a:rPr lang="en-GB" baseline="0" dirty="0" smtClean="0"/>
              <a:t> in every day life and in work as well as in school </a:t>
            </a:r>
            <a:r>
              <a:rPr lang="mr-IN" baseline="0" dirty="0" smtClean="0"/>
              <a:t>–</a:t>
            </a:r>
            <a:r>
              <a:rPr lang="en-GB" baseline="0" dirty="0" smtClean="0"/>
              <a:t> making the skills learned in school relevant to life outside of school</a:t>
            </a:r>
            <a:endParaRPr lang="en-GB"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 this slide?</a:t>
            </a:r>
            <a:r>
              <a:rPr lang="en-US" baseline="0" dirty="0" smtClean="0"/>
              <a:t> Or just delete?</a:t>
            </a:r>
            <a:endParaRPr lang="en-US"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9</a:t>
            </a:fld>
            <a:endParaRPr lang="en-GB"/>
          </a:p>
        </p:txBody>
      </p:sp>
    </p:spTree>
    <p:extLst>
      <p:ext uri="{BB962C8B-B14F-4D97-AF65-F5344CB8AC3E}">
        <p14:creationId xmlns:p14="http://schemas.microsoft.com/office/powerpoint/2010/main" val="1973694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10</a:t>
            </a:fld>
            <a:endParaRPr lang="en-GB"/>
          </a:p>
        </p:txBody>
      </p:sp>
    </p:spTree>
    <p:extLst>
      <p:ext uri="{BB962C8B-B14F-4D97-AF65-F5344CB8AC3E}">
        <p14:creationId xmlns:p14="http://schemas.microsoft.com/office/powerpoint/2010/main" val="175956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DE4417-B57F-4E50-BF08-0622D2FB2D22}" type="slidenum">
              <a:rPr lang="en-GB" smtClean="0"/>
              <a:pPr/>
              <a:t>11</a:t>
            </a:fld>
            <a:endParaRPr lang="en-GB"/>
          </a:p>
        </p:txBody>
      </p:sp>
    </p:spTree>
    <p:extLst>
      <p:ext uri="{BB962C8B-B14F-4D97-AF65-F5344CB8AC3E}">
        <p14:creationId xmlns:p14="http://schemas.microsoft.com/office/powerpoint/2010/main" val="1297106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9552" y="90872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9552" y="2708920"/>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30" name="Date Placeholder 29"/>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028CA50-3952-4764-8651-E91A7A3CC092}" type="slidenum">
              <a:rPr lang="en-GB" smtClean="0"/>
              <a:pPr/>
              <a:t>‹#›</a:t>
            </a:fld>
            <a:endParaRPr lang="en-GB"/>
          </a:p>
        </p:txBody>
      </p:sp>
      <p:sp>
        <p:nvSpPr>
          <p:cNvPr id="7" name="Footer Placeholder 7"/>
          <p:cNvSpPr txBox="1">
            <a:spLocks/>
          </p:cNvSpPr>
          <p:nvPr userDrawn="1"/>
        </p:nvSpPr>
        <p:spPr>
          <a:xfrm>
            <a:off x="2483768" y="3356992"/>
            <a:ext cx="3352800" cy="1877293"/>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srgbClr val="B00000"/>
              </a:solidFill>
              <a:effectLst/>
              <a:uLnTx/>
              <a:uFillTx/>
              <a:latin typeface="+mn-lt"/>
              <a:ea typeface="+mn-ea"/>
              <a:cs typeface="+mn-cs"/>
            </a:endParaRPr>
          </a:p>
        </p:txBody>
      </p:sp>
      <p:grpSp>
        <p:nvGrpSpPr>
          <p:cNvPr id="11" name="Group 10"/>
          <p:cNvGrpSpPr/>
          <p:nvPr userDrawn="1"/>
        </p:nvGrpSpPr>
        <p:grpSpPr>
          <a:xfrm>
            <a:off x="2267744" y="4789601"/>
            <a:ext cx="4392488" cy="1879759"/>
            <a:chOff x="2267744" y="476672"/>
            <a:chExt cx="4392488" cy="1879759"/>
          </a:xfrm>
        </p:grpSpPr>
        <p:pic>
          <p:nvPicPr>
            <p:cNvPr id="8" name="Picture 2" descr="School Badge  05  1 JPEG"/>
            <p:cNvPicPr>
              <a:picLocks noChangeAspect="1" noChangeArrowheads="1"/>
            </p:cNvPicPr>
            <p:nvPr userDrawn="1"/>
          </p:nvPicPr>
          <p:blipFill>
            <a:blip r:embed="rId2" cstate="print"/>
            <a:srcRect/>
            <a:stretch>
              <a:fillRect/>
            </a:stretch>
          </p:blipFill>
          <p:spPr bwMode="auto">
            <a:xfrm>
              <a:off x="3995936" y="476672"/>
              <a:ext cx="1008112" cy="824023"/>
            </a:xfrm>
            <a:prstGeom prst="rect">
              <a:avLst/>
            </a:prstGeom>
            <a:noFill/>
            <a:ln w="9525">
              <a:noFill/>
              <a:miter lim="800000"/>
              <a:headEnd/>
              <a:tailEnd/>
            </a:ln>
          </p:spPr>
        </p:pic>
        <p:sp>
          <p:nvSpPr>
            <p:cNvPr id="10" name="TextBox 9"/>
            <p:cNvSpPr txBox="1"/>
            <p:nvPr userDrawn="1"/>
          </p:nvSpPr>
          <p:spPr>
            <a:xfrm>
              <a:off x="2267744" y="1340768"/>
              <a:ext cx="4392488" cy="1015663"/>
            </a:xfrm>
            <a:prstGeom prst="rect">
              <a:avLst/>
            </a:prstGeom>
            <a:noFill/>
          </p:spPr>
          <p:txBody>
            <a:bodyPr wrap="square" rtlCol="0">
              <a:spAutoFit/>
            </a:bodyPr>
            <a:lstStyle/>
            <a:p>
              <a:pPr algn="ctr"/>
              <a:r>
                <a:rPr lang="en-GB" sz="1400" b="1" dirty="0" smtClean="0">
                  <a:solidFill>
                    <a:schemeClr val="accent4">
                      <a:lumMod val="20000"/>
                      <a:lumOff val="80000"/>
                    </a:schemeClr>
                  </a:solidFill>
                </a:rPr>
                <a:t>Saint</a:t>
              </a:r>
              <a:r>
                <a:rPr lang="en-GB" sz="1400" b="1" baseline="0" dirty="0" smtClean="0">
                  <a:solidFill>
                    <a:schemeClr val="accent4">
                      <a:lumMod val="20000"/>
                      <a:lumOff val="80000"/>
                    </a:schemeClr>
                  </a:solidFill>
                </a:rPr>
                <a:t> </a:t>
              </a:r>
              <a:r>
                <a:rPr lang="en-GB" sz="1400" b="1" baseline="0" dirty="0" err="1" smtClean="0">
                  <a:solidFill>
                    <a:schemeClr val="accent4">
                      <a:lumMod val="20000"/>
                      <a:lumOff val="80000"/>
                    </a:schemeClr>
                  </a:solidFill>
                </a:rPr>
                <a:t>Ninian’s</a:t>
              </a:r>
              <a:r>
                <a:rPr lang="en-GB" sz="1400" b="1" baseline="0" dirty="0" smtClean="0">
                  <a:solidFill>
                    <a:schemeClr val="accent4">
                      <a:lumMod val="20000"/>
                      <a:lumOff val="80000"/>
                    </a:schemeClr>
                  </a:solidFill>
                </a:rPr>
                <a:t> High School</a:t>
              </a:r>
            </a:p>
            <a:p>
              <a:pPr algn="ctr"/>
              <a:r>
                <a:rPr lang="en-GB" sz="1400" b="1" baseline="0" dirty="0" err="1" smtClean="0">
                  <a:solidFill>
                    <a:schemeClr val="accent4">
                      <a:lumMod val="20000"/>
                      <a:lumOff val="80000"/>
                    </a:schemeClr>
                  </a:solidFill>
                </a:rPr>
                <a:t>Kirkintilloch</a:t>
              </a:r>
              <a:endParaRPr lang="en-GB" sz="1400" b="1" baseline="0" dirty="0" smtClean="0">
                <a:solidFill>
                  <a:schemeClr val="accent4">
                    <a:lumMod val="20000"/>
                    <a:lumOff val="80000"/>
                  </a:schemeClr>
                </a:solidFill>
              </a:endParaRPr>
            </a:p>
            <a:p>
              <a:pPr algn="ctr"/>
              <a:r>
                <a:rPr lang="en-GB" sz="1400" b="1" baseline="0" dirty="0" smtClean="0">
                  <a:solidFill>
                    <a:schemeClr val="accent4">
                      <a:lumMod val="20000"/>
                      <a:lumOff val="80000"/>
                    </a:schemeClr>
                  </a:solidFill>
                </a:rPr>
                <a:t>www.st-ninians.e-dunbarton.sch.uk</a:t>
              </a:r>
            </a:p>
            <a:p>
              <a:pPr algn="ctr"/>
              <a:endParaRPr lang="en-GB" b="1" dirty="0">
                <a:solidFill>
                  <a:schemeClr val="accent4">
                    <a:lumMod val="20000"/>
                    <a:lumOff val="80000"/>
                  </a:schemeClr>
                </a:solidFill>
              </a:endParaRPr>
            </a:p>
          </p:txBody>
        </p:sp>
      </p:gr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22480"/>
            <a:ext cx="8229600" cy="1010376"/>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76872"/>
            <a:ext cx="8229600" cy="4047728"/>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8CA50-3952-4764-8651-E91A7A3CC092}" type="slidenum">
              <a:rPr lang="en-GB" smtClean="0"/>
              <a:pPr/>
              <a:t>‹#›</a:t>
            </a:fld>
            <a:endParaRPr lang="en-GB"/>
          </a:p>
        </p:txBody>
      </p:sp>
      <p:grpSp>
        <p:nvGrpSpPr>
          <p:cNvPr id="19" name="Group 18"/>
          <p:cNvGrpSpPr/>
          <p:nvPr userDrawn="1"/>
        </p:nvGrpSpPr>
        <p:grpSpPr>
          <a:xfrm>
            <a:off x="0" y="0"/>
            <a:ext cx="9144000" cy="980728"/>
            <a:chOff x="0" y="0"/>
            <a:chExt cx="9144000" cy="980728"/>
          </a:xfrm>
        </p:grpSpPr>
        <p:pic>
          <p:nvPicPr>
            <p:cNvPr id="20"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21" name="Straight Connector 20"/>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22" name="Group 23"/>
            <p:cNvGrpSpPr/>
            <p:nvPr/>
          </p:nvGrpSpPr>
          <p:grpSpPr>
            <a:xfrm>
              <a:off x="6228184" y="332656"/>
              <a:ext cx="2843808" cy="576064"/>
              <a:chOff x="6228184" y="332656"/>
              <a:chExt cx="2843808" cy="576064"/>
            </a:xfrm>
          </p:grpSpPr>
          <p:sp>
            <p:nvSpPr>
              <p:cNvPr id="23" name="Rounded Rectangle 22"/>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24" name="Rounded Rectangle 23"/>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25" name="Rounded Rectangle 24"/>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26" name="Rounded Rectangle 25"/>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27" name="Rounded Rectangle 26"/>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28" name="Rounded Rectangle 27"/>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9" name="Group 28"/>
          <p:cNvGrpSpPr/>
          <p:nvPr userDrawn="1"/>
        </p:nvGrpSpPr>
        <p:grpSpPr>
          <a:xfrm>
            <a:off x="4572000" y="6034110"/>
            <a:ext cx="4143404" cy="707258"/>
            <a:chOff x="4572000" y="6034110"/>
            <a:chExt cx="4143404" cy="707258"/>
          </a:xfrm>
        </p:grpSpPr>
        <p:sp>
          <p:nvSpPr>
            <p:cNvPr id="30"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31"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32"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8760"/>
            <a:ext cx="2057400" cy="485740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68760"/>
            <a:ext cx="6019800" cy="485740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8CA50-3952-4764-8651-E91A7A3CC092}" type="slidenum">
              <a:rPr lang="en-GB" smtClean="0"/>
              <a:pPr/>
              <a:t>‹#›</a:t>
            </a:fld>
            <a:endParaRPr lang="en-GB"/>
          </a:p>
        </p:txBody>
      </p:sp>
      <p:grpSp>
        <p:nvGrpSpPr>
          <p:cNvPr id="19" name="Group 18"/>
          <p:cNvGrpSpPr/>
          <p:nvPr userDrawn="1"/>
        </p:nvGrpSpPr>
        <p:grpSpPr>
          <a:xfrm>
            <a:off x="0" y="0"/>
            <a:ext cx="9144000" cy="980728"/>
            <a:chOff x="0" y="0"/>
            <a:chExt cx="9144000" cy="980728"/>
          </a:xfrm>
        </p:grpSpPr>
        <p:pic>
          <p:nvPicPr>
            <p:cNvPr id="20"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21" name="Straight Connector 20"/>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22" name="Group 23"/>
            <p:cNvGrpSpPr/>
            <p:nvPr/>
          </p:nvGrpSpPr>
          <p:grpSpPr>
            <a:xfrm>
              <a:off x="6228184" y="332656"/>
              <a:ext cx="2843808" cy="576064"/>
              <a:chOff x="6228184" y="332656"/>
              <a:chExt cx="2843808" cy="576064"/>
            </a:xfrm>
          </p:grpSpPr>
          <p:sp>
            <p:nvSpPr>
              <p:cNvPr id="23" name="Rounded Rectangle 22"/>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24" name="Rounded Rectangle 23"/>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25" name="Rounded Rectangle 24"/>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26" name="Rounded Rectangle 25"/>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27" name="Rounded Rectangle 26"/>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28" name="Rounded Rectangle 27"/>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9" name="Group 28"/>
          <p:cNvGrpSpPr/>
          <p:nvPr userDrawn="1"/>
        </p:nvGrpSpPr>
        <p:grpSpPr>
          <a:xfrm>
            <a:off x="4572000" y="6034110"/>
            <a:ext cx="4143404" cy="707258"/>
            <a:chOff x="4572000" y="6034110"/>
            <a:chExt cx="4143404" cy="707258"/>
          </a:xfrm>
        </p:grpSpPr>
        <p:sp>
          <p:nvSpPr>
            <p:cNvPr id="30"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31"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32"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86636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2348880"/>
            <a:ext cx="8229600" cy="397572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8CA50-3952-4764-8651-E91A7A3CC092}" type="slidenum">
              <a:rPr lang="en-GB" smtClean="0"/>
              <a:pPr/>
              <a:t>‹#›</a:t>
            </a:fld>
            <a:endParaRPr lang="en-GB"/>
          </a:p>
        </p:txBody>
      </p:sp>
      <p:grpSp>
        <p:nvGrpSpPr>
          <p:cNvPr id="9" name="Group 8"/>
          <p:cNvGrpSpPr/>
          <p:nvPr userDrawn="1"/>
        </p:nvGrpSpPr>
        <p:grpSpPr>
          <a:xfrm>
            <a:off x="0" y="0"/>
            <a:ext cx="9144000" cy="980728"/>
            <a:chOff x="0" y="0"/>
            <a:chExt cx="9144000" cy="980728"/>
          </a:xfrm>
        </p:grpSpPr>
        <p:pic>
          <p:nvPicPr>
            <p:cNvPr id="10"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11" name="Straight Connector 10"/>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12" name="Group 23"/>
            <p:cNvGrpSpPr/>
            <p:nvPr/>
          </p:nvGrpSpPr>
          <p:grpSpPr>
            <a:xfrm>
              <a:off x="6228184" y="332656"/>
              <a:ext cx="2843808" cy="576064"/>
              <a:chOff x="6228184" y="332656"/>
              <a:chExt cx="2843808" cy="576064"/>
            </a:xfrm>
          </p:grpSpPr>
          <p:sp>
            <p:nvSpPr>
              <p:cNvPr id="13" name="Rounded Rectangle 12"/>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14" name="Rounded Rectangle 13"/>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15" name="Rounded Rectangle 14"/>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16" name="Rounded Rectangle 15"/>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17" name="Rounded Rectangle 16"/>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18" name="Rounded Rectangle 17"/>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0" name="Group 19"/>
          <p:cNvGrpSpPr/>
          <p:nvPr userDrawn="1"/>
        </p:nvGrpSpPr>
        <p:grpSpPr>
          <a:xfrm>
            <a:off x="4572000" y="6034110"/>
            <a:ext cx="4143404" cy="707258"/>
            <a:chOff x="4572000" y="6034110"/>
            <a:chExt cx="4143404" cy="707258"/>
          </a:xfrm>
        </p:grpSpPr>
        <p:sp>
          <p:nvSpPr>
            <p:cNvPr id="7"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8"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19"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28CA50-3952-4764-8651-E91A7A3CC092}" type="slidenum">
              <a:rPr lang="en-GB" smtClean="0"/>
              <a:pPr/>
              <a:t>‹#›</a:t>
            </a:fld>
            <a:endParaRPr lang="en-GB"/>
          </a:p>
        </p:txBody>
      </p:sp>
      <p:grpSp>
        <p:nvGrpSpPr>
          <p:cNvPr id="7" name="Group 6"/>
          <p:cNvGrpSpPr/>
          <p:nvPr userDrawn="1"/>
        </p:nvGrpSpPr>
        <p:grpSpPr>
          <a:xfrm>
            <a:off x="2267744" y="4789601"/>
            <a:ext cx="4392488" cy="1879759"/>
            <a:chOff x="2267744" y="476672"/>
            <a:chExt cx="4392488" cy="1879759"/>
          </a:xfrm>
        </p:grpSpPr>
        <p:pic>
          <p:nvPicPr>
            <p:cNvPr id="8" name="Picture 2" descr="School Badge  05  1 JPEG"/>
            <p:cNvPicPr>
              <a:picLocks noChangeAspect="1" noChangeArrowheads="1"/>
            </p:cNvPicPr>
            <p:nvPr userDrawn="1"/>
          </p:nvPicPr>
          <p:blipFill>
            <a:blip r:embed="rId2" cstate="print"/>
            <a:srcRect/>
            <a:stretch>
              <a:fillRect/>
            </a:stretch>
          </p:blipFill>
          <p:spPr bwMode="auto">
            <a:xfrm>
              <a:off x="3995936" y="476672"/>
              <a:ext cx="1008112" cy="824023"/>
            </a:xfrm>
            <a:prstGeom prst="rect">
              <a:avLst/>
            </a:prstGeom>
            <a:noFill/>
            <a:ln w="9525">
              <a:noFill/>
              <a:miter lim="800000"/>
              <a:headEnd/>
              <a:tailEnd/>
            </a:ln>
          </p:spPr>
        </p:pic>
        <p:sp>
          <p:nvSpPr>
            <p:cNvPr id="9" name="TextBox 8"/>
            <p:cNvSpPr txBox="1"/>
            <p:nvPr userDrawn="1"/>
          </p:nvSpPr>
          <p:spPr>
            <a:xfrm>
              <a:off x="2267744" y="1340768"/>
              <a:ext cx="4392488" cy="1015663"/>
            </a:xfrm>
            <a:prstGeom prst="rect">
              <a:avLst/>
            </a:prstGeom>
            <a:noFill/>
          </p:spPr>
          <p:txBody>
            <a:bodyPr wrap="square" rtlCol="0">
              <a:spAutoFit/>
            </a:bodyPr>
            <a:lstStyle/>
            <a:p>
              <a:pPr algn="ctr"/>
              <a:r>
                <a:rPr lang="en-GB" sz="1400" b="1" dirty="0" smtClean="0">
                  <a:solidFill>
                    <a:schemeClr val="accent4">
                      <a:lumMod val="20000"/>
                      <a:lumOff val="80000"/>
                    </a:schemeClr>
                  </a:solidFill>
                </a:rPr>
                <a:t>Saint</a:t>
              </a:r>
              <a:r>
                <a:rPr lang="en-GB" sz="1400" b="1" baseline="0" dirty="0" smtClean="0">
                  <a:solidFill>
                    <a:schemeClr val="accent4">
                      <a:lumMod val="20000"/>
                      <a:lumOff val="80000"/>
                    </a:schemeClr>
                  </a:solidFill>
                </a:rPr>
                <a:t> </a:t>
              </a:r>
              <a:r>
                <a:rPr lang="en-GB" sz="1400" b="1" baseline="0" dirty="0" err="1" smtClean="0">
                  <a:solidFill>
                    <a:schemeClr val="accent4">
                      <a:lumMod val="20000"/>
                      <a:lumOff val="80000"/>
                    </a:schemeClr>
                  </a:solidFill>
                </a:rPr>
                <a:t>Ninian’s</a:t>
              </a:r>
              <a:r>
                <a:rPr lang="en-GB" sz="1400" b="1" baseline="0" dirty="0" smtClean="0">
                  <a:solidFill>
                    <a:schemeClr val="accent4">
                      <a:lumMod val="20000"/>
                      <a:lumOff val="80000"/>
                    </a:schemeClr>
                  </a:solidFill>
                </a:rPr>
                <a:t> High School</a:t>
              </a:r>
            </a:p>
            <a:p>
              <a:pPr algn="ctr"/>
              <a:r>
                <a:rPr lang="en-GB" sz="1400" b="1" baseline="0" dirty="0" err="1" smtClean="0">
                  <a:solidFill>
                    <a:schemeClr val="accent4">
                      <a:lumMod val="20000"/>
                      <a:lumOff val="80000"/>
                    </a:schemeClr>
                  </a:solidFill>
                </a:rPr>
                <a:t>Kirkintilloch</a:t>
              </a:r>
              <a:endParaRPr lang="en-GB" sz="1400" b="1" baseline="0" dirty="0" smtClean="0">
                <a:solidFill>
                  <a:schemeClr val="accent4">
                    <a:lumMod val="20000"/>
                    <a:lumOff val="80000"/>
                  </a:schemeClr>
                </a:solidFill>
              </a:endParaRPr>
            </a:p>
            <a:p>
              <a:pPr algn="ctr"/>
              <a:r>
                <a:rPr lang="en-GB" sz="1400" b="1" baseline="0" dirty="0" smtClean="0">
                  <a:solidFill>
                    <a:schemeClr val="accent4">
                      <a:lumMod val="20000"/>
                      <a:lumOff val="80000"/>
                    </a:schemeClr>
                  </a:solidFill>
                </a:rPr>
                <a:t>www.st-ninians.e-dunbarton.sch.uk</a:t>
              </a:r>
            </a:p>
            <a:p>
              <a:pPr algn="ctr"/>
              <a:endParaRPr lang="en-GB" b="1" dirty="0">
                <a:solidFill>
                  <a:schemeClr val="accent4">
                    <a:lumMod val="20000"/>
                    <a:lumOff val="80000"/>
                  </a:schemeClr>
                </a:solidFill>
              </a:endParaRPr>
            </a:p>
          </p:txBody>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8229600" cy="926976"/>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420887"/>
            <a:ext cx="4038600" cy="393403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2420887"/>
            <a:ext cx="4038600" cy="393403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8CA50-3952-4764-8651-E91A7A3CC092}" type="slidenum">
              <a:rPr lang="en-GB" smtClean="0"/>
              <a:pPr/>
              <a:t>‹#›</a:t>
            </a:fld>
            <a:endParaRPr lang="en-GB"/>
          </a:p>
        </p:txBody>
      </p:sp>
      <p:grpSp>
        <p:nvGrpSpPr>
          <p:cNvPr id="10" name="Group 9"/>
          <p:cNvGrpSpPr/>
          <p:nvPr userDrawn="1"/>
        </p:nvGrpSpPr>
        <p:grpSpPr>
          <a:xfrm>
            <a:off x="0" y="0"/>
            <a:ext cx="9144000" cy="980728"/>
            <a:chOff x="0" y="0"/>
            <a:chExt cx="9144000" cy="980728"/>
          </a:xfrm>
        </p:grpSpPr>
        <p:pic>
          <p:nvPicPr>
            <p:cNvPr id="11"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12" name="Straight Connector 11"/>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13" name="Group 23"/>
            <p:cNvGrpSpPr/>
            <p:nvPr/>
          </p:nvGrpSpPr>
          <p:grpSpPr>
            <a:xfrm>
              <a:off x="6228184" y="332656"/>
              <a:ext cx="2843808" cy="576064"/>
              <a:chOff x="6228184" y="332656"/>
              <a:chExt cx="2843808" cy="576064"/>
            </a:xfrm>
          </p:grpSpPr>
          <p:sp>
            <p:nvSpPr>
              <p:cNvPr id="14" name="Rounded Rectangle 13"/>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15" name="Rounded Rectangle 14"/>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16" name="Rounded Rectangle 15"/>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17" name="Rounded Rectangle 16"/>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18" name="Rounded Rectangle 17"/>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19" name="Rounded Rectangle 18"/>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0" name="Group 19"/>
          <p:cNvGrpSpPr/>
          <p:nvPr userDrawn="1"/>
        </p:nvGrpSpPr>
        <p:grpSpPr>
          <a:xfrm>
            <a:off x="4572000" y="6034110"/>
            <a:ext cx="4143404" cy="707258"/>
            <a:chOff x="4572000" y="6034110"/>
            <a:chExt cx="4143404" cy="707258"/>
          </a:xfrm>
        </p:grpSpPr>
        <p:sp>
          <p:nvSpPr>
            <p:cNvPr id="21"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22"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23"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794352"/>
          </a:xfrm>
        </p:spPr>
        <p:txBody>
          <a:bodyPr tIns="45720" anchor="b"/>
          <a:lstStyle>
            <a:lvl1pPr>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9E9FBB-5938-4549-9B31-DFF6D747BEDD}" type="datetimeFigureOut">
              <a:rPr lang="en-GB" smtClean="0"/>
              <a:pPr/>
              <a:t>27/04/2018</a:t>
            </a:fld>
            <a:endParaRPr lang="en-GB"/>
          </a:p>
        </p:txBody>
      </p:sp>
      <p:grpSp>
        <p:nvGrpSpPr>
          <p:cNvPr id="10" name="Group 9"/>
          <p:cNvGrpSpPr/>
          <p:nvPr userDrawn="1"/>
        </p:nvGrpSpPr>
        <p:grpSpPr>
          <a:xfrm>
            <a:off x="0" y="0"/>
            <a:ext cx="9144000" cy="980728"/>
            <a:chOff x="0" y="0"/>
            <a:chExt cx="9144000" cy="980728"/>
          </a:xfrm>
        </p:grpSpPr>
        <p:pic>
          <p:nvPicPr>
            <p:cNvPr id="11"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12" name="Straight Connector 11"/>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13" name="Group 23"/>
            <p:cNvGrpSpPr/>
            <p:nvPr/>
          </p:nvGrpSpPr>
          <p:grpSpPr>
            <a:xfrm>
              <a:off x="6228184" y="332656"/>
              <a:ext cx="2843808" cy="576064"/>
              <a:chOff x="6228184" y="332656"/>
              <a:chExt cx="2843808" cy="576064"/>
            </a:xfrm>
          </p:grpSpPr>
          <p:sp>
            <p:nvSpPr>
              <p:cNvPr id="14" name="Rounded Rectangle 13"/>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15" name="Rounded Rectangle 14"/>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16" name="Rounded Rectangle 15"/>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17" name="Rounded Rectangle 16"/>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18" name="Rounded Rectangle 17"/>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19" name="Rounded Rectangle 18"/>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1" name="Group 20"/>
          <p:cNvGrpSpPr/>
          <p:nvPr userDrawn="1"/>
        </p:nvGrpSpPr>
        <p:grpSpPr>
          <a:xfrm>
            <a:off x="4572000" y="6034110"/>
            <a:ext cx="4143404" cy="707258"/>
            <a:chOff x="4572000" y="6034110"/>
            <a:chExt cx="4143404" cy="707258"/>
          </a:xfrm>
        </p:grpSpPr>
        <p:sp>
          <p:nvSpPr>
            <p:cNvPr id="22"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23"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24"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305800" cy="998984"/>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28CA50-3952-4764-8651-E91A7A3CC092}" type="slidenum">
              <a:rPr lang="en-GB" smtClean="0"/>
              <a:pPr/>
              <a:t>‹#›</a:t>
            </a:fld>
            <a:endParaRPr lang="en-GB"/>
          </a:p>
        </p:txBody>
      </p:sp>
      <p:grpSp>
        <p:nvGrpSpPr>
          <p:cNvPr id="18" name="Group 17"/>
          <p:cNvGrpSpPr/>
          <p:nvPr userDrawn="1"/>
        </p:nvGrpSpPr>
        <p:grpSpPr>
          <a:xfrm>
            <a:off x="0" y="0"/>
            <a:ext cx="9144000" cy="980728"/>
            <a:chOff x="0" y="0"/>
            <a:chExt cx="9144000" cy="980728"/>
          </a:xfrm>
        </p:grpSpPr>
        <p:pic>
          <p:nvPicPr>
            <p:cNvPr id="19"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20" name="Straight Connector 19"/>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21" name="Group 23"/>
            <p:cNvGrpSpPr/>
            <p:nvPr/>
          </p:nvGrpSpPr>
          <p:grpSpPr>
            <a:xfrm>
              <a:off x="6228184" y="332656"/>
              <a:ext cx="2843808" cy="576064"/>
              <a:chOff x="6228184" y="332656"/>
              <a:chExt cx="2843808" cy="576064"/>
            </a:xfrm>
          </p:grpSpPr>
          <p:sp>
            <p:nvSpPr>
              <p:cNvPr id="22" name="Rounded Rectangle 21"/>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23" name="Rounded Rectangle 22"/>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24" name="Rounded Rectangle 23"/>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25" name="Rounded Rectangle 24"/>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26" name="Rounded Rectangle 25"/>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27" name="Rounded Rectangle 26"/>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8" name="Group 27"/>
          <p:cNvGrpSpPr/>
          <p:nvPr userDrawn="1"/>
        </p:nvGrpSpPr>
        <p:grpSpPr>
          <a:xfrm>
            <a:off x="4572000" y="6034110"/>
            <a:ext cx="4143404" cy="707258"/>
            <a:chOff x="4572000" y="6034110"/>
            <a:chExt cx="4143404" cy="707258"/>
          </a:xfrm>
        </p:grpSpPr>
        <p:sp>
          <p:nvSpPr>
            <p:cNvPr id="29"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30"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31"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28CA50-3952-4764-8651-E91A7A3CC092}" type="slidenum">
              <a:rPr lang="en-GB" smtClean="0"/>
              <a:pPr/>
              <a:t>‹#›</a:t>
            </a:fld>
            <a:endParaRPr lang="en-GB"/>
          </a:p>
        </p:txBody>
      </p:sp>
      <p:grpSp>
        <p:nvGrpSpPr>
          <p:cNvPr id="17" name="Group 16"/>
          <p:cNvGrpSpPr/>
          <p:nvPr userDrawn="1"/>
        </p:nvGrpSpPr>
        <p:grpSpPr>
          <a:xfrm>
            <a:off x="0" y="0"/>
            <a:ext cx="9144000" cy="980728"/>
            <a:chOff x="0" y="0"/>
            <a:chExt cx="9144000" cy="980728"/>
          </a:xfrm>
        </p:grpSpPr>
        <p:pic>
          <p:nvPicPr>
            <p:cNvPr id="18"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19" name="Straight Connector 18"/>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20" name="Group 23"/>
            <p:cNvGrpSpPr/>
            <p:nvPr/>
          </p:nvGrpSpPr>
          <p:grpSpPr>
            <a:xfrm>
              <a:off x="6228184" y="332656"/>
              <a:ext cx="2843808" cy="576064"/>
              <a:chOff x="6228184" y="332656"/>
              <a:chExt cx="2843808" cy="576064"/>
            </a:xfrm>
          </p:grpSpPr>
          <p:sp>
            <p:nvSpPr>
              <p:cNvPr id="21" name="Rounded Rectangle 20"/>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22" name="Rounded Rectangle 21"/>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23" name="Rounded Rectangle 22"/>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24" name="Rounded Rectangle 23"/>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25" name="Rounded Rectangle 24"/>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26" name="Rounded Rectangle 25"/>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27" name="Group 26"/>
          <p:cNvGrpSpPr/>
          <p:nvPr userDrawn="1"/>
        </p:nvGrpSpPr>
        <p:grpSpPr>
          <a:xfrm>
            <a:off x="4572000" y="6034110"/>
            <a:ext cx="4143404" cy="707258"/>
            <a:chOff x="4572000" y="6034110"/>
            <a:chExt cx="4143404" cy="707258"/>
          </a:xfrm>
        </p:grpSpPr>
        <p:sp>
          <p:nvSpPr>
            <p:cNvPr id="28"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29"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30"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340768"/>
            <a:ext cx="2743200" cy="767682"/>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685800" y="2180456"/>
            <a:ext cx="2743200" cy="4128864"/>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dirty="0" smtClean="0"/>
              <a:t>Click to edit Master text styles</a:t>
            </a:r>
          </a:p>
        </p:txBody>
      </p:sp>
      <p:sp>
        <p:nvSpPr>
          <p:cNvPr id="4" name="Content Placeholder 3"/>
          <p:cNvSpPr>
            <a:spLocks noGrp="1"/>
          </p:cNvSpPr>
          <p:nvPr>
            <p:ph sz="half" idx="1"/>
          </p:nvPr>
        </p:nvSpPr>
        <p:spPr>
          <a:xfrm>
            <a:off x="3575050" y="2180456"/>
            <a:ext cx="5111750" cy="4128864"/>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28CA50-3952-4764-8651-E91A7A3CC092}" type="slidenum">
              <a:rPr lang="en-GB" smtClean="0"/>
              <a:pPr/>
              <a:t>‹#›</a:t>
            </a:fld>
            <a:endParaRPr lang="en-GB"/>
          </a:p>
        </p:txBody>
      </p:sp>
      <p:grpSp>
        <p:nvGrpSpPr>
          <p:cNvPr id="20" name="Group 19"/>
          <p:cNvGrpSpPr/>
          <p:nvPr userDrawn="1"/>
        </p:nvGrpSpPr>
        <p:grpSpPr>
          <a:xfrm>
            <a:off x="0" y="0"/>
            <a:ext cx="9144000" cy="980728"/>
            <a:chOff x="0" y="0"/>
            <a:chExt cx="9144000" cy="980728"/>
          </a:xfrm>
        </p:grpSpPr>
        <p:pic>
          <p:nvPicPr>
            <p:cNvPr id="21" name="Picture 1" descr="Picture2"/>
            <p:cNvPicPr>
              <a:picLocks noChangeAspect="1" noChangeArrowheads="1"/>
            </p:cNvPicPr>
            <p:nvPr/>
          </p:nvPicPr>
          <p:blipFill>
            <a:blip r:embed="rId2"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22" name="Straight Connector 21"/>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23" name="Group 23"/>
            <p:cNvGrpSpPr/>
            <p:nvPr/>
          </p:nvGrpSpPr>
          <p:grpSpPr>
            <a:xfrm>
              <a:off x="6228184" y="332656"/>
              <a:ext cx="2843808" cy="576064"/>
              <a:chOff x="6228184" y="332656"/>
              <a:chExt cx="2843808" cy="576064"/>
            </a:xfrm>
          </p:grpSpPr>
          <p:sp>
            <p:nvSpPr>
              <p:cNvPr id="24" name="Rounded Rectangle 23"/>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25" name="Rounded Rectangle 24"/>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26" name="Rounded Rectangle 25"/>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27" name="Rounded Rectangle 26"/>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28" name="Rounded Rectangle 27"/>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29" name="Rounded Rectangle 28"/>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grpSp>
        <p:nvGrpSpPr>
          <p:cNvPr id="30" name="Group 29"/>
          <p:cNvGrpSpPr/>
          <p:nvPr userDrawn="1"/>
        </p:nvGrpSpPr>
        <p:grpSpPr>
          <a:xfrm>
            <a:off x="4572000" y="6034110"/>
            <a:ext cx="4143404" cy="707258"/>
            <a:chOff x="4572000" y="6034110"/>
            <a:chExt cx="4143404" cy="707258"/>
          </a:xfrm>
        </p:grpSpPr>
        <p:sp>
          <p:nvSpPr>
            <p:cNvPr id="31"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32" name="Picture 2" descr="School Badge  05  1 JPEG"/>
            <p:cNvPicPr>
              <a:picLocks noChangeAspect="1" noChangeArrowheads="1"/>
            </p:cNvPicPr>
            <p:nvPr userDrawn="1"/>
          </p:nvPicPr>
          <p:blipFill>
            <a:blip r:embed="rId3" cstate="print"/>
            <a:srcRect/>
            <a:stretch>
              <a:fillRect/>
            </a:stretch>
          </p:blipFill>
          <p:spPr bwMode="auto">
            <a:xfrm>
              <a:off x="8013818" y="6167897"/>
              <a:ext cx="701586" cy="573471"/>
            </a:xfrm>
            <a:prstGeom prst="rect">
              <a:avLst/>
            </a:prstGeom>
            <a:noFill/>
            <a:ln w="9525">
              <a:noFill/>
              <a:miter lim="800000"/>
              <a:headEnd/>
              <a:tailEnd/>
            </a:ln>
          </p:spPr>
        </p:pic>
        <p:sp>
          <p:nvSpPr>
            <p:cNvPr id="33"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9E9FBB-5938-4549-9B31-DFF6D747BEDD}" type="datetimeFigureOut">
              <a:rPr lang="en-GB" smtClean="0"/>
              <a:pPr/>
              <a:t>27/04/2018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028CA50-3952-4764-8651-E91A7A3CC09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grpSp>
        <p:nvGrpSpPr>
          <p:cNvPr id="15" name="Group 14"/>
          <p:cNvGrpSpPr/>
          <p:nvPr userDrawn="1"/>
        </p:nvGrpSpPr>
        <p:grpSpPr>
          <a:xfrm>
            <a:off x="4572000" y="6034110"/>
            <a:ext cx="4143404" cy="707258"/>
            <a:chOff x="4572000" y="6034110"/>
            <a:chExt cx="4143404" cy="707258"/>
          </a:xfrm>
        </p:grpSpPr>
        <p:sp>
          <p:nvSpPr>
            <p:cNvPr id="16"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17" name="Picture 2" descr="School Badge  05  1 JPEG"/>
            <p:cNvPicPr>
              <a:picLocks noChangeAspect="1" noChangeArrowheads="1"/>
            </p:cNvPicPr>
            <p:nvPr userDrawn="1"/>
          </p:nvPicPr>
          <p:blipFill>
            <a:blip r:embed="rId2" cstate="print"/>
            <a:srcRect/>
            <a:stretch>
              <a:fillRect/>
            </a:stretch>
          </p:blipFill>
          <p:spPr bwMode="auto">
            <a:xfrm>
              <a:off x="8013818" y="6167897"/>
              <a:ext cx="701586" cy="573471"/>
            </a:xfrm>
            <a:prstGeom prst="rect">
              <a:avLst/>
            </a:prstGeom>
            <a:noFill/>
            <a:ln w="9525">
              <a:noFill/>
              <a:miter lim="800000"/>
              <a:headEnd/>
              <a:tailEnd/>
            </a:ln>
          </p:spPr>
        </p:pic>
        <p:sp>
          <p:nvSpPr>
            <p:cNvPr id="18"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00034" y="1142984"/>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2500306"/>
            <a:ext cx="8229600" cy="3824294"/>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9E9FBB-5938-4549-9B31-DFF6D747BEDD}" type="datetimeFigureOut">
              <a:rPr lang="en-GB" smtClean="0"/>
              <a:pPr/>
              <a:t>27/04/2018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28CA50-3952-4764-8651-E91A7A3CC09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grpSp>
        <p:nvGrpSpPr>
          <p:cNvPr id="14" name="Group 13"/>
          <p:cNvGrpSpPr/>
          <p:nvPr userDrawn="1"/>
        </p:nvGrpSpPr>
        <p:grpSpPr>
          <a:xfrm>
            <a:off x="4572000" y="6034110"/>
            <a:ext cx="4143404" cy="707258"/>
            <a:chOff x="4572000" y="6034110"/>
            <a:chExt cx="4143404" cy="707258"/>
          </a:xfrm>
        </p:grpSpPr>
        <p:sp>
          <p:nvSpPr>
            <p:cNvPr id="15" name="Footer Placeholder 7"/>
            <p:cNvSpPr txBox="1">
              <a:spLocks/>
            </p:cNvSpPr>
            <p:nvPr userDrawn="1"/>
          </p:nvSpPr>
          <p:spPr>
            <a:xfrm>
              <a:off x="4572000" y="6304235"/>
              <a:ext cx="3352800" cy="365125"/>
            </a:xfrm>
            <a:prstGeom prst="rect">
              <a:avLst/>
            </a:prstGeom>
          </p:spPr>
          <p:txBody>
            <a:bodyPr vert="horz" lIns="0" tIns="0" rIns="0" bIns="0" anchor="b"/>
            <a:lstStyle>
              <a:lvl1pPr algn="r">
                <a:defRPr b="1">
                  <a:solidFill>
                    <a:srgbClr val="B00000"/>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srgbClr val="B00000"/>
                  </a:solidFill>
                  <a:effectLst/>
                  <a:uLnTx/>
                  <a:uFillTx/>
                  <a:latin typeface="+mn-lt"/>
                  <a:ea typeface="+mn-ea"/>
                  <a:cs typeface="+mn-cs"/>
                </a:rPr>
                <a:t>www.st-ninians.e-dunbarton.sch.uk</a:t>
              </a:r>
            </a:p>
          </p:txBody>
        </p:sp>
        <p:pic>
          <p:nvPicPr>
            <p:cNvPr id="16" name="Picture 2" descr="School Badge  05  1 JPEG"/>
            <p:cNvPicPr>
              <a:picLocks noChangeAspect="1" noChangeArrowheads="1"/>
            </p:cNvPicPr>
            <p:nvPr userDrawn="1"/>
          </p:nvPicPr>
          <p:blipFill>
            <a:blip r:embed="rId13" cstate="print"/>
            <a:srcRect/>
            <a:stretch>
              <a:fillRect/>
            </a:stretch>
          </p:blipFill>
          <p:spPr bwMode="auto">
            <a:xfrm>
              <a:off x="8013818" y="6167897"/>
              <a:ext cx="701586" cy="573471"/>
            </a:xfrm>
            <a:prstGeom prst="rect">
              <a:avLst/>
            </a:prstGeom>
            <a:noFill/>
            <a:ln w="9525">
              <a:noFill/>
              <a:miter lim="800000"/>
              <a:headEnd/>
              <a:tailEnd/>
            </a:ln>
          </p:spPr>
        </p:pic>
        <p:sp>
          <p:nvSpPr>
            <p:cNvPr id="17" name="WordArt 6"/>
            <p:cNvSpPr>
              <a:spLocks noChangeArrowheads="1" noChangeShapeType="1" noTextEdit="1"/>
            </p:cNvSpPr>
            <p:nvPr userDrawn="1"/>
          </p:nvSpPr>
          <p:spPr bwMode="auto">
            <a:xfrm>
              <a:off x="7991504" y="6034110"/>
              <a:ext cx="723900" cy="681038"/>
            </a:xfrm>
            <a:prstGeom prst="rect">
              <a:avLst/>
            </a:prstGeom>
          </p:spPr>
          <p:txBody>
            <a:bodyPr wrap="none" fromWordArt="1">
              <a:prstTxWarp prst="textButton">
                <a:avLst>
                  <a:gd name="adj" fmla="val 10800000"/>
                </a:avLst>
              </a:prstTxWarp>
            </a:bodyPr>
            <a:lstStyle/>
            <a:p>
              <a:pPr algn="ctr" rtl="0"/>
              <a:r>
                <a:rPr lang="en-GB" sz="800" kern="10" spc="160" dirty="0" smtClean="0">
                  <a:ln w="9525">
                    <a:solidFill>
                      <a:srgbClr val="000000"/>
                    </a:solidFill>
                    <a:round/>
                    <a:headEnd/>
                    <a:tailEnd/>
                  </a:ln>
                  <a:solidFill>
                    <a:srgbClr val="000000"/>
                  </a:solidFill>
                  <a:effectLst/>
                  <a:latin typeface="Arial Black"/>
                </a:rPr>
                <a:t>Love in all things</a:t>
              </a:r>
              <a:endParaRPr lang="en-GB" sz="800" kern="10" spc="160" dirty="0">
                <a:ln w="9525">
                  <a:solidFill>
                    <a:srgbClr val="000000"/>
                  </a:solidFill>
                  <a:round/>
                  <a:headEnd/>
                  <a:tailEnd/>
                </a:ln>
                <a:solidFill>
                  <a:srgbClr val="000000"/>
                </a:solidFill>
                <a:effectLst/>
                <a:latin typeface="Arial Black"/>
              </a:endParaRPr>
            </a:p>
          </p:txBody>
        </p:sp>
      </p:grpSp>
      <p:grpSp>
        <p:nvGrpSpPr>
          <p:cNvPr id="19" name="Group 18"/>
          <p:cNvGrpSpPr/>
          <p:nvPr userDrawn="1"/>
        </p:nvGrpSpPr>
        <p:grpSpPr>
          <a:xfrm>
            <a:off x="0" y="0"/>
            <a:ext cx="9144000" cy="980728"/>
            <a:chOff x="0" y="0"/>
            <a:chExt cx="9144000" cy="980728"/>
          </a:xfrm>
        </p:grpSpPr>
        <p:pic>
          <p:nvPicPr>
            <p:cNvPr id="20" name="Picture 1" descr="Picture2"/>
            <p:cNvPicPr>
              <a:picLocks noChangeAspect="1" noChangeArrowheads="1"/>
            </p:cNvPicPr>
            <p:nvPr/>
          </p:nvPicPr>
          <p:blipFill>
            <a:blip r:embed="rId14" cstate="print"/>
            <a:srcRect r="10052" b="-96"/>
            <a:stretch>
              <a:fillRect/>
            </a:stretch>
          </p:blipFill>
          <p:spPr bwMode="auto">
            <a:xfrm>
              <a:off x="0" y="0"/>
              <a:ext cx="9144000" cy="980728"/>
            </a:xfrm>
            <a:prstGeom prst="rect">
              <a:avLst/>
            </a:prstGeom>
            <a:noFill/>
            <a:ln w="9525" algn="in">
              <a:noFill/>
              <a:miter lim="800000"/>
              <a:headEnd/>
              <a:tailEnd/>
            </a:ln>
            <a:effectLst/>
          </p:spPr>
        </p:pic>
        <p:cxnSp>
          <p:nvCxnSpPr>
            <p:cNvPr id="21" name="Straight Connector 20"/>
            <p:cNvCxnSpPr/>
            <p:nvPr/>
          </p:nvCxnSpPr>
          <p:spPr>
            <a:xfrm>
              <a:off x="0" y="980728"/>
              <a:ext cx="91440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grpSp>
          <p:nvGrpSpPr>
            <p:cNvPr id="23" name="Group 23"/>
            <p:cNvGrpSpPr/>
            <p:nvPr/>
          </p:nvGrpSpPr>
          <p:grpSpPr>
            <a:xfrm>
              <a:off x="6228184" y="332656"/>
              <a:ext cx="2843808" cy="576064"/>
              <a:chOff x="6228184" y="332656"/>
              <a:chExt cx="2843808" cy="576064"/>
            </a:xfrm>
          </p:grpSpPr>
          <p:sp>
            <p:nvSpPr>
              <p:cNvPr id="24" name="Rounded Rectangle 23"/>
              <p:cNvSpPr/>
              <p:nvPr/>
            </p:nvSpPr>
            <p:spPr>
              <a:xfrm>
                <a:off x="6228184" y="332656"/>
                <a:ext cx="1152128" cy="288032"/>
              </a:xfrm>
              <a:prstGeom prst="roundRect">
                <a:avLst/>
              </a:prstGeom>
              <a:solidFill>
                <a:srgbClr val="B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bg1"/>
                    </a:solidFill>
                  </a:rPr>
                  <a:t>Awareness</a:t>
                </a:r>
                <a:endParaRPr lang="en-GB" sz="1200" dirty="0">
                  <a:solidFill>
                    <a:schemeClr val="bg1"/>
                  </a:solidFill>
                </a:endParaRPr>
              </a:p>
            </p:txBody>
          </p:sp>
          <p:sp>
            <p:nvSpPr>
              <p:cNvPr id="25" name="Rounded Rectangle 24"/>
              <p:cNvSpPr/>
              <p:nvPr/>
            </p:nvSpPr>
            <p:spPr>
              <a:xfrm>
                <a:off x="8244408" y="620688"/>
                <a:ext cx="827584" cy="288032"/>
              </a:xfrm>
              <a:prstGeom prst="roundRect">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Service</a:t>
                </a:r>
                <a:endParaRPr lang="en-GB" sz="1200" dirty="0"/>
              </a:p>
            </p:txBody>
          </p:sp>
          <p:sp>
            <p:nvSpPr>
              <p:cNvPr id="26" name="Rounded Rectangle 25"/>
              <p:cNvSpPr/>
              <p:nvPr/>
            </p:nvSpPr>
            <p:spPr>
              <a:xfrm>
                <a:off x="8100392" y="332656"/>
                <a:ext cx="971600" cy="288032"/>
              </a:xfrm>
              <a:prstGeom prst="roundRect">
                <a:avLst/>
              </a:prstGeom>
              <a:solidFill>
                <a:srgbClr val="7030A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Creativity</a:t>
                </a:r>
                <a:endParaRPr lang="en-GB" sz="1200" dirty="0"/>
              </a:p>
            </p:txBody>
          </p:sp>
          <p:sp>
            <p:nvSpPr>
              <p:cNvPr id="27" name="Rounded Rectangle 26"/>
              <p:cNvSpPr/>
              <p:nvPr/>
            </p:nvSpPr>
            <p:spPr>
              <a:xfrm>
                <a:off x="6228184" y="620688"/>
                <a:ext cx="864096" cy="288032"/>
              </a:xfrm>
              <a:prstGeom prst="roundRect">
                <a:avLst/>
              </a:prstGeom>
              <a:solidFill>
                <a:schemeClr val="accent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Integrity</a:t>
                </a:r>
                <a:endParaRPr lang="en-GB" sz="1200" dirty="0"/>
              </a:p>
            </p:txBody>
          </p:sp>
          <p:sp>
            <p:nvSpPr>
              <p:cNvPr id="28" name="Rounded Rectangle 27"/>
              <p:cNvSpPr/>
              <p:nvPr/>
            </p:nvSpPr>
            <p:spPr>
              <a:xfrm>
                <a:off x="7092280" y="620688"/>
                <a:ext cx="1152128" cy="288032"/>
              </a:xfrm>
              <a:prstGeom prst="roundRect">
                <a:avLst/>
              </a:prstGeom>
              <a:solidFill>
                <a:srgbClr val="E9900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Perseverance</a:t>
                </a:r>
                <a:endParaRPr lang="en-GB" sz="1200" dirty="0"/>
              </a:p>
            </p:txBody>
          </p:sp>
          <p:sp>
            <p:nvSpPr>
              <p:cNvPr id="29" name="Rounded Rectangle 28"/>
              <p:cNvSpPr/>
              <p:nvPr/>
            </p:nvSpPr>
            <p:spPr>
              <a:xfrm>
                <a:off x="7380312" y="332656"/>
                <a:ext cx="720080" cy="288032"/>
              </a:xfrm>
              <a:prstGeom prst="round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Focus</a:t>
                </a:r>
                <a:endParaRPr lang="en-GB" sz="1200" dirty="0"/>
              </a:p>
            </p:txBody>
          </p:sp>
        </p:gr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76872"/>
            <a:ext cx="7851648" cy="1296144"/>
          </a:xfrm>
        </p:spPr>
        <p:txBody>
          <a:bodyPr>
            <a:normAutofit fontScale="90000"/>
          </a:bodyPr>
          <a:lstStyle/>
          <a:p>
            <a:pPr algn="ctr"/>
            <a:r>
              <a:rPr lang="en-GB" dirty="0" smtClean="0"/>
              <a:t>Parental Engagement</a:t>
            </a:r>
            <a:br>
              <a:rPr lang="en-GB" dirty="0" smtClean="0"/>
            </a:br>
            <a:r>
              <a:rPr lang="en-GB" dirty="0" smtClean="0"/>
              <a:t>Literacy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866360"/>
          </a:xfrm>
        </p:spPr>
        <p:txBody>
          <a:bodyPr>
            <a:noAutofit/>
          </a:bodyPr>
          <a:lstStyle/>
          <a:p>
            <a:r>
              <a:rPr lang="en-GB" sz="4000" dirty="0" smtClean="0"/>
              <a:t>Skills for Life and Work</a:t>
            </a:r>
            <a:endParaRPr lang="en-US" sz="4000" dirty="0"/>
          </a:p>
        </p:txBody>
      </p:sp>
      <p:sp>
        <p:nvSpPr>
          <p:cNvPr id="3" name="Content Placeholder 2"/>
          <p:cNvSpPr>
            <a:spLocks noGrp="1"/>
          </p:cNvSpPr>
          <p:nvPr>
            <p:ph idx="1"/>
          </p:nvPr>
        </p:nvSpPr>
        <p:spPr>
          <a:xfrm>
            <a:off x="457200" y="1988840"/>
            <a:ext cx="8229600" cy="4869160"/>
          </a:xfrm>
        </p:spPr>
        <p:txBody>
          <a:bodyPr>
            <a:normAutofit fontScale="92500" lnSpcReduction="20000"/>
          </a:bodyPr>
          <a:lstStyle/>
          <a:p>
            <a:r>
              <a:rPr lang="en-US" dirty="0" smtClean="0"/>
              <a:t>The OECD (Organisation for Economic Co-operation and Development) conducted a study into life </a:t>
            </a:r>
            <a:r>
              <a:rPr lang="en-US" dirty="0"/>
              <a:t>s</a:t>
            </a:r>
            <a:r>
              <a:rPr lang="en-US" dirty="0" smtClean="0"/>
              <a:t>kills in adults and found the following:</a:t>
            </a:r>
          </a:p>
          <a:p>
            <a:pPr lvl="1"/>
            <a:r>
              <a:rPr lang="en-US" dirty="0" smtClean="0"/>
              <a:t>Those with good literacy skills are more likely to receive a higher salary than those with poor literacy skills, as well as having access to more rewarding jobs</a:t>
            </a:r>
          </a:p>
          <a:p>
            <a:pPr lvl="1"/>
            <a:r>
              <a:rPr lang="en-US" dirty="0" smtClean="0"/>
              <a:t>Those with poor literacy skills are more than twice as likely to be unemployed than those with good literacy skills</a:t>
            </a:r>
          </a:p>
          <a:p>
            <a:pPr lvl="1"/>
            <a:r>
              <a:rPr lang="en-US" dirty="0" smtClean="0"/>
              <a:t>Individuals with lower proficiency in literacy are more likely to believe that they have little impact on political processes and not to participate in associative or volunteer activities. In most countries, they are also less likely to trust others.</a:t>
            </a:r>
          </a:p>
          <a:p>
            <a:pPr lvl="1"/>
            <a:r>
              <a:rPr lang="en-US" dirty="0" smtClean="0"/>
              <a:t>It was even found that those with poor literacy skills are more likely to report poor health</a:t>
            </a:r>
          </a:p>
          <a:p>
            <a:pPr marL="0" indent="0">
              <a:buNone/>
            </a:pPr>
            <a:endParaRPr lang="en-US" sz="1400" dirty="0" smtClean="0"/>
          </a:p>
          <a:p>
            <a:pPr marL="0" indent="0">
              <a:buNone/>
            </a:pPr>
            <a:r>
              <a:rPr lang="en-US" sz="1400" dirty="0" smtClean="0"/>
              <a:t>http</a:t>
            </a:r>
            <a:r>
              <a:rPr lang="en-US" sz="1400" dirty="0"/>
              <a:t>://</a:t>
            </a:r>
            <a:r>
              <a:rPr lang="en-US" sz="1400" dirty="0" err="1"/>
              <a:t>www.oecd.org</a:t>
            </a:r>
            <a:r>
              <a:rPr lang="en-US" sz="1400" dirty="0"/>
              <a:t>/skills/</a:t>
            </a:r>
            <a:r>
              <a:rPr lang="en-US" sz="1400" dirty="0" err="1"/>
              <a:t>piaac</a:t>
            </a:r>
            <a:r>
              <a:rPr lang="en-US" sz="1400" dirty="0"/>
              <a:t>/SkillsOutlook_2013_ebook.pdf</a:t>
            </a:r>
          </a:p>
        </p:txBody>
      </p:sp>
    </p:spTree>
    <p:extLst>
      <p:ext uri="{BB962C8B-B14F-4D97-AF65-F5344CB8AC3E}">
        <p14:creationId xmlns:p14="http://schemas.microsoft.com/office/powerpoint/2010/main" val="21521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Spotlight on Literacy</a:t>
            </a:r>
            <a:endParaRPr lang="en-US" dirty="0"/>
          </a:p>
        </p:txBody>
      </p:sp>
      <p:sp>
        <p:nvSpPr>
          <p:cNvPr id="3" name="Content Placeholder 2"/>
          <p:cNvSpPr>
            <a:spLocks noGrp="1"/>
          </p:cNvSpPr>
          <p:nvPr>
            <p:ph idx="1"/>
          </p:nvPr>
        </p:nvSpPr>
        <p:spPr/>
        <p:txBody>
          <a:bodyPr>
            <a:normAutofit/>
          </a:bodyPr>
          <a:lstStyle/>
          <a:p>
            <a:r>
              <a:rPr lang="en-US" sz="2800" dirty="0" smtClean="0"/>
              <a:t>The Scottish Survey of Literacy and Numeracy (2016) found that literacy skills have declined in the past four years, particularly in writing</a:t>
            </a:r>
          </a:p>
          <a:p>
            <a:r>
              <a:rPr lang="en-US" sz="2800" dirty="0" smtClean="0"/>
              <a:t>After completing reading tests, it was found that a number of last year’s S1 had a reading age of below 10 years. Strategies have been put in place to improve their Literacy skills.</a:t>
            </a:r>
          </a:p>
          <a:p>
            <a:pPr>
              <a:buNone/>
            </a:pPr>
            <a:endParaRPr lang="en-US" dirty="0" smtClean="0"/>
          </a:p>
          <a:p>
            <a:endParaRPr lang="en-US" dirty="0"/>
          </a:p>
        </p:txBody>
      </p:sp>
    </p:spTree>
    <p:extLst>
      <p:ext uri="{BB962C8B-B14F-4D97-AF65-F5344CB8AC3E}">
        <p14:creationId xmlns:p14="http://schemas.microsoft.com/office/powerpoint/2010/main" val="1864192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Literacy in the news</a:t>
            </a:r>
            <a:endParaRPr lang="en-GB" dirty="0"/>
          </a:p>
        </p:txBody>
      </p:sp>
      <p:sp>
        <p:nvSpPr>
          <p:cNvPr id="3" name="Content Placeholder 2"/>
          <p:cNvSpPr>
            <a:spLocks noGrp="1"/>
          </p:cNvSpPr>
          <p:nvPr>
            <p:ph idx="1"/>
          </p:nvPr>
        </p:nvSpPr>
        <p:spPr>
          <a:xfrm>
            <a:off x="457200" y="2132856"/>
            <a:ext cx="8229600" cy="4464496"/>
          </a:xfrm>
        </p:spPr>
        <p:txBody>
          <a:bodyPr>
            <a:normAutofit fontScale="92500" lnSpcReduction="10000"/>
          </a:bodyPr>
          <a:lstStyle/>
          <a:p>
            <a:r>
              <a:rPr lang="en-GB" dirty="0" smtClean="0"/>
              <a:t>UK 'could lose jobs overseas because workers lack skills and literacy is stagnating‘ – </a:t>
            </a:r>
            <a:r>
              <a:rPr lang="en-GB" sz="2000" i="1" dirty="0" smtClean="0"/>
              <a:t>The Times, 4/5/17</a:t>
            </a:r>
          </a:p>
          <a:p>
            <a:endParaRPr lang="en-GB" i="1" dirty="0" smtClean="0"/>
          </a:p>
          <a:p>
            <a:r>
              <a:rPr lang="en-GB" dirty="0" smtClean="0"/>
              <a:t>Students with poor literacy and numeracy skills should not attend university, study suggests –</a:t>
            </a:r>
            <a:r>
              <a:rPr lang="en-GB" sz="2000" i="1" dirty="0" smtClean="0"/>
              <a:t> The Telegraph – 28/1/16</a:t>
            </a:r>
          </a:p>
          <a:p>
            <a:endParaRPr lang="en-GB" i="1" dirty="0" smtClean="0"/>
          </a:p>
          <a:p>
            <a:r>
              <a:rPr lang="en-GB" dirty="0" smtClean="0"/>
              <a:t>Literacy gap between UK unemployed and those in work 'is highest in Western world‘ – </a:t>
            </a:r>
            <a:r>
              <a:rPr lang="en-GB" sz="2000" i="1" dirty="0" smtClean="0"/>
              <a:t>The Independent, 26/5/15</a:t>
            </a:r>
          </a:p>
          <a:p>
            <a:endParaRPr lang="en-GB" i="1" dirty="0" smtClean="0"/>
          </a:p>
          <a:p>
            <a:r>
              <a:rPr lang="en-GB" dirty="0" smtClean="0"/>
              <a:t>Poor reading 'could cost UK £32bn in growth by 2025‘ – </a:t>
            </a:r>
            <a:r>
              <a:rPr lang="en-GB" sz="2000" i="1" dirty="0" smtClean="0"/>
              <a:t>The Guardian, 8/9/16</a:t>
            </a:r>
            <a:endParaRPr lang="en-GB" i="1"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a:t>
            </a:r>
            <a:endParaRPr lang="en-US" dirty="0"/>
          </a:p>
        </p:txBody>
      </p:sp>
      <p:sp>
        <p:nvSpPr>
          <p:cNvPr id="3" name="Content Placeholder 2"/>
          <p:cNvSpPr>
            <a:spLocks noGrp="1"/>
          </p:cNvSpPr>
          <p:nvPr>
            <p:ph idx="1"/>
          </p:nvPr>
        </p:nvSpPr>
        <p:spPr/>
        <p:txBody>
          <a:bodyPr/>
          <a:lstStyle/>
          <a:p>
            <a:r>
              <a:rPr lang="en-US" dirty="0" smtClean="0"/>
              <a:t>As teachers, we can ensure that our young people are given opportunities to develop and apply these skills in their learning across the curriculum in all subject areas.</a:t>
            </a:r>
          </a:p>
          <a:p>
            <a:endParaRPr lang="en-US" dirty="0"/>
          </a:p>
          <a:p>
            <a:r>
              <a:rPr lang="en-US" dirty="0" smtClean="0"/>
              <a:t>As parents/guardians, we can ensure that we are supporting our young people at home to put these skills into practice and actively try to improve them</a:t>
            </a:r>
            <a:endParaRPr lang="en-US" dirty="0"/>
          </a:p>
        </p:txBody>
      </p:sp>
    </p:spTree>
    <p:extLst>
      <p:ext uri="{BB962C8B-B14F-4D97-AF65-F5344CB8AC3E}">
        <p14:creationId xmlns:p14="http://schemas.microsoft.com/office/powerpoint/2010/main" val="138668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a:t>
            </a:r>
            <a:endParaRPr lang="en-US" dirty="0"/>
          </a:p>
        </p:txBody>
      </p:sp>
      <p:sp>
        <p:nvSpPr>
          <p:cNvPr id="3" name="Content Placeholder 2"/>
          <p:cNvSpPr>
            <a:spLocks noGrp="1"/>
          </p:cNvSpPr>
          <p:nvPr>
            <p:ph idx="1"/>
          </p:nvPr>
        </p:nvSpPr>
        <p:spPr>
          <a:xfrm>
            <a:off x="457200" y="2348880"/>
            <a:ext cx="8229600" cy="4176464"/>
          </a:xfrm>
        </p:spPr>
        <p:txBody>
          <a:bodyPr>
            <a:normAutofit/>
          </a:bodyPr>
          <a:lstStyle/>
          <a:p>
            <a:r>
              <a:rPr lang="en-US" dirty="0" smtClean="0"/>
              <a:t>Brief overview</a:t>
            </a:r>
            <a:endParaRPr lang="en-US" dirty="0"/>
          </a:p>
          <a:p>
            <a:r>
              <a:rPr lang="en-US" dirty="0" smtClean="0"/>
              <a:t>5 workshops</a:t>
            </a:r>
          </a:p>
          <a:p>
            <a:pPr lvl="1"/>
            <a:r>
              <a:rPr lang="en-US" dirty="0" smtClean="0"/>
              <a:t>Reading – Social subjects</a:t>
            </a:r>
          </a:p>
          <a:p>
            <a:pPr lvl="1"/>
            <a:r>
              <a:rPr lang="en-US" dirty="0" smtClean="0"/>
              <a:t>Writing - English</a:t>
            </a:r>
          </a:p>
          <a:p>
            <a:pPr lvl="1"/>
            <a:r>
              <a:rPr lang="en-US" dirty="0" smtClean="0"/>
              <a:t>Talking - Art</a:t>
            </a:r>
          </a:p>
          <a:p>
            <a:pPr lvl="1"/>
            <a:r>
              <a:rPr lang="en-US" dirty="0" smtClean="0"/>
              <a:t>Listening – Modern Languages</a:t>
            </a:r>
          </a:p>
          <a:p>
            <a:pPr lvl="1"/>
            <a:r>
              <a:rPr lang="en-US" dirty="0" smtClean="0"/>
              <a:t>Research skills - Library</a:t>
            </a:r>
          </a:p>
          <a:p>
            <a:r>
              <a:rPr lang="en-US" dirty="0" smtClean="0"/>
              <a:t>Evaluations (and tea/coffee and biscuits!) in the library at the end</a:t>
            </a:r>
          </a:p>
          <a:p>
            <a:endParaRPr lang="en-US" dirty="0"/>
          </a:p>
        </p:txBody>
      </p:sp>
    </p:spTree>
    <p:extLst>
      <p:ext uri="{BB962C8B-B14F-4D97-AF65-F5344CB8AC3E}">
        <p14:creationId xmlns:p14="http://schemas.microsoft.com/office/powerpoint/2010/main" val="119199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par>
                                <p:cTn id="27" presetID="9"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Literacy?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Literacy is about being able to read, understand and express your thinking. To be able to do this you need to be able to understand the 'text' you have before you whether it is a Shakespearean play, a scientific report, a poem, an advert or film media. </a:t>
            </a:r>
            <a:endParaRPr lang="en-GB" dirty="0" smtClean="0"/>
          </a:p>
          <a:p>
            <a:pPr marL="0" indent="0">
              <a:buNone/>
            </a:pPr>
            <a:r>
              <a:rPr lang="en-GB" dirty="0" smtClean="0"/>
              <a:t>When </a:t>
            </a:r>
            <a:r>
              <a:rPr lang="en-GB" dirty="0"/>
              <a:t>we talk about 'text' we mean anything that we need to look at, understand and think about: </a:t>
            </a:r>
            <a:r>
              <a:rPr lang="en-GB" dirty="0" err="1"/>
              <a:t>eg</a:t>
            </a:r>
            <a:r>
              <a:rPr lang="en-GB" dirty="0"/>
              <a:t> recipes, picture images, graphs and so on</a:t>
            </a:r>
            <a:r>
              <a:rPr lang="en-GB" dirty="0" smtClean="0"/>
              <a:t>.</a:t>
            </a:r>
          </a:p>
          <a:p>
            <a:pPr marL="0" indent="0">
              <a:buNone/>
            </a:pPr>
            <a:r>
              <a:rPr lang="en-GB" dirty="0" smtClean="0"/>
              <a:t>This means that Literacy skills are used in </a:t>
            </a:r>
            <a:r>
              <a:rPr lang="en-GB" b="1" u="sng" dirty="0" smtClean="0"/>
              <a:t>every subject</a:t>
            </a:r>
            <a:r>
              <a:rPr lang="en-GB" dirty="0" smtClean="0"/>
              <a:t>.</a:t>
            </a:r>
            <a:endParaRPr lang="en-GB" dirty="0"/>
          </a:p>
        </p:txBody>
      </p:sp>
    </p:spTree>
    <p:extLst>
      <p:ext uri="{BB962C8B-B14F-4D97-AF65-F5344CB8AC3E}">
        <p14:creationId xmlns:p14="http://schemas.microsoft.com/office/powerpoint/2010/main" val="10783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Literacy Skills </a:t>
            </a:r>
            <a:endParaRPr lang="en-US" dirty="0"/>
          </a:p>
        </p:txBody>
      </p:sp>
      <p:sp>
        <p:nvSpPr>
          <p:cNvPr id="3" name="Content Placeholder 2"/>
          <p:cNvSpPr>
            <a:spLocks noGrp="1"/>
          </p:cNvSpPr>
          <p:nvPr>
            <p:ph idx="1"/>
          </p:nvPr>
        </p:nvSpPr>
        <p:spPr/>
        <p:txBody>
          <a:bodyPr>
            <a:normAutofit/>
          </a:bodyPr>
          <a:lstStyle/>
          <a:p>
            <a:r>
              <a:rPr lang="en-US" sz="4000" dirty="0" smtClean="0"/>
              <a:t>Reading</a:t>
            </a:r>
          </a:p>
          <a:p>
            <a:r>
              <a:rPr lang="en-US" sz="4000" dirty="0" smtClean="0"/>
              <a:t>Writing</a:t>
            </a:r>
          </a:p>
          <a:p>
            <a:r>
              <a:rPr lang="en-US" sz="4000" dirty="0" smtClean="0"/>
              <a:t>Talking</a:t>
            </a:r>
          </a:p>
          <a:p>
            <a:r>
              <a:rPr lang="en-US" sz="4000" dirty="0" smtClean="0"/>
              <a:t>Listening</a:t>
            </a:r>
          </a:p>
          <a:p>
            <a:endParaRPr lang="en-US" sz="4000" dirty="0"/>
          </a:p>
        </p:txBody>
      </p:sp>
    </p:spTree>
    <p:extLst>
      <p:ext uri="{BB962C8B-B14F-4D97-AF65-F5344CB8AC3E}">
        <p14:creationId xmlns:p14="http://schemas.microsoft.com/office/powerpoint/2010/main" val="1169935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of All</a:t>
            </a:r>
            <a:endParaRPr lang="en-US" dirty="0"/>
          </a:p>
        </p:txBody>
      </p:sp>
      <p:sp>
        <p:nvSpPr>
          <p:cNvPr id="3" name="Content Placeholder 2"/>
          <p:cNvSpPr>
            <a:spLocks noGrp="1"/>
          </p:cNvSpPr>
          <p:nvPr>
            <p:ph idx="1"/>
          </p:nvPr>
        </p:nvSpPr>
        <p:spPr>
          <a:xfrm>
            <a:off x="457200" y="2348880"/>
            <a:ext cx="8229600" cy="4392488"/>
          </a:xfrm>
        </p:spPr>
        <p:txBody>
          <a:bodyPr>
            <a:normAutofit fontScale="92500" lnSpcReduction="20000"/>
          </a:bodyPr>
          <a:lstStyle/>
          <a:p>
            <a:pPr marL="0" indent="0">
              <a:buNone/>
            </a:pPr>
            <a:r>
              <a:rPr lang="en-US" dirty="0"/>
              <a:t>Competence and confidence in literacy, including competence in grammar, spelling and the spoken word, are essential for progress in all areas of the </a:t>
            </a:r>
            <a:r>
              <a:rPr lang="en-US" dirty="0" smtClean="0"/>
              <a:t>curriculum. Because </a:t>
            </a:r>
            <a:r>
              <a:rPr lang="en-US" dirty="0"/>
              <a:t>of this, all teachers have responsibility for promoting language and literacy development. Every teacher in each area of the curriculum needs to find opportunities to encourage young people to explain their thinking, debate their ideas and read and write at a level which will help them to develop their language skills further</a:t>
            </a:r>
            <a:r>
              <a:rPr lang="en-US" dirty="0" smtClean="0"/>
              <a:t>.</a:t>
            </a:r>
          </a:p>
          <a:p>
            <a:pPr marL="0" indent="0">
              <a:buNone/>
            </a:pPr>
            <a:endParaRPr lang="en-US" i="1" dirty="0"/>
          </a:p>
          <a:p>
            <a:pPr marL="0" indent="0">
              <a:buNone/>
            </a:pPr>
            <a:r>
              <a:rPr lang="en-US" sz="1900" i="1" dirty="0" smtClean="0"/>
              <a:t>Building the Curriculum 4: Skills for Learning, Skills for Life and Skills for Work, </a:t>
            </a:r>
            <a:r>
              <a:rPr lang="en-US" sz="1900" b="1" i="1" dirty="0" smtClean="0"/>
              <a:t>The Scottish Government</a:t>
            </a:r>
            <a:r>
              <a:rPr lang="en-US" sz="1900" i="1" dirty="0"/>
              <a:t/>
            </a:r>
            <a:br>
              <a:rPr lang="en-US" sz="1900" i="1" dirty="0"/>
            </a:br>
            <a:endParaRPr lang="en-US" sz="1900" i="1" dirty="0"/>
          </a:p>
        </p:txBody>
      </p:sp>
    </p:spTree>
    <p:extLst>
      <p:ext uri="{BB962C8B-B14F-4D97-AF65-F5344CB8AC3E}">
        <p14:creationId xmlns:p14="http://schemas.microsoft.com/office/powerpoint/2010/main" val="138662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srcRect l="7267" t="10121" r="5100" b="5740"/>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84912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Literacy so important?</a:t>
            </a:r>
            <a:endParaRPr lang="en-US" dirty="0"/>
          </a:p>
        </p:txBody>
      </p:sp>
      <p:sp>
        <p:nvSpPr>
          <p:cNvPr id="3" name="Content Placeholder 2"/>
          <p:cNvSpPr>
            <a:spLocks noGrp="1"/>
          </p:cNvSpPr>
          <p:nvPr>
            <p:ph idx="1"/>
          </p:nvPr>
        </p:nvSpPr>
        <p:spPr/>
        <p:txBody>
          <a:bodyPr/>
          <a:lstStyle/>
          <a:p>
            <a:r>
              <a:rPr lang="en-US" sz="3600" dirty="0" smtClean="0"/>
              <a:t>We have a responsibility to equip our young people with skills for learning, skills for life and skills for work</a:t>
            </a:r>
          </a:p>
          <a:p>
            <a:endParaRPr lang="en-US" dirty="0" smtClean="0"/>
          </a:p>
          <a:p>
            <a:endParaRPr lang="en-US" dirty="0"/>
          </a:p>
        </p:txBody>
      </p:sp>
    </p:spTree>
    <p:extLst>
      <p:ext uri="{BB962C8B-B14F-4D97-AF65-F5344CB8AC3E}">
        <p14:creationId xmlns:p14="http://schemas.microsoft.com/office/powerpoint/2010/main" val="2096145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866360"/>
          </a:xfrm>
        </p:spPr>
        <p:txBody>
          <a:bodyPr>
            <a:noAutofit/>
          </a:bodyPr>
          <a:lstStyle/>
          <a:p>
            <a:r>
              <a:rPr lang="en-GB" sz="4000" dirty="0" smtClean="0"/>
              <a:t>Skills for Learning, Life and Work</a:t>
            </a:r>
            <a:endParaRPr lang="en-GB" sz="4000" dirty="0"/>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3"/>
          <a:srcRect l="8485" t="27863" r="9395" b="11298"/>
          <a:stretch>
            <a:fillRect/>
          </a:stretch>
        </p:blipFill>
        <p:spPr bwMode="auto">
          <a:xfrm>
            <a:off x="-36512" y="2020430"/>
            <a:ext cx="9180512" cy="4837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866360"/>
          </a:xfrm>
        </p:spPr>
        <p:txBody>
          <a:bodyPr/>
          <a:lstStyle/>
          <a:p>
            <a:r>
              <a:rPr lang="en-GB" dirty="0" smtClean="0"/>
              <a:t>Skills for Learning</a:t>
            </a:r>
            <a:endParaRPr lang="en-GB" dirty="0"/>
          </a:p>
        </p:txBody>
      </p:sp>
      <p:sp>
        <p:nvSpPr>
          <p:cNvPr id="3" name="Content Placeholder 2"/>
          <p:cNvSpPr>
            <a:spLocks noGrp="1"/>
          </p:cNvSpPr>
          <p:nvPr>
            <p:ph idx="1"/>
          </p:nvPr>
        </p:nvSpPr>
        <p:spPr>
          <a:xfrm>
            <a:off x="457200" y="1988840"/>
            <a:ext cx="8507288" cy="4653136"/>
          </a:xfrm>
        </p:spPr>
        <p:txBody>
          <a:bodyPr>
            <a:normAutofit fontScale="92500" lnSpcReduction="10000"/>
          </a:bodyPr>
          <a:lstStyle/>
          <a:p>
            <a:r>
              <a:rPr lang="en-GB" dirty="0" smtClean="0"/>
              <a:t>School</a:t>
            </a:r>
          </a:p>
          <a:p>
            <a:pPr lvl="1"/>
            <a:r>
              <a:rPr lang="en-GB" dirty="0" smtClean="0"/>
              <a:t>All subjects require Literacy skills to access courses</a:t>
            </a:r>
          </a:p>
          <a:p>
            <a:pPr lvl="1"/>
            <a:r>
              <a:rPr lang="en-GB" dirty="0" smtClean="0"/>
              <a:t>All National Qualifications require Writing skills  – portfolio, assignment  and/or final written exam</a:t>
            </a:r>
          </a:p>
          <a:p>
            <a:pPr lvl="1"/>
            <a:r>
              <a:rPr lang="en-GB" dirty="0" smtClean="0"/>
              <a:t>If writing cannot be understood, overall marks will be affected</a:t>
            </a:r>
          </a:p>
          <a:p>
            <a:endParaRPr lang="en-GB" dirty="0" smtClean="0"/>
          </a:p>
          <a:p>
            <a:r>
              <a:rPr lang="en-GB" dirty="0" smtClean="0"/>
              <a:t>Beyond school</a:t>
            </a:r>
          </a:p>
          <a:p>
            <a:pPr lvl="1"/>
            <a:r>
              <a:rPr lang="en-GB" dirty="0" smtClean="0"/>
              <a:t>Accessing college and university</a:t>
            </a:r>
          </a:p>
          <a:p>
            <a:pPr lvl="1"/>
            <a:r>
              <a:rPr lang="en-GB" dirty="0" smtClean="0"/>
              <a:t>In 2016,  37% of applicants to Scottish were not offered a place*</a:t>
            </a:r>
            <a:r>
              <a:rPr lang="en-GB" i="1" dirty="0" smtClean="0"/>
              <a:t> </a:t>
            </a:r>
            <a:r>
              <a:rPr lang="en-GB" sz="1900" i="1" dirty="0" smtClean="0"/>
              <a:t>Data from UCAS Undergraduate Statistical releases</a:t>
            </a:r>
            <a:endParaRPr lang="en-GB" sz="1900" dirty="0" smtClean="0"/>
          </a:p>
          <a:p>
            <a:pPr lvl="1"/>
            <a:r>
              <a:rPr lang="en-GB" dirty="0" smtClean="0"/>
              <a:t>Give yourself the best chance of getting a place by expressing yourself clearly as well as having the right experience</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ssolve">
                                      <p:cBhvr>
                                        <p:cTn id="21" dur="500"/>
                                        <p:tgtEl>
                                          <p:spTgt spid="3">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ssolve">
                                      <p:cBhvr>
                                        <p:cTn id="24" dur="500"/>
                                        <p:tgtEl>
                                          <p:spTgt spid="3">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dissolv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3EDB45499E3C4A9CABBFB5D3A49FC1" ma:contentTypeVersion="" ma:contentTypeDescription="Create a new document." ma:contentTypeScope="" ma:versionID="5c5f75ac7c3d579760b9791698263576">
  <xsd:schema xmlns:xsd="http://www.w3.org/2001/XMLSchema" xmlns:xs="http://www.w3.org/2001/XMLSchema" xmlns:p="http://schemas.microsoft.com/office/2006/metadata/properties" xmlns:ns2="1b74abb2-0bc9-42e8-aab0-5e5156035123" targetNamespace="http://schemas.microsoft.com/office/2006/metadata/properties" ma:root="true" ma:fieldsID="b9ac8e7a53c5cc55c3a307b0fefe977b" ns2:_="">
    <xsd:import namespace="1b74abb2-0bc9-42e8-aab0-5e51560351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74abb2-0bc9-42e8-aab0-5e51560351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7F2880-F954-4C05-B7C5-8E7ABF8BE54E}"/>
</file>

<file path=customXml/itemProps2.xml><?xml version="1.0" encoding="utf-8"?>
<ds:datastoreItem xmlns:ds="http://schemas.openxmlformats.org/officeDocument/2006/customXml" ds:itemID="{36334A24-80CB-425D-9CC0-1BFAA9A3F90E}"/>
</file>

<file path=customXml/itemProps3.xml><?xml version="1.0" encoding="utf-8"?>
<ds:datastoreItem xmlns:ds="http://schemas.openxmlformats.org/officeDocument/2006/customXml" ds:itemID="{AA2C574A-EC89-467B-8B30-2E8A0496079A}"/>
</file>

<file path=docProps/app.xml><?xml version="1.0" encoding="utf-8"?>
<Properties xmlns="http://schemas.openxmlformats.org/officeDocument/2006/extended-properties" xmlns:vt="http://schemas.openxmlformats.org/officeDocument/2006/docPropsVTypes">
  <Template>Flow</Template>
  <TotalTime>2399</TotalTime>
  <Words>852</Words>
  <Application>Microsoft Office PowerPoint</Application>
  <PresentationFormat>On-screen Show (4:3)</PresentationFormat>
  <Paragraphs>79</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Parental Engagement Literacy</vt:lpstr>
      <vt:lpstr>Programme</vt:lpstr>
      <vt:lpstr>What is Literacy?</vt:lpstr>
      <vt:lpstr>Literacy Skills </vt:lpstr>
      <vt:lpstr>Responsibility of All</vt:lpstr>
      <vt:lpstr>PowerPoint Presentation</vt:lpstr>
      <vt:lpstr>Why is Literacy so important?</vt:lpstr>
      <vt:lpstr>Skills for Learning, Life and Work</vt:lpstr>
      <vt:lpstr>Skills for Learning</vt:lpstr>
      <vt:lpstr>Skills for Life and Work</vt:lpstr>
      <vt:lpstr>Spotlight on Literacy</vt:lpstr>
      <vt:lpstr>Literacy in the news</vt:lpstr>
      <vt:lpstr>What can we do?</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dc:creator>
  <cp:lastModifiedBy>u418856</cp:lastModifiedBy>
  <cp:revision>245</cp:revision>
  <dcterms:created xsi:type="dcterms:W3CDTF">2013-05-08T18:03:52Z</dcterms:created>
  <dcterms:modified xsi:type="dcterms:W3CDTF">2018-04-27T11:03:53Z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0x010100403EDB45499E3C4A9CABBFB5D3A49FC1</vt:lpwstr>
  </property>
</Properties>
</file>