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diagrams/data1.xml" ContentType="application/vnd.openxmlformats-officedocument.drawingml.diagramData+xml"/>
  <Override PartName="/ppt/drawings/drawing1.xml" ContentType="application/vnd.openxmlformats-officedocument.drawingml.chartshapes+xml"/>
  <Override PartName="/ppt/presentation.xml" ContentType="application/vnd.openxmlformats-officedocument.presentationml.presentation.main+xml"/>
  <Override PartName="/ppt/slides/slide2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4.xml" ContentType="application/vnd.openxmlformats-officedocument.presentationml.slide+xml"/>
  <Override PartName="/ppt/slides/slide12.xml" ContentType="application/vnd.openxmlformats-officedocument.presentationml.slide+xml"/>
  <Override PartName="/ppt/slides/slide5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8.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1.xml" ContentType="application/vnd.openxmlformats-officedocument.presentationml.slide+xml"/>
  <Override PartName="/ppt/slides/slide44.xml" ContentType="application/vnd.openxmlformats-officedocument.presentationml.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8.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0.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slideMasters/slideMaster2.xml" ContentType="application/vnd.openxmlformats-officedocument.presentationml.slideMaster+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slideMasters/slideMaster1.xml" ContentType="application/vnd.openxmlformats-officedocument.presentationml.slideMaster+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9.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4"/>
  </p:notesMasterIdLst>
  <p:sldIdLst>
    <p:sldId id="257" r:id="rId3"/>
    <p:sldId id="258" r:id="rId4"/>
    <p:sldId id="320" r:id="rId5"/>
    <p:sldId id="259" r:id="rId6"/>
    <p:sldId id="260" r:id="rId7"/>
    <p:sldId id="262" r:id="rId8"/>
    <p:sldId id="261" r:id="rId9"/>
    <p:sldId id="264" r:id="rId10"/>
    <p:sldId id="263" r:id="rId11"/>
    <p:sldId id="266" r:id="rId12"/>
    <p:sldId id="267" r:id="rId13"/>
    <p:sldId id="268" r:id="rId14"/>
    <p:sldId id="269" r:id="rId15"/>
    <p:sldId id="304" r:id="rId16"/>
    <p:sldId id="303" r:id="rId17"/>
    <p:sldId id="270" r:id="rId18"/>
    <p:sldId id="271" r:id="rId19"/>
    <p:sldId id="272" r:id="rId20"/>
    <p:sldId id="324" r:id="rId21"/>
    <p:sldId id="325" r:id="rId22"/>
    <p:sldId id="309" r:id="rId23"/>
    <p:sldId id="310" r:id="rId24"/>
    <p:sldId id="311" r:id="rId25"/>
    <p:sldId id="322" r:id="rId26"/>
    <p:sldId id="321" r:id="rId27"/>
    <p:sldId id="312" r:id="rId28"/>
    <p:sldId id="323" r:id="rId29"/>
    <p:sldId id="308" r:id="rId30"/>
    <p:sldId id="315" r:id="rId31"/>
    <p:sldId id="316" r:id="rId32"/>
    <p:sldId id="317" r:id="rId33"/>
    <p:sldId id="273" r:id="rId34"/>
    <p:sldId id="275" r:id="rId35"/>
    <p:sldId id="279" r:id="rId36"/>
    <p:sldId id="280" r:id="rId37"/>
    <p:sldId id="281" r:id="rId38"/>
    <p:sldId id="282" r:id="rId39"/>
    <p:sldId id="283" r:id="rId40"/>
    <p:sldId id="284" r:id="rId41"/>
    <p:sldId id="285" r:id="rId42"/>
    <p:sldId id="286" r:id="rId43"/>
    <p:sldId id="306" r:id="rId44"/>
    <p:sldId id="307" r:id="rId45"/>
    <p:sldId id="326" r:id="rId46"/>
    <p:sldId id="287" r:id="rId47"/>
    <p:sldId id="288" r:id="rId48"/>
    <p:sldId id="289" r:id="rId49"/>
    <p:sldId id="290" r:id="rId50"/>
    <p:sldId id="291" r:id="rId51"/>
    <p:sldId id="292" r:id="rId52"/>
    <p:sldId id="293" r:id="rId53"/>
    <p:sldId id="313" r:id="rId54"/>
    <p:sldId id="314" r:id="rId55"/>
    <p:sldId id="294" r:id="rId56"/>
    <p:sldId id="295" r:id="rId57"/>
    <p:sldId id="302" r:id="rId58"/>
    <p:sldId id="301" r:id="rId59"/>
    <p:sldId id="296" r:id="rId60"/>
    <p:sldId id="305" r:id="rId61"/>
    <p:sldId id="297" r:id="rId62"/>
    <p:sldId id="29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86" autoAdjust="0"/>
  </p:normalViewPr>
  <p:slideViewPr>
    <p:cSldViewPr>
      <p:cViewPr>
        <p:scale>
          <a:sx n="68" d="100"/>
          <a:sy n="68" d="100"/>
        </p:scale>
        <p:origin x="-99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391647259319193"/>
          <c:y val="0.22577328572687325"/>
          <c:w val="0.39236177632950903"/>
          <c:h val="0.66470683695260357"/>
        </c:manualLayout>
      </c:layout>
      <c:pieChart>
        <c:varyColors val="1"/>
        <c:ser>
          <c:idx val="0"/>
          <c:order val="0"/>
          <c:spPr>
            <a:solidFill>
              <a:srgbClr val="9999FF"/>
            </a:solidFill>
            <a:ln w="12700">
              <a:solidFill>
                <a:srgbClr val="333333"/>
              </a:solidFill>
              <a:prstDash val="solid"/>
            </a:ln>
          </c:spPr>
          <c:dPt>
            <c:idx val="0"/>
            <c:bubble3D val="0"/>
          </c:dPt>
          <c:dPt>
            <c:idx val="1"/>
            <c:bubble3D val="0"/>
            <c:spPr>
              <a:solidFill>
                <a:srgbClr val="993366"/>
              </a:solidFill>
              <a:ln w="12700">
                <a:solidFill>
                  <a:srgbClr val="333333"/>
                </a:solidFill>
                <a:prstDash val="solid"/>
              </a:ln>
            </c:spPr>
          </c:dPt>
          <c:cat>
            <c:strRef>
              <c:f>'Question 8'!$A$4:$A$5</c:f>
              <c:strCache>
                <c:ptCount val="2"/>
                <c:pt idx="0">
                  <c:v>Yes</c:v>
                </c:pt>
                <c:pt idx="1">
                  <c:v>No</c:v>
                </c:pt>
              </c:strCache>
            </c:strRef>
          </c:cat>
          <c:val>
            <c:numRef>
              <c:f>'Question 8'!$C$4:$C$5</c:f>
              <c:numCache>
                <c:formatCode>0.0%</c:formatCode>
                <c:ptCount val="2"/>
                <c:pt idx="0">
                  <c:v>0.78</c:v>
                </c:pt>
                <c:pt idx="1">
                  <c:v>0.22</c:v>
                </c:pt>
              </c:numCache>
            </c:numRef>
          </c:val>
        </c:ser>
        <c:dLbls>
          <c:showLegendKey val="0"/>
          <c:showVal val="0"/>
          <c:showCatName val="0"/>
          <c:showSerName val="0"/>
          <c:showPercent val="0"/>
          <c:showBubbleSize val="0"/>
          <c:showLeaderLines val="1"/>
        </c:dLbls>
        <c:firstSliceAng val="0"/>
      </c:pieChart>
      <c:spPr>
        <a:solidFill>
          <a:srgbClr val="EEEEEE"/>
        </a:solidFill>
        <a:ln w="25400">
          <a:noFill/>
        </a:ln>
      </c:spPr>
    </c:plotArea>
    <c:legend>
      <c:legendPos val="r"/>
      <c:legendEntry>
        <c:idx val="0"/>
        <c:txPr>
          <a:bodyPr/>
          <a:lstStyle/>
          <a:p>
            <a:pPr>
              <a:defRPr sz="2400" b="0" i="0" u="none" strike="noStrike" baseline="0">
                <a:solidFill>
                  <a:srgbClr val="333333"/>
                </a:solidFill>
                <a:latin typeface="Microsoft Sans Serif"/>
                <a:ea typeface="Microsoft Sans Serif"/>
                <a:cs typeface="Microsoft Sans Serif"/>
              </a:defRPr>
            </a:pPr>
            <a:endParaRPr lang="en-US"/>
          </a:p>
        </c:txPr>
      </c:legendEntry>
      <c:legendEntry>
        <c:idx val="1"/>
        <c:txPr>
          <a:bodyPr/>
          <a:lstStyle/>
          <a:p>
            <a:pPr>
              <a:defRPr sz="2400" b="0" i="0" u="none" strike="noStrike" baseline="0">
                <a:solidFill>
                  <a:srgbClr val="333333"/>
                </a:solidFill>
                <a:latin typeface="Microsoft Sans Serif"/>
                <a:ea typeface="Microsoft Sans Serif"/>
                <a:cs typeface="Microsoft Sans Serif"/>
              </a:defRPr>
            </a:pPr>
            <a:endParaRPr lang="en-US"/>
          </a:p>
        </c:txPr>
      </c:legendEntry>
      <c:layout>
        <c:manualLayout>
          <c:xMode val="edge"/>
          <c:yMode val="edge"/>
          <c:x val="4.658811494739578E-2"/>
          <c:y val="0.6471654898426924"/>
          <c:w val="0.27106081504570773"/>
          <c:h val="0.28583398140947303"/>
        </c:manualLayout>
      </c:layout>
      <c:overlay val="0"/>
      <c:spPr>
        <a:solidFill>
          <a:srgbClr val="FFFFFF"/>
        </a:solidFill>
        <a:ln w="3175">
          <a:solidFill>
            <a:srgbClr val="333333"/>
          </a:solidFill>
          <a:prstDash val="solid"/>
        </a:ln>
      </c:spPr>
      <c:txPr>
        <a:bodyPr/>
        <a:lstStyle/>
        <a:p>
          <a:pPr>
            <a:defRPr sz="845" b="0" i="0" u="none" strike="noStrike" baseline="0">
              <a:solidFill>
                <a:srgbClr val="333333"/>
              </a:solidFill>
              <a:latin typeface="Microsoft Sans Serif"/>
              <a:ea typeface="Microsoft Sans Serif"/>
              <a:cs typeface="Microsoft Sans Serif"/>
            </a:defRPr>
          </a:pPr>
          <a:endParaRPr lang="en-US"/>
        </a:p>
      </c:txPr>
    </c:legend>
    <c:plotVisOnly val="1"/>
    <c:dispBlanksAs val="zero"/>
    <c:showDLblsOverMax val="0"/>
  </c:chart>
  <c:spPr>
    <a:solidFill>
      <a:srgbClr val="EEEEEE"/>
    </a:solidFill>
    <a:ln w="3175">
      <a:solidFill>
        <a:srgbClr val="333333"/>
      </a:solidFill>
      <a:prstDash val="solid"/>
    </a:ln>
  </c:spPr>
  <c:txPr>
    <a:bodyPr/>
    <a:lstStyle/>
    <a:p>
      <a:pPr>
        <a:defRPr sz="1000" b="0" i="0" u="none" strike="noStrike" baseline="0">
          <a:solidFill>
            <a:srgbClr val="333333"/>
          </a:solidFill>
          <a:latin typeface="Microsoft Sans Serif"/>
          <a:ea typeface="Microsoft Sans Serif"/>
          <a:cs typeface="Microsoft Sans Serif"/>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1BC74-D22F-4484-828D-6B69248C3B7E}" type="doc">
      <dgm:prSet loTypeId="urn:microsoft.com/office/officeart/2005/8/layout/matrix1" loCatId="matrix" qsTypeId="urn:microsoft.com/office/officeart/2005/8/quickstyle/simple1" qsCatId="simple" csTypeId="urn:microsoft.com/office/officeart/2005/8/colors/colorful1#1" csCatId="colorful" phldr="1"/>
      <dgm:spPr/>
      <dgm:t>
        <a:bodyPr/>
        <a:lstStyle/>
        <a:p>
          <a:endParaRPr lang="en-GB"/>
        </a:p>
      </dgm:t>
    </dgm:pt>
    <dgm:pt modelId="{36B28BA1-D422-4FB5-8772-B7B3E93A190A}">
      <dgm:prSet phldrT="[Text]" custT="1"/>
      <dgm:spPr>
        <a:solidFill>
          <a:schemeClr val="bg2"/>
        </a:solidFill>
      </dgm:spPr>
      <dgm:t>
        <a:bodyPr/>
        <a:lstStyle/>
        <a:p>
          <a:r>
            <a:rPr lang="en-GB" sz="3200" b="1" dirty="0" smtClean="0">
              <a:solidFill>
                <a:schemeClr val="accent5">
                  <a:lumMod val="75000"/>
                </a:schemeClr>
              </a:solidFill>
            </a:rPr>
            <a:t>Entitlements for all learners</a:t>
          </a:r>
          <a:endParaRPr lang="en-GB" sz="3200" b="1" dirty="0">
            <a:solidFill>
              <a:schemeClr val="accent5">
                <a:lumMod val="75000"/>
              </a:schemeClr>
            </a:solidFill>
          </a:endParaRPr>
        </a:p>
      </dgm:t>
    </dgm:pt>
    <dgm:pt modelId="{5C74F7EB-22FF-4B54-8492-751BEDCED470}" type="parTrans" cxnId="{8DCAF2D4-A2AF-418A-8CBA-4831D61ABB8E}">
      <dgm:prSet/>
      <dgm:spPr/>
      <dgm:t>
        <a:bodyPr/>
        <a:lstStyle/>
        <a:p>
          <a:endParaRPr lang="en-GB"/>
        </a:p>
      </dgm:t>
    </dgm:pt>
    <dgm:pt modelId="{83B34647-52BE-4490-A9AB-9FA962230C98}" type="sibTrans" cxnId="{8DCAF2D4-A2AF-418A-8CBA-4831D61ABB8E}">
      <dgm:prSet/>
      <dgm:spPr/>
      <dgm:t>
        <a:bodyPr/>
        <a:lstStyle/>
        <a:p>
          <a:endParaRPr lang="en-GB"/>
        </a:p>
      </dgm:t>
    </dgm:pt>
    <dgm:pt modelId="{F199B9EB-94A7-4583-8F67-FCB6772425E7}">
      <dgm:prSet phldrT="[Text]" custT="1"/>
      <dgm:spPr>
        <a:solidFill>
          <a:schemeClr val="accent3">
            <a:lumMod val="75000"/>
          </a:schemeClr>
        </a:solidFill>
      </dgm:spPr>
      <dgm:t>
        <a:bodyPr/>
        <a:lstStyle/>
        <a:p>
          <a:r>
            <a:rPr lang="en-GB" sz="2800" b="1" dirty="0" smtClean="0"/>
            <a:t>Teachers</a:t>
          </a:r>
          <a:endParaRPr lang="en-GB" sz="2800" b="1" dirty="0"/>
        </a:p>
      </dgm:t>
    </dgm:pt>
    <dgm:pt modelId="{5B82450D-2D62-410B-B796-594973CD4AA4}" type="parTrans" cxnId="{42729024-D1C6-4953-AE4C-8C0B51AFC2FE}">
      <dgm:prSet/>
      <dgm:spPr/>
      <dgm:t>
        <a:bodyPr/>
        <a:lstStyle/>
        <a:p>
          <a:endParaRPr lang="en-GB"/>
        </a:p>
      </dgm:t>
    </dgm:pt>
    <dgm:pt modelId="{183AE270-81EB-4F58-975A-25F933FB4B56}" type="sibTrans" cxnId="{42729024-D1C6-4953-AE4C-8C0B51AFC2FE}">
      <dgm:prSet/>
      <dgm:spPr/>
      <dgm:t>
        <a:bodyPr/>
        <a:lstStyle/>
        <a:p>
          <a:endParaRPr lang="en-GB"/>
        </a:p>
      </dgm:t>
    </dgm:pt>
    <dgm:pt modelId="{C8584111-F4EC-447A-97B5-5AFE41740A4F}">
      <dgm:prSet phldrT="[Text]" custT="1"/>
      <dgm:spPr>
        <a:solidFill>
          <a:srgbClr val="00B0F0"/>
        </a:solidFill>
      </dgm:spPr>
      <dgm:t>
        <a:bodyPr/>
        <a:lstStyle/>
        <a:p>
          <a:r>
            <a:rPr lang="en-GB" sz="2800" b="1" dirty="0" smtClean="0"/>
            <a:t>SDS</a:t>
          </a:r>
          <a:endParaRPr lang="en-GB" sz="2800" b="1" dirty="0"/>
        </a:p>
      </dgm:t>
    </dgm:pt>
    <dgm:pt modelId="{0C53E3EE-C241-4C08-BCFB-49A871D6604A}" type="parTrans" cxnId="{C0F2498C-7D35-4F5B-A0C0-0427671D75FA}">
      <dgm:prSet/>
      <dgm:spPr/>
      <dgm:t>
        <a:bodyPr/>
        <a:lstStyle/>
        <a:p>
          <a:endParaRPr lang="en-GB"/>
        </a:p>
      </dgm:t>
    </dgm:pt>
    <dgm:pt modelId="{738618A8-7F9B-42A3-B6C3-4E0D02B06EB2}" type="sibTrans" cxnId="{C0F2498C-7D35-4F5B-A0C0-0427671D75FA}">
      <dgm:prSet/>
      <dgm:spPr/>
      <dgm:t>
        <a:bodyPr/>
        <a:lstStyle/>
        <a:p>
          <a:endParaRPr lang="en-GB"/>
        </a:p>
      </dgm:t>
    </dgm:pt>
    <dgm:pt modelId="{DE0A168F-2217-4D06-880F-3D085410223C}">
      <dgm:prSet phldrT="[Text]" custT="1"/>
      <dgm:spPr>
        <a:solidFill>
          <a:schemeClr val="accent5">
            <a:lumMod val="75000"/>
          </a:schemeClr>
        </a:solidFill>
      </dgm:spPr>
      <dgm:t>
        <a:bodyPr/>
        <a:lstStyle/>
        <a:p>
          <a:r>
            <a:rPr lang="en-GB" sz="2800" b="1" dirty="0" smtClean="0"/>
            <a:t>Parents</a:t>
          </a:r>
          <a:endParaRPr lang="en-GB" sz="2800" b="1" dirty="0"/>
        </a:p>
      </dgm:t>
    </dgm:pt>
    <dgm:pt modelId="{BF41A48F-FF10-47CF-AA3E-14C7B9DF2CC3}" type="parTrans" cxnId="{3E98731C-F5CC-4A48-99B0-DB59D6C73064}">
      <dgm:prSet/>
      <dgm:spPr/>
      <dgm:t>
        <a:bodyPr/>
        <a:lstStyle/>
        <a:p>
          <a:endParaRPr lang="en-GB"/>
        </a:p>
      </dgm:t>
    </dgm:pt>
    <dgm:pt modelId="{573836FC-D8CC-4366-8482-5A88AF847A1D}" type="sibTrans" cxnId="{3E98731C-F5CC-4A48-99B0-DB59D6C73064}">
      <dgm:prSet/>
      <dgm:spPr/>
      <dgm:t>
        <a:bodyPr/>
        <a:lstStyle/>
        <a:p>
          <a:endParaRPr lang="en-GB"/>
        </a:p>
      </dgm:t>
    </dgm:pt>
    <dgm:pt modelId="{7137CA37-25B1-4DA0-952A-1F741E827DCE}">
      <dgm:prSet phldrT="[Text]" custT="1"/>
      <dgm:spPr>
        <a:solidFill>
          <a:srgbClr val="92D050"/>
        </a:solidFill>
      </dgm:spPr>
      <dgm:t>
        <a:bodyPr/>
        <a:lstStyle/>
        <a:p>
          <a:r>
            <a:rPr lang="en-GB" sz="2600" b="1" dirty="0" smtClean="0"/>
            <a:t>Employers</a:t>
          </a:r>
          <a:endParaRPr lang="en-GB" sz="2600" b="1" dirty="0"/>
        </a:p>
      </dgm:t>
    </dgm:pt>
    <dgm:pt modelId="{D3E9BE14-03C3-4D06-9355-CE269D44D192}" type="parTrans" cxnId="{18D1F378-F311-4A7F-9BE3-DD07B1F137E2}">
      <dgm:prSet/>
      <dgm:spPr/>
      <dgm:t>
        <a:bodyPr/>
        <a:lstStyle/>
        <a:p>
          <a:endParaRPr lang="en-GB"/>
        </a:p>
      </dgm:t>
    </dgm:pt>
    <dgm:pt modelId="{81AA1FBA-6B09-46D3-8736-D6DCD811A922}" type="sibTrans" cxnId="{18D1F378-F311-4A7F-9BE3-DD07B1F137E2}">
      <dgm:prSet/>
      <dgm:spPr/>
      <dgm:t>
        <a:bodyPr/>
        <a:lstStyle/>
        <a:p>
          <a:endParaRPr lang="en-GB"/>
        </a:p>
      </dgm:t>
    </dgm:pt>
    <dgm:pt modelId="{3C8AD3B3-7394-4137-B9A5-F488F8154414}" type="pres">
      <dgm:prSet presAssocID="{6C21BC74-D22F-4484-828D-6B69248C3B7E}" presName="diagram" presStyleCnt="0">
        <dgm:presLayoutVars>
          <dgm:chMax val="1"/>
          <dgm:dir/>
          <dgm:animLvl val="ctr"/>
          <dgm:resizeHandles val="exact"/>
        </dgm:presLayoutVars>
      </dgm:prSet>
      <dgm:spPr/>
      <dgm:t>
        <a:bodyPr/>
        <a:lstStyle/>
        <a:p>
          <a:endParaRPr lang="en-GB"/>
        </a:p>
      </dgm:t>
    </dgm:pt>
    <dgm:pt modelId="{3A4AD317-7B1C-4F02-BC6C-D90DD0813572}" type="pres">
      <dgm:prSet presAssocID="{6C21BC74-D22F-4484-828D-6B69248C3B7E}" presName="matrix" presStyleCnt="0"/>
      <dgm:spPr/>
    </dgm:pt>
    <dgm:pt modelId="{FCD6478B-654C-46A6-AED2-2F09BDC70F43}" type="pres">
      <dgm:prSet presAssocID="{6C21BC74-D22F-4484-828D-6B69248C3B7E}" presName="tile1" presStyleLbl="node1" presStyleIdx="0" presStyleCnt="4" custScaleY="104761" custLinFactNeighborY="2081"/>
      <dgm:spPr/>
      <dgm:t>
        <a:bodyPr/>
        <a:lstStyle/>
        <a:p>
          <a:endParaRPr lang="en-GB"/>
        </a:p>
      </dgm:t>
    </dgm:pt>
    <dgm:pt modelId="{FF326804-D2A8-4669-AB69-8FF4A4B00E1C}" type="pres">
      <dgm:prSet presAssocID="{6C21BC74-D22F-4484-828D-6B69248C3B7E}" presName="tile1text" presStyleLbl="node1" presStyleIdx="0" presStyleCnt="4">
        <dgm:presLayoutVars>
          <dgm:chMax val="0"/>
          <dgm:chPref val="0"/>
          <dgm:bulletEnabled val="1"/>
        </dgm:presLayoutVars>
      </dgm:prSet>
      <dgm:spPr/>
      <dgm:t>
        <a:bodyPr/>
        <a:lstStyle/>
        <a:p>
          <a:endParaRPr lang="en-GB"/>
        </a:p>
      </dgm:t>
    </dgm:pt>
    <dgm:pt modelId="{1F613190-2914-4ED6-A52C-FD5195BEB1F7}" type="pres">
      <dgm:prSet presAssocID="{6C21BC74-D22F-4484-828D-6B69248C3B7E}" presName="tile2" presStyleLbl="node1" presStyleIdx="1" presStyleCnt="4" custScaleY="100654"/>
      <dgm:spPr/>
      <dgm:t>
        <a:bodyPr/>
        <a:lstStyle/>
        <a:p>
          <a:endParaRPr lang="en-GB"/>
        </a:p>
      </dgm:t>
    </dgm:pt>
    <dgm:pt modelId="{478B6314-EE56-47CE-A38E-12EE1BCDECF2}" type="pres">
      <dgm:prSet presAssocID="{6C21BC74-D22F-4484-828D-6B69248C3B7E}" presName="tile2text" presStyleLbl="node1" presStyleIdx="1" presStyleCnt="4">
        <dgm:presLayoutVars>
          <dgm:chMax val="0"/>
          <dgm:chPref val="0"/>
          <dgm:bulletEnabled val="1"/>
        </dgm:presLayoutVars>
      </dgm:prSet>
      <dgm:spPr/>
      <dgm:t>
        <a:bodyPr/>
        <a:lstStyle/>
        <a:p>
          <a:endParaRPr lang="en-GB"/>
        </a:p>
      </dgm:t>
    </dgm:pt>
    <dgm:pt modelId="{1C48C25B-4C40-4DAE-BFEB-F5D0A6D5746B}" type="pres">
      <dgm:prSet presAssocID="{6C21BC74-D22F-4484-828D-6B69248C3B7E}" presName="tile3" presStyleLbl="node1" presStyleIdx="2" presStyleCnt="4" custLinFactNeighborX="-3249" custLinFactNeighborY="-64"/>
      <dgm:spPr/>
      <dgm:t>
        <a:bodyPr/>
        <a:lstStyle/>
        <a:p>
          <a:endParaRPr lang="en-GB"/>
        </a:p>
      </dgm:t>
    </dgm:pt>
    <dgm:pt modelId="{06F32B34-C41C-4976-87F9-36E402BDE287}" type="pres">
      <dgm:prSet presAssocID="{6C21BC74-D22F-4484-828D-6B69248C3B7E}" presName="tile3text" presStyleLbl="node1" presStyleIdx="2" presStyleCnt="4">
        <dgm:presLayoutVars>
          <dgm:chMax val="0"/>
          <dgm:chPref val="0"/>
          <dgm:bulletEnabled val="1"/>
        </dgm:presLayoutVars>
      </dgm:prSet>
      <dgm:spPr/>
      <dgm:t>
        <a:bodyPr/>
        <a:lstStyle/>
        <a:p>
          <a:endParaRPr lang="en-GB"/>
        </a:p>
      </dgm:t>
    </dgm:pt>
    <dgm:pt modelId="{2BC82E18-590C-4C11-8693-08F94962F140}" type="pres">
      <dgm:prSet presAssocID="{6C21BC74-D22F-4484-828D-6B69248C3B7E}" presName="tile4" presStyleLbl="node1" presStyleIdx="3" presStyleCnt="4"/>
      <dgm:spPr/>
      <dgm:t>
        <a:bodyPr/>
        <a:lstStyle/>
        <a:p>
          <a:endParaRPr lang="en-GB"/>
        </a:p>
      </dgm:t>
    </dgm:pt>
    <dgm:pt modelId="{021D52C5-ADD9-4126-BEFB-32A017A34EED}" type="pres">
      <dgm:prSet presAssocID="{6C21BC74-D22F-4484-828D-6B69248C3B7E}" presName="tile4text" presStyleLbl="node1" presStyleIdx="3" presStyleCnt="4">
        <dgm:presLayoutVars>
          <dgm:chMax val="0"/>
          <dgm:chPref val="0"/>
          <dgm:bulletEnabled val="1"/>
        </dgm:presLayoutVars>
      </dgm:prSet>
      <dgm:spPr/>
      <dgm:t>
        <a:bodyPr/>
        <a:lstStyle/>
        <a:p>
          <a:endParaRPr lang="en-GB"/>
        </a:p>
      </dgm:t>
    </dgm:pt>
    <dgm:pt modelId="{C752E25D-6910-4B9E-BC31-D2D9FAE8EE0F}" type="pres">
      <dgm:prSet presAssocID="{6C21BC74-D22F-4484-828D-6B69248C3B7E}" presName="centerTile" presStyleLbl="fgShp" presStyleIdx="0" presStyleCnt="1" custScaleX="241830" custScaleY="152661" custLinFactNeighborY="9664">
        <dgm:presLayoutVars>
          <dgm:chMax val="0"/>
          <dgm:chPref val="0"/>
        </dgm:presLayoutVars>
      </dgm:prSet>
      <dgm:spPr/>
      <dgm:t>
        <a:bodyPr/>
        <a:lstStyle/>
        <a:p>
          <a:endParaRPr lang="en-GB"/>
        </a:p>
      </dgm:t>
    </dgm:pt>
  </dgm:ptLst>
  <dgm:cxnLst>
    <dgm:cxn modelId="{DBBE999D-078B-4E71-B115-F39F198A676C}" type="presOf" srcId="{6C21BC74-D22F-4484-828D-6B69248C3B7E}" destId="{3C8AD3B3-7394-4137-B9A5-F488F8154414}" srcOrd="0" destOrd="0" presId="urn:microsoft.com/office/officeart/2005/8/layout/matrix1"/>
    <dgm:cxn modelId="{C0F2498C-7D35-4F5B-A0C0-0427671D75FA}" srcId="{36B28BA1-D422-4FB5-8772-B7B3E93A190A}" destId="{C8584111-F4EC-447A-97B5-5AFE41740A4F}" srcOrd="1" destOrd="0" parTransId="{0C53E3EE-C241-4C08-BCFB-49A871D6604A}" sibTransId="{738618A8-7F9B-42A3-B6C3-4E0D02B06EB2}"/>
    <dgm:cxn modelId="{8DCAF2D4-A2AF-418A-8CBA-4831D61ABB8E}" srcId="{6C21BC74-D22F-4484-828D-6B69248C3B7E}" destId="{36B28BA1-D422-4FB5-8772-B7B3E93A190A}" srcOrd="0" destOrd="0" parTransId="{5C74F7EB-22FF-4B54-8492-751BEDCED470}" sibTransId="{83B34647-52BE-4490-A9AB-9FA962230C98}"/>
    <dgm:cxn modelId="{EE74093D-A17B-44A0-B9A0-7C6C1930D8E9}" type="presOf" srcId="{C8584111-F4EC-447A-97B5-5AFE41740A4F}" destId="{478B6314-EE56-47CE-A38E-12EE1BCDECF2}" srcOrd="1" destOrd="0" presId="urn:microsoft.com/office/officeart/2005/8/layout/matrix1"/>
    <dgm:cxn modelId="{18D1F378-F311-4A7F-9BE3-DD07B1F137E2}" srcId="{36B28BA1-D422-4FB5-8772-B7B3E93A190A}" destId="{7137CA37-25B1-4DA0-952A-1F741E827DCE}" srcOrd="3" destOrd="0" parTransId="{D3E9BE14-03C3-4D06-9355-CE269D44D192}" sibTransId="{81AA1FBA-6B09-46D3-8736-D6DCD811A922}"/>
    <dgm:cxn modelId="{7A9910E5-62C4-431C-9DB4-29B4B7DBE27B}" type="presOf" srcId="{7137CA37-25B1-4DA0-952A-1F741E827DCE}" destId="{021D52C5-ADD9-4126-BEFB-32A017A34EED}" srcOrd="1" destOrd="0" presId="urn:microsoft.com/office/officeart/2005/8/layout/matrix1"/>
    <dgm:cxn modelId="{125C59BC-E070-448A-9E88-D9D47FF6F921}" type="presOf" srcId="{36B28BA1-D422-4FB5-8772-B7B3E93A190A}" destId="{C752E25D-6910-4B9E-BC31-D2D9FAE8EE0F}" srcOrd="0" destOrd="0" presId="urn:microsoft.com/office/officeart/2005/8/layout/matrix1"/>
    <dgm:cxn modelId="{83BDAA48-8BBC-47F1-85EE-613E263F86F9}" type="presOf" srcId="{DE0A168F-2217-4D06-880F-3D085410223C}" destId="{1C48C25B-4C40-4DAE-BFEB-F5D0A6D5746B}" srcOrd="0" destOrd="0" presId="urn:microsoft.com/office/officeart/2005/8/layout/matrix1"/>
    <dgm:cxn modelId="{3E98731C-F5CC-4A48-99B0-DB59D6C73064}" srcId="{36B28BA1-D422-4FB5-8772-B7B3E93A190A}" destId="{DE0A168F-2217-4D06-880F-3D085410223C}" srcOrd="2" destOrd="0" parTransId="{BF41A48F-FF10-47CF-AA3E-14C7B9DF2CC3}" sibTransId="{573836FC-D8CC-4366-8482-5A88AF847A1D}"/>
    <dgm:cxn modelId="{65E20EFC-AE80-4258-9CF5-FBFE87A0A510}" type="presOf" srcId="{DE0A168F-2217-4D06-880F-3D085410223C}" destId="{06F32B34-C41C-4976-87F9-36E402BDE287}" srcOrd="1" destOrd="0" presId="urn:microsoft.com/office/officeart/2005/8/layout/matrix1"/>
    <dgm:cxn modelId="{31381C29-00EC-41EF-BB86-EC1083322ECB}" type="presOf" srcId="{7137CA37-25B1-4DA0-952A-1F741E827DCE}" destId="{2BC82E18-590C-4C11-8693-08F94962F140}" srcOrd="0" destOrd="0" presId="urn:microsoft.com/office/officeart/2005/8/layout/matrix1"/>
    <dgm:cxn modelId="{42729024-D1C6-4953-AE4C-8C0B51AFC2FE}" srcId="{36B28BA1-D422-4FB5-8772-B7B3E93A190A}" destId="{F199B9EB-94A7-4583-8F67-FCB6772425E7}" srcOrd="0" destOrd="0" parTransId="{5B82450D-2D62-410B-B796-594973CD4AA4}" sibTransId="{183AE270-81EB-4F58-975A-25F933FB4B56}"/>
    <dgm:cxn modelId="{60834BFB-FCBC-4990-B51D-F8E91A4C694A}" type="presOf" srcId="{F199B9EB-94A7-4583-8F67-FCB6772425E7}" destId="{FF326804-D2A8-4669-AB69-8FF4A4B00E1C}" srcOrd="1" destOrd="0" presId="urn:microsoft.com/office/officeart/2005/8/layout/matrix1"/>
    <dgm:cxn modelId="{D34D7A6E-C633-4FCA-BAA2-29D914B860C0}" type="presOf" srcId="{C8584111-F4EC-447A-97B5-5AFE41740A4F}" destId="{1F613190-2914-4ED6-A52C-FD5195BEB1F7}" srcOrd="0" destOrd="0" presId="urn:microsoft.com/office/officeart/2005/8/layout/matrix1"/>
    <dgm:cxn modelId="{5EAF90CA-9D35-4F71-ABF7-74FF458BE8FD}" type="presOf" srcId="{F199B9EB-94A7-4583-8F67-FCB6772425E7}" destId="{FCD6478B-654C-46A6-AED2-2F09BDC70F43}" srcOrd="0" destOrd="0" presId="urn:microsoft.com/office/officeart/2005/8/layout/matrix1"/>
    <dgm:cxn modelId="{2FF2B260-657B-4642-B694-F02562207ECC}" type="presParOf" srcId="{3C8AD3B3-7394-4137-B9A5-F488F8154414}" destId="{3A4AD317-7B1C-4F02-BC6C-D90DD0813572}" srcOrd="0" destOrd="0" presId="urn:microsoft.com/office/officeart/2005/8/layout/matrix1"/>
    <dgm:cxn modelId="{21EAFC28-C34A-4422-9617-83FCDABF3124}" type="presParOf" srcId="{3A4AD317-7B1C-4F02-BC6C-D90DD0813572}" destId="{FCD6478B-654C-46A6-AED2-2F09BDC70F43}" srcOrd="0" destOrd="0" presId="urn:microsoft.com/office/officeart/2005/8/layout/matrix1"/>
    <dgm:cxn modelId="{842C6E95-EE37-4D75-BB7C-BEED116585F9}" type="presParOf" srcId="{3A4AD317-7B1C-4F02-BC6C-D90DD0813572}" destId="{FF326804-D2A8-4669-AB69-8FF4A4B00E1C}" srcOrd="1" destOrd="0" presId="urn:microsoft.com/office/officeart/2005/8/layout/matrix1"/>
    <dgm:cxn modelId="{4F343EC1-DC67-46BD-88F9-0A02A13F77C6}" type="presParOf" srcId="{3A4AD317-7B1C-4F02-BC6C-D90DD0813572}" destId="{1F613190-2914-4ED6-A52C-FD5195BEB1F7}" srcOrd="2" destOrd="0" presId="urn:microsoft.com/office/officeart/2005/8/layout/matrix1"/>
    <dgm:cxn modelId="{DAFAE04E-207A-47CE-8FBA-60FE62375979}" type="presParOf" srcId="{3A4AD317-7B1C-4F02-BC6C-D90DD0813572}" destId="{478B6314-EE56-47CE-A38E-12EE1BCDECF2}" srcOrd="3" destOrd="0" presId="urn:microsoft.com/office/officeart/2005/8/layout/matrix1"/>
    <dgm:cxn modelId="{63040A27-BDA6-4F58-B53D-4891DDE98263}" type="presParOf" srcId="{3A4AD317-7B1C-4F02-BC6C-D90DD0813572}" destId="{1C48C25B-4C40-4DAE-BFEB-F5D0A6D5746B}" srcOrd="4" destOrd="0" presId="urn:microsoft.com/office/officeart/2005/8/layout/matrix1"/>
    <dgm:cxn modelId="{4D7CE603-6AF5-4BE2-8A77-3261DB7AD323}" type="presParOf" srcId="{3A4AD317-7B1C-4F02-BC6C-D90DD0813572}" destId="{06F32B34-C41C-4976-87F9-36E402BDE287}" srcOrd="5" destOrd="0" presId="urn:microsoft.com/office/officeart/2005/8/layout/matrix1"/>
    <dgm:cxn modelId="{7C4A08BC-4435-416B-B2F5-E3BC3C1D80F8}" type="presParOf" srcId="{3A4AD317-7B1C-4F02-BC6C-D90DD0813572}" destId="{2BC82E18-590C-4C11-8693-08F94962F140}" srcOrd="6" destOrd="0" presId="urn:microsoft.com/office/officeart/2005/8/layout/matrix1"/>
    <dgm:cxn modelId="{572C388A-90DB-416F-8874-52A56DE1F04D}" type="presParOf" srcId="{3A4AD317-7B1C-4F02-BC6C-D90DD0813572}" destId="{021D52C5-ADD9-4126-BEFB-32A017A34EED}" srcOrd="7" destOrd="0" presId="urn:microsoft.com/office/officeart/2005/8/layout/matrix1"/>
    <dgm:cxn modelId="{AB6A6A66-3734-4A1F-A088-FACDCB07A8F6}" type="presParOf" srcId="{3C8AD3B3-7394-4137-B9A5-F488F8154414}" destId="{C752E25D-6910-4B9E-BC31-D2D9FAE8EE0F}"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6478B-654C-46A6-AED2-2F09BDC70F43}">
      <dsp:nvSpPr>
        <dsp:cNvPr id="0" name=""/>
        <dsp:cNvSpPr/>
      </dsp:nvSpPr>
      <dsp:spPr>
        <a:xfrm rot="16200000">
          <a:off x="601789" y="-584471"/>
          <a:ext cx="2036780" cy="3240360"/>
        </a:xfrm>
        <a:prstGeom prst="round1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b="1" kern="1200" dirty="0" smtClean="0"/>
            <a:t>Teachers</a:t>
          </a:r>
          <a:endParaRPr lang="en-GB" sz="2800" b="1" kern="1200" dirty="0"/>
        </a:p>
      </dsp:txBody>
      <dsp:txXfrm rot="5400000">
        <a:off x="0" y="17318"/>
        <a:ext cx="3240360" cy="1527585"/>
      </dsp:txXfrm>
    </dsp:sp>
    <dsp:sp modelId="{1F613190-2914-4ED6-A52C-FD5195BEB1F7}">
      <dsp:nvSpPr>
        <dsp:cNvPr id="0" name=""/>
        <dsp:cNvSpPr/>
      </dsp:nvSpPr>
      <dsp:spPr>
        <a:xfrm>
          <a:off x="3240360" y="16783"/>
          <a:ext cx="3240360" cy="1956931"/>
        </a:xfrm>
        <a:prstGeom prst="round1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b="1" kern="1200" dirty="0" smtClean="0"/>
            <a:t>SDS</a:t>
          </a:r>
          <a:endParaRPr lang="en-GB" sz="2800" b="1" kern="1200" dirty="0"/>
        </a:p>
      </dsp:txBody>
      <dsp:txXfrm>
        <a:off x="3240360" y="16783"/>
        <a:ext cx="3240360" cy="1467698"/>
      </dsp:txXfrm>
    </dsp:sp>
    <dsp:sp modelId="{1C48C25B-4C40-4DAE-BFEB-F5D0A6D5746B}">
      <dsp:nvSpPr>
        <dsp:cNvPr id="0" name=""/>
        <dsp:cNvSpPr/>
      </dsp:nvSpPr>
      <dsp:spPr>
        <a:xfrm rot="10800000">
          <a:off x="0" y="1966113"/>
          <a:ext cx="3240360" cy="1944216"/>
        </a:xfrm>
        <a:prstGeom prst="round1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b="1" kern="1200" dirty="0" smtClean="0"/>
            <a:t>Parents</a:t>
          </a:r>
          <a:endParaRPr lang="en-GB" sz="2800" b="1" kern="1200" dirty="0"/>
        </a:p>
      </dsp:txBody>
      <dsp:txXfrm rot="10800000">
        <a:off x="0" y="2452167"/>
        <a:ext cx="3240360" cy="1458162"/>
      </dsp:txXfrm>
    </dsp:sp>
    <dsp:sp modelId="{2BC82E18-590C-4C11-8693-08F94962F140}">
      <dsp:nvSpPr>
        <dsp:cNvPr id="0" name=""/>
        <dsp:cNvSpPr/>
      </dsp:nvSpPr>
      <dsp:spPr>
        <a:xfrm rot="5400000">
          <a:off x="3888431" y="1319285"/>
          <a:ext cx="1944216" cy="3240360"/>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b="1" kern="1200" dirty="0" smtClean="0"/>
            <a:t>Employers</a:t>
          </a:r>
          <a:endParaRPr lang="en-GB" sz="2600" b="1" kern="1200" dirty="0"/>
        </a:p>
      </dsp:txBody>
      <dsp:txXfrm rot="-5400000">
        <a:off x="3240359" y="2453411"/>
        <a:ext cx="3240360" cy="1458162"/>
      </dsp:txXfrm>
    </dsp:sp>
    <dsp:sp modelId="{C752E25D-6910-4B9E-BC31-D2D9FAE8EE0F}">
      <dsp:nvSpPr>
        <dsp:cNvPr id="0" name=""/>
        <dsp:cNvSpPr/>
      </dsp:nvSpPr>
      <dsp:spPr>
        <a:xfrm>
          <a:off x="889511" y="1296145"/>
          <a:ext cx="4701697" cy="1484030"/>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smtClean="0">
              <a:solidFill>
                <a:schemeClr val="accent5">
                  <a:lumMod val="75000"/>
                </a:schemeClr>
              </a:solidFill>
            </a:rPr>
            <a:t>Entitlements for all learners</a:t>
          </a:r>
          <a:endParaRPr lang="en-GB" sz="3200" b="1" kern="1200" dirty="0">
            <a:solidFill>
              <a:schemeClr val="accent5">
                <a:lumMod val="75000"/>
              </a:schemeClr>
            </a:solidFill>
          </a:endParaRPr>
        </a:p>
      </dsp:txBody>
      <dsp:txXfrm>
        <a:off x="961955" y="1368589"/>
        <a:ext cx="4556809" cy="133914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0.08491</cdr:x>
      <cdr:y>0.83333</cdr:y>
    </cdr:from>
    <cdr:to>
      <cdr:x>0.33962</cdr:x>
      <cdr:y>0.93677</cdr:y>
    </cdr:to>
    <cdr:sp macro="" textlink="">
      <cdr:nvSpPr>
        <cdr:cNvPr id="2" name="TextBox 1"/>
        <cdr:cNvSpPr txBox="1"/>
      </cdr:nvSpPr>
      <cdr:spPr>
        <a:xfrm xmlns:a="http://schemas.openxmlformats.org/drawingml/2006/main">
          <a:off x="648072" y="3240360"/>
          <a:ext cx="1944216" cy="402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dirty="0" smtClean="0"/>
            <a:t>78%     22%</a:t>
          </a:r>
          <a:endParaRPr lang="en-GB"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F744CB-6011-4D0D-9D36-46865747CAB1}" type="datetimeFigureOut">
              <a:rPr lang="en-GB" smtClean="0"/>
              <a:t>18/10/2017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657943-5D19-40F5-8CEF-31329C630BC9}" type="slidenum">
              <a:rPr lang="en-GB" smtClean="0"/>
              <a:t>‹#›</a:t>
            </a:fld>
            <a:endParaRPr lang="en-GB"/>
          </a:p>
        </p:txBody>
      </p:sp>
    </p:spTree>
    <p:extLst>
      <p:ext uri="{BB962C8B-B14F-4D97-AF65-F5344CB8AC3E}">
        <p14:creationId xmlns:p14="http://schemas.microsoft.com/office/powerpoint/2010/main" val="3391506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ducationscotland.gov.uk/learningandteaching/thecurriculum/buildingyourcurriculum/curriculumplanning/whatisbuildingyourcurriculum/btc/btc4.as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file:///d:/Users/greenleesd/AppData/Local/Microsoft/Windows/Temporary%20Internet%20Files/Content.Outlook/NFDQP2BD/apprenticeships.scot/foundati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E</a:t>
            </a:r>
            <a:r>
              <a:rPr lang="en-GB" baseline="0" dirty="0" smtClean="0"/>
              <a:t>mployers regard attributes, attitudes and dispositions as equally important to the development of knowledge and skills.  Particular knowledge is transient and can be passed on and developed in a work context.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There is a false</a:t>
            </a:r>
            <a:r>
              <a:rPr lang="en-GB" baseline="0" dirty="0" smtClean="0"/>
              <a:t> perception amongst young people of what employers are looking for.  Most young </a:t>
            </a:r>
            <a:r>
              <a:rPr lang="en-GB" baseline="0" dirty="0" smtClean="0"/>
              <a:t>people </a:t>
            </a:r>
            <a:r>
              <a:rPr lang="en-GB" baseline="0" dirty="0" smtClean="0"/>
              <a:t>think that qualifications are top of  the priority list.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Progress has been made over the last 3+ years to implement career education across</a:t>
            </a:r>
            <a:r>
              <a:rPr lang="en-GB" baseline="0" dirty="0" smtClean="0"/>
              <a:t> all stages of education from 3 – 18. Building on the foundations of CfE and its emphasis on skills as well as the world of work, many contextualised learning opportunities have been incorporated into the curriculum planning from early years into the senor phase. A renewed focus is on gender balance particularly in STEM subjects as well as equality and inclusion.  More diverse pathways are now on offer in the senior phase to support the career aspirations of all learners, including apprenticeships and college options.</a:t>
            </a:r>
          </a:p>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321336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The Career</a:t>
            </a:r>
            <a:r>
              <a:rPr lang="en-GB" baseline="0" dirty="0" smtClean="0"/>
              <a:t> Education Standard 3-18 outlines the key entitlements for children and young people as well as the expectations placed on teachers/practitioners, parents/carers, employers, and SDS.  It also provides a planning structure/tool (see ‘I can’ statements in the Appendix) and should form the stating point of any DYW development work. </a:t>
            </a:r>
            <a:endParaRPr lang="en-GB" dirty="0"/>
          </a:p>
        </p:txBody>
      </p:sp>
      <p:sp>
        <p:nvSpPr>
          <p:cNvPr id="4" name="Slide Number Placeholder 3"/>
          <p:cNvSpPr>
            <a:spLocks noGrp="1"/>
          </p:cNvSpPr>
          <p:nvPr>
            <p:ph type="sldNum" sz="quarter" idx="10"/>
          </p:nvPr>
        </p:nvSpPr>
        <p:spPr/>
        <p:txBody>
          <a:bodyPr/>
          <a:lstStyle/>
          <a:p>
            <a:fld id="{8C6FFDB9-B6E4-45B7-AF69-2F7B9872F0F1}"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3508792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This has been developed with key partners in direct response to the recommendation from Education Working For All that children receive careers guidance earlier. It builds on advice and guidance in Curriculum for Excellence and in particular </a:t>
            </a:r>
            <a:r>
              <a:rPr lang="en-GB" dirty="0" smtClean="0">
                <a:hlinkClick r:id="rId3" tooltip="Building the curriculum 4: Skills for learning, life and work"/>
              </a:rPr>
              <a:t>Building the Curriculum 4: skills for learning, skills for life and skills for work</a:t>
            </a:r>
            <a:r>
              <a:rPr lang="en-GB" dirty="0" smtClean="0"/>
              <a:t>. The standard sets out:</a:t>
            </a:r>
          </a:p>
          <a:p>
            <a:r>
              <a:rPr lang="en-GB" dirty="0" smtClean="0"/>
              <a:t>entitlements for children and young people (3-18); </a:t>
            </a:r>
            <a:r>
              <a:rPr lang="en-GB" dirty="0" smtClean="0"/>
              <a:t>and expectations </a:t>
            </a:r>
            <a:r>
              <a:rPr lang="en-GB" dirty="0" smtClean="0"/>
              <a:t>of key partners to support the implementation of the standard.</a:t>
            </a:r>
          </a:p>
          <a:p>
            <a:r>
              <a:rPr lang="en-GB" dirty="0" smtClean="0"/>
              <a:t>The standard, when implemented, aims to better prepare children and young people for the world of work.</a:t>
            </a:r>
          </a:p>
          <a:p>
            <a:r>
              <a:rPr lang="en-GB" dirty="0" smtClean="0"/>
              <a:t>Download from </a:t>
            </a:r>
            <a:r>
              <a:rPr lang="en-GB" dirty="0" smtClean="0">
                <a:solidFill>
                  <a:srgbClr val="92D050"/>
                </a:solidFill>
              </a:rPr>
              <a:t>www.education.gov.scot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930425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The</a:t>
            </a:r>
            <a:r>
              <a:rPr lang="en-GB" baseline="0" dirty="0" smtClean="0"/>
              <a:t> document sets out the s</a:t>
            </a:r>
            <a:r>
              <a:rPr lang="en-GB" dirty="0" smtClean="0"/>
              <a:t>tandard expressed within the </a:t>
            </a:r>
            <a:r>
              <a:rPr lang="en-GB" baseline="0" dirty="0" smtClean="0"/>
              <a:t>entitlements and expectations.  To realise the standard, partnership working is key.</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111941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illustrative ‘I can’ statements</a:t>
            </a:r>
            <a:r>
              <a:rPr lang="en-GB" baseline="0" dirty="0" smtClean="0"/>
              <a:t> in the Appendix of the CES 3-18 </a:t>
            </a:r>
            <a:endParaRPr lang="en-GB" dirty="0"/>
          </a:p>
        </p:txBody>
      </p:sp>
      <p:sp>
        <p:nvSpPr>
          <p:cNvPr id="4" name="Slide Number Placeholder 3"/>
          <p:cNvSpPr>
            <a:spLocks noGrp="1"/>
          </p:cNvSpPr>
          <p:nvPr>
            <p:ph type="sldNum" sz="quarter" idx="10"/>
          </p:nvPr>
        </p:nvSpPr>
        <p:spPr/>
        <p:txBody>
          <a:bodyPr/>
          <a:lstStyle/>
          <a:p>
            <a:fld id="{86657943-5D19-40F5-8CEF-31329C630BC9}" type="slidenum">
              <a:rPr lang="en-GB" smtClean="0"/>
              <a:t>19</a:t>
            </a:fld>
            <a:endParaRPr lang="en-GB"/>
          </a:p>
        </p:txBody>
      </p:sp>
    </p:spTree>
    <p:extLst>
      <p:ext uri="{BB962C8B-B14F-4D97-AF65-F5344CB8AC3E}">
        <p14:creationId xmlns:p14="http://schemas.microsoft.com/office/powerpoint/2010/main" val="372220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The Exemplification tool outlines</a:t>
            </a:r>
            <a:r>
              <a:rPr lang="en-GB" baseline="0" dirty="0" smtClean="0"/>
              <a:t> what the implementation of the ‘I can’ statements may look like in context across all levels of the curriculum. </a:t>
            </a:r>
          </a:p>
          <a:p>
            <a:r>
              <a:rPr lang="en-GB" baseline="0" dirty="0" smtClean="0"/>
              <a:t>Access the exemplification tool here:  https://blogs.glowscotland.org.uk/glowblogs/eslb/2016/12/01/career-education-standard-3-18-exemplification-tool-offers-a-helping-hand/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58851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This is a timeline</a:t>
            </a:r>
            <a:r>
              <a:rPr lang="en-GB" baseline="0" dirty="0" smtClean="0"/>
              <a:t> line shows the implementation stages of the DYW Youth Employment strategy and the Career Education Standard (CES).  There will be a review on the implementation of the CES in March 2017.  The overarching aim of the programme is to see a reduction in youth unemployment by 40% in 2021.  </a:t>
            </a:r>
          </a:p>
          <a:p>
            <a:r>
              <a:rPr lang="en-GB" baseline="0" dirty="0" smtClean="0"/>
              <a:t>&amp; Year programme outline:</a:t>
            </a:r>
          </a:p>
          <a:p>
            <a:r>
              <a:rPr lang="en-GB" b="1" dirty="0" smtClean="0"/>
              <a:t>In year </a:t>
            </a:r>
            <a:r>
              <a:rPr lang="en-GB" b="1" dirty="0" smtClean="0"/>
              <a:t>one,</a:t>
            </a:r>
            <a:r>
              <a:rPr lang="en-GB" dirty="0" smtClean="0"/>
              <a:t> </a:t>
            </a:r>
            <a:r>
              <a:rPr lang="en-GB" dirty="0" smtClean="0"/>
              <a:t>opportunities to learn more about developing the young workforce (DYW), explain what it means from early years through to the end of secondary education and look at what is already happening in practice. Testing out new approaches via the Scottish Funding Council's 'early adopter' </a:t>
            </a:r>
            <a:r>
              <a:rPr lang="en-GB" dirty="0" smtClean="0"/>
              <a:t>activity </a:t>
            </a:r>
            <a:r>
              <a:rPr lang="en-GB" dirty="0" smtClean="0"/>
              <a:t>on school/ college partnerships and on Skills Development Scotland's foundation apprenticeship pathfinders. Initial communication and engagement with young people and parents on the range of routes into employment which are open to young people at school and college. </a:t>
            </a:r>
          </a:p>
          <a:p>
            <a:r>
              <a:rPr lang="en-GB" b="1" dirty="0" smtClean="0"/>
              <a:t>In year two,</a:t>
            </a:r>
            <a:r>
              <a:rPr lang="en-GB" dirty="0" smtClean="0"/>
              <a:t> more opportunities in place for young people to undertake learning which connects more directly to employment, for example, through school/college partnerships. We will evaluate early activity through foundation apprenticeship pathfinder activity and consider how successful programmes can be expanded further. Engagement with learners, teachers and practitioners to change perceptions of the value of work related learning and qualifications. </a:t>
            </a:r>
          </a:p>
          <a:p>
            <a:r>
              <a:rPr lang="en-GB" b="1" dirty="0" smtClean="0"/>
              <a:t>In year three,</a:t>
            </a:r>
            <a:r>
              <a:rPr lang="en-GB" dirty="0" smtClean="0"/>
              <a:t> more schools will be delivering a broader range of qualifications for young people from </a:t>
            </a:r>
            <a:r>
              <a:rPr lang="en-GB" dirty="0" err="1" smtClean="0"/>
              <a:t>S4</a:t>
            </a:r>
            <a:r>
              <a:rPr lang="en-GB" dirty="0" smtClean="0"/>
              <a:t> - </a:t>
            </a:r>
            <a:r>
              <a:rPr lang="en-GB" dirty="0" err="1" smtClean="0"/>
              <a:t>S6</a:t>
            </a:r>
            <a:r>
              <a:rPr lang="en-GB" dirty="0" smtClean="0"/>
              <a:t> in partnership with colleges and other providers. Schools will have more partnerships with employers to inform curriculum design and delivery and provide work related learning experiences. With the support of careers professionals, teachers and other practitioners, young people and parents will be more informed about routes into work, careers planning and employment opportunities. </a:t>
            </a:r>
          </a:p>
          <a:p>
            <a:r>
              <a:rPr lang="en-GB" b="1" dirty="0" smtClean="0"/>
              <a:t>In year four,</a:t>
            </a:r>
            <a:r>
              <a:rPr lang="en-GB" dirty="0" smtClean="0"/>
              <a:t> school and college staff and other practitioners across Scotland will be supported to have a greater understanding of the world of work and routes into work to improve young people's learning. More schools will offer a fuller range of vocational qualifications, in partnership with colleges and other training providers. Pilot activity around foundation apprenticeships will continue to be evaluated with successful activity rolled out. All schools will have employers fully involved in informing curriculum planning and delivery and providing work related learning experiences. </a:t>
            </a:r>
          </a:p>
          <a:p>
            <a:r>
              <a:rPr lang="en-GB" b="1" dirty="0" smtClean="0"/>
              <a:t>In years five and six,</a:t>
            </a:r>
            <a:r>
              <a:rPr lang="en-GB" dirty="0" smtClean="0"/>
              <a:t> as the programme matures and the new provision becomes established, visible and valued, there will be an expansion of year four activity to cover the majority of secondary schools and other learning settings in Scotland. </a:t>
            </a:r>
          </a:p>
          <a:p>
            <a:r>
              <a:rPr lang="en-GB" b="1" dirty="0" smtClean="0"/>
              <a:t>In year seven,</a:t>
            </a:r>
            <a:r>
              <a:rPr lang="en-GB" dirty="0" smtClean="0"/>
              <a:t> there will be evidence of increased employer satisfaction, more young people completing vocational qualifications, more achieving qualifications at a higher level, more young people in all secondary schools in Scotland progressing to college, training, university and employment. </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 has been a significant increase in work-related</a:t>
            </a:r>
            <a:r>
              <a:rPr lang="en-GB" baseline="0" dirty="0" smtClean="0"/>
              <a:t> qualifications over the last years. The emphasis on career education and the development of employability skills including an extended provision for work-based learning opportunities may partially account for this increase. There has been a slight decrease in 2017 to 41483 (~3.5%).  Also Skills for Work awards have risen to 23,779 (from 21,904 in 2016) .  This equates to over 65000 work/skills related qualifications, about 10% of all qualifications issued.   </a:t>
            </a:r>
            <a:endParaRPr lang="en-GB" dirty="0" smtClean="0"/>
          </a:p>
          <a:p>
            <a:r>
              <a:rPr lang="en-GB" baseline="0" dirty="0" smtClean="0"/>
              <a:t>More information on the </a:t>
            </a:r>
            <a:r>
              <a:rPr lang="en-GB" baseline="0" dirty="0" err="1" smtClean="0"/>
              <a:t>SQA</a:t>
            </a:r>
            <a:r>
              <a:rPr lang="en-GB" baseline="0" dirty="0" smtClean="0"/>
              <a:t> website here:  http://www.sqa.org.uk/sqa/80699.html </a:t>
            </a:r>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A wide range of other youth work awards</a:t>
            </a:r>
            <a:r>
              <a:rPr lang="en-GB" baseline="0" dirty="0" smtClean="0"/>
              <a:t> </a:t>
            </a:r>
            <a:r>
              <a:rPr lang="en-GB" dirty="0" smtClean="0"/>
              <a:t>and accredited vocational learner pathways are increasingly recognised and valued by</a:t>
            </a:r>
            <a:r>
              <a:rPr lang="en-GB" baseline="0" dirty="0" smtClean="0"/>
              <a:t> employers </a:t>
            </a:r>
            <a:r>
              <a:rPr lang="en-GB" dirty="0" smtClean="0"/>
              <a:t>along side academic qualifications.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latin typeface="+mn-lt"/>
                <a:ea typeface="+mn-ea"/>
                <a:cs typeface="+mn-cs"/>
              </a:rPr>
              <a:t>The apprenticeship</a:t>
            </a:r>
            <a:r>
              <a:rPr lang="en-GB" sz="1200" kern="1200" baseline="0" dirty="0" smtClean="0">
                <a:solidFill>
                  <a:schemeClr val="tx1"/>
                </a:solidFill>
                <a:latin typeface="+mn-lt"/>
                <a:ea typeface="+mn-ea"/>
                <a:cs typeface="+mn-cs"/>
              </a:rPr>
              <a:t> WBL pathway spans the SCQF Framework from levels 5 up to 11</a:t>
            </a:r>
          </a:p>
          <a:p>
            <a:endParaRPr lang="en-GB" sz="1200" kern="1200" baseline="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ct val="0"/>
              </a:spcBef>
              <a:spcAft>
                <a:spcPts val="0"/>
              </a:spcAft>
              <a:buClrTx/>
              <a:buSzTx/>
              <a:buFontTx/>
              <a:buNone/>
              <a:tabLst/>
              <a:defRPr/>
            </a:pPr>
            <a:r>
              <a:rPr lang="en-GB" sz="1200" b="1" kern="1200" dirty="0" smtClean="0">
                <a:solidFill>
                  <a:schemeClr val="tx1"/>
                </a:solidFill>
                <a:latin typeface="+mn-lt"/>
                <a:ea typeface="+mn-ea"/>
                <a:cs typeface="+mn-cs"/>
              </a:rPr>
              <a:t>Graduate level apprenticeships are a new work based learning opportunity</a:t>
            </a:r>
            <a:r>
              <a:rPr lang="en-GB" sz="1200" kern="1200" dirty="0" smtClean="0">
                <a:solidFill>
                  <a:schemeClr val="tx1"/>
                </a:solidFill>
                <a:latin typeface="+mn-lt"/>
                <a:ea typeface="+mn-ea"/>
                <a:cs typeface="+mn-cs"/>
              </a:rPr>
              <a:t> and a </a:t>
            </a:r>
            <a:r>
              <a:rPr lang="en-GB" sz="1200" b="1" kern="1200" dirty="0" smtClean="0">
                <a:solidFill>
                  <a:schemeClr val="tx1"/>
                </a:solidFill>
                <a:latin typeface="+mn-lt"/>
                <a:ea typeface="+mn-ea"/>
                <a:cs typeface="+mn-cs"/>
              </a:rPr>
              <a:t>new and alternative apprenticeship route into degree level study.</a:t>
            </a:r>
            <a:endParaRPr lang="en-GB" sz="1200" kern="1200" dirty="0" smtClean="0">
              <a:solidFill>
                <a:schemeClr val="tx1"/>
              </a:solidFill>
              <a:latin typeface="+mn-lt"/>
              <a:ea typeface="+mn-ea"/>
              <a:cs typeface="+mn-cs"/>
            </a:endParaRPr>
          </a:p>
          <a:p>
            <a:pPr eaLnBrk="1" hangingPunct="1">
              <a:spcBef>
                <a:spcPct val="0"/>
              </a:spcBef>
            </a:pPr>
            <a:endParaRPr lang="en-GB"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93775" fontAlgn="base">
              <a:spcBef>
                <a:spcPct val="0"/>
              </a:spcBef>
              <a:spcAft>
                <a:spcPct val="0"/>
              </a:spcAft>
              <a:defRPr/>
            </a:pPr>
            <a:fld id="{463D1C2D-079B-4731-85B5-9994B88497A6}" type="slidenum">
              <a:rPr lang="en-GB" smtClean="0"/>
              <a:pPr defTabSz="993775" fontAlgn="base">
                <a:spcBef>
                  <a:spcPct val="0"/>
                </a:spcBef>
                <a:spcAft>
                  <a:spcPct val="0"/>
                </a:spcAft>
                <a:defRPr/>
              </a:pPr>
              <a:t>24</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kern="1200" dirty="0" smtClean="0">
                <a:solidFill>
                  <a:schemeClr val="tx1"/>
                </a:solidFill>
                <a:latin typeface="+mn-lt"/>
                <a:ea typeface="+mn-ea"/>
                <a:cs typeface="+mn-cs"/>
              </a:rPr>
              <a:t>And now for a quick update on </a:t>
            </a:r>
            <a:r>
              <a:rPr lang="en-GB" sz="1200" u="none" strike="noStrike" kern="1200" dirty="0" smtClean="0">
                <a:solidFill>
                  <a:schemeClr val="tx1"/>
                </a:solidFill>
                <a:latin typeface="+mn-lt"/>
                <a:ea typeface="+mn-ea"/>
                <a:cs typeface="+mn-cs"/>
                <a:hlinkClick r:id="rId3"/>
              </a:rPr>
              <a:t>Foundation Apprenticeships</a:t>
            </a:r>
            <a:r>
              <a:rPr lang="en-GB" sz="1200" kern="1200" dirty="0" smtClean="0">
                <a:solidFill>
                  <a:schemeClr val="tx1"/>
                </a:solidFill>
                <a:latin typeface="+mn-lt"/>
                <a:ea typeface="+mn-ea"/>
                <a:cs typeface="+mn-cs"/>
              </a:rPr>
              <a:t>. So what are they? They are :</a:t>
            </a:r>
          </a:p>
          <a:p>
            <a:r>
              <a:rPr lang="en-GB" sz="1200" kern="1200" dirty="0" smtClean="0">
                <a:solidFill>
                  <a:schemeClr val="tx1"/>
                </a:solidFill>
                <a:latin typeface="+mn-lt"/>
                <a:ea typeface="+mn-ea"/>
                <a:cs typeface="+mn-cs"/>
              </a:rPr>
              <a:t> </a:t>
            </a:r>
          </a:p>
          <a:p>
            <a:pPr lvl="0"/>
            <a:r>
              <a:rPr lang="en-GB" sz="1200" kern="1200" dirty="0" smtClean="0">
                <a:solidFill>
                  <a:schemeClr val="tx1"/>
                </a:solidFill>
                <a:latin typeface="+mn-lt"/>
                <a:ea typeface="+mn-ea"/>
                <a:cs typeface="+mn-cs"/>
              </a:rPr>
              <a:t>An exciting new work based learning qualification for young people in the senior phase of secondary school – they are one of a young persons choices within their senior phase  curriculum and they are taken alongside other school subjects</a:t>
            </a:r>
          </a:p>
          <a:p>
            <a:pPr lvl="0"/>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They are designed to provide a high quality work based learning experience  for young people and deliver a combination of the Knowledge,  skills and competence that is needed for career progression in key industries before leaving school</a:t>
            </a:r>
          </a:p>
          <a:p>
            <a:pPr lvl="0"/>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They are developed and delivered in partnerships between education and employers shaped and supported by SDS – young people undertaking a foundation apprenticeship spend part of their time in school, in college and in the workplace</a:t>
            </a:r>
          </a:p>
          <a:p>
            <a:pPr lvl="0"/>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They are based on successful MA frameworks designed by industry – they provide learning that is directly relevant to getting a job – and they ensure the work readiness of young people earlier by enabling them to complete elements of a Modern Apprenticeship while still at school.</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Foundation apprenticeships are designed to benefit young people and the economy by expanding the range of progression opportunities and pathways for young people to choose from when leaving school to pursue their future career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On completion of a foundation apprenticeship young people are better prepared and have the skills and experience to go :</a:t>
            </a:r>
          </a:p>
          <a:p>
            <a:pPr lvl="0"/>
            <a:r>
              <a:rPr lang="en-GB" sz="1200" kern="1200" dirty="0" smtClean="0">
                <a:solidFill>
                  <a:schemeClr val="tx1"/>
                </a:solidFill>
                <a:latin typeface="+mn-lt"/>
                <a:ea typeface="+mn-ea"/>
                <a:cs typeface="+mn-cs"/>
              </a:rPr>
              <a:t>Directly into a job</a:t>
            </a:r>
          </a:p>
          <a:p>
            <a:pPr lvl="0"/>
            <a:r>
              <a:rPr lang="en-GB" sz="1200" kern="1200" dirty="0" smtClean="0">
                <a:solidFill>
                  <a:schemeClr val="tx1"/>
                </a:solidFill>
                <a:latin typeface="+mn-lt"/>
                <a:ea typeface="+mn-ea"/>
                <a:cs typeface="+mn-cs"/>
              </a:rPr>
              <a:t>For accelerated progression on to a related Modern Apprenticeship as they will already have completed the foundation elements while still at school </a:t>
            </a:r>
          </a:p>
          <a:p>
            <a:pPr lvl="0"/>
            <a:r>
              <a:rPr lang="en-GB" sz="1200" kern="1200" dirty="0" smtClean="0">
                <a:solidFill>
                  <a:schemeClr val="tx1"/>
                </a:solidFill>
                <a:latin typeface="+mn-lt"/>
                <a:ea typeface="+mn-ea"/>
                <a:cs typeface="+mn-cs"/>
              </a:rPr>
              <a:t>For progression on to a graduate level apprenticeship</a:t>
            </a:r>
          </a:p>
          <a:p>
            <a:pPr lvl="0"/>
            <a:r>
              <a:rPr lang="en-GB" sz="1200" kern="1200" dirty="0" smtClean="0">
                <a:solidFill>
                  <a:schemeClr val="tx1"/>
                </a:solidFill>
                <a:latin typeface="+mn-lt"/>
                <a:ea typeface="+mn-ea"/>
                <a:cs typeface="+mn-cs"/>
              </a:rPr>
              <a:t>or to continue on to further learning at University or College </a:t>
            </a:r>
          </a:p>
          <a:p>
            <a:endParaRPr lang="en-GB" dirty="0"/>
          </a:p>
        </p:txBody>
      </p:sp>
      <p:sp>
        <p:nvSpPr>
          <p:cNvPr id="4" name="Slide Number Placeholder 3"/>
          <p:cNvSpPr>
            <a:spLocks noGrp="1"/>
          </p:cNvSpPr>
          <p:nvPr>
            <p:ph type="sldNum" sz="quarter" idx="10"/>
          </p:nvPr>
        </p:nvSpPr>
        <p:spPr/>
        <p:txBody>
          <a:bodyPr/>
          <a:lstStyle/>
          <a:p>
            <a:fld id="{E95ED35C-4C15-344C-95F6-762A6EE5D801}"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Foundation Apprenticeships qualifications are accepted as entry</a:t>
            </a:r>
            <a:r>
              <a:rPr lang="en-GB" baseline="0" dirty="0" smtClean="0"/>
              <a:t> qualifications (Higher equivalent) by an increasing number of universities.  </a:t>
            </a:r>
            <a:endParaRPr lang="en-GB" dirty="0"/>
          </a:p>
        </p:txBody>
      </p:sp>
      <p:sp>
        <p:nvSpPr>
          <p:cNvPr id="4" name="Slide Number Placeholder 3"/>
          <p:cNvSpPr>
            <a:spLocks noGrp="1"/>
          </p:cNvSpPr>
          <p:nvPr>
            <p:ph type="sldNum" sz="quarter" idx="10"/>
          </p:nvPr>
        </p:nvSpPr>
        <p:spPr/>
        <p:txBody>
          <a:bodyPr/>
          <a:lstStyle/>
          <a:p>
            <a:fld id="{C4807560-FB7F-4D40-B398-E261005D81B8}" type="slidenum">
              <a:rPr lang="en-GB" smtClean="0">
                <a:solidFill>
                  <a:prstClr val="black"/>
                </a:solidFill>
              </a:rPr>
              <a:pPr/>
              <a:t>26</a:t>
            </a:fld>
            <a:endParaRPr lang="en-GB"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Overview of the extended </a:t>
            </a:r>
            <a:r>
              <a:rPr lang="en-GB" dirty="0" err="1" smtClean="0"/>
              <a:t>CIAG</a:t>
            </a:r>
            <a:r>
              <a:rPr lang="en-GB" baseline="0" dirty="0" smtClean="0"/>
              <a:t> offer for schools from </a:t>
            </a:r>
            <a:r>
              <a:rPr lang="en-GB" baseline="0" dirty="0" err="1" smtClean="0"/>
              <a:t>P5</a:t>
            </a:r>
            <a:r>
              <a:rPr lang="en-GB" baseline="0" dirty="0" smtClean="0"/>
              <a:t> – </a:t>
            </a:r>
            <a:r>
              <a:rPr lang="en-GB" baseline="0" dirty="0" err="1" smtClean="0"/>
              <a:t>S6</a:t>
            </a:r>
            <a:r>
              <a:rPr lang="en-GB" baseline="0" dirty="0" smtClean="0"/>
              <a:t> delivered by Skills Development Scotland.  </a:t>
            </a:r>
            <a:endParaRPr lang="en-GB" dirty="0"/>
          </a:p>
        </p:txBody>
      </p:sp>
      <p:sp>
        <p:nvSpPr>
          <p:cNvPr id="4" name="Slide Number Placeholder 3"/>
          <p:cNvSpPr>
            <a:spLocks noGrp="1"/>
          </p:cNvSpPr>
          <p:nvPr>
            <p:ph type="sldNum" sz="quarter" idx="10"/>
          </p:nvPr>
        </p:nvSpPr>
        <p:spPr/>
        <p:txBody>
          <a:bodyPr/>
          <a:lstStyle/>
          <a:p>
            <a:fld id="{86657943-5D19-40F5-8CEF-31329C630BC9}" type="slidenum">
              <a:rPr lang="en-GB" smtClean="0"/>
              <a:t>28</a:t>
            </a:fld>
            <a:endParaRPr lang="en-GB"/>
          </a:p>
        </p:txBody>
      </p:sp>
    </p:spTree>
    <p:extLst>
      <p:ext uri="{BB962C8B-B14F-4D97-AF65-F5344CB8AC3E}">
        <p14:creationId xmlns:p14="http://schemas.microsoft.com/office/powerpoint/2010/main" val="3928040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aseline="0" dirty="0" smtClean="0"/>
              <a:t>In this clip the learner explains her role in a cluster careers event planned, organised and implemented by the pupils in form of an enterprise initiative. The learning, increase in confidence and development of skills through this initiative is evident in the testimony. </a:t>
            </a:r>
            <a:endParaRPr lang="en-GB" dirty="0"/>
          </a:p>
        </p:txBody>
      </p:sp>
      <p:sp>
        <p:nvSpPr>
          <p:cNvPr id="4" name="Slide Number Placeholder 3"/>
          <p:cNvSpPr>
            <a:spLocks noGrp="1"/>
          </p:cNvSpPr>
          <p:nvPr>
            <p:ph type="sldNum" sz="quarter" idx="10"/>
          </p:nvPr>
        </p:nvSpPr>
        <p:spPr/>
        <p:txBody>
          <a:bodyPr/>
          <a:lstStyle/>
          <a:p>
            <a:fld id="{21CF4D08-68F6-4637-867F-73494FA6C4BC}"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1014602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In this clip the Head teacher</a:t>
            </a:r>
            <a:r>
              <a:rPr lang="en-GB" baseline="0" dirty="0" smtClean="0"/>
              <a:t> </a:t>
            </a:r>
            <a:r>
              <a:rPr lang="en-GB" dirty="0" smtClean="0"/>
              <a:t>outlines how</a:t>
            </a:r>
            <a:r>
              <a:rPr lang="en-GB" baseline="0" dirty="0" smtClean="0"/>
              <a:t> this initiative was conceived, the wider planning involved and the links to the DYW/skills agenda in the school.  It also highlights the benefits of the project in engaging with the wider community.  </a:t>
            </a:r>
            <a:endParaRPr lang="en-GB" dirty="0"/>
          </a:p>
        </p:txBody>
      </p:sp>
      <p:sp>
        <p:nvSpPr>
          <p:cNvPr id="4" name="Slide Number Placeholder 3"/>
          <p:cNvSpPr>
            <a:spLocks noGrp="1"/>
          </p:cNvSpPr>
          <p:nvPr>
            <p:ph type="sldNum" sz="quarter" idx="10"/>
          </p:nvPr>
        </p:nvSpPr>
        <p:spPr/>
        <p:txBody>
          <a:bodyPr/>
          <a:lstStyle/>
          <a:p>
            <a:fld id="{21CF4D08-68F6-4637-867F-73494FA6C4BC}"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1014602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This clip features the local </a:t>
            </a:r>
            <a:r>
              <a:rPr lang="en-GB" baseline="0" dirty="0" smtClean="0"/>
              <a:t>employer input to the pre-apprenticeship programme at Govan High.  It highlights the opportunities, challenges and benefit to young people at all levels of education.  </a:t>
            </a:r>
          </a:p>
        </p:txBody>
      </p:sp>
      <p:sp>
        <p:nvSpPr>
          <p:cNvPr id="4" name="Slide Number Placeholder 3"/>
          <p:cNvSpPr>
            <a:spLocks noGrp="1"/>
          </p:cNvSpPr>
          <p:nvPr>
            <p:ph type="sldNum" sz="quarter" idx="10"/>
          </p:nvPr>
        </p:nvSpPr>
        <p:spPr/>
        <p:txBody>
          <a:bodyPr/>
          <a:lstStyle/>
          <a:p>
            <a:fld id="{21CF4D08-68F6-4637-867F-73494FA6C4BC}"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1014602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4588"/>
            <a:ext cx="4111625" cy="30845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self-evaluation wheel</a:t>
            </a:r>
            <a:r>
              <a:rPr lang="en-GB" sz="1200" baseline="0" dirty="0" smtClean="0"/>
              <a:t> can be found in the ‘Learning Resource 1:  Introduction to the Career Education Standard’ (page 9):  https://education.gov.scot/improvement/Pages/dyw23-career-education-standard-learning-resources.aspx.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It is also available as a separate download under the above link.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147933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This is a timeline</a:t>
            </a:r>
            <a:r>
              <a:rPr lang="en-GB" baseline="0" dirty="0" smtClean="0"/>
              <a:t> line shows the implementation stages of the DYW Youth Employment strategy and the Career Education Standard (CES).  There will be a review on the implementation of the CES in March 2017.  The overarching aim of the programme is to see a reduction in youth unemployment by 40% in 2021.  </a:t>
            </a:r>
          </a:p>
          <a:p>
            <a:r>
              <a:rPr lang="en-GB" baseline="0" dirty="0" smtClean="0"/>
              <a:t>&amp; Year programme outline:</a:t>
            </a:r>
          </a:p>
          <a:p>
            <a:r>
              <a:rPr lang="en-GB" b="1" dirty="0" smtClean="0"/>
              <a:t>In year </a:t>
            </a:r>
            <a:r>
              <a:rPr lang="en-GB" b="1" dirty="0" smtClean="0"/>
              <a:t>one,</a:t>
            </a:r>
            <a:r>
              <a:rPr lang="en-GB" dirty="0" smtClean="0"/>
              <a:t> </a:t>
            </a:r>
            <a:r>
              <a:rPr lang="en-GB" dirty="0" smtClean="0"/>
              <a:t>opportunities to learn more about developing the young workforce (DYW), explain what it means from early years through to the end of secondary education and look at what is already happening in practice. Testing out new approaches via the Scottish Funding Council's 'early adopter' </a:t>
            </a:r>
            <a:r>
              <a:rPr lang="en-GB" dirty="0" smtClean="0"/>
              <a:t>activity </a:t>
            </a:r>
            <a:r>
              <a:rPr lang="en-GB" dirty="0" smtClean="0"/>
              <a:t>on school/ college partnerships and on Skills Development Scotland's foundation apprenticeship pathfinders. Initial communication and engagement with young people and parents on the range of routes into employment which are open to young people at school and college. </a:t>
            </a:r>
          </a:p>
          <a:p>
            <a:r>
              <a:rPr lang="en-GB" b="1" dirty="0" smtClean="0"/>
              <a:t>In year two,</a:t>
            </a:r>
            <a:r>
              <a:rPr lang="en-GB" dirty="0" smtClean="0"/>
              <a:t> more opportunities in place for young people to undertake learning which connects more directly to employment, for example, through school/college partnerships. We will evaluate early activity through foundation apprenticeship pathfinder activity and consider how successful programmes can be expanded further. Engagement with learners, teachers and practitioners to change perceptions of the value of work related learning and qualifications. </a:t>
            </a:r>
          </a:p>
          <a:p>
            <a:r>
              <a:rPr lang="en-GB" b="1" dirty="0" smtClean="0"/>
              <a:t>In year three,</a:t>
            </a:r>
            <a:r>
              <a:rPr lang="en-GB" dirty="0" smtClean="0"/>
              <a:t> more schools will be delivering a broader range of qualifications for young people from </a:t>
            </a:r>
            <a:r>
              <a:rPr lang="en-GB" dirty="0" err="1" smtClean="0"/>
              <a:t>S4</a:t>
            </a:r>
            <a:r>
              <a:rPr lang="en-GB" dirty="0" smtClean="0"/>
              <a:t> - </a:t>
            </a:r>
            <a:r>
              <a:rPr lang="en-GB" dirty="0" err="1" smtClean="0"/>
              <a:t>S6</a:t>
            </a:r>
            <a:r>
              <a:rPr lang="en-GB" dirty="0" smtClean="0"/>
              <a:t> in partnership with colleges and other providers. Schools will have more partnerships with employers to inform curriculum design and delivery and provide work related learning experiences. With the support of careers professionals, teachers and other practitioners, young people and parents will be more informed about routes into work, careers planning and employment opportunities. </a:t>
            </a:r>
          </a:p>
          <a:p>
            <a:r>
              <a:rPr lang="en-GB" b="1" dirty="0" smtClean="0"/>
              <a:t>In year four,</a:t>
            </a:r>
            <a:r>
              <a:rPr lang="en-GB" dirty="0" smtClean="0"/>
              <a:t> school and college staff and other practitioners across Scotland will be supported to have a greater understanding of the world of work and routes into work to improve young people's learning. More schools will offer a fuller range of vocational qualifications, in partnership with colleges and other training providers. Pilot activity around foundation apprenticeships will continue to be evaluated with successful activity rolled out. All schools will have employers fully involved in informing curriculum planning and delivery and providing work related learning experiences. </a:t>
            </a:r>
          </a:p>
          <a:p>
            <a:r>
              <a:rPr lang="en-GB" b="1" dirty="0" smtClean="0"/>
              <a:t>In years five and six,</a:t>
            </a:r>
            <a:r>
              <a:rPr lang="en-GB" dirty="0" smtClean="0"/>
              <a:t> as the programme matures and the new provision becomes established, visible and valued, there will be an expansion of year four activity to cover the majority of secondary schools and other learning settings in Scotland. </a:t>
            </a:r>
          </a:p>
          <a:p>
            <a:r>
              <a:rPr lang="en-GB" b="1" dirty="0" smtClean="0"/>
              <a:t>In year seven,</a:t>
            </a:r>
            <a:r>
              <a:rPr lang="en-GB" dirty="0" smtClean="0"/>
              <a:t> there will be evidence of increased employer satisfaction, more young people completing vocational qualifications, more achieving qualifications at a higher level, more young people in all secondary schools in Scotland progressing to college, training, university and employment. </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rPr>
              <a:t>1. Direct survey responses by schools/establishments</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Primary / </a:t>
            </a:r>
            <a:r>
              <a:rPr lang="en-GB" sz="1200" kern="1200" dirty="0" err="1" smtClean="0">
                <a:solidFill>
                  <a:schemeClr val="tx1"/>
                </a:solidFill>
                <a:effectLst/>
                <a:latin typeface="+mn-lt"/>
                <a:ea typeface="+mn-ea"/>
                <a:cs typeface="+mn-cs"/>
              </a:rPr>
              <a:t>EY</a:t>
            </a:r>
            <a:r>
              <a:rPr lang="en-GB" sz="1200" kern="1200" dirty="0" smtClean="0">
                <a:solidFill>
                  <a:schemeClr val="tx1"/>
                </a:solidFill>
                <a:effectLst/>
                <a:latin typeface="+mn-lt"/>
                <a:ea typeface="+mn-ea"/>
                <a:cs typeface="+mn-cs"/>
              </a:rPr>
              <a:t>/ Nursery </a:t>
            </a:r>
            <a:r>
              <a:rPr lang="en-GB" sz="1200" kern="1200" dirty="0" smtClean="0">
                <a:solidFill>
                  <a:schemeClr val="tx1"/>
                </a:solidFill>
                <a:effectLst/>
                <a:latin typeface="+mn-lt"/>
                <a:ea typeface="+mn-ea"/>
                <a:cs typeface="+mn-cs"/>
              </a:rPr>
              <a:t>Schools (236):  Yes = 120 (51%) / No = 116 (49%)</a:t>
            </a:r>
          </a:p>
          <a:p>
            <a:r>
              <a:rPr lang="en-GB" sz="1200" kern="1200" dirty="0" smtClean="0">
                <a:solidFill>
                  <a:schemeClr val="tx1"/>
                </a:solidFill>
                <a:effectLst/>
                <a:latin typeface="+mn-lt"/>
                <a:ea typeface="+mn-ea"/>
                <a:cs typeface="+mn-cs"/>
              </a:rPr>
              <a:t>Secondary Schools (100):  Yes = 68 (68%)/ No = 32 (32%)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Overall: Yes = 188 (56%) / No (or not anymore) = 148 (44%)</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rPr>
              <a:t>2. Adjusted figures</a:t>
            </a:r>
            <a:r>
              <a:rPr lang="en-GB" sz="1200" kern="1200" dirty="0" smtClean="0">
                <a:solidFill>
                  <a:schemeClr val="tx1"/>
                </a:solidFill>
                <a:effectLst/>
                <a:latin typeface="+mn-lt"/>
                <a:ea typeface="+mn-ea"/>
                <a:cs typeface="+mn-cs"/>
              </a:rPr>
              <a:t> which include collective local authority response saying all schools (should) have DYW on their improvement planning for 2017/18:  </a:t>
            </a:r>
          </a:p>
          <a:p>
            <a:r>
              <a:rPr lang="en-GB" sz="1200" kern="1200" dirty="0" smtClean="0">
                <a:solidFill>
                  <a:schemeClr val="tx1"/>
                </a:solidFill>
                <a:effectLst/>
                <a:latin typeface="+mn-lt"/>
                <a:ea typeface="+mn-ea"/>
                <a:cs typeface="+mn-cs"/>
              </a:rPr>
              <a:t>(Fife (P 140 / Sec 20), Glasgow City (P 152 / Sec 39), Orkney Islands (P 21 / Sec 5),  Shetland Islands (P 29 / Sec 7) and South Ayrshire (P 42 / Sec 9); All together: Primaries: 384;  </a:t>
            </a:r>
            <a:r>
              <a:rPr lang="en-GB" sz="1200" kern="1200" dirty="0" err="1" smtClean="0">
                <a:solidFill>
                  <a:schemeClr val="tx1"/>
                </a:solidFill>
                <a:effectLst/>
                <a:latin typeface="+mn-lt"/>
                <a:ea typeface="+mn-ea"/>
                <a:cs typeface="+mn-cs"/>
              </a:rPr>
              <a:t>Secondaries</a:t>
            </a:r>
            <a:r>
              <a:rPr lang="en-GB" sz="1200" kern="1200" dirty="0" smtClean="0">
                <a:solidFill>
                  <a:schemeClr val="tx1"/>
                </a:solidFill>
                <a:effectLst/>
                <a:latin typeface="+mn-lt"/>
                <a:ea typeface="+mn-ea"/>
                <a:cs typeface="+mn-cs"/>
              </a:rPr>
              <a:t>:  80);  In bracket are the number of primary and secondary schools within the respective local authority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Primary / </a:t>
            </a:r>
            <a:r>
              <a:rPr lang="en-GB" sz="1200" kern="1200" dirty="0" err="1" smtClean="0">
                <a:solidFill>
                  <a:schemeClr val="tx1"/>
                </a:solidFill>
                <a:effectLst/>
                <a:latin typeface="+mn-lt"/>
                <a:ea typeface="+mn-ea"/>
                <a:cs typeface="+mn-cs"/>
              </a:rPr>
              <a:t>EY</a:t>
            </a:r>
            <a:r>
              <a:rPr lang="en-GB" sz="1200" kern="1200" dirty="0" smtClean="0">
                <a:solidFill>
                  <a:schemeClr val="tx1"/>
                </a:solidFill>
                <a:effectLst/>
                <a:latin typeface="+mn-lt"/>
                <a:ea typeface="+mn-ea"/>
                <a:cs typeface="+mn-cs"/>
              </a:rPr>
              <a:t>/Nursery </a:t>
            </a:r>
            <a:r>
              <a:rPr lang="en-GB" sz="1200" kern="1200" dirty="0" smtClean="0">
                <a:solidFill>
                  <a:schemeClr val="tx1"/>
                </a:solidFill>
                <a:effectLst/>
                <a:latin typeface="+mn-lt"/>
                <a:ea typeface="+mn-ea"/>
                <a:cs typeface="+mn-cs"/>
              </a:rPr>
              <a:t>Schools (~ 500):  Yes = 504 (81%) / No = 116 (19%)</a:t>
            </a:r>
          </a:p>
          <a:p>
            <a:r>
              <a:rPr lang="en-GB" sz="1200" kern="1200" dirty="0" smtClean="0">
                <a:solidFill>
                  <a:schemeClr val="tx1"/>
                </a:solidFill>
                <a:effectLst/>
                <a:latin typeface="+mn-lt"/>
                <a:ea typeface="+mn-ea"/>
                <a:cs typeface="+mn-cs"/>
              </a:rPr>
              <a:t>Secondary Schools (~ 180):  Yes = 148  (82%) / No = 32 (18%)</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3. </a:t>
            </a:r>
            <a:r>
              <a:rPr lang="en-GB" sz="1200" u="sng" kern="1200" dirty="0" smtClean="0">
                <a:solidFill>
                  <a:schemeClr val="tx1"/>
                </a:solidFill>
                <a:effectLst/>
                <a:latin typeface="+mn-lt"/>
                <a:ea typeface="+mn-ea"/>
                <a:cs typeface="+mn-cs"/>
              </a:rPr>
              <a:t>Overall (all school taken together):</a:t>
            </a:r>
            <a:r>
              <a:rPr lang="en-GB" sz="1200" kern="1200" dirty="0" smtClean="0">
                <a:solidFill>
                  <a:schemeClr val="tx1"/>
                </a:solidFill>
                <a:effectLst/>
                <a:latin typeface="+mn-lt"/>
                <a:ea typeface="+mn-ea"/>
                <a:cs typeface="+mn-cs"/>
              </a:rPr>
              <a:t>  Yes = 652 (82%) / No = 148 (19%)</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FC40DB-ADEF-46CF-986C-3AA454ADFB49}"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2161144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It is important to be</a:t>
            </a:r>
            <a:r>
              <a:rPr lang="en-GB" baseline="0" dirty="0" smtClean="0"/>
              <a:t> aware of the DYW links </a:t>
            </a:r>
            <a:r>
              <a:rPr lang="en-GB" dirty="0" smtClean="0"/>
              <a:t>across relevant national priorities. DYW is explicitly referred to in all of the latest delivery plans and improvement materials</a:t>
            </a:r>
            <a:r>
              <a:rPr lang="en-GB" baseline="0" dirty="0" smtClean="0"/>
              <a:t> released for education</a:t>
            </a:r>
            <a:r>
              <a:rPr lang="en-GB" dirty="0" smtClean="0"/>
              <a:t>.</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175297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This Quality</a:t>
            </a:r>
            <a:r>
              <a:rPr lang="en-GB" baseline="0" dirty="0" smtClean="0"/>
              <a:t> Indicator relates directly to the DYW agenda.  However it is not core to inspection.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578974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DYW inspection advice notes have been issued to identify</a:t>
            </a:r>
            <a:r>
              <a:rPr lang="en-GB" baseline="0" dirty="0" smtClean="0"/>
              <a:t> and analyse evidence of the implementation of DYW across learning and teaching.</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578974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578974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4588"/>
            <a:ext cx="4111625" cy="30845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Excellence and equity </a:t>
            </a:r>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1479333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There is a direct correlation between contextualised learning around</a:t>
            </a:r>
            <a:r>
              <a:rPr lang="en-GB" baseline="0" dirty="0" smtClean="0"/>
              <a:t> careers and future pathways and the attainment of learners.  DYW offers rich learning experiences that allows children and young people make connections with the world of work and develop skills in a real life setting.  Schools that have embraced tis agenda with learners have seen an increase in attainment (see Craigroyston Community High School, https://education.gov.scot/improvement/Pages/dyw35-helping-young-people-realise-their-aspirations.aspx ) .  Other related benefits are increased pupil participation, higher attendance rates and a decrease in exclusions.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1296394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Improving employability and school leaver</a:t>
            </a:r>
            <a:r>
              <a:rPr lang="en-GB" baseline="0" dirty="0" smtClean="0"/>
              <a:t> </a:t>
            </a:r>
            <a:r>
              <a:rPr lang="en-GB" dirty="0" smtClean="0"/>
              <a:t>destinations frames</a:t>
            </a:r>
            <a:r>
              <a:rPr lang="en-GB" baseline="0" dirty="0" smtClean="0"/>
              <a:t> the whole agenda. Central to this is also ‘employability and skills development’, ‘partnership working’ (eg. with employers, parents etc.) and ‘engaging beyond the school’, all aspects DYW meaningfully contribute towards. </a:t>
            </a:r>
            <a:endParaRPr lang="en-GB" dirty="0"/>
          </a:p>
        </p:txBody>
      </p:sp>
      <p:sp>
        <p:nvSpPr>
          <p:cNvPr id="4" name="Slide Number Placeholder 3"/>
          <p:cNvSpPr>
            <a:spLocks noGrp="1"/>
          </p:cNvSpPr>
          <p:nvPr>
            <p:ph type="sldNum" sz="quarter" idx="10"/>
          </p:nvPr>
        </p:nvSpPr>
        <p:spPr/>
        <p:txBody>
          <a:bodyPr/>
          <a:lstStyle/>
          <a:p>
            <a:fld id="{86657943-5D19-40F5-8CEF-31329C630BC9}" type="slidenum">
              <a:rPr lang="en-GB" smtClean="0"/>
              <a:t>40</a:t>
            </a:fld>
            <a:endParaRPr lang="en-GB"/>
          </a:p>
        </p:txBody>
      </p:sp>
    </p:spTree>
    <p:extLst>
      <p:ext uri="{BB962C8B-B14F-4D97-AF65-F5344CB8AC3E}">
        <p14:creationId xmlns:p14="http://schemas.microsoft.com/office/powerpoint/2010/main" val="3763795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4588"/>
            <a:ext cx="4111625" cy="30845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DYW</a:t>
            </a:r>
            <a:r>
              <a:rPr lang="en-GB" sz="1200" baseline="0" dirty="0" smtClean="0"/>
              <a:t> is explicitly mentioned in the introduction (see page 2) (http://www.gov.scot/Topics/Education/Schools/DeliveryPlanforScottishEducation )</a:t>
            </a:r>
            <a:endParaRPr lang="en-GB" sz="120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1479333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This new Scottish Government priority is</a:t>
            </a:r>
            <a:r>
              <a:rPr lang="en-GB" baseline="0" dirty="0" smtClean="0"/>
              <a:t> to review the progression of learner pathways for young people from 15 – 24.</a:t>
            </a:r>
            <a:endParaRPr lang="en-GB"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42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The</a:t>
            </a:r>
            <a:r>
              <a:rPr lang="en-GB" baseline="0" dirty="0" smtClean="0"/>
              <a:t> entitlements for learners set out within CfE express a clear vision around skills development and learner pathways/ positive sustained destinations  – core components of DYW.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828733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43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More resources</a:t>
            </a:r>
            <a:r>
              <a:rPr lang="en-GB" baseline="0" dirty="0" smtClean="0"/>
              <a:t> will be added </a:t>
            </a:r>
            <a:r>
              <a:rPr lang="en-GB" dirty="0" smtClean="0"/>
              <a:t>to create a suite of CLPL materials to</a:t>
            </a:r>
            <a:r>
              <a:rPr lang="en-GB" baseline="0" dirty="0" smtClean="0"/>
              <a:t> support professional development around CES as the programme expands. </a:t>
            </a:r>
            <a:r>
              <a:rPr lang="en-GB" dirty="0" smtClean="0"/>
              <a: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561861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The overarching picture gives the broad picture of assessing progress &amp; achievement</a:t>
            </a:r>
            <a:r>
              <a:rPr lang="en-GB" baseline="0" dirty="0" smtClean="0"/>
              <a:t>, and the key points that are relevant to all curricular areas.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The overarching picture gives the broad picture of assessing progress &amp; achievement</a:t>
            </a:r>
            <a:r>
              <a:rPr lang="en-GB" baseline="0" dirty="0" smtClean="0"/>
              <a:t>, and the key points that are relevant to all curricular areas.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Key areas of development in</a:t>
            </a:r>
            <a:r>
              <a:rPr lang="en-GB" baseline="0" dirty="0" smtClean="0"/>
              <a:t> 2017/18</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Key areas of development in</a:t>
            </a:r>
            <a:r>
              <a:rPr lang="en-GB" baseline="0" dirty="0" smtClean="0"/>
              <a:t> 2017/18</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Learning </a:t>
            </a:r>
            <a:endParaRPr lang="en-GB" dirty="0" smtClean="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4588"/>
            <a:ext cx="4111625" cy="30845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Excellence and equity </a:t>
            </a:r>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14793330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4588"/>
            <a:ext cx="4111625" cy="3082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The 13 Interesting Practice (IP) exemplars feature</a:t>
            </a:r>
            <a:r>
              <a:rPr lang="en-GB" baseline="0" dirty="0" smtClean="0"/>
              <a:t> DYW related activities from Dumfries &amp; Galloway to the Shetland Islands and include contributions from early years/primary and secondary sectors as well as colleges and local authorities.  Each IP contains a summary sheet with core information on the topic (about 300 words only!) and a wide range of supporting materials including over 30 video contributions from learners, teachers, senior managers and college lecturers.  </a:t>
            </a:r>
          </a:p>
          <a:p>
            <a:r>
              <a:rPr lang="en-GB" baseline="0" dirty="0" smtClean="0"/>
              <a:t>More exemplars will be added as the DYW programme expands.  </a:t>
            </a:r>
            <a:endParaRPr lang="en-GB" dirty="0"/>
          </a:p>
        </p:txBody>
      </p:sp>
      <p:sp>
        <p:nvSpPr>
          <p:cNvPr id="4" name="Slide Number Placeholder 3"/>
          <p:cNvSpPr>
            <a:spLocks noGrp="1"/>
          </p:cNvSpPr>
          <p:nvPr>
            <p:ph type="sldNum" sz="quarter" idx="10"/>
          </p:nvPr>
        </p:nvSpPr>
        <p:spPr/>
        <p:txBody>
          <a:bodyPr/>
          <a:lstStyle/>
          <a:p>
            <a:fld id="{21CF4D08-68F6-4637-867F-73494FA6C4BC}" type="slidenum">
              <a:rPr lang="en-GB" smtClean="0">
                <a:solidFill>
                  <a:prstClr val="black"/>
                </a:solidFill>
              </a:rPr>
              <a:pPr/>
              <a:t>56</a:t>
            </a:fld>
            <a:endParaRPr lang="en-GB" dirty="0">
              <a:solidFill>
                <a:prstClr val="black"/>
              </a:solidFill>
            </a:endParaRPr>
          </a:p>
        </p:txBody>
      </p:sp>
    </p:spTree>
    <p:extLst>
      <p:ext uri="{BB962C8B-B14F-4D97-AF65-F5344CB8AC3E}">
        <p14:creationId xmlns:p14="http://schemas.microsoft.com/office/powerpoint/2010/main" val="1014602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The 13 Interesting Practice (IP) exemplars feature</a:t>
            </a:r>
            <a:r>
              <a:rPr lang="en-GB" baseline="0" dirty="0" smtClean="0"/>
              <a:t> DYW related activities from Dumfries &amp; Galloway to the Shetland Islands and include contributions from early years/primary and secondary sectors as well as colleges and local authorities.  Each IP contains a summary sheet with core information on the topic (about 300 words only!) and a wide range of supporting materials including over 30 video contributions from learners, teachers, senior managers and college lecturers.  </a:t>
            </a:r>
          </a:p>
          <a:p>
            <a:r>
              <a:rPr lang="en-GB" baseline="0" dirty="0" smtClean="0"/>
              <a:t>More exemplars will be added as the DYW programme expands.  </a:t>
            </a:r>
          </a:p>
          <a:p>
            <a:r>
              <a:rPr lang="en-GB" baseline="0" dirty="0" smtClean="0"/>
              <a:t>There are also a wide range of resources and toolkits available to support your implementation of DYW including an overview of the whole DYW programme offer its lifetime (2014 – 2021).  The page also includes links to our Learning Blog, DYW Flyer and e-bulletins. </a:t>
            </a:r>
            <a:endParaRPr lang="en-GB" dirty="0"/>
          </a:p>
        </p:txBody>
      </p:sp>
      <p:sp>
        <p:nvSpPr>
          <p:cNvPr id="4" name="Slide Number Placeholder 3"/>
          <p:cNvSpPr>
            <a:spLocks noGrp="1"/>
          </p:cNvSpPr>
          <p:nvPr>
            <p:ph type="sldNum" sz="quarter" idx="10"/>
          </p:nvPr>
        </p:nvSpPr>
        <p:spPr/>
        <p:txBody>
          <a:bodyPr/>
          <a:lstStyle/>
          <a:p>
            <a:fld id="{21CF4D08-68F6-4637-867F-73494FA6C4BC}" type="slidenum">
              <a:rPr lang="en-GB" smtClean="0">
                <a:solidFill>
                  <a:prstClr val="black"/>
                </a:solidFill>
              </a:rPr>
              <a:pPr/>
              <a:t>57</a:t>
            </a:fld>
            <a:endParaRPr lang="en-GB" dirty="0">
              <a:solidFill>
                <a:prstClr val="black"/>
              </a:solidFill>
            </a:endParaRPr>
          </a:p>
        </p:txBody>
      </p:sp>
    </p:spTree>
    <p:extLst>
      <p:ext uri="{BB962C8B-B14F-4D97-AF65-F5344CB8AC3E}">
        <p14:creationId xmlns:p14="http://schemas.microsoft.com/office/powerpoint/2010/main" val="1014602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The</a:t>
            </a:r>
            <a:r>
              <a:rPr lang="en-GB" baseline="0" dirty="0" smtClean="0"/>
              <a:t> latest youth unemployment figures represent a 50%+ drop of those young people not in work.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More resources</a:t>
            </a:r>
            <a:r>
              <a:rPr lang="en-GB" baseline="0" dirty="0" smtClean="0"/>
              <a:t> will be added </a:t>
            </a:r>
            <a:r>
              <a:rPr lang="en-GB" dirty="0" smtClean="0"/>
              <a:t>to create a suite of CLPL materials to</a:t>
            </a:r>
            <a:r>
              <a:rPr lang="en-GB" baseline="0" dirty="0" smtClean="0"/>
              <a:t> support professional development around CES as the programme expands. </a:t>
            </a:r>
            <a:r>
              <a:rPr lang="en-GB" dirty="0" smtClean="0"/>
              <a:t> </a:t>
            </a:r>
          </a:p>
          <a:p>
            <a:r>
              <a:rPr lang="en-GB" dirty="0" smtClean="0"/>
              <a:t>Under</a:t>
            </a:r>
            <a:r>
              <a:rPr lang="en-GB" baseline="0" dirty="0" smtClean="0"/>
              <a:t> development:</a:t>
            </a:r>
          </a:p>
          <a:p>
            <a:endParaRPr lang="en-GB" baseline="0" dirty="0" smtClean="0"/>
          </a:p>
          <a:p>
            <a:r>
              <a:rPr lang="en-GB" baseline="0" dirty="0" smtClean="0"/>
              <a:t>Learning Resource 5:  Enterprise in Education</a:t>
            </a:r>
          </a:p>
          <a:p>
            <a:r>
              <a:rPr lang="en-GB" baseline="0" dirty="0" smtClean="0"/>
              <a:t>Learning Resource 6:  Creativity and Employability</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561861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4588"/>
            <a:ext cx="4111625" cy="3082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61</a:t>
            </a:fld>
            <a:endParaRPr lang="en-GB" dirty="0">
              <a:solidFill>
                <a:prstClr val="black"/>
              </a:solidFill>
            </a:endParaRPr>
          </a:p>
        </p:txBody>
      </p:sp>
    </p:spTree>
    <p:extLst>
      <p:ext uri="{BB962C8B-B14F-4D97-AF65-F5344CB8AC3E}">
        <p14:creationId xmlns:p14="http://schemas.microsoft.com/office/powerpoint/2010/main" val="237558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https://youtu.be/ITJUQre19Mg</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Skills development is core to preparing children</a:t>
            </a:r>
            <a:r>
              <a:rPr lang="en-GB" baseline="0" dirty="0" smtClean="0"/>
              <a:t> and young people for the world of work.  This is in line with the latest research (see Scotland’s Skills 2030 (https://www.ippr.org/publications/scotland-skills-2030 ) and demands by employers for a skilled workforce (CBI survey:  https://blogs.glowscotland.org.uk/glowblogs/eslb/2016/08/15/cbis-latest-survey-reveals-an-increasing-demand-for-a-skilled-workforce/ ). </a:t>
            </a:r>
          </a:p>
          <a:p>
            <a:r>
              <a:rPr lang="en-GB" b="1" dirty="0" smtClean="0"/>
              <a:t>Task:</a:t>
            </a:r>
            <a:r>
              <a:rPr lang="en-GB" dirty="0" smtClean="0"/>
              <a:t>  In one of your recent inputs – what skills did your</a:t>
            </a:r>
            <a:r>
              <a:rPr lang="en-GB" baseline="0" dirty="0" smtClean="0"/>
              <a:t> learners develop as a result of your support?  </a:t>
            </a:r>
          </a:p>
          <a:p>
            <a:r>
              <a:rPr lang="en-GB" baseline="0" dirty="0" smtClean="0"/>
              <a:t>Which of these where skills for work/ employability skills?</a:t>
            </a:r>
          </a:p>
          <a:p>
            <a:r>
              <a:rPr lang="en-GB" b="1" baseline="0" dirty="0" smtClean="0"/>
              <a:t>Exemplification:  </a:t>
            </a:r>
            <a:r>
              <a:rPr lang="en-GB" baseline="0" dirty="0" smtClean="0"/>
              <a:t>Larbert High School – Skills Framework (https://blogs.glowscotland.org.uk/glowblogs/eslb/2017/07/13/dyw-interesting-practice-larbert-high-school-developing-young-peoples-skills-across-all-aspects-of-learning/)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err="1" smtClean="0"/>
              <a:t>BtC</a:t>
            </a:r>
            <a:r>
              <a:rPr lang="en-GB" b="1" dirty="0" smtClean="0"/>
              <a:t> 4</a:t>
            </a:r>
            <a:r>
              <a:rPr lang="en-GB" b="1" baseline="0" dirty="0" smtClean="0"/>
              <a:t> </a:t>
            </a:r>
            <a:r>
              <a:rPr lang="en-GB" baseline="0" dirty="0" smtClean="0"/>
              <a:t>focuses exclusively on the development of skills and makes references enterprise and employability skills (see page </a:t>
            </a:r>
            <a:r>
              <a:rPr lang="en-GB" baseline="0" dirty="0" err="1" smtClean="0"/>
              <a:t>13f</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https://www.ippr.org/publications/scotland-skills-2030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596E14-D3A6-4B3F-858F-2F7E28346717}" type="datetimeFigureOut">
              <a:rPr lang="en-GB" smtClean="0">
                <a:solidFill>
                  <a:prstClr val="black">
                    <a:tint val="75000"/>
                  </a:prstClr>
                </a:solidFill>
              </a:rPr>
              <a:pPr/>
              <a:t>18/10/2017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A70B61-D3A1-4C54-A373-4C8F1C2BD8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915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596E14-D3A6-4B3F-858F-2F7E28346717}" type="datetimeFigureOut">
              <a:rPr lang="en-GB" smtClean="0">
                <a:solidFill>
                  <a:prstClr val="black">
                    <a:tint val="75000"/>
                  </a:prstClr>
                </a:solidFill>
              </a:rPr>
              <a:pPr/>
              <a:t>18/10/2017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A70B61-D3A1-4C54-A373-4C8F1C2BD8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8203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596E14-D3A6-4B3F-858F-2F7E28346717}" type="datetimeFigureOut">
              <a:rPr lang="en-GB" smtClean="0">
                <a:solidFill>
                  <a:prstClr val="black">
                    <a:tint val="75000"/>
                  </a:prstClr>
                </a:solidFill>
              </a:rPr>
              <a:pPr/>
              <a:t>18/10/2017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A70B61-D3A1-4C54-A373-4C8F1C2BD8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6860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500068" y="830263"/>
            <a:ext cx="812772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9" name="Rectangle 3"/>
          <p:cNvSpPr>
            <a:spLocks noGrp="1" noChangeArrowheads="1"/>
          </p:cNvSpPr>
          <p:nvPr>
            <p:ph idx="1"/>
          </p:nvPr>
        </p:nvSpPr>
        <p:spPr bwMode="auto">
          <a:xfrm>
            <a:off x="514351" y="1887537"/>
            <a:ext cx="8113442" cy="370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3560" t="23657" r="26010" b="31599"/>
          <a:stretch/>
        </p:blipFill>
        <p:spPr>
          <a:xfrm>
            <a:off x="-34761" y="5828882"/>
            <a:ext cx="9227428" cy="1045599"/>
          </a:xfrm>
          <a:prstGeom prst="rect">
            <a:avLst/>
          </a:prstGeom>
        </p:spPr>
      </p:pic>
      <p:pic>
        <p:nvPicPr>
          <p:cNvPr id="11" name="Picture 10"/>
          <p:cNvPicPr>
            <a:picLocks noChangeAspect="1"/>
          </p:cNvPicPr>
          <p:nvPr userDrawn="1"/>
        </p:nvPicPr>
        <p:blipFill>
          <a:blip r:embed="rId3" cstate="print"/>
          <a:stretch>
            <a:fillRect/>
          </a:stretch>
        </p:blipFill>
        <p:spPr>
          <a:xfrm>
            <a:off x="6472585" y="6374082"/>
            <a:ext cx="2103260" cy="186956"/>
          </a:xfrm>
          <a:prstGeom prst="rect">
            <a:avLst/>
          </a:prstGeom>
        </p:spPr>
      </p:pic>
    </p:spTree>
    <p:extLst>
      <p:ext uri="{BB962C8B-B14F-4D97-AF65-F5344CB8AC3E}">
        <p14:creationId xmlns:p14="http://schemas.microsoft.com/office/powerpoint/2010/main" val="7015703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500063" y="830263"/>
            <a:ext cx="812772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 name="Rectangle 3"/>
          <p:cNvSpPr>
            <a:spLocks noGrp="1" noChangeArrowheads="1"/>
          </p:cNvSpPr>
          <p:nvPr>
            <p:ph idx="1"/>
          </p:nvPr>
        </p:nvSpPr>
        <p:spPr bwMode="auto">
          <a:xfrm>
            <a:off x="514351" y="1887538"/>
            <a:ext cx="811344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pic>
        <p:nvPicPr>
          <p:cNvPr id="12" name="Picture 11"/>
          <p:cNvPicPr>
            <a:picLocks noChangeAspect="1"/>
          </p:cNvPicPr>
          <p:nvPr userDrawn="1"/>
        </p:nvPicPr>
        <p:blipFill>
          <a:blip r:embed="rId3"/>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25839055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500063" y="830263"/>
            <a:ext cx="812772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9" name="Rectangle 3"/>
          <p:cNvSpPr>
            <a:spLocks noGrp="1" noChangeArrowheads="1"/>
          </p:cNvSpPr>
          <p:nvPr>
            <p:ph idx="1"/>
          </p:nvPr>
        </p:nvSpPr>
        <p:spPr bwMode="auto">
          <a:xfrm>
            <a:off x="514351" y="1887538"/>
            <a:ext cx="811344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pic>
        <p:nvPicPr>
          <p:cNvPr id="11" name="Picture 10"/>
          <p:cNvPicPr>
            <a:picLocks noChangeAspect="1"/>
          </p:cNvPicPr>
          <p:nvPr userDrawn="1"/>
        </p:nvPicPr>
        <p:blipFill>
          <a:blip r:embed="rId3"/>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5244851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500063" y="830263"/>
            <a:ext cx="812772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6" name="Rectangle 3"/>
          <p:cNvSpPr>
            <a:spLocks noGrp="1" noChangeArrowheads="1"/>
          </p:cNvSpPr>
          <p:nvPr>
            <p:ph idx="1"/>
          </p:nvPr>
        </p:nvSpPr>
        <p:spPr bwMode="auto">
          <a:xfrm>
            <a:off x="514351" y="1887538"/>
            <a:ext cx="811344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pic>
        <p:nvPicPr>
          <p:cNvPr id="8" name="Picture 7"/>
          <p:cNvPicPr>
            <a:picLocks noChangeAspect="1"/>
          </p:cNvPicPr>
          <p:nvPr userDrawn="1"/>
        </p:nvPicPr>
        <p:blipFill>
          <a:blip r:embed="rId3"/>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35707569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Tree>
    <p:extLst>
      <p:ext uri="{BB962C8B-B14F-4D97-AF65-F5344CB8AC3E}">
        <p14:creationId xmlns:p14="http://schemas.microsoft.com/office/powerpoint/2010/main" val="35039944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537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1887537"/>
            <a:ext cx="4038600" cy="3702051"/>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05350" y="1887537"/>
            <a:ext cx="4038600" cy="3702051"/>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12927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18324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596E14-D3A6-4B3F-858F-2F7E28346717}" type="datetimeFigureOut">
              <a:rPr lang="en-GB" smtClean="0">
                <a:solidFill>
                  <a:prstClr val="black">
                    <a:tint val="75000"/>
                  </a:prstClr>
                </a:solidFill>
              </a:rPr>
              <a:pPr/>
              <a:t>18/10/2017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A70B61-D3A1-4C54-A373-4C8F1C2BD8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28908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Mauv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189" y="760415"/>
            <a:ext cx="7658100" cy="573087"/>
          </a:xfr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84189" y="2192402"/>
            <a:ext cx="6003925" cy="3438525"/>
          </a:xfrm>
        </p:spPr>
        <p:txBody>
          <a:bodyPr/>
          <a:lstStyle>
            <a:lvl1pPr marL="200025" indent="-200025">
              <a:lnSpc>
                <a:spcPts val="2400"/>
              </a:lnSpc>
              <a:spcAft>
                <a:spcPts val="1134"/>
              </a:spcAft>
              <a:defRPr lang="en-US" sz="2300" kern="1200" spc="-50" baseline="0" smtClean="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00025" lvl="0" indent="-200025" algn="l" defTabSz="914400" rtl="0" eaLnBrk="1" latinLnBrk="0" hangingPunct="1">
              <a:lnSpc>
                <a:spcPts val="2600"/>
              </a:lnSpc>
              <a:spcBef>
                <a:spcPts val="0"/>
              </a:spcBef>
              <a:spcAft>
                <a:spcPts val="1134"/>
              </a:spcAft>
              <a:buFont typeface="Arial" panose="020B0604020202020204" pitchFamily="34" charset="0"/>
              <a:buChar char="•"/>
            </a:pPr>
            <a:r>
              <a:rPr lang="en-US" smtClean="0"/>
              <a:t>Click to edit Master text styles</a:t>
            </a:r>
          </a:p>
          <a:p>
            <a:pPr marL="200025" lvl="1" indent="-200025" algn="l" defTabSz="914400" rtl="0" eaLnBrk="1" latinLnBrk="0" hangingPunct="1">
              <a:lnSpc>
                <a:spcPts val="2600"/>
              </a:lnSpc>
              <a:spcBef>
                <a:spcPts val="0"/>
              </a:spcBef>
              <a:spcAft>
                <a:spcPts val="1134"/>
              </a:spcAft>
              <a:buFont typeface="Arial" panose="020B0604020202020204" pitchFamily="34" charset="0"/>
              <a:buChar char="•"/>
            </a:pPr>
            <a:r>
              <a:rPr lang="en-US" smtClean="0"/>
              <a:t>Second level</a:t>
            </a:r>
          </a:p>
          <a:p>
            <a:pPr marL="200025" lvl="2" indent="-200025" algn="l" defTabSz="914400" rtl="0" eaLnBrk="1" latinLnBrk="0" hangingPunct="1">
              <a:lnSpc>
                <a:spcPts val="2600"/>
              </a:lnSpc>
              <a:spcBef>
                <a:spcPts val="0"/>
              </a:spcBef>
              <a:spcAft>
                <a:spcPts val="1134"/>
              </a:spcAft>
              <a:buFont typeface="Arial" panose="020B0604020202020204" pitchFamily="34" charset="0"/>
              <a:buChar char="•"/>
            </a:pPr>
            <a:r>
              <a:rPr lang="en-US" smtClean="0"/>
              <a:t>Third level</a:t>
            </a:r>
          </a:p>
          <a:p>
            <a:pPr marL="200025" lvl="3" indent="-200025" algn="l" defTabSz="914400" rtl="0" eaLnBrk="1" latinLnBrk="0" hangingPunct="1">
              <a:lnSpc>
                <a:spcPts val="2600"/>
              </a:lnSpc>
              <a:spcBef>
                <a:spcPts val="0"/>
              </a:spcBef>
              <a:spcAft>
                <a:spcPts val="1134"/>
              </a:spcAft>
              <a:buFont typeface="Arial" panose="020B0604020202020204" pitchFamily="34" charset="0"/>
              <a:buChar char="•"/>
            </a:pPr>
            <a:r>
              <a:rPr lang="en-US" smtClean="0"/>
              <a:t>Fourth level</a:t>
            </a:r>
          </a:p>
          <a:p>
            <a:pPr marL="200025" lvl="4" indent="-200025" algn="l" defTabSz="914400" rtl="0" eaLnBrk="1" latinLnBrk="0" hangingPunct="1">
              <a:lnSpc>
                <a:spcPts val="2600"/>
              </a:lnSpc>
              <a:spcBef>
                <a:spcPts val="0"/>
              </a:spcBef>
              <a:spcAft>
                <a:spcPts val="1134"/>
              </a:spcAft>
              <a:buFont typeface="Arial" panose="020B0604020202020204" pitchFamily="34" charset="0"/>
              <a:buChar char="•"/>
            </a:pPr>
            <a:r>
              <a:rPr lang="en-US" smtClean="0"/>
              <a:t>Fifth level</a:t>
            </a:r>
            <a:endParaRPr lang="en-US"/>
          </a:p>
        </p:txBody>
      </p:sp>
      <p:sp>
        <p:nvSpPr>
          <p:cNvPr id="9" name="Text Placeholder 8"/>
          <p:cNvSpPr>
            <a:spLocks noGrp="1"/>
          </p:cNvSpPr>
          <p:nvPr>
            <p:ph type="body" sz="quarter" idx="10"/>
          </p:nvPr>
        </p:nvSpPr>
        <p:spPr>
          <a:xfrm>
            <a:off x="484188" y="1228725"/>
            <a:ext cx="7658100" cy="590550"/>
          </a:xfrm>
        </p:spPr>
        <p:txBody>
          <a:bodyPr>
            <a:normAutofit/>
          </a:bodyPr>
          <a:lstStyle>
            <a:lvl1pPr marL="0" indent="0">
              <a:lnSpc>
                <a:spcPts val="3800"/>
              </a:lnSpc>
              <a:spcAft>
                <a:spcPts val="0"/>
              </a:spcAft>
              <a:buNone/>
              <a:defRPr sz="3200">
                <a:solidFill>
                  <a:schemeClr val="bg1"/>
                </a:solidFill>
                <a:latin typeface="+mn-lt"/>
              </a:defRPr>
            </a:lvl1pPr>
          </a:lstStyle>
          <a:p>
            <a:pPr lvl="0"/>
            <a:r>
              <a:rPr lang="en-US" smtClean="0"/>
              <a:t>Click to edit Master text styles</a:t>
            </a:r>
          </a:p>
        </p:txBody>
      </p:sp>
      <p:sp>
        <p:nvSpPr>
          <p:cNvPr id="6" name="TextBox 5"/>
          <p:cNvSpPr txBox="1"/>
          <p:nvPr userDrawn="1"/>
        </p:nvSpPr>
        <p:spPr>
          <a:xfrm>
            <a:off x="484188" y="6115052"/>
            <a:ext cx="2103140" cy="276999"/>
          </a:xfrm>
          <a:prstGeom prst="rect">
            <a:avLst/>
          </a:prstGeom>
          <a:noFill/>
        </p:spPr>
        <p:txBody>
          <a:bodyPr wrap="none" lIns="0" tIns="0" rIns="0" bIns="0" rtlCol="0">
            <a:spAutoFit/>
          </a:bodyPr>
          <a:lstStyle/>
          <a:p>
            <a:pPr defTabSz="914400"/>
            <a:r>
              <a:rPr lang="en-GB" dirty="0" smtClean="0">
                <a:solidFill>
                  <a:srgbClr val="FFFFFF"/>
                </a:solidFill>
                <a:latin typeface="FS Lola ExtraBold"/>
              </a:rPr>
              <a:t>apprenticeships.scot</a:t>
            </a:r>
            <a:endParaRPr lang="en-US" dirty="0">
              <a:solidFill>
                <a:srgbClr val="FFFFFF"/>
              </a:solidFill>
              <a:latin typeface="FS Lola ExtraBold"/>
            </a:endParaRPr>
          </a:p>
        </p:txBody>
      </p:sp>
    </p:spTree>
    <p:extLst>
      <p:ext uri="{BB962C8B-B14F-4D97-AF65-F5344CB8AC3E}">
        <p14:creationId xmlns:p14="http://schemas.microsoft.com/office/powerpoint/2010/main" val="71718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96E14-D3A6-4B3F-858F-2F7E28346717}" type="datetimeFigureOut">
              <a:rPr lang="en-GB" smtClean="0">
                <a:solidFill>
                  <a:prstClr val="black">
                    <a:tint val="75000"/>
                  </a:prstClr>
                </a:solidFill>
              </a:rPr>
              <a:pPr/>
              <a:t>18/10/2017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A70B61-D3A1-4C54-A373-4C8F1C2BD8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9716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596E14-D3A6-4B3F-858F-2F7E28346717}" type="datetimeFigureOut">
              <a:rPr lang="en-GB" smtClean="0">
                <a:solidFill>
                  <a:prstClr val="black">
                    <a:tint val="75000"/>
                  </a:prstClr>
                </a:solidFill>
              </a:rPr>
              <a:pPr/>
              <a:t>18/10/2017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4A70B61-D3A1-4C54-A373-4C8F1C2BD8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7709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596E14-D3A6-4B3F-858F-2F7E28346717}" type="datetimeFigureOut">
              <a:rPr lang="en-GB" smtClean="0">
                <a:solidFill>
                  <a:prstClr val="black">
                    <a:tint val="75000"/>
                  </a:prstClr>
                </a:solidFill>
              </a:rPr>
              <a:pPr/>
              <a:t>18/10/2017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4A70B61-D3A1-4C54-A373-4C8F1C2BD8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1244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596E14-D3A6-4B3F-858F-2F7E28346717}" type="datetimeFigureOut">
              <a:rPr lang="en-GB" smtClean="0">
                <a:solidFill>
                  <a:prstClr val="black">
                    <a:tint val="75000"/>
                  </a:prstClr>
                </a:solidFill>
              </a:rPr>
              <a:pPr/>
              <a:t>18/10/2017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A70B61-D3A1-4C54-A373-4C8F1C2BD8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9907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96E14-D3A6-4B3F-858F-2F7E28346717}" type="datetimeFigureOut">
              <a:rPr lang="en-GB" smtClean="0">
                <a:solidFill>
                  <a:prstClr val="black">
                    <a:tint val="75000"/>
                  </a:prstClr>
                </a:solidFill>
              </a:rPr>
              <a:pPr/>
              <a:t>18/10/2017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4A70B61-D3A1-4C54-A373-4C8F1C2BD8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535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96E14-D3A6-4B3F-858F-2F7E28346717}" type="datetimeFigureOut">
              <a:rPr lang="en-GB" smtClean="0">
                <a:solidFill>
                  <a:prstClr val="black">
                    <a:tint val="75000"/>
                  </a:prstClr>
                </a:solidFill>
              </a:rPr>
              <a:pPr/>
              <a:t>18/10/2017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4A70B61-D3A1-4C54-A373-4C8F1C2BD8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2765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5"/>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96E14-D3A6-4B3F-858F-2F7E28346717}" type="datetimeFigureOut">
              <a:rPr lang="en-GB" smtClean="0">
                <a:solidFill>
                  <a:prstClr val="black">
                    <a:tint val="75000"/>
                  </a:prstClr>
                </a:solidFill>
              </a:rPr>
              <a:pPr/>
              <a:t>18/10/2017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4A70B61-D3A1-4C54-A373-4C8F1C2BD8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9123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emf"/><Relationship Id="rId5" Type="http://schemas.openxmlformats.org/officeDocument/2006/relationships/slideLayout" Target="../slideLayouts/slideLayout17.xml"/><Relationship Id="rId10"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96E14-D3A6-4B3F-858F-2F7E28346717}" type="datetimeFigureOut">
              <a:rPr lang="en-GB" smtClean="0">
                <a:solidFill>
                  <a:prstClr val="black">
                    <a:tint val="75000"/>
                  </a:prstClr>
                </a:solidFill>
              </a:rPr>
              <a:pPr/>
              <a:t>18/10/2017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70B61-D3A1-4C54-A373-4C8F1C2BD8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02022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00063" y="830263"/>
            <a:ext cx="812772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514351" y="1887538"/>
            <a:ext cx="811344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30" name="Picture 9" descr="Education Scotland White (higher res)"/>
          <p:cNvSpPr>
            <a:spLocks noChangeAspect="1" noChangeArrowheads="1"/>
          </p:cNvSpPr>
          <p:nvPr/>
        </p:nvSpPr>
        <p:spPr bwMode="auto">
          <a:xfrm>
            <a:off x="7019925" y="5892800"/>
            <a:ext cx="1619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solidFill>
                <a:prstClr val="black"/>
              </a:solidFill>
            </a:endParaRPr>
          </a:p>
        </p:txBody>
      </p:sp>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pic>
        <p:nvPicPr>
          <p:cNvPr id="10" name="Picture 9"/>
          <p:cNvPicPr>
            <a:picLocks noChangeAspect="1"/>
          </p:cNvPicPr>
          <p:nvPr/>
        </p:nvPicPr>
        <p:blipFill>
          <a:blip r:embed="rId11"/>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24617627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timing>
    <p:tnLst>
      <p:par>
        <p:cTn id="1" dur="indefinite" restart="never" nodeType="tmRoot"/>
      </p:par>
    </p:tnLst>
  </p:timing>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Arial" pitchFamily="34" charset="0"/>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5pPr>
      <a:lvl6pPr marL="26289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emf"/><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2.emf"/><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education.gov.scot/improvement/Pages/dyw23-career-education-standard-learning-resources.aspx"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2.emf"/></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5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jpe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5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hyperlink" Target="https://education.gov.scot/what-we-do/Developing%20employability%20and%20skills" TargetMode="External"/><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73.png"/></Relationships>
</file>

<file path=ppt/slides/_rels/slide57.xml.rels><?xml version="1.0" encoding="UTF-8" standalone="yes"?>
<Relationships xmlns="http://schemas.openxmlformats.org/package/2006/relationships"><Relationship Id="rId3" Type="http://schemas.openxmlformats.org/officeDocument/2006/relationships/hyperlink" Target="https://education.gov.scot/improvement/dyw24-summary-of-resources" TargetMode="External"/><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74.png"/></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ITJUQre19Mg&amp;list=PLfgYv5l2T3Yk4kcEZhRehb7skSo3D1-QX" TargetMode="Externa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1.jpeg"/><Relationship Id="rId2" Type="http://schemas.openxmlformats.org/officeDocument/2006/relationships/notesSlide" Target="../notesSlides/notesSlide51.xml"/><Relationship Id="rId1" Type="http://schemas.openxmlformats.org/officeDocument/2006/relationships/slideLayout" Target="../slideLayouts/slideLayout16.xml"/><Relationship Id="rId6" Type="http://schemas.openxmlformats.org/officeDocument/2006/relationships/image" Target="../media/image80.jpeg"/><Relationship Id="rId5" Type="http://schemas.openxmlformats.org/officeDocument/2006/relationships/hyperlink" Target="http://www.google.co.uk/url?sa=i&amp;rct=j&amp;q=&amp;esrc=s&amp;source=images&amp;cd=&amp;cad=rja&amp;uact=8&amp;ved=0CAcQjRxqFQoTCJDaxZKk0cgCFUw7Ggodmt4HKA&amp;url=http://story.pxd.co.kr/78&amp;psig=AFQjCNEONaISSvCiHeWGQsHWKmSuRgAZrg&amp;ust=1445438477513510" TargetMode="External"/><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34761" y="4354301"/>
            <a:ext cx="9227428" cy="2531535"/>
            <a:chOff x="-46348" y="3708280"/>
            <a:chExt cx="12303237" cy="3177533"/>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3637" y="528433"/>
            <a:ext cx="3286277" cy="1244387"/>
          </a:xfrm>
          <a:prstGeom prst="rect">
            <a:avLst/>
          </a:prstGeom>
        </p:spPr>
      </p:pic>
      <p:sp>
        <p:nvSpPr>
          <p:cNvPr id="7" name="Rectangle 6"/>
          <p:cNvSpPr/>
          <p:nvPr/>
        </p:nvSpPr>
        <p:spPr>
          <a:xfrm>
            <a:off x="499918" y="2289464"/>
            <a:ext cx="7974943" cy="1815878"/>
          </a:xfrm>
          <a:prstGeom prst="rect">
            <a:avLst/>
          </a:prstGeom>
        </p:spPr>
        <p:txBody>
          <a:bodyPr wrap="square" lIns="91430" tIns="45718" rIns="91430" bIns="45718">
            <a:spAutoFit/>
          </a:bodyPr>
          <a:lstStyle/>
          <a:p>
            <a:pPr defTabSz="914286"/>
            <a:r>
              <a:rPr lang="en-GB" sz="3600" dirty="0">
                <a:solidFill>
                  <a:srgbClr val="00ABB5"/>
                </a:solidFill>
              </a:rPr>
              <a:t>DYW – overview </a:t>
            </a:r>
          </a:p>
          <a:p>
            <a:pPr defTabSz="914286"/>
            <a:r>
              <a:rPr lang="en-GB" sz="2800" b="1" dirty="0">
                <a:solidFill>
                  <a:srgbClr val="00ABB5"/>
                </a:solidFill>
              </a:rPr>
              <a:t>Focus Session</a:t>
            </a:r>
          </a:p>
          <a:p>
            <a:pPr defTabSz="914286"/>
            <a:endParaRPr lang="en-GB" sz="2800" b="1" dirty="0">
              <a:solidFill>
                <a:srgbClr val="00ABB5"/>
              </a:solidFill>
            </a:endParaRPr>
          </a:p>
          <a:p>
            <a:pPr defTabSz="914286"/>
            <a:r>
              <a:rPr lang="en-GB" sz="2000" dirty="0">
                <a:solidFill>
                  <a:srgbClr val="00ABB5"/>
                </a:solidFill>
              </a:rPr>
              <a:t>Klaus Mayer, Education Scotland</a:t>
            </a:r>
          </a:p>
        </p:txBody>
      </p:sp>
      <p:sp>
        <p:nvSpPr>
          <p:cNvPr id="8" name="Rectangle 7"/>
          <p:cNvSpPr/>
          <p:nvPr/>
        </p:nvSpPr>
        <p:spPr>
          <a:xfrm>
            <a:off x="611561" y="5013184"/>
            <a:ext cx="7974943" cy="400105"/>
          </a:xfrm>
          <a:prstGeom prst="rect">
            <a:avLst/>
          </a:prstGeom>
        </p:spPr>
        <p:txBody>
          <a:bodyPr wrap="square" lIns="91430" tIns="45718" rIns="91430" bIns="45718">
            <a:spAutoFit/>
          </a:bodyPr>
          <a:lstStyle/>
          <a:p>
            <a:pPr defTabSz="914286"/>
            <a:r>
              <a:rPr lang="en-GB" sz="2000" b="1" dirty="0">
                <a:solidFill>
                  <a:srgbClr val="B3D236"/>
                </a:solidFill>
              </a:rPr>
              <a:t>August 2017</a:t>
            </a:r>
            <a:endParaRPr lang="en-US" sz="2000" b="1" dirty="0">
              <a:solidFill>
                <a:srgbClr val="B3D236"/>
              </a:solidFill>
            </a:endParaRPr>
          </a:p>
        </p:txBody>
      </p:sp>
    </p:spTree>
    <p:extLst>
      <p:ext uri="{BB962C8B-B14F-4D97-AF65-F5344CB8AC3E}">
        <p14:creationId xmlns:p14="http://schemas.microsoft.com/office/powerpoint/2010/main" val="2106791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58851" y="525849"/>
            <a:ext cx="8287130" cy="782320"/>
          </a:xfrm>
        </p:spPr>
        <p:txBody>
          <a:bodyPr>
            <a:normAutofit fontScale="90000"/>
          </a:bodyPr>
          <a:lstStyle/>
          <a:p>
            <a:r>
              <a:rPr lang="en-GB" dirty="0" smtClean="0">
                <a:solidFill>
                  <a:srgbClr val="00ABB5"/>
                </a:solidFill>
              </a:rPr>
              <a:t>How about attributes and dispositions?</a:t>
            </a:r>
            <a:endParaRPr lang="en-GB" i="1" dirty="0">
              <a:solidFill>
                <a:srgbClr val="00ABB5"/>
              </a:solidFill>
            </a:endParaRPr>
          </a:p>
        </p:txBody>
      </p:sp>
      <p:sp>
        <p:nvSpPr>
          <p:cNvPr id="3" name="Content Placeholder 2"/>
          <p:cNvSpPr>
            <a:spLocks noGrp="1"/>
          </p:cNvSpPr>
          <p:nvPr>
            <p:ph idx="1"/>
          </p:nvPr>
        </p:nvSpPr>
        <p:spPr>
          <a:xfrm>
            <a:off x="755728" y="1519312"/>
            <a:ext cx="4225154" cy="3719656"/>
          </a:xfrm>
        </p:spPr>
        <p:txBody>
          <a:bodyPr/>
          <a:lstStyle/>
          <a:p>
            <a:pPr>
              <a:buClr>
                <a:srgbClr val="00ABB5"/>
              </a:buClr>
            </a:pPr>
            <a:endParaRPr lang="en-GB" dirty="0"/>
          </a:p>
          <a:p>
            <a:pPr>
              <a:buClr>
                <a:srgbClr val="00ABB5"/>
              </a:buClr>
            </a:pPr>
            <a:endParaRPr lang="en-GB" b="1" dirty="0" smtClean="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11961" y="1298510"/>
            <a:ext cx="4384464" cy="4530369"/>
          </a:xfrm>
          <a:prstGeom prst="rect">
            <a:avLst/>
          </a:prstGeom>
        </p:spPr>
      </p:pic>
      <p:sp>
        <p:nvSpPr>
          <p:cNvPr id="10" name="Content Placeholder 2"/>
          <p:cNvSpPr txBox="1">
            <a:spLocks/>
          </p:cNvSpPr>
          <p:nvPr/>
        </p:nvSpPr>
        <p:spPr bwMode="auto">
          <a:xfrm>
            <a:off x="504566" y="1199408"/>
            <a:ext cx="3707394" cy="444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Arial" pitchFamily="34" charset="0"/>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5pPr>
            <a:lvl6pPr marL="26289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342900" indent="-342900">
              <a:buClr>
                <a:srgbClr val="00ABB5"/>
              </a:buClr>
              <a:buFont typeface="Arial" panose="020B0604020202020204" pitchFamily="34" charset="0"/>
              <a:buChar char="•"/>
            </a:pPr>
            <a:r>
              <a:rPr lang="en-GB" b="1" dirty="0" smtClean="0">
                <a:solidFill>
                  <a:prstClr val="black">
                    <a:lumMod val="65000"/>
                    <a:lumOff val="35000"/>
                  </a:prstClr>
                </a:solidFill>
              </a:rPr>
              <a:t>Resilience</a:t>
            </a:r>
          </a:p>
          <a:p>
            <a:pPr marL="342900" indent="-342900">
              <a:buClr>
                <a:srgbClr val="00ABB5"/>
              </a:buClr>
              <a:buFont typeface="Arial" panose="020B0604020202020204" pitchFamily="34" charset="0"/>
              <a:buChar char="•"/>
            </a:pPr>
            <a:r>
              <a:rPr lang="en-GB" b="1" dirty="0" smtClean="0">
                <a:solidFill>
                  <a:prstClr val="black">
                    <a:lumMod val="65000"/>
                    <a:lumOff val="35000"/>
                  </a:prstClr>
                </a:solidFill>
              </a:rPr>
              <a:t>Determination</a:t>
            </a:r>
          </a:p>
          <a:p>
            <a:pPr marL="342900" indent="-342900">
              <a:buClr>
                <a:srgbClr val="00ABB5"/>
              </a:buClr>
              <a:buFont typeface="Arial" panose="020B0604020202020204" pitchFamily="34" charset="0"/>
              <a:buChar char="•"/>
            </a:pPr>
            <a:r>
              <a:rPr lang="en-GB" b="1" dirty="0" smtClean="0">
                <a:solidFill>
                  <a:prstClr val="black">
                    <a:lumMod val="65000"/>
                    <a:lumOff val="35000"/>
                  </a:prstClr>
                </a:solidFill>
              </a:rPr>
              <a:t>Dedication</a:t>
            </a:r>
          </a:p>
          <a:p>
            <a:pPr marL="342900" indent="-342900">
              <a:buClr>
                <a:srgbClr val="00ABB5"/>
              </a:buClr>
              <a:buFont typeface="Arial" panose="020B0604020202020204" pitchFamily="34" charset="0"/>
              <a:buChar char="•"/>
            </a:pPr>
            <a:r>
              <a:rPr lang="en-GB" b="1" dirty="0" smtClean="0">
                <a:solidFill>
                  <a:prstClr val="black">
                    <a:lumMod val="65000"/>
                    <a:lumOff val="35000"/>
                  </a:prstClr>
                </a:solidFill>
              </a:rPr>
              <a:t>Hard work</a:t>
            </a:r>
          </a:p>
          <a:p>
            <a:pPr marL="342900" indent="-342900">
              <a:buClr>
                <a:srgbClr val="00ABB5"/>
              </a:buClr>
              <a:buFont typeface="Arial" panose="020B0604020202020204" pitchFamily="34" charset="0"/>
              <a:buChar char="•"/>
            </a:pPr>
            <a:r>
              <a:rPr lang="en-GB" b="1" dirty="0" smtClean="0">
                <a:solidFill>
                  <a:prstClr val="black">
                    <a:lumMod val="65000"/>
                    <a:lumOff val="35000"/>
                  </a:prstClr>
                </a:solidFill>
              </a:rPr>
              <a:t>Enthusiasm</a:t>
            </a:r>
          </a:p>
          <a:p>
            <a:pPr marL="342900" indent="-342900">
              <a:buClr>
                <a:srgbClr val="00ABB5"/>
              </a:buClr>
              <a:buFont typeface="Arial" panose="020B0604020202020204" pitchFamily="34" charset="0"/>
              <a:buChar char="•"/>
            </a:pPr>
            <a:r>
              <a:rPr lang="en-GB" b="1" dirty="0" smtClean="0">
                <a:solidFill>
                  <a:prstClr val="black">
                    <a:lumMod val="65000"/>
                    <a:lumOff val="35000"/>
                  </a:prstClr>
                </a:solidFill>
              </a:rPr>
              <a:t>Confidence</a:t>
            </a:r>
          </a:p>
          <a:p>
            <a:pPr marL="342900" indent="-342900">
              <a:buClr>
                <a:srgbClr val="00ABB5"/>
              </a:buClr>
              <a:buFont typeface="Arial" panose="020B0604020202020204" pitchFamily="34" charset="0"/>
              <a:buChar char="•"/>
            </a:pPr>
            <a:r>
              <a:rPr lang="en-GB" b="1" dirty="0" smtClean="0">
                <a:solidFill>
                  <a:prstClr val="black">
                    <a:lumMod val="65000"/>
                    <a:lumOff val="35000"/>
                  </a:prstClr>
                </a:solidFill>
              </a:rPr>
              <a:t>Self awareness</a:t>
            </a:r>
          </a:p>
          <a:p>
            <a:pPr marL="342900" indent="-342900">
              <a:buClr>
                <a:srgbClr val="00ABB5"/>
              </a:buClr>
              <a:buFont typeface="Arial" panose="020B0604020202020204" pitchFamily="34" charset="0"/>
              <a:buChar char="•"/>
            </a:pPr>
            <a:r>
              <a:rPr lang="en-GB" b="1" dirty="0" smtClean="0">
                <a:solidFill>
                  <a:prstClr val="black">
                    <a:lumMod val="65000"/>
                    <a:lumOff val="35000"/>
                  </a:prstClr>
                </a:solidFill>
              </a:rPr>
              <a:t>Honesty</a:t>
            </a:r>
          </a:p>
          <a:p>
            <a:pPr marL="342900" indent="-342900">
              <a:buClr>
                <a:srgbClr val="00ABB5"/>
              </a:buClr>
              <a:buFont typeface="Arial" panose="020B0604020202020204" pitchFamily="34" charset="0"/>
              <a:buChar char="•"/>
            </a:pPr>
            <a:r>
              <a:rPr lang="en-GB" b="1" dirty="0" smtClean="0">
                <a:solidFill>
                  <a:prstClr val="black">
                    <a:lumMod val="65000"/>
                    <a:lumOff val="35000"/>
                  </a:prstClr>
                </a:solidFill>
              </a:rPr>
              <a:t>Respect for others</a:t>
            </a:r>
          </a:p>
          <a:p>
            <a:pPr marL="342900" indent="-342900">
              <a:buClr>
                <a:srgbClr val="00ABB5"/>
              </a:buClr>
              <a:buFont typeface="Arial" panose="020B0604020202020204" pitchFamily="34" charset="0"/>
              <a:buChar char="•"/>
            </a:pPr>
            <a:r>
              <a:rPr lang="en-GB" b="1" dirty="0" smtClean="0">
                <a:solidFill>
                  <a:prstClr val="black">
                    <a:lumMod val="65000"/>
                    <a:lumOff val="35000"/>
                  </a:prstClr>
                </a:solidFill>
              </a:rPr>
              <a:t>Entrepreneurial mind-set</a:t>
            </a:r>
          </a:p>
          <a:p>
            <a:pPr marL="342900" indent="-342900">
              <a:buClr>
                <a:srgbClr val="00ABB5"/>
              </a:buClr>
              <a:buFont typeface="Arial" panose="020B0604020202020204" pitchFamily="34" charset="0"/>
              <a:buChar char="•"/>
            </a:pPr>
            <a:r>
              <a:rPr lang="en-GB" b="1" dirty="0" smtClean="0">
                <a:solidFill>
                  <a:prstClr val="black">
                    <a:lumMod val="65000"/>
                    <a:lumOff val="35000"/>
                  </a:prstClr>
                </a:solidFill>
              </a:rPr>
              <a:t>Optimism</a:t>
            </a:r>
          </a:p>
          <a:p>
            <a:pPr marL="342900" indent="-342900">
              <a:buClr>
                <a:srgbClr val="00ABB5"/>
              </a:buClr>
              <a:buFont typeface="Arial" panose="020B0604020202020204" pitchFamily="34" charset="0"/>
              <a:buChar char="•"/>
            </a:pPr>
            <a:r>
              <a:rPr lang="en-GB" b="1" dirty="0" smtClean="0">
                <a:solidFill>
                  <a:prstClr val="black">
                    <a:lumMod val="65000"/>
                    <a:lumOff val="35000"/>
                  </a:prstClr>
                </a:solidFill>
              </a:rPr>
              <a:t>Creativity </a:t>
            </a:r>
          </a:p>
          <a:p>
            <a:pPr marL="342900" indent="-342900">
              <a:buClr>
                <a:srgbClr val="00ABB5"/>
              </a:buClr>
              <a:buFont typeface="Arial" panose="020B0604020202020204" pitchFamily="34" charset="0"/>
              <a:buChar char="•"/>
            </a:pPr>
            <a:r>
              <a:rPr lang="en-GB" b="1" dirty="0" smtClean="0">
                <a:solidFill>
                  <a:prstClr val="black">
                    <a:lumMod val="65000"/>
                    <a:lumOff val="35000"/>
                  </a:prstClr>
                </a:solidFill>
              </a:rPr>
              <a:t>Global awareness</a:t>
            </a:r>
          </a:p>
          <a:p>
            <a:pPr marL="342900" indent="-342900">
              <a:buClr>
                <a:srgbClr val="00ABB5"/>
              </a:buClr>
              <a:buFont typeface="Arial" panose="020B0604020202020204" pitchFamily="34" charset="0"/>
              <a:buChar char="•"/>
            </a:pPr>
            <a:r>
              <a:rPr lang="en-GB" b="1" dirty="0" smtClean="0">
                <a:solidFill>
                  <a:prstClr val="black">
                    <a:lumMod val="65000"/>
                    <a:lumOff val="35000"/>
                  </a:prstClr>
                </a:solidFill>
              </a:rPr>
              <a:t>etc. </a:t>
            </a:r>
          </a:p>
          <a:p>
            <a:pPr>
              <a:buClr>
                <a:srgbClr val="00ABB5"/>
              </a:buClr>
            </a:pPr>
            <a:endParaRPr lang="en-GB" b="1" dirty="0" smtClean="0">
              <a:solidFill>
                <a:prstClr val="black">
                  <a:lumMod val="65000"/>
                  <a:lumOff val="35000"/>
                </a:prstClr>
              </a:solidFill>
            </a:endParaRPr>
          </a:p>
          <a:p>
            <a:pPr marL="342900" indent="-342900">
              <a:buClr>
                <a:srgbClr val="00ABB5"/>
              </a:buClr>
              <a:buFont typeface="Arial" pitchFamily="34" charset="0"/>
              <a:buChar char="•"/>
            </a:pPr>
            <a:endParaRPr lang="en-GB" dirty="0" smtClean="0">
              <a:solidFill>
                <a:prstClr val="black">
                  <a:lumMod val="65000"/>
                  <a:lumOff val="35000"/>
                </a:prstClr>
              </a:solidFill>
            </a:endParaRPr>
          </a:p>
          <a:p>
            <a:pPr>
              <a:buClr>
                <a:srgbClr val="00ABB5"/>
              </a:buClr>
            </a:pPr>
            <a:endParaRPr lang="en-GB" b="1" dirty="0" smtClean="0">
              <a:solidFill>
                <a:prstClr val="black">
                  <a:lumMod val="65000"/>
                  <a:lumOff val="35000"/>
                </a:prstClr>
              </a:solidFill>
            </a:endParaRPr>
          </a:p>
        </p:txBody>
      </p:sp>
    </p:spTree>
    <p:extLst>
      <p:ext uri="{BB962C8B-B14F-4D97-AF65-F5344CB8AC3E}">
        <p14:creationId xmlns:p14="http://schemas.microsoft.com/office/powerpoint/2010/main" val="315013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58851" y="525849"/>
            <a:ext cx="8287130" cy="782320"/>
          </a:xfrm>
        </p:spPr>
        <p:txBody>
          <a:bodyPr/>
          <a:lstStyle/>
          <a:p>
            <a:r>
              <a:rPr lang="en-GB" dirty="0"/>
              <a:t>CBI – Education and Skills Survey </a:t>
            </a:r>
            <a:r>
              <a:rPr lang="en-GB" dirty="0" smtClean="0"/>
              <a:t>2016</a:t>
            </a:r>
            <a:endParaRPr lang="en-GB" i="1" dirty="0">
              <a:solidFill>
                <a:srgbClr val="00ABB5"/>
              </a:solidFill>
            </a:endParaRPr>
          </a:p>
        </p:txBody>
      </p:sp>
      <p:sp>
        <p:nvSpPr>
          <p:cNvPr id="3" name="Content Placeholder 2"/>
          <p:cNvSpPr>
            <a:spLocks noGrp="1"/>
          </p:cNvSpPr>
          <p:nvPr>
            <p:ph idx="1"/>
          </p:nvPr>
        </p:nvSpPr>
        <p:spPr>
          <a:xfrm>
            <a:off x="755728" y="1519312"/>
            <a:ext cx="4225154" cy="3719656"/>
          </a:xfrm>
        </p:spPr>
        <p:txBody>
          <a:bodyPr/>
          <a:lstStyle/>
          <a:p>
            <a:pPr>
              <a:buClr>
                <a:srgbClr val="00ABB5"/>
              </a:buClr>
            </a:pPr>
            <a:endParaRPr lang="en-GB" dirty="0"/>
          </a:p>
          <a:p>
            <a:pPr>
              <a:buClr>
                <a:srgbClr val="00ABB5"/>
              </a:buClr>
            </a:pPr>
            <a:endParaRPr lang="en-GB" b="1" dirty="0" smtClean="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10" name="Content Placeholder 2"/>
          <p:cNvSpPr txBox="1">
            <a:spLocks/>
          </p:cNvSpPr>
          <p:nvPr/>
        </p:nvSpPr>
        <p:spPr bwMode="auto">
          <a:xfrm>
            <a:off x="395537" y="1412776"/>
            <a:ext cx="6077049" cy="387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Arial" pitchFamily="34" charset="0"/>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5pPr>
            <a:lvl6pPr marL="26289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400" b="1" dirty="0">
                <a:solidFill>
                  <a:prstClr val="black">
                    <a:lumMod val="65000"/>
                    <a:lumOff val="35000"/>
                  </a:prstClr>
                </a:solidFill>
              </a:rPr>
              <a:t>What business are looking for</a:t>
            </a:r>
            <a:r>
              <a:rPr lang="en-GB" sz="2400" dirty="0" smtClean="0">
                <a:solidFill>
                  <a:prstClr val="black">
                    <a:lumMod val="65000"/>
                    <a:lumOff val="35000"/>
                  </a:prstClr>
                </a:solidFill>
              </a:rPr>
              <a:t>:</a:t>
            </a:r>
            <a:endParaRPr lang="en-GB" sz="2400" dirty="0">
              <a:solidFill>
                <a:prstClr val="black">
                  <a:lumMod val="65000"/>
                  <a:lumOff val="35000"/>
                </a:prstClr>
              </a:solidFill>
            </a:endParaRPr>
          </a:p>
          <a:p>
            <a:pPr marL="514350" indent="-514350">
              <a:buFont typeface="Arial"/>
              <a:buAutoNum type="arabicPeriod"/>
            </a:pPr>
            <a:r>
              <a:rPr lang="en-GB" sz="2400" dirty="0">
                <a:solidFill>
                  <a:prstClr val="black">
                    <a:lumMod val="65000"/>
                    <a:lumOff val="35000"/>
                  </a:prstClr>
                </a:solidFill>
              </a:rPr>
              <a:t>Attitude (89%)</a:t>
            </a:r>
          </a:p>
          <a:p>
            <a:pPr marL="514350" indent="-514350">
              <a:buFont typeface="Arial"/>
              <a:buAutoNum type="arabicPeriod"/>
            </a:pPr>
            <a:r>
              <a:rPr lang="en-GB" sz="2400" dirty="0">
                <a:solidFill>
                  <a:prstClr val="black">
                    <a:lumMod val="65000"/>
                    <a:lumOff val="35000"/>
                  </a:prstClr>
                </a:solidFill>
              </a:rPr>
              <a:t>Aptitude (66%)</a:t>
            </a:r>
          </a:p>
          <a:p>
            <a:pPr marL="514350" indent="-514350">
              <a:buFont typeface="Arial"/>
              <a:buAutoNum type="arabicPeriod"/>
            </a:pPr>
            <a:r>
              <a:rPr lang="en-GB" sz="2400" dirty="0">
                <a:solidFill>
                  <a:prstClr val="black">
                    <a:lumMod val="65000"/>
                    <a:lumOff val="35000"/>
                  </a:prstClr>
                </a:solidFill>
              </a:rPr>
              <a:t>Qualifications (</a:t>
            </a:r>
            <a:r>
              <a:rPr lang="en-GB" sz="2400" dirty="0" smtClean="0">
                <a:solidFill>
                  <a:prstClr val="black">
                    <a:lumMod val="65000"/>
                    <a:lumOff val="35000"/>
                  </a:prstClr>
                </a:solidFill>
              </a:rPr>
              <a:t>52%)</a:t>
            </a:r>
          </a:p>
          <a:p>
            <a:pPr marL="514350" indent="-514350">
              <a:buFont typeface="Arial"/>
              <a:buAutoNum type="arabicPeriod"/>
            </a:pPr>
            <a:endParaRPr lang="en-GB" sz="2400" dirty="0" smtClean="0">
              <a:solidFill>
                <a:prstClr val="black">
                  <a:lumMod val="65000"/>
                  <a:lumOff val="35000"/>
                </a:prstClr>
              </a:solidFill>
            </a:endParaRPr>
          </a:p>
          <a:p>
            <a:r>
              <a:rPr lang="en-GB" sz="2400" b="1" kern="0" dirty="0">
                <a:solidFill>
                  <a:prstClr val="black">
                    <a:lumMod val="65000"/>
                    <a:lumOff val="35000"/>
                  </a:prstClr>
                </a:solidFill>
              </a:rPr>
              <a:t>What business identify as deficiencies:</a:t>
            </a:r>
          </a:p>
          <a:p>
            <a:pPr marL="514350" indent="-514350">
              <a:buFont typeface="Arial"/>
              <a:buAutoNum type="arabicPeriod"/>
            </a:pPr>
            <a:r>
              <a:rPr lang="en-GB" sz="2400" kern="0" dirty="0">
                <a:solidFill>
                  <a:prstClr val="black">
                    <a:lumMod val="65000"/>
                    <a:lumOff val="35000"/>
                  </a:prstClr>
                </a:solidFill>
              </a:rPr>
              <a:t>Quality of work experiences (56%)</a:t>
            </a:r>
          </a:p>
          <a:p>
            <a:pPr marL="514350" indent="-514350">
              <a:buFont typeface="Arial"/>
              <a:buAutoNum type="arabicPeriod"/>
            </a:pPr>
            <a:r>
              <a:rPr lang="en-GB" sz="2400" kern="0" dirty="0">
                <a:solidFill>
                  <a:prstClr val="black">
                    <a:lumMod val="65000"/>
                    <a:lumOff val="35000"/>
                  </a:prstClr>
                </a:solidFill>
              </a:rPr>
              <a:t>Communication skills (50%) </a:t>
            </a:r>
          </a:p>
          <a:p>
            <a:pPr marL="514350" indent="-514350">
              <a:buFont typeface="Arial"/>
              <a:buAutoNum type="arabicPeriod"/>
            </a:pPr>
            <a:r>
              <a:rPr lang="en-GB" sz="2400" kern="0" dirty="0">
                <a:solidFill>
                  <a:prstClr val="black">
                    <a:lumMod val="65000"/>
                    <a:lumOff val="35000"/>
                  </a:prstClr>
                </a:solidFill>
              </a:rPr>
              <a:t>Analytical skills (50%)</a:t>
            </a:r>
          </a:p>
          <a:p>
            <a:pPr marL="514350" indent="-514350">
              <a:buFont typeface="Arial"/>
              <a:buAutoNum type="arabicPeriod"/>
            </a:pPr>
            <a:r>
              <a:rPr lang="en-GB" sz="2400" kern="0" dirty="0">
                <a:solidFill>
                  <a:prstClr val="black">
                    <a:lumMod val="65000"/>
                    <a:lumOff val="35000"/>
                  </a:prstClr>
                </a:solidFill>
              </a:rPr>
              <a:t>Self-management skills (48%) </a:t>
            </a:r>
          </a:p>
          <a:p>
            <a:pPr marL="514350" indent="-514350">
              <a:buFont typeface="Arial"/>
              <a:buAutoNum type="arabicPeriod"/>
            </a:pPr>
            <a:endParaRPr lang="en-GB" b="1" dirty="0" smtClean="0">
              <a:solidFill>
                <a:prstClr val="black">
                  <a:lumMod val="65000"/>
                  <a:lumOff val="35000"/>
                </a:prstClr>
              </a:solidFill>
            </a:endParaRPr>
          </a:p>
        </p:txBody>
      </p:sp>
      <p:sp>
        <p:nvSpPr>
          <p:cNvPr id="9" name="Content Placeholder 7"/>
          <p:cNvSpPr txBox="1">
            <a:spLocks/>
          </p:cNvSpPr>
          <p:nvPr/>
        </p:nvSpPr>
        <p:spPr>
          <a:xfrm>
            <a:off x="3910180" y="1700808"/>
            <a:ext cx="4686300" cy="3702050"/>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Arial" pitchFamily="34" charset="0"/>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5pPr>
            <a:lvl6pPr marL="26289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endParaRPr lang="en-GB" kern="0" dirty="0">
              <a:solidFill>
                <a:prstClr val="black">
                  <a:lumMod val="65000"/>
                  <a:lumOff val="35000"/>
                </a:prstClr>
              </a:solidFill>
            </a:endParaRPr>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78648">
            <a:off x="5966699" y="1486650"/>
            <a:ext cx="2792889" cy="227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075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58851" y="525849"/>
            <a:ext cx="8287130" cy="782320"/>
          </a:xfrm>
        </p:spPr>
        <p:txBody>
          <a:bodyPr/>
          <a:lstStyle/>
          <a:p>
            <a:r>
              <a:rPr lang="en-GB" dirty="0"/>
              <a:t>Businesses focus on skills</a:t>
            </a:r>
            <a:endParaRPr lang="en-GB" i="1" dirty="0">
              <a:solidFill>
                <a:srgbClr val="00ABB5"/>
              </a:solidFill>
            </a:endParaRPr>
          </a:p>
        </p:txBody>
      </p:sp>
      <p:sp>
        <p:nvSpPr>
          <p:cNvPr id="3" name="Content Placeholder 2"/>
          <p:cNvSpPr>
            <a:spLocks noGrp="1"/>
          </p:cNvSpPr>
          <p:nvPr>
            <p:ph idx="1"/>
          </p:nvPr>
        </p:nvSpPr>
        <p:spPr>
          <a:xfrm>
            <a:off x="755728" y="1519312"/>
            <a:ext cx="4225154" cy="3719656"/>
          </a:xfrm>
        </p:spPr>
        <p:txBody>
          <a:bodyPr/>
          <a:lstStyle/>
          <a:p>
            <a:pPr>
              <a:buClr>
                <a:srgbClr val="00ABB5"/>
              </a:buClr>
            </a:pPr>
            <a:endParaRPr lang="en-GB" dirty="0"/>
          </a:p>
          <a:p>
            <a:pPr>
              <a:buClr>
                <a:srgbClr val="00ABB5"/>
              </a:buClr>
            </a:pPr>
            <a:endParaRPr lang="en-GB" b="1" dirty="0" smtClean="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9" name="Content Placeholder 7"/>
          <p:cNvSpPr txBox="1">
            <a:spLocks/>
          </p:cNvSpPr>
          <p:nvPr/>
        </p:nvSpPr>
        <p:spPr>
          <a:xfrm>
            <a:off x="3910180" y="1700808"/>
            <a:ext cx="4686300" cy="3702050"/>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Arial" pitchFamily="34" charset="0"/>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5pPr>
            <a:lvl6pPr marL="26289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endParaRPr lang="en-GB" kern="0" dirty="0">
              <a:solidFill>
                <a:prstClr val="black">
                  <a:lumMod val="65000"/>
                  <a:lumOff val="35000"/>
                </a:prstClr>
              </a:solidFill>
            </a:endParaRPr>
          </a:p>
        </p:txBody>
      </p:sp>
      <p:sp>
        <p:nvSpPr>
          <p:cNvPr id="11" name="Content Placeholder 5"/>
          <p:cNvSpPr txBox="1">
            <a:spLocks/>
          </p:cNvSpPr>
          <p:nvPr/>
        </p:nvSpPr>
        <p:spPr bwMode="auto">
          <a:xfrm>
            <a:off x="514351" y="1887538"/>
            <a:ext cx="4848224"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Arial" pitchFamily="34" charset="0"/>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5pPr>
            <a:lvl6pPr marL="26289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ctr"/>
            <a:r>
              <a:rPr lang="en-GB" sz="3200" b="1" kern="0" dirty="0" smtClean="0">
                <a:solidFill>
                  <a:prstClr val="black">
                    <a:lumMod val="65000"/>
                    <a:lumOff val="35000"/>
                  </a:prstClr>
                </a:solidFill>
              </a:rPr>
              <a:t>Employers don’t just value what</a:t>
            </a:r>
          </a:p>
          <a:p>
            <a:pPr algn="ctr"/>
            <a:r>
              <a:rPr lang="en-GB" sz="3200" b="1" kern="0" dirty="0" smtClean="0">
                <a:solidFill>
                  <a:prstClr val="black">
                    <a:lumMod val="65000"/>
                    <a:lumOff val="35000"/>
                  </a:prstClr>
                </a:solidFill>
              </a:rPr>
              <a:t>people know,</a:t>
            </a:r>
          </a:p>
          <a:p>
            <a:pPr algn="ctr"/>
            <a:r>
              <a:rPr lang="en-GB" sz="3200" b="1" kern="0" dirty="0" smtClean="0">
                <a:solidFill>
                  <a:prstClr val="black">
                    <a:lumMod val="65000"/>
                    <a:lumOff val="35000"/>
                  </a:prstClr>
                </a:solidFill>
              </a:rPr>
              <a:t> they value what they can do</a:t>
            </a:r>
            <a:r>
              <a:rPr lang="en-GB" sz="4000" b="1" kern="0" dirty="0" smtClean="0">
                <a:solidFill>
                  <a:prstClr val="black">
                    <a:lumMod val="65000"/>
                    <a:lumOff val="35000"/>
                  </a:prstClr>
                </a:solidFill>
              </a:rPr>
              <a:t>!</a:t>
            </a:r>
            <a:endParaRPr lang="en-GB" sz="4000" b="1" kern="0" dirty="0">
              <a:solidFill>
                <a:prstClr val="black">
                  <a:lumMod val="65000"/>
                  <a:lumOff val="35000"/>
                </a:prstClr>
              </a:solidFil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10423" y="1268763"/>
            <a:ext cx="2786063"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488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64"/>
            <a:ext cx="9144000" cy="1063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8" rIns="91430" bIns="45718" rtlCol="0" anchor="ctr"/>
          <a:lstStyle/>
          <a:p>
            <a:pPr algn="ctr" defTabSz="914286"/>
            <a:endParaRPr lang="en-US" sz="1900">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93"/>
            <a:ext cx="9227428" cy="1045599"/>
          </a:xfrm>
          <a:prstGeom prst="rect">
            <a:avLst/>
          </a:prstGeom>
        </p:spPr>
      </p:pic>
      <p:sp>
        <p:nvSpPr>
          <p:cNvPr id="2" name="Title 1"/>
          <p:cNvSpPr>
            <a:spLocks noGrp="1"/>
          </p:cNvSpPr>
          <p:nvPr>
            <p:ph type="title"/>
          </p:nvPr>
        </p:nvSpPr>
        <p:spPr>
          <a:xfrm>
            <a:off x="428437" y="476672"/>
            <a:ext cx="8287130" cy="782320"/>
          </a:xfrm>
        </p:spPr>
        <p:txBody>
          <a:bodyPr/>
          <a:lstStyle/>
          <a:p>
            <a:r>
              <a:rPr lang="en-GB" sz="4000" dirty="0"/>
              <a:t>DYW </a:t>
            </a:r>
            <a:r>
              <a:rPr lang="en-GB" sz="4000" dirty="0" smtClean="0"/>
              <a:t>2017:  </a:t>
            </a:r>
            <a:r>
              <a:rPr lang="en-GB" sz="4000" dirty="0"/>
              <a:t>Where are we now?</a:t>
            </a:r>
            <a:endParaRPr lang="en-GB" sz="4000" i="1" dirty="0"/>
          </a:p>
        </p:txBody>
      </p:sp>
      <p:pic>
        <p:nvPicPr>
          <p:cNvPr id="6" name="Picture 5"/>
          <p:cNvPicPr>
            <a:picLocks noChangeAspect="1"/>
          </p:cNvPicPr>
          <p:nvPr/>
        </p:nvPicPr>
        <p:blipFill>
          <a:blip r:embed="rId4"/>
          <a:stretch>
            <a:fillRect/>
          </a:stretch>
        </p:blipFill>
        <p:spPr>
          <a:xfrm>
            <a:off x="6472585" y="6374083"/>
            <a:ext cx="2103260" cy="186956"/>
          </a:xfrm>
          <a:prstGeom prst="rect">
            <a:avLst/>
          </a:prstGeom>
        </p:spPr>
      </p:pic>
      <p:pic>
        <p:nvPicPr>
          <p:cNvPr id="5" name="Content Placeholder 4"/>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4139954" y="1587514"/>
            <a:ext cx="2382123" cy="183878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5424" y="4024574"/>
            <a:ext cx="2275107" cy="2064349"/>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9699" y="4208529"/>
            <a:ext cx="2143130" cy="1882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scotland.gov.uk\Dc1\DCGroup_LN1\HMIE\Skills 3-18\DYW Images\SLF 15 select\Senior5 PWP_225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72585" y="3744527"/>
            <a:ext cx="2186934" cy="19439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scotland.gov.uk\Dc1\DCGroup_LN1\HMIE\Skills 3-18\DYW Images\SLF 15 select\BGE ASN3 PWP_7084.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20273" y="1196755"/>
            <a:ext cx="1453162" cy="2169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6" name="Picture 2" descr="\\scotland.gov.uk\Dc1\DCGroup_LN1\HMIE\Skills 3-18\DYW Images\EY Ferguslie Pre 5 Centre\PWP_3265.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3568" y="1268760"/>
            <a:ext cx="1739789" cy="26091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cotland.gov.uk\Dc1\DCGroup_LN1\HMIE\Skills 3-18\DYW Images\SLF 15 select\PR4 Stem.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090778" y="2492900"/>
            <a:ext cx="2481222" cy="1661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805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key developments to date:</a:t>
            </a:r>
            <a:endParaRPr lang="en-GB" dirty="0"/>
          </a:p>
        </p:txBody>
      </p:sp>
      <p:sp>
        <p:nvSpPr>
          <p:cNvPr id="3" name="Content Placeholder 2"/>
          <p:cNvSpPr>
            <a:spLocks noGrp="1"/>
          </p:cNvSpPr>
          <p:nvPr>
            <p:ph idx="1"/>
          </p:nvPr>
        </p:nvSpPr>
        <p:spPr>
          <a:xfrm>
            <a:off x="539552" y="1916832"/>
            <a:ext cx="8280919" cy="3702050"/>
          </a:xfrm>
        </p:spPr>
        <p:txBody>
          <a:bodyPr>
            <a:normAutofit fontScale="70000" lnSpcReduction="20000"/>
          </a:bodyPr>
          <a:lstStyle/>
          <a:p>
            <a:pPr marL="342900" indent="-342900">
              <a:buFont typeface="Arial" panose="020B0604020202020204" pitchFamily="34" charset="0"/>
              <a:buChar char="•"/>
            </a:pPr>
            <a:r>
              <a:rPr lang="en-GB" dirty="0" smtClean="0"/>
              <a:t>New standards and guidance documents published </a:t>
            </a:r>
          </a:p>
          <a:p>
            <a:pPr marL="342900" indent="-342900">
              <a:buFont typeface="Arial" panose="020B0604020202020204" pitchFamily="34" charset="0"/>
              <a:buChar char="•"/>
            </a:pPr>
            <a:r>
              <a:rPr lang="en-GB" dirty="0" smtClean="0"/>
              <a:t>Senior staff resources in place</a:t>
            </a:r>
          </a:p>
          <a:p>
            <a:pPr marL="342900" indent="-342900">
              <a:buFont typeface="Arial" panose="020B0604020202020204" pitchFamily="34" charset="0"/>
              <a:buChar char="•"/>
            </a:pPr>
            <a:r>
              <a:rPr lang="en-GB" dirty="0"/>
              <a:t>22 </a:t>
            </a:r>
            <a:r>
              <a:rPr lang="en-GB" dirty="0" smtClean="0"/>
              <a:t> DYW Regional Groups established across college regions in Scotland </a:t>
            </a:r>
          </a:p>
          <a:p>
            <a:pPr marL="342900" indent="-342900">
              <a:buFont typeface="Arial" panose="020B0604020202020204" pitchFamily="34" charset="0"/>
              <a:buChar char="•"/>
            </a:pPr>
            <a:r>
              <a:rPr lang="en-GB" dirty="0" smtClean="0"/>
              <a:t>Extended </a:t>
            </a:r>
            <a:r>
              <a:rPr lang="en-GB" dirty="0"/>
              <a:t>c</a:t>
            </a:r>
            <a:r>
              <a:rPr lang="en-GB" dirty="0" smtClean="0"/>
              <a:t>areer </a:t>
            </a:r>
            <a:r>
              <a:rPr lang="en-GB" dirty="0"/>
              <a:t>s</a:t>
            </a:r>
            <a:r>
              <a:rPr lang="en-GB" dirty="0" smtClean="0"/>
              <a:t>ervice (</a:t>
            </a:r>
            <a:r>
              <a:rPr lang="en-GB" dirty="0" err="1" smtClean="0"/>
              <a:t>CIAG</a:t>
            </a:r>
            <a:r>
              <a:rPr lang="en-GB" dirty="0" smtClean="0"/>
              <a:t>) offer by SDS</a:t>
            </a:r>
          </a:p>
          <a:p>
            <a:pPr marL="342900" indent="-342900">
              <a:buFont typeface="Arial" panose="020B0604020202020204" pitchFamily="34" charset="0"/>
              <a:buChar char="•"/>
            </a:pPr>
            <a:r>
              <a:rPr lang="en-GB" dirty="0" smtClean="0"/>
              <a:t>Development of diverse learner pathways (academic and vocational) </a:t>
            </a:r>
          </a:p>
          <a:p>
            <a:pPr marL="342900" indent="-342900">
              <a:buFont typeface="Arial" panose="020B0604020202020204" pitchFamily="34" charset="0"/>
              <a:buChar char="•"/>
            </a:pPr>
            <a:r>
              <a:rPr lang="en-GB" dirty="0" smtClean="0"/>
              <a:t>Increased parental engagement around future pathways</a:t>
            </a:r>
          </a:p>
          <a:p>
            <a:pPr marL="342900" indent="-342900">
              <a:buFont typeface="Arial" panose="020B0604020202020204" pitchFamily="34" charset="0"/>
              <a:buChar char="•"/>
            </a:pPr>
            <a:r>
              <a:rPr lang="en-GB" dirty="0" smtClean="0"/>
              <a:t>Innovative approaches to curriculum design (learner centric)</a:t>
            </a:r>
          </a:p>
          <a:p>
            <a:pPr marL="342900" indent="-342900">
              <a:buFont typeface="Arial" panose="020B0604020202020204" pitchFamily="34" charset="0"/>
              <a:buChar char="•"/>
            </a:pPr>
            <a:r>
              <a:rPr lang="en-GB" dirty="0" smtClean="0"/>
              <a:t>As a result learners are now already better prepared to enter the world of work (BBC News).</a:t>
            </a:r>
          </a:p>
          <a:p>
            <a:pPr marL="342900" indent="-342900">
              <a:buFont typeface="Arial" panose="020B0604020202020204" pitchFamily="34" charset="0"/>
              <a:buChar char="•"/>
            </a:pPr>
            <a:r>
              <a:rPr lang="en-GB" dirty="0" smtClean="0"/>
              <a:t>……</a:t>
            </a:r>
          </a:p>
          <a:p>
            <a:pPr marL="0" indent="0">
              <a:buNone/>
            </a:pPr>
            <a:endParaRPr lang="en-GB" dirty="0"/>
          </a:p>
        </p:txBody>
      </p:sp>
    </p:spTree>
    <p:extLst>
      <p:ext uri="{BB962C8B-B14F-4D97-AF65-F5344CB8AC3E}">
        <p14:creationId xmlns:p14="http://schemas.microsoft.com/office/powerpoint/2010/main" val="173924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89" y="476672"/>
            <a:ext cx="8127729" cy="711200"/>
          </a:xfrm>
        </p:spPr>
        <p:txBody>
          <a:bodyPr>
            <a:normAutofit/>
          </a:bodyPr>
          <a:lstStyle/>
          <a:p>
            <a:pPr algn="l"/>
            <a:r>
              <a:rPr lang="en-GB" b="1" dirty="0" smtClean="0">
                <a:solidFill>
                  <a:srgbClr val="00ABB5"/>
                </a:solidFill>
              </a:rPr>
              <a:t>Developing the Young Workforce Aims</a:t>
            </a:r>
            <a:endParaRPr lang="en-GB" b="1" dirty="0">
              <a:solidFill>
                <a:srgbClr val="00ABB5"/>
              </a:solidFill>
            </a:endParaRPr>
          </a:p>
        </p:txBody>
      </p:sp>
      <p:sp>
        <p:nvSpPr>
          <p:cNvPr id="3" name="Content Placeholder 2"/>
          <p:cNvSpPr>
            <a:spLocks noGrp="1"/>
          </p:cNvSpPr>
          <p:nvPr>
            <p:ph idx="1"/>
          </p:nvPr>
        </p:nvSpPr>
        <p:spPr>
          <a:xfrm>
            <a:off x="522232" y="1340768"/>
            <a:ext cx="8113442" cy="3702050"/>
          </a:xfrm>
        </p:spPr>
        <p:txBody>
          <a:bodyPr>
            <a:noAutofit/>
          </a:bodyPr>
          <a:lstStyle/>
          <a:p>
            <a:pPr marL="285750" indent="-285750" fontAlgn="base">
              <a:spcAft>
                <a:spcPct val="0"/>
              </a:spcAft>
              <a:buClr>
                <a:srgbClr val="00ABB5"/>
              </a:buClr>
              <a:buFont typeface="Arial" panose="020B0604020202020204" pitchFamily="34" charset="0"/>
              <a:buChar char="•"/>
            </a:pPr>
            <a:r>
              <a:rPr lang="en-GB" sz="1800" b="1" dirty="0">
                <a:solidFill>
                  <a:schemeClr val="tx1">
                    <a:lumMod val="65000"/>
                    <a:lumOff val="35000"/>
                  </a:schemeClr>
                </a:solidFill>
                <a:latin typeface="Arial" panose="020B0604020202020204" pitchFamily="34" charset="0"/>
                <a:cs typeface="Arial" panose="020B0604020202020204" pitchFamily="34" charset="0"/>
              </a:rPr>
              <a:t>All</a:t>
            </a:r>
            <a:r>
              <a:rPr lang="en-GB" sz="1800" dirty="0">
                <a:solidFill>
                  <a:schemeClr val="tx1">
                    <a:lumMod val="65000"/>
                    <a:lumOff val="35000"/>
                  </a:schemeClr>
                </a:solidFill>
                <a:latin typeface="Arial" panose="020B0604020202020204" pitchFamily="34" charset="0"/>
                <a:cs typeface="Arial" panose="020B0604020202020204" pitchFamily="34" charset="0"/>
              </a:rPr>
              <a:t> young people have the opportunity to engage in </a:t>
            </a:r>
            <a:r>
              <a:rPr lang="en-GB" sz="1800" b="1" dirty="0">
                <a:solidFill>
                  <a:schemeClr val="tx1">
                    <a:lumMod val="65000"/>
                    <a:lumOff val="35000"/>
                  </a:schemeClr>
                </a:solidFill>
                <a:latin typeface="Arial" panose="020B0604020202020204" pitchFamily="34" charset="0"/>
                <a:cs typeface="Arial" panose="020B0604020202020204" pitchFamily="34" charset="0"/>
              </a:rPr>
              <a:t>purposeful and directly </a:t>
            </a:r>
            <a:r>
              <a:rPr lang="en-GB" sz="1800" b="1" dirty="0" smtClean="0">
                <a:solidFill>
                  <a:schemeClr val="tx1">
                    <a:lumMod val="65000"/>
                    <a:lumOff val="35000"/>
                  </a:schemeClr>
                </a:solidFill>
                <a:latin typeface="Arial" panose="020B0604020202020204" pitchFamily="34" charset="0"/>
                <a:cs typeface="Arial" panose="020B0604020202020204" pitchFamily="34" charset="0"/>
              </a:rPr>
              <a:t>work-related </a:t>
            </a:r>
            <a:r>
              <a:rPr lang="en-GB" sz="1800" b="1" dirty="0">
                <a:solidFill>
                  <a:schemeClr val="tx1">
                    <a:lumMod val="65000"/>
                    <a:lumOff val="35000"/>
                  </a:schemeClr>
                </a:solidFill>
                <a:latin typeface="Arial" panose="020B0604020202020204" pitchFamily="34" charset="0"/>
                <a:cs typeface="Arial" panose="020B0604020202020204" pitchFamily="34" charset="0"/>
              </a:rPr>
              <a:t>learning</a:t>
            </a:r>
            <a:r>
              <a:rPr lang="en-GB" sz="1800" dirty="0">
                <a:solidFill>
                  <a:schemeClr val="tx1">
                    <a:lumMod val="65000"/>
                    <a:lumOff val="35000"/>
                  </a:schemeClr>
                </a:solidFill>
                <a:latin typeface="Arial" panose="020B0604020202020204" pitchFamily="34" charset="0"/>
                <a:cs typeface="Arial" panose="020B0604020202020204" pitchFamily="34" charset="0"/>
              </a:rPr>
              <a:t> while at school</a:t>
            </a:r>
          </a:p>
          <a:p>
            <a:pPr marL="285750" indent="-285750" fontAlgn="base">
              <a:spcAft>
                <a:spcPct val="0"/>
              </a:spcAft>
              <a:buClr>
                <a:srgbClr val="00ABB5"/>
              </a:buClr>
              <a:buFont typeface="Arial" panose="020B0604020202020204" pitchFamily="34" charset="0"/>
              <a:buChar char="•"/>
            </a:pPr>
            <a:r>
              <a:rPr lang="en-GB" sz="1800" b="1" dirty="0">
                <a:solidFill>
                  <a:schemeClr val="tx1">
                    <a:lumMod val="65000"/>
                    <a:lumOff val="35000"/>
                  </a:schemeClr>
                </a:solidFill>
                <a:latin typeface="Arial" panose="020B0604020202020204" pitchFamily="34" charset="0"/>
                <a:cs typeface="Arial" panose="020B0604020202020204" pitchFamily="34" charset="0"/>
              </a:rPr>
              <a:t>All</a:t>
            </a:r>
            <a:r>
              <a:rPr lang="en-GB" sz="1800" dirty="0">
                <a:solidFill>
                  <a:schemeClr val="tx1">
                    <a:lumMod val="65000"/>
                    <a:lumOff val="35000"/>
                  </a:schemeClr>
                </a:solidFill>
                <a:latin typeface="Arial" panose="020B0604020202020204" pitchFamily="34" charset="0"/>
                <a:cs typeface="Arial" panose="020B0604020202020204" pitchFamily="34" charset="0"/>
              </a:rPr>
              <a:t> young people have a </a:t>
            </a:r>
            <a:r>
              <a:rPr lang="en-GB" sz="1800" b="1" dirty="0">
                <a:solidFill>
                  <a:schemeClr val="tx1">
                    <a:lumMod val="65000"/>
                    <a:lumOff val="35000"/>
                  </a:schemeClr>
                </a:solidFill>
                <a:latin typeface="Arial" panose="020B0604020202020204" pitchFamily="34" charset="0"/>
                <a:cs typeface="Arial" panose="020B0604020202020204" pitchFamily="34" charset="0"/>
              </a:rPr>
              <a:t>wider range of choices available </a:t>
            </a:r>
            <a:r>
              <a:rPr lang="en-GB" sz="1800" dirty="0">
                <a:solidFill>
                  <a:schemeClr val="tx1">
                    <a:lumMod val="65000"/>
                    <a:lumOff val="35000"/>
                  </a:schemeClr>
                </a:solidFill>
                <a:latin typeface="Arial" panose="020B0604020202020204" pitchFamily="34" charset="0"/>
                <a:cs typeface="Arial" panose="020B0604020202020204" pitchFamily="34" charset="0"/>
              </a:rPr>
              <a:t>to them and are </a:t>
            </a:r>
            <a:r>
              <a:rPr lang="en-GB" sz="1800" b="1" dirty="0">
                <a:solidFill>
                  <a:schemeClr val="tx1">
                    <a:lumMod val="65000"/>
                    <a:lumOff val="35000"/>
                  </a:schemeClr>
                </a:solidFill>
                <a:latin typeface="Arial" panose="020B0604020202020204" pitchFamily="34" charset="0"/>
                <a:cs typeface="Arial" panose="020B0604020202020204" pitchFamily="34" charset="0"/>
              </a:rPr>
              <a:t>supported to make the most appropriate choices</a:t>
            </a:r>
            <a:r>
              <a:rPr lang="en-GB" sz="1800" dirty="0">
                <a:solidFill>
                  <a:schemeClr val="tx1">
                    <a:lumMod val="65000"/>
                    <a:lumOff val="35000"/>
                  </a:schemeClr>
                </a:solidFill>
                <a:latin typeface="Arial" panose="020B0604020202020204" pitchFamily="34" charset="0"/>
                <a:cs typeface="Arial" panose="020B0604020202020204" pitchFamily="34" charset="0"/>
              </a:rPr>
              <a:t> for their </a:t>
            </a:r>
            <a:r>
              <a:rPr lang="en-GB" sz="1800" dirty="0" smtClean="0">
                <a:solidFill>
                  <a:schemeClr val="tx1">
                    <a:lumMod val="65000"/>
                    <a:lumOff val="35000"/>
                  </a:schemeClr>
                </a:solidFill>
                <a:latin typeface="Arial" panose="020B0604020202020204" pitchFamily="34" charset="0"/>
                <a:cs typeface="Arial" panose="020B0604020202020204" pitchFamily="34" charset="0"/>
              </a:rPr>
              <a:t>futures</a:t>
            </a:r>
            <a:endParaRPr lang="en-GB" sz="18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fontAlgn="base">
              <a:spcAft>
                <a:spcPct val="0"/>
              </a:spcAft>
              <a:buClr>
                <a:srgbClr val="00ABB5"/>
              </a:buClr>
              <a:buFont typeface="Arial" panose="020B0604020202020204" pitchFamily="34" charset="0"/>
              <a:buChar char="•"/>
            </a:pPr>
            <a:r>
              <a:rPr lang="en-GB" sz="1800" dirty="0">
                <a:solidFill>
                  <a:schemeClr val="tx1">
                    <a:lumMod val="65000"/>
                    <a:lumOff val="35000"/>
                  </a:schemeClr>
                </a:solidFill>
                <a:latin typeface="Arial" panose="020B0604020202020204" pitchFamily="34" charset="0"/>
                <a:cs typeface="Arial" panose="020B0604020202020204" pitchFamily="34" charset="0"/>
              </a:rPr>
              <a:t>A climate where  </a:t>
            </a:r>
            <a:r>
              <a:rPr lang="en-GB" sz="1800" b="1" dirty="0">
                <a:solidFill>
                  <a:schemeClr val="tx1">
                    <a:lumMod val="65000"/>
                    <a:lumOff val="35000"/>
                  </a:schemeClr>
                </a:solidFill>
                <a:latin typeface="Arial" panose="020B0604020202020204" pitchFamily="34" charset="0"/>
                <a:cs typeface="Arial" panose="020B0604020202020204" pitchFamily="34" charset="0"/>
              </a:rPr>
              <a:t>all</a:t>
            </a:r>
            <a:r>
              <a:rPr lang="en-GB" sz="1800" dirty="0">
                <a:solidFill>
                  <a:schemeClr val="tx1">
                    <a:lumMod val="65000"/>
                    <a:lumOff val="35000"/>
                  </a:schemeClr>
                </a:solidFill>
                <a:latin typeface="Arial" panose="020B0604020202020204" pitchFamily="34" charset="0"/>
                <a:cs typeface="Arial" panose="020B0604020202020204" pitchFamily="34" charset="0"/>
              </a:rPr>
              <a:t> </a:t>
            </a:r>
            <a:r>
              <a:rPr lang="en-GB" sz="1800" b="1" dirty="0">
                <a:solidFill>
                  <a:schemeClr val="tx1">
                    <a:lumMod val="65000"/>
                    <a:lumOff val="35000"/>
                  </a:schemeClr>
                </a:solidFill>
                <a:latin typeface="Arial" panose="020B0604020202020204" pitchFamily="34" charset="0"/>
                <a:cs typeface="Arial" panose="020B0604020202020204" pitchFamily="34" charset="0"/>
              </a:rPr>
              <a:t>young people, their parents, teachers and practitioners value - and demand - a range of routes</a:t>
            </a:r>
            <a:r>
              <a:rPr lang="en-GB" sz="1800" dirty="0">
                <a:solidFill>
                  <a:schemeClr val="tx1">
                    <a:lumMod val="65000"/>
                    <a:lumOff val="35000"/>
                  </a:schemeClr>
                </a:solidFill>
                <a:latin typeface="Arial" panose="020B0604020202020204" pitchFamily="34" charset="0"/>
                <a:cs typeface="Arial" panose="020B0604020202020204" pitchFamily="34" charset="0"/>
              </a:rPr>
              <a:t> into good jobs and careers, whether that is through our universities, colleges, apprenticeships or training </a:t>
            </a:r>
            <a:r>
              <a:rPr lang="en-GB" sz="1800" dirty="0" smtClean="0">
                <a:solidFill>
                  <a:schemeClr val="tx1">
                    <a:lumMod val="65000"/>
                    <a:lumOff val="35000"/>
                  </a:schemeClr>
                </a:solidFill>
                <a:latin typeface="Arial" panose="020B0604020202020204" pitchFamily="34" charset="0"/>
                <a:cs typeface="Arial" panose="020B0604020202020204" pitchFamily="34" charset="0"/>
              </a:rPr>
              <a:t>provision</a:t>
            </a:r>
            <a:endParaRPr lang="en-GB" sz="18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fontAlgn="base">
              <a:spcAft>
                <a:spcPct val="0"/>
              </a:spcAft>
              <a:buClr>
                <a:srgbClr val="00ABB5"/>
              </a:buClr>
              <a:buFont typeface="Arial" panose="020B0604020202020204" pitchFamily="34" charset="0"/>
              <a:buChar char="•"/>
            </a:pPr>
            <a:r>
              <a:rPr lang="en-GB" sz="1800" dirty="0">
                <a:solidFill>
                  <a:schemeClr val="tx1">
                    <a:lumMod val="65000"/>
                    <a:lumOff val="35000"/>
                  </a:schemeClr>
                </a:solidFill>
                <a:latin typeface="Arial" panose="020B0604020202020204" pitchFamily="34" charset="0"/>
                <a:cs typeface="Arial" panose="020B0604020202020204" pitchFamily="34" charset="0"/>
              </a:rPr>
              <a:t>An </a:t>
            </a:r>
            <a:r>
              <a:rPr lang="en-GB" sz="1800" b="1" dirty="0">
                <a:solidFill>
                  <a:schemeClr val="tx1">
                    <a:lumMod val="65000"/>
                    <a:lumOff val="35000"/>
                  </a:schemeClr>
                </a:solidFill>
                <a:latin typeface="Arial" panose="020B0604020202020204" pitchFamily="34" charset="0"/>
                <a:cs typeface="Arial" panose="020B0604020202020204" pitchFamily="34" charset="0"/>
              </a:rPr>
              <a:t>increase in the uptake of vocational qualifications </a:t>
            </a:r>
            <a:r>
              <a:rPr lang="en-GB" sz="1800" dirty="0">
                <a:solidFill>
                  <a:schemeClr val="tx1">
                    <a:lumMod val="65000"/>
                    <a:lumOff val="35000"/>
                  </a:schemeClr>
                </a:solidFill>
                <a:latin typeface="Arial" panose="020B0604020202020204" pitchFamily="34" charset="0"/>
                <a:cs typeface="Arial" panose="020B0604020202020204" pitchFamily="34" charset="0"/>
              </a:rPr>
              <a:t>available to those in the senior phase,  year on year from  2015</a:t>
            </a:r>
          </a:p>
          <a:p>
            <a:pPr marL="285750" indent="-285750" fontAlgn="base">
              <a:spcAft>
                <a:spcPct val="0"/>
              </a:spcAft>
              <a:buClr>
                <a:srgbClr val="00ABB5"/>
              </a:buClr>
              <a:buFont typeface="Arial" panose="020B0604020202020204" pitchFamily="34" charset="0"/>
              <a:buChar char="•"/>
            </a:pPr>
            <a:r>
              <a:rPr lang="en-GB" sz="1800" dirty="0">
                <a:solidFill>
                  <a:schemeClr val="tx1">
                    <a:lumMod val="65000"/>
                    <a:lumOff val="35000"/>
                  </a:schemeClr>
                </a:solidFill>
                <a:latin typeface="Arial" panose="020B0604020202020204" pitchFamily="34" charset="0"/>
                <a:cs typeface="Arial" panose="020B0604020202020204" pitchFamily="34" charset="0"/>
              </a:rPr>
              <a:t>An </a:t>
            </a:r>
            <a:r>
              <a:rPr lang="en-GB" sz="1800" b="1" dirty="0">
                <a:solidFill>
                  <a:schemeClr val="tx1">
                    <a:lumMod val="65000"/>
                    <a:lumOff val="35000"/>
                  </a:schemeClr>
                </a:solidFill>
                <a:latin typeface="Arial" panose="020B0604020202020204" pitchFamily="34" charset="0"/>
                <a:cs typeface="Arial" panose="020B0604020202020204" pitchFamily="34" charset="0"/>
              </a:rPr>
              <a:t>increase in the quality and number of strategic partnerships between local authorities, schools and colleges</a:t>
            </a:r>
            <a:r>
              <a:rPr lang="en-GB" sz="1800" dirty="0">
                <a:solidFill>
                  <a:schemeClr val="tx1">
                    <a:lumMod val="65000"/>
                    <a:lumOff val="35000"/>
                  </a:schemeClr>
                </a:solidFill>
                <a:latin typeface="Arial" panose="020B0604020202020204" pitchFamily="34" charset="0"/>
                <a:cs typeface="Arial" panose="020B0604020202020204" pitchFamily="34" charset="0"/>
              </a:rPr>
              <a:t> to widen the offer to young people in the senior phase (2015-16) </a:t>
            </a:r>
          </a:p>
          <a:p>
            <a:pPr marL="285750" indent="-285750" fontAlgn="base">
              <a:spcAft>
                <a:spcPct val="0"/>
              </a:spcAft>
              <a:buClr>
                <a:srgbClr val="00ABB5"/>
              </a:buClr>
              <a:buFont typeface="Arial" panose="020B0604020202020204" pitchFamily="34" charset="0"/>
              <a:buChar char="•"/>
            </a:pPr>
            <a:r>
              <a:rPr lang="en-GB" sz="1800" b="1" dirty="0">
                <a:solidFill>
                  <a:schemeClr val="tx1">
                    <a:lumMod val="65000"/>
                    <a:lumOff val="35000"/>
                  </a:schemeClr>
                </a:solidFill>
                <a:latin typeface="Arial" panose="020B0604020202020204" pitchFamily="34" charset="0"/>
                <a:cs typeface="Arial" panose="020B0604020202020204" pitchFamily="34" charset="0"/>
              </a:rPr>
              <a:t>All secondary schools will have active partnerships with regional colleges </a:t>
            </a:r>
            <a:r>
              <a:rPr lang="en-GB" sz="1800" dirty="0">
                <a:solidFill>
                  <a:schemeClr val="tx1">
                    <a:lumMod val="65000"/>
                    <a:lumOff val="35000"/>
                  </a:schemeClr>
                </a:solidFill>
                <a:latin typeface="Arial" panose="020B0604020202020204" pitchFamily="34" charset="0"/>
                <a:cs typeface="Arial" panose="020B0604020202020204" pitchFamily="34" charset="0"/>
              </a:rPr>
              <a:t>(2018-19) </a:t>
            </a:r>
          </a:p>
          <a:p>
            <a:pPr fontAlgn="base">
              <a:spcAft>
                <a:spcPct val="0"/>
              </a:spcAft>
              <a:buClr>
                <a:srgbClr val="00ABB5"/>
              </a:buClr>
            </a:pPr>
            <a:endParaRPr lang="en-GB" sz="2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spTree>
    <p:extLst>
      <p:ext uri="{BB962C8B-B14F-4D97-AF65-F5344CB8AC3E}">
        <p14:creationId xmlns:p14="http://schemas.microsoft.com/office/powerpoint/2010/main" val="2685059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1340772"/>
            <a:ext cx="3096344" cy="4472803"/>
          </a:xfrm>
          <a:prstGeom prst="rect">
            <a:avLst/>
          </a:prstGeom>
          <a:noFill/>
          <a:ln w="9525">
            <a:noFill/>
            <a:miter lim="800000"/>
            <a:headEnd/>
            <a:tailEnd/>
          </a:ln>
        </p:spPr>
      </p:pic>
      <p:sp>
        <p:nvSpPr>
          <p:cNvPr id="2" name="Title 1"/>
          <p:cNvSpPr>
            <a:spLocks noGrp="1"/>
          </p:cNvSpPr>
          <p:nvPr>
            <p:ph type="title"/>
          </p:nvPr>
        </p:nvSpPr>
        <p:spPr>
          <a:xfrm>
            <a:off x="395536" y="260648"/>
            <a:ext cx="5842992" cy="1143000"/>
          </a:xfrm>
        </p:spPr>
        <p:txBody>
          <a:bodyPr>
            <a:normAutofit/>
          </a:bodyPr>
          <a:lstStyle/>
          <a:p>
            <a:pPr algn="l"/>
            <a:r>
              <a:rPr lang="en-GB" sz="3200" b="1" dirty="0" smtClean="0">
                <a:solidFill>
                  <a:schemeClr val="accent5">
                    <a:lumMod val="75000"/>
                  </a:schemeClr>
                </a:solidFill>
              </a:rPr>
              <a:t>Career Education Standard 3-18</a:t>
            </a:r>
            <a:endParaRPr lang="en-GB" sz="3200" b="1" dirty="0">
              <a:solidFill>
                <a:schemeClr val="accent5">
                  <a:lumMod val="75000"/>
                </a:schemeClr>
              </a:solidFill>
            </a:endParaRPr>
          </a:p>
        </p:txBody>
      </p:sp>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9994" y="3645024"/>
            <a:ext cx="2170828" cy="2880320"/>
          </a:xfrm>
          <a:prstGeom prst="rect">
            <a:avLst/>
          </a:prstGeom>
          <a:noFill/>
          <a:ln w="9525">
            <a:solidFill>
              <a:schemeClr val="bg1">
                <a:lumMod val="85000"/>
              </a:schemeClr>
            </a:solidFill>
            <a:miter lim="800000"/>
            <a:headEnd/>
            <a:tailEnd/>
          </a:ln>
        </p:spPr>
      </p:pic>
      <p:pic>
        <p:nvPicPr>
          <p:cNvPr id="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73332" y="3645024"/>
            <a:ext cx="2032902" cy="2880320"/>
          </a:xfrm>
          <a:prstGeom prst="rect">
            <a:avLst/>
          </a:prstGeom>
          <a:noFill/>
          <a:ln w="9525">
            <a:solidFill>
              <a:schemeClr val="bg1">
                <a:lumMod val="85000"/>
              </a:schemeClr>
            </a:solidFill>
            <a:miter lim="800000"/>
            <a:headEnd/>
            <a:tailEnd/>
          </a:ln>
        </p:spPr>
      </p:pic>
      <p:sp>
        <p:nvSpPr>
          <p:cNvPr id="3" name="Content Placeholder 2"/>
          <p:cNvSpPr>
            <a:spLocks noGrp="1"/>
          </p:cNvSpPr>
          <p:nvPr>
            <p:ph idx="1"/>
          </p:nvPr>
        </p:nvSpPr>
        <p:spPr>
          <a:xfrm>
            <a:off x="323528" y="1268767"/>
            <a:ext cx="4320480" cy="5400599"/>
          </a:xfrm>
        </p:spPr>
        <p:txBody>
          <a:bodyPr>
            <a:normAutofit/>
          </a:bodyPr>
          <a:lstStyle/>
          <a:p>
            <a:pPr>
              <a:buNone/>
            </a:pPr>
            <a:r>
              <a:rPr lang="en-GB" sz="2400" b="1" dirty="0" smtClean="0">
                <a:solidFill>
                  <a:schemeClr val="accent3">
                    <a:lumMod val="75000"/>
                  </a:schemeClr>
                </a:solidFill>
              </a:rPr>
              <a:t>Aims</a:t>
            </a:r>
          </a:p>
          <a:p>
            <a:r>
              <a:rPr lang="en-GB" sz="2200" dirty="0" smtClean="0">
                <a:solidFill>
                  <a:schemeClr val="tx1">
                    <a:lumMod val="75000"/>
                    <a:lumOff val="25000"/>
                  </a:schemeClr>
                </a:solidFill>
              </a:rPr>
              <a:t>Children and young people should:</a:t>
            </a:r>
          </a:p>
          <a:p>
            <a:pPr lvl="1"/>
            <a:r>
              <a:rPr lang="en-GB" sz="2200" dirty="0" smtClean="0">
                <a:solidFill>
                  <a:schemeClr val="accent5">
                    <a:lumMod val="75000"/>
                  </a:schemeClr>
                </a:solidFill>
              </a:rPr>
              <a:t>learn earlier about the world of work</a:t>
            </a:r>
          </a:p>
          <a:p>
            <a:pPr lvl="1"/>
            <a:r>
              <a:rPr lang="en-GB" sz="2200" dirty="0" smtClean="0">
                <a:solidFill>
                  <a:schemeClr val="accent5">
                    <a:lumMod val="75000"/>
                  </a:schemeClr>
                </a:solidFill>
              </a:rPr>
              <a:t>be better prepared to enter and sustain employment</a:t>
            </a:r>
          </a:p>
          <a:p>
            <a:r>
              <a:rPr lang="en-GB" sz="2200" dirty="0" smtClean="0">
                <a:solidFill>
                  <a:schemeClr val="tx1">
                    <a:lumMod val="75000"/>
                    <a:lumOff val="25000"/>
                  </a:schemeClr>
                </a:solidFill>
              </a:rPr>
              <a:t>Recognise key influencers  &amp; shared responsibility</a:t>
            </a:r>
          </a:p>
          <a:p>
            <a:r>
              <a:rPr lang="en-GB" sz="2200" dirty="0" smtClean="0">
                <a:solidFill>
                  <a:schemeClr val="tx1">
                    <a:lumMod val="75000"/>
                    <a:lumOff val="25000"/>
                  </a:schemeClr>
                </a:solidFill>
              </a:rPr>
              <a:t>Describe and clarify complementary roles </a:t>
            </a:r>
          </a:p>
          <a:p>
            <a:r>
              <a:rPr lang="en-GB" sz="2200" dirty="0" smtClean="0">
                <a:solidFill>
                  <a:schemeClr val="tx1">
                    <a:lumMod val="75000"/>
                    <a:lumOff val="25000"/>
                  </a:schemeClr>
                </a:solidFill>
              </a:rPr>
              <a:t>Inform planning and describe success</a:t>
            </a:r>
            <a:endParaRPr lang="en-GB" sz="2200" dirty="0"/>
          </a:p>
        </p:txBody>
      </p:sp>
    </p:spTree>
    <p:extLst>
      <p:ext uri="{BB962C8B-B14F-4D97-AF65-F5344CB8AC3E}">
        <p14:creationId xmlns:p14="http://schemas.microsoft.com/office/powerpoint/2010/main" val="10444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696913"/>
            <a:ext cx="8127729" cy="711200"/>
          </a:xfrm>
        </p:spPr>
        <p:txBody>
          <a:bodyPr/>
          <a:lstStyle/>
          <a:p>
            <a:r>
              <a:rPr lang="en-GB" dirty="0" smtClean="0"/>
              <a:t>Career Education Standard (3-18)</a:t>
            </a:r>
            <a:endParaRPr lang="en-GB" dirty="0"/>
          </a:p>
        </p:txBody>
      </p:sp>
      <p:pic>
        <p:nvPicPr>
          <p:cNvPr id="4" name="Content Placeholder 3" descr="Screen Clippi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59633" y="1617881"/>
            <a:ext cx="3168352" cy="4660546"/>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43466" y="1788663"/>
            <a:ext cx="3472950" cy="3956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0355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7"/>
            <a:ext cx="9144000" cy="699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6"/>
          <p:cNvGraphicFramePr>
            <a:graphicFrameLocks/>
          </p:cNvGraphicFramePr>
          <p:nvPr>
            <p:extLst>
              <p:ext uri="{D42A27DB-BD31-4B8C-83A1-F6EECF244321}">
                <p14:modId xmlns:p14="http://schemas.microsoft.com/office/powerpoint/2010/main" val="3964584125"/>
              </p:ext>
            </p:extLst>
          </p:nvPr>
        </p:nvGraphicFramePr>
        <p:xfrm>
          <a:off x="1547664" y="1700811"/>
          <a:ext cx="6480720" cy="3888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4209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lstStyle/>
          <a:p>
            <a:endParaRPr lang="en-GB"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5763" y="133350"/>
            <a:ext cx="848677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Road_only.pdf"/>
          <p:cNvPicPr>
            <a:picLocks noChangeAspect="1"/>
          </p:cNvPicPr>
          <p:nvPr/>
        </p:nvPicPr>
        <p:blipFill rotWithShape="1">
          <a:blip r:embed="rId4" cstate="email">
            <a:extLst>
              <a:ext uri="{28A0092B-C50C-407E-A947-70E740481C1C}">
                <a14:useLocalDpi xmlns:a14="http://schemas.microsoft.com/office/drawing/2010/main"/>
              </a:ext>
            </a:extLst>
          </a:blip>
          <a:srcRect l="-361"/>
          <a:stretch/>
        </p:blipFill>
        <p:spPr>
          <a:xfrm>
            <a:off x="128589" y="5029200"/>
            <a:ext cx="1424704" cy="1657350"/>
          </a:xfrm>
          <a:prstGeom prst="rect">
            <a:avLst/>
          </a:prstGeom>
        </p:spPr>
      </p:pic>
      <p:sp>
        <p:nvSpPr>
          <p:cNvPr id="7" name="Content Placeholder 2"/>
          <p:cNvSpPr txBox="1">
            <a:spLocks/>
          </p:cNvSpPr>
          <p:nvPr/>
        </p:nvSpPr>
        <p:spPr bwMode="auto">
          <a:xfrm rot="20959995">
            <a:off x="1930338" y="1252825"/>
            <a:ext cx="4539528" cy="2915699"/>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Arial" pitchFamily="34" charset="0"/>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5pPr>
            <a:lvl6pPr marL="2628900" indent="-342900" algn="l" rtl="0" eaLnBrk="1" fontAlgn="base" hangingPunct="1">
              <a:spcBef>
                <a:spcPct val="20000"/>
              </a:spcBef>
              <a:spcAft>
                <a:spcPct val="0"/>
              </a:spcAft>
              <a:buClr>
                <a:srgbClr val="00ABB5"/>
              </a:buClr>
              <a:buFont typeface="Arial" pitchFamily="34" charset="0"/>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177800" indent="-177800" defTabSz="914286">
              <a:spcBef>
                <a:spcPct val="0"/>
              </a:spcBef>
              <a:buFont typeface="Arial" pitchFamily="34" charset="0"/>
              <a:buChar char="•"/>
              <a:defRPr/>
            </a:pPr>
            <a:r>
              <a:rPr lang="en-GB" sz="2800" b="1" dirty="0" smtClean="0">
                <a:solidFill>
                  <a:srgbClr val="4BACC6">
                    <a:lumMod val="75000"/>
                  </a:srgbClr>
                </a:solidFill>
              </a:rPr>
              <a:t>Inform planning</a:t>
            </a:r>
          </a:p>
          <a:p>
            <a:pPr marL="177800" indent="-177800" defTabSz="914286">
              <a:spcBef>
                <a:spcPct val="0"/>
              </a:spcBef>
              <a:buFont typeface="Arial" pitchFamily="34" charset="0"/>
              <a:buChar char="•"/>
              <a:defRPr/>
            </a:pPr>
            <a:endParaRPr lang="en-GB" sz="2800" b="1" dirty="0" smtClean="0">
              <a:solidFill>
                <a:srgbClr val="4BACC6">
                  <a:lumMod val="75000"/>
                </a:srgbClr>
              </a:solidFill>
            </a:endParaRPr>
          </a:p>
          <a:p>
            <a:pPr marL="177800" indent="-177800" defTabSz="914286">
              <a:spcBef>
                <a:spcPct val="0"/>
              </a:spcBef>
              <a:buFont typeface="Arial" pitchFamily="34" charset="0"/>
              <a:buChar char="•"/>
              <a:defRPr/>
            </a:pPr>
            <a:r>
              <a:rPr lang="en-GB" sz="2800" b="1" dirty="0" smtClean="0">
                <a:solidFill>
                  <a:srgbClr val="4BACC6">
                    <a:lumMod val="75000"/>
                  </a:srgbClr>
                </a:solidFill>
              </a:rPr>
              <a:t>Describe success</a:t>
            </a:r>
          </a:p>
          <a:p>
            <a:pPr marL="177800" indent="-177800" defTabSz="914286">
              <a:spcBef>
                <a:spcPct val="0"/>
              </a:spcBef>
              <a:buFont typeface="Arial" pitchFamily="34" charset="0"/>
              <a:buChar char="•"/>
              <a:defRPr/>
            </a:pPr>
            <a:endParaRPr lang="en-GB" sz="2800" b="1" dirty="0" smtClean="0">
              <a:solidFill>
                <a:srgbClr val="4BACC6">
                  <a:lumMod val="75000"/>
                </a:srgbClr>
              </a:solidFill>
            </a:endParaRPr>
          </a:p>
          <a:p>
            <a:pPr marL="177800" indent="-177800" defTabSz="914286">
              <a:spcBef>
                <a:spcPct val="0"/>
              </a:spcBef>
              <a:buFont typeface="Arial" pitchFamily="34" charset="0"/>
              <a:buChar char="•"/>
              <a:defRPr/>
            </a:pPr>
            <a:r>
              <a:rPr lang="en-GB" sz="2800" b="1" dirty="0" smtClean="0">
                <a:solidFill>
                  <a:srgbClr val="4BACC6">
                    <a:lumMod val="75000"/>
                  </a:srgbClr>
                </a:solidFill>
              </a:rPr>
              <a:t>Support self evaluation and profiling</a:t>
            </a:r>
          </a:p>
        </p:txBody>
      </p:sp>
    </p:spTree>
    <p:extLst>
      <p:ext uri="{BB962C8B-B14F-4D97-AF65-F5344CB8AC3E}">
        <p14:creationId xmlns:p14="http://schemas.microsoft.com/office/powerpoint/2010/main" val="27946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66"/>
            <a:ext cx="9144000" cy="1063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8" rIns="91430" bIns="45718" rtlCol="0" anchor="ctr"/>
          <a:lstStyle/>
          <a:p>
            <a:pPr algn="ctr" defTabSz="914286"/>
            <a:endParaRPr lang="en-US" sz="1900">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794872"/>
            <a:ext cx="9227428" cy="1045599"/>
          </a:xfrm>
          <a:prstGeom prst="rect">
            <a:avLst/>
          </a:prstGeom>
        </p:spPr>
      </p:pic>
      <p:pic>
        <p:nvPicPr>
          <p:cNvPr id="6" name="Picture 5"/>
          <p:cNvPicPr>
            <a:picLocks noChangeAspect="1"/>
          </p:cNvPicPr>
          <p:nvPr/>
        </p:nvPicPr>
        <p:blipFill>
          <a:blip r:embed="rId4"/>
          <a:stretch>
            <a:fillRect/>
          </a:stretch>
        </p:blipFill>
        <p:spPr>
          <a:xfrm>
            <a:off x="6472585" y="6374083"/>
            <a:ext cx="2103260" cy="186956"/>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2322" y="573584"/>
            <a:ext cx="8873262" cy="49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498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Exemplification tool</a:t>
            </a:r>
            <a:endParaRPr lang="en-GB" dirty="0"/>
          </a:p>
        </p:txBody>
      </p:sp>
      <p:pic>
        <p:nvPicPr>
          <p:cNvPr id="4" name="Content Placeholder 3"/>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323529" y="1640442"/>
            <a:ext cx="3046294" cy="3702050"/>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379912" y="457209"/>
            <a:ext cx="4512569" cy="346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44009" y="2140589"/>
            <a:ext cx="4369366" cy="355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940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solidFill>
                  <a:schemeClr val="accent5">
                    <a:lumMod val="75000"/>
                  </a:schemeClr>
                </a:solidFill>
              </a:rPr>
              <a:t>There’s more than one path to success</a:t>
            </a:r>
            <a:endParaRPr lang="en-GB" sz="3200" b="1" dirty="0">
              <a:solidFill>
                <a:schemeClr val="accent5">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GB" dirty="0" smtClean="0">
                <a:solidFill>
                  <a:schemeClr val="tx1">
                    <a:lumMod val="65000"/>
                    <a:lumOff val="35000"/>
                  </a:schemeClr>
                </a:solidFill>
              </a:rPr>
              <a:t>“... there is a widespread belief that studying for a degree will lead to a well-paid job and fulfilling professional career and whilst in many cases this is true it isn’t always the case”.</a:t>
            </a:r>
          </a:p>
          <a:p>
            <a:pPr marL="0" indent="0" algn="r">
              <a:buNone/>
            </a:pPr>
            <a:r>
              <a:rPr lang="en-GB" sz="1600" b="1" dirty="0" smtClean="0">
                <a:solidFill>
                  <a:schemeClr val="accent3">
                    <a:lumMod val="75000"/>
                  </a:schemeClr>
                </a:solidFill>
              </a:rPr>
              <a:t>Great Expectations, City and Guilds 2015</a:t>
            </a:r>
          </a:p>
          <a:p>
            <a:endParaRPr lang="en-GB" dirty="0"/>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3429000"/>
            <a:ext cx="7517959" cy="2541784"/>
          </a:xfrm>
          <a:prstGeom prst="rect">
            <a:avLst/>
          </a:prstGeom>
          <a:noFill/>
          <a:ln w="9525">
            <a:noFill/>
            <a:miter lim="800000"/>
            <a:headEnd/>
            <a:tailEnd/>
          </a:ln>
        </p:spPr>
      </p:pic>
    </p:spTree>
    <p:extLst>
      <p:ext uri="{BB962C8B-B14F-4D97-AF65-F5344CB8AC3E}">
        <p14:creationId xmlns:p14="http://schemas.microsoft.com/office/powerpoint/2010/main" val="3994435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8"/>
            <a:ext cx="9144000" cy="1063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8" rIns="91430" bIns="45718" rtlCol="0" anchor="ctr"/>
          <a:lstStyle/>
          <a:p>
            <a:pPr algn="ctr"/>
            <a:endParaRPr lang="en-US"/>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794864"/>
            <a:ext cx="9227428" cy="1045599"/>
          </a:xfrm>
          <a:prstGeom prst="rect">
            <a:avLst/>
          </a:prstGeom>
        </p:spPr>
      </p:pic>
      <p:pic>
        <p:nvPicPr>
          <p:cNvPr id="6" name="Picture 5"/>
          <p:cNvPicPr>
            <a:picLocks noChangeAspect="1"/>
          </p:cNvPicPr>
          <p:nvPr/>
        </p:nvPicPr>
        <p:blipFill>
          <a:blip r:embed="rId4"/>
          <a:stretch>
            <a:fillRect/>
          </a:stretch>
        </p:blipFill>
        <p:spPr>
          <a:xfrm>
            <a:off x="6472585" y="6374083"/>
            <a:ext cx="2103260" cy="186956"/>
          </a:xfrm>
          <a:prstGeom prst="rect">
            <a:avLst/>
          </a:prstGeom>
        </p:spPr>
      </p:pic>
      <p:sp>
        <p:nvSpPr>
          <p:cNvPr id="2" name="Title 1"/>
          <p:cNvSpPr>
            <a:spLocks noGrp="1"/>
          </p:cNvSpPr>
          <p:nvPr>
            <p:ph type="title"/>
          </p:nvPr>
        </p:nvSpPr>
        <p:spPr>
          <a:xfrm>
            <a:off x="500064" y="830263"/>
            <a:ext cx="3090862" cy="711200"/>
          </a:xfrm>
        </p:spPr>
        <p:txBody>
          <a:bodyPr/>
          <a:lstStyle/>
          <a:p>
            <a:r>
              <a:rPr lang="en-GB" sz="2800" dirty="0" smtClean="0"/>
              <a:t>SQA qualifications</a:t>
            </a:r>
            <a:endParaRPr lang="en-GB" sz="2800" dirty="0"/>
          </a:p>
        </p:txBody>
      </p:sp>
      <p:sp>
        <p:nvSpPr>
          <p:cNvPr id="3" name="Content Placeholder 2"/>
          <p:cNvSpPr>
            <a:spLocks noGrp="1"/>
          </p:cNvSpPr>
          <p:nvPr>
            <p:ph idx="1"/>
          </p:nvPr>
        </p:nvSpPr>
        <p:spPr>
          <a:xfrm>
            <a:off x="495301" y="2092804"/>
            <a:ext cx="2962274" cy="3702051"/>
          </a:xfrm>
        </p:spPr>
        <p:txBody>
          <a:bodyPr/>
          <a:lstStyle/>
          <a:p>
            <a:r>
              <a:rPr lang="en-GB" sz="2400" dirty="0" err="1"/>
              <a:t>SQA</a:t>
            </a:r>
            <a:r>
              <a:rPr lang="en-GB" sz="2400" dirty="0"/>
              <a:t> </a:t>
            </a:r>
            <a:r>
              <a:rPr lang="en-GB" sz="2400" dirty="0" smtClean="0"/>
              <a:t>Awards, National Certificates, National Progression </a:t>
            </a:r>
            <a:r>
              <a:rPr lang="en-GB" sz="2400" dirty="0"/>
              <a:t>A</a:t>
            </a:r>
            <a:r>
              <a:rPr lang="en-GB" sz="2400" dirty="0" smtClean="0"/>
              <a:t>wards are </a:t>
            </a:r>
            <a:r>
              <a:rPr lang="en-GB" sz="2400" b="1" dirty="0" smtClean="0"/>
              <a:t>up by %17</a:t>
            </a:r>
            <a:r>
              <a:rPr lang="en-GB" sz="2400" dirty="0" smtClean="0"/>
              <a:t>.</a:t>
            </a:r>
          </a:p>
          <a:p>
            <a:r>
              <a:rPr lang="en-GB" sz="2400" b="1" dirty="0" smtClean="0"/>
              <a:t>(- doubled since 2013!)</a:t>
            </a:r>
          </a:p>
          <a:p>
            <a:r>
              <a:rPr lang="en-GB" sz="2400" b="1" dirty="0" smtClean="0"/>
              <a:t>Note: 23,779 Skills for Work awards in 2017</a:t>
            </a:r>
          </a:p>
        </p:txBody>
      </p:sp>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9477" y="266700"/>
            <a:ext cx="5693445" cy="596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362576" y="2108200"/>
            <a:ext cx="2047875" cy="42094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644009" y="5858976"/>
            <a:ext cx="4248472" cy="307777"/>
          </a:xfrm>
          <a:prstGeom prst="rect">
            <a:avLst/>
          </a:prstGeom>
          <a:solidFill>
            <a:srgbClr val="B3D236"/>
          </a:solidFill>
        </p:spPr>
        <p:txBody>
          <a:bodyPr wrap="square" rtlCol="0">
            <a:spAutoFit/>
          </a:bodyPr>
          <a:lstStyle/>
          <a:p>
            <a:r>
              <a:rPr lang="en-GB" sz="1400" dirty="0" smtClean="0"/>
              <a:t>43055	  33931	      27641       21 102</a:t>
            </a:r>
            <a:endParaRPr lang="en-GB" sz="1400" dirty="0"/>
          </a:p>
        </p:txBody>
      </p:sp>
    </p:spTree>
    <p:extLst>
      <p:ext uri="{BB962C8B-B14F-4D97-AF65-F5344CB8AC3E}">
        <p14:creationId xmlns:p14="http://schemas.microsoft.com/office/powerpoint/2010/main" val="171597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8"/>
            <a:ext cx="9144000" cy="1063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8" rIns="91430" bIns="45718" rtlCol="0" anchor="ctr"/>
          <a:lstStyle/>
          <a:p>
            <a:pPr algn="ctr"/>
            <a:endParaRPr lang="en-US"/>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794864"/>
            <a:ext cx="9227428" cy="1045599"/>
          </a:xfrm>
          <a:prstGeom prst="rect">
            <a:avLst/>
          </a:prstGeom>
        </p:spPr>
      </p:pic>
      <p:pic>
        <p:nvPicPr>
          <p:cNvPr id="6" name="Picture 5"/>
          <p:cNvPicPr>
            <a:picLocks noChangeAspect="1"/>
          </p:cNvPicPr>
          <p:nvPr/>
        </p:nvPicPr>
        <p:blipFill>
          <a:blip r:embed="rId4"/>
          <a:stretch>
            <a:fillRect/>
          </a:stretch>
        </p:blipFill>
        <p:spPr>
          <a:xfrm>
            <a:off x="6472585" y="6374083"/>
            <a:ext cx="2103260" cy="186956"/>
          </a:xfrm>
          <a:prstGeom prst="rect">
            <a:avLst/>
          </a:prstGeom>
        </p:spPr>
      </p:pic>
      <p:sp>
        <p:nvSpPr>
          <p:cNvPr id="2" name="Title 1"/>
          <p:cNvSpPr>
            <a:spLocks noGrp="1"/>
          </p:cNvSpPr>
          <p:nvPr>
            <p:ph type="title"/>
          </p:nvPr>
        </p:nvSpPr>
        <p:spPr/>
        <p:txBody>
          <a:bodyPr/>
          <a:lstStyle/>
          <a:p>
            <a:r>
              <a:rPr lang="en-GB" sz="3600" dirty="0" smtClean="0"/>
              <a:t>SCQF data</a:t>
            </a:r>
            <a:endParaRPr lang="en-GB" sz="3600" dirty="0"/>
          </a:p>
        </p:txBody>
      </p:sp>
      <p:sp>
        <p:nvSpPr>
          <p:cNvPr id="3" name="Content Placeholder 2"/>
          <p:cNvSpPr>
            <a:spLocks noGrp="1"/>
          </p:cNvSpPr>
          <p:nvPr>
            <p:ph idx="1"/>
          </p:nvPr>
        </p:nvSpPr>
        <p:spPr>
          <a:xfrm>
            <a:off x="466728" y="1646238"/>
            <a:ext cx="3529210" cy="4437063"/>
          </a:xfrm>
        </p:spPr>
        <p:txBody>
          <a:bodyPr/>
          <a:lstStyle/>
          <a:p>
            <a:pPr marL="457200" indent="-457200">
              <a:buFont typeface="Arial" panose="020B0604020202020204" pitchFamily="34" charset="0"/>
              <a:buChar char="•"/>
            </a:pPr>
            <a:r>
              <a:rPr lang="en-GB" sz="2400" dirty="0">
                <a:solidFill>
                  <a:schemeClr val="tx1">
                    <a:lumMod val="75000"/>
                    <a:lumOff val="25000"/>
                  </a:schemeClr>
                </a:solidFill>
              </a:rPr>
              <a:t>More than 11,000 qualifications and learning programmes recognised on </a:t>
            </a:r>
            <a:r>
              <a:rPr lang="en-GB" sz="2400" dirty="0" err="1" smtClean="0">
                <a:solidFill>
                  <a:schemeClr val="tx1">
                    <a:lumMod val="75000"/>
                    <a:lumOff val="25000"/>
                  </a:schemeClr>
                </a:solidFill>
              </a:rPr>
              <a:t>SCQF</a:t>
            </a:r>
            <a:endParaRPr lang="en-GB" sz="2400" dirty="0" smtClean="0">
              <a:solidFill>
                <a:schemeClr val="tx1">
                  <a:lumMod val="75000"/>
                  <a:lumOff val="25000"/>
                </a:schemeClr>
              </a:solidFill>
            </a:endParaRPr>
          </a:p>
          <a:p>
            <a:r>
              <a:rPr lang="en-GB" sz="2400" dirty="0" smtClean="0">
                <a:solidFill>
                  <a:schemeClr val="tx1">
                    <a:lumMod val="75000"/>
                    <a:lumOff val="25000"/>
                  </a:schemeClr>
                </a:solidFill>
              </a:rPr>
              <a:t> </a:t>
            </a:r>
            <a:endParaRPr lang="en-GB" sz="2400" dirty="0">
              <a:solidFill>
                <a:schemeClr val="tx1">
                  <a:lumMod val="75000"/>
                  <a:lumOff val="25000"/>
                </a:schemeClr>
              </a:solidFill>
            </a:endParaRPr>
          </a:p>
          <a:p>
            <a:pPr marL="457200" indent="-457200">
              <a:buFont typeface="Arial" panose="020B0604020202020204" pitchFamily="34" charset="0"/>
              <a:buChar char="•"/>
            </a:pPr>
            <a:r>
              <a:rPr lang="en-GB" sz="2400" dirty="0">
                <a:solidFill>
                  <a:schemeClr val="tx1">
                    <a:lumMod val="75000"/>
                    <a:lumOff val="25000"/>
                  </a:schemeClr>
                </a:solidFill>
              </a:rPr>
              <a:t>84% of qualifications at SCQF Level 6 are </a:t>
            </a:r>
            <a:r>
              <a:rPr lang="en-GB" sz="2400" b="1" i="1" dirty="0">
                <a:solidFill>
                  <a:schemeClr val="tx1">
                    <a:lumMod val="75000"/>
                    <a:lumOff val="25000"/>
                  </a:schemeClr>
                </a:solidFill>
              </a:rPr>
              <a:t>not Highers</a:t>
            </a:r>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39796" y="685800"/>
            <a:ext cx="4824694" cy="454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370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9"/>
          <p:cNvSpPr>
            <a:spLocks noGrp="1"/>
          </p:cNvSpPr>
          <p:nvPr>
            <p:ph type="title" idx="4294967295"/>
          </p:nvPr>
        </p:nvSpPr>
        <p:spPr>
          <a:xfrm>
            <a:off x="323081" y="293729"/>
            <a:ext cx="8438782" cy="587458"/>
          </a:xfrm>
        </p:spPr>
        <p:txBody>
          <a:bodyPr>
            <a:noAutofit/>
          </a:bodyPr>
          <a:lstStyle/>
          <a:p>
            <a:r>
              <a:rPr lang="en-GB" sz="4000" b="1" dirty="0" smtClean="0">
                <a:solidFill>
                  <a:schemeClr val="accent4">
                    <a:lumMod val="75000"/>
                  </a:schemeClr>
                </a:solidFill>
              </a:rPr>
              <a:t>The Apprenticeship family</a:t>
            </a:r>
          </a:p>
        </p:txBody>
      </p:sp>
      <p:sp>
        <p:nvSpPr>
          <p:cNvPr id="4" name="Rectangle 3"/>
          <p:cNvSpPr/>
          <p:nvPr/>
        </p:nvSpPr>
        <p:spPr>
          <a:xfrm>
            <a:off x="570144" y="1203699"/>
            <a:ext cx="7819097" cy="2977973"/>
          </a:xfrm>
          <a:prstGeom prst="rect">
            <a:avLst/>
          </a:prstGeom>
        </p:spPr>
        <p:txBody>
          <a:bodyPr lIns="80105" tIns="40053" rIns="80105" bIns="40053">
            <a:spAutoFit/>
          </a:bodyPr>
          <a:lstStyle/>
          <a:p>
            <a:pPr indent="-188164" defTabSz="871798">
              <a:spcBef>
                <a:spcPts val="1615"/>
              </a:spcBef>
              <a:defRPr/>
            </a:pPr>
            <a:r>
              <a:rPr lang="en-GB" sz="2400" b="1" dirty="0">
                <a:solidFill>
                  <a:schemeClr val="accent4">
                    <a:lumMod val="75000"/>
                  </a:schemeClr>
                </a:solidFill>
              </a:rPr>
              <a:t>The development of Work Based Learning pathways provides:</a:t>
            </a:r>
          </a:p>
          <a:p>
            <a:pPr marL="188164" indent="-188164" defTabSz="871798">
              <a:spcBef>
                <a:spcPts val="1615"/>
              </a:spcBef>
              <a:buFont typeface="Arial" pitchFamily="34" charset="0"/>
              <a:buChar char="•"/>
              <a:defRPr/>
            </a:pPr>
            <a:r>
              <a:rPr lang="en-GB" sz="2400" b="1" dirty="0">
                <a:solidFill>
                  <a:schemeClr val="accent4">
                    <a:lumMod val="75000"/>
                  </a:schemeClr>
                </a:solidFill>
              </a:rPr>
              <a:t>Complementary and alternative pathways to existing </a:t>
            </a:r>
            <a:r>
              <a:rPr lang="en-GB" sz="2400" b="1" spc="-88" dirty="0">
                <a:solidFill>
                  <a:schemeClr val="accent4">
                    <a:lumMod val="75000"/>
                  </a:schemeClr>
                </a:solidFill>
              </a:rPr>
              <a:t>academic</a:t>
            </a:r>
            <a:r>
              <a:rPr lang="en-GB" sz="2400" b="1" dirty="0">
                <a:solidFill>
                  <a:schemeClr val="accent4">
                    <a:lumMod val="75000"/>
                  </a:schemeClr>
                </a:solidFill>
              </a:rPr>
              <a:t> and vocational pathways</a:t>
            </a:r>
          </a:p>
          <a:p>
            <a:pPr marL="188164" indent="-188164" defTabSz="871798">
              <a:spcBef>
                <a:spcPts val="1615"/>
              </a:spcBef>
              <a:buFont typeface="Arial" pitchFamily="34" charset="0"/>
              <a:buChar char="•"/>
              <a:defRPr/>
            </a:pPr>
            <a:r>
              <a:rPr lang="en-GB" sz="2400" b="1" dirty="0">
                <a:solidFill>
                  <a:schemeClr val="accent4">
                    <a:lumMod val="75000"/>
                  </a:schemeClr>
                </a:solidFill>
              </a:rPr>
              <a:t>Spanning the Scottish Credit and Qualification Framework (SCQF):</a:t>
            </a:r>
          </a:p>
        </p:txBody>
      </p:sp>
      <p:sp>
        <p:nvSpPr>
          <p:cNvPr id="5" name="TextBox 4"/>
          <p:cNvSpPr txBox="1"/>
          <p:nvPr/>
        </p:nvSpPr>
        <p:spPr>
          <a:xfrm>
            <a:off x="847777" y="3969454"/>
            <a:ext cx="7327689" cy="460752"/>
          </a:xfrm>
          <a:prstGeom prst="rect">
            <a:avLst/>
          </a:prstGeom>
          <a:solidFill>
            <a:srgbClr val="006373"/>
          </a:solidFill>
        </p:spPr>
        <p:txBody>
          <a:bodyPr lIns="80105" tIns="40053" rIns="80105" bIns="40053">
            <a:spAutoFit/>
          </a:bodyPr>
          <a:lstStyle/>
          <a:p>
            <a:pPr marL="0" lvl="1" defTabSz="871798">
              <a:defRPr/>
            </a:pPr>
            <a:r>
              <a:rPr lang="en-GB" sz="2400" b="1" spc="-68" dirty="0">
                <a:solidFill>
                  <a:schemeClr val="bg1"/>
                </a:solidFill>
              </a:rPr>
              <a:t>SCQF 6 – Foundation Apprenticeships</a:t>
            </a:r>
          </a:p>
        </p:txBody>
      </p:sp>
      <p:sp>
        <p:nvSpPr>
          <p:cNvPr id="8" name="TextBox 7"/>
          <p:cNvSpPr txBox="1"/>
          <p:nvPr/>
        </p:nvSpPr>
        <p:spPr>
          <a:xfrm>
            <a:off x="849446" y="4646768"/>
            <a:ext cx="7327689" cy="460752"/>
          </a:xfrm>
          <a:prstGeom prst="rect">
            <a:avLst/>
          </a:prstGeom>
          <a:solidFill>
            <a:srgbClr val="92AF2B"/>
          </a:solidFill>
        </p:spPr>
        <p:txBody>
          <a:bodyPr lIns="80105" tIns="40053" rIns="80105" bIns="40053">
            <a:spAutoFit/>
          </a:bodyPr>
          <a:lstStyle/>
          <a:p>
            <a:pPr marL="0" lvl="1" defTabSz="871798">
              <a:defRPr/>
            </a:pPr>
            <a:r>
              <a:rPr lang="en-GB" sz="2400" b="1" spc="-68" dirty="0">
                <a:solidFill>
                  <a:schemeClr val="bg1"/>
                </a:solidFill>
              </a:rPr>
              <a:t>SCQF 5-7 – Modern Apprenticeships</a:t>
            </a:r>
          </a:p>
        </p:txBody>
      </p:sp>
      <p:sp>
        <p:nvSpPr>
          <p:cNvPr id="9" name="TextBox 8"/>
          <p:cNvSpPr txBox="1"/>
          <p:nvPr/>
        </p:nvSpPr>
        <p:spPr>
          <a:xfrm>
            <a:off x="815847" y="5363405"/>
            <a:ext cx="7327689" cy="460752"/>
          </a:xfrm>
          <a:prstGeom prst="rect">
            <a:avLst/>
          </a:prstGeom>
          <a:solidFill>
            <a:srgbClr val="00ABBC"/>
          </a:solidFill>
        </p:spPr>
        <p:txBody>
          <a:bodyPr lIns="80105" tIns="40053" rIns="80105" bIns="40053">
            <a:spAutoFit/>
          </a:bodyPr>
          <a:lstStyle/>
          <a:p>
            <a:pPr marL="0" lvl="1" defTabSz="871798">
              <a:defRPr/>
            </a:pPr>
            <a:r>
              <a:rPr lang="en-GB" sz="2400" b="1" spc="-68" dirty="0">
                <a:solidFill>
                  <a:schemeClr val="bg1"/>
                </a:solidFill>
              </a:rPr>
              <a:t>SCQF 8/10/11 – Graduate Level Apprenticeships</a:t>
            </a:r>
          </a:p>
        </p:txBody>
      </p:sp>
      <p:pic>
        <p:nvPicPr>
          <p:cNvPr id="10" name="Picture 9"/>
          <p:cNvPicPr>
            <a:picLocks noChangeAspect="1" noChangeArrowheads="1"/>
          </p:cNvPicPr>
          <p:nvPr/>
        </p:nvPicPr>
        <p:blipFill>
          <a:blip r:embed="rId3" cstate="print"/>
          <a:srcRect/>
          <a:stretch>
            <a:fillRect/>
          </a:stretch>
        </p:blipFill>
        <p:spPr bwMode="auto">
          <a:xfrm>
            <a:off x="7543800" y="0"/>
            <a:ext cx="1600200" cy="838200"/>
          </a:xfrm>
          <a:prstGeom prst="rect">
            <a:avLst/>
          </a:prstGeom>
          <a:noFill/>
          <a:ln w="9525">
            <a:noFill/>
            <a:miter lim="800000"/>
            <a:headEnd/>
            <a:tailEnd/>
          </a:ln>
        </p:spPr>
      </p:pic>
    </p:spTree>
    <p:extLst>
      <p:ext uri="{BB962C8B-B14F-4D97-AF65-F5344CB8AC3E}">
        <p14:creationId xmlns:p14="http://schemas.microsoft.com/office/powerpoint/2010/main" val="1015987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9" y="474665"/>
            <a:ext cx="8270875" cy="573087"/>
          </a:xfrm>
        </p:spPr>
        <p:txBody>
          <a:bodyPr>
            <a:noAutofit/>
          </a:bodyPr>
          <a:lstStyle/>
          <a:p>
            <a:pPr fontAlgn="auto">
              <a:spcAft>
                <a:spcPts val="0"/>
              </a:spcAft>
              <a:defRPr/>
            </a:pPr>
            <a:r>
              <a:rPr lang="en-GB" sz="4400" b="1" dirty="0" smtClean="0"/>
              <a:t>Foundation Apprenticeships</a:t>
            </a:r>
            <a:endParaRPr lang="en-US" sz="4400" b="1" dirty="0"/>
          </a:p>
        </p:txBody>
      </p:sp>
      <p:sp>
        <p:nvSpPr>
          <p:cNvPr id="3" name="Content Placeholder 2"/>
          <p:cNvSpPr>
            <a:spLocks noGrp="1"/>
          </p:cNvSpPr>
          <p:nvPr>
            <p:ph idx="1"/>
          </p:nvPr>
        </p:nvSpPr>
        <p:spPr>
          <a:xfrm>
            <a:off x="446088" y="1480752"/>
            <a:ext cx="7612062" cy="3438525"/>
          </a:xfrm>
        </p:spPr>
        <p:txBody>
          <a:bodyPr>
            <a:noAutofit/>
          </a:bodyPr>
          <a:lstStyle/>
          <a:p>
            <a:pPr fontAlgn="auto">
              <a:lnSpc>
                <a:spcPts val="2600"/>
              </a:lnSpc>
              <a:spcBef>
                <a:spcPts val="0"/>
              </a:spcBef>
              <a:defRPr/>
            </a:pPr>
            <a:r>
              <a:rPr lang="en-GB" sz="2400" b="1" dirty="0"/>
              <a:t>For </a:t>
            </a:r>
            <a:r>
              <a:rPr lang="en-GB" sz="2400" b="1" dirty="0" smtClean="0"/>
              <a:t>senior phase pupils S5-S6</a:t>
            </a:r>
            <a:endParaRPr lang="en-GB" sz="2400" b="1" dirty="0"/>
          </a:p>
          <a:p>
            <a:pPr fontAlgn="auto">
              <a:lnSpc>
                <a:spcPts val="2600"/>
              </a:lnSpc>
              <a:spcBef>
                <a:spcPts val="0"/>
              </a:spcBef>
              <a:defRPr/>
            </a:pPr>
            <a:r>
              <a:rPr lang="en-GB" sz="2400" b="1" dirty="0"/>
              <a:t>Work-based learning </a:t>
            </a:r>
            <a:r>
              <a:rPr lang="en-GB" sz="2400" b="1" dirty="0" smtClean="0"/>
              <a:t>typically over </a:t>
            </a:r>
            <a:r>
              <a:rPr lang="en-GB" sz="2400" b="1" dirty="0"/>
              <a:t>2 years</a:t>
            </a:r>
          </a:p>
          <a:p>
            <a:pPr fontAlgn="auto">
              <a:lnSpc>
                <a:spcPts val="2600"/>
              </a:lnSpc>
              <a:spcBef>
                <a:spcPts val="0"/>
              </a:spcBef>
              <a:defRPr/>
            </a:pPr>
            <a:r>
              <a:rPr lang="en-GB" sz="2400" b="1" dirty="0"/>
              <a:t>Delivery partnerships with schools, colleges, training providers and employers</a:t>
            </a:r>
          </a:p>
          <a:p>
            <a:pPr fontAlgn="auto">
              <a:lnSpc>
                <a:spcPts val="2600"/>
              </a:lnSpc>
              <a:spcBef>
                <a:spcPts val="0"/>
              </a:spcBef>
              <a:defRPr/>
            </a:pPr>
            <a:r>
              <a:rPr lang="en-GB" sz="2400" b="1" dirty="0" smtClean="0"/>
              <a:t>Work based learning at SCQF </a:t>
            </a:r>
            <a:r>
              <a:rPr lang="en-GB" sz="2400" b="1" dirty="0"/>
              <a:t>Level 6</a:t>
            </a:r>
          </a:p>
          <a:p>
            <a:pPr fontAlgn="auto">
              <a:lnSpc>
                <a:spcPts val="2600"/>
              </a:lnSpc>
              <a:spcBef>
                <a:spcPts val="0"/>
              </a:spcBef>
              <a:defRPr/>
            </a:pPr>
            <a:r>
              <a:rPr lang="en-GB" sz="2400" b="1" dirty="0"/>
              <a:t>Deliver elements of a Modern Apprenticeship</a:t>
            </a:r>
          </a:p>
          <a:p>
            <a:pPr fontAlgn="auto">
              <a:lnSpc>
                <a:spcPts val="2600"/>
              </a:lnSpc>
              <a:spcBef>
                <a:spcPts val="0"/>
              </a:spcBef>
              <a:defRPr/>
            </a:pPr>
            <a:r>
              <a:rPr lang="en-GB" sz="2400" b="1" dirty="0"/>
              <a:t>Provide industry recognised qualifications</a:t>
            </a:r>
          </a:p>
          <a:p>
            <a:pPr fontAlgn="auto">
              <a:lnSpc>
                <a:spcPts val="2600"/>
              </a:lnSpc>
              <a:spcBef>
                <a:spcPts val="0"/>
              </a:spcBef>
              <a:defRPr/>
            </a:pPr>
            <a:r>
              <a:rPr lang="en-GB" sz="2400" b="1" dirty="0"/>
              <a:t>Offer multiple progression pathways – into work including fast-track entry to a related MA, </a:t>
            </a:r>
            <a:r>
              <a:rPr lang="en-GB" sz="2400" b="1" dirty="0" smtClean="0"/>
              <a:t>into </a:t>
            </a:r>
            <a:r>
              <a:rPr lang="en-GB" sz="2400" b="1" dirty="0"/>
              <a:t>a GLA, FE or HE</a:t>
            </a:r>
            <a:endParaRPr sz="2400" b="1" dirty="0"/>
          </a:p>
        </p:txBody>
      </p:sp>
      <p:pic>
        <p:nvPicPr>
          <p:cNvPr id="3482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5414" y="5341938"/>
            <a:ext cx="1620837" cy="925512"/>
          </a:xfrm>
          <a:prstGeom prst="rect">
            <a:avLst/>
          </a:prstGeom>
          <a:noFill/>
          <a:ln w="9525">
            <a:noFill/>
            <a:miter lim="800000"/>
            <a:headEnd/>
            <a:tailEnd/>
          </a:ln>
        </p:spPr>
      </p:pic>
    </p:spTree>
    <p:extLst>
      <p:ext uri="{BB962C8B-B14F-4D97-AF65-F5344CB8AC3E}">
        <p14:creationId xmlns:p14="http://schemas.microsoft.com/office/powerpoint/2010/main" val="1060320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71" y="188640"/>
            <a:ext cx="7834314" cy="782960"/>
          </a:xfrm>
        </p:spPr>
        <p:txBody>
          <a:bodyPr/>
          <a:lstStyle/>
          <a:p>
            <a:r>
              <a:rPr lang="en-GB" sz="3200" dirty="0" smtClean="0">
                <a:solidFill>
                  <a:schemeClr val="accent5">
                    <a:lumMod val="75000"/>
                  </a:schemeClr>
                </a:solidFill>
              </a:rPr>
              <a:t>Foundation Apprenticeships</a:t>
            </a:r>
            <a:endParaRPr lang="en-GB" sz="3200" dirty="0">
              <a:solidFill>
                <a:schemeClr val="accent5">
                  <a:lumMod val="75000"/>
                </a:schemeClr>
              </a:solidFill>
            </a:endParaRPr>
          </a:p>
        </p:txBody>
      </p:sp>
      <p:pic>
        <p:nvPicPr>
          <p:cNvPr id="6" name="Content Placeholder 5" descr="Capture.PNG"/>
          <p:cNvPicPr>
            <a:picLocks noGrp="1" noChangeAspect="1"/>
          </p:cNvPicPr>
          <p:nvPr>
            <p:ph idx="1"/>
          </p:nvPr>
        </p:nvPicPr>
        <p:blipFill>
          <a:blip r:embed="rId3" cstate="print"/>
          <a:stretch>
            <a:fillRect/>
          </a:stretch>
        </p:blipFill>
        <p:spPr>
          <a:xfrm>
            <a:off x="268924" y="764704"/>
            <a:ext cx="8280920" cy="5184576"/>
          </a:xfrm>
          <a:prstGeom prst="rect">
            <a:avLst/>
          </a:prstGeom>
        </p:spPr>
      </p:pic>
    </p:spTree>
    <p:extLst>
      <p:ext uri="{BB962C8B-B14F-4D97-AF65-F5344CB8AC3E}">
        <p14:creationId xmlns:p14="http://schemas.microsoft.com/office/powerpoint/2010/main" val="1695818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png"/>
          <p:cNvPicPr>
            <a:picLocks noChangeAspect="1"/>
          </p:cNvPicPr>
          <p:nvPr/>
        </p:nvPicPr>
        <p:blipFill>
          <a:blip r:embed="rId2" cstate="print"/>
          <a:stretch>
            <a:fillRect/>
          </a:stretch>
        </p:blipFill>
        <p:spPr>
          <a:xfrm>
            <a:off x="461492" y="378196"/>
            <a:ext cx="8013008" cy="5503884"/>
          </a:xfrm>
          <a:prstGeom prst="rect">
            <a:avLst/>
          </a:prstGeom>
        </p:spPr>
      </p:pic>
    </p:spTree>
    <p:extLst>
      <p:ext uri="{BB962C8B-B14F-4D97-AF65-F5344CB8AC3E}">
        <p14:creationId xmlns:p14="http://schemas.microsoft.com/office/powerpoint/2010/main" val="3469761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3" cstate="print"/>
          <a:srcRect/>
          <a:stretch>
            <a:fillRect/>
          </a:stretch>
        </p:blipFill>
        <p:spPr bwMode="auto">
          <a:xfrm>
            <a:off x="0" y="0"/>
            <a:ext cx="9144000" cy="6863170"/>
          </a:xfrm>
          <a:prstGeom prst="rect">
            <a:avLst/>
          </a:prstGeom>
          <a:noFill/>
          <a:ln w="9525">
            <a:noFill/>
            <a:miter lim="800000"/>
            <a:headEnd/>
            <a:tailEnd/>
          </a:ln>
        </p:spPr>
      </p:pic>
    </p:spTree>
    <p:extLst>
      <p:ext uri="{BB962C8B-B14F-4D97-AF65-F5344CB8AC3E}">
        <p14:creationId xmlns:p14="http://schemas.microsoft.com/office/powerpoint/2010/main" val="3372821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700" b="1" kern="0" dirty="0">
                <a:solidFill>
                  <a:srgbClr val="00ABB5"/>
                </a:solidFill>
                <a:latin typeface="Arial"/>
              </a:rPr>
              <a:t>Interesting Practice:  Learner voice</a:t>
            </a:r>
            <a:endParaRPr lang="en-GB" sz="3700" dirty="0"/>
          </a:p>
        </p:txBody>
      </p:sp>
      <p:sp>
        <p:nvSpPr>
          <p:cNvPr id="6" name="Text Placeholder 5"/>
          <p:cNvSpPr>
            <a:spLocks noGrp="1"/>
          </p:cNvSpPr>
          <p:nvPr>
            <p:ph type="body" sz="quarter" idx="4294967295"/>
          </p:nvPr>
        </p:nvSpPr>
        <p:spPr>
          <a:xfrm>
            <a:off x="323529" y="2084852"/>
            <a:ext cx="2736304" cy="2652248"/>
          </a:xfrm>
        </p:spPr>
        <p:txBody>
          <a:bodyPr>
            <a:normAutofit fontScale="85000" lnSpcReduction="20000"/>
          </a:bodyPr>
          <a:lstStyle/>
          <a:p>
            <a:pPr marL="0" indent="0">
              <a:buNone/>
            </a:pPr>
            <a:r>
              <a:rPr lang="en-GB" sz="2700" kern="0" dirty="0">
                <a:solidFill>
                  <a:srgbClr val="00ABB5"/>
                </a:solidFill>
                <a:latin typeface="Arial"/>
              </a:rPr>
              <a:t>Career Education at Caskieberran Primary School, </a:t>
            </a:r>
            <a:r>
              <a:rPr lang="en-GB" sz="2700" kern="0" dirty="0" smtClean="0">
                <a:solidFill>
                  <a:srgbClr val="00ABB5"/>
                </a:solidFill>
                <a:latin typeface="Arial"/>
              </a:rPr>
              <a:t>Fife:</a:t>
            </a:r>
          </a:p>
          <a:p>
            <a:endParaRPr lang="en-GB" sz="2700" kern="0" dirty="0">
              <a:solidFill>
                <a:srgbClr val="00ABB5"/>
              </a:solidFill>
              <a:latin typeface="Arial"/>
            </a:endParaRPr>
          </a:p>
          <a:p>
            <a:pPr marL="0" indent="0">
              <a:buNone/>
            </a:pPr>
            <a:r>
              <a:rPr lang="en-GB" sz="2700" kern="0" dirty="0" smtClean="0">
                <a:solidFill>
                  <a:srgbClr val="00ABB5"/>
                </a:solidFill>
                <a:latin typeface="Arial"/>
              </a:rPr>
              <a:t>https</a:t>
            </a:r>
            <a:r>
              <a:rPr lang="en-GB" sz="2700" kern="0" dirty="0">
                <a:solidFill>
                  <a:srgbClr val="00ABB5"/>
                </a:solidFill>
                <a:latin typeface="Arial"/>
              </a:rPr>
              <a:t>://</a:t>
            </a:r>
            <a:r>
              <a:rPr lang="en-GB" sz="2700" kern="0" dirty="0" smtClean="0">
                <a:solidFill>
                  <a:srgbClr val="00ABB5"/>
                </a:solidFill>
                <a:latin typeface="Arial"/>
              </a:rPr>
              <a:t>www.youtube.com/watch?v=OUKWrcfyLbQ </a:t>
            </a:r>
          </a:p>
          <a:p>
            <a:endParaRPr lang="en-GB" sz="27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a:ext>
            </a:extLst>
          </a:blip>
          <a:stretch/>
        </p:blipFill>
        <p:spPr bwMode="auto">
          <a:xfrm>
            <a:off x="3203848" y="1700808"/>
            <a:ext cx="5616624" cy="381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058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66"/>
            <a:ext cx="9144000" cy="1063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8" rIns="91430" bIns="45718" rtlCol="0" anchor="ctr"/>
          <a:lstStyle/>
          <a:p>
            <a:pPr algn="ctr" defTabSz="914286"/>
            <a:endParaRPr lang="en-US" sz="1900">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794872"/>
            <a:ext cx="9227428" cy="1045599"/>
          </a:xfrm>
          <a:prstGeom prst="rect">
            <a:avLst/>
          </a:prstGeom>
        </p:spPr>
      </p:pic>
      <p:pic>
        <p:nvPicPr>
          <p:cNvPr id="6" name="Picture 5"/>
          <p:cNvPicPr>
            <a:picLocks noChangeAspect="1"/>
          </p:cNvPicPr>
          <p:nvPr/>
        </p:nvPicPr>
        <p:blipFill>
          <a:blip r:embed="rId4"/>
          <a:stretch>
            <a:fillRect/>
          </a:stretch>
        </p:blipFill>
        <p:spPr>
          <a:xfrm>
            <a:off x="6472585" y="6374083"/>
            <a:ext cx="2103260" cy="186956"/>
          </a:xfrm>
          <a:prstGeom prst="rect">
            <a:avLst/>
          </a:prstGeom>
        </p:spPr>
      </p:pic>
      <p:sp>
        <p:nvSpPr>
          <p:cNvPr id="2" name="Title 1"/>
          <p:cNvSpPr>
            <a:spLocks noGrp="1"/>
          </p:cNvSpPr>
          <p:nvPr>
            <p:ph type="title"/>
          </p:nvPr>
        </p:nvSpPr>
        <p:spPr/>
        <p:txBody>
          <a:bodyPr>
            <a:normAutofit fontScale="90000"/>
          </a:bodyPr>
          <a:lstStyle/>
          <a:p>
            <a:pPr algn="l"/>
            <a:r>
              <a:rPr lang="en-GB" b="1" dirty="0" smtClean="0"/>
              <a:t>DYW – Delivery: </a:t>
            </a:r>
            <a:r>
              <a:rPr lang="en-GB" b="1" dirty="0"/>
              <a:t>2017/18</a:t>
            </a:r>
          </a:p>
        </p:txBody>
      </p:sp>
      <p:sp>
        <p:nvSpPr>
          <p:cNvPr id="3" name="Content Placeholder 2"/>
          <p:cNvSpPr>
            <a:spLocks noGrp="1"/>
          </p:cNvSpPr>
          <p:nvPr>
            <p:ph idx="1"/>
          </p:nvPr>
        </p:nvSpPr>
        <p:spPr/>
        <p:txBody>
          <a:bodyPr>
            <a:normAutofit fontScale="77500" lnSpcReduction="20000"/>
          </a:bodyPr>
          <a:lstStyle/>
          <a:p>
            <a:pPr marL="0" indent="0">
              <a:buNone/>
            </a:pPr>
            <a:r>
              <a:rPr lang="en-GB" b="1" dirty="0"/>
              <a:t>In year </a:t>
            </a:r>
            <a:r>
              <a:rPr lang="en-GB" b="1" dirty="0" smtClean="0"/>
              <a:t>three:</a:t>
            </a:r>
          </a:p>
          <a:p>
            <a:r>
              <a:rPr lang="en-GB" dirty="0" smtClean="0"/>
              <a:t>more </a:t>
            </a:r>
            <a:r>
              <a:rPr lang="en-GB" dirty="0"/>
              <a:t>schools will be delivering a broader range of qualifications for young people from </a:t>
            </a:r>
            <a:r>
              <a:rPr lang="en-GB" dirty="0" err="1"/>
              <a:t>S4</a:t>
            </a:r>
            <a:r>
              <a:rPr lang="en-GB" dirty="0"/>
              <a:t> - </a:t>
            </a:r>
            <a:r>
              <a:rPr lang="en-GB" dirty="0" err="1"/>
              <a:t>S6</a:t>
            </a:r>
            <a:r>
              <a:rPr lang="en-GB" dirty="0"/>
              <a:t> in partnership with colleges and other providers. </a:t>
            </a:r>
            <a:endParaRPr lang="en-GB" dirty="0" smtClean="0"/>
          </a:p>
          <a:p>
            <a:r>
              <a:rPr lang="en-GB" dirty="0" smtClean="0"/>
              <a:t>Schools </a:t>
            </a:r>
            <a:r>
              <a:rPr lang="en-GB" dirty="0"/>
              <a:t>will have more partnerships with employers to inform curriculum design and delivery and provide work related learning experiences. </a:t>
            </a:r>
            <a:endParaRPr lang="en-GB" dirty="0" smtClean="0"/>
          </a:p>
          <a:p>
            <a:r>
              <a:rPr lang="en-GB" dirty="0" smtClean="0"/>
              <a:t>With </a:t>
            </a:r>
            <a:r>
              <a:rPr lang="en-GB" dirty="0"/>
              <a:t>the support of careers professionals, teachers and other practitioners, young people and parents will be more informed about routes into work, careers planning and employment opportunities. </a:t>
            </a:r>
          </a:p>
          <a:p>
            <a:endParaRPr lang="en-GB" dirty="0"/>
          </a:p>
        </p:txBody>
      </p:sp>
    </p:spTree>
    <p:extLst>
      <p:ext uri="{BB962C8B-B14F-4D97-AF65-F5344CB8AC3E}">
        <p14:creationId xmlns:p14="http://schemas.microsoft.com/office/powerpoint/2010/main" val="2375933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700" b="1" kern="0" dirty="0">
                <a:solidFill>
                  <a:srgbClr val="00ABB5"/>
                </a:solidFill>
                <a:latin typeface="Arial"/>
              </a:rPr>
              <a:t>Interesting Practice:  Community Café, Shetland, Head Teacher perspective</a:t>
            </a:r>
            <a:endParaRPr lang="en-GB" sz="3700" dirty="0"/>
          </a:p>
        </p:txBody>
      </p:sp>
      <p:sp>
        <p:nvSpPr>
          <p:cNvPr id="4" name="Text Placeholder 3"/>
          <p:cNvSpPr>
            <a:spLocks noGrp="1"/>
          </p:cNvSpPr>
          <p:nvPr>
            <p:ph idx="1"/>
          </p:nvPr>
        </p:nvSpPr>
        <p:spPr>
          <a:xfrm>
            <a:off x="457200" y="5589240"/>
            <a:ext cx="8229600" cy="538164"/>
          </a:xfrm>
        </p:spPr>
        <p:txBody>
          <a:bodyPr>
            <a:normAutofit/>
          </a:bodyPr>
          <a:lstStyle/>
          <a:p>
            <a:pPr marL="0" indent="0" algn="ctr">
              <a:buNone/>
            </a:pPr>
            <a:r>
              <a:rPr lang="en-GB" dirty="0"/>
              <a:t>https://www.youtube.com/watch?v=ED8dTBzUMgU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13222" y="1755928"/>
            <a:ext cx="5517556" cy="379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803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kern="0" dirty="0">
                <a:solidFill>
                  <a:srgbClr val="00ABB5"/>
                </a:solidFill>
                <a:latin typeface="Arial"/>
              </a:rPr>
              <a:t>Interesting Practice:  Pre-Apprenticeship Programme, Govan High School</a:t>
            </a:r>
            <a:endParaRPr lang="en-GB" sz="3200" dirty="0"/>
          </a:p>
        </p:txBody>
      </p:sp>
      <p:sp>
        <p:nvSpPr>
          <p:cNvPr id="5" name="Content Placeholder 4"/>
          <p:cNvSpPr>
            <a:spLocks noGrp="1"/>
          </p:cNvSpPr>
          <p:nvPr>
            <p:ph idx="1"/>
          </p:nvPr>
        </p:nvSpPr>
        <p:spPr>
          <a:xfrm>
            <a:off x="1709252" y="5589240"/>
            <a:ext cx="6275040" cy="704180"/>
          </a:xfrm>
        </p:spPr>
        <p:txBody>
          <a:bodyPr>
            <a:normAutofit/>
          </a:bodyPr>
          <a:lstStyle/>
          <a:p>
            <a:pPr marL="0" indent="0">
              <a:buNone/>
            </a:pPr>
            <a:r>
              <a:rPr lang="en-GB" dirty="0"/>
              <a:t>https://</a:t>
            </a:r>
            <a:r>
              <a:rPr lang="en-GB" dirty="0" smtClean="0"/>
              <a:t>www.youtube.com/watch?v=U4pViP8zn30 </a:t>
            </a:r>
            <a:endParaRPr lang="en-GB"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1" y="1901919"/>
            <a:ext cx="5040559" cy="347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937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95" y="405719"/>
            <a:ext cx="5711983" cy="617839"/>
          </a:xfrm>
        </p:spPr>
        <p:txBody>
          <a:bodyPr/>
          <a:lstStyle/>
          <a:p>
            <a:r>
              <a:rPr lang="en-GB" sz="3200" dirty="0" smtClean="0"/>
              <a:t>Where are you know?</a:t>
            </a:r>
            <a:endParaRPr lang="en-GB" sz="3200" dirty="0"/>
          </a:p>
        </p:txBody>
      </p:sp>
      <p:sp>
        <p:nvSpPr>
          <p:cNvPr id="6" name="Text Box 2"/>
          <p:cNvSpPr txBox="1">
            <a:spLocks noChangeArrowheads="1"/>
          </p:cNvSpPr>
          <p:nvPr/>
        </p:nvSpPr>
        <p:spPr bwMode="auto">
          <a:xfrm>
            <a:off x="320794" y="1240860"/>
            <a:ext cx="5115303" cy="4893643"/>
          </a:xfrm>
          <a:prstGeom prst="rect">
            <a:avLst/>
          </a:prstGeom>
          <a:solidFill>
            <a:srgbClr val="FFFFFF"/>
          </a:solidFill>
          <a:ln w="9525">
            <a:solidFill>
              <a:srgbClr val="000000"/>
            </a:solidFill>
            <a:miter lim="800000"/>
            <a:headEnd/>
            <a:tailEnd/>
          </a:ln>
        </p:spPr>
        <p:txBody>
          <a:bodyPr rot="0" vert="horz" wrap="square" lIns="91430" tIns="45718" rIns="91430" bIns="45718" anchor="t" anchorCtr="0">
            <a:spAutoFit/>
          </a:bodyPr>
          <a:lstStyle/>
          <a:p>
            <a:r>
              <a:rPr lang="en-GB" sz="2400" b="1" dirty="0">
                <a:solidFill>
                  <a:prstClr val="black">
                    <a:lumMod val="65000"/>
                    <a:lumOff val="35000"/>
                  </a:prstClr>
                </a:solidFill>
              </a:rPr>
              <a:t>Reflection: </a:t>
            </a:r>
          </a:p>
          <a:p>
            <a:endParaRPr lang="en-GB" sz="2400" b="1" dirty="0">
              <a:solidFill>
                <a:prstClr val="black">
                  <a:lumMod val="65000"/>
                  <a:lumOff val="35000"/>
                </a:prstClr>
              </a:solidFill>
            </a:endParaRPr>
          </a:p>
          <a:p>
            <a:r>
              <a:rPr lang="en-GB" sz="2400" dirty="0">
                <a:solidFill>
                  <a:prstClr val="black">
                    <a:lumMod val="75000"/>
                    <a:lumOff val="25000"/>
                  </a:prstClr>
                </a:solidFill>
              </a:rPr>
              <a:t>Use the self-evaluation wheel </a:t>
            </a:r>
            <a:r>
              <a:rPr lang="en-GB" sz="2400" dirty="0" smtClean="0">
                <a:solidFill>
                  <a:prstClr val="black">
                    <a:lumMod val="75000"/>
                    <a:lumOff val="25000"/>
                  </a:prstClr>
                </a:solidFill>
              </a:rPr>
              <a:t>(see </a:t>
            </a:r>
            <a:r>
              <a:rPr lang="en-GB" sz="2400" dirty="0" smtClean="0">
                <a:solidFill>
                  <a:schemeClr val="accent1"/>
                </a:solidFill>
                <a:hlinkClick r:id="rId3"/>
              </a:rPr>
              <a:t>Learning Resource 1</a:t>
            </a:r>
            <a:r>
              <a:rPr lang="en-GB" sz="2400" dirty="0" smtClean="0">
                <a:solidFill>
                  <a:prstClr val="black">
                    <a:lumMod val="75000"/>
                    <a:lumOff val="25000"/>
                  </a:prstClr>
                </a:solidFill>
              </a:rPr>
              <a:t>) to </a:t>
            </a:r>
            <a:r>
              <a:rPr lang="en-GB" sz="2400" dirty="0">
                <a:solidFill>
                  <a:prstClr val="black">
                    <a:lumMod val="75000"/>
                    <a:lumOff val="25000"/>
                  </a:prstClr>
                </a:solidFill>
              </a:rPr>
              <a:t>reflect on the expectations on teachers and practitioners:</a:t>
            </a:r>
          </a:p>
          <a:p>
            <a:r>
              <a:rPr lang="en-GB" sz="2400" dirty="0">
                <a:solidFill>
                  <a:prstClr val="black">
                    <a:lumMod val="75000"/>
                    <a:lumOff val="25000"/>
                  </a:prstClr>
                </a:solidFill>
              </a:rPr>
              <a:t>  </a:t>
            </a:r>
          </a:p>
          <a:p>
            <a:pPr marL="457200" indent="-457200">
              <a:buFont typeface="Arial" panose="020B0604020202020204" pitchFamily="34" charset="0"/>
              <a:buChar char="•"/>
            </a:pPr>
            <a:r>
              <a:rPr lang="en-GB" sz="2400" dirty="0">
                <a:solidFill>
                  <a:prstClr val="black">
                    <a:lumMod val="75000"/>
                    <a:lumOff val="25000"/>
                  </a:prstClr>
                </a:solidFill>
              </a:rPr>
              <a:t>To what extent do you contribute to and support the realisation of the expectations</a:t>
            </a:r>
            <a:r>
              <a:rPr lang="en-GB" sz="2400" b="1" dirty="0">
                <a:solidFill>
                  <a:prstClr val="black">
                    <a:lumMod val="75000"/>
                    <a:lumOff val="25000"/>
                  </a:prstClr>
                </a:solidFill>
              </a:rPr>
              <a:t>?</a:t>
            </a:r>
            <a:r>
              <a:rPr lang="en-GB" sz="2400" dirty="0">
                <a:solidFill>
                  <a:prstClr val="black">
                    <a:lumMod val="75000"/>
                    <a:lumOff val="25000"/>
                  </a:prstClr>
                </a:solidFill>
              </a:rPr>
              <a:t> </a:t>
            </a:r>
          </a:p>
          <a:p>
            <a:pPr marL="457200" indent="-457200">
              <a:buFont typeface="Arial" panose="020B0604020202020204" pitchFamily="34" charset="0"/>
              <a:buChar char="•"/>
            </a:pPr>
            <a:r>
              <a:rPr lang="en-GB" sz="2400" dirty="0">
                <a:solidFill>
                  <a:prstClr val="black">
                    <a:lumMod val="75000"/>
                    <a:lumOff val="25000"/>
                  </a:prstClr>
                </a:solidFill>
              </a:rPr>
              <a:t>Which areas could be developed further as part of your work with schools</a:t>
            </a:r>
            <a:r>
              <a:rPr lang="en-GB" sz="2400" dirty="0" smtClean="0">
                <a:solidFill>
                  <a:prstClr val="black">
                    <a:lumMod val="75000"/>
                    <a:lumOff val="25000"/>
                  </a:prstClr>
                </a:solidFill>
              </a:rPr>
              <a:t>/ </a:t>
            </a:r>
            <a:r>
              <a:rPr lang="en-GB" sz="2400" dirty="0" err="1" smtClean="0">
                <a:solidFill>
                  <a:prstClr val="black">
                    <a:lumMod val="75000"/>
                    <a:lumOff val="25000"/>
                  </a:prstClr>
                </a:solidFill>
              </a:rPr>
              <a:t>LAs</a:t>
            </a:r>
            <a:r>
              <a:rPr lang="en-GB" sz="2400" dirty="0">
                <a:solidFill>
                  <a:prstClr val="black">
                    <a:lumMod val="75000"/>
                    <a:lumOff val="25000"/>
                  </a:prstClr>
                </a:solidFill>
              </a:rPr>
              <a:t>?</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87559">
            <a:off x="5785446" y="1792265"/>
            <a:ext cx="3047398" cy="2158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1281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85800"/>
            <a:ext cx="7834314" cy="1143000"/>
          </a:xfrm>
        </p:spPr>
        <p:txBody>
          <a:bodyPr>
            <a:normAutofit fontScale="90000"/>
          </a:bodyPr>
          <a:lstStyle/>
          <a:p>
            <a:pPr algn="l"/>
            <a:r>
              <a:rPr lang="en-GB" sz="3200" b="1" dirty="0" smtClean="0">
                <a:solidFill>
                  <a:schemeClr val="accent5">
                    <a:lumMod val="75000"/>
                  </a:schemeClr>
                </a:solidFill>
              </a:rPr>
              <a:t>Does the CES 3-18 feature on your improvement plan for 2017/18?</a:t>
            </a:r>
            <a:br>
              <a:rPr lang="en-GB" sz="3200" b="1" dirty="0" smtClean="0">
                <a:solidFill>
                  <a:schemeClr val="accent5">
                    <a:lumMod val="75000"/>
                  </a:schemeClr>
                </a:solidFill>
              </a:rPr>
            </a:br>
            <a:r>
              <a:rPr lang="en-GB" sz="2200" dirty="0" smtClean="0">
                <a:solidFill>
                  <a:schemeClr val="accent5">
                    <a:lumMod val="75000"/>
                  </a:schemeClr>
                </a:solidFill>
              </a:rPr>
              <a:t>(i</a:t>
            </a:r>
            <a:r>
              <a:rPr lang="en-GB" sz="2200" b="1" dirty="0" smtClean="0">
                <a:solidFill>
                  <a:schemeClr val="accent5">
                    <a:lumMod val="75000"/>
                  </a:schemeClr>
                </a:solidFill>
              </a:rPr>
              <a:t>ncluding collective </a:t>
            </a:r>
            <a:r>
              <a:rPr lang="en-GB" sz="2200" dirty="0" smtClean="0">
                <a:solidFill>
                  <a:schemeClr val="accent5">
                    <a:lumMod val="75000"/>
                  </a:schemeClr>
                </a:solidFill>
              </a:rPr>
              <a:t>Local Authority responses)</a:t>
            </a:r>
            <a:r>
              <a:rPr lang="en-GB" sz="3200" dirty="0" smtClean="0">
                <a:solidFill>
                  <a:schemeClr val="accent5">
                    <a:lumMod val="75000"/>
                  </a:schemeClr>
                </a:solidFill>
              </a:rPr>
              <a:t> </a:t>
            </a:r>
            <a:endParaRPr lang="en-GB" sz="3200" b="1" dirty="0">
              <a:solidFill>
                <a:schemeClr val="accent5">
                  <a:lumMod val="75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399154447"/>
              </p:ext>
            </p:extLst>
          </p:nvPr>
        </p:nvGraphicFramePr>
        <p:xfrm>
          <a:off x="395536" y="1916832"/>
          <a:ext cx="7632848"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3211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400"/>
            <a:ext cx="8229600" cy="1143000"/>
          </a:xfrm>
        </p:spPr>
        <p:txBody>
          <a:bodyPr>
            <a:normAutofit fontScale="90000"/>
          </a:bodyPr>
          <a:lstStyle/>
          <a:p>
            <a:pPr algn="l"/>
            <a:r>
              <a:rPr lang="en-GB" sz="3600" b="1" dirty="0">
                <a:solidFill>
                  <a:schemeClr val="accent5">
                    <a:lumMod val="75000"/>
                  </a:schemeClr>
                </a:solidFill>
              </a:rPr>
              <a:t>National Priorities:  Making connections</a:t>
            </a:r>
            <a:endParaRPr lang="en-GB" sz="3600" dirty="0">
              <a:solidFill>
                <a:schemeClr val="accent5">
                  <a:lumMod val="75000"/>
                </a:schemeClr>
              </a:solidFill>
            </a:endParaRPr>
          </a:p>
        </p:txBody>
      </p:sp>
      <p:sp>
        <p:nvSpPr>
          <p:cNvPr id="10" name="TextBox 9"/>
          <p:cNvSpPr txBox="1"/>
          <p:nvPr/>
        </p:nvSpPr>
        <p:spPr>
          <a:xfrm>
            <a:off x="251520" y="6165307"/>
            <a:ext cx="8568952" cy="523220"/>
          </a:xfrm>
          <a:prstGeom prst="rect">
            <a:avLst/>
          </a:prstGeom>
          <a:solidFill>
            <a:schemeClr val="accent5">
              <a:lumMod val="75000"/>
            </a:schemeClr>
          </a:solidFill>
        </p:spPr>
        <p:txBody>
          <a:bodyPr wrap="square" lIns="91430" tIns="45718" rIns="91430" bIns="45718" rtlCol="0">
            <a:spAutoFit/>
          </a:bodyPr>
          <a:lstStyle/>
          <a:p>
            <a:pPr algn="ctr"/>
            <a:r>
              <a:rPr lang="en-GB" sz="2800" b="1" dirty="0">
                <a:solidFill>
                  <a:prstClr val="white">
                    <a:lumMod val="85000"/>
                  </a:prstClr>
                </a:solidFill>
              </a:rPr>
              <a:t>GIRFEC / 16+ / MCMC / Opportunities for All</a:t>
            </a:r>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44" r="-8268"/>
          <a:stretch/>
        </p:blipFill>
        <p:spPr bwMode="auto">
          <a:xfrm>
            <a:off x="3368203" y="902526"/>
            <a:ext cx="2643959" cy="2245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450673">
            <a:off x="6159826" y="1480045"/>
            <a:ext cx="2361650" cy="3515985"/>
          </a:xfrm>
          <a:prstGeom prst="rect">
            <a:avLst/>
          </a:prstGeom>
          <a:noFill/>
          <a:ln w="9525">
            <a:solidFill>
              <a:schemeClr val="tx1"/>
            </a:solidFill>
            <a:miter lim="800000"/>
            <a:headEnd/>
            <a:tailEnd/>
          </a:ln>
          <a:effectLst>
            <a:outerShdw blurRad="368300" dist="520700" dir="3780000" sx="94000" sy="94000" algn="ctr" rotWithShape="0">
              <a:schemeClr val="tx1">
                <a:lumMod val="50000"/>
                <a:lumOff val="50000"/>
                <a:alpha val="81000"/>
              </a:schemeClr>
            </a:outerShdw>
          </a:effectLst>
          <a:extLst>
            <a:ext uri="{909E8E84-426E-40DD-AFC4-6F175D3DCCD1}">
              <a14:hiddenFill xmlns:a14="http://schemas.microsoft.com/office/drawing/2010/main">
                <a:solidFill>
                  <a:schemeClr val="accent1"/>
                </a:solidFill>
              </a14:hiddenFill>
            </a:ext>
          </a:extLst>
        </p:spPr>
      </p:pic>
      <p:pic>
        <p:nvPicPr>
          <p:cNvPr id="13" name="Picture 2"/>
          <p:cNvPicPr>
            <a:picLocks noGrp="1" noChangeAspect="1" noChangeArrowheads="1"/>
          </p:cNvPicPr>
          <p:nvPr>
            <p:ph idx="1"/>
          </p:nvPr>
        </p:nvPicPr>
        <p:blipFill rotWithShape="1">
          <a:blip r:embed="rId5" cstate="email">
            <a:extLst>
              <a:ext uri="{28A0092B-C50C-407E-A947-70E740481C1C}">
                <a14:useLocalDpi xmlns:a14="http://schemas.microsoft.com/office/drawing/2010/main"/>
              </a:ext>
            </a:extLst>
          </a:blip>
          <a:srcRect/>
          <a:stretch/>
        </p:blipFill>
        <p:spPr>
          <a:xfrm>
            <a:off x="3450379" y="3429003"/>
            <a:ext cx="2335589" cy="2575647"/>
          </a:xfrm>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1193841">
            <a:off x="435028" y="1452478"/>
            <a:ext cx="2622044" cy="3568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3833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434" y="836712"/>
            <a:ext cx="8229600" cy="1143000"/>
          </a:xfrm>
        </p:spPr>
        <p:txBody>
          <a:bodyPr>
            <a:noAutofit/>
          </a:bodyPr>
          <a:lstStyle/>
          <a:p>
            <a:pPr algn="l"/>
            <a:r>
              <a:rPr lang="en-GB" sz="2400" dirty="0">
                <a:solidFill>
                  <a:srgbClr val="00B050"/>
                </a:solidFill>
              </a:rPr>
              <a:t>3.3 CREATIVITY AND EMPLOYABILITY</a:t>
            </a:r>
            <a:r>
              <a:rPr lang="en-GB" sz="3600" dirty="0">
                <a:solidFill>
                  <a:srgbClr val="00B050"/>
                </a:solidFill>
              </a:rPr>
              <a:t/>
            </a:r>
            <a:br>
              <a:rPr lang="en-GB" sz="3600" dirty="0">
                <a:solidFill>
                  <a:srgbClr val="00B050"/>
                </a:solidFill>
              </a:rPr>
            </a:br>
            <a:r>
              <a:rPr lang="en-GB" sz="2000" dirty="0">
                <a:solidFill>
                  <a:schemeClr val="tx1"/>
                </a:solidFill>
              </a:rPr>
              <a:t>Theme 4: Increasing employability skills</a:t>
            </a:r>
          </a:p>
        </p:txBody>
      </p:sp>
      <p:sp>
        <p:nvSpPr>
          <p:cNvPr id="3" name="Content Placeholder 2"/>
          <p:cNvSpPr>
            <a:spLocks noGrp="1"/>
          </p:cNvSpPr>
          <p:nvPr>
            <p:ph idx="1"/>
          </p:nvPr>
        </p:nvSpPr>
        <p:spPr>
          <a:xfrm>
            <a:off x="467545" y="1844824"/>
            <a:ext cx="6195441" cy="3096344"/>
          </a:xfrm>
        </p:spPr>
        <p:txBody>
          <a:bodyPr>
            <a:noAutofit/>
          </a:bodyPr>
          <a:lstStyle/>
          <a:p>
            <a:pPr>
              <a:buNone/>
            </a:pPr>
            <a:r>
              <a:rPr lang="en-GB" b="1" dirty="0">
                <a:solidFill>
                  <a:srgbClr val="00B050"/>
                </a:solidFill>
              </a:rPr>
              <a:t>Features of highly effective practice:</a:t>
            </a:r>
          </a:p>
          <a:p>
            <a:pPr>
              <a:buClr>
                <a:srgbClr val="00B050"/>
              </a:buClr>
              <a:buFont typeface="Wingdings" pitchFamily="2" charset="2"/>
              <a:buChar char="ü"/>
            </a:pPr>
            <a:r>
              <a:rPr lang="en-GB" sz="1900" dirty="0"/>
              <a:t>The </a:t>
            </a:r>
            <a:r>
              <a:rPr lang="en-GB" sz="1900" b="1" dirty="0">
                <a:solidFill>
                  <a:schemeClr val="tx1"/>
                </a:solidFill>
              </a:rPr>
              <a:t>school audits practice </a:t>
            </a:r>
            <a:r>
              <a:rPr lang="en-GB" sz="1900" dirty="0"/>
              <a:t>using the entitlements and expectations in the </a:t>
            </a:r>
            <a:r>
              <a:rPr lang="en-GB" sz="1900" b="1" dirty="0">
                <a:solidFill>
                  <a:schemeClr val="tx1"/>
                </a:solidFill>
              </a:rPr>
              <a:t>Career Education Standard</a:t>
            </a:r>
            <a:r>
              <a:rPr lang="en-GB" sz="1900" dirty="0"/>
              <a:t>.</a:t>
            </a:r>
          </a:p>
          <a:p>
            <a:pPr>
              <a:buClr>
                <a:srgbClr val="00B050"/>
              </a:buClr>
              <a:buFont typeface="Wingdings" pitchFamily="2" charset="2"/>
              <a:buChar char="ü"/>
            </a:pPr>
            <a:r>
              <a:rPr lang="en-GB" sz="1900" dirty="0"/>
              <a:t>Young people </a:t>
            </a:r>
            <a:r>
              <a:rPr lang="en-GB" sz="1900" b="1" dirty="0">
                <a:solidFill>
                  <a:schemeClr val="tx1"/>
                </a:solidFill>
              </a:rPr>
              <a:t>experience rich work-based learning</a:t>
            </a:r>
            <a:r>
              <a:rPr lang="en-GB" sz="1900" dirty="0"/>
              <a:t>. This enables them to make informed career choices.</a:t>
            </a:r>
          </a:p>
          <a:p>
            <a:pPr>
              <a:buClr>
                <a:srgbClr val="00B050"/>
              </a:buClr>
              <a:buFont typeface="Wingdings" pitchFamily="2" charset="2"/>
              <a:buChar char="ü"/>
            </a:pPr>
            <a:r>
              <a:rPr lang="en-US" sz="1900" dirty="0"/>
              <a:t>There are clear expectations for young people, employers, schools, local authority, parents and carers before, during and after </a:t>
            </a:r>
            <a:r>
              <a:rPr lang="en-US" sz="1900" b="1" dirty="0">
                <a:solidFill>
                  <a:schemeClr val="tx1"/>
                </a:solidFill>
              </a:rPr>
              <a:t>work placements</a:t>
            </a:r>
            <a:r>
              <a:rPr lang="en-US" sz="1600" dirty="0"/>
              <a:t>. </a:t>
            </a:r>
          </a:p>
          <a:p>
            <a:pPr>
              <a:buClr>
                <a:srgbClr val="00B050"/>
              </a:buClr>
              <a:buFont typeface="Wingdings" pitchFamily="2" charset="2"/>
              <a:buChar char="ü"/>
            </a:pPr>
            <a:endParaRPr lang="en-GB" sz="1600" dirty="0"/>
          </a:p>
          <a:p>
            <a:pPr>
              <a:buClr>
                <a:srgbClr val="00B050"/>
              </a:buClr>
              <a:buFont typeface="Wingdings" pitchFamily="2" charset="2"/>
              <a:buChar char="ü"/>
            </a:pPr>
            <a:endParaRPr lang="en-GB" sz="1900" dirty="0"/>
          </a:p>
        </p:txBody>
      </p:sp>
      <p:sp>
        <p:nvSpPr>
          <p:cNvPr id="5" name="Content Placeholder 2"/>
          <p:cNvSpPr txBox="1">
            <a:spLocks/>
          </p:cNvSpPr>
          <p:nvPr/>
        </p:nvSpPr>
        <p:spPr>
          <a:xfrm>
            <a:off x="467544" y="4581128"/>
            <a:ext cx="8676456" cy="1755576"/>
          </a:xfrm>
          <a:prstGeom prst="rect">
            <a:avLst/>
          </a:prstGeom>
        </p:spPr>
        <p:txBody>
          <a:bodyPr vert="horz" lIns="91430" tIns="45718" rIns="91430" bIns="45718" rtlCol="0">
            <a:noAutofit/>
          </a:bodyPr>
          <a:lstStyle/>
          <a:p>
            <a:pPr marL="273017" indent="-273017">
              <a:buClr>
                <a:srgbClr val="00B050"/>
              </a:buClr>
            </a:pPr>
            <a:r>
              <a:rPr lang="en-GB" sz="2000" b="1" dirty="0">
                <a:solidFill>
                  <a:srgbClr val="00B050"/>
                </a:solidFill>
              </a:rPr>
              <a:t>Challenge questions:</a:t>
            </a:r>
          </a:p>
          <a:p>
            <a:pPr marL="273017" indent="-273017">
              <a:buClr>
                <a:srgbClr val="00B050"/>
              </a:buClr>
              <a:buFont typeface="Wingdings" pitchFamily="2" charset="2"/>
              <a:buChar char="ü"/>
            </a:pPr>
            <a:r>
              <a:rPr lang="en-GB" dirty="0" smtClean="0">
                <a:solidFill>
                  <a:prstClr val="black">
                    <a:lumMod val="65000"/>
                    <a:lumOff val="35000"/>
                  </a:prstClr>
                </a:solidFill>
              </a:rPr>
              <a:t>How well are we working with learners, parents and carers, employers, colleges and other partners to </a:t>
            </a:r>
            <a:r>
              <a:rPr lang="en-GB" b="1" dirty="0" smtClean="0">
                <a:solidFill>
                  <a:prstClr val="black"/>
                </a:solidFill>
              </a:rPr>
              <a:t>develop an effective approach to careers education</a:t>
            </a:r>
            <a:r>
              <a:rPr lang="en-GB" b="1" dirty="0" smtClean="0">
                <a:solidFill>
                  <a:prstClr val="black">
                    <a:lumMod val="65000"/>
                    <a:lumOff val="35000"/>
                  </a:prstClr>
                </a:solidFill>
              </a:rPr>
              <a:t> </a:t>
            </a:r>
            <a:r>
              <a:rPr lang="en-GB" dirty="0" smtClean="0">
                <a:solidFill>
                  <a:prstClr val="black">
                    <a:lumMod val="65000"/>
                    <a:lumOff val="35000"/>
                  </a:prstClr>
                </a:solidFill>
              </a:rPr>
              <a:t>which supports them into sustained positive destinations?</a:t>
            </a:r>
          </a:p>
          <a:p>
            <a:pPr marL="273017" indent="-273017">
              <a:buClr>
                <a:srgbClr val="00B050"/>
              </a:buClr>
              <a:buFont typeface="Wingdings" pitchFamily="2" charset="2"/>
              <a:buChar char="ü"/>
            </a:pPr>
            <a:r>
              <a:rPr lang="en-US" dirty="0" smtClean="0">
                <a:solidFill>
                  <a:prstClr val="black">
                    <a:lumMod val="65000"/>
                    <a:lumOff val="35000"/>
                  </a:prstClr>
                </a:solidFill>
              </a:rPr>
              <a:t>How </a:t>
            </a:r>
            <a:r>
              <a:rPr lang="en-US" b="1" dirty="0" smtClean="0">
                <a:solidFill>
                  <a:prstClr val="black"/>
                </a:solidFill>
              </a:rPr>
              <a:t>knowledgeable and up-to-date is our school team about career and employability </a:t>
            </a:r>
            <a:r>
              <a:rPr lang="en-US" dirty="0" smtClean="0">
                <a:solidFill>
                  <a:prstClr val="black">
                    <a:lumMod val="65000"/>
                    <a:lumOff val="35000"/>
                  </a:prstClr>
                </a:solidFill>
              </a:rPr>
              <a:t>prospects? </a:t>
            </a:r>
          </a:p>
          <a:p>
            <a:pPr marL="273017" indent="-273017">
              <a:buClr>
                <a:srgbClr val="00B050"/>
              </a:buClr>
              <a:buFont typeface="Wingdings" pitchFamily="2" charset="2"/>
              <a:buChar char="ü"/>
            </a:pPr>
            <a:endParaRPr lang="en-GB" dirty="0" smtClean="0">
              <a:solidFill>
                <a:prstClr val="black">
                  <a:lumMod val="65000"/>
                  <a:lumOff val="35000"/>
                </a:prstClr>
              </a:solidFill>
            </a:endParaRPr>
          </a:p>
          <a:p>
            <a:endParaRPr lang="en-GB" sz="2000" dirty="0">
              <a:solidFill>
                <a:prstClr val="black"/>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2988" y="476674"/>
            <a:ext cx="2157659" cy="2952343"/>
          </a:xfrm>
          <a:prstGeom prst="rect">
            <a:avLst/>
          </a:prstGeom>
          <a:noFill/>
          <a:ln w="9525">
            <a:solidFill>
              <a:srgbClr val="00B0F0"/>
            </a:solidFill>
            <a:miter lim="800000"/>
            <a:headEnd/>
            <a:tailEnd/>
          </a:ln>
        </p:spPr>
      </p:pic>
      <p:sp>
        <p:nvSpPr>
          <p:cNvPr id="7" name="Title 1"/>
          <p:cNvSpPr txBox="1">
            <a:spLocks/>
          </p:cNvSpPr>
          <p:nvPr/>
        </p:nvSpPr>
        <p:spPr>
          <a:xfrm>
            <a:off x="395536" y="0"/>
            <a:ext cx="8229600" cy="1143000"/>
          </a:xfrm>
          <a:prstGeom prst="rect">
            <a:avLst/>
          </a:prstGeom>
        </p:spPr>
        <p:txBody>
          <a:bodyPr vert="horz" lIns="91430" tIns="45718" rIns="91430" bIns="45718" rtlCol="0" anchor="ctr">
            <a:noAutofit/>
          </a:bodyPr>
          <a:lstStyle/>
          <a:p>
            <a:pPr>
              <a:spcBef>
                <a:spcPct val="0"/>
              </a:spcBef>
              <a:defRPr/>
            </a:pPr>
            <a:r>
              <a:rPr lang="en-GB" sz="3200" b="1" dirty="0">
                <a:solidFill>
                  <a:srgbClr val="4BACC6">
                    <a:lumMod val="75000"/>
                  </a:srgbClr>
                </a:solidFill>
              </a:rPr>
              <a:t>How Good is our School 4? </a:t>
            </a:r>
          </a:p>
        </p:txBody>
      </p:sp>
    </p:spTree>
    <p:extLst>
      <p:ext uri="{BB962C8B-B14F-4D97-AF65-F5344CB8AC3E}">
        <p14:creationId xmlns:p14="http://schemas.microsoft.com/office/powerpoint/2010/main" val="29487791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141" y="1628800"/>
            <a:ext cx="5472608" cy="3096344"/>
          </a:xfrm>
        </p:spPr>
        <p:txBody>
          <a:bodyPr>
            <a:noAutofit/>
          </a:bodyPr>
          <a:lstStyle/>
          <a:p>
            <a:r>
              <a:rPr lang="en-GB" sz="2400" b="1" dirty="0">
                <a:solidFill>
                  <a:srgbClr val="00B050"/>
                </a:solidFill>
              </a:rPr>
              <a:t>Core Quality Indicators: </a:t>
            </a:r>
          </a:p>
          <a:p>
            <a:r>
              <a:rPr lang="en-GB" sz="1800" dirty="0" smtClean="0"/>
              <a:t>1.3 </a:t>
            </a:r>
            <a:r>
              <a:rPr lang="en-GB" sz="1800" dirty="0"/>
              <a:t>Leadership of Change </a:t>
            </a:r>
          </a:p>
          <a:p>
            <a:r>
              <a:rPr lang="en-GB" sz="1800" dirty="0"/>
              <a:t>2.3 Learning, Teaching and Assessment </a:t>
            </a:r>
          </a:p>
          <a:p>
            <a:r>
              <a:rPr lang="en-GB" sz="1800" dirty="0"/>
              <a:t>3.2 Raising Attainment and Achievement </a:t>
            </a:r>
          </a:p>
          <a:p>
            <a:r>
              <a:rPr lang="en-GB" sz="1800" dirty="0"/>
              <a:t>3.1 Ensuring Wellbeing, Equality and Inclusion </a:t>
            </a:r>
            <a:endParaRPr lang="en-GB" sz="1900" dirty="0"/>
          </a:p>
        </p:txBody>
      </p:sp>
      <p:sp>
        <p:nvSpPr>
          <p:cNvPr id="5" name="Content Placeholder 2"/>
          <p:cNvSpPr txBox="1">
            <a:spLocks/>
          </p:cNvSpPr>
          <p:nvPr/>
        </p:nvSpPr>
        <p:spPr>
          <a:xfrm>
            <a:off x="323528" y="3573016"/>
            <a:ext cx="8676456" cy="1971600"/>
          </a:xfrm>
          <a:prstGeom prst="rect">
            <a:avLst/>
          </a:prstGeom>
        </p:spPr>
        <p:txBody>
          <a:bodyPr vert="horz" lIns="91430" tIns="45718" rIns="91430" bIns="45718" rtlCol="0">
            <a:noAutofit/>
          </a:bodyPr>
          <a:lstStyle/>
          <a:p>
            <a:pPr marL="273017" indent="-273017">
              <a:buClr>
                <a:srgbClr val="00B050"/>
              </a:buClr>
            </a:pPr>
            <a:r>
              <a:rPr lang="en-GB" sz="2400" b="1" dirty="0" smtClean="0">
                <a:solidFill>
                  <a:srgbClr val="00B050"/>
                </a:solidFill>
              </a:rPr>
              <a:t>Permeating themes</a:t>
            </a:r>
            <a:r>
              <a:rPr lang="en-GB" sz="2800" b="1" dirty="0" smtClean="0">
                <a:solidFill>
                  <a:srgbClr val="00B050"/>
                </a:solidFill>
              </a:rPr>
              <a:t>:</a:t>
            </a:r>
          </a:p>
          <a:p>
            <a:pPr marL="273017" indent="-273017">
              <a:buClr>
                <a:srgbClr val="00B050"/>
              </a:buClr>
              <a:buFont typeface="Wingdings" pitchFamily="2" charset="2"/>
              <a:buChar char="ü"/>
            </a:pPr>
            <a:r>
              <a:rPr lang="en-GB" dirty="0" smtClean="0">
                <a:solidFill>
                  <a:schemeClr val="tx1">
                    <a:lumMod val="65000"/>
                    <a:lumOff val="35000"/>
                  </a:schemeClr>
                </a:solidFill>
              </a:rPr>
              <a:t>Learning pathways, particular senior phase provision</a:t>
            </a:r>
            <a:endParaRPr lang="en-GB" dirty="0">
              <a:solidFill>
                <a:schemeClr val="tx1">
                  <a:lumMod val="65000"/>
                  <a:lumOff val="35000"/>
                </a:schemeClr>
              </a:solidFill>
            </a:endParaRPr>
          </a:p>
          <a:p>
            <a:pPr marL="273017" indent="-273017">
              <a:buClr>
                <a:srgbClr val="00B050"/>
              </a:buClr>
              <a:buFont typeface="Wingdings" pitchFamily="2" charset="2"/>
              <a:buChar char="ü"/>
            </a:pPr>
            <a:r>
              <a:rPr lang="en-US" dirty="0" smtClean="0">
                <a:solidFill>
                  <a:prstClr val="black">
                    <a:lumMod val="65000"/>
                    <a:lumOff val="35000"/>
                  </a:prstClr>
                </a:solidFill>
              </a:rPr>
              <a:t>Development and promotion of partnerships</a:t>
            </a:r>
          </a:p>
          <a:p>
            <a:pPr marL="273017" indent="-273017">
              <a:buClr>
                <a:srgbClr val="00B050"/>
              </a:buClr>
              <a:buFont typeface="Wingdings" pitchFamily="2" charset="2"/>
              <a:buChar char="ü"/>
            </a:pPr>
            <a:r>
              <a:rPr lang="en-US" dirty="0" smtClean="0">
                <a:solidFill>
                  <a:prstClr val="black">
                    <a:lumMod val="65000"/>
                    <a:lumOff val="35000"/>
                  </a:prstClr>
                </a:solidFill>
              </a:rPr>
              <a:t>Recognition of wider achievement</a:t>
            </a:r>
          </a:p>
          <a:p>
            <a:pPr marL="273017" indent="-273017">
              <a:buClr>
                <a:srgbClr val="00B050"/>
              </a:buClr>
              <a:buFont typeface="Wingdings" pitchFamily="2" charset="2"/>
              <a:buChar char="ü"/>
            </a:pPr>
            <a:r>
              <a:rPr lang="en-US" dirty="0" smtClean="0">
                <a:solidFill>
                  <a:prstClr val="black">
                    <a:lumMod val="65000"/>
                    <a:lumOff val="35000"/>
                  </a:prstClr>
                </a:solidFill>
              </a:rPr>
              <a:t>Supporting transition and progression towards positive sustained destinations</a:t>
            </a:r>
          </a:p>
          <a:p>
            <a:pPr marL="273017" indent="-273017">
              <a:buClr>
                <a:srgbClr val="00B050"/>
              </a:buClr>
              <a:buFont typeface="Wingdings" pitchFamily="2" charset="2"/>
              <a:buChar char="ü"/>
            </a:pPr>
            <a:endParaRPr lang="en-GB" dirty="0" smtClean="0">
              <a:solidFill>
                <a:prstClr val="black">
                  <a:lumMod val="65000"/>
                  <a:lumOff val="35000"/>
                </a:prstClr>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1340770"/>
            <a:ext cx="1964914" cy="2664311"/>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lstStyle/>
          <a:p>
            <a:r>
              <a:rPr lang="en-GB" dirty="0" smtClean="0"/>
              <a:t>HGIOS 4</a:t>
            </a:r>
            <a:endParaRPr lang="en-GB" dirty="0"/>
          </a:p>
        </p:txBody>
      </p:sp>
    </p:spTree>
    <p:extLst>
      <p:ext uri="{BB962C8B-B14F-4D97-AF65-F5344CB8AC3E}">
        <p14:creationId xmlns:p14="http://schemas.microsoft.com/office/powerpoint/2010/main" val="4246624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556792"/>
            <a:ext cx="5040560" cy="3528392"/>
          </a:xfrm>
        </p:spPr>
        <p:txBody>
          <a:bodyPr>
            <a:noAutofit/>
          </a:bodyPr>
          <a:lstStyle/>
          <a:p>
            <a:pPr marL="285750" indent="-285750">
              <a:buFont typeface="Arial" panose="020B0604020202020204" pitchFamily="34" charset="0"/>
              <a:buChar char="•"/>
            </a:pPr>
            <a:r>
              <a:rPr lang="en-GB" sz="1800" dirty="0" smtClean="0"/>
              <a:t>Core briefing states:</a:t>
            </a:r>
          </a:p>
          <a:p>
            <a:r>
              <a:rPr lang="en-GB" sz="1800" dirty="0" smtClean="0"/>
              <a:t>“</a:t>
            </a:r>
            <a:r>
              <a:rPr lang="en-GB" sz="1800" b="1" dirty="0" smtClean="0">
                <a:solidFill>
                  <a:schemeClr val="tx1"/>
                </a:solidFill>
              </a:rPr>
              <a:t>Skills </a:t>
            </a:r>
            <a:r>
              <a:rPr lang="en-GB" sz="1800" b="1" dirty="0">
                <a:solidFill>
                  <a:schemeClr val="tx1"/>
                </a:solidFill>
              </a:rPr>
              <a:t>development is integrated into the Benchmarks </a:t>
            </a:r>
            <a:r>
              <a:rPr lang="en-GB" sz="1800" dirty="0"/>
              <a:t>to support greater shared understanding.  An understanding of skills and how well they are developing will enable </a:t>
            </a:r>
            <a:r>
              <a:rPr lang="en-GB" sz="1800" b="1" dirty="0"/>
              <a:t>learners to </a:t>
            </a:r>
            <a:r>
              <a:rPr lang="en-GB" sz="1800" b="1" dirty="0">
                <a:solidFill>
                  <a:schemeClr val="tx1"/>
                </a:solidFill>
              </a:rPr>
              <a:t>make links between their current learning and their future career options and employment</a:t>
            </a:r>
            <a:r>
              <a:rPr lang="en-GB" sz="1800" dirty="0" smtClean="0">
                <a:solidFill>
                  <a:schemeClr val="tx1"/>
                </a:solidFill>
              </a:rPr>
              <a:t>.</a:t>
            </a:r>
          </a:p>
          <a:p>
            <a:endParaRPr lang="en-GB" sz="1800" dirty="0" smtClean="0"/>
          </a:p>
          <a:p>
            <a:pPr marL="285750" indent="-285750">
              <a:buFont typeface="Arial" panose="020B0604020202020204" pitchFamily="34" charset="0"/>
              <a:buChar char="•"/>
            </a:pPr>
            <a:r>
              <a:rPr lang="en-GB" sz="1800" dirty="0" smtClean="0"/>
              <a:t>Some benchmarks make explicit reference to the world of work</a:t>
            </a:r>
            <a:r>
              <a:rPr lang="en-GB" sz="1800" dirty="0"/>
              <a:t> </a:t>
            </a:r>
            <a:r>
              <a:rPr lang="en-GB" sz="1800" dirty="0" smtClean="0"/>
              <a:t>and employability skills </a:t>
            </a:r>
            <a:r>
              <a:rPr lang="en-GB" sz="1800" dirty="0"/>
              <a:t>(</a:t>
            </a:r>
            <a:r>
              <a:rPr lang="en-GB" sz="1800" dirty="0" err="1"/>
              <a:t>eg</a:t>
            </a:r>
            <a:r>
              <a:rPr lang="en-GB" sz="1800" dirty="0"/>
              <a:t>. Sciences</a:t>
            </a:r>
            <a:r>
              <a:rPr lang="en-GB" sz="1800" dirty="0" smtClean="0"/>
              <a:t>). </a:t>
            </a:r>
          </a:p>
          <a:p>
            <a:endParaRPr lang="en-GB" sz="1800" b="1" dirty="0" smtClean="0">
              <a:solidFill>
                <a:srgbClr val="00B050"/>
              </a:solidFill>
            </a:endParaRPr>
          </a:p>
          <a:p>
            <a:endParaRPr lang="en-GB" sz="1800" dirty="0" smtClean="0"/>
          </a:p>
          <a:p>
            <a:pPr marL="285750" indent="-285750">
              <a:buFont typeface="Arial" panose="020B0604020202020204" pitchFamily="34" charset="0"/>
              <a:buChar char="•"/>
            </a:pPr>
            <a:endParaRPr lang="en-GB" sz="1800" dirty="0"/>
          </a:p>
          <a:p>
            <a:pPr>
              <a:buClr>
                <a:srgbClr val="00B050"/>
              </a:buClr>
              <a:buFont typeface="Wingdings" pitchFamily="2" charset="2"/>
              <a:buChar char="ü"/>
            </a:pPr>
            <a:endParaRPr lang="en-GB" sz="1900" dirty="0"/>
          </a:p>
        </p:txBody>
      </p:sp>
      <p:sp>
        <p:nvSpPr>
          <p:cNvPr id="7" name="Title 1"/>
          <p:cNvSpPr txBox="1">
            <a:spLocks/>
          </p:cNvSpPr>
          <p:nvPr/>
        </p:nvSpPr>
        <p:spPr>
          <a:xfrm>
            <a:off x="395536" y="260648"/>
            <a:ext cx="8229600" cy="1143000"/>
          </a:xfrm>
          <a:prstGeom prst="rect">
            <a:avLst/>
          </a:prstGeom>
        </p:spPr>
        <p:txBody>
          <a:bodyPr vert="horz" lIns="91430" tIns="45718" rIns="91430" bIns="45718" rtlCol="0" anchor="ctr">
            <a:noAutofit/>
          </a:bodyPr>
          <a:lstStyle/>
          <a:p>
            <a:pPr>
              <a:spcBef>
                <a:spcPct val="0"/>
              </a:spcBef>
              <a:defRPr/>
            </a:pPr>
            <a:r>
              <a:rPr lang="en-GB" sz="3200" b="1" dirty="0" smtClean="0">
                <a:solidFill>
                  <a:srgbClr val="4BACC6">
                    <a:lumMod val="75000"/>
                  </a:srgbClr>
                </a:solidFill>
              </a:rPr>
              <a:t>Benchmarks: References to DYW/skills</a:t>
            </a:r>
            <a:endParaRPr lang="en-GB" sz="3200" b="1" dirty="0">
              <a:solidFill>
                <a:srgbClr val="4BACC6">
                  <a:lumMod val="75000"/>
                </a:srgbClr>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4170" y="1772816"/>
            <a:ext cx="2052171"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13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24" y="164427"/>
            <a:ext cx="5711983" cy="617839"/>
          </a:xfrm>
        </p:spPr>
        <p:txBody>
          <a:bodyPr/>
          <a:lstStyle/>
          <a:p>
            <a:r>
              <a:rPr lang="en-GB" dirty="0" smtClean="0"/>
              <a:t>National </a:t>
            </a:r>
            <a:r>
              <a:rPr lang="en-GB" dirty="0"/>
              <a:t>I</a:t>
            </a:r>
            <a:r>
              <a:rPr lang="en-GB" dirty="0" smtClean="0"/>
              <a:t>mprovement </a:t>
            </a:r>
            <a:r>
              <a:rPr lang="en-GB" dirty="0"/>
              <a:t>F</a:t>
            </a:r>
            <a:r>
              <a:rPr lang="en-GB" dirty="0" smtClean="0"/>
              <a:t>ramework </a:t>
            </a:r>
            <a:endParaRPr lang="en-GB" dirty="0"/>
          </a:p>
        </p:txBody>
      </p:sp>
      <p:sp>
        <p:nvSpPr>
          <p:cNvPr id="6" name="Text Box 2"/>
          <p:cNvSpPr txBox="1">
            <a:spLocks noChangeArrowheads="1"/>
          </p:cNvSpPr>
          <p:nvPr/>
        </p:nvSpPr>
        <p:spPr bwMode="auto">
          <a:xfrm>
            <a:off x="227847" y="1052738"/>
            <a:ext cx="4776203" cy="5078309"/>
          </a:xfrm>
          <a:prstGeom prst="rect">
            <a:avLst/>
          </a:prstGeom>
          <a:solidFill>
            <a:srgbClr val="FFFFFF"/>
          </a:solidFill>
          <a:ln w="9525">
            <a:solidFill>
              <a:srgbClr val="000000"/>
            </a:solidFill>
            <a:miter lim="800000"/>
            <a:headEnd/>
            <a:tailEnd/>
          </a:ln>
        </p:spPr>
        <p:txBody>
          <a:bodyPr rot="0" vert="horz" wrap="square" lIns="91430" tIns="45718" rIns="91430" bIns="45718" anchor="t" anchorCtr="0">
            <a:spAutoFit/>
          </a:bodyPr>
          <a:lstStyle/>
          <a:p>
            <a:r>
              <a:rPr lang="en-GB" sz="1500" dirty="0">
                <a:solidFill>
                  <a:prstClr val="black"/>
                </a:solidFill>
              </a:rPr>
              <a:t> </a:t>
            </a:r>
            <a:r>
              <a:rPr lang="en-GB" sz="2400" b="1" dirty="0">
                <a:solidFill>
                  <a:prstClr val="black">
                    <a:lumMod val="65000"/>
                    <a:lumOff val="35000"/>
                  </a:prstClr>
                </a:solidFill>
              </a:rPr>
              <a:t>Our Priorities </a:t>
            </a:r>
          </a:p>
          <a:p>
            <a:pPr marL="285717" indent="-285717">
              <a:buFont typeface="Arial" pitchFamily="34" charset="0"/>
              <a:buChar char="•"/>
            </a:pPr>
            <a:r>
              <a:rPr lang="en-GB" sz="2000" dirty="0">
                <a:solidFill>
                  <a:prstClr val="black">
                    <a:lumMod val="65000"/>
                    <a:lumOff val="35000"/>
                  </a:prstClr>
                </a:solidFill>
              </a:rPr>
              <a:t>Improvement in attainment, specifically in reading, writing and </a:t>
            </a:r>
            <a:r>
              <a:rPr lang="en-GB" sz="2000" dirty="0" smtClean="0">
                <a:solidFill>
                  <a:prstClr val="black">
                    <a:lumMod val="65000"/>
                    <a:lumOff val="35000"/>
                  </a:prstClr>
                </a:solidFill>
              </a:rPr>
              <a:t>numeracy</a:t>
            </a:r>
          </a:p>
          <a:p>
            <a:endParaRPr lang="en-GB" sz="2000" dirty="0" smtClean="0">
              <a:solidFill>
                <a:prstClr val="black">
                  <a:lumMod val="65000"/>
                  <a:lumOff val="35000"/>
                </a:prstClr>
              </a:solidFill>
            </a:endParaRPr>
          </a:p>
          <a:p>
            <a:pPr marL="285717" indent="-285717">
              <a:buFont typeface="Arial" pitchFamily="34" charset="0"/>
              <a:buChar char="•"/>
            </a:pPr>
            <a:r>
              <a:rPr lang="en-GB" sz="2000" dirty="0" smtClean="0">
                <a:solidFill>
                  <a:prstClr val="black">
                    <a:lumMod val="65000"/>
                    <a:lumOff val="35000"/>
                  </a:prstClr>
                </a:solidFill>
              </a:rPr>
              <a:t>Closing </a:t>
            </a:r>
            <a:r>
              <a:rPr lang="en-GB" sz="2000" dirty="0">
                <a:solidFill>
                  <a:prstClr val="black">
                    <a:lumMod val="65000"/>
                    <a:lumOff val="35000"/>
                  </a:prstClr>
                </a:solidFill>
              </a:rPr>
              <a:t>the attainment gap between the most and least disadvantaged </a:t>
            </a:r>
            <a:r>
              <a:rPr lang="en-GB" sz="2000" dirty="0" smtClean="0">
                <a:solidFill>
                  <a:prstClr val="black">
                    <a:lumMod val="65000"/>
                    <a:lumOff val="35000"/>
                  </a:prstClr>
                </a:solidFill>
              </a:rPr>
              <a:t>children</a:t>
            </a:r>
          </a:p>
          <a:p>
            <a:pPr marL="285717" indent="-285717">
              <a:buFont typeface="Arial" pitchFamily="34" charset="0"/>
              <a:buChar char="•"/>
            </a:pPr>
            <a:endParaRPr lang="en-GB" sz="2000" dirty="0">
              <a:solidFill>
                <a:prstClr val="black">
                  <a:lumMod val="65000"/>
                  <a:lumOff val="35000"/>
                </a:prstClr>
              </a:solidFill>
            </a:endParaRPr>
          </a:p>
          <a:p>
            <a:pPr marL="285717" indent="-285717">
              <a:buFont typeface="Arial" pitchFamily="34" charset="0"/>
              <a:buChar char="•"/>
            </a:pPr>
            <a:r>
              <a:rPr lang="en-GB" sz="2000" dirty="0" smtClean="0">
                <a:solidFill>
                  <a:prstClr val="black">
                    <a:lumMod val="65000"/>
                    <a:lumOff val="35000"/>
                  </a:prstClr>
                </a:solidFill>
              </a:rPr>
              <a:t>Improvement </a:t>
            </a:r>
            <a:r>
              <a:rPr lang="en-GB" sz="2000" dirty="0">
                <a:solidFill>
                  <a:prstClr val="black">
                    <a:lumMod val="65000"/>
                    <a:lumOff val="35000"/>
                  </a:prstClr>
                </a:solidFill>
              </a:rPr>
              <a:t>in children and young people’s health and </a:t>
            </a:r>
            <a:r>
              <a:rPr lang="en-GB" sz="2000" dirty="0" smtClean="0">
                <a:solidFill>
                  <a:prstClr val="black">
                    <a:lumMod val="65000"/>
                    <a:lumOff val="35000"/>
                  </a:prstClr>
                </a:solidFill>
              </a:rPr>
              <a:t>wellbeing</a:t>
            </a:r>
          </a:p>
          <a:p>
            <a:pPr marL="285717" indent="-285717">
              <a:buFont typeface="Arial" pitchFamily="34" charset="0"/>
              <a:buChar char="•"/>
            </a:pPr>
            <a:endParaRPr lang="en-GB" sz="2000" dirty="0">
              <a:solidFill>
                <a:prstClr val="black">
                  <a:lumMod val="65000"/>
                  <a:lumOff val="35000"/>
                </a:prstClr>
              </a:solidFill>
            </a:endParaRPr>
          </a:p>
          <a:p>
            <a:pPr marL="285717" indent="-285717">
              <a:buFont typeface="Arial" pitchFamily="34" charset="0"/>
              <a:buChar char="•"/>
            </a:pPr>
            <a:r>
              <a:rPr lang="en-GB" sz="2000" dirty="0" smtClean="0">
                <a:solidFill>
                  <a:prstClr val="black">
                    <a:lumMod val="65000"/>
                    <a:lumOff val="35000"/>
                  </a:prstClr>
                </a:solidFill>
              </a:rPr>
              <a:t>Improvement </a:t>
            </a:r>
            <a:r>
              <a:rPr lang="en-GB" sz="2000" b="1" dirty="0">
                <a:solidFill>
                  <a:prstClr val="black"/>
                </a:solidFill>
              </a:rPr>
              <a:t>in employability skills </a:t>
            </a:r>
            <a:r>
              <a:rPr lang="en-GB" sz="2000" dirty="0">
                <a:solidFill>
                  <a:prstClr val="black"/>
                </a:solidFill>
              </a:rPr>
              <a:t>and  </a:t>
            </a:r>
            <a:r>
              <a:rPr lang="en-GB" sz="2000" b="1" dirty="0">
                <a:solidFill>
                  <a:prstClr val="black"/>
                </a:solidFill>
              </a:rPr>
              <a:t>sustained, positive </a:t>
            </a:r>
            <a:r>
              <a:rPr lang="en-GB" sz="2000" dirty="0">
                <a:solidFill>
                  <a:prstClr val="black"/>
                </a:solidFill>
              </a:rPr>
              <a:t>school leaver </a:t>
            </a:r>
            <a:r>
              <a:rPr lang="en-GB" sz="2000" b="1" dirty="0">
                <a:solidFill>
                  <a:prstClr val="black"/>
                </a:solidFill>
              </a:rPr>
              <a:t>destinations</a:t>
            </a:r>
            <a:r>
              <a:rPr lang="en-GB" sz="2000" dirty="0">
                <a:solidFill>
                  <a:prstClr val="black"/>
                </a:solidFill>
              </a:rPr>
              <a:t> </a:t>
            </a:r>
            <a:r>
              <a:rPr lang="en-GB" sz="2000" dirty="0">
                <a:solidFill>
                  <a:prstClr val="black">
                    <a:lumMod val="65000"/>
                    <a:lumOff val="35000"/>
                  </a:prstClr>
                </a:solidFill>
              </a:rPr>
              <a:t>for all young people</a:t>
            </a:r>
            <a:endParaRPr lang="en-GB" sz="2000" dirty="0">
              <a:solidFill>
                <a:srgbClr val="EEECE1">
                  <a:lumMod val="50000"/>
                </a:srgbClr>
              </a:solidFill>
              <a:latin typeface="Calibri"/>
              <a:ea typeface="Calibri"/>
              <a:cs typeface="Times New Roman"/>
            </a:endParaRP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450673">
            <a:off x="5446928" y="1030078"/>
            <a:ext cx="2861143" cy="4056703"/>
          </a:xfrm>
          <a:prstGeom prst="rect">
            <a:avLst/>
          </a:prstGeom>
          <a:noFill/>
          <a:ln w="9525">
            <a:solidFill>
              <a:schemeClr val="tx1"/>
            </a:solidFill>
            <a:miter lim="800000"/>
            <a:headEnd/>
            <a:tailEnd/>
          </a:ln>
          <a:effectLst>
            <a:outerShdw blurRad="368300" dist="520700" dir="3780000" sx="94000" sy="94000" algn="ctr" rotWithShape="0">
              <a:schemeClr val="tx1">
                <a:lumMod val="50000"/>
                <a:lumOff val="50000"/>
                <a:alpha val="81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3073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96538" y="913764"/>
            <a:ext cx="4795543" cy="4240131"/>
          </a:xfrm>
        </p:spPr>
        <p:txBody>
          <a:bodyPr/>
          <a:lstStyle/>
          <a:p>
            <a:pPr marL="457143" indent="-457143">
              <a:buFont typeface="Arial" pitchFamily="34" charset="0"/>
              <a:buChar char="•"/>
            </a:pPr>
            <a:r>
              <a:rPr lang="en-GB" dirty="0" smtClean="0"/>
              <a:t>targeted </a:t>
            </a:r>
            <a:r>
              <a:rPr lang="en-GB" dirty="0"/>
              <a:t>improvement activity in literacy, numeracy and health and </a:t>
            </a:r>
            <a:r>
              <a:rPr lang="en-GB" dirty="0" smtClean="0"/>
              <a:t>wellbeing</a:t>
            </a:r>
          </a:p>
          <a:p>
            <a:pPr marL="457143" indent="-457143">
              <a:buFont typeface="Arial" pitchFamily="34" charset="0"/>
              <a:buChar char="•"/>
            </a:pPr>
            <a:r>
              <a:rPr lang="en-GB" dirty="0" smtClean="0"/>
              <a:t>support </a:t>
            </a:r>
            <a:r>
              <a:rPr lang="en-GB" dirty="0"/>
              <a:t>and complement the broader range of initiatives and programmes to ensure that </a:t>
            </a:r>
            <a:r>
              <a:rPr lang="en-GB" b="1" dirty="0">
                <a:solidFill>
                  <a:schemeClr val="tx1"/>
                </a:solidFill>
              </a:rPr>
              <a:t>all of Scotland’s children and young people reach their full </a:t>
            </a:r>
            <a:r>
              <a:rPr lang="en-GB" b="1" dirty="0" smtClean="0">
                <a:solidFill>
                  <a:schemeClr val="tx1"/>
                </a:solidFill>
              </a:rPr>
              <a:t>potential</a:t>
            </a:r>
            <a:endParaRPr lang="en-GB" b="1" dirty="0">
              <a:solidFill>
                <a:schemeClr val="tx1"/>
              </a:solidFill>
            </a:endParaRPr>
          </a:p>
        </p:txBody>
      </p:sp>
      <p:pic>
        <p:nvPicPr>
          <p:cNvPr id="3074" name="Picture 2" descr="Text saying 'The Scottish Attainment Challenge. Scotland: The best place in the world to learn'"/>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236115" y="1330045"/>
            <a:ext cx="3512351" cy="350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749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5589588"/>
            <a:ext cx="9144000" cy="1079500"/>
          </a:xfrm>
          <a:prstGeom prst="rect">
            <a:avLst/>
          </a:prstGeom>
          <a:solidFill>
            <a:schemeClr val="bg1"/>
          </a:solidFill>
          <a:ln w="9525">
            <a:solidFill>
              <a:schemeClr val="bg1"/>
            </a:solidFill>
            <a:round/>
            <a:headEnd/>
            <a:tailEnd/>
          </a:ln>
        </p:spPr>
        <p:txBody>
          <a:bodyPr lIns="82945" tIns="41473" rIns="82945" bIns="41473"/>
          <a:lstStyle/>
          <a:p>
            <a:pPr defTabSz="407988">
              <a:lnSpc>
                <a:spcPct val="93000"/>
              </a:lnSpc>
              <a:buClr>
                <a:srgbClr val="000000"/>
              </a:buClr>
              <a:buSzPct val="45000"/>
              <a:buFont typeface="Wingdings" pitchFamily="2" charset="2"/>
              <a:buNone/>
            </a:pPr>
            <a:endParaRPr lang="en-US" altLang="en-US" sz="1600">
              <a:solidFill>
                <a:prstClr val="black"/>
              </a:solidFill>
            </a:endParaRPr>
          </a:p>
        </p:txBody>
      </p:sp>
      <p:pic>
        <p:nvPicPr>
          <p:cNvPr id="8195" name="Picture 1" descr="Picture 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59811" y="-215908"/>
            <a:ext cx="7560291" cy="704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5017489" y="3618094"/>
            <a:ext cx="647700" cy="576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a:defRPr/>
            </a:pPr>
            <a:endParaRPr lang="en-GB" sz="1900">
              <a:solidFill>
                <a:prstClr val="white"/>
              </a:solidFill>
            </a:endParaRPr>
          </a:p>
        </p:txBody>
      </p:sp>
      <p:sp>
        <p:nvSpPr>
          <p:cNvPr id="3" name="Rectangle 2"/>
          <p:cNvSpPr/>
          <p:nvPr/>
        </p:nvSpPr>
        <p:spPr>
          <a:xfrm>
            <a:off x="6090323" y="3639360"/>
            <a:ext cx="2088107" cy="2668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GB" sz="1900">
              <a:solidFill>
                <a:prstClr val="white"/>
              </a:solidFill>
            </a:endParaRPr>
          </a:p>
        </p:txBody>
      </p:sp>
      <p:sp>
        <p:nvSpPr>
          <p:cNvPr id="7" name="Rectangle 6"/>
          <p:cNvSpPr/>
          <p:nvPr/>
        </p:nvSpPr>
        <p:spPr>
          <a:xfrm>
            <a:off x="6090323" y="4292600"/>
            <a:ext cx="2088107" cy="386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GB" sz="1900">
              <a:solidFill>
                <a:prstClr val="white"/>
              </a:solidFill>
            </a:endParaRPr>
          </a:p>
        </p:txBody>
      </p:sp>
      <p:sp>
        <p:nvSpPr>
          <p:cNvPr id="8" name="Rectangular Callout 7"/>
          <p:cNvSpPr/>
          <p:nvPr/>
        </p:nvSpPr>
        <p:spPr>
          <a:xfrm>
            <a:off x="135496" y="1285459"/>
            <a:ext cx="4176464" cy="4533055"/>
          </a:xfrm>
          <a:prstGeom prst="wedgeRectCallout">
            <a:avLst>
              <a:gd name="adj1" fmla="val 91343"/>
              <a:gd name="adj2" fmla="val 11284"/>
            </a:avLst>
          </a:prstGeom>
          <a:solidFill>
            <a:srgbClr val="92D05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86"/>
            <a:r>
              <a:rPr lang="en-GB" sz="2400" b="1" dirty="0">
                <a:solidFill>
                  <a:prstClr val="white"/>
                </a:solidFill>
              </a:rPr>
              <a:t>Six entitlements for all learners:</a:t>
            </a:r>
          </a:p>
          <a:p>
            <a:pPr defTabSz="914286"/>
            <a:endParaRPr lang="en-GB" sz="2400" dirty="0">
              <a:solidFill>
                <a:prstClr val="white"/>
              </a:solidFill>
            </a:endParaRPr>
          </a:p>
          <a:p>
            <a:pPr defTabSz="914286"/>
            <a:r>
              <a:rPr lang="en-GB" sz="2400" b="1" u="sng" dirty="0">
                <a:solidFill>
                  <a:prstClr val="white"/>
                </a:solidFill>
              </a:rPr>
              <a:t>Entitlement 4:</a:t>
            </a:r>
          </a:p>
          <a:p>
            <a:pPr defTabSz="914286"/>
            <a:r>
              <a:rPr lang="en-GB" sz="2400" dirty="0">
                <a:solidFill>
                  <a:prstClr val="white"/>
                </a:solidFill>
              </a:rPr>
              <a:t>Opportunities for developing skills for learning, skills for life and skills for work</a:t>
            </a:r>
          </a:p>
          <a:p>
            <a:pPr defTabSz="914286"/>
            <a:endParaRPr lang="en-GB" sz="2400" dirty="0">
              <a:solidFill>
                <a:prstClr val="white"/>
              </a:solidFill>
            </a:endParaRPr>
          </a:p>
          <a:p>
            <a:pPr defTabSz="914286"/>
            <a:r>
              <a:rPr lang="en-GB" sz="2400" b="1" u="sng" dirty="0">
                <a:solidFill>
                  <a:prstClr val="white"/>
                </a:solidFill>
              </a:rPr>
              <a:t>Entitlement 6:</a:t>
            </a:r>
          </a:p>
          <a:p>
            <a:pPr defTabSz="914286"/>
            <a:r>
              <a:rPr lang="en-GB" sz="2400" dirty="0">
                <a:solidFill>
                  <a:prstClr val="white"/>
                </a:solidFill>
              </a:rPr>
              <a:t>Opportunities  to move into positive and sustained destinations beyond school</a:t>
            </a:r>
          </a:p>
        </p:txBody>
      </p:sp>
    </p:spTree>
    <p:extLst>
      <p:ext uri="{BB962C8B-B14F-4D97-AF65-F5344CB8AC3E}">
        <p14:creationId xmlns:p14="http://schemas.microsoft.com/office/powerpoint/2010/main" val="4865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332656"/>
            <a:ext cx="8127729" cy="711200"/>
          </a:xfrm>
        </p:spPr>
        <p:txBody>
          <a:bodyPr/>
          <a:lstStyle/>
          <a:p>
            <a:r>
              <a:rPr lang="en-GB" dirty="0" smtClean="0"/>
              <a:t>Interventions for Equity</a:t>
            </a:r>
            <a:endParaRPr lang="en-GB" dirty="0"/>
          </a:p>
        </p:txBody>
      </p:sp>
      <p:pic>
        <p:nvPicPr>
          <p:cNvPr id="1026" name="Picture 2" descr="C:\Users\u440022\Pictures\Images\DYW images\Interventions for Equity.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331640" y="1196752"/>
            <a:ext cx="6192688" cy="465224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635896" y="3789040"/>
            <a:ext cx="1512168"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2411760" y="5570640"/>
            <a:ext cx="3816424" cy="3240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951576" y="4563862"/>
            <a:ext cx="1512168"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5341956" y="3749322"/>
            <a:ext cx="1512168"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1634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898" y="576875"/>
            <a:ext cx="8501576" cy="617839"/>
          </a:xfrm>
        </p:spPr>
        <p:txBody>
          <a:bodyPr/>
          <a:lstStyle/>
          <a:p>
            <a:r>
              <a:rPr lang="en-GB" dirty="0" smtClean="0"/>
              <a:t>National Deliver Plan for Scottish Education</a:t>
            </a:r>
            <a:endParaRPr lang="en-GB" dirty="0"/>
          </a:p>
        </p:txBody>
      </p:sp>
      <p:sp>
        <p:nvSpPr>
          <p:cNvPr id="6" name="Text Box 2"/>
          <p:cNvSpPr txBox="1">
            <a:spLocks noChangeArrowheads="1"/>
          </p:cNvSpPr>
          <p:nvPr/>
        </p:nvSpPr>
        <p:spPr bwMode="auto">
          <a:xfrm>
            <a:off x="395536" y="1556794"/>
            <a:ext cx="4752528" cy="3477871"/>
          </a:xfrm>
          <a:prstGeom prst="rect">
            <a:avLst/>
          </a:prstGeom>
          <a:solidFill>
            <a:srgbClr val="FFFFFF"/>
          </a:solidFill>
          <a:ln w="9525">
            <a:solidFill>
              <a:srgbClr val="000000"/>
            </a:solidFill>
            <a:miter lim="800000"/>
            <a:headEnd/>
            <a:tailEnd/>
          </a:ln>
        </p:spPr>
        <p:txBody>
          <a:bodyPr rot="0" vert="horz" wrap="square" lIns="91430" tIns="45718" rIns="91430" bIns="45718" anchor="t" anchorCtr="0">
            <a:spAutoFit/>
          </a:bodyPr>
          <a:lstStyle/>
          <a:p>
            <a:r>
              <a:rPr lang="en-GB" sz="2400" b="1" dirty="0" smtClean="0">
                <a:solidFill>
                  <a:prstClr val="black">
                    <a:lumMod val="65000"/>
                    <a:lumOff val="35000"/>
                  </a:prstClr>
                </a:solidFill>
              </a:rPr>
              <a:t>DYW Priority: </a:t>
            </a:r>
            <a:endParaRPr lang="en-GB" sz="2400" b="1" dirty="0">
              <a:solidFill>
                <a:prstClr val="black">
                  <a:lumMod val="65000"/>
                  <a:lumOff val="35000"/>
                </a:prstClr>
              </a:solidFill>
            </a:endParaRPr>
          </a:p>
          <a:p>
            <a:endParaRPr lang="en-GB" sz="1600" b="1" dirty="0">
              <a:solidFill>
                <a:prstClr val="black">
                  <a:lumMod val="65000"/>
                  <a:lumOff val="35000"/>
                </a:prstClr>
              </a:solidFill>
            </a:endParaRPr>
          </a:p>
          <a:p>
            <a:pPr marL="285717" indent="-285717">
              <a:buFont typeface="Arial" pitchFamily="34" charset="0"/>
              <a:buChar char="•"/>
            </a:pPr>
            <a:r>
              <a:rPr lang="en-GB" sz="2000" dirty="0" smtClean="0">
                <a:solidFill>
                  <a:schemeClr val="tx1">
                    <a:lumMod val="65000"/>
                    <a:lumOff val="35000"/>
                  </a:schemeClr>
                </a:solidFill>
              </a:rPr>
              <a:t>Improving the breadth of opportunities </a:t>
            </a:r>
            <a:r>
              <a:rPr lang="en-GB" sz="2000" dirty="0" smtClean="0">
                <a:solidFill>
                  <a:prstClr val="black">
                    <a:lumMod val="65000"/>
                    <a:lumOff val="35000"/>
                  </a:prstClr>
                </a:solidFill>
              </a:rPr>
              <a:t>available to children and young people </a:t>
            </a:r>
            <a:r>
              <a:rPr lang="en-GB" sz="2000" b="1" dirty="0" smtClean="0">
                <a:solidFill>
                  <a:prstClr val="black"/>
                </a:solidFill>
              </a:rPr>
              <a:t>to</a:t>
            </a:r>
            <a:r>
              <a:rPr lang="en-GB" sz="2000" dirty="0" smtClean="0">
                <a:solidFill>
                  <a:prstClr val="black"/>
                </a:solidFill>
              </a:rPr>
              <a:t> </a:t>
            </a:r>
            <a:r>
              <a:rPr lang="en-GB" sz="2000" b="1" dirty="0" smtClean="0">
                <a:solidFill>
                  <a:prstClr val="black"/>
                </a:solidFill>
              </a:rPr>
              <a:t>experience high-quality work-related learning</a:t>
            </a:r>
            <a:r>
              <a:rPr lang="en-GB" sz="2000" dirty="0" smtClean="0">
                <a:solidFill>
                  <a:prstClr val="black"/>
                </a:solidFill>
              </a:rPr>
              <a:t> and </a:t>
            </a:r>
            <a:r>
              <a:rPr lang="en-GB" sz="2000" b="1" dirty="0" smtClean="0">
                <a:solidFill>
                  <a:prstClr val="black"/>
                </a:solidFill>
              </a:rPr>
              <a:t>develop their skills for work</a:t>
            </a:r>
            <a:r>
              <a:rPr lang="en-GB" sz="2000" b="1" dirty="0" smtClean="0">
                <a:solidFill>
                  <a:prstClr val="black">
                    <a:lumMod val="65000"/>
                    <a:lumOff val="35000"/>
                  </a:prstClr>
                </a:solidFill>
              </a:rPr>
              <a:t> </a:t>
            </a:r>
            <a:r>
              <a:rPr lang="en-GB" sz="2000" dirty="0" smtClean="0">
                <a:solidFill>
                  <a:prstClr val="black">
                    <a:lumMod val="65000"/>
                    <a:lumOff val="35000"/>
                  </a:prstClr>
                </a:solidFill>
              </a:rPr>
              <a:t>throughout and beyond their education </a:t>
            </a:r>
            <a:r>
              <a:rPr lang="en-GB" sz="2000" b="1" dirty="0" smtClean="0">
                <a:solidFill>
                  <a:prstClr val="black"/>
                </a:solidFill>
              </a:rPr>
              <a:t>through the implementation of Developing the Young Workforce - </a:t>
            </a:r>
            <a:r>
              <a:rPr lang="en-GB" sz="2000" dirty="0" smtClean="0">
                <a:solidFill>
                  <a:prstClr val="black"/>
                </a:solidFill>
              </a:rPr>
              <a:t> </a:t>
            </a:r>
            <a:r>
              <a:rPr lang="en-GB" sz="2000" dirty="0" smtClean="0">
                <a:solidFill>
                  <a:prstClr val="black">
                    <a:lumMod val="65000"/>
                    <a:lumOff val="35000"/>
                  </a:prstClr>
                </a:solidFill>
              </a:rPr>
              <a:t>or youth employment strategy.</a:t>
            </a:r>
            <a:endParaRPr lang="en-GB" sz="2000" dirty="0">
              <a:solidFill>
                <a:srgbClr val="EEECE1">
                  <a:lumMod val="50000"/>
                </a:srgbClr>
              </a:solidFill>
              <a:latin typeface="Calibri"/>
              <a:ea typeface="Calibri"/>
              <a:cs typeface="Times New Roman"/>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94230">
            <a:off x="5701533" y="1622624"/>
            <a:ext cx="2740927" cy="4003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9683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35388" y="620688"/>
            <a:ext cx="8287130" cy="782320"/>
          </a:xfrm>
        </p:spPr>
        <p:txBody>
          <a:bodyPr/>
          <a:lstStyle/>
          <a:p>
            <a:r>
              <a:rPr lang="en-GB" sz="3200" dirty="0" smtClean="0">
                <a:latin typeface="+mn-lt"/>
              </a:rPr>
              <a:t>Delivery Plan: Learner </a:t>
            </a:r>
            <a:r>
              <a:rPr lang="en-GB" sz="3200" dirty="0">
                <a:latin typeface="+mn-lt"/>
              </a:rPr>
              <a:t>Journey </a:t>
            </a:r>
            <a:r>
              <a:rPr lang="en-GB" sz="3200" dirty="0" smtClean="0">
                <a:latin typeface="+mn-lt"/>
              </a:rPr>
              <a:t>review</a:t>
            </a:r>
            <a:endParaRPr lang="en-GB" sz="3200" dirty="0">
              <a:solidFill>
                <a:srgbClr val="00ABB5"/>
              </a:solidFill>
              <a:latin typeface="+mn-lt"/>
            </a:endParaRPr>
          </a:p>
        </p:txBody>
      </p:sp>
      <p:sp>
        <p:nvSpPr>
          <p:cNvPr id="3" name="Content Placeholder 2"/>
          <p:cNvSpPr>
            <a:spLocks noGrp="1"/>
          </p:cNvSpPr>
          <p:nvPr>
            <p:ph idx="1"/>
          </p:nvPr>
        </p:nvSpPr>
        <p:spPr>
          <a:xfrm>
            <a:off x="493171" y="1778652"/>
            <a:ext cx="8082674" cy="3764903"/>
          </a:xfrm>
        </p:spPr>
        <p:txBody>
          <a:bodyPr/>
          <a:lstStyle/>
          <a:p>
            <a:pPr>
              <a:buClr>
                <a:srgbClr val="00B050"/>
              </a:buClr>
            </a:pPr>
            <a:endParaRPr lang="en-US" dirty="0">
              <a:solidFill>
                <a:prstClr val="black">
                  <a:lumMod val="65000"/>
                  <a:lumOff val="35000"/>
                </a:prstClr>
              </a:solidFill>
            </a:endParaRPr>
          </a:p>
          <a:p>
            <a:pPr marL="342900" indent="-342900">
              <a:buClr>
                <a:srgbClr val="00ABB5"/>
              </a:buClr>
              <a:buFont typeface="Arial" panose="020B0604020202020204" pitchFamily="34" charset="0"/>
              <a:buChar char="•"/>
            </a:pPr>
            <a:endParaRPr lang="en-GB" b="1" dirty="0" smtClean="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4" name="Rectangle 3"/>
          <p:cNvSpPr/>
          <p:nvPr/>
        </p:nvSpPr>
        <p:spPr>
          <a:xfrm>
            <a:off x="640238" y="1920694"/>
            <a:ext cx="4376539" cy="3693319"/>
          </a:xfrm>
          <a:prstGeom prst="rect">
            <a:avLst/>
          </a:prstGeom>
        </p:spPr>
        <p:txBody>
          <a:bodyPr wrap="square">
            <a:spAutoFit/>
          </a:bodyPr>
          <a:lstStyle/>
          <a:p>
            <a:pPr lvl="0"/>
            <a:r>
              <a:rPr lang="en-GB" sz="2400" dirty="0">
                <a:solidFill>
                  <a:schemeClr val="tx1">
                    <a:lumMod val="75000"/>
                    <a:lumOff val="25000"/>
                  </a:schemeClr>
                </a:solidFill>
              </a:rPr>
              <a:t>The top line ambition is to develop a </a:t>
            </a:r>
            <a:r>
              <a:rPr lang="en-GB" sz="2400" b="1" dirty="0">
                <a:solidFill>
                  <a:schemeClr val="tx1">
                    <a:lumMod val="75000"/>
                    <a:lumOff val="25000"/>
                  </a:schemeClr>
                </a:solidFill>
              </a:rPr>
              <a:t>learning system </a:t>
            </a:r>
            <a:r>
              <a:rPr lang="en-GB" sz="2400" dirty="0">
                <a:solidFill>
                  <a:schemeClr val="tx1">
                    <a:lumMod val="75000"/>
                    <a:lumOff val="25000"/>
                  </a:schemeClr>
                </a:solidFill>
              </a:rPr>
              <a:t>which makes it as </a:t>
            </a:r>
            <a:r>
              <a:rPr lang="en-GB" sz="2400" b="1" dirty="0">
                <a:solidFill>
                  <a:schemeClr val="tx1">
                    <a:lumMod val="75000"/>
                    <a:lumOff val="25000"/>
                  </a:schemeClr>
                </a:solidFill>
              </a:rPr>
              <a:t>straightforward and efficient </a:t>
            </a:r>
            <a:r>
              <a:rPr lang="en-GB" sz="2400" dirty="0">
                <a:solidFill>
                  <a:schemeClr val="tx1">
                    <a:lumMod val="75000"/>
                    <a:lumOff val="25000"/>
                  </a:schemeClr>
                </a:solidFill>
              </a:rPr>
              <a:t>as possible for young people </a:t>
            </a:r>
            <a:r>
              <a:rPr lang="en-GB" sz="2400" b="1" dirty="0">
                <a:solidFill>
                  <a:schemeClr val="tx1">
                    <a:lumMod val="75000"/>
                    <a:lumOff val="25000"/>
                  </a:schemeClr>
                </a:solidFill>
              </a:rPr>
              <a:t>to develop capacities and skills </a:t>
            </a:r>
            <a:r>
              <a:rPr lang="en-GB" sz="2400" dirty="0">
                <a:solidFill>
                  <a:schemeClr val="tx1">
                    <a:lumMod val="75000"/>
                    <a:lumOff val="25000"/>
                  </a:schemeClr>
                </a:solidFill>
              </a:rPr>
              <a:t>for </a:t>
            </a:r>
            <a:r>
              <a:rPr lang="en-GB" sz="2400" dirty="0" smtClean="0">
                <a:solidFill>
                  <a:schemeClr val="tx1">
                    <a:lumMod val="85000"/>
                    <a:lumOff val="15000"/>
                  </a:schemeClr>
                </a:solidFill>
              </a:rPr>
              <a:t>learning</a:t>
            </a:r>
            <a:r>
              <a:rPr lang="en-GB" sz="2400" dirty="0" smtClean="0">
                <a:solidFill>
                  <a:schemeClr val="tx1">
                    <a:lumMod val="75000"/>
                    <a:lumOff val="25000"/>
                  </a:schemeClr>
                </a:solidFill>
              </a:rPr>
              <a:t>, life and </a:t>
            </a:r>
            <a:r>
              <a:rPr lang="en-GB" sz="2400" dirty="0">
                <a:solidFill>
                  <a:schemeClr val="tx1">
                    <a:lumMod val="75000"/>
                    <a:lumOff val="25000"/>
                  </a:schemeClr>
                </a:solidFill>
              </a:rPr>
              <a:t>work and ultimately to secure </a:t>
            </a:r>
            <a:r>
              <a:rPr lang="en-GB" sz="2400" b="1" dirty="0">
                <a:solidFill>
                  <a:schemeClr val="tx1">
                    <a:lumMod val="75000"/>
                    <a:lumOff val="25000"/>
                  </a:schemeClr>
                </a:solidFill>
              </a:rPr>
              <a:t>sustained employment</a:t>
            </a:r>
            <a:r>
              <a:rPr lang="en-GB" sz="2400" dirty="0">
                <a:solidFill>
                  <a:schemeClr val="tx1">
                    <a:lumMod val="75000"/>
                    <a:lumOff val="25000"/>
                  </a:schemeClr>
                </a:solidFill>
                <a:latin typeface="Calisto MT" panose="02040603050505030304" pitchFamily="18" charset="0"/>
              </a:rPr>
              <a:t>.</a:t>
            </a:r>
          </a:p>
          <a:p>
            <a:r>
              <a:rPr lang="en-GB" dirty="0"/>
              <a:t> </a:t>
            </a:r>
          </a:p>
        </p:txBody>
      </p:sp>
      <p:sp>
        <p:nvSpPr>
          <p:cNvPr id="5" name="Rectangle 4"/>
          <p:cNvSpPr/>
          <p:nvPr/>
        </p:nvSpPr>
        <p:spPr>
          <a:xfrm>
            <a:off x="2714625" y="4740206"/>
            <a:ext cx="4572000" cy="369332"/>
          </a:xfrm>
          <a:prstGeom prst="rect">
            <a:avLst/>
          </a:prstGeom>
        </p:spPr>
        <p:txBody>
          <a:bodyPr>
            <a:spAutoFit/>
          </a:bodyPr>
          <a:lstStyle/>
          <a:p>
            <a:r>
              <a:rPr lang="en-GB" dirty="0"/>
              <a:t> </a:t>
            </a:r>
          </a:p>
        </p:txBody>
      </p:sp>
      <p:sp>
        <p:nvSpPr>
          <p:cNvPr id="7" name="Rectangle 6"/>
          <p:cNvSpPr/>
          <p:nvPr/>
        </p:nvSpPr>
        <p:spPr>
          <a:xfrm>
            <a:off x="2286000" y="2967335"/>
            <a:ext cx="4572000" cy="369332"/>
          </a:xfrm>
          <a:prstGeom prst="rect">
            <a:avLst/>
          </a:prstGeom>
        </p:spPr>
        <p:txBody>
          <a:bodyPr>
            <a:spAutoFit/>
          </a:bodyPr>
          <a:lstStyle/>
          <a:p>
            <a:r>
              <a:rPr lang="en-GB" dirty="0"/>
              <a:t> </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0072" y="2276872"/>
            <a:ext cx="3673222" cy="2609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19467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58851" y="525849"/>
            <a:ext cx="8287130" cy="782320"/>
          </a:xfrm>
        </p:spPr>
        <p:txBody>
          <a:bodyPr/>
          <a:lstStyle/>
          <a:p>
            <a:r>
              <a:rPr lang="en-GB" sz="3200" dirty="0"/>
              <a:t>Delivery Plan: Learner Journey review</a:t>
            </a:r>
            <a:endParaRPr lang="en-GB" sz="3200" dirty="0">
              <a:solidFill>
                <a:srgbClr val="00ABB5"/>
              </a:solidFill>
              <a:latin typeface="Calisto MT" panose="02040603050505030304" pitchFamily="18" charset="0"/>
            </a:endParaRPr>
          </a:p>
        </p:txBody>
      </p:sp>
      <p:sp>
        <p:nvSpPr>
          <p:cNvPr id="3" name="Content Placeholder 2"/>
          <p:cNvSpPr>
            <a:spLocks noGrp="1"/>
          </p:cNvSpPr>
          <p:nvPr>
            <p:ph idx="1"/>
          </p:nvPr>
        </p:nvSpPr>
        <p:spPr>
          <a:xfrm>
            <a:off x="493171" y="1778652"/>
            <a:ext cx="8082674" cy="3764903"/>
          </a:xfrm>
        </p:spPr>
        <p:txBody>
          <a:bodyPr/>
          <a:lstStyle/>
          <a:p>
            <a:pPr>
              <a:buClr>
                <a:srgbClr val="00B050"/>
              </a:buClr>
            </a:pPr>
            <a:endParaRPr lang="en-US" dirty="0">
              <a:solidFill>
                <a:prstClr val="black">
                  <a:lumMod val="65000"/>
                  <a:lumOff val="35000"/>
                </a:prstClr>
              </a:solidFill>
            </a:endParaRPr>
          </a:p>
          <a:p>
            <a:pPr marL="342900" indent="-342900">
              <a:buClr>
                <a:srgbClr val="00ABB5"/>
              </a:buClr>
              <a:buFont typeface="Arial" panose="020B0604020202020204" pitchFamily="34" charset="0"/>
              <a:buChar char="•"/>
            </a:pPr>
            <a:endParaRPr lang="en-GB" b="1" dirty="0" smtClean="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4" name="Rectangle 3"/>
          <p:cNvSpPr/>
          <p:nvPr/>
        </p:nvSpPr>
        <p:spPr>
          <a:xfrm>
            <a:off x="771526" y="1924055"/>
            <a:ext cx="7158038" cy="2954655"/>
          </a:xfrm>
          <a:prstGeom prst="rect">
            <a:avLst/>
          </a:prstGeom>
        </p:spPr>
        <p:txBody>
          <a:bodyPr wrap="square">
            <a:spAutoFit/>
          </a:bodyPr>
          <a:lstStyle/>
          <a:p>
            <a:pPr lvl="0"/>
            <a:r>
              <a:rPr lang="en-GB" sz="2400" dirty="0">
                <a:solidFill>
                  <a:schemeClr val="tx1">
                    <a:lumMod val="75000"/>
                    <a:lumOff val="25000"/>
                  </a:schemeClr>
                </a:solidFill>
              </a:rPr>
              <a:t>The </a:t>
            </a:r>
            <a:r>
              <a:rPr lang="en-GB" sz="2400" dirty="0" smtClean="0">
                <a:solidFill>
                  <a:schemeClr val="tx1">
                    <a:lumMod val="75000"/>
                    <a:lumOff val="25000"/>
                  </a:schemeClr>
                </a:solidFill>
              </a:rPr>
              <a:t>review will cover five main themes: </a:t>
            </a:r>
          </a:p>
          <a:p>
            <a:pPr lvl="0"/>
            <a:endParaRPr lang="en-GB" sz="2400" dirty="0" smtClean="0">
              <a:solidFill>
                <a:schemeClr val="tx1">
                  <a:lumMod val="75000"/>
                  <a:lumOff val="25000"/>
                </a:schemeClr>
              </a:solidFill>
            </a:endParaRPr>
          </a:p>
          <a:p>
            <a:pPr marL="457200" lvl="0" indent="-457200">
              <a:buFont typeface="+mj-lt"/>
              <a:buAutoNum type="arabicPeriod"/>
            </a:pPr>
            <a:r>
              <a:rPr lang="en-GB" sz="2400" dirty="0" smtClean="0">
                <a:solidFill>
                  <a:schemeClr val="tx1">
                    <a:lumMod val="75000"/>
                    <a:lumOff val="25000"/>
                  </a:schemeClr>
                </a:solidFill>
              </a:rPr>
              <a:t>Learning choice, careers and application; </a:t>
            </a:r>
          </a:p>
          <a:p>
            <a:pPr marL="457200" lvl="0" indent="-457200">
              <a:buFont typeface="+mj-lt"/>
              <a:buAutoNum type="arabicPeriod"/>
            </a:pPr>
            <a:r>
              <a:rPr lang="en-GB" sz="2400" dirty="0">
                <a:solidFill>
                  <a:schemeClr val="tx1">
                    <a:lumMod val="75000"/>
                    <a:lumOff val="25000"/>
                  </a:schemeClr>
                </a:solidFill>
              </a:rPr>
              <a:t>A</a:t>
            </a:r>
            <a:r>
              <a:rPr lang="en-GB" sz="2400" dirty="0" smtClean="0">
                <a:solidFill>
                  <a:schemeClr val="tx1">
                    <a:lumMod val="75000"/>
                    <a:lumOff val="25000"/>
                  </a:schemeClr>
                </a:solidFill>
              </a:rPr>
              <a:t>ccess; </a:t>
            </a:r>
          </a:p>
          <a:p>
            <a:pPr marL="457200" lvl="0" indent="-457200">
              <a:buFont typeface="+mj-lt"/>
              <a:buAutoNum type="arabicPeriod"/>
            </a:pPr>
            <a:r>
              <a:rPr lang="en-GB" sz="2400" dirty="0">
                <a:solidFill>
                  <a:schemeClr val="tx1">
                    <a:lumMod val="75000"/>
                    <a:lumOff val="25000"/>
                  </a:schemeClr>
                </a:solidFill>
              </a:rPr>
              <a:t>P</a:t>
            </a:r>
            <a:r>
              <a:rPr lang="en-GB" sz="2400" dirty="0" smtClean="0">
                <a:solidFill>
                  <a:schemeClr val="tx1">
                    <a:lumMod val="75000"/>
                    <a:lumOff val="25000"/>
                  </a:schemeClr>
                </a:solidFill>
              </a:rPr>
              <a:t>rovisions; </a:t>
            </a:r>
          </a:p>
          <a:p>
            <a:pPr marL="457200" lvl="0" indent="-457200">
              <a:buFont typeface="+mj-lt"/>
              <a:buAutoNum type="arabicPeriod"/>
            </a:pPr>
            <a:r>
              <a:rPr lang="en-GB" sz="2400" dirty="0" smtClean="0">
                <a:solidFill>
                  <a:schemeClr val="tx1">
                    <a:lumMod val="75000"/>
                    <a:lumOff val="25000"/>
                  </a:schemeClr>
                </a:solidFill>
              </a:rPr>
              <a:t>Transitions and progression; </a:t>
            </a:r>
          </a:p>
          <a:p>
            <a:pPr marL="457200" lvl="0" indent="-457200">
              <a:buFont typeface="+mj-lt"/>
              <a:buAutoNum type="arabicPeriod"/>
            </a:pPr>
            <a:r>
              <a:rPr lang="en-GB" sz="2400" dirty="0" smtClean="0">
                <a:solidFill>
                  <a:schemeClr val="tx1">
                    <a:lumMod val="75000"/>
                    <a:lumOff val="25000"/>
                  </a:schemeClr>
                </a:solidFill>
              </a:rPr>
              <a:t>Funding</a:t>
            </a:r>
            <a:r>
              <a:rPr lang="en-GB" sz="2400" dirty="0">
                <a:solidFill>
                  <a:schemeClr val="tx1">
                    <a:lumMod val="75000"/>
                    <a:lumOff val="25000"/>
                  </a:schemeClr>
                </a:solidFill>
              </a:rPr>
              <a:t>.</a:t>
            </a:r>
            <a:r>
              <a:rPr lang="en-GB" sz="2400" dirty="0" smtClean="0">
                <a:solidFill>
                  <a:schemeClr val="tx1">
                    <a:lumMod val="75000"/>
                    <a:lumOff val="25000"/>
                  </a:schemeClr>
                </a:solidFill>
              </a:rPr>
              <a:t> </a:t>
            </a:r>
            <a:endParaRPr lang="en-GB" sz="2400" dirty="0">
              <a:solidFill>
                <a:schemeClr val="tx1">
                  <a:lumMod val="75000"/>
                  <a:lumOff val="25000"/>
                </a:schemeClr>
              </a:solidFill>
            </a:endParaRPr>
          </a:p>
          <a:p>
            <a:r>
              <a:rPr lang="en-GB" dirty="0"/>
              <a:t> </a:t>
            </a:r>
          </a:p>
        </p:txBody>
      </p:sp>
      <p:sp>
        <p:nvSpPr>
          <p:cNvPr id="5" name="Rectangle 4"/>
          <p:cNvSpPr/>
          <p:nvPr/>
        </p:nvSpPr>
        <p:spPr>
          <a:xfrm>
            <a:off x="2714625" y="4740206"/>
            <a:ext cx="4572000" cy="369332"/>
          </a:xfrm>
          <a:prstGeom prst="rect">
            <a:avLst/>
          </a:prstGeom>
        </p:spPr>
        <p:txBody>
          <a:bodyPr>
            <a:spAutoFit/>
          </a:bodyPr>
          <a:lstStyle/>
          <a:p>
            <a:r>
              <a:rPr lang="en-GB" dirty="0"/>
              <a:t> </a:t>
            </a:r>
          </a:p>
        </p:txBody>
      </p:sp>
      <p:sp>
        <p:nvSpPr>
          <p:cNvPr id="7" name="Rectangle 6"/>
          <p:cNvSpPr/>
          <p:nvPr/>
        </p:nvSpPr>
        <p:spPr>
          <a:xfrm>
            <a:off x="2286000" y="2967335"/>
            <a:ext cx="4572000" cy="369332"/>
          </a:xfrm>
          <a:prstGeom prst="rect">
            <a:avLst/>
          </a:prstGeom>
        </p:spPr>
        <p:txBody>
          <a:bodyPr>
            <a:spAutoFit/>
          </a:bodyPr>
          <a:lstStyle/>
          <a:p>
            <a:r>
              <a:rPr lang="en-GB" dirty="0"/>
              <a:t> </a:t>
            </a:r>
          </a:p>
        </p:txBody>
      </p:sp>
    </p:spTree>
    <p:extLst>
      <p:ext uri="{BB962C8B-B14F-4D97-AF65-F5344CB8AC3E}">
        <p14:creationId xmlns:p14="http://schemas.microsoft.com/office/powerpoint/2010/main" val="648657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GTC</a:t>
            </a:r>
            <a:r>
              <a:rPr lang="en-GB" dirty="0" smtClean="0"/>
              <a:t> – standard:  DYW connections</a:t>
            </a:r>
            <a:endParaRPr lang="en-GB" dirty="0"/>
          </a:p>
        </p:txBody>
      </p:sp>
      <p:sp>
        <p:nvSpPr>
          <p:cNvPr id="3" name="Content Placeholder 2"/>
          <p:cNvSpPr>
            <a:spLocks noGrp="1"/>
          </p:cNvSpPr>
          <p:nvPr>
            <p:ph idx="1"/>
          </p:nvPr>
        </p:nvSpPr>
        <p:spPr>
          <a:xfrm>
            <a:off x="514351" y="1887538"/>
            <a:ext cx="8113442" cy="4061742"/>
          </a:xfrm>
        </p:spPr>
        <p:txBody>
          <a:bodyPr/>
          <a:lstStyle/>
          <a:p>
            <a:r>
              <a:rPr lang="en-GB" dirty="0" smtClean="0"/>
              <a:t>Developing, implementing and evaluating the DYW programme can be referenced against </a:t>
            </a:r>
            <a:r>
              <a:rPr lang="en-GB" dirty="0" err="1" smtClean="0"/>
              <a:t>GTC</a:t>
            </a:r>
            <a:r>
              <a:rPr lang="en-GB" dirty="0" smtClean="0"/>
              <a:t> standards eg.:</a:t>
            </a:r>
          </a:p>
          <a:p>
            <a:endParaRPr lang="en-GB" sz="800" dirty="0" smtClean="0"/>
          </a:p>
          <a:p>
            <a:r>
              <a:rPr lang="en-GB" b="1" dirty="0" smtClean="0"/>
              <a:t>Professional </a:t>
            </a:r>
            <a:r>
              <a:rPr lang="en-GB" b="1" dirty="0" err="1" smtClean="0"/>
              <a:t>CLPL</a:t>
            </a:r>
            <a:r>
              <a:rPr lang="en-GB" b="1" dirty="0" smtClean="0"/>
              <a:t> Action</a:t>
            </a:r>
            <a:r>
              <a:rPr lang="en-GB" dirty="0" smtClean="0"/>
              <a:t>:</a:t>
            </a:r>
          </a:p>
          <a:p>
            <a:pPr marL="342900" indent="-342900">
              <a:buFont typeface="Arial" panose="020B0604020202020204" pitchFamily="34" charset="0"/>
              <a:buChar char="•"/>
            </a:pPr>
            <a:r>
              <a:rPr lang="en-GB" dirty="0" smtClean="0"/>
              <a:t>Educational context and current debates in policy, education…</a:t>
            </a:r>
          </a:p>
          <a:p>
            <a:pPr marL="342900" indent="-342900">
              <a:buFont typeface="Arial" panose="020B0604020202020204" pitchFamily="34" charset="0"/>
              <a:buChar char="•"/>
            </a:pPr>
            <a:r>
              <a:rPr lang="en-GB" dirty="0" smtClean="0"/>
              <a:t>Learning for sustainability.</a:t>
            </a:r>
          </a:p>
          <a:p>
            <a:r>
              <a:rPr lang="en-GB" b="1" dirty="0" smtClean="0"/>
              <a:t>Leadership and Management</a:t>
            </a:r>
            <a:r>
              <a:rPr lang="en-GB" dirty="0" smtClean="0"/>
              <a:t>: </a:t>
            </a:r>
          </a:p>
          <a:p>
            <a:pPr marL="342900" indent="-342900">
              <a:buFont typeface="Arial" panose="020B0604020202020204" pitchFamily="34" charset="0"/>
              <a:buChar char="•"/>
            </a:pPr>
            <a:r>
              <a:rPr lang="en-GB" dirty="0" smtClean="0"/>
              <a:t>Leadership </a:t>
            </a:r>
            <a:r>
              <a:rPr lang="en-GB" dirty="0"/>
              <a:t>mobilises, enables and supports other to develop and follow through on strategies for achieving </a:t>
            </a:r>
            <a:r>
              <a:rPr lang="en-GB" dirty="0" smtClean="0"/>
              <a:t>change.</a:t>
            </a:r>
          </a:p>
          <a:p>
            <a:pPr marL="342900" indent="-342900">
              <a:buFont typeface="Arial" panose="020B0604020202020204" pitchFamily="34" charset="0"/>
              <a:buChar char="•"/>
            </a:pPr>
            <a:r>
              <a:rPr lang="en-GB" dirty="0" smtClean="0"/>
              <a:t>Management </a:t>
            </a:r>
            <a:r>
              <a:rPr lang="en-GB" dirty="0"/>
              <a:t>is the operational implementation and maintenance of the practices and systems required to achieve this </a:t>
            </a:r>
            <a:r>
              <a:rPr lang="en-GB" dirty="0" smtClean="0"/>
              <a:t>change.</a:t>
            </a:r>
          </a:p>
          <a:p>
            <a:pPr marL="342900" indent="-342900">
              <a:buFont typeface="Arial" panose="020B0604020202020204" pitchFamily="34" charset="0"/>
              <a:buChar char="•"/>
            </a:pPr>
            <a:endParaRPr lang="en-GB" sz="800" dirty="0"/>
          </a:p>
        </p:txBody>
      </p:sp>
    </p:spTree>
    <p:extLst>
      <p:ext uri="{BB962C8B-B14F-4D97-AF65-F5344CB8AC3E}">
        <p14:creationId xmlns:p14="http://schemas.microsoft.com/office/powerpoint/2010/main" val="2912210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812" y="684227"/>
            <a:ext cx="8263926" cy="711200"/>
          </a:xfrm>
        </p:spPr>
        <p:txBody>
          <a:bodyPr/>
          <a:lstStyle/>
          <a:p>
            <a:r>
              <a:rPr lang="en-GB" dirty="0" smtClean="0"/>
              <a:t>Inspection and Reviews</a:t>
            </a:r>
            <a:endParaRPr lang="en-GB" dirty="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rot="472313">
            <a:off x="5157745" y="1744671"/>
            <a:ext cx="2475183" cy="3466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284915">
            <a:off x="1691682" y="1844824"/>
            <a:ext cx="2321425" cy="32659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8750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pPr algn="l"/>
            <a:r>
              <a:rPr lang="en-GB" sz="3200" b="1" dirty="0" smtClean="0">
                <a:solidFill>
                  <a:schemeClr val="accent5">
                    <a:lumMod val="75000"/>
                  </a:schemeClr>
                </a:solidFill>
              </a:rPr>
              <a:t>Career Education Standard 3-18 </a:t>
            </a:r>
            <a:br>
              <a:rPr lang="en-GB" sz="3200" b="1" dirty="0" smtClean="0">
                <a:solidFill>
                  <a:schemeClr val="accent5">
                    <a:lumMod val="75000"/>
                  </a:schemeClr>
                </a:solidFill>
              </a:rPr>
            </a:br>
            <a:r>
              <a:rPr lang="en-GB" sz="3200" b="1" dirty="0" smtClean="0">
                <a:solidFill>
                  <a:schemeClr val="accent5">
                    <a:lumMod val="75000"/>
                  </a:schemeClr>
                </a:solidFill>
              </a:rPr>
              <a:t> Implementation review</a:t>
            </a:r>
            <a:endParaRPr lang="en-GB" sz="3200" b="1" dirty="0">
              <a:solidFill>
                <a:schemeClr val="accent5">
                  <a:lumMod val="75000"/>
                </a:schemeClr>
              </a:solidFill>
            </a:endParaRPr>
          </a:p>
        </p:txBody>
      </p:sp>
      <p:sp>
        <p:nvSpPr>
          <p:cNvPr id="6" name="Content Placeholder 2"/>
          <p:cNvSpPr txBox="1">
            <a:spLocks/>
          </p:cNvSpPr>
          <p:nvPr/>
        </p:nvSpPr>
        <p:spPr>
          <a:xfrm>
            <a:off x="276561" y="1268760"/>
            <a:ext cx="5184576" cy="4104456"/>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800"/>
              </a:spcAft>
              <a:buClrTx/>
              <a:buSzTx/>
              <a:buFont typeface="Arial" pitchFamily="34" charset="0"/>
              <a:buChar char="•"/>
              <a:tabLst/>
              <a:defRPr/>
            </a:pPr>
            <a:r>
              <a:rPr kumimoji="0" lang="en-GB"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Majority of practitioners aware of the CES 3-18</a:t>
            </a:r>
            <a:r>
              <a:rPr kumimoji="0" lang="en-GB" sz="26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but </a:t>
            </a:r>
            <a:r>
              <a:rPr kumimoji="0" lang="en-GB"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varies according to their level of involvement with DYW </a:t>
            </a:r>
          </a:p>
          <a:p>
            <a:pPr marL="342900" marR="0" lvl="0" indent="-342900" algn="l" defTabSz="914400" rtl="0" eaLnBrk="1" fontAlgn="auto" latinLnBrk="0" hangingPunct="1">
              <a:lnSpc>
                <a:spcPct val="100000"/>
              </a:lnSpc>
              <a:spcBef>
                <a:spcPct val="20000"/>
              </a:spcBef>
              <a:spcAft>
                <a:spcPts val="800"/>
              </a:spcAft>
              <a:buClrTx/>
              <a:buSzTx/>
              <a:buFont typeface="Arial" pitchFamily="34" charset="0"/>
              <a:buChar char="•"/>
              <a:tabLst/>
              <a:defRPr/>
            </a:pPr>
            <a:r>
              <a:rPr kumimoji="0" lang="en-GB"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Whilst practitioners are increasingly engaged in the delivery of DYW this is not always fully aligned with the CES.</a:t>
            </a:r>
          </a:p>
          <a:p>
            <a:pPr marL="342900" marR="0" lvl="0" indent="-342900" algn="l" defTabSz="914400" rtl="0" eaLnBrk="1" fontAlgn="auto" latinLnBrk="0" hangingPunct="1">
              <a:lnSpc>
                <a:spcPct val="100000"/>
              </a:lnSpc>
              <a:spcBef>
                <a:spcPct val="20000"/>
              </a:spcBef>
              <a:spcAft>
                <a:spcPts val="800"/>
              </a:spcAft>
              <a:buClrTx/>
              <a:buSzTx/>
              <a:buFont typeface="Arial" pitchFamily="34" charset="0"/>
              <a:buChar char="•"/>
              <a:tabLst/>
              <a:defRPr/>
            </a:pPr>
            <a:r>
              <a:rPr kumimoji="0" lang="en-GB"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Where local authorities have adopted a pro-active approach in coordinating the implementation there is a higher degree of awareness and realisation of the standards and guidance in schools.  </a:t>
            </a:r>
          </a:p>
          <a:p>
            <a:pPr marL="342900" marR="0" lvl="0" indent="-342900" algn="l" defTabSz="914400" rtl="0" eaLnBrk="1" fontAlgn="auto" latinLnBrk="0" hangingPunct="1">
              <a:lnSpc>
                <a:spcPct val="100000"/>
              </a:lnSpc>
              <a:spcBef>
                <a:spcPct val="20000"/>
              </a:spcBef>
              <a:spcAft>
                <a:spcPts val="800"/>
              </a:spcAft>
              <a:buClrTx/>
              <a:buSzTx/>
              <a:buFont typeface="Arial" pitchFamily="34" charset="0"/>
              <a:buChar char="•"/>
              <a:tabLst/>
              <a:defRPr/>
            </a:pPr>
            <a:r>
              <a:rPr lang="en-GB" sz="2600" dirty="0" smtClean="0">
                <a:solidFill>
                  <a:schemeClr val="tx1">
                    <a:lumMod val="65000"/>
                    <a:lumOff val="35000"/>
                  </a:schemeClr>
                </a:solidFill>
              </a:rPr>
              <a:t>The overall pace of implementation has to increase. </a:t>
            </a:r>
            <a:r>
              <a:rPr kumimoji="0" lang="en-GB"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p>
        </p:txBody>
      </p:sp>
      <p:sp>
        <p:nvSpPr>
          <p:cNvPr id="4" name="Content Placeholder 3"/>
          <p:cNvSpPr txBox="1">
            <a:spLocks noGrp="1"/>
          </p:cNvSpPr>
          <p:nvPr>
            <p:ph idx="1"/>
          </p:nvPr>
        </p:nvSpPr>
        <p:spPr>
          <a:xfrm>
            <a:off x="492696" y="4941168"/>
            <a:ext cx="8651304" cy="1428083"/>
          </a:xfrm>
          <a:prstGeom prst="rect">
            <a:avLst/>
          </a:prstGeom>
          <a:solidFill>
            <a:schemeClr val="bg1"/>
          </a:solidFill>
        </p:spPr>
        <p:txBody>
          <a:bodyPr wrap="square" rtlCol="0">
            <a:spAutoFit/>
          </a:bodyPr>
          <a:lstStyle/>
          <a:p>
            <a:pPr marL="0" indent="0">
              <a:buNone/>
              <a:tabLst>
                <a:tab pos="0" algn="l"/>
              </a:tabLst>
            </a:pPr>
            <a:endParaRPr lang="en-GB" sz="1000" dirty="0" smtClean="0">
              <a:solidFill>
                <a:schemeClr val="tx1">
                  <a:lumMod val="65000"/>
                  <a:lumOff val="35000"/>
                </a:schemeClr>
              </a:solidFill>
            </a:endParaRPr>
          </a:p>
          <a:p>
            <a:pPr marL="0" indent="0">
              <a:buNone/>
              <a:tabLst>
                <a:tab pos="0" algn="l"/>
              </a:tabLst>
            </a:pPr>
            <a:r>
              <a:rPr lang="en-GB" sz="2400" b="1" dirty="0" smtClean="0">
                <a:solidFill>
                  <a:schemeClr val="accent3">
                    <a:lumMod val="75000"/>
                  </a:schemeClr>
                </a:solidFill>
              </a:rPr>
              <a:t>“</a:t>
            </a:r>
            <a:r>
              <a:rPr lang="en-GB" sz="2400" b="1" i="1" dirty="0" smtClean="0">
                <a:solidFill>
                  <a:schemeClr val="accent3">
                    <a:lumMod val="75000"/>
                  </a:schemeClr>
                </a:solidFill>
              </a:rPr>
              <a:t>Most practitioners indicated that they incorporated learning about the world of work in their learning and teaching. This was not always obvious to learners</a:t>
            </a:r>
            <a:r>
              <a:rPr lang="en-GB" sz="2400" b="1" dirty="0" smtClean="0">
                <a:solidFill>
                  <a:schemeClr val="accent3">
                    <a:lumMod val="75000"/>
                  </a:schemeClr>
                </a:solidFill>
              </a:rPr>
              <a:t>.”</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406068">
            <a:off x="6228185" y="1268760"/>
            <a:ext cx="2354421" cy="3312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197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7"/>
            <a:ext cx="9144000" cy="1063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a:endParaRPr lang="en-US">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89"/>
            <a:ext cx="9227428" cy="1045599"/>
          </a:xfrm>
          <a:prstGeom prst="rect">
            <a:avLst/>
          </a:prstGeom>
        </p:spPr>
      </p:pic>
      <p:pic>
        <p:nvPicPr>
          <p:cNvPr id="6" name="Picture 5"/>
          <p:cNvPicPr>
            <a:picLocks noChangeAspect="1"/>
          </p:cNvPicPr>
          <p:nvPr/>
        </p:nvPicPr>
        <p:blipFill>
          <a:blip r:embed="rId4"/>
          <a:stretch>
            <a:fillRect/>
          </a:stretch>
        </p:blipFill>
        <p:spPr>
          <a:xfrm>
            <a:off x="6472585" y="6374083"/>
            <a:ext cx="2103260" cy="186956"/>
          </a:xfrm>
          <a:prstGeom prst="rect">
            <a:avLst/>
          </a:prstGeom>
        </p:spPr>
      </p:pic>
      <p:sp>
        <p:nvSpPr>
          <p:cNvPr id="9" name="Title 1"/>
          <p:cNvSpPr>
            <a:spLocks noGrp="1"/>
          </p:cNvSpPr>
          <p:nvPr>
            <p:ph type="title"/>
          </p:nvPr>
        </p:nvSpPr>
        <p:spPr>
          <a:xfrm>
            <a:off x="395539" y="164640"/>
            <a:ext cx="8352926" cy="960104"/>
          </a:xfrm>
        </p:spPr>
        <p:txBody>
          <a:bodyPr>
            <a:normAutofit/>
          </a:bodyPr>
          <a:lstStyle/>
          <a:p>
            <a:pPr algn="l"/>
            <a:r>
              <a:rPr lang="en-GB" sz="3200" b="1" dirty="0" smtClean="0">
                <a:solidFill>
                  <a:srgbClr val="99CC00"/>
                </a:solidFill>
                <a:latin typeface="Arial" charset="0"/>
                <a:ea typeface="Tahoma" pitchFamily="34" charset="0"/>
                <a:cs typeface="Arial" charset="0"/>
              </a:rPr>
              <a:t>Inspection analysis</a:t>
            </a:r>
            <a:endParaRPr lang="en-GB" sz="3200" dirty="0"/>
          </a:p>
        </p:txBody>
      </p:sp>
      <p:sp>
        <p:nvSpPr>
          <p:cNvPr id="10" name="Content Placeholder 2"/>
          <p:cNvSpPr>
            <a:spLocks noGrp="1"/>
          </p:cNvSpPr>
          <p:nvPr>
            <p:ph idx="1"/>
          </p:nvPr>
        </p:nvSpPr>
        <p:spPr>
          <a:xfrm>
            <a:off x="467545" y="1316765"/>
            <a:ext cx="8496944" cy="4896544"/>
          </a:xfrm>
        </p:spPr>
        <p:txBody>
          <a:bodyPr>
            <a:normAutofit/>
          </a:bodyPr>
          <a:lstStyle/>
          <a:p>
            <a:pPr marL="0" indent="0">
              <a:buNone/>
            </a:pPr>
            <a:r>
              <a:rPr lang="en-GB" sz="2400" dirty="0">
                <a:solidFill>
                  <a:schemeClr val="accent5">
                    <a:lumMod val="75000"/>
                  </a:schemeClr>
                </a:solidFill>
              </a:rPr>
              <a:t>Where schools are </a:t>
            </a:r>
            <a:r>
              <a:rPr lang="en-GB" sz="2400" b="1" dirty="0">
                <a:solidFill>
                  <a:schemeClr val="accent5">
                    <a:lumMod val="75000"/>
                  </a:schemeClr>
                </a:solidFill>
              </a:rPr>
              <a:t>successful</a:t>
            </a:r>
            <a:r>
              <a:rPr lang="en-GB" sz="2400" dirty="0">
                <a:solidFill>
                  <a:schemeClr val="accent5">
                    <a:lumMod val="75000"/>
                  </a:schemeClr>
                </a:solidFill>
              </a:rPr>
              <a:t> in relation to </a:t>
            </a:r>
            <a:r>
              <a:rPr lang="en-GB" sz="2400" dirty="0" smtClean="0">
                <a:solidFill>
                  <a:schemeClr val="accent5">
                    <a:lumMod val="75000"/>
                  </a:schemeClr>
                </a:solidFill>
              </a:rPr>
              <a:t>the implementation of DYW </a:t>
            </a:r>
            <a:r>
              <a:rPr lang="en-GB" sz="2400" dirty="0">
                <a:solidFill>
                  <a:schemeClr val="accent5">
                    <a:lumMod val="75000"/>
                  </a:schemeClr>
                </a:solidFill>
              </a:rPr>
              <a:t>the following features are evident</a:t>
            </a:r>
            <a:r>
              <a:rPr lang="en-GB" sz="2400" dirty="0" smtClean="0">
                <a:solidFill>
                  <a:schemeClr val="accent5">
                    <a:lumMod val="75000"/>
                  </a:schemeClr>
                </a:solidFill>
              </a:rPr>
              <a:t>:</a:t>
            </a:r>
          </a:p>
          <a:p>
            <a:pPr marL="0" indent="0">
              <a:buNone/>
            </a:pPr>
            <a:endParaRPr lang="en-GB" sz="2400" dirty="0">
              <a:solidFill>
                <a:schemeClr val="accent5">
                  <a:lumMod val="75000"/>
                </a:schemeClr>
              </a:solidFill>
            </a:endParaRPr>
          </a:p>
          <a:p>
            <a:pPr marL="342900" lvl="0" indent="-342900">
              <a:buFont typeface="Arial" panose="020B0604020202020204" pitchFamily="34" charset="0"/>
              <a:buChar char="•"/>
            </a:pPr>
            <a:r>
              <a:rPr lang="en-GB" sz="2400" b="1" dirty="0">
                <a:solidFill>
                  <a:schemeClr val="accent5">
                    <a:lumMod val="75000"/>
                  </a:schemeClr>
                </a:solidFill>
              </a:rPr>
              <a:t>Effective partnership working </a:t>
            </a:r>
            <a:r>
              <a:rPr lang="en-GB" sz="2400" dirty="0" smtClean="0">
                <a:solidFill>
                  <a:schemeClr val="accent5">
                    <a:lumMod val="75000"/>
                  </a:schemeClr>
                </a:solidFill>
              </a:rPr>
              <a:t>(eg. with parents</a:t>
            </a:r>
            <a:r>
              <a:rPr lang="en-GB" sz="2400" dirty="0">
                <a:solidFill>
                  <a:schemeClr val="accent5">
                    <a:lumMod val="75000"/>
                  </a:schemeClr>
                </a:solidFill>
              </a:rPr>
              <a:t>, local business, colleges, Skills, Development Scotland, Chamber of Commerce, the local community</a:t>
            </a:r>
            <a:r>
              <a:rPr lang="en-GB" sz="2400" dirty="0" smtClean="0">
                <a:solidFill>
                  <a:schemeClr val="accent5">
                    <a:lumMod val="75000"/>
                  </a:schemeClr>
                </a:solidFill>
              </a:rPr>
              <a:t>)</a:t>
            </a:r>
          </a:p>
          <a:p>
            <a:pPr lvl="0"/>
            <a:endParaRPr lang="en-GB" sz="800" dirty="0">
              <a:solidFill>
                <a:schemeClr val="accent5">
                  <a:lumMod val="75000"/>
                </a:schemeClr>
              </a:solidFill>
            </a:endParaRPr>
          </a:p>
          <a:p>
            <a:pPr marL="342900" lvl="0" indent="-342900">
              <a:buFont typeface="Arial" panose="020B0604020202020204" pitchFamily="34" charset="0"/>
              <a:buChar char="•"/>
            </a:pPr>
            <a:r>
              <a:rPr lang="en-GB" sz="2400" b="1" dirty="0" smtClean="0">
                <a:solidFill>
                  <a:schemeClr val="accent5">
                    <a:lumMod val="75000"/>
                  </a:schemeClr>
                </a:solidFill>
              </a:rPr>
              <a:t>Strong leadership</a:t>
            </a:r>
          </a:p>
          <a:p>
            <a:pPr lvl="0"/>
            <a:endParaRPr lang="en-GB" sz="800" b="1" dirty="0">
              <a:solidFill>
                <a:schemeClr val="accent5">
                  <a:lumMod val="75000"/>
                </a:schemeClr>
              </a:solidFill>
            </a:endParaRPr>
          </a:p>
          <a:p>
            <a:pPr marL="342900" lvl="0" indent="-342900">
              <a:buFont typeface="Arial" panose="020B0604020202020204" pitchFamily="34" charset="0"/>
              <a:buChar char="•"/>
            </a:pPr>
            <a:r>
              <a:rPr lang="en-GB" sz="2400" dirty="0">
                <a:solidFill>
                  <a:schemeClr val="accent5">
                    <a:lumMod val="75000"/>
                  </a:schemeClr>
                </a:solidFill>
              </a:rPr>
              <a:t>DYW firmly </a:t>
            </a:r>
            <a:r>
              <a:rPr lang="en-GB" sz="2400" b="1" dirty="0">
                <a:solidFill>
                  <a:schemeClr val="accent5">
                    <a:lumMod val="75000"/>
                  </a:schemeClr>
                </a:solidFill>
              </a:rPr>
              <a:t>rooted in school’s vision</a:t>
            </a:r>
            <a:r>
              <a:rPr lang="en-GB" sz="2400" dirty="0">
                <a:solidFill>
                  <a:schemeClr val="accent5">
                    <a:lumMod val="75000"/>
                  </a:schemeClr>
                </a:solidFill>
              </a:rPr>
              <a:t>, values and aims</a:t>
            </a:r>
          </a:p>
          <a:p>
            <a:pPr marL="0" indent="0">
              <a:spcBef>
                <a:spcPts val="0"/>
              </a:spcBef>
              <a:buNone/>
            </a:pPr>
            <a:endParaRPr lang="en-GB" sz="2400" dirty="0">
              <a:solidFill>
                <a:schemeClr val="accent5">
                  <a:lumMod val="75000"/>
                </a:schemeClr>
              </a:solidFill>
            </a:endParaRPr>
          </a:p>
        </p:txBody>
      </p:sp>
    </p:spTree>
    <p:extLst>
      <p:ext uri="{BB962C8B-B14F-4D97-AF65-F5344CB8AC3E}">
        <p14:creationId xmlns:p14="http://schemas.microsoft.com/office/powerpoint/2010/main" val="40577833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7"/>
            <a:ext cx="9144000" cy="1063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a:endParaRPr lang="en-US">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89"/>
            <a:ext cx="9227428" cy="1045599"/>
          </a:xfrm>
          <a:prstGeom prst="rect">
            <a:avLst/>
          </a:prstGeom>
        </p:spPr>
      </p:pic>
      <p:pic>
        <p:nvPicPr>
          <p:cNvPr id="6" name="Picture 5"/>
          <p:cNvPicPr>
            <a:picLocks noChangeAspect="1"/>
          </p:cNvPicPr>
          <p:nvPr/>
        </p:nvPicPr>
        <p:blipFill>
          <a:blip r:embed="rId4"/>
          <a:stretch>
            <a:fillRect/>
          </a:stretch>
        </p:blipFill>
        <p:spPr>
          <a:xfrm>
            <a:off x="6472585" y="6374083"/>
            <a:ext cx="2103260" cy="186956"/>
          </a:xfrm>
          <a:prstGeom prst="rect">
            <a:avLst/>
          </a:prstGeom>
        </p:spPr>
      </p:pic>
      <p:sp>
        <p:nvSpPr>
          <p:cNvPr id="9" name="Title 1"/>
          <p:cNvSpPr>
            <a:spLocks noGrp="1"/>
          </p:cNvSpPr>
          <p:nvPr>
            <p:ph type="title"/>
          </p:nvPr>
        </p:nvSpPr>
        <p:spPr>
          <a:xfrm>
            <a:off x="395539" y="164640"/>
            <a:ext cx="8352926" cy="960104"/>
          </a:xfrm>
        </p:spPr>
        <p:txBody>
          <a:bodyPr>
            <a:normAutofit/>
          </a:bodyPr>
          <a:lstStyle/>
          <a:p>
            <a:pPr algn="l"/>
            <a:r>
              <a:rPr lang="en-GB" sz="3200" b="1" dirty="0" smtClean="0">
                <a:solidFill>
                  <a:srgbClr val="99CC00"/>
                </a:solidFill>
                <a:latin typeface="Arial" charset="0"/>
                <a:ea typeface="Tahoma" pitchFamily="34" charset="0"/>
                <a:cs typeface="Arial" charset="0"/>
              </a:rPr>
              <a:t>Inspection analysis – improvements:</a:t>
            </a:r>
            <a:endParaRPr lang="en-GB" sz="3200" dirty="0"/>
          </a:p>
        </p:txBody>
      </p:sp>
      <p:sp>
        <p:nvSpPr>
          <p:cNvPr id="10" name="Content Placeholder 2"/>
          <p:cNvSpPr>
            <a:spLocks noGrp="1"/>
          </p:cNvSpPr>
          <p:nvPr>
            <p:ph idx="1"/>
          </p:nvPr>
        </p:nvSpPr>
        <p:spPr>
          <a:xfrm>
            <a:off x="467544" y="1196752"/>
            <a:ext cx="8496944" cy="5129678"/>
          </a:xfrm>
        </p:spPr>
        <p:txBody>
          <a:bodyPr>
            <a:normAutofit fontScale="92500" lnSpcReduction="20000"/>
          </a:bodyPr>
          <a:lstStyle/>
          <a:p>
            <a:pPr marL="0" indent="0">
              <a:buNone/>
            </a:pPr>
            <a:r>
              <a:rPr lang="en-GB" sz="2400" dirty="0">
                <a:solidFill>
                  <a:schemeClr val="accent5">
                    <a:lumMod val="75000"/>
                  </a:schemeClr>
                </a:solidFill>
              </a:rPr>
              <a:t>Further work needs to be done to support schools</a:t>
            </a:r>
            <a:r>
              <a:rPr lang="en-GB" sz="2400" dirty="0" smtClean="0">
                <a:solidFill>
                  <a:schemeClr val="accent5">
                    <a:lumMod val="75000"/>
                  </a:schemeClr>
                </a:solidFill>
              </a:rPr>
              <a:t>:</a:t>
            </a:r>
          </a:p>
          <a:p>
            <a:pPr marL="0" indent="0">
              <a:buNone/>
            </a:pPr>
            <a:endParaRPr lang="en-GB" sz="2400" dirty="0">
              <a:solidFill>
                <a:schemeClr val="accent5">
                  <a:lumMod val="75000"/>
                </a:schemeClr>
              </a:solidFill>
            </a:endParaRPr>
          </a:p>
          <a:p>
            <a:pPr marL="342900" lvl="0" indent="-342900">
              <a:buFont typeface="Arial" panose="020B0604020202020204" pitchFamily="34" charset="0"/>
              <a:buChar char="•"/>
            </a:pPr>
            <a:r>
              <a:rPr lang="en-GB" sz="2400" b="1" dirty="0">
                <a:solidFill>
                  <a:schemeClr val="accent5">
                    <a:lumMod val="75000"/>
                  </a:schemeClr>
                </a:solidFill>
              </a:rPr>
              <a:t>Implement the </a:t>
            </a:r>
            <a:r>
              <a:rPr lang="en-GB" sz="2400" b="1" dirty="0" smtClean="0">
                <a:solidFill>
                  <a:schemeClr val="accent5">
                    <a:lumMod val="75000"/>
                  </a:schemeClr>
                </a:solidFill>
              </a:rPr>
              <a:t>Career </a:t>
            </a:r>
            <a:r>
              <a:rPr lang="en-GB" sz="2400" b="1" dirty="0">
                <a:solidFill>
                  <a:schemeClr val="accent5">
                    <a:lumMod val="75000"/>
                  </a:schemeClr>
                </a:solidFill>
              </a:rPr>
              <a:t>Education Standards </a:t>
            </a:r>
            <a:r>
              <a:rPr lang="en-GB" sz="2400" dirty="0">
                <a:solidFill>
                  <a:schemeClr val="accent5">
                    <a:lumMod val="75000"/>
                  </a:schemeClr>
                </a:solidFill>
              </a:rPr>
              <a:t>(3 – 18) and the Work Placement Standards (particularly in early years and primary)</a:t>
            </a:r>
          </a:p>
          <a:p>
            <a:pPr marL="342900" lvl="0" indent="-342900">
              <a:buFont typeface="Arial" panose="020B0604020202020204" pitchFamily="34" charset="0"/>
              <a:buChar char="•"/>
            </a:pPr>
            <a:r>
              <a:rPr lang="en-GB" sz="2400" b="1" dirty="0">
                <a:solidFill>
                  <a:schemeClr val="accent5">
                    <a:lumMod val="75000"/>
                  </a:schemeClr>
                </a:solidFill>
              </a:rPr>
              <a:t>Use DYW as a key driver </a:t>
            </a:r>
            <a:r>
              <a:rPr lang="en-GB" sz="2400" dirty="0">
                <a:solidFill>
                  <a:schemeClr val="accent5">
                    <a:lumMod val="75000"/>
                  </a:schemeClr>
                </a:solidFill>
              </a:rPr>
              <a:t>when reviewing school vision, values and aims</a:t>
            </a:r>
          </a:p>
          <a:p>
            <a:pPr marL="342900" lvl="0" indent="-342900">
              <a:buFont typeface="Arial" panose="020B0604020202020204" pitchFamily="34" charset="0"/>
              <a:buChar char="•"/>
            </a:pPr>
            <a:r>
              <a:rPr lang="en-GB" sz="2400" b="1" dirty="0">
                <a:solidFill>
                  <a:schemeClr val="accent5">
                    <a:lumMod val="75000"/>
                  </a:schemeClr>
                </a:solidFill>
              </a:rPr>
              <a:t>Ensure skills </a:t>
            </a:r>
            <a:r>
              <a:rPr lang="en-GB" sz="2400" dirty="0">
                <a:solidFill>
                  <a:schemeClr val="accent5">
                    <a:lumMod val="75000"/>
                  </a:schemeClr>
                </a:solidFill>
              </a:rPr>
              <a:t>for learning, life and work and creativity encompass, and </a:t>
            </a:r>
            <a:r>
              <a:rPr lang="en-GB" sz="2400" b="1" dirty="0">
                <a:solidFill>
                  <a:schemeClr val="accent5">
                    <a:lumMod val="75000"/>
                  </a:schemeClr>
                </a:solidFill>
              </a:rPr>
              <a:t>are central </a:t>
            </a:r>
            <a:r>
              <a:rPr lang="en-GB" sz="2400" b="1" dirty="0" smtClean="0">
                <a:solidFill>
                  <a:schemeClr val="accent5">
                    <a:lumMod val="75000"/>
                  </a:schemeClr>
                </a:solidFill>
              </a:rPr>
              <a:t>to </a:t>
            </a:r>
            <a:r>
              <a:rPr lang="en-GB" sz="2400" b="1" dirty="0">
                <a:solidFill>
                  <a:schemeClr val="accent5">
                    <a:lumMod val="75000"/>
                  </a:schemeClr>
                </a:solidFill>
              </a:rPr>
              <a:t>the whole curriculum </a:t>
            </a:r>
          </a:p>
          <a:p>
            <a:pPr marL="342900" lvl="0" indent="-342900">
              <a:buFont typeface="Arial" panose="020B0604020202020204" pitchFamily="34" charset="0"/>
              <a:buChar char="•"/>
            </a:pPr>
            <a:r>
              <a:rPr lang="en-GB" sz="2400" dirty="0">
                <a:solidFill>
                  <a:schemeClr val="accent5">
                    <a:lumMod val="75000"/>
                  </a:schemeClr>
                </a:solidFill>
              </a:rPr>
              <a:t>Increase the range of </a:t>
            </a:r>
            <a:r>
              <a:rPr lang="en-GB" sz="2400" b="1" dirty="0" smtClean="0">
                <a:solidFill>
                  <a:schemeClr val="accent5">
                    <a:lumMod val="75000"/>
                  </a:schemeClr>
                </a:solidFill>
              </a:rPr>
              <a:t>work-based learning opportunities </a:t>
            </a:r>
            <a:r>
              <a:rPr lang="en-GB" sz="2400" dirty="0">
                <a:solidFill>
                  <a:schemeClr val="accent5">
                    <a:lumMod val="75000"/>
                  </a:schemeClr>
                </a:solidFill>
              </a:rPr>
              <a:t>provided </a:t>
            </a:r>
          </a:p>
          <a:p>
            <a:pPr marL="342900" lvl="0" indent="-342900">
              <a:buFont typeface="Arial" panose="020B0604020202020204" pitchFamily="34" charset="0"/>
              <a:buChar char="•"/>
            </a:pPr>
            <a:r>
              <a:rPr lang="en-GB" sz="2400" b="1" dirty="0">
                <a:solidFill>
                  <a:schemeClr val="accent5">
                    <a:lumMod val="75000"/>
                  </a:schemeClr>
                </a:solidFill>
              </a:rPr>
              <a:t>Extend the use of partnership</a:t>
            </a:r>
            <a:r>
              <a:rPr lang="en-GB" sz="2400" dirty="0">
                <a:solidFill>
                  <a:schemeClr val="accent5">
                    <a:lumMod val="75000"/>
                  </a:schemeClr>
                </a:solidFill>
              </a:rPr>
              <a:t> </a:t>
            </a:r>
            <a:r>
              <a:rPr lang="en-GB" sz="2400" b="1" dirty="0">
                <a:solidFill>
                  <a:schemeClr val="accent5">
                    <a:lumMod val="75000"/>
                  </a:schemeClr>
                </a:solidFill>
              </a:rPr>
              <a:t>working</a:t>
            </a:r>
          </a:p>
          <a:p>
            <a:pPr marL="342900" lvl="0" indent="-342900">
              <a:buFont typeface="Arial" panose="020B0604020202020204" pitchFamily="34" charset="0"/>
              <a:buChar char="•"/>
            </a:pPr>
            <a:r>
              <a:rPr lang="en-GB" sz="2400" dirty="0">
                <a:solidFill>
                  <a:schemeClr val="accent5">
                    <a:lumMod val="75000"/>
                  </a:schemeClr>
                </a:solidFill>
              </a:rPr>
              <a:t>Ensure </a:t>
            </a:r>
            <a:r>
              <a:rPr lang="en-GB" sz="2400" b="1" dirty="0" smtClean="0">
                <a:solidFill>
                  <a:schemeClr val="accent5">
                    <a:lumMod val="75000"/>
                  </a:schemeClr>
                </a:solidFill>
              </a:rPr>
              <a:t>learners </a:t>
            </a:r>
            <a:r>
              <a:rPr lang="en-GB" sz="2400" b="1" dirty="0">
                <a:solidFill>
                  <a:schemeClr val="accent5">
                    <a:lumMod val="75000"/>
                  </a:schemeClr>
                </a:solidFill>
              </a:rPr>
              <a:t>can articulate the skills </a:t>
            </a:r>
            <a:r>
              <a:rPr lang="en-GB" sz="2400" dirty="0">
                <a:solidFill>
                  <a:schemeClr val="accent5">
                    <a:lumMod val="75000"/>
                  </a:schemeClr>
                </a:solidFill>
              </a:rPr>
              <a:t>they are developing and their relevance to learning, life and work </a:t>
            </a:r>
          </a:p>
          <a:p>
            <a:pPr marL="342900" lvl="0" indent="-342900">
              <a:buFont typeface="Arial" panose="020B0604020202020204" pitchFamily="34" charset="0"/>
              <a:buChar char="•"/>
            </a:pPr>
            <a:r>
              <a:rPr lang="en-GB" sz="2400" dirty="0">
                <a:solidFill>
                  <a:schemeClr val="accent5">
                    <a:lumMod val="75000"/>
                  </a:schemeClr>
                </a:solidFill>
              </a:rPr>
              <a:t>Develop </a:t>
            </a:r>
            <a:r>
              <a:rPr lang="en-GB" sz="2400" b="1" dirty="0">
                <a:solidFill>
                  <a:schemeClr val="accent5">
                    <a:lumMod val="75000"/>
                  </a:schemeClr>
                </a:solidFill>
              </a:rPr>
              <a:t>effective tracking </a:t>
            </a:r>
            <a:r>
              <a:rPr lang="en-GB" sz="2400" b="1" dirty="0" smtClean="0">
                <a:solidFill>
                  <a:schemeClr val="accent5">
                    <a:lumMod val="75000"/>
                  </a:schemeClr>
                </a:solidFill>
              </a:rPr>
              <a:t>systems</a:t>
            </a:r>
            <a:endParaRPr lang="en-GB" sz="2400" b="1" dirty="0">
              <a:solidFill>
                <a:schemeClr val="accent5">
                  <a:lumMod val="75000"/>
                </a:schemeClr>
              </a:solidFill>
            </a:endParaRPr>
          </a:p>
        </p:txBody>
      </p:sp>
    </p:spTree>
    <p:extLst>
      <p:ext uri="{BB962C8B-B14F-4D97-AF65-F5344CB8AC3E}">
        <p14:creationId xmlns:p14="http://schemas.microsoft.com/office/powerpoint/2010/main" val="10018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pPr algn="l"/>
            <a:r>
              <a:rPr lang="en-GB" sz="3200" b="1" dirty="0" smtClean="0">
                <a:solidFill>
                  <a:schemeClr val="accent5">
                    <a:lumMod val="75000"/>
                  </a:schemeClr>
                </a:solidFill>
              </a:rPr>
              <a:t>CIAG Reviews</a:t>
            </a:r>
            <a:endParaRPr lang="en-GB" sz="3200" b="1" dirty="0">
              <a:solidFill>
                <a:schemeClr val="accent5">
                  <a:lumMod val="75000"/>
                </a:schemeClr>
              </a:solidFill>
            </a:endParaRPr>
          </a:p>
        </p:txBody>
      </p:sp>
      <p:sp>
        <p:nvSpPr>
          <p:cNvPr id="3" name="Content Placeholder 2"/>
          <p:cNvSpPr>
            <a:spLocks noGrp="1"/>
          </p:cNvSpPr>
          <p:nvPr>
            <p:ph sz="half" idx="1"/>
          </p:nvPr>
        </p:nvSpPr>
        <p:spPr>
          <a:xfrm>
            <a:off x="323529" y="1034230"/>
            <a:ext cx="4896544" cy="1584176"/>
          </a:xfrm>
        </p:spPr>
        <p:txBody>
          <a:bodyPr>
            <a:normAutofit lnSpcReduction="10000"/>
          </a:bodyPr>
          <a:lstStyle/>
          <a:p>
            <a:pPr marL="0" indent="0">
              <a:buNone/>
            </a:pPr>
            <a:r>
              <a:rPr lang="en-GB" sz="1800" dirty="0" smtClean="0">
                <a:solidFill>
                  <a:schemeClr val="tx1">
                    <a:lumMod val="65000"/>
                    <a:lumOff val="35000"/>
                  </a:schemeClr>
                </a:solidFill>
              </a:rPr>
              <a:t>“In most schools, the development of CMS is  not yet incorporated sufficiently within the wider school curriculum. Overall, subject teachers are not sufficiently aware of CMS or the requirements of the career education standard (CES).”</a:t>
            </a:r>
            <a:r>
              <a:rPr lang="en-GB" sz="1800" b="1" dirty="0" smtClean="0">
                <a:solidFill>
                  <a:schemeClr val="accent3">
                    <a:lumMod val="75000"/>
                  </a:schemeClr>
                </a:solidFill>
              </a:rPr>
              <a:t> Mar 2017</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92236">
            <a:off x="6198137" y="1225016"/>
            <a:ext cx="2286951" cy="3207378"/>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sz="half" idx="1"/>
          </p:nvPr>
        </p:nvSpPr>
        <p:spPr>
          <a:xfrm>
            <a:off x="1043608" y="2923504"/>
            <a:ext cx="4536504" cy="1224136"/>
          </a:xfrm>
        </p:spPr>
        <p:txBody>
          <a:bodyPr>
            <a:normAutofit fontScale="92500" lnSpcReduction="20000"/>
          </a:bodyPr>
          <a:lstStyle/>
          <a:p>
            <a:pPr marL="0" indent="0">
              <a:buNone/>
            </a:pPr>
            <a:r>
              <a:rPr lang="en-GB" sz="1900" dirty="0" smtClean="0">
                <a:solidFill>
                  <a:schemeClr val="accent5">
                    <a:lumMod val="75000"/>
                  </a:schemeClr>
                </a:solidFill>
              </a:rPr>
              <a:t>“Overall, young people in secondary schools do not have sufficient opportunity to develop and apply their CMS within the broader school curriculum.”                                     </a:t>
            </a:r>
            <a:r>
              <a:rPr lang="en-GB" sz="1900" b="1" dirty="0" smtClean="0">
                <a:solidFill>
                  <a:schemeClr val="accent3">
                    <a:lumMod val="75000"/>
                  </a:schemeClr>
                </a:solidFill>
              </a:rPr>
              <a:t>Mar 2017</a:t>
            </a:r>
          </a:p>
        </p:txBody>
      </p:sp>
      <p:sp>
        <p:nvSpPr>
          <p:cNvPr id="7" name="Content Placeholder 2"/>
          <p:cNvSpPr>
            <a:spLocks noGrp="1"/>
          </p:cNvSpPr>
          <p:nvPr>
            <p:ph sz="half" idx="1"/>
          </p:nvPr>
        </p:nvSpPr>
        <p:spPr>
          <a:xfrm>
            <a:off x="179512" y="4398948"/>
            <a:ext cx="5256584" cy="1584176"/>
          </a:xfrm>
        </p:spPr>
        <p:txBody>
          <a:bodyPr>
            <a:normAutofit lnSpcReduction="10000"/>
          </a:bodyPr>
          <a:lstStyle/>
          <a:p>
            <a:pPr marL="0" indent="0">
              <a:buNone/>
            </a:pPr>
            <a:r>
              <a:rPr lang="en-GB" sz="1800" dirty="0" smtClean="0">
                <a:solidFill>
                  <a:schemeClr val="tx1">
                    <a:lumMod val="65000"/>
                    <a:lumOff val="35000"/>
                  </a:schemeClr>
                </a:solidFill>
              </a:rPr>
              <a:t>“Overall, subject teachers in schools are not sufficiently aware of the Career Education Standard (CES) and how to develop CMS with all young people. In some schools, CES is not yet incorporated within the wider school curriculum.” </a:t>
            </a:r>
            <a:r>
              <a:rPr lang="en-GB" sz="1800" b="1" dirty="0" smtClean="0">
                <a:solidFill>
                  <a:schemeClr val="accent3">
                    <a:lumMod val="75000"/>
                  </a:schemeClr>
                </a:solidFill>
              </a:rPr>
              <a:t>Apr 2017 </a:t>
            </a:r>
            <a:endParaRPr lang="en-GB" sz="1800" b="1" dirty="0">
              <a:solidFill>
                <a:schemeClr val="accent3">
                  <a:lumMod val="75000"/>
                </a:schemeClr>
              </a:solidFill>
            </a:endParaRPr>
          </a:p>
        </p:txBody>
      </p:sp>
    </p:spTree>
    <p:extLst>
      <p:ext uri="{BB962C8B-B14F-4D97-AF65-F5344CB8AC3E}">
        <p14:creationId xmlns:p14="http://schemas.microsoft.com/office/powerpoint/2010/main" val="20520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86"/>
            <a:endParaRPr lang="en-US" sz="1900">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3" name="Title 2"/>
          <p:cNvSpPr>
            <a:spLocks noGrp="1"/>
          </p:cNvSpPr>
          <p:nvPr>
            <p:ph type="title"/>
          </p:nvPr>
        </p:nvSpPr>
        <p:spPr/>
        <p:txBody>
          <a:bodyPr/>
          <a:lstStyle/>
          <a:p>
            <a:r>
              <a:rPr lang="en-GB" dirty="0"/>
              <a:t>Overall goal:</a:t>
            </a:r>
          </a:p>
        </p:txBody>
      </p:sp>
      <p:sp>
        <p:nvSpPr>
          <p:cNvPr id="4" name="Content Placeholder 3"/>
          <p:cNvSpPr>
            <a:spLocks noGrp="1"/>
          </p:cNvSpPr>
          <p:nvPr>
            <p:ph idx="1"/>
          </p:nvPr>
        </p:nvSpPr>
        <p:spPr>
          <a:xfrm>
            <a:off x="514354" y="1887538"/>
            <a:ext cx="4705721" cy="2621582"/>
          </a:xfrm>
        </p:spPr>
        <p:txBody>
          <a:bodyPr/>
          <a:lstStyle/>
          <a:p>
            <a:pPr marL="0" indent="0">
              <a:buClr>
                <a:srgbClr val="00ABB5"/>
              </a:buClr>
              <a:buNone/>
            </a:pPr>
            <a:r>
              <a:rPr lang="en-GB" sz="3200" dirty="0">
                <a:solidFill>
                  <a:schemeClr val="tx1"/>
                </a:solidFill>
              </a:rPr>
              <a:t>By 2021 </a:t>
            </a:r>
            <a:r>
              <a:rPr lang="en-GB" sz="3200" b="1" dirty="0">
                <a:solidFill>
                  <a:schemeClr val="tx1"/>
                </a:solidFill>
              </a:rPr>
              <a:t>reduce</a:t>
            </a:r>
            <a:r>
              <a:rPr lang="en-GB" sz="3200" dirty="0">
                <a:solidFill>
                  <a:schemeClr val="tx1"/>
                </a:solidFill>
              </a:rPr>
              <a:t> the level of </a:t>
            </a:r>
            <a:r>
              <a:rPr lang="en-GB" sz="3200" b="1" dirty="0">
                <a:solidFill>
                  <a:schemeClr val="tx1"/>
                </a:solidFill>
              </a:rPr>
              <a:t>youth unemployment </a:t>
            </a:r>
            <a:r>
              <a:rPr lang="en-GB" sz="3200" dirty="0" smtClean="0">
                <a:solidFill>
                  <a:schemeClr val="tx1"/>
                </a:solidFill>
              </a:rPr>
              <a:t>by </a:t>
            </a:r>
            <a:r>
              <a:rPr lang="en-GB" sz="3200" b="1" dirty="0">
                <a:solidFill>
                  <a:schemeClr val="tx1"/>
                </a:solidFill>
              </a:rPr>
              <a:t>40</a:t>
            </a:r>
            <a:r>
              <a:rPr lang="en-GB" sz="3200" b="1" dirty="0" smtClean="0">
                <a:solidFill>
                  <a:schemeClr val="tx1"/>
                </a:solidFill>
              </a:rPr>
              <a:t>%! </a:t>
            </a:r>
          </a:p>
          <a:p>
            <a:pPr marL="0" indent="0">
              <a:buClr>
                <a:srgbClr val="00ABB5"/>
              </a:buClr>
              <a:buNone/>
            </a:pPr>
            <a:r>
              <a:rPr lang="en-GB" sz="1800" dirty="0" smtClean="0">
                <a:solidFill>
                  <a:prstClr val="black"/>
                </a:solidFill>
              </a:rPr>
              <a:t>(</a:t>
            </a:r>
            <a:r>
              <a:rPr lang="en-GB" sz="1800" dirty="0">
                <a:solidFill>
                  <a:prstClr val="black"/>
                </a:solidFill>
              </a:rPr>
              <a:t>excluding those in full-time education) </a:t>
            </a:r>
            <a:endParaRPr lang="en-GB" sz="3200" b="1" dirty="0">
              <a:solidFill>
                <a:schemeClr val="tx1"/>
              </a:solidFill>
            </a:endParaRPr>
          </a:p>
          <a:p>
            <a:pPr>
              <a:buClr>
                <a:srgbClr val="00ABB5"/>
              </a:buClr>
            </a:pPr>
            <a:endParaRPr lang="en-GB" dirty="0"/>
          </a:p>
          <a:p>
            <a:pPr>
              <a:buClr>
                <a:srgbClr val="00ABB5"/>
              </a:buClr>
            </a:pPr>
            <a:endParaRPr lang="en-GB" dirty="0"/>
          </a:p>
          <a:p>
            <a:pPr marL="0" indent="0">
              <a:buNone/>
            </a:pPr>
            <a:endParaRPr lang="en-GB" dirty="0"/>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3597" y="1988840"/>
            <a:ext cx="380422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1489" y="4581132"/>
            <a:ext cx="5184576" cy="584775"/>
          </a:xfrm>
          <a:prstGeom prst="rect">
            <a:avLst/>
          </a:prstGeom>
          <a:noFill/>
        </p:spPr>
        <p:txBody>
          <a:bodyPr wrap="square" rtlCol="0">
            <a:spAutoFit/>
          </a:bodyPr>
          <a:lstStyle/>
          <a:p>
            <a:pPr>
              <a:buClr>
                <a:srgbClr val="00ABB5"/>
              </a:buClr>
            </a:pPr>
            <a:r>
              <a:rPr lang="en-GB" sz="3200" b="1" dirty="0">
                <a:solidFill>
                  <a:prstClr val="black"/>
                </a:solidFill>
              </a:rPr>
              <a:t>2014: 19%</a:t>
            </a:r>
            <a:endParaRPr lang="en-GB" dirty="0">
              <a:solidFill>
                <a:prstClr val="black"/>
              </a:solidFill>
            </a:endParaRPr>
          </a:p>
        </p:txBody>
      </p:sp>
      <p:cxnSp>
        <p:nvCxnSpPr>
          <p:cNvPr id="7" name="Straight Arrow Connector 6"/>
          <p:cNvCxnSpPr/>
          <p:nvPr/>
        </p:nvCxnSpPr>
        <p:spPr>
          <a:xfrm>
            <a:off x="2653515" y="4874815"/>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35896" y="4581131"/>
            <a:ext cx="2160240" cy="584775"/>
          </a:xfrm>
          <a:prstGeom prst="rect">
            <a:avLst/>
          </a:prstGeom>
          <a:noFill/>
        </p:spPr>
        <p:txBody>
          <a:bodyPr wrap="square" rtlCol="0">
            <a:spAutoFit/>
          </a:bodyPr>
          <a:lstStyle/>
          <a:p>
            <a:pPr>
              <a:buClr>
                <a:srgbClr val="00ABB5"/>
              </a:buClr>
            </a:pPr>
            <a:r>
              <a:rPr lang="en-GB" sz="3200" b="1" dirty="0">
                <a:solidFill>
                  <a:prstClr val="black"/>
                </a:solidFill>
              </a:rPr>
              <a:t>2017:  9%</a:t>
            </a:r>
          </a:p>
        </p:txBody>
      </p:sp>
    </p:spTree>
    <p:extLst>
      <p:ext uri="{BB962C8B-B14F-4D97-AF65-F5344CB8AC3E}">
        <p14:creationId xmlns:p14="http://schemas.microsoft.com/office/powerpoint/2010/main" val="240000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7"/>
            <a:ext cx="9144000" cy="1063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a:endParaRPr lang="en-US">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89"/>
            <a:ext cx="9227428" cy="1045599"/>
          </a:xfrm>
          <a:prstGeom prst="rect">
            <a:avLst/>
          </a:prstGeom>
        </p:spPr>
      </p:pic>
      <p:pic>
        <p:nvPicPr>
          <p:cNvPr id="6" name="Picture 5"/>
          <p:cNvPicPr>
            <a:picLocks noChangeAspect="1"/>
          </p:cNvPicPr>
          <p:nvPr/>
        </p:nvPicPr>
        <p:blipFill>
          <a:blip r:embed="rId4"/>
          <a:stretch>
            <a:fillRect/>
          </a:stretch>
        </p:blipFill>
        <p:spPr>
          <a:xfrm>
            <a:off x="6472585" y="6374083"/>
            <a:ext cx="2103260" cy="186956"/>
          </a:xfrm>
          <a:prstGeom prst="rect">
            <a:avLst/>
          </a:prstGeom>
        </p:spPr>
      </p:pic>
      <p:sp>
        <p:nvSpPr>
          <p:cNvPr id="9" name="Title 1"/>
          <p:cNvSpPr>
            <a:spLocks noGrp="1"/>
          </p:cNvSpPr>
          <p:nvPr>
            <p:ph type="title"/>
          </p:nvPr>
        </p:nvSpPr>
        <p:spPr>
          <a:xfrm>
            <a:off x="395539" y="164640"/>
            <a:ext cx="8352926" cy="960104"/>
          </a:xfrm>
        </p:spPr>
        <p:txBody>
          <a:bodyPr>
            <a:normAutofit/>
          </a:bodyPr>
          <a:lstStyle/>
          <a:p>
            <a:pPr algn="l"/>
            <a:r>
              <a:rPr lang="en-GB" sz="3200" b="1" dirty="0" smtClean="0">
                <a:solidFill>
                  <a:srgbClr val="99CC00"/>
                </a:solidFill>
                <a:latin typeface="Arial" charset="0"/>
                <a:ea typeface="Tahoma" pitchFamily="34" charset="0"/>
                <a:cs typeface="Arial" charset="0"/>
              </a:rPr>
              <a:t>What next?</a:t>
            </a:r>
            <a:endParaRPr lang="en-GB" sz="3200" dirty="0"/>
          </a:p>
        </p:txBody>
      </p:sp>
      <p:sp>
        <p:nvSpPr>
          <p:cNvPr id="10" name="Content Placeholder 2"/>
          <p:cNvSpPr>
            <a:spLocks noGrp="1"/>
          </p:cNvSpPr>
          <p:nvPr>
            <p:ph idx="1"/>
          </p:nvPr>
        </p:nvSpPr>
        <p:spPr>
          <a:xfrm>
            <a:off x="467545" y="1220755"/>
            <a:ext cx="8496944" cy="4896544"/>
          </a:xfrm>
        </p:spPr>
        <p:txBody>
          <a:bodyPr>
            <a:normAutofit/>
          </a:bodyPr>
          <a:lstStyle/>
          <a:p>
            <a:pPr marL="342900" lvl="0" indent="-342900">
              <a:buFont typeface="Arial" panose="020B0604020202020204" pitchFamily="34" charset="0"/>
              <a:buChar char="•"/>
            </a:pPr>
            <a:r>
              <a:rPr lang="en-GB" sz="2400" dirty="0" smtClean="0">
                <a:solidFill>
                  <a:schemeClr val="accent5">
                    <a:lumMod val="75000"/>
                  </a:schemeClr>
                </a:solidFill>
              </a:rPr>
              <a:t>In the light of the CES 3-18 Implementation </a:t>
            </a:r>
            <a:r>
              <a:rPr lang="en-GB" sz="2400" dirty="0">
                <a:solidFill>
                  <a:schemeClr val="accent5">
                    <a:lumMod val="75000"/>
                  </a:schemeClr>
                </a:solidFill>
              </a:rPr>
              <a:t>review </a:t>
            </a:r>
            <a:r>
              <a:rPr lang="en-GB" sz="2400" dirty="0" smtClean="0">
                <a:solidFill>
                  <a:schemeClr val="accent5">
                    <a:lumMod val="75000"/>
                  </a:schemeClr>
                </a:solidFill>
              </a:rPr>
              <a:t>we collaborate </a:t>
            </a:r>
            <a:r>
              <a:rPr lang="en-GB" sz="2400" dirty="0">
                <a:solidFill>
                  <a:schemeClr val="accent5">
                    <a:lumMod val="75000"/>
                  </a:schemeClr>
                </a:solidFill>
              </a:rPr>
              <a:t>with local authorities to develop </a:t>
            </a:r>
            <a:r>
              <a:rPr lang="en-GB" sz="2400" b="1" i="1" dirty="0">
                <a:solidFill>
                  <a:schemeClr val="accent5">
                    <a:lumMod val="75000"/>
                  </a:schemeClr>
                </a:solidFill>
              </a:rPr>
              <a:t>tailored </a:t>
            </a:r>
            <a:r>
              <a:rPr lang="en-GB" sz="2400" b="1" i="1" dirty="0" smtClean="0">
                <a:solidFill>
                  <a:schemeClr val="accent5">
                    <a:lumMod val="75000"/>
                  </a:schemeClr>
                </a:solidFill>
              </a:rPr>
              <a:t>support</a:t>
            </a:r>
            <a:r>
              <a:rPr lang="en-GB" sz="2400" dirty="0" smtClean="0">
                <a:solidFill>
                  <a:schemeClr val="accent5">
                    <a:lumMod val="75000"/>
                  </a:schemeClr>
                </a:solidFill>
              </a:rPr>
              <a:t>.</a:t>
            </a:r>
          </a:p>
          <a:p>
            <a:pPr marL="342900" lvl="0" indent="-342900">
              <a:buFont typeface="Arial" panose="020B0604020202020204" pitchFamily="34" charset="0"/>
              <a:buChar char="•"/>
            </a:pPr>
            <a:r>
              <a:rPr lang="en-GB" sz="2400" dirty="0" smtClean="0">
                <a:solidFill>
                  <a:schemeClr val="accent5">
                    <a:lumMod val="75000"/>
                  </a:schemeClr>
                </a:solidFill>
              </a:rPr>
              <a:t>Working group to consider guidance on</a:t>
            </a:r>
            <a:r>
              <a:rPr lang="en-GB" sz="2400" b="1" i="1" dirty="0" smtClean="0">
                <a:solidFill>
                  <a:schemeClr val="accent5">
                    <a:lumMod val="75000"/>
                  </a:schemeClr>
                </a:solidFill>
              </a:rPr>
              <a:t> profiling </a:t>
            </a:r>
            <a:r>
              <a:rPr lang="en-GB" sz="2400" dirty="0" smtClean="0">
                <a:solidFill>
                  <a:schemeClr val="accent5">
                    <a:lumMod val="75000"/>
                  </a:schemeClr>
                </a:solidFill>
              </a:rPr>
              <a:t>in relation to DYW. </a:t>
            </a:r>
            <a:endParaRPr lang="en-GB" sz="2400" dirty="0">
              <a:solidFill>
                <a:schemeClr val="accent5">
                  <a:lumMod val="75000"/>
                </a:schemeClr>
              </a:solidFill>
            </a:endParaRPr>
          </a:p>
          <a:p>
            <a:pPr marL="342900" lvl="0" indent="-342900">
              <a:buFont typeface="Arial" panose="020B0604020202020204" pitchFamily="34" charset="0"/>
              <a:buChar char="•"/>
            </a:pPr>
            <a:r>
              <a:rPr lang="en-GB" sz="2400" dirty="0" smtClean="0">
                <a:solidFill>
                  <a:schemeClr val="accent5">
                    <a:lumMod val="75000"/>
                  </a:schemeClr>
                </a:solidFill>
              </a:rPr>
              <a:t>Further </a:t>
            </a:r>
            <a:r>
              <a:rPr lang="en-GB" sz="2400" dirty="0">
                <a:solidFill>
                  <a:schemeClr val="accent5">
                    <a:lumMod val="75000"/>
                  </a:schemeClr>
                </a:solidFill>
              </a:rPr>
              <a:t>develop </a:t>
            </a:r>
            <a:r>
              <a:rPr lang="en-GB" sz="2400" b="1" i="1" dirty="0" smtClean="0">
                <a:solidFill>
                  <a:schemeClr val="accent5">
                    <a:lumMod val="75000"/>
                  </a:schemeClr>
                </a:solidFill>
              </a:rPr>
              <a:t>STEM National Strategy </a:t>
            </a:r>
            <a:r>
              <a:rPr lang="en-GB" sz="2400" dirty="0" smtClean="0">
                <a:solidFill>
                  <a:schemeClr val="accent5">
                    <a:lumMod val="75000"/>
                  </a:schemeClr>
                </a:solidFill>
              </a:rPr>
              <a:t>to </a:t>
            </a:r>
            <a:r>
              <a:rPr lang="en-GB" sz="2400" dirty="0">
                <a:solidFill>
                  <a:schemeClr val="accent5">
                    <a:lumMod val="75000"/>
                  </a:schemeClr>
                </a:solidFill>
              </a:rPr>
              <a:t>publication by </a:t>
            </a:r>
            <a:r>
              <a:rPr lang="en-GB" sz="2400" dirty="0" smtClean="0">
                <a:solidFill>
                  <a:schemeClr val="accent5">
                    <a:lumMod val="75000"/>
                  </a:schemeClr>
                </a:solidFill>
              </a:rPr>
              <a:t>autumn.</a:t>
            </a:r>
          </a:p>
          <a:p>
            <a:pPr marL="342900" lvl="0" indent="-342900">
              <a:buFont typeface="Arial" panose="020B0604020202020204" pitchFamily="34" charset="0"/>
              <a:buChar char="•"/>
            </a:pPr>
            <a:r>
              <a:rPr lang="en-GB" sz="2400" b="1" i="1" dirty="0" err="1" smtClean="0">
                <a:solidFill>
                  <a:schemeClr val="accent5">
                    <a:lumMod val="75000"/>
                  </a:schemeClr>
                </a:solidFill>
              </a:rPr>
              <a:t>RAiSE</a:t>
            </a:r>
            <a:r>
              <a:rPr lang="en-GB" sz="2400" dirty="0" smtClean="0">
                <a:solidFill>
                  <a:schemeClr val="accent5">
                    <a:lumMod val="75000"/>
                  </a:schemeClr>
                </a:solidFill>
              </a:rPr>
              <a:t> project now gaining momentum</a:t>
            </a:r>
          </a:p>
          <a:p>
            <a:pPr marL="342900" lvl="0" indent="-342900">
              <a:buFont typeface="Arial" panose="020B0604020202020204" pitchFamily="34" charset="0"/>
              <a:buChar char="•"/>
            </a:pPr>
            <a:r>
              <a:rPr lang="en-GB" sz="2400" b="1" i="1" dirty="0" smtClean="0">
                <a:solidFill>
                  <a:schemeClr val="accent5">
                    <a:lumMod val="75000"/>
                  </a:schemeClr>
                </a:solidFill>
              </a:rPr>
              <a:t>Gender balance (resources on NIH) </a:t>
            </a:r>
            <a:r>
              <a:rPr lang="en-GB" sz="2400" dirty="0" smtClean="0">
                <a:solidFill>
                  <a:schemeClr val="accent5">
                    <a:lumMod val="75000"/>
                  </a:schemeClr>
                </a:solidFill>
              </a:rPr>
              <a:t>and </a:t>
            </a:r>
            <a:r>
              <a:rPr lang="en-GB" sz="2400" b="1" i="1" dirty="0" smtClean="0">
                <a:solidFill>
                  <a:schemeClr val="accent5">
                    <a:lumMod val="75000"/>
                  </a:schemeClr>
                </a:solidFill>
              </a:rPr>
              <a:t>equalities</a:t>
            </a:r>
            <a:r>
              <a:rPr lang="en-GB" sz="2400" dirty="0" smtClean="0">
                <a:solidFill>
                  <a:schemeClr val="accent5">
                    <a:lumMod val="75000"/>
                  </a:schemeClr>
                </a:solidFill>
              </a:rPr>
              <a:t> remain key priorities. </a:t>
            </a:r>
          </a:p>
          <a:p>
            <a:pPr marL="342900" lvl="0" indent="-342900">
              <a:buFont typeface="Arial" panose="020B0604020202020204" pitchFamily="34" charset="0"/>
              <a:buChar char="•"/>
            </a:pPr>
            <a:r>
              <a:rPr lang="en-GB" sz="2400" dirty="0" smtClean="0">
                <a:solidFill>
                  <a:schemeClr val="accent5">
                    <a:lumMod val="75000"/>
                  </a:schemeClr>
                </a:solidFill>
              </a:rPr>
              <a:t>Collate and disseminate </a:t>
            </a:r>
            <a:r>
              <a:rPr lang="en-GB" sz="2400" b="1" i="1" dirty="0" smtClean="0">
                <a:solidFill>
                  <a:schemeClr val="accent5">
                    <a:lumMod val="75000"/>
                  </a:schemeClr>
                </a:solidFill>
              </a:rPr>
              <a:t>exemplification</a:t>
            </a:r>
            <a:r>
              <a:rPr lang="en-GB" sz="2400" dirty="0" smtClean="0">
                <a:solidFill>
                  <a:schemeClr val="accent5">
                    <a:lumMod val="75000"/>
                  </a:schemeClr>
                </a:solidFill>
              </a:rPr>
              <a:t> to support CES implementation</a:t>
            </a:r>
          </a:p>
        </p:txBody>
      </p:sp>
    </p:spTree>
    <p:extLst>
      <p:ext uri="{BB962C8B-B14F-4D97-AF65-F5344CB8AC3E}">
        <p14:creationId xmlns:p14="http://schemas.microsoft.com/office/powerpoint/2010/main" val="3153429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7"/>
            <a:ext cx="9144000" cy="1063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77" tIns="34289" rIns="68577" bIns="34289" rtlCol="0" anchor="ctr"/>
          <a:lstStyle/>
          <a:p>
            <a:pPr algn="ctr"/>
            <a:endParaRPr lang="en-US">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89"/>
            <a:ext cx="9227428" cy="1045599"/>
          </a:xfrm>
          <a:prstGeom prst="rect">
            <a:avLst/>
          </a:prstGeom>
        </p:spPr>
      </p:pic>
      <p:pic>
        <p:nvPicPr>
          <p:cNvPr id="6" name="Picture 5"/>
          <p:cNvPicPr>
            <a:picLocks noChangeAspect="1"/>
          </p:cNvPicPr>
          <p:nvPr/>
        </p:nvPicPr>
        <p:blipFill>
          <a:blip r:embed="rId4"/>
          <a:stretch>
            <a:fillRect/>
          </a:stretch>
        </p:blipFill>
        <p:spPr>
          <a:xfrm>
            <a:off x="6472585" y="6374083"/>
            <a:ext cx="2103260" cy="186956"/>
          </a:xfrm>
          <a:prstGeom prst="rect">
            <a:avLst/>
          </a:prstGeom>
        </p:spPr>
      </p:pic>
      <p:sp>
        <p:nvSpPr>
          <p:cNvPr id="9" name="Title 1"/>
          <p:cNvSpPr>
            <a:spLocks noGrp="1"/>
          </p:cNvSpPr>
          <p:nvPr>
            <p:ph type="title"/>
          </p:nvPr>
        </p:nvSpPr>
        <p:spPr>
          <a:xfrm>
            <a:off x="395539" y="164640"/>
            <a:ext cx="8352926" cy="960104"/>
          </a:xfrm>
        </p:spPr>
        <p:txBody>
          <a:bodyPr>
            <a:normAutofit/>
          </a:bodyPr>
          <a:lstStyle/>
          <a:p>
            <a:pPr algn="l"/>
            <a:r>
              <a:rPr lang="en-GB" sz="3200" b="1" dirty="0" smtClean="0">
                <a:solidFill>
                  <a:srgbClr val="99CC00"/>
                </a:solidFill>
                <a:latin typeface="Arial" charset="0"/>
                <a:ea typeface="Tahoma" pitchFamily="34" charset="0"/>
                <a:cs typeface="Arial" charset="0"/>
              </a:rPr>
              <a:t>What next?</a:t>
            </a:r>
            <a:endParaRPr lang="en-GB" sz="3200" dirty="0"/>
          </a:p>
        </p:txBody>
      </p:sp>
      <p:sp>
        <p:nvSpPr>
          <p:cNvPr id="10" name="Content Placeholder 2"/>
          <p:cNvSpPr>
            <a:spLocks noGrp="1"/>
          </p:cNvSpPr>
          <p:nvPr>
            <p:ph idx="1"/>
          </p:nvPr>
        </p:nvSpPr>
        <p:spPr>
          <a:xfrm>
            <a:off x="395536" y="932340"/>
            <a:ext cx="8496944" cy="5232964"/>
          </a:xfrm>
        </p:spPr>
        <p:txBody>
          <a:bodyPr>
            <a:normAutofit fontScale="92500" lnSpcReduction="10000"/>
          </a:bodyPr>
          <a:lstStyle/>
          <a:p>
            <a:r>
              <a:rPr lang="en-GB" sz="2400" b="1" i="1" dirty="0">
                <a:solidFill>
                  <a:schemeClr val="accent5">
                    <a:lumMod val="75000"/>
                  </a:schemeClr>
                </a:solidFill>
              </a:rPr>
              <a:t>Learning pathways - Senior phase design:  </a:t>
            </a:r>
            <a:r>
              <a:rPr lang="en-GB" sz="2400" dirty="0">
                <a:solidFill>
                  <a:schemeClr val="accent5">
                    <a:lumMod val="75000"/>
                  </a:schemeClr>
                </a:solidFill>
              </a:rPr>
              <a:t>Resource is now published in the National Improvement </a:t>
            </a:r>
            <a:r>
              <a:rPr lang="en-GB" sz="2400" dirty="0" smtClean="0">
                <a:solidFill>
                  <a:schemeClr val="accent5">
                    <a:lumMod val="75000"/>
                  </a:schemeClr>
                </a:solidFill>
              </a:rPr>
              <a:t>Hub: </a:t>
            </a:r>
          </a:p>
          <a:p>
            <a:pPr lvl="1">
              <a:buFont typeface="Wingdings" panose="05000000000000000000" pitchFamily="2" charset="2"/>
              <a:buChar char="Ø"/>
            </a:pPr>
            <a:r>
              <a:rPr lang="en-GB" sz="2400" dirty="0" smtClean="0">
                <a:solidFill>
                  <a:schemeClr val="accent5">
                    <a:lumMod val="75000"/>
                  </a:schemeClr>
                </a:solidFill>
              </a:rPr>
              <a:t> a self-evaluation tool </a:t>
            </a:r>
          </a:p>
          <a:p>
            <a:pPr lvl="1">
              <a:buFont typeface="Wingdings" panose="05000000000000000000" pitchFamily="2" charset="2"/>
              <a:buChar char="Ø"/>
            </a:pPr>
            <a:r>
              <a:rPr lang="en-GB" sz="2400" dirty="0" smtClean="0">
                <a:solidFill>
                  <a:schemeClr val="accent5">
                    <a:lumMod val="75000"/>
                  </a:schemeClr>
                </a:solidFill>
              </a:rPr>
              <a:t> approaches </a:t>
            </a:r>
            <a:r>
              <a:rPr lang="en-GB" sz="2400" dirty="0">
                <a:solidFill>
                  <a:schemeClr val="accent5">
                    <a:lumMod val="75000"/>
                  </a:schemeClr>
                </a:solidFill>
              </a:rPr>
              <a:t>to support collaborative curriculum design and planning </a:t>
            </a:r>
            <a:endParaRPr lang="en-GB" sz="2400" dirty="0" smtClean="0">
              <a:solidFill>
                <a:schemeClr val="accent5">
                  <a:lumMod val="75000"/>
                </a:schemeClr>
              </a:solidFill>
            </a:endParaRPr>
          </a:p>
          <a:p>
            <a:pPr lvl="1">
              <a:buFont typeface="Wingdings" panose="05000000000000000000" pitchFamily="2" charset="2"/>
              <a:buChar char="Ø"/>
            </a:pPr>
            <a:r>
              <a:rPr lang="en-GB" sz="2400" dirty="0" smtClean="0">
                <a:solidFill>
                  <a:schemeClr val="accent5">
                    <a:lumMod val="75000"/>
                  </a:schemeClr>
                </a:solidFill>
              </a:rPr>
              <a:t> case </a:t>
            </a:r>
            <a:r>
              <a:rPr lang="en-GB" sz="2400" dirty="0">
                <a:solidFill>
                  <a:schemeClr val="accent5">
                    <a:lumMod val="75000"/>
                  </a:schemeClr>
                </a:solidFill>
              </a:rPr>
              <a:t>studies of interesting practice </a:t>
            </a:r>
            <a:endParaRPr lang="en-GB" sz="2400" dirty="0" smtClean="0">
              <a:solidFill>
                <a:schemeClr val="accent5">
                  <a:lumMod val="75000"/>
                </a:schemeClr>
              </a:solidFill>
            </a:endParaRPr>
          </a:p>
          <a:p>
            <a:pPr marL="457200" lvl="1" indent="0">
              <a:buNone/>
            </a:pPr>
            <a:endParaRPr lang="en-GB" sz="1000" dirty="0" smtClean="0">
              <a:solidFill>
                <a:schemeClr val="accent5">
                  <a:lumMod val="75000"/>
                </a:schemeClr>
              </a:solidFill>
            </a:endParaRPr>
          </a:p>
          <a:p>
            <a:pPr lvl="0"/>
            <a:r>
              <a:rPr lang="en-GB" sz="2400" b="1" dirty="0" smtClean="0">
                <a:solidFill>
                  <a:schemeClr val="accent5">
                    <a:lumMod val="75000"/>
                  </a:schemeClr>
                </a:solidFill>
              </a:rPr>
              <a:t>Capacity building</a:t>
            </a:r>
            <a:r>
              <a:rPr lang="en-GB" sz="2400" dirty="0" smtClean="0">
                <a:solidFill>
                  <a:schemeClr val="accent5">
                    <a:lumMod val="75000"/>
                  </a:schemeClr>
                </a:solidFill>
              </a:rPr>
              <a:t>:</a:t>
            </a:r>
          </a:p>
          <a:p>
            <a:pPr lvl="1">
              <a:buFont typeface="Wingdings" panose="05000000000000000000" pitchFamily="2" charset="2"/>
              <a:buChar char="Ø"/>
            </a:pPr>
            <a:r>
              <a:rPr lang="en-GB" sz="2000" dirty="0" smtClean="0">
                <a:solidFill>
                  <a:schemeClr val="accent5">
                    <a:lumMod val="75000"/>
                  </a:schemeClr>
                </a:solidFill>
              </a:rPr>
              <a:t> </a:t>
            </a:r>
            <a:r>
              <a:rPr lang="en-GB" sz="2400" dirty="0" smtClean="0">
                <a:solidFill>
                  <a:schemeClr val="accent5">
                    <a:lumMod val="75000"/>
                  </a:schemeClr>
                </a:solidFill>
              </a:rPr>
              <a:t>Professional Learning Reference Group to consider professional standards and leadership qualifications</a:t>
            </a:r>
          </a:p>
          <a:p>
            <a:pPr lvl="1">
              <a:buFont typeface="Wingdings" panose="05000000000000000000" pitchFamily="2" charset="2"/>
              <a:buChar char="Ø"/>
            </a:pPr>
            <a:r>
              <a:rPr lang="en-GB" sz="2400" dirty="0" smtClean="0">
                <a:solidFill>
                  <a:schemeClr val="accent5">
                    <a:lumMod val="75000"/>
                  </a:schemeClr>
                </a:solidFill>
              </a:rPr>
              <a:t>Collaboration with </a:t>
            </a:r>
            <a:r>
              <a:rPr lang="en-GB" sz="2400" dirty="0" err="1" smtClean="0">
                <a:solidFill>
                  <a:schemeClr val="accent5">
                    <a:lumMod val="75000"/>
                  </a:schemeClr>
                </a:solidFill>
              </a:rPr>
              <a:t>SCEL</a:t>
            </a:r>
            <a:r>
              <a:rPr lang="en-GB" sz="2400" dirty="0" smtClean="0">
                <a:solidFill>
                  <a:schemeClr val="accent5">
                    <a:lumMod val="75000"/>
                  </a:schemeClr>
                </a:solidFill>
              </a:rPr>
              <a:t> on ‘Excellence into Headship’ framework</a:t>
            </a:r>
          </a:p>
          <a:p>
            <a:pPr lvl="1">
              <a:buFont typeface="Wingdings" panose="05000000000000000000" pitchFamily="2" charset="2"/>
              <a:buChar char="Ø"/>
            </a:pPr>
            <a:r>
              <a:rPr lang="en-GB" sz="2400" dirty="0" smtClean="0">
                <a:solidFill>
                  <a:schemeClr val="accent5">
                    <a:lumMod val="75000"/>
                  </a:schemeClr>
                </a:solidFill>
              </a:rPr>
              <a:t>DYW strategic leads network – quarterly meetings</a:t>
            </a:r>
          </a:p>
          <a:p>
            <a:pPr lvl="1">
              <a:buFont typeface="Wingdings" panose="05000000000000000000" pitchFamily="2" charset="2"/>
              <a:buChar char="Ø"/>
            </a:pPr>
            <a:r>
              <a:rPr lang="en-GB" sz="2400" dirty="0" smtClean="0">
                <a:solidFill>
                  <a:schemeClr val="accent5">
                    <a:lumMod val="75000"/>
                  </a:schemeClr>
                </a:solidFill>
              </a:rPr>
              <a:t>Increase collaboration of DYW leads and DYW Regional Groups</a:t>
            </a:r>
          </a:p>
        </p:txBody>
      </p:sp>
    </p:spTree>
    <p:extLst>
      <p:ext uri="{BB962C8B-B14F-4D97-AF65-F5344CB8AC3E}">
        <p14:creationId xmlns:p14="http://schemas.microsoft.com/office/powerpoint/2010/main" val="40860280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717719"/>
            <a:ext cx="8127729" cy="711200"/>
          </a:xfrm>
        </p:spPr>
        <p:txBody>
          <a:bodyPr/>
          <a:lstStyle/>
          <a:p>
            <a:r>
              <a:rPr lang="en-GB" dirty="0" smtClean="0"/>
              <a:t>Planning ahead – some thoughts:</a:t>
            </a:r>
            <a:endParaRPr lang="en-GB" dirty="0"/>
          </a:p>
        </p:txBody>
      </p:sp>
      <p:sp>
        <p:nvSpPr>
          <p:cNvPr id="3" name="Content Placeholder 2"/>
          <p:cNvSpPr>
            <a:spLocks noGrp="1"/>
          </p:cNvSpPr>
          <p:nvPr>
            <p:ph idx="1"/>
          </p:nvPr>
        </p:nvSpPr>
        <p:spPr>
          <a:xfrm>
            <a:off x="539552" y="1517924"/>
            <a:ext cx="6048672" cy="3702050"/>
          </a:xfrm>
        </p:spPr>
        <p:txBody>
          <a:bodyPr/>
          <a:lstStyle/>
          <a:p>
            <a:pPr marL="342900" indent="-342900">
              <a:buFont typeface="Arial" panose="020B0604020202020204" pitchFamily="34" charset="0"/>
              <a:buChar char="•"/>
            </a:pPr>
            <a:r>
              <a:rPr lang="en-GB" b="1" dirty="0" smtClean="0"/>
              <a:t>Work strategically – leadership matters</a:t>
            </a:r>
          </a:p>
          <a:p>
            <a:pPr marL="342900" indent="-342900">
              <a:buFont typeface="Arial" panose="020B0604020202020204" pitchFamily="34" charset="0"/>
              <a:buChar char="•"/>
            </a:pPr>
            <a:r>
              <a:rPr lang="en-GB" b="1" dirty="0" smtClean="0"/>
              <a:t>Make the Career Education Standard 3-18 central to your planning</a:t>
            </a:r>
          </a:p>
          <a:p>
            <a:pPr marL="342900" indent="-342900">
              <a:buFont typeface="Arial" panose="020B0604020202020204" pitchFamily="34" charset="0"/>
              <a:buChar char="•"/>
            </a:pPr>
            <a:r>
              <a:rPr lang="en-GB" b="1" dirty="0" smtClean="0"/>
              <a:t>Make DYW an approach, not a project</a:t>
            </a:r>
          </a:p>
          <a:p>
            <a:pPr marL="342900" indent="-342900">
              <a:buFont typeface="Arial" panose="020B0604020202020204" pitchFamily="34" charset="0"/>
              <a:buChar char="•"/>
            </a:pPr>
            <a:r>
              <a:rPr lang="en-GB" b="1" dirty="0" smtClean="0"/>
              <a:t>Put children and young peoples’ aspirations at the centre (entitlements!) </a:t>
            </a:r>
          </a:p>
          <a:p>
            <a:pPr marL="342900" indent="-342900">
              <a:buFont typeface="Arial" panose="020B0604020202020204" pitchFamily="34" charset="0"/>
              <a:buChar char="•"/>
            </a:pPr>
            <a:r>
              <a:rPr lang="en-GB" b="1" dirty="0" smtClean="0"/>
              <a:t>Build on existing structures and experiences</a:t>
            </a:r>
          </a:p>
          <a:p>
            <a:pPr marL="342900" indent="-342900">
              <a:buFont typeface="Arial" panose="020B0604020202020204" pitchFamily="34" charset="0"/>
              <a:buChar char="•"/>
            </a:pPr>
            <a:r>
              <a:rPr lang="en-GB" b="1" dirty="0" smtClean="0"/>
              <a:t>Develop </a:t>
            </a:r>
            <a:r>
              <a:rPr lang="en-GB" b="1" dirty="0"/>
              <a:t>your </a:t>
            </a:r>
            <a:r>
              <a:rPr lang="en-GB" b="1" dirty="0" smtClean="0"/>
              <a:t>partnerships</a:t>
            </a:r>
          </a:p>
          <a:p>
            <a:pPr marL="342900" indent="-342900">
              <a:buFont typeface="Arial" panose="020B0604020202020204" pitchFamily="34" charset="0"/>
              <a:buChar char="•"/>
            </a:pPr>
            <a:r>
              <a:rPr lang="en-GB" b="1" dirty="0" smtClean="0"/>
              <a:t>‘Double dividend’ wherever possible</a:t>
            </a:r>
          </a:p>
          <a:p>
            <a:pPr marL="342900" indent="-342900">
              <a:buFont typeface="Arial" panose="020B0604020202020204" pitchFamily="34" charset="0"/>
              <a:buChar char="•"/>
            </a:pPr>
            <a:r>
              <a:rPr lang="en-GB" b="1" dirty="0" smtClean="0"/>
              <a:t>Consider data, research and your context and…</a:t>
            </a:r>
          </a:p>
          <a:p>
            <a:pPr marL="342900" indent="-342900">
              <a:buFont typeface="Arial" panose="020B0604020202020204" pitchFamily="34" charset="0"/>
              <a:buChar char="•"/>
            </a:pPr>
            <a:r>
              <a:rPr lang="en-GB" sz="2400" b="1" dirty="0" smtClean="0"/>
              <a:t>..stay calm:  Don’t do more, do things differently</a:t>
            </a:r>
            <a:r>
              <a:rPr lang="en-GB" sz="2800" b="1" dirty="0" smtClean="0"/>
              <a:t>!</a:t>
            </a:r>
            <a:endParaRPr lang="en-GB" sz="2800" b="1" dirty="0"/>
          </a:p>
          <a:p>
            <a:endParaRPr lang="en-GB" b="1" dirty="0" smtClean="0"/>
          </a:p>
          <a:p>
            <a:endParaRPr lang="en-GB" b="1" dirty="0" smtClean="0"/>
          </a:p>
          <a:p>
            <a:endParaRPr lang="en-GB" dirty="0" smtClean="0"/>
          </a:p>
          <a:p>
            <a:pPr marL="342900" indent="-342900">
              <a:buFont typeface="Arial" panose="020B0604020202020204" pitchFamily="34" charset="0"/>
              <a:buChar char="•"/>
            </a:pP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12926" y="2708920"/>
            <a:ext cx="2646947" cy="2376264"/>
          </a:xfrm>
          <a:prstGeom prst="rect">
            <a:avLst/>
          </a:prstGeom>
        </p:spPr>
      </p:pic>
    </p:spTree>
    <p:extLst>
      <p:ext uri="{BB962C8B-B14F-4D97-AF65-F5344CB8AC3E}">
        <p14:creationId xmlns:p14="http://schemas.microsoft.com/office/powerpoint/2010/main" val="320240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95" y="710529"/>
            <a:ext cx="5711983" cy="617839"/>
          </a:xfrm>
        </p:spPr>
        <p:txBody>
          <a:bodyPr/>
          <a:lstStyle/>
          <a:p>
            <a:r>
              <a:rPr lang="en-GB" sz="3200" dirty="0" smtClean="0"/>
              <a:t>Where are you going next?</a:t>
            </a:r>
            <a:endParaRPr lang="en-GB" sz="3200" dirty="0"/>
          </a:p>
        </p:txBody>
      </p:sp>
      <p:sp>
        <p:nvSpPr>
          <p:cNvPr id="6" name="Text Box 2"/>
          <p:cNvSpPr txBox="1">
            <a:spLocks noChangeArrowheads="1"/>
          </p:cNvSpPr>
          <p:nvPr/>
        </p:nvSpPr>
        <p:spPr bwMode="auto">
          <a:xfrm>
            <a:off x="320794" y="1412776"/>
            <a:ext cx="5115303" cy="3570204"/>
          </a:xfrm>
          <a:prstGeom prst="rect">
            <a:avLst/>
          </a:prstGeom>
          <a:solidFill>
            <a:srgbClr val="FFFFFF"/>
          </a:solidFill>
          <a:ln w="9525">
            <a:solidFill>
              <a:srgbClr val="000000"/>
            </a:solidFill>
            <a:miter lim="800000"/>
            <a:headEnd/>
            <a:tailEnd/>
          </a:ln>
        </p:spPr>
        <p:txBody>
          <a:bodyPr rot="0" vert="horz" wrap="square" lIns="91430" tIns="45718" rIns="91430" bIns="45718" anchor="t" anchorCtr="0">
            <a:spAutoFit/>
          </a:bodyPr>
          <a:lstStyle/>
          <a:p>
            <a:r>
              <a:rPr lang="en-GB" sz="2400" b="1" dirty="0" smtClean="0">
                <a:solidFill>
                  <a:prstClr val="black">
                    <a:lumMod val="65000"/>
                    <a:lumOff val="35000"/>
                  </a:prstClr>
                </a:solidFill>
              </a:rPr>
              <a:t>Reflection</a:t>
            </a:r>
            <a:r>
              <a:rPr lang="en-GB" sz="2400" b="1" dirty="0">
                <a:solidFill>
                  <a:prstClr val="black">
                    <a:lumMod val="65000"/>
                    <a:lumOff val="35000"/>
                  </a:prstClr>
                </a:solidFill>
              </a:rPr>
              <a:t>: </a:t>
            </a:r>
          </a:p>
          <a:p>
            <a:endParaRPr lang="en-GB" sz="1000" b="1" dirty="0" smtClean="0">
              <a:solidFill>
                <a:prstClr val="black">
                  <a:lumMod val="65000"/>
                  <a:lumOff val="35000"/>
                </a:prstClr>
              </a:solidFill>
            </a:endParaRPr>
          </a:p>
          <a:p>
            <a:pPr marL="457200" indent="-457200">
              <a:buFont typeface="Arial" panose="020B0604020202020204" pitchFamily="34" charset="0"/>
              <a:buChar char="•"/>
            </a:pPr>
            <a:r>
              <a:rPr lang="en-GB" sz="2400" dirty="0" smtClean="0">
                <a:solidFill>
                  <a:prstClr val="black">
                    <a:lumMod val="75000"/>
                    <a:lumOff val="25000"/>
                  </a:prstClr>
                </a:solidFill>
              </a:rPr>
              <a:t>What </a:t>
            </a:r>
            <a:r>
              <a:rPr lang="en-GB" sz="2400" dirty="0">
                <a:solidFill>
                  <a:prstClr val="black">
                    <a:lumMod val="75000"/>
                    <a:lumOff val="25000"/>
                  </a:prstClr>
                </a:solidFill>
              </a:rPr>
              <a:t>are the </a:t>
            </a:r>
            <a:r>
              <a:rPr lang="en-GB" sz="2400" b="1" dirty="0">
                <a:solidFill>
                  <a:prstClr val="black">
                    <a:lumMod val="75000"/>
                    <a:lumOff val="25000"/>
                  </a:prstClr>
                </a:solidFill>
              </a:rPr>
              <a:t>challenges</a:t>
            </a:r>
            <a:r>
              <a:rPr lang="en-GB" sz="2400" dirty="0">
                <a:solidFill>
                  <a:prstClr val="black">
                    <a:lumMod val="75000"/>
                    <a:lumOff val="25000"/>
                  </a:prstClr>
                </a:solidFill>
              </a:rPr>
              <a:t> you </a:t>
            </a:r>
            <a:r>
              <a:rPr lang="en-GB" sz="2400" dirty="0" smtClean="0">
                <a:solidFill>
                  <a:prstClr val="black">
                    <a:lumMod val="75000"/>
                    <a:lumOff val="25000"/>
                  </a:prstClr>
                </a:solidFill>
              </a:rPr>
              <a:t>face moving forward?</a:t>
            </a:r>
          </a:p>
          <a:p>
            <a:pPr marL="457200" indent="-457200">
              <a:buFont typeface="Arial" panose="020B0604020202020204" pitchFamily="34" charset="0"/>
              <a:buChar char="•"/>
            </a:pPr>
            <a:endParaRPr lang="en-GB" sz="2400" dirty="0">
              <a:solidFill>
                <a:prstClr val="black">
                  <a:lumMod val="75000"/>
                  <a:lumOff val="25000"/>
                </a:prstClr>
              </a:solidFill>
            </a:endParaRPr>
          </a:p>
          <a:p>
            <a:pPr marL="457200" indent="-457200">
              <a:buFont typeface="Arial" panose="020B0604020202020204" pitchFamily="34" charset="0"/>
              <a:buChar char="•"/>
            </a:pPr>
            <a:r>
              <a:rPr lang="en-GB" sz="2400" dirty="0">
                <a:solidFill>
                  <a:prstClr val="black">
                    <a:lumMod val="75000"/>
                    <a:lumOff val="25000"/>
                  </a:prstClr>
                </a:solidFill>
              </a:rPr>
              <a:t>What </a:t>
            </a:r>
            <a:r>
              <a:rPr lang="en-GB" sz="2400" b="1" dirty="0" smtClean="0">
                <a:solidFill>
                  <a:prstClr val="black">
                    <a:lumMod val="75000"/>
                    <a:lumOff val="25000"/>
                  </a:prstClr>
                </a:solidFill>
              </a:rPr>
              <a:t>opportunities </a:t>
            </a:r>
            <a:r>
              <a:rPr lang="en-GB" sz="2400" dirty="0" smtClean="0">
                <a:solidFill>
                  <a:prstClr val="black">
                    <a:lumMod val="75000"/>
                    <a:lumOff val="25000"/>
                  </a:prstClr>
                </a:solidFill>
              </a:rPr>
              <a:t>can you identify  in </a:t>
            </a:r>
            <a:r>
              <a:rPr lang="en-GB" sz="2400" dirty="0">
                <a:solidFill>
                  <a:prstClr val="black">
                    <a:lumMod val="75000"/>
                    <a:lumOff val="25000"/>
                  </a:prstClr>
                </a:solidFill>
              </a:rPr>
              <a:t>developing the DYW </a:t>
            </a:r>
            <a:r>
              <a:rPr lang="en-GB" sz="2400" dirty="0" smtClean="0">
                <a:solidFill>
                  <a:prstClr val="black">
                    <a:lumMod val="75000"/>
                    <a:lumOff val="25000"/>
                  </a:prstClr>
                </a:solidFill>
              </a:rPr>
              <a:t>agenda further?</a:t>
            </a:r>
          </a:p>
          <a:p>
            <a:pPr marL="457200" indent="-457200">
              <a:buFont typeface="Arial" panose="020B0604020202020204" pitchFamily="34" charset="0"/>
              <a:buChar char="•"/>
            </a:pPr>
            <a:endParaRPr lang="en-GB" sz="2400" dirty="0" smtClean="0">
              <a:solidFill>
                <a:prstClr val="black">
                  <a:lumMod val="75000"/>
                  <a:lumOff val="25000"/>
                </a:prstClr>
              </a:solidFill>
            </a:endParaRPr>
          </a:p>
          <a:p>
            <a:pPr marL="457200" indent="-457200">
              <a:buFont typeface="Arial" panose="020B0604020202020204" pitchFamily="34" charset="0"/>
              <a:buChar char="•"/>
            </a:pPr>
            <a:r>
              <a:rPr lang="en-GB" sz="2400" b="1" dirty="0" smtClean="0">
                <a:solidFill>
                  <a:prstClr val="black">
                    <a:lumMod val="75000"/>
                    <a:lumOff val="25000"/>
                  </a:prstClr>
                </a:solidFill>
              </a:rPr>
              <a:t>Action points</a:t>
            </a:r>
            <a:r>
              <a:rPr lang="en-GB" sz="2400" dirty="0" smtClean="0">
                <a:solidFill>
                  <a:prstClr val="black">
                    <a:lumMod val="75000"/>
                    <a:lumOff val="25000"/>
                  </a:prstClr>
                </a:solidFill>
              </a:rPr>
              <a:t>?</a:t>
            </a:r>
            <a:endParaRPr lang="en-GB" sz="2400" dirty="0">
              <a:solidFill>
                <a:prstClr val="black">
                  <a:lumMod val="75000"/>
                  <a:lumOff val="25000"/>
                </a:prstClr>
              </a:solidFill>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9475" y="2671109"/>
            <a:ext cx="264636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325682">
            <a:off x="7281009" y="2723034"/>
            <a:ext cx="1656184" cy="504056"/>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Entitlements</a:t>
            </a:r>
            <a:endParaRPr lang="en-GB" dirty="0">
              <a:solidFill>
                <a:prstClr val="black"/>
              </a:solidFill>
            </a:endParaRPr>
          </a:p>
        </p:txBody>
      </p:sp>
      <p:sp>
        <p:nvSpPr>
          <p:cNvPr id="8" name="Right Arrow 7"/>
          <p:cNvSpPr/>
          <p:nvPr/>
        </p:nvSpPr>
        <p:spPr>
          <a:xfrm>
            <a:off x="7260882" y="2337255"/>
            <a:ext cx="1656184" cy="504056"/>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Partnership</a:t>
            </a:r>
            <a:endParaRPr lang="en-GB" dirty="0">
              <a:solidFill>
                <a:prstClr val="black"/>
              </a:solidFill>
            </a:endParaRPr>
          </a:p>
        </p:txBody>
      </p:sp>
      <p:sp>
        <p:nvSpPr>
          <p:cNvPr id="9" name="Right Arrow 8"/>
          <p:cNvSpPr/>
          <p:nvPr/>
        </p:nvSpPr>
        <p:spPr>
          <a:xfrm>
            <a:off x="7006217" y="1807499"/>
            <a:ext cx="1910851" cy="504056"/>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Data &amp; Context</a:t>
            </a:r>
            <a:endParaRPr lang="en-GB" dirty="0">
              <a:solidFill>
                <a:prstClr val="black"/>
              </a:solidFill>
            </a:endParaRPr>
          </a:p>
        </p:txBody>
      </p:sp>
      <p:sp>
        <p:nvSpPr>
          <p:cNvPr id="10" name="Right Arrow 9"/>
          <p:cNvSpPr/>
          <p:nvPr/>
        </p:nvSpPr>
        <p:spPr>
          <a:xfrm rot="20897319">
            <a:off x="6951486" y="1342324"/>
            <a:ext cx="2151856" cy="504056"/>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Double Dividend</a:t>
            </a:r>
            <a:endParaRPr lang="en-GB" dirty="0">
              <a:solidFill>
                <a:prstClr val="black"/>
              </a:solidFill>
            </a:endParaRPr>
          </a:p>
        </p:txBody>
      </p:sp>
      <p:sp>
        <p:nvSpPr>
          <p:cNvPr id="11" name="Left Arrow 10"/>
          <p:cNvSpPr/>
          <p:nvPr/>
        </p:nvSpPr>
        <p:spPr>
          <a:xfrm rot="748459">
            <a:off x="5567990" y="986421"/>
            <a:ext cx="1772580" cy="545286"/>
          </a:xfrm>
          <a:prstGeom prst="lef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Leadership</a:t>
            </a:r>
          </a:p>
        </p:txBody>
      </p:sp>
      <p:sp>
        <p:nvSpPr>
          <p:cNvPr id="13" name="Left Arrow 12"/>
          <p:cNvSpPr/>
          <p:nvPr/>
        </p:nvSpPr>
        <p:spPr>
          <a:xfrm>
            <a:off x="5949247" y="2099082"/>
            <a:ext cx="1368152" cy="504056"/>
          </a:xfrm>
          <a:prstGeom prst="lef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CES 3-18</a:t>
            </a:r>
            <a:endParaRPr lang="en-GB" dirty="0">
              <a:solidFill>
                <a:prstClr val="black"/>
              </a:solidFill>
            </a:endParaRPr>
          </a:p>
        </p:txBody>
      </p:sp>
    </p:spTree>
    <p:extLst>
      <p:ext uri="{BB962C8B-B14F-4D97-AF65-F5344CB8AC3E}">
        <p14:creationId xmlns:p14="http://schemas.microsoft.com/office/powerpoint/2010/main" val="2851086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11960" y="1484784"/>
            <a:ext cx="1849620" cy="1923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57401" y="525849"/>
            <a:ext cx="6688581" cy="782320"/>
          </a:xfrm>
        </p:spPr>
        <p:txBody>
          <a:bodyPr/>
          <a:lstStyle/>
          <a:p>
            <a:r>
              <a:rPr lang="en-GB" sz="3200" dirty="0" smtClean="0"/>
              <a:t>DYW resources and support</a:t>
            </a:r>
            <a:endParaRPr lang="en-GB" dirty="0">
              <a:solidFill>
                <a:srgbClr val="00ABB5"/>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504" y="5166522"/>
            <a:ext cx="19621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3" descr="Screen Clipping"/>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312720" y="663988"/>
            <a:ext cx="1450968" cy="2071932"/>
          </a:xfrm>
          <a:prstGeom prst="rect">
            <a:avLst/>
          </a:prstGeom>
          <a:ln>
            <a:noFill/>
          </a:ln>
          <a:effectLst>
            <a:outerShdw blurRad="292100" dist="139700" dir="2700000" algn="tl" rotWithShape="0">
              <a:srgbClr val="333333">
                <a:alpha val="65000"/>
              </a:srgbClr>
            </a:outerShdw>
          </a:effectLst>
        </p:spPr>
      </p:pic>
      <p:pic>
        <p:nvPicPr>
          <p:cNvPr id="1027" name="Picture 3"/>
          <p:cNvPicPr>
            <a:picLocks noGrp="1" noChangeAspect="1" noChangeArrowheads="1"/>
          </p:cNvPicPr>
          <p:nvPr>
            <p:ph idx="4294967295"/>
          </p:nvPr>
        </p:nvPicPr>
        <p:blipFill>
          <a:blip r:embed="rId6" cstate="email">
            <a:extLst>
              <a:ext uri="{28A0092B-C50C-407E-A947-70E740481C1C}">
                <a14:useLocalDpi xmlns:a14="http://schemas.microsoft.com/office/drawing/2010/main"/>
              </a:ext>
            </a:extLst>
          </a:blip>
          <a:srcRect/>
          <a:stretch>
            <a:fillRect/>
          </a:stretch>
        </p:blipFill>
        <p:spPr bwMode="auto">
          <a:xfrm rot="21206352">
            <a:off x="674896" y="1387554"/>
            <a:ext cx="2027892" cy="281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64177" y="2346701"/>
            <a:ext cx="1693651" cy="231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79714" y="3060427"/>
            <a:ext cx="2042827" cy="286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93545" y="3933056"/>
            <a:ext cx="1660767" cy="230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47475" y="2571026"/>
            <a:ext cx="2185384" cy="16753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u440022\Pictures\DYW images\Yammer 2.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724130" y="4077072"/>
            <a:ext cx="2664296"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05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207970"/>
            <a:ext cx="8127729" cy="903945"/>
          </a:xfrm>
        </p:spPr>
        <p:txBody>
          <a:bodyPr/>
          <a:lstStyle/>
          <a:p>
            <a:pPr algn="ctr"/>
            <a:r>
              <a:rPr lang="en-GB" dirty="0" smtClean="0"/>
              <a:t>New Education Scotland corporate website:</a:t>
            </a:r>
            <a:br>
              <a:rPr lang="en-GB" dirty="0" smtClean="0"/>
            </a:br>
            <a:r>
              <a:rPr lang="en-GB" dirty="0" smtClean="0">
                <a:solidFill>
                  <a:srgbClr val="92D050"/>
                </a:solidFill>
              </a:rPr>
              <a:t>www.education.gov.scot</a:t>
            </a:r>
            <a:endParaRPr lang="en-GB" dirty="0">
              <a:solidFill>
                <a:srgbClr val="92D050"/>
              </a:solidFill>
            </a:endParaRP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70229" y="1219200"/>
            <a:ext cx="5206028" cy="48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1288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 Scotland Website</a:t>
            </a:r>
            <a:endParaRPr lang="en-GB" dirty="0"/>
          </a:p>
        </p:txBody>
      </p:sp>
      <p:sp>
        <p:nvSpPr>
          <p:cNvPr id="3" name="Content Placeholder 2"/>
          <p:cNvSpPr>
            <a:spLocks noGrp="1"/>
          </p:cNvSpPr>
          <p:nvPr>
            <p:ph idx="1"/>
          </p:nvPr>
        </p:nvSpPr>
        <p:spPr>
          <a:xfrm>
            <a:off x="539552" y="1700811"/>
            <a:ext cx="7802064" cy="605359"/>
          </a:xfrm>
        </p:spPr>
        <p:txBody>
          <a:bodyPr/>
          <a:lstStyle/>
          <a:p>
            <a:r>
              <a:rPr lang="en-GB" sz="1600" dirty="0" smtClean="0"/>
              <a:t>All related policy documents can be accessed on the on the </a:t>
            </a:r>
            <a:r>
              <a:rPr lang="en-GB" sz="1600" dirty="0" smtClean="0">
                <a:hlinkClick r:id="rId3"/>
              </a:rPr>
              <a:t>‘Developing employability and skills’. </a:t>
            </a:r>
            <a:endParaRPr lang="en-GB" sz="1600" dirty="0" smtClean="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3" y="2420888"/>
            <a:ext cx="8103171" cy="3437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1275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Improvement Hub: DYW Summary</a:t>
            </a:r>
            <a:endParaRPr lang="en-GB" dirty="0"/>
          </a:p>
        </p:txBody>
      </p:sp>
      <p:sp>
        <p:nvSpPr>
          <p:cNvPr id="3" name="Content Placeholder 2"/>
          <p:cNvSpPr>
            <a:spLocks noGrp="1"/>
          </p:cNvSpPr>
          <p:nvPr>
            <p:ph idx="1"/>
          </p:nvPr>
        </p:nvSpPr>
        <p:spPr>
          <a:xfrm>
            <a:off x="539552" y="1700811"/>
            <a:ext cx="7802064" cy="605359"/>
          </a:xfrm>
        </p:spPr>
        <p:txBody>
          <a:bodyPr/>
          <a:lstStyle/>
          <a:p>
            <a:r>
              <a:rPr lang="en-GB" sz="1600" dirty="0" smtClean="0"/>
              <a:t>Key documents,  resources and interesting </a:t>
            </a:r>
            <a:r>
              <a:rPr lang="en-GB" sz="1600" dirty="0"/>
              <a:t>practice examples </a:t>
            </a:r>
            <a:r>
              <a:rPr lang="en-GB" sz="1600" dirty="0" smtClean="0"/>
              <a:t>are collated on </a:t>
            </a:r>
            <a:r>
              <a:rPr lang="en-GB" sz="1600" dirty="0"/>
              <a:t>the National Improvement </a:t>
            </a:r>
            <a:r>
              <a:rPr lang="en-GB" sz="1600" dirty="0" smtClean="0"/>
              <a:t>Hub</a:t>
            </a:r>
            <a:r>
              <a:rPr lang="en-GB" sz="1600" dirty="0"/>
              <a:t> </a:t>
            </a:r>
            <a:r>
              <a:rPr lang="en-GB" sz="1600" dirty="0" smtClean="0"/>
              <a:t>on the </a:t>
            </a:r>
            <a:r>
              <a:rPr lang="en-GB" sz="1600" dirty="0" smtClean="0">
                <a:hlinkClick r:id="rId3"/>
              </a:rPr>
              <a:t>DYW-summary page</a:t>
            </a:r>
            <a:r>
              <a:rPr lang="en-GB" sz="1600" dirty="0" smtClean="0"/>
              <a:t>.</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9672" y="2564908"/>
            <a:ext cx="5112568" cy="353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2564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812" y="684227"/>
            <a:ext cx="8263926" cy="711200"/>
          </a:xfrm>
        </p:spPr>
        <p:txBody>
          <a:bodyPr/>
          <a:lstStyle/>
          <a:p>
            <a:r>
              <a:rPr lang="en-GB" dirty="0" smtClean="0"/>
              <a:t>Career Education Standard 3 – 18: Learning Resources</a:t>
            </a:r>
            <a:endParaRPr lang="en-GB" dirty="0"/>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430413">
            <a:off x="7514414" y="2785198"/>
            <a:ext cx="1382749" cy="2189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87635" y="1531920"/>
            <a:ext cx="7496308" cy="4322619"/>
          </a:xfrm>
        </p:spPr>
        <p:txBody>
          <a:bodyPr/>
          <a:lstStyle/>
          <a:p>
            <a:r>
              <a:rPr lang="en-GB" sz="1800" b="1" dirty="0" err="1" smtClean="0"/>
              <a:t>LR</a:t>
            </a:r>
            <a:r>
              <a:rPr lang="en-GB" sz="1800" b="1" dirty="0" smtClean="0"/>
              <a:t> 1:  Introduction </a:t>
            </a:r>
            <a:r>
              <a:rPr lang="en-GB" sz="1800" b="1" dirty="0"/>
              <a:t>to the Career Education Standard (3-18</a:t>
            </a:r>
            <a:r>
              <a:rPr lang="en-GB" sz="1800" b="1" dirty="0" smtClean="0"/>
              <a:t>) –</a:t>
            </a:r>
            <a:r>
              <a:rPr lang="en-GB" sz="1800" dirty="0" smtClean="0"/>
              <a:t>This </a:t>
            </a:r>
            <a:r>
              <a:rPr lang="en-GB" sz="1800" dirty="0"/>
              <a:t>resource aims to help teachers and practitioners to become familiar with the new standard</a:t>
            </a:r>
            <a:r>
              <a:rPr lang="en-GB" sz="1800" dirty="0" smtClean="0"/>
              <a:t>.</a:t>
            </a:r>
            <a:endParaRPr lang="en-GB" sz="1800" dirty="0"/>
          </a:p>
          <a:p>
            <a:r>
              <a:rPr lang="en-GB" sz="1800" b="1" dirty="0" err="1" smtClean="0"/>
              <a:t>LR</a:t>
            </a:r>
            <a:r>
              <a:rPr lang="en-GB" sz="1800" b="1" dirty="0" smtClean="0"/>
              <a:t> 2: Introduction to </a:t>
            </a:r>
            <a:r>
              <a:rPr lang="en-GB" sz="1800" b="1" dirty="0" smtClean="0">
                <a:solidFill>
                  <a:srgbClr val="FF0000"/>
                </a:solidFill>
              </a:rPr>
              <a:t>Labour </a:t>
            </a:r>
            <a:r>
              <a:rPr lang="en-GB" sz="1800" b="1" dirty="0">
                <a:solidFill>
                  <a:srgbClr val="FF0000"/>
                </a:solidFill>
              </a:rPr>
              <a:t>Market </a:t>
            </a:r>
            <a:r>
              <a:rPr lang="en-GB" sz="1800" b="1" dirty="0" smtClean="0">
                <a:solidFill>
                  <a:srgbClr val="FF0000"/>
                </a:solidFill>
              </a:rPr>
              <a:t>Information</a:t>
            </a:r>
            <a:endParaRPr lang="en-GB" sz="1800" dirty="0"/>
          </a:p>
          <a:p>
            <a:pPr>
              <a:spcAft>
                <a:spcPts val="1200"/>
              </a:spcAft>
            </a:pPr>
            <a:r>
              <a:rPr lang="en-GB" sz="1800" dirty="0" smtClean="0"/>
              <a:t>This resource provides </a:t>
            </a:r>
            <a:r>
              <a:rPr lang="en-GB" sz="1800" dirty="0"/>
              <a:t>an introduction to the concept of using labour market information within learning. </a:t>
            </a:r>
          </a:p>
          <a:p>
            <a:r>
              <a:rPr lang="en-GB" sz="1800" b="1" dirty="0" err="1" smtClean="0"/>
              <a:t>LR</a:t>
            </a:r>
            <a:r>
              <a:rPr lang="en-GB" sz="1800" b="1" dirty="0" smtClean="0"/>
              <a:t> 3: Introduction to </a:t>
            </a:r>
            <a:r>
              <a:rPr lang="en-GB" sz="1800" b="1" dirty="0" smtClean="0">
                <a:solidFill>
                  <a:srgbClr val="FF0000"/>
                </a:solidFill>
              </a:rPr>
              <a:t>Career </a:t>
            </a:r>
            <a:r>
              <a:rPr lang="en-GB" sz="1800" b="1" dirty="0">
                <a:solidFill>
                  <a:srgbClr val="FF0000"/>
                </a:solidFill>
              </a:rPr>
              <a:t>Management Skills </a:t>
            </a:r>
            <a:r>
              <a:rPr lang="en-GB" sz="1800" dirty="0" smtClean="0"/>
              <a:t>This resource introduces </a:t>
            </a:r>
            <a:r>
              <a:rPr lang="en-GB" sz="1800" dirty="0"/>
              <a:t>the Career </a:t>
            </a:r>
            <a:r>
              <a:rPr lang="en-GB" sz="1800" dirty="0" smtClean="0"/>
              <a:t>Management Framework </a:t>
            </a:r>
            <a:r>
              <a:rPr lang="en-GB" sz="1800" dirty="0"/>
              <a:t>for Scotland and explores the skills young people need to develop across the </a:t>
            </a:r>
            <a:r>
              <a:rPr lang="en-GB" sz="1800" dirty="0" smtClean="0"/>
              <a:t>curriculum. </a:t>
            </a:r>
            <a:r>
              <a:rPr lang="en-GB" sz="1800" b="1" dirty="0"/>
              <a:t> </a:t>
            </a:r>
            <a:endParaRPr lang="en-GB" sz="1800" dirty="0"/>
          </a:p>
          <a:p>
            <a:r>
              <a:rPr lang="en-GB" sz="1800" b="1" dirty="0" err="1" smtClean="0"/>
              <a:t>LR</a:t>
            </a:r>
            <a:r>
              <a:rPr lang="en-GB" sz="1800" b="1" dirty="0" smtClean="0"/>
              <a:t> 4:  Introduction to </a:t>
            </a:r>
            <a:r>
              <a:rPr lang="en-GB" sz="1800" b="1" dirty="0" smtClean="0">
                <a:solidFill>
                  <a:srgbClr val="FF0000"/>
                </a:solidFill>
              </a:rPr>
              <a:t>My </a:t>
            </a:r>
            <a:r>
              <a:rPr lang="en-GB" sz="1800" b="1" dirty="0">
                <a:solidFill>
                  <a:srgbClr val="FF0000"/>
                </a:solidFill>
              </a:rPr>
              <a:t>World of </a:t>
            </a:r>
            <a:r>
              <a:rPr lang="en-GB" sz="1800" b="1" dirty="0" smtClean="0">
                <a:solidFill>
                  <a:srgbClr val="FF0000"/>
                </a:solidFill>
              </a:rPr>
              <a:t>Work</a:t>
            </a:r>
            <a:endParaRPr lang="en-GB" sz="1800" dirty="0"/>
          </a:p>
          <a:p>
            <a:r>
              <a:rPr lang="en-GB" sz="1800" dirty="0" smtClean="0"/>
              <a:t>This resource provides </a:t>
            </a:r>
            <a:r>
              <a:rPr lang="en-GB" sz="1800" dirty="0"/>
              <a:t>an overview of My World of Work and how practitioners can make the best use of it to link learning to careers. </a:t>
            </a:r>
          </a:p>
          <a:p>
            <a:endParaRPr lang="en-GB" sz="1800" dirty="0"/>
          </a:p>
        </p:txBody>
      </p:sp>
    </p:spTree>
    <p:extLst>
      <p:ext uri="{BB962C8B-B14F-4D97-AF65-F5344CB8AC3E}">
        <p14:creationId xmlns:p14="http://schemas.microsoft.com/office/powerpoint/2010/main" val="40618170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 blog</a:t>
            </a:r>
            <a:endParaRPr lang="en-GB" dirty="0"/>
          </a:p>
        </p:txBody>
      </p:sp>
      <p:sp>
        <p:nvSpPr>
          <p:cNvPr id="3" name="Content Placeholder 2"/>
          <p:cNvSpPr>
            <a:spLocks noGrp="1"/>
          </p:cNvSpPr>
          <p:nvPr>
            <p:ph idx="1"/>
          </p:nvPr>
        </p:nvSpPr>
        <p:spPr>
          <a:xfrm>
            <a:off x="576699" y="5213268"/>
            <a:ext cx="8116043" cy="843148"/>
          </a:xfrm>
        </p:spPr>
        <p:txBody>
          <a:bodyPr/>
          <a:lstStyle/>
          <a:p>
            <a:r>
              <a:rPr lang="en-GB" u="sng" dirty="0">
                <a:solidFill>
                  <a:srgbClr val="286AFC"/>
                </a:solidFill>
              </a:rPr>
              <a:t>https://</a:t>
            </a:r>
            <a:r>
              <a:rPr lang="en-GB" u="sng" dirty="0" smtClean="0">
                <a:solidFill>
                  <a:srgbClr val="286AFC"/>
                </a:solidFill>
              </a:rPr>
              <a:t>blogs.glowscotland.org.uk/glowblogs/eslb/2016/05/10/education-scotlands-dyw-resource-a-summary</a:t>
            </a:r>
            <a:r>
              <a:rPr lang="en-GB" dirty="0" smtClean="0">
                <a:solidFill>
                  <a:srgbClr val="286AFC"/>
                </a:solidFill>
              </a:rPr>
              <a:t>/  </a:t>
            </a:r>
            <a:endParaRPr lang="en-GB" dirty="0">
              <a:solidFill>
                <a:srgbClr val="286AFC"/>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1703" y="556193"/>
            <a:ext cx="5733824" cy="439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68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58851" y="525849"/>
            <a:ext cx="8287130" cy="782320"/>
          </a:xfrm>
        </p:spPr>
        <p:txBody>
          <a:bodyPr>
            <a:normAutofit fontScale="90000"/>
          </a:bodyPr>
          <a:lstStyle/>
          <a:p>
            <a:r>
              <a:rPr lang="en-GB" b="1" dirty="0" smtClean="0">
                <a:solidFill>
                  <a:srgbClr val="00ABB5"/>
                </a:solidFill>
              </a:rPr>
              <a:t>2040 Vision</a:t>
            </a:r>
            <a:r>
              <a:rPr lang="en-GB" dirty="0" smtClean="0">
                <a:solidFill>
                  <a:srgbClr val="00ABB5"/>
                </a:solidFill>
              </a:rPr>
              <a:t>: </a:t>
            </a:r>
            <a:br>
              <a:rPr lang="en-GB" dirty="0" smtClean="0">
                <a:solidFill>
                  <a:srgbClr val="00ABB5"/>
                </a:solidFill>
              </a:rPr>
            </a:br>
            <a:r>
              <a:rPr lang="en-GB" dirty="0" smtClean="0">
                <a:solidFill>
                  <a:srgbClr val="00ABB5"/>
                </a:solidFill>
              </a:rPr>
              <a:t>Responding to the speed of change</a:t>
            </a:r>
            <a:endParaRPr lang="en-GB" i="1" dirty="0">
              <a:solidFill>
                <a:srgbClr val="00ABB5"/>
              </a:solidFill>
            </a:endParaRP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pic>
        <p:nvPicPr>
          <p:cNvPr id="1026" name="Picture 2">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4499" y="1736228"/>
            <a:ext cx="7901346" cy="4039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8901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DYW e-bulletin</a:t>
            </a:r>
            <a:endParaRPr lang="en-GB" dirty="0"/>
          </a:p>
        </p:txBody>
      </p:sp>
      <p:sp>
        <p:nvSpPr>
          <p:cNvPr id="3" name="Content Placeholder 2"/>
          <p:cNvSpPr>
            <a:spLocks noGrp="1"/>
          </p:cNvSpPr>
          <p:nvPr>
            <p:ph idx="1"/>
          </p:nvPr>
        </p:nvSpPr>
        <p:spPr>
          <a:xfrm>
            <a:off x="301524" y="5086990"/>
            <a:ext cx="8471995" cy="670747"/>
          </a:xfrm>
        </p:spPr>
        <p:txBody>
          <a:bodyPr/>
          <a:lstStyle/>
          <a:p>
            <a:r>
              <a:rPr lang="en-GB" sz="2400" u="sng" dirty="0">
                <a:solidFill>
                  <a:srgbClr val="00B0F0"/>
                </a:solidFill>
              </a:rPr>
              <a:t>http://www.educationscotland.gov.uk/newsandevents/emailupdates/index.asp</a:t>
            </a:r>
          </a:p>
          <a:p>
            <a:r>
              <a:rPr lang="en-GB" dirty="0" smtClean="0"/>
              <a:t> </a:t>
            </a:r>
            <a:endParaRPr lang="en-GB"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16038" y="914400"/>
            <a:ext cx="3863284" cy="401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6539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0676" y="571502"/>
            <a:ext cx="6847119" cy="5116781"/>
          </a:xfrm>
        </p:spPr>
        <p:txBody>
          <a:bodyPr/>
          <a:lstStyle/>
          <a:p>
            <a:endParaRPr lang="en-GB" sz="2400" dirty="0"/>
          </a:p>
          <a:p>
            <a:r>
              <a:rPr lang="en-GB" sz="2400" dirty="0"/>
              <a:t>Developing Employability and Skills</a:t>
            </a:r>
          </a:p>
          <a:p>
            <a:r>
              <a:rPr lang="en-GB" dirty="0">
                <a:solidFill>
                  <a:srgbClr val="00ABB5"/>
                </a:solidFill>
              </a:rPr>
              <a:t>e</a:t>
            </a:r>
            <a:r>
              <a:rPr lang="en-GB" dirty="0" smtClean="0">
                <a:solidFill>
                  <a:srgbClr val="00ABB5"/>
                </a:solidFill>
              </a:rPr>
              <a:t>dsskills@educationscotland.gsi.gov.uk </a:t>
            </a:r>
            <a:endParaRPr lang="en-GB" dirty="0">
              <a:solidFill>
                <a:srgbClr val="00ABB5"/>
              </a:solidFill>
            </a:endParaRPr>
          </a:p>
          <a:p>
            <a:endParaRPr lang="en-GB" sz="2400" dirty="0"/>
          </a:p>
          <a:p>
            <a:pPr marL="1828572" lvl="4" indent="0">
              <a:buNone/>
            </a:pPr>
            <a:r>
              <a:rPr lang="en-GB" sz="2400" dirty="0" smtClean="0"/>
              <a:t>Yammer Professional </a:t>
            </a:r>
            <a:r>
              <a:rPr lang="en-GB" sz="2400" dirty="0"/>
              <a:t>L</a:t>
            </a:r>
            <a:r>
              <a:rPr lang="en-GB" sz="2400" dirty="0" smtClean="0"/>
              <a:t>earning </a:t>
            </a:r>
            <a:r>
              <a:rPr lang="en-GB" sz="2400" dirty="0"/>
              <a:t>Community (PLC)</a:t>
            </a:r>
          </a:p>
          <a:p>
            <a:pPr marL="1828572" lvl="4" indent="0">
              <a:buNone/>
            </a:pPr>
            <a:r>
              <a:rPr lang="en-GB" sz="2400" dirty="0"/>
              <a:t>Developing our young workforce </a:t>
            </a:r>
            <a:r>
              <a:rPr lang="en-GB" sz="2400" dirty="0">
                <a:solidFill>
                  <a:srgbClr val="00C4C4"/>
                </a:solidFill>
              </a:rPr>
              <a:t>https://www.yammer.com/yammer.glowscotland.org.uk/#/</a:t>
            </a:r>
            <a:r>
              <a:rPr lang="en-GB" sz="2400" dirty="0" smtClean="0">
                <a:solidFill>
                  <a:srgbClr val="00C4C4"/>
                </a:solidFill>
              </a:rPr>
              <a:t>threads/inGroup?type=in_group&amp;feedId=8228932 </a:t>
            </a:r>
            <a:endParaRPr lang="en-GB" sz="2400" dirty="0"/>
          </a:p>
          <a:p>
            <a:r>
              <a:rPr lang="en-GB" sz="2400" dirty="0"/>
              <a:t>Twitter</a:t>
            </a:r>
          </a:p>
          <a:p>
            <a:r>
              <a:rPr lang="en-GB" dirty="0">
                <a:solidFill>
                  <a:srgbClr val="00ABB5"/>
                </a:solidFill>
              </a:rPr>
              <a:t>@</a:t>
            </a:r>
            <a:r>
              <a:rPr lang="en-GB" dirty="0" err="1" smtClean="0">
                <a:solidFill>
                  <a:srgbClr val="00ABB5"/>
                </a:solidFill>
              </a:rPr>
              <a:t>Esskills</a:t>
            </a:r>
            <a:endParaRPr lang="en-GB" dirty="0">
              <a:solidFill>
                <a:srgbClr val="00ABB5"/>
              </a:solidFill>
            </a:endParaRPr>
          </a:p>
          <a:p>
            <a:endParaRPr lang="en-GB" sz="2800" dirty="0">
              <a:solidFill>
                <a:schemeClr val="accent1"/>
              </a:solidFill>
            </a:endParaRPr>
          </a:p>
          <a:p>
            <a:endParaRPr lang="en-GB" sz="2800" dirty="0">
              <a:solidFill>
                <a:schemeClr val="bg2"/>
              </a:solidFill>
            </a:endParaRPr>
          </a:p>
          <a:p>
            <a:endParaRPr lang="en-GB" sz="2800" dirty="0">
              <a:solidFill>
                <a:schemeClr val="bg2"/>
              </a:solidFill>
            </a:endParaRPr>
          </a:p>
          <a:p>
            <a:endParaRPr lang="en-GB" sz="2800" b="1" dirty="0">
              <a:solidFill>
                <a:schemeClr val="accent1"/>
              </a:solidFill>
            </a:endParaRPr>
          </a:p>
          <a:p>
            <a:endParaRPr lang="en-GB" sz="2800" dirty="0">
              <a:solidFill>
                <a:schemeClr val="bg2"/>
              </a:solidFill>
            </a:endParaRPr>
          </a:p>
          <a:p>
            <a:endParaRPr lang="en-GB" sz="2800" dirty="0">
              <a:solidFill>
                <a:schemeClr val="accent1"/>
              </a:solidFill>
            </a:endParaRPr>
          </a:p>
        </p:txBody>
      </p:sp>
      <p:pic>
        <p:nvPicPr>
          <p:cNvPr id="5" name="Picture 4" descr="ES_alllogos_colour-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94823" y="218575"/>
            <a:ext cx="2057400" cy="152400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5007599"/>
            <a:ext cx="774960" cy="840051"/>
          </a:xfrm>
          <a:prstGeom prst="rect">
            <a:avLst/>
          </a:prstGeom>
        </p:spPr>
      </p:pic>
      <p:pic>
        <p:nvPicPr>
          <p:cNvPr id="6" name="Picture 2" descr="http://cfile29.uf.tistory.com/image/1724F94A4FC1B1C727231E">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8578" y="753983"/>
            <a:ext cx="1170596" cy="13475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440022\Pictures\DYW images\Yammer 2.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90277" y="2566497"/>
            <a:ext cx="2597794" cy="126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89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86"/>
            <a:endParaRPr lang="en-US" sz="1900">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pic>
        <p:nvPicPr>
          <p:cNvPr id="6" name="Picture 5"/>
          <p:cNvPicPr>
            <a:picLocks noChangeAspect="1"/>
          </p:cNvPicPr>
          <p:nvPr/>
        </p:nvPicPr>
        <p:blipFill>
          <a:blip r:embed="rId4"/>
          <a:stretch>
            <a:fillRect/>
          </a:stretch>
        </p:blipFill>
        <p:spPr>
          <a:xfrm>
            <a:off x="6472585" y="6374080"/>
            <a:ext cx="2103260" cy="186956"/>
          </a:xfrm>
          <a:prstGeom prst="rect">
            <a:avLst/>
          </a:prstGeom>
        </p:spPr>
      </p:pic>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550" y="476672"/>
            <a:ext cx="324961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39754" y="980728"/>
            <a:ext cx="6529387"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220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58851" y="525849"/>
            <a:ext cx="8287130" cy="782320"/>
          </a:xfrm>
        </p:spPr>
        <p:txBody>
          <a:bodyPr>
            <a:noAutofit/>
          </a:bodyPr>
          <a:lstStyle/>
          <a:p>
            <a:r>
              <a:rPr lang="en-GB" sz="3200" b="1" dirty="0" smtClean="0">
                <a:solidFill>
                  <a:srgbClr val="00ABB5"/>
                </a:solidFill>
              </a:rPr>
              <a:t>Skills for Learning, Life and Work – </a:t>
            </a:r>
            <a:br>
              <a:rPr lang="en-GB" sz="3200" b="1" dirty="0" smtClean="0">
                <a:solidFill>
                  <a:srgbClr val="00ABB5"/>
                </a:solidFill>
              </a:rPr>
            </a:br>
            <a:r>
              <a:rPr lang="en-GB" sz="3200" b="1" i="1" dirty="0" smtClean="0">
                <a:solidFill>
                  <a:srgbClr val="00ABB5"/>
                </a:solidFill>
              </a:rPr>
              <a:t>Building the Curriculum 4</a:t>
            </a:r>
            <a:endParaRPr lang="en-GB" sz="3200" b="1" i="1" dirty="0">
              <a:solidFill>
                <a:srgbClr val="00ABB5"/>
              </a:solidFill>
            </a:endParaRPr>
          </a:p>
        </p:txBody>
      </p:sp>
      <p:sp>
        <p:nvSpPr>
          <p:cNvPr id="3" name="Content Placeholder 2"/>
          <p:cNvSpPr>
            <a:spLocks noGrp="1"/>
          </p:cNvSpPr>
          <p:nvPr>
            <p:ph idx="1"/>
          </p:nvPr>
        </p:nvSpPr>
        <p:spPr>
          <a:xfrm>
            <a:off x="611562" y="1484784"/>
            <a:ext cx="5040559" cy="4608512"/>
          </a:xfrm>
        </p:spPr>
        <p:txBody>
          <a:bodyPr>
            <a:normAutofit fontScale="70000" lnSpcReduction="20000"/>
          </a:bodyPr>
          <a:lstStyle/>
          <a:p>
            <a:pPr marL="0" indent="0">
              <a:buClr>
                <a:srgbClr val="00ABB5"/>
              </a:buClr>
              <a:buNone/>
            </a:pPr>
            <a:r>
              <a:rPr lang="en-GB" b="1" dirty="0" smtClean="0"/>
              <a:t>Key messages</a:t>
            </a:r>
            <a:endParaRPr lang="en-GB" b="1" dirty="0"/>
          </a:p>
          <a:p>
            <a:pPr marL="342900" indent="-342900">
              <a:buClr>
                <a:srgbClr val="00ABB5"/>
              </a:buClr>
              <a:buFont typeface="Arial" pitchFamily="34" charset="0"/>
              <a:buChar char="•"/>
            </a:pPr>
            <a:r>
              <a:rPr lang="en-GB" dirty="0" smtClean="0"/>
              <a:t>Skills development is essential</a:t>
            </a:r>
            <a:endParaRPr lang="en-GB" dirty="0"/>
          </a:p>
          <a:p>
            <a:pPr marL="342900" indent="-342900">
              <a:buClr>
                <a:srgbClr val="00ABB5"/>
              </a:buClr>
              <a:buFont typeface="Arial" pitchFamily="34" charset="0"/>
              <a:buChar char="•"/>
            </a:pPr>
            <a:r>
              <a:rPr lang="en-GB" dirty="0" smtClean="0"/>
              <a:t>Entitlement from 3 - 18</a:t>
            </a:r>
            <a:endParaRPr lang="en-GB" dirty="0"/>
          </a:p>
          <a:p>
            <a:pPr marL="342900" indent="-342900">
              <a:buClr>
                <a:srgbClr val="00ABB5"/>
              </a:buClr>
              <a:buFont typeface="Arial" pitchFamily="34" charset="0"/>
              <a:buChar char="•"/>
            </a:pPr>
            <a:r>
              <a:rPr lang="en-GB" dirty="0" smtClean="0"/>
              <a:t>Embedded in CfE</a:t>
            </a:r>
          </a:p>
          <a:p>
            <a:pPr>
              <a:buClr>
                <a:srgbClr val="00ABB5"/>
              </a:buClr>
            </a:pPr>
            <a:endParaRPr lang="en-GB" sz="1000" b="1" dirty="0" smtClean="0"/>
          </a:p>
          <a:p>
            <a:pPr marL="0" indent="0">
              <a:buClr>
                <a:srgbClr val="00ABB5"/>
              </a:buClr>
              <a:buNone/>
            </a:pPr>
            <a:endParaRPr lang="en-GB" b="1" dirty="0" smtClean="0"/>
          </a:p>
          <a:p>
            <a:pPr marL="0" indent="0">
              <a:buClr>
                <a:srgbClr val="00ABB5"/>
              </a:buClr>
              <a:buNone/>
            </a:pPr>
            <a:r>
              <a:rPr lang="en-GB" b="1" dirty="0" smtClean="0"/>
              <a:t>Skills development:</a:t>
            </a:r>
            <a:endParaRPr lang="en-GB" b="1" dirty="0"/>
          </a:p>
          <a:p>
            <a:pPr marL="342900" indent="-342900">
              <a:buClr>
                <a:srgbClr val="00ABB5"/>
              </a:buClr>
              <a:buFont typeface="Arial" pitchFamily="34" charset="0"/>
              <a:buChar char="•"/>
            </a:pPr>
            <a:r>
              <a:rPr lang="en-GB" dirty="0" smtClean="0"/>
              <a:t>Numeracy</a:t>
            </a:r>
          </a:p>
          <a:p>
            <a:pPr marL="342900" indent="-342900">
              <a:buClr>
                <a:srgbClr val="00ABB5"/>
              </a:buClr>
              <a:buFont typeface="Arial" pitchFamily="34" charset="0"/>
              <a:buChar char="•"/>
            </a:pPr>
            <a:r>
              <a:rPr lang="en-GB" dirty="0" smtClean="0"/>
              <a:t>Literacy</a:t>
            </a:r>
          </a:p>
          <a:p>
            <a:pPr marL="342900" indent="-342900">
              <a:buClr>
                <a:srgbClr val="00ABB5"/>
              </a:buClr>
              <a:buFont typeface="Arial" pitchFamily="34" charset="0"/>
              <a:buChar char="•"/>
            </a:pPr>
            <a:r>
              <a:rPr lang="en-GB" dirty="0" smtClean="0"/>
              <a:t>Skills for health and wellbeing</a:t>
            </a:r>
          </a:p>
          <a:p>
            <a:pPr marL="342900" indent="-342900">
              <a:buClr>
                <a:srgbClr val="00ABB5"/>
              </a:buClr>
              <a:buFont typeface="Arial" pitchFamily="34" charset="0"/>
              <a:buChar char="•"/>
            </a:pPr>
            <a:r>
              <a:rPr lang="en-GB" dirty="0"/>
              <a:t>Thinking </a:t>
            </a:r>
            <a:r>
              <a:rPr lang="en-GB" dirty="0" smtClean="0"/>
              <a:t>skills</a:t>
            </a:r>
          </a:p>
          <a:p>
            <a:pPr marL="342900" indent="-342900">
              <a:buClr>
                <a:srgbClr val="00ABB5"/>
              </a:buClr>
              <a:buFont typeface="Arial" pitchFamily="34" charset="0"/>
              <a:buChar char="•"/>
            </a:pPr>
            <a:r>
              <a:rPr lang="en-GB" dirty="0" smtClean="0"/>
              <a:t>Skills for </a:t>
            </a:r>
            <a:r>
              <a:rPr lang="en-GB" b="1" dirty="0" smtClean="0"/>
              <a:t>enterprise and employability (eg. career management skills, </a:t>
            </a:r>
            <a:r>
              <a:rPr lang="en-GB" dirty="0" smtClean="0"/>
              <a:t>leadership, </a:t>
            </a:r>
            <a:r>
              <a:rPr lang="en-GB" b="1" dirty="0" smtClean="0"/>
              <a:t>working with others </a:t>
            </a:r>
            <a:r>
              <a:rPr lang="en-GB" dirty="0" smtClean="0"/>
              <a:t>etc. )</a:t>
            </a:r>
          </a:p>
          <a:p>
            <a:pPr marL="342900" indent="-342900">
              <a:buClr>
                <a:srgbClr val="00ABB5"/>
              </a:buClr>
              <a:buFont typeface="Arial" pitchFamily="34" charset="0"/>
              <a:buChar char="•"/>
            </a:pPr>
            <a:endParaRPr lang="en-GB" dirty="0"/>
          </a:p>
          <a:p>
            <a:pPr>
              <a:buClr>
                <a:srgbClr val="00ABB5"/>
              </a:buClr>
            </a:pPr>
            <a:endParaRPr lang="en-GB" b="1" dirty="0" smtClean="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pic>
        <p:nvPicPr>
          <p:cNvPr id="7" name="Content Placeholder 4"/>
          <p:cNvPicPr>
            <a:picLocks/>
          </p:cNvPicPr>
          <p:nvPr/>
        </p:nvPicPr>
        <p:blipFill rotWithShape="1">
          <a:blip r:embed="rId5" cstate="email">
            <a:extLst>
              <a:ext uri="{28A0092B-C50C-407E-A947-70E740481C1C}">
                <a14:useLocalDpi xmlns:a14="http://schemas.microsoft.com/office/drawing/2010/main"/>
              </a:ext>
            </a:extLst>
          </a:blip>
          <a:srcRect/>
          <a:stretch/>
        </p:blipFill>
        <p:spPr bwMode="auto">
          <a:xfrm rot="298112">
            <a:off x="6096115" y="1867700"/>
            <a:ext cx="2337756" cy="3379947"/>
          </a:xfrm>
          <a:prstGeom prst="rect">
            <a:avLst/>
          </a:prstGeom>
          <a:noFill/>
          <a:ln w="127000" cap="sq">
            <a:solidFill>
              <a:srgbClr val="B2D235"/>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a:ext>
          </a:extLst>
        </p:spPr>
      </p:pic>
    </p:spTree>
    <p:extLst>
      <p:ext uri="{BB962C8B-B14F-4D97-AF65-F5344CB8AC3E}">
        <p14:creationId xmlns:p14="http://schemas.microsoft.com/office/powerpoint/2010/main" val="1334369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58851" y="525849"/>
            <a:ext cx="8287130" cy="782320"/>
          </a:xfrm>
        </p:spPr>
        <p:txBody>
          <a:bodyPr/>
          <a:lstStyle/>
          <a:p>
            <a:r>
              <a:rPr lang="en-GB" dirty="0" smtClean="0">
                <a:solidFill>
                  <a:srgbClr val="00ABB5"/>
                </a:solidFill>
              </a:rPr>
              <a:t>Scotland Skills 2030</a:t>
            </a:r>
            <a:endParaRPr lang="en-GB" i="1" dirty="0">
              <a:solidFill>
                <a:srgbClr val="00ABB5"/>
              </a:solidFill>
            </a:endParaRPr>
          </a:p>
        </p:txBody>
      </p:sp>
      <p:sp>
        <p:nvSpPr>
          <p:cNvPr id="3" name="Content Placeholder 2"/>
          <p:cNvSpPr>
            <a:spLocks noGrp="1"/>
          </p:cNvSpPr>
          <p:nvPr>
            <p:ph idx="1"/>
          </p:nvPr>
        </p:nvSpPr>
        <p:spPr>
          <a:xfrm>
            <a:off x="611562" y="1268760"/>
            <a:ext cx="5544613" cy="4896544"/>
          </a:xfrm>
        </p:spPr>
        <p:txBody>
          <a:bodyPr>
            <a:normAutofit lnSpcReduction="10000"/>
          </a:bodyPr>
          <a:lstStyle/>
          <a:p>
            <a:pPr>
              <a:buClr>
                <a:srgbClr val="00ABB5"/>
              </a:buClr>
            </a:pPr>
            <a:r>
              <a:rPr lang="en-GB" sz="2000" b="1" dirty="0" smtClean="0"/>
              <a:t>By 2030: </a:t>
            </a:r>
            <a:endParaRPr lang="en-GB" sz="2000" b="1" dirty="0"/>
          </a:p>
          <a:p>
            <a:pPr marL="342900" indent="-342900">
              <a:buClr>
                <a:srgbClr val="00ABB5"/>
              </a:buClr>
              <a:buFont typeface="Arial" pitchFamily="34" charset="0"/>
              <a:buChar char="•"/>
            </a:pPr>
            <a:r>
              <a:rPr lang="en-GB" sz="2000" dirty="0"/>
              <a:t>78% of the working population will still be of working age by 2030</a:t>
            </a:r>
          </a:p>
          <a:p>
            <a:pPr marL="342900" indent="-342900">
              <a:buClr>
                <a:srgbClr val="00ABB5"/>
              </a:buClr>
              <a:buFont typeface="Arial" pitchFamily="34" charset="0"/>
              <a:buChar char="•"/>
            </a:pPr>
            <a:r>
              <a:rPr lang="en-GB" sz="2000" dirty="0" smtClean="0"/>
              <a:t>46</a:t>
            </a:r>
            <a:r>
              <a:rPr lang="en-GB" sz="2000" dirty="0"/>
              <a:t>% of jobs are at high risk of automation. </a:t>
            </a:r>
            <a:endParaRPr lang="en-GB" sz="2000" dirty="0" smtClean="0"/>
          </a:p>
          <a:p>
            <a:pPr marL="342900" lvl="0" indent="-342900">
              <a:buClr>
                <a:srgbClr val="00ABB5"/>
              </a:buClr>
              <a:buFont typeface="Arial" pitchFamily="34" charset="0"/>
              <a:buChar char="•"/>
            </a:pPr>
            <a:r>
              <a:rPr lang="en-GB" sz="2000" dirty="0" smtClean="0"/>
              <a:t>On-</a:t>
            </a:r>
            <a:r>
              <a:rPr lang="en-GB" sz="2000" dirty="0"/>
              <a:t>going political and economic </a:t>
            </a:r>
            <a:r>
              <a:rPr lang="en-GB" sz="2000" dirty="0" smtClean="0"/>
              <a:t>uncertainty</a:t>
            </a:r>
          </a:p>
          <a:p>
            <a:pPr marL="342900" lvl="0" indent="-342900">
              <a:buClr>
                <a:srgbClr val="00ABB5"/>
              </a:buClr>
              <a:buFont typeface="Arial" pitchFamily="34" charset="0"/>
              <a:buChar char="•"/>
            </a:pPr>
            <a:r>
              <a:rPr lang="en-GB" sz="2000" dirty="0" smtClean="0"/>
              <a:t>The world of work will look very different.  People will:</a:t>
            </a:r>
          </a:p>
          <a:p>
            <a:pPr marL="1085850" lvl="1" indent="-342900">
              <a:buFont typeface="Wingdings" panose="05000000000000000000" pitchFamily="2" charset="2"/>
              <a:buChar char="Ø"/>
            </a:pPr>
            <a:r>
              <a:rPr lang="en-GB" sz="2000" dirty="0" smtClean="0"/>
              <a:t>Work longer</a:t>
            </a:r>
          </a:p>
          <a:p>
            <a:pPr marL="1085850" lvl="1" indent="-342900">
              <a:buFont typeface="Wingdings" panose="05000000000000000000" pitchFamily="2" charset="2"/>
              <a:buChar char="Ø"/>
            </a:pPr>
            <a:r>
              <a:rPr lang="en-GB" sz="2000" dirty="0" smtClean="0"/>
              <a:t>Have multiple jobs, employers and careers</a:t>
            </a:r>
          </a:p>
          <a:p>
            <a:pPr marL="1085850" lvl="1" indent="-342900">
              <a:buFont typeface="Wingdings" panose="05000000000000000000" pitchFamily="2" charset="2"/>
              <a:buChar char="Ø"/>
            </a:pPr>
            <a:r>
              <a:rPr lang="en-GB" sz="2000" dirty="0"/>
              <a:t>Require  higher level skills and digital </a:t>
            </a:r>
            <a:r>
              <a:rPr lang="en-GB" sz="2000" dirty="0" smtClean="0"/>
              <a:t>capabilities</a:t>
            </a:r>
            <a:endParaRPr lang="en-GB" sz="2000" dirty="0"/>
          </a:p>
          <a:p>
            <a:pPr>
              <a:buClr>
                <a:srgbClr val="00ABB5"/>
              </a:buClr>
            </a:pPr>
            <a:endParaRPr lang="en-GB" sz="2000" dirty="0"/>
          </a:p>
          <a:p>
            <a:pPr>
              <a:spcBef>
                <a:spcPts val="0"/>
              </a:spcBef>
              <a:buClr>
                <a:srgbClr val="00ABB5"/>
              </a:buClr>
            </a:pPr>
            <a:r>
              <a:rPr lang="en-GB" sz="2000" b="1" dirty="0" smtClean="0"/>
              <a:t>Key recommendation 4</a:t>
            </a:r>
            <a:r>
              <a:rPr lang="en-GB" sz="2000" dirty="0" smtClean="0"/>
              <a:t>:  Career pathways co designed by employers and learners</a:t>
            </a:r>
            <a:r>
              <a:rPr lang="en-GB" dirty="0" smtClean="0"/>
              <a:t>.  </a:t>
            </a:r>
          </a:p>
          <a:p>
            <a:pPr>
              <a:buClr>
                <a:srgbClr val="00ABB5"/>
              </a:buClr>
            </a:pPr>
            <a:endParaRPr lang="en-GB" sz="1000" b="1" dirty="0" smtClean="0"/>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pic>
        <p:nvPicPr>
          <p:cNvPr id="2055" name="Picture 7"/>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5651274">
            <a:off x="5993407" y="2155291"/>
            <a:ext cx="3061616" cy="21580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2151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528205-2E7F-49D0-90E4-03DCAD1D36DE}"/>
</file>

<file path=customXml/itemProps2.xml><?xml version="1.0" encoding="utf-8"?>
<ds:datastoreItem xmlns:ds="http://schemas.openxmlformats.org/officeDocument/2006/customXml" ds:itemID="{7F04C34F-A630-491A-A23B-079A6FDDF7A7}"/>
</file>

<file path=customXml/itemProps3.xml><?xml version="1.0" encoding="utf-8"?>
<ds:datastoreItem xmlns:ds="http://schemas.openxmlformats.org/officeDocument/2006/customXml" ds:itemID="{8AA84804-46D1-483C-86E6-ECFEBCEE892A}"/>
</file>

<file path=docProps/app.xml><?xml version="1.0" encoding="utf-8"?>
<Properties xmlns="http://schemas.openxmlformats.org/officeDocument/2006/extended-properties" xmlns:vt="http://schemas.openxmlformats.org/officeDocument/2006/docPropsVTypes">
  <TotalTime>349</TotalTime>
  <Words>5011</Words>
  <Application>Microsoft Office PowerPoint</Application>
  <PresentationFormat>On-screen Show (4:3)</PresentationFormat>
  <Paragraphs>496</Paragraphs>
  <Slides>61</Slides>
  <Notes>51</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1_Office Theme</vt:lpstr>
      <vt:lpstr>1_3. Education Scotland Powerpoint Final</vt:lpstr>
      <vt:lpstr>PowerPoint Presentation</vt:lpstr>
      <vt:lpstr>PowerPoint Presentation</vt:lpstr>
      <vt:lpstr>DYW – Delivery: 2017/18</vt:lpstr>
      <vt:lpstr>PowerPoint Presentation</vt:lpstr>
      <vt:lpstr>Overall goal:</vt:lpstr>
      <vt:lpstr>2040 Vision:  Responding to the speed of change</vt:lpstr>
      <vt:lpstr>PowerPoint Presentation</vt:lpstr>
      <vt:lpstr>Skills for Learning, Life and Work –  Building the Curriculum 4</vt:lpstr>
      <vt:lpstr>Scotland Skills 2030</vt:lpstr>
      <vt:lpstr>How about attributes and dispositions?</vt:lpstr>
      <vt:lpstr>CBI – Education and Skills Survey 2016</vt:lpstr>
      <vt:lpstr>Businesses focus on skills</vt:lpstr>
      <vt:lpstr>DYW 2017:  Where are we now?</vt:lpstr>
      <vt:lpstr>Some key developments to date:</vt:lpstr>
      <vt:lpstr>Developing the Young Workforce Aims</vt:lpstr>
      <vt:lpstr>Career Education Standard 3-18</vt:lpstr>
      <vt:lpstr>Career Education Standard (3-18)</vt:lpstr>
      <vt:lpstr>PowerPoint Presentation</vt:lpstr>
      <vt:lpstr>PowerPoint Presentation</vt:lpstr>
      <vt:lpstr>Exemplification tool</vt:lpstr>
      <vt:lpstr>There’s more than one path to success</vt:lpstr>
      <vt:lpstr>SQA qualifications</vt:lpstr>
      <vt:lpstr>SCQF data</vt:lpstr>
      <vt:lpstr>The Apprenticeship family</vt:lpstr>
      <vt:lpstr>Foundation Apprenticeships</vt:lpstr>
      <vt:lpstr>Foundation Apprenticeships</vt:lpstr>
      <vt:lpstr>PowerPoint Presentation</vt:lpstr>
      <vt:lpstr>PowerPoint Presentation</vt:lpstr>
      <vt:lpstr>Interesting Practice:  Learner voice</vt:lpstr>
      <vt:lpstr>Interesting Practice:  Community Café, Shetland, Head Teacher perspective</vt:lpstr>
      <vt:lpstr>Interesting Practice:  Pre-Apprenticeship Programme, Govan High School</vt:lpstr>
      <vt:lpstr>Where are you know?</vt:lpstr>
      <vt:lpstr>Does the CES 3-18 feature on your improvement plan for 2017/18? (including collective Local Authority responses) </vt:lpstr>
      <vt:lpstr>National Priorities:  Making connections</vt:lpstr>
      <vt:lpstr>3.3 CREATIVITY AND EMPLOYABILITY Theme 4: Increasing employability skills</vt:lpstr>
      <vt:lpstr>HGIOS 4</vt:lpstr>
      <vt:lpstr>PowerPoint Presentation</vt:lpstr>
      <vt:lpstr>National Improvement Framework </vt:lpstr>
      <vt:lpstr>PowerPoint Presentation</vt:lpstr>
      <vt:lpstr>Interventions for Equity</vt:lpstr>
      <vt:lpstr>National Deliver Plan for Scottish Education</vt:lpstr>
      <vt:lpstr>Delivery Plan: Learner Journey review</vt:lpstr>
      <vt:lpstr>Delivery Plan: Learner Journey review</vt:lpstr>
      <vt:lpstr>GTC – standard:  DYW connections</vt:lpstr>
      <vt:lpstr>Inspection and Reviews</vt:lpstr>
      <vt:lpstr>Career Education Standard 3-18   Implementation review</vt:lpstr>
      <vt:lpstr>Inspection analysis</vt:lpstr>
      <vt:lpstr>Inspection analysis – improvements:</vt:lpstr>
      <vt:lpstr>CIAG Reviews</vt:lpstr>
      <vt:lpstr>What next?</vt:lpstr>
      <vt:lpstr>What next?</vt:lpstr>
      <vt:lpstr>Planning ahead – some thoughts:</vt:lpstr>
      <vt:lpstr>Where are you going next?</vt:lpstr>
      <vt:lpstr>DYW resources and support</vt:lpstr>
      <vt:lpstr>New Education Scotland corporate website: www.education.gov.scot</vt:lpstr>
      <vt:lpstr>Education Scotland Website</vt:lpstr>
      <vt:lpstr>National Improvement Hub: DYW Summary</vt:lpstr>
      <vt:lpstr>Career Education Standard 3 – 18: Learning Resources</vt:lpstr>
      <vt:lpstr>Skill blog</vt:lpstr>
      <vt:lpstr>DYW e-bulletin</vt:lpstr>
      <vt:lpstr>PowerPoint Presentation</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DYW Overview - August 2017</dc:title>
  <dc:creator>u440022</dc:creator>
  <cp:lastModifiedBy>U416357</cp:lastModifiedBy>
  <cp:revision>35</cp:revision>
  <dcterms:created xsi:type="dcterms:W3CDTF">2017-08-11T09:20:53Z</dcterms:created>
  <dcterms:modified xsi:type="dcterms:W3CDTF">2017-10-18T13:34:53Z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ies>
</file>