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8" r:id="rId4"/>
    <p:sldId id="279" r:id="rId5"/>
    <p:sldId id="277" r:id="rId6"/>
    <p:sldId id="273" r:id="rId7"/>
    <p:sldId id="261" r:id="rId8"/>
    <p:sldId id="259" r:id="rId9"/>
    <p:sldId id="274" r:id="rId10"/>
    <p:sldId id="262" r:id="rId11"/>
    <p:sldId id="264" r:id="rId12"/>
    <p:sldId id="260" r:id="rId13"/>
    <p:sldId id="266" r:id="rId14"/>
    <p:sldId id="263" r:id="rId15"/>
    <p:sldId id="284" r:id="rId16"/>
    <p:sldId id="285" r:id="rId17"/>
    <p:sldId id="281" r:id="rId18"/>
    <p:sldId id="269" r:id="rId19"/>
    <p:sldId id="271" r:id="rId20"/>
    <p:sldId id="272" r:id="rId21"/>
    <p:sldId id="280" r:id="rId22"/>
    <p:sldId id="282" r:id="rId23"/>
    <p:sldId id="276" r:id="rId24"/>
    <p:sldId id="283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5" d="100"/>
          <a:sy n="85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E128-1132-47C4-A233-64A9EA9578FE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542C-FBCF-4359-912F-97BFD6803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9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6A52-7D7B-4E2E-AC89-154C9375E858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4B81-491E-4DB8-AD8D-2B5B91BD13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1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4B81-491E-4DB8-AD8D-2B5B91BD13E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F8BA-4A9A-415A-BD29-3CFCF3D067D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E404-B53B-4CB2-B4B8-3A732DB5F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766520" cy="1470025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>
                <a:latin typeface="Candara" pitchFamily="34" charset="0"/>
              </a:rPr>
              <a:t>Rural Vulnerability and Closing The Gap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48608"/>
            <a:ext cx="6984776" cy="1752600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C00000"/>
                </a:solidFill>
                <a:latin typeface="Candara" pitchFamily="34" charset="0"/>
              </a:rPr>
              <a:t>Baltasound Junior High School</a:t>
            </a:r>
            <a:endParaRPr lang="en-GB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SHANARRI Audit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Whole school SHANARRI audit performed twice per year: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Safe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Healthy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Achieving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Nurtured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Active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Respected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Responsible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Included</a:t>
            </a:r>
            <a:endParaRPr lang="en-GB" sz="2400" b="1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s://lh3.googleusercontent.com/frrG3fOIZC5Unu48FSfaVzPH7Xri1GPBp9ML_DD3NHojqOZzme6fCeuspf0F4cT0UeOhw_7IVt_jKXZ53nwEBC5KWIiYTiUm-tHrdT_JXy8Uc3-qFShc-EciRA0rDKTALbPCm4CTmW5X3iLlxGqimz915VxxAxOMBwXc0OTMNQOz5JEzt0jrLNgN7C7PraZ_fnLVtr9KsDVX7kpZZV7xWsJliDz5c78K9hj56DpRKodVbqypLT7-QYS7XRGjeaC6tnCEco31XkuuLLY20ftRJtwgvi04eDCEFXmKZFI8cNLzsHQGIFeQKCa69tjZbJ6KfB-tl2cRxX7zq2yQmWVBGYO7ulv0jVfWlFuZxFchbh8-U9EfGEMDKMhVohLaGiQtNmCpIJufe2ccvwbSApGFAgUJbZgokIfyTVqODEp43q_pD-USAsq6XldGXc9RoLpbWZC9qvOF12VxcnS5SYtxqV7e0feQzfJ7O-G29bP3BJP7AqqchgfQKxoP6-Xend8wupAWFeXsW-A4U_jTlCiKVQg7vcbvtcxS-7WPhOcNjtu4EXu3RDVV3bVOI99YdoFFV6mgOZkcET-pHvtL1ZAvEJqxk10B7LyF6kA4HiSSAI0o8i0hLCwD=w1158-h651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24364"/>
          </a:xfrm>
          <a:prstGeom prst="rect">
            <a:avLst/>
          </a:prstGeom>
          <a:noFill/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9269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latin typeface="Candara" pitchFamily="34" charset="0"/>
              </a:rPr>
              <a:t>Nursery</a:t>
            </a:r>
            <a:endParaRPr lang="en-GB" sz="28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s://lh3.googleusercontent.com/aG2qbahBEyigHUP15NHaNVGnV-q8jSNsMQyYSk18mcyW1_imp6ElHB0jD-tQmDHE77zSemPL1rFryeuelAdfLG0Sou-Snlc19r-lsJ5ZwsIJpcCP0tXbEIox8DoQjB4axFQnzn62OH5KdaqqdtCkePDco6NCvaXjV5iJhsP5bfgFjZr5jSyqMyhICQN_X1o6iGMO7UKvNPkoSLnXAAPjOUg_o67IQEhuUZjJiwcC1Dcjtx2Htrm2a2xPlzPTh23ZjP9sD59he4JqcE8X9UXDJ8uZlb3n5TxvoLbn_7BnSIhMqLtLUYxTHniFCVh8n7lTfe0hKEntUdKRUZSg1CSaT2MMuMnjFh3mrfXAHKfPOpITHswNY36804kj2ShMGOUPmHR5iIXd0AafPioTRvaY6WqYlnzf0ajlcZDXBZcsdBMLAmhyVIUlQKzrYESNBllMhgsroy6oNbOGjeMqRCUEnHqpOoqb87KnGtMhHJ6DywbEnR3oe7pNRTcjfGRaamF9LklsakQAD0DJD5cyZ_Ep8SvC3vnBm0bZODPTx_44rorCzfZbsQjVeCFdMcz89LdT-27SHdFw2e81ByxzN95rxnWu0Tf7UaAHGO8GrmfhzzXU3ehL=w1158-h651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41" y="647346"/>
            <a:ext cx="9145016" cy="62007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9269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latin typeface="Candara" pitchFamily="34" charset="0"/>
              </a:rPr>
              <a:t>Nursery</a:t>
            </a:r>
            <a:endParaRPr lang="en-GB" sz="28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SHANARRI Audit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89269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Safe / Healthy / Achieving / Nurtured / Active / Respected / Responsible / Included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5"/>
            <a:ext cx="6733009" cy="16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75" y="2564905"/>
            <a:ext cx="1551799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5"/>
          <a:stretch>
            <a:fillRect/>
          </a:stretch>
        </p:blipFill>
        <p:spPr bwMode="auto">
          <a:xfrm>
            <a:off x="755575" y="4149080"/>
            <a:ext cx="347887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691680" y="594928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995936" y="4221088"/>
            <a:ext cx="4906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itchFamily="34" charset="0"/>
              </a:rPr>
              <a:t>Interventions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Respect Agenda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itchFamily="34" charset="0"/>
              </a:rPr>
              <a:t>1:1 Mentoring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itchFamily="34" charset="0"/>
              </a:rPr>
              <a:t> / Buddying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Supporting a student through a significant event in their life.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itchFamily="34" charset="0"/>
              </a:rPr>
              <a:t>More opportunities for activity &amp; sport.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1720" y="4797152"/>
            <a:ext cx="2448272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20272" y="2492896"/>
            <a:ext cx="648072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050537" y="2492896"/>
            <a:ext cx="394854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779912" y="3429000"/>
            <a:ext cx="518457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SHANARRI Audit – Follow Up</a:t>
            </a:r>
            <a:endParaRPr lang="en-GB" sz="3600" b="1" dirty="0">
              <a:latin typeface="Candar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7"/>
            <a:ext cx="8280920" cy="53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SHANARRI Audit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89269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This allows us to compare students over the course of the year.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1800200" cy="236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610" y="2996952"/>
            <a:ext cx="55218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779912" y="2924944"/>
            <a:ext cx="504056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27984" y="2924944"/>
            <a:ext cx="432048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789038"/>
            <a:ext cx="4164051" cy="28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778961"/>
            <a:ext cx="5904656" cy="28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Assessment Data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PIPS / SNSA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CfE Assessments / ERT / SWST / LASS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CfE – Professional Judgement Survey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Tracking &amp; Monitoring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4005062"/>
            <a:ext cx="504056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868144" y="4005062"/>
            <a:ext cx="504056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172400" y="4005062"/>
            <a:ext cx="504056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2048" cy="5040560"/>
          </a:xfrm>
          <a:prstGeom prst="rect">
            <a:avLst/>
          </a:prstGeom>
          <a:noFill/>
        </p:spPr>
      </p:pic>
      <p:pic>
        <p:nvPicPr>
          <p:cNvPr id="7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144016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SNSA Data</a:t>
            </a:r>
            <a:endParaRPr lang="en-GB" sz="3600" b="1" dirty="0">
              <a:latin typeface="Candara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13176"/>
            <a:ext cx="5023256" cy="14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85184"/>
            <a:ext cx="26209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580629"/>
            <a:ext cx="4320480" cy="12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668362"/>
            <a:ext cx="2808312" cy="102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16200000">
            <a:off x="3399616" y="1887283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A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86523" y="189209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B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172629" y="1896100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C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042704" y="1868287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D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941633" y="1851455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E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399616" y="4327540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A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944485" y="4322731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B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488553" y="4318724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C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016590" y="4330746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D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5573482" y="4313915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E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6116748" y="4310709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F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635969" y="4331548"/>
            <a:ext cx="11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G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176830" y="4330746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H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759369" y="4288267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I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1600" y="177281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475656" y="2060848"/>
            <a:ext cx="72008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15616" y="407707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19672" y="4365104"/>
            <a:ext cx="72008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144016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Interventions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NESSY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Highland Literacy / Numeracy / SEAL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1:2 or 1:3 - 3 x 20min sessions (weekly)</a:t>
            </a:r>
          </a:p>
        </p:txBody>
      </p:sp>
      <p:pic>
        <p:nvPicPr>
          <p:cNvPr id="6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2048" cy="504056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187624" y="3212976"/>
            <a:ext cx="7776864" cy="3645024"/>
            <a:chOff x="1416621" y="2233112"/>
            <a:chExt cx="7680225" cy="37881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621" y="2233112"/>
              <a:ext cx="7680225" cy="378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308304" y="3645024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0312" y="5013176"/>
              <a:ext cx="1440160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Interventions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Toe By Toe</a:t>
            </a: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Using Digital Technology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  <a:latin typeface="Candara" pitchFamily="34" charset="0"/>
              </a:rPr>
              <a:t>Accessibility, reading aloud, font size &amp; colours (reader view).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  <a:latin typeface="Candara" pitchFamily="34" charset="0"/>
              </a:rPr>
              <a:t>Resources in PDF format.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  <a:latin typeface="Candara" pitchFamily="34" charset="0"/>
              </a:rPr>
              <a:t>Dedicated apps such as Inku, Image to Text and Audio Books &amp; Magazines.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  <a:latin typeface="Candara" pitchFamily="34" charset="0"/>
              </a:rPr>
              <a:t>Personal support  with their teacher through email and Glow.</a:t>
            </a: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Others Interventions: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Kinaesthetic Handwriting Program (8 week)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Beat Dyslexia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A Rural School</a:t>
            </a:r>
            <a:endParaRPr lang="en-GB" sz="3600" b="1" dirty="0"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97644"/>
            <a:ext cx="4968552" cy="31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345638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Baltasound JHS is the most northerly school in the UK.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Other Issues That Our Families Face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4608512" cy="499715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Fuel poverty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Cost of living </a:t>
            </a: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13% greater than Shetland average &amp; 62% greater than UK average.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Income</a:t>
            </a:r>
          </a:p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Average  annual income is 24% lower than Shetland average and 17% lower than Scottish average.</a:t>
            </a:r>
          </a:p>
          <a:p>
            <a:pPr lvl="1"/>
            <a:endParaRPr lang="en-GB" sz="32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lvl="2"/>
            <a:endParaRPr lang="en-GB" sz="1400" b="1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Other Issues That Our Families Face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4824536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Accessing Services</a:t>
            </a:r>
          </a:p>
          <a:p>
            <a:pPr lvl="1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100 mile round trip to nearest supermarket/hospital/dentist/cinema.</a:t>
            </a:r>
          </a:p>
          <a:p>
            <a:pPr lvl="1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£1.34 per litre for petrol + ferry fares</a:t>
            </a:r>
          </a:p>
          <a:p>
            <a:pPr lvl="2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Family of 4 return trip to Lerwick = £20 + £13.30 + £5.40 + £1.00 + £1.00 = </a:t>
            </a:r>
            <a:r>
              <a:rPr lang="en-GB" b="1" dirty="0" smtClean="0">
                <a:solidFill>
                  <a:srgbClr val="C00000"/>
                </a:solidFill>
                <a:latin typeface="Candara" pitchFamily="34" charset="0"/>
              </a:rPr>
              <a:t>£40.70</a:t>
            </a:r>
          </a:p>
          <a:p>
            <a:pPr lvl="2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 hour trip</a:t>
            </a:r>
          </a:p>
          <a:p>
            <a:pPr lvl="1"/>
            <a:endParaRPr lang="en-GB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lvl="2"/>
            <a:endParaRPr lang="en-GB" sz="1200" b="1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Interventions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8388424" cy="5257800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Healthy (subsidised) Tuckshop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Only fruit sold at break times &amp; only 20p per item.</a:t>
            </a: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Ensure experiences can be delivered in school or in the community.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Self drive / staff have business insurance.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John Muir / DoE / Saltire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Community groups, local experts and National agencies used.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External funding applications – Food For Thought, Bags For Life, National Lottery...</a:t>
            </a:r>
          </a:p>
          <a:p>
            <a:pPr lvl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DYW connections!</a:t>
            </a: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Fundraising!</a:t>
            </a:r>
          </a:p>
          <a:p>
            <a:pPr lvl="1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We make sure all of our pupils are included in school trips.</a:t>
            </a:r>
          </a:p>
          <a:p>
            <a:pPr lvl="1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In 2016/2017 we raised £5589.59 for school funds, local and national good causes. </a:t>
            </a:r>
          </a:p>
          <a:p>
            <a:pPr lvl="2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This works out at £65 per student!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144016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6" name="Picture 2" descr="http://unst.org/web/bjhs/files/2016/09/DSC_0273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2048" cy="504056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028" y="476672"/>
            <a:ext cx="86706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A Rural School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20880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Our catchment area is the island of Unst.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Our school roll is 83 students.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From Nursery (age 3) to S4 (age 16).</a:t>
            </a:r>
          </a:p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Primary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2 composite classes</a:t>
            </a:r>
          </a:p>
          <a:p>
            <a:pPr lvl="2"/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P1 – P4 &amp; P4 – P7</a:t>
            </a:r>
          </a:p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Secondary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Part time staff members split between schools.</a:t>
            </a:r>
          </a:p>
          <a:p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lvl="1"/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lvl="1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Vulnerability In A Rural Context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Free School Meals Eligibility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GIRFEC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Low Income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Access To Transport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Geographic Access To Services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Social Inclusion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Clothing / Leisure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Significant Event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Internet Access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630470"/>
            <a:ext cx="4635599" cy="6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2606134"/>
            <a:ext cx="47247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Vulnerability In A Rural Context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5558462"/>
            <a:ext cx="72008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172400" y="5558462"/>
            <a:ext cx="72008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6516216" y="3686254"/>
            <a:ext cx="288032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76056" y="2534126"/>
            <a:ext cx="936104" cy="280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73" y="2606134"/>
            <a:ext cx="374350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630469"/>
            <a:ext cx="3674343" cy="5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 rot="16200000">
            <a:off x="4182411" y="1793072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A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916593" y="17930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B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655082" y="1793072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C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406345" y="1793072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D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86461" y="1793072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E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952951" y="17930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F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Interventions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Parents collected for GIRFEC Reviews, Parent Evenings and Community Events, if they have no transport or require support staff to attend.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Health Improvement Officer In School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Take Your Parent To School Day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CPD – Bereavement Training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Supporting Bereaved Pupils: Let’s Talk About it.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MSP, MP, BT and SSE consulted/lobbied with regard to poor broadband provision and its impact on education.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Whole School Nurture 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Participation &amp; Engagement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99715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Attendance In School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Attends Extra Curricular Activities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Parents Attend Parents’ Nights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Report Comments Returned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Numeracy Newsletters Returned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Community Day Involvement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3888432" cy="19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Participation &amp; Engagement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2636912"/>
            <a:ext cx="720080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6120172" y="2384884"/>
            <a:ext cx="504056" cy="3888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91704" y="1887283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A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844585" y="189209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B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424656" y="1896100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C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60706" y="1868287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D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716316" y="1868286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E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95586" y="1868286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Student F</a:t>
            </a:r>
            <a:endParaRPr lang="en-GB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90" y="2708920"/>
            <a:ext cx="34713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andara" pitchFamily="34" charset="0"/>
              </a:rPr>
              <a:t>Interventions</a:t>
            </a:r>
            <a:endParaRPr lang="en-GB" sz="36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99715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Attendance Meetings.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Additional work provided where needed.</a:t>
            </a:r>
          </a:p>
          <a:p>
            <a:pPr lvl="2"/>
            <a:r>
              <a:rPr lang="en-GB" sz="1800" b="1" dirty="0" smtClean="0">
                <a:solidFill>
                  <a:schemeClr val="tx2"/>
                </a:solidFill>
                <a:latin typeface="Candara" pitchFamily="34" charset="0"/>
              </a:rPr>
              <a:t>Yammer / Glow / Packs &amp; Resources for students with medical issues.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Fun Fit Club / Swimming Club.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Lunch time clubs paid for by the Pupil Council.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Candara" pitchFamily="34" charset="0"/>
              </a:rPr>
              <a:t>Equipment repaired by members of the community to promote more free activities.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Older pupils run clubs for the younger ones.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Transport to/from school events organised.</a:t>
            </a: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PEF used to design and staff a support programme over the school holidays.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metadata xmlns="http://www.objective.com/ecm/document/metadata/53D26341A57B383EE0540010E0463CCA" version="1.0.0">
  <systemFields>
    <field name="Objective-Id">
      <value order="0">A20392593</value>
    </field>
    <field name="Objective-Title">
      <value order="0">Scottish Attainment Challenge - Pupil Equity Funding Events 2018 - Presentations - Northern Alliance - Baltasound JHS FINAL FOR PUBLICATION</value>
    </field>
    <field name="Objective-Description">
      <value order="0"/>
    </field>
    <field name="Objective-CreationStamp">
      <value order="0">2018-03-09T13:13:28Z</value>
    </field>
    <field name="Objective-IsApproved">
      <value order="0">false</value>
    </field>
    <field name="Objective-IsPublished">
      <value order="0">true</value>
    </field>
    <field name="Objective-DatePublished">
      <value order="0">2018-03-14T10:06:29Z</value>
    </field>
    <field name="Objective-ModificationStamp">
      <value order="0">2018-03-14T10:06:29Z</value>
    </field>
    <field name="Objective-Owner">
      <value order="0">Melrose, Craig C (Z610622)</value>
    </field>
    <field name="Objective-Path">
      <value order="0">Objective Global Folder:SG File Plan:Education, careers and employment:Education and skills:Schools - Governance, management and finance:Advice and policy: Schools - governance, management and finance:Scottish Attainment Challenge: Pupil Equity Funding: Events: 2016-2021</value>
    </field>
    <field name="Objective-Parent">
      <value order="0">Scottish Attainment Challenge: Pupil Equity Funding: Events: 2016-2021</value>
    </field>
    <field name="Objective-State">
      <value order="0">Published</value>
    </field>
    <field name="Objective-VersionId">
      <value order="0">vA28617658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qA627808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939C8E-06EA-4E40-8414-986181C5A9B5}"/>
</file>

<file path=customXml/itemProps2.xml><?xml version="1.0" encoding="utf-8"?>
<ds:datastoreItem xmlns:ds="http://schemas.openxmlformats.org/officeDocument/2006/customXml" ds:itemID="{AF562741-DED1-4DF3-AF76-EAABF887013C}"/>
</file>

<file path=customXml/itemProps3.xml><?xml version="1.0" encoding="utf-8"?>
<ds:datastoreItem xmlns:ds="http://schemas.openxmlformats.org/officeDocument/2006/customXml" ds:itemID="{5745109E-2DDF-40CB-AC2B-FF9B10C90820}"/>
</file>

<file path=customXml/itemProps4.xml><?xml version="1.0" encoding="utf-8"?>
<ds:datastoreItem xmlns:ds="http://schemas.openxmlformats.org/officeDocument/2006/customXml" ds:itemID="{ECC9FE1D-F434-42AF-97AD-7FD09F9DACEF}"/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741</Words>
  <Application>Microsoft Office PowerPoint</Application>
  <PresentationFormat>On-screen Show (4:3)</PresentationFormat>
  <Paragraphs>147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Candara</vt:lpstr>
      <vt:lpstr>Office Theme</vt:lpstr>
      <vt:lpstr>Rural Vulnerability and Closing The Gap</vt:lpstr>
      <vt:lpstr>A Rural School</vt:lpstr>
      <vt:lpstr>A Rural School</vt:lpstr>
      <vt:lpstr>Vulnerability In A Rural Context</vt:lpstr>
      <vt:lpstr>Vulnerability In A Rural Context</vt:lpstr>
      <vt:lpstr>Interventions</vt:lpstr>
      <vt:lpstr>Participation &amp; Engagement</vt:lpstr>
      <vt:lpstr>Participation &amp; Engagement</vt:lpstr>
      <vt:lpstr>Interventions</vt:lpstr>
      <vt:lpstr>SHANARRI Audit</vt:lpstr>
      <vt:lpstr>Nursery</vt:lpstr>
      <vt:lpstr>Nursery</vt:lpstr>
      <vt:lpstr>SHANARRI Audit</vt:lpstr>
      <vt:lpstr>SHANARRI Audit – Follow Up</vt:lpstr>
      <vt:lpstr>SHANARRI Audit</vt:lpstr>
      <vt:lpstr>Assessment Data</vt:lpstr>
      <vt:lpstr>SNSA Data</vt:lpstr>
      <vt:lpstr>Interventions</vt:lpstr>
      <vt:lpstr>Interventions</vt:lpstr>
      <vt:lpstr>Other Issues That Our Families Face</vt:lpstr>
      <vt:lpstr>Other Issues That Our Families Face</vt:lpstr>
      <vt:lpstr>Interventions</vt:lpstr>
      <vt:lpstr>PowerPoint Presentation</vt:lpstr>
    </vt:vector>
  </TitlesOfParts>
  <Company>Shetland Islands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Rural Vulnerability and Closing The Gap - Baltasound Junior High School</dc:title>
  <dc:creator>paulthomson</dc:creator>
  <cp:lastModifiedBy>Stevenson J (Jeremy)</cp:lastModifiedBy>
  <cp:revision>119</cp:revision>
  <dcterms:created xsi:type="dcterms:W3CDTF">2017-05-09T13:10:00Z</dcterms:created>
  <dcterms:modified xsi:type="dcterms:W3CDTF">2018-03-26T14:03:35Z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A20392593</vt:lpwstr>
  </property>
  <property fmtid="{D5CDD505-2E9C-101B-9397-08002B2CF9AE}" pid="4" name="Objective-Title">
    <vt:lpwstr>Scottish Attainment Challenge - Pupil Equity Funding Events 2018 - Presentations - Northern Alliance - Baltasound JHS FINAL FOR PUBLICATION</vt:lpwstr>
  </property>
  <property fmtid="{D5CDD505-2E9C-101B-9397-08002B2CF9AE}" pid="5" name="Objective-Description">
    <vt:lpwstr/>
  </property>
  <property fmtid="{D5CDD505-2E9C-101B-9397-08002B2CF9AE}" pid="6" name="Objective-CreationStamp">
    <vt:filetime>2018-03-09T16:13:08Z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2018-03-14T10:06:29Z</vt:filetime>
  </property>
  <property fmtid="{D5CDD505-2E9C-101B-9397-08002B2CF9AE}" pid="10" name="Objective-ModificationStamp">
    <vt:filetime>2018-03-14T10:06:46Z</vt:filetime>
  </property>
  <property fmtid="{D5CDD505-2E9C-101B-9397-08002B2CF9AE}" pid="11" name="Objective-Owner">
    <vt:lpwstr>Melrose, Craig C (Z610622)</vt:lpwstr>
  </property>
  <property fmtid="{D5CDD505-2E9C-101B-9397-08002B2CF9AE}" pid="12" name="Objective-Path">
    <vt:lpwstr>Objective Global Folder:SG File Plan:Education, careers and employment:Education and skills:Schools - Governance, management and finance:Advice and policy: Schools - governance, management and finance:Scottish Attainment Challenge: Pupil Equity Funding: E</vt:lpwstr>
  </property>
  <property fmtid="{D5CDD505-2E9C-101B-9397-08002B2CF9AE}" pid="13" name="Objective-Parent">
    <vt:lpwstr>Scottish Attainment Challenge: Pupil Equity Funding: Events: 2016-2021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vA28617658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0x010100403EDB45499E3C4A9CABBFB5D3A49FC1</vt:lpwstr>
  </property>
</Properties>
</file>