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theme/theme1.xml" ContentType="application/vnd.openxmlformats-officedocument.theme+xml"/>
  <Override PartName="/ppt/charts/colors2.xml" ContentType="application/vnd.ms-office.chartcolorstyle+xml"/>
  <Override PartName="/ppt/charts/style2.xml" ContentType="application/vnd.ms-office.chartstyl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7"/>
  </p:notesMasterIdLst>
  <p:sldIdLst>
    <p:sldId id="256" r:id="rId3"/>
    <p:sldId id="257" r:id="rId4"/>
    <p:sldId id="258" r:id="rId5"/>
    <p:sldId id="261" r:id="rId6"/>
    <p:sldId id="270" r:id="rId7"/>
    <p:sldId id="262" r:id="rId8"/>
    <p:sldId id="264" r:id="rId9"/>
    <p:sldId id="267" r:id="rId10"/>
    <p:sldId id="263" r:id="rId11"/>
    <p:sldId id="265" r:id="rId12"/>
    <p:sldId id="269" r:id="rId13"/>
    <p:sldId id="266" r:id="rId14"/>
    <p:sldId id="271" r:id="rId15"/>
    <p:sldId id="268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53996" autoAdjust="0"/>
  </p:normalViewPr>
  <p:slideViewPr>
    <p:cSldViewPr snapToGrid="0">
      <p:cViewPr varScale="1">
        <p:scale>
          <a:sx n="48" d="100"/>
          <a:sy n="48" d="100"/>
        </p:scale>
        <p:origin x="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298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600" dirty="0" smtClean="0"/>
              <a:t>[Cycling</a:t>
            </a:r>
            <a:r>
              <a:rPr lang="en-GB" sz="3600" baseline="0" dirty="0" smtClean="0"/>
              <a:t> programme]</a:t>
            </a:r>
            <a:endParaRPr lang="en-GB" sz="3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2016/17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Level 1</c:v>
                </c:pt>
                <c:pt idx="1">
                  <c:v>Level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32-4120-85FC-9F486A5952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2017/18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Level 1</c:v>
                </c:pt>
                <c:pt idx="1">
                  <c:v>Level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52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32-4120-85FC-9F486A595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039424"/>
        <c:axId val="174040960"/>
      </c:barChart>
      <c:catAx>
        <c:axId val="17403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040960"/>
        <c:crosses val="autoZero"/>
        <c:auto val="1"/>
        <c:lblAlgn val="ctr"/>
        <c:lblOffset val="100"/>
        <c:noMultiLvlLbl val="0"/>
      </c:catAx>
      <c:valAx>
        <c:axId val="17404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03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4000"/>
              <a:t>P1's Pedalling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Sheet1!$A$2:$B$2</c:f>
              <c:strCache>
                <c:ptCount val="2"/>
                <c:pt idx="0">
                  <c:v>2016/17</c:v>
                </c:pt>
                <c:pt idx="1">
                  <c:v>2017/18</c:v>
                </c:pt>
              </c:strCache>
            </c:strRef>
          </c:cat>
          <c:val>
            <c:numRef>
              <c:f>Sheet1!$A$3:$B$3</c:f>
              <c:numCache>
                <c:formatCode>General</c:formatCode>
                <c:ptCount val="2"/>
                <c:pt idx="0">
                  <c:v>5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FE-4A72-9733-FA075435E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209216"/>
        <c:axId val="167219200"/>
      </c:barChart>
      <c:catAx>
        <c:axId val="16720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19200"/>
        <c:crosses val="autoZero"/>
        <c:auto val="1"/>
        <c:lblAlgn val="ctr"/>
        <c:lblOffset val="100"/>
        <c:noMultiLvlLbl val="0"/>
      </c:catAx>
      <c:valAx>
        <c:axId val="16721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09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5578C-2AC9-4229-9668-8EA37ADAED0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4957F-F60A-4496-B701-C8925EC4E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886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9013" y="122238"/>
            <a:ext cx="1885950" cy="106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4159" y="1282474"/>
            <a:ext cx="6537847" cy="8385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192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94263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436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235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57039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990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551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08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520700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952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086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0413" y="0"/>
            <a:ext cx="1981200" cy="1114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5986" y="1195643"/>
            <a:ext cx="6701690" cy="859501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811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98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455613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3939634"/>
            <a:ext cx="5438140" cy="47048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5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455613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5355" y="4167121"/>
            <a:ext cx="5438140" cy="390861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487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684213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3679" y="4301543"/>
            <a:ext cx="5438140" cy="390861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68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6550" y="279400"/>
            <a:ext cx="5954713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94797" y="3825892"/>
            <a:ext cx="5438140" cy="390861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4957F-F60A-4496-B701-C8925EC4ECB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82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51B62-935E-448B-962A-32DD73266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B8237-17FE-490D-9E95-7A4B22B15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D7ED7-A622-4D88-940A-01214816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51251-904F-4F1A-8B87-0B41BA7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78D57-1F8A-4622-BA6F-3C175F40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022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AF73-1846-490A-AE73-DBF8D9625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EEA83-D361-423B-9534-AF659E22D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B098-6B6F-4B77-AA95-9CC9973C2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69D75-B1AD-4410-9119-EB9AB00B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8FF08-A110-4E94-9398-A56175E2E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28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6EE77-0BBE-4712-A512-86E877FFA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A9C7A2-1187-47E7-AB06-F4D91E131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B659D-AE05-477F-A4F5-4D392B38D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172E4-D284-45A6-9D44-DBEF5B54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BDC81-272E-4697-9BC1-E4AED1BE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87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90AB-DBEC-4091-ADD5-DA3B0E32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C336B-8196-4BF0-9087-3B1A04B6F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76972-8A63-4B58-B39B-8624415D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29BC8-C5EB-4D70-9DA9-86C63B69B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8F444-D2C7-4936-AA41-8334E202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66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46EED-7C97-4FEF-8700-51A0CCFC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726B1-9CDB-4993-9CBB-3241FEA48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0291A-5059-4D6F-871C-F8CC732A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72C6E-FF62-4B5C-BCC3-945BD6AF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7284E-99DD-4B4D-813E-17BA9470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528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F8E53-434F-4D23-AF4B-2AEDEAEB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06E97-1D33-461B-9D9B-787EC96BB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9E516-134B-4010-A0C0-1A38FA240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091B0-7EB0-4EC1-A57E-D9D9D143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10514-1501-4CD2-BB9E-AE15D419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FABD1-A77E-439F-A570-2911B7D0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2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0D14-9311-4ADF-8595-6F1B23AE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75ACC-7613-467B-9ECD-BC3BA2CD4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C7095-A182-4A37-A4B0-E3C6986AE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BB73D-A030-4311-BE07-E03F5DED2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A7867-FAA9-4DB2-826B-200B77C67F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0E5192-1758-40A5-96C4-10EF5CF15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4891F6-532A-4360-8C4B-E7172674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DB9D4-E9B1-47DA-B982-F8D82588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99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FA402-54B8-4EB7-B6BC-AD490FD6C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4DBFAD-C6EA-41B1-90E5-2C6BDEE88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47B54-8333-4549-8C32-6E9722FE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86143-5970-4512-B3F2-C4CFC22A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22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5D15D-1F30-484B-BB5D-26D7F7D4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067DFF-A793-4A18-BC3A-26F58CC4A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8BB37-21EC-4DDD-A818-1AEFD172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39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170A0-5D07-46A7-A920-65333ABDA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8BB7A-0DF2-41AB-86B0-48E1D18B7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04DEC-4BAA-495C-A9BE-10F81D8A5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B7999-378C-473B-BDA9-9DEA69FA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94B1D-A90F-4999-97FE-E738244D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44BD1-427E-4B6E-97F9-7C3736BC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84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0621-C8E3-4E63-9528-28974D08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4D5349-FEFE-419D-8D73-0643621C9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CD51D-7217-4708-8E8F-1A99AB820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DC15A-E6EE-406B-A3E1-4FF8AFA0C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34395-B900-4D7F-8043-BBD6A283A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64B1E-47DA-459F-989C-3BBED16DE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76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C7AAC0-77E6-454E-8E08-2AE2C49E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EFD44-1C21-411C-92E7-E8533EB7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51B78-A59E-4A88-BFD0-31FC989FC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5CB8E-AB94-49E7-848B-7F46B6B5820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A0983-0AE8-4A34-92DF-280B86A58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DBCE5-0A21-4078-9390-DF4D6E46C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F5168-26AB-4316-9CD3-C6ABA4120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12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9651EEE-118C-414F-B7F1-A18DE2BC2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35A20-711D-4098-8EFE-A0AF92628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49357" y="5852698"/>
            <a:ext cx="9144000" cy="1005302"/>
          </a:xfrm>
        </p:spPr>
        <p:txBody>
          <a:bodyPr/>
          <a:lstStyle/>
          <a:p>
            <a:r>
              <a:rPr lang="en-GB" b="1" dirty="0"/>
              <a:t>Dalmilling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26538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181B0-19B7-4FED-8DFE-2E70F2FA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0" y="153091"/>
            <a:ext cx="10515600" cy="761310"/>
          </a:xfrm>
        </p:spPr>
        <p:txBody>
          <a:bodyPr/>
          <a:lstStyle/>
          <a:p>
            <a:r>
              <a:rPr lang="en-GB" b="1" dirty="0" smtClean="0"/>
              <a:t>[Cycling programme] / </a:t>
            </a:r>
            <a:r>
              <a:rPr lang="en-GB" b="1" dirty="0"/>
              <a:t>Balance Bike Project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9E26D24-B514-4534-B86C-CF07F5E0B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190735"/>
              </p:ext>
            </p:extLst>
          </p:nvPr>
        </p:nvGraphicFramePr>
        <p:xfrm>
          <a:off x="281354" y="1089991"/>
          <a:ext cx="5936566" cy="5614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F1A1880-2770-407E-9352-8DD6112B67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4113515"/>
              </p:ext>
            </p:extLst>
          </p:nvPr>
        </p:nvGraphicFramePr>
        <p:xfrm>
          <a:off x="6372665" y="1089990"/>
          <a:ext cx="5655212" cy="5614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61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71128_145104000_iOS">
            <a:hlinkClick r:id="" action="ppaction://media"/>
            <a:extLst>
              <a:ext uri="{FF2B5EF4-FFF2-40B4-BE49-F238E27FC236}">
                <a16:creationId xmlns:a16="http://schemas.microsoft.com/office/drawing/2014/main" id="{8EE824E9-BDA1-42D5-8BA6-A873DAE37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148" y="0"/>
            <a:ext cx="6569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9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046C0-EE90-4597-847F-89B6104B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81"/>
            <a:ext cx="10515600" cy="746223"/>
          </a:xfrm>
        </p:spPr>
        <p:txBody>
          <a:bodyPr/>
          <a:lstStyle/>
          <a:p>
            <a:r>
              <a:rPr lang="en-GB" b="1" dirty="0"/>
              <a:t>Dally </a:t>
            </a:r>
            <a:r>
              <a:rPr lang="en-GB" b="1" dirty="0" err="1"/>
              <a:t>Mudder</a:t>
            </a:r>
            <a:r>
              <a:rPr lang="en-GB" b="1" dirty="0"/>
              <a:t> and Family Fitness 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C6371-0C74-4645-B4EF-7D1F2203C4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7" y="1179092"/>
            <a:ext cx="4660019" cy="368573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3D5FCFB-1044-4A18-A1E2-02C50E7D6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8607" y="4320209"/>
            <a:ext cx="4920470" cy="253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SA08HardyG\AppData\Local\Microsoft\Windows\Temporary Internet Files\Content.Outlook\7IMYZZBE\FB_IMG_1507833096148.jpg">
            <a:extLst>
              <a:ext uri="{FF2B5EF4-FFF2-40B4-BE49-F238E27FC236}">
                <a16:creationId xmlns:a16="http://schemas.microsoft.com/office/drawing/2014/main" id="{F7EF646D-6707-41E1-AC66-7577EDDC2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1981" y="956604"/>
            <a:ext cx="4660019" cy="42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A08HardyG\AppData\Local\Microsoft\Windows\Temporary Internet Files\Content.Outlook\7IMYZZBE\FB_IMG_1507832872608.jpg">
            <a:extLst>
              <a:ext uri="{FF2B5EF4-FFF2-40B4-BE49-F238E27FC236}">
                <a16:creationId xmlns:a16="http://schemas.microsoft.com/office/drawing/2014/main" id="{90EFC1C5-A447-492E-AE3D-E70F5B9C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9276" y="1215724"/>
            <a:ext cx="2929908" cy="183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B098350-003A-4354-AE23-C070A08F7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990" y="4539235"/>
            <a:ext cx="2398619" cy="275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Rich\Downloads\IMG_20171014_093722.jpg">
            <a:extLst>
              <a:ext uri="{FF2B5EF4-FFF2-40B4-BE49-F238E27FC236}">
                <a16:creationId xmlns:a16="http://schemas.microsoft.com/office/drawing/2014/main" id="{36508C31-4755-4685-8E64-2A8B8E436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97"/>
          <a:stretch/>
        </p:blipFill>
        <p:spPr bwMode="auto">
          <a:xfrm>
            <a:off x="7695" y="4201259"/>
            <a:ext cx="3133070" cy="26688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948244" y="6408434"/>
            <a:ext cx="391550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Parental  Involvement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4359" y="6146824"/>
            <a:ext cx="257311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Local Club Links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7959" y="3341077"/>
            <a:ext cx="238554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Opportunities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0" y="578749"/>
            <a:ext cx="284870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3880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0EAD9-C0CA-4B68-ABF9-2D350592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Interventions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79F47-0455-4E79-A36B-DFE178032994}"/>
              </a:ext>
            </a:extLst>
          </p:cNvPr>
          <p:cNvSpPr txBox="1"/>
          <p:nvPr/>
        </p:nvSpPr>
        <p:spPr>
          <a:xfrm>
            <a:off x="506437" y="1800664"/>
            <a:ext cx="371387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Allotment Project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8328B-5695-470C-961A-9A4B3FF2F114}"/>
              </a:ext>
            </a:extLst>
          </p:cNvPr>
          <p:cNvSpPr txBox="1"/>
          <p:nvPr/>
        </p:nvSpPr>
        <p:spPr>
          <a:xfrm>
            <a:off x="2107809" y="2903135"/>
            <a:ext cx="371387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Loose Parts Play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989B7-BF24-4963-8605-9FAEADDD40B8}"/>
              </a:ext>
            </a:extLst>
          </p:cNvPr>
          <p:cNvSpPr txBox="1"/>
          <p:nvPr/>
        </p:nvSpPr>
        <p:spPr>
          <a:xfrm>
            <a:off x="506437" y="5361800"/>
            <a:ext cx="4325815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Community Learning Development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D6FA43-5E5E-4B8B-80B8-A03855F7180B}"/>
              </a:ext>
            </a:extLst>
          </p:cNvPr>
          <p:cNvSpPr txBox="1"/>
          <p:nvPr/>
        </p:nvSpPr>
        <p:spPr>
          <a:xfrm>
            <a:off x="5563773" y="4195212"/>
            <a:ext cx="371387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Barnardos</a:t>
            </a:r>
            <a:r>
              <a:rPr lang="en-GB" sz="3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01D07-4AAA-484C-BA9F-B56E314A151E}"/>
              </a:ext>
            </a:extLst>
          </p:cNvPr>
          <p:cNvSpPr txBox="1"/>
          <p:nvPr/>
        </p:nvSpPr>
        <p:spPr>
          <a:xfrm>
            <a:off x="5718517" y="1433842"/>
            <a:ext cx="3713871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Roots of Empathy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35EE9C-2754-40F3-8B7C-CB67124D2A9D}"/>
              </a:ext>
            </a:extLst>
          </p:cNvPr>
          <p:cNvSpPr txBox="1"/>
          <p:nvPr/>
        </p:nvSpPr>
        <p:spPr>
          <a:xfrm>
            <a:off x="7256585" y="3097878"/>
            <a:ext cx="3713871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Nurture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0086A-58F2-4FDE-9B5F-F4DE6FB4AF65}"/>
              </a:ext>
            </a:extLst>
          </p:cNvPr>
          <p:cNvSpPr txBox="1"/>
          <p:nvPr/>
        </p:nvSpPr>
        <p:spPr>
          <a:xfrm>
            <a:off x="7420708" y="5292546"/>
            <a:ext cx="3713871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Competitive Sports Events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AB34D-A8CA-4311-B29D-44F4BF76B5D5}"/>
              </a:ext>
            </a:extLst>
          </p:cNvPr>
          <p:cNvSpPr txBox="1"/>
          <p:nvPr/>
        </p:nvSpPr>
        <p:spPr>
          <a:xfrm>
            <a:off x="812408" y="4039882"/>
            <a:ext cx="4019844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Play Based Learning </a:t>
            </a:r>
          </a:p>
        </p:txBody>
      </p:sp>
    </p:spTree>
    <p:extLst>
      <p:ext uri="{BB962C8B-B14F-4D97-AF65-F5344CB8AC3E}">
        <p14:creationId xmlns:p14="http://schemas.microsoft.com/office/powerpoint/2010/main" val="19396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879" y="5585630"/>
            <a:ext cx="10515600" cy="1325563"/>
          </a:xfrm>
        </p:spPr>
        <p:txBody>
          <a:bodyPr/>
          <a:lstStyle/>
          <a:p>
            <a:r>
              <a:rPr lang="en-GB" dirty="0"/>
              <a:t>Thanks for Listening</a:t>
            </a:r>
          </a:p>
        </p:txBody>
      </p:sp>
      <p:pic>
        <p:nvPicPr>
          <p:cNvPr id="2050" name="Picture 2" descr="Image result for twitter 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33" y="5560142"/>
            <a:ext cx="1007547" cy="96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3045" y="5216247"/>
            <a:ext cx="331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@FionaBruce17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9493" y="5663637"/>
            <a:ext cx="331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@Gaenor17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9493" y="6129192"/>
            <a:ext cx="331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@</a:t>
            </a:r>
            <a:r>
              <a:rPr lang="en-GB" sz="3200" dirty="0" err="1"/>
              <a:t>Dalmillingps</a:t>
            </a:r>
            <a:endParaRPr lang="en-GB" sz="3200" dirty="0"/>
          </a:p>
        </p:txBody>
      </p:sp>
      <p:pic>
        <p:nvPicPr>
          <p:cNvPr id="8" name="Picture 2" descr="F:\93a7867c6050.jpg">
            <a:extLst>
              <a:ext uri="{FF2B5EF4-FFF2-40B4-BE49-F238E27FC236}">
                <a16:creationId xmlns:a16="http://schemas.microsoft.com/office/drawing/2014/main" id="{7081FDA1-8817-4DFC-858C-B677E16C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752" y="609588"/>
            <a:ext cx="6962938" cy="3845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60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>
            <a:extLst>
              <a:ext uri="{FF2B5EF4-FFF2-40B4-BE49-F238E27FC236}">
                <a16:creationId xmlns:a16="http://schemas.microsoft.com/office/drawing/2014/main" id="{A6D0122F-2B82-4911-8E6A-9063B7490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2856"/>
            <a:ext cx="1646702" cy="193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SA08HardyG\AppData\Local\Microsoft\Windows\Temporary Internet Files\Content.Outlook\7IMYZZBE\20171005_173918.jpg">
            <a:extLst>
              <a:ext uri="{FF2B5EF4-FFF2-40B4-BE49-F238E27FC236}">
                <a16:creationId xmlns:a16="http://schemas.microsoft.com/office/drawing/2014/main" id="{1AB31F78-DC94-4865-BED1-7887C6C79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5850" y="3489592"/>
            <a:ext cx="3498573" cy="28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F12144D-C9B4-4FD8-8C39-A3CB32082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1" t="3135" r="7063" b="6276"/>
          <a:stretch/>
        </p:blipFill>
        <p:spPr bwMode="auto">
          <a:xfrm>
            <a:off x="6690816" y="3429000"/>
            <a:ext cx="1397875" cy="34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3CFC3D-F899-4B5D-AB0D-1D26C106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" y="238539"/>
            <a:ext cx="10515600" cy="617262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Health and Wellbeing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1D6B10-3637-410C-9DBC-14AB47DED9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02833" y="-748402"/>
            <a:ext cx="3140765" cy="4637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7265D4-6097-4306-B203-259F629E0F91}"/>
              </a:ext>
            </a:extLst>
          </p:cNvPr>
          <p:cNvSpPr txBox="1"/>
          <p:nvPr/>
        </p:nvSpPr>
        <p:spPr>
          <a:xfrm>
            <a:off x="7935325" y="2668847"/>
            <a:ext cx="3641887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Balanced diet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3F3134-B548-414D-872C-4BE2AA6769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62695" y="1233830"/>
            <a:ext cx="4004506" cy="32226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DC0F5A-15C5-4D29-92D3-A582C9CAD0B0}"/>
              </a:ext>
            </a:extLst>
          </p:cNvPr>
          <p:cNvSpPr txBox="1"/>
          <p:nvPr/>
        </p:nvSpPr>
        <p:spPr>
          <a:xfrm>
            <a:off x="1361720" y="2017271"/>
            <a:ext cx="2677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Being active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E75C98-4B6B-48BA-84D2-C3352F334E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51" y="2791793"/>
            <a:ext cx="3930210" cy="41112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BCEFB7-C0A9-488D-A182-71CB260C8EC0}"/>
              </a:ext>
            </a:extLst>
          </p:cNvPr>
          <p:cNvSpPr txBox="1"/>
          <p:nvPr/>
        </p:nvSpPr>
        <p:spPr>
          <a:xfrm>
            <a:off x="2586495" y="6034686"/>
            <a:ext cx="2928728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Mental Health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46BD98-68C4-4151-B03B-5259B65AECE2}"/>
              </a:ext>
            </a:extLst>
          </p:cNvPr>
          <p:cNvSpPr txBox="1"/>
          <p:nvPr/>
        </p:nvSpPr>
        <p:spPr>
          <a:xfrm>
            <a:off x="7103166" y="6183814"/>
            <a:ext cx="3485321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Physical Literacy</a:t>
            </a:r>
          </a:p>
        </p:txBody>
      </p:sp>
    </p:spTree>
    <p:extLst>
      <p:ext uri="{BB962C8B-B14F-4D97-AF65-F5344CB8AC3E}">
        <p14:creationId xmlns:p14="http://schemas.microsoft.com/office/powerpoint/2010/main" val="26472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6DD39-130A-4B66-8F6E-2AE93DBB2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Targeted and Universal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4107E-35CC-4C7F-BD72-E55680856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6723"/>
          </a:xfrm>
        </p:spPr>
        <p:txBody>
          <a:bodyPr>
            <a:normAutofit/>
          </a:bodyPr>
          <a:lstStyle/>
          <a:p>
            <a:r>
              <a:rPr lang="en-GB" dirty="0" smtClean="0"/>
              <a:t>Better </a:t>
            </a:r>
            <a:r>
              <a:rPr lang="en-GB" dirty="0"/>
              <a:t>Movers Thinkers</a:t>
            </a:r>
          </a:p>
          <a:p>
            <a:r>
              <a:rPr lang="en-GB" dirty="0"/>
              <a:t>Working Memory</a:t>
            </a:r>
          </a:p>
          <a:p>
            <a:r>
              <a:rPr lang="en-GB" dirty="0"/>
              <a:t>Fine and Gross Motor Skills</a:t>
            </a:r>
          </a:p>
          <a:p>
            <a:r>
              <a:rPr lang="en-GB" dirty="0"/>
              <a:t>Outdoor Learning</a:t>
            </a:r>
          </a:p>
          <a:p>
            <a:r>
              <a:rPr lang="en-GB" dirty="0"/>
              <a:t>Forest Schools</a:t>
            </a:r>
          </a:p>
          <a:p>
            <a:r>
              <a:rPr lang="en-GB" dirty="0" smtClean="0"/>
              <a:t>Additional </a:t>
            </a:r>
            <a:r>
              <a:rPr lang="en-GB" dirty="0"/>
              <a:t>Interventions</a:t>
            </a:r>
          </a:p>
        </p:txBody>
      </p:sp>
    </p:spTree>
    <p:extLst>
      <p:ext uri="{BB962C8B-B14F-4D97-AF65-F5344CB8AC3E}">
        <p14:creationId xmlns:p14="http://schemas.microsoft.com/office/powerpoint/2010/main" val="24016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9597-02BD-4012-A667-20CCD71E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48" y="220869"/>
            <a:ext cx="10515600" cy="920336"/>
          </a:xfrm>
        </p:spPr>
        <p:txBody>
          <a:bodyPr/>
          <a:lstStyle/>
          <a:p>
            <a:r>
              <a:rPr lang="en-GB" b="1" dirty="0"/>
              <a:t>Better Movers Thinkers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052F8-321D-4040-84D1-667C4172CBAB}"/>
              </a:ext>
            </a:extLst>
          </p:cNvPr>
          <p:cNvSpPr txBox="1"/>
          <p:nvPr/>
        </p:nvSpPr>
        <p:spPr>
          <a:xfrm>
            <a:off x="5828156" y="1211989"/>
            <a:ext cx="2434714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Goal Directed Behaviour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2292E-0BCC-4B2A-B9B7-FB5C89A8AC62}"/>
              </a:ext>
            </a:extLst>
          </p:cNvPr>
          <p:cNvSpPr txBox="1"/>
          <p:nvPr/>
        </p:nvSpPr>
        <p:spPr>
          <a:xfrm>
            <a:off x="6003009" y="5711712"/>
            <a:ext cx="243471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Planning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50AFC-DCE6-46E4-BD03-E31759E68BF7}"/>
              </a:ext>
            </a:extLst>
          </p:cNvPr>
          <p:cNvSpPr txBox="1"/>
          <p:nvPr/>
        </p:nvSpPr>
        <p:spPr>
          <a:xfrm>
            <a:off x="9243531" y="4308236"/>
            <a:ext cx="2434714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Cognitive Flexibility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3ECAD-62F5-4BEE-8DE1-398727BC7FBE}"/>
              </a:ext>
            </a:extLst>
          </p:cNvPr>
          <p:cNvSpPr txBox="1"/>
          <p:nvPr/>
        </p:nvSpPr>
        <p:spPr>
          <a:xfrm>
            <a:off x="1171720" y="1502985"/>
            <a:ext cx="243471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Working Memory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9A985-23DF-48BF-B4E3-D798821304FB}"/>
              </a:ext>
            </a:extLst>
          </p:cNvPr>
          <p:cNvSpPr txBox="1"/>
          <p:nvPr/>
        </p:nvSpPr>
        <p:spPr>
          <a:xfrm>
            <a:off x="9458140" y="1575564"/>
            <a:ext cx="2434714" cy="107721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Inhibition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6A6CAE-2419-42A8-80D6-34D2C9B83334}"/>
              </a:ext>
            </a:extLst>
          </p:cNvPr>
          <p:cNvSpPr txBox="1"/>
          <p:nvPr/>
        </p:nvSpPr>
        <p:spPr>
          <a:xfrm>
            <a:off x="513755" y="4246680"/>
            <a:ext cx="2434714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Focus of Attention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7AFFED-D903-475C-9F96-BA0E56F815C8}"/>
              </a:ext>
            </a:extLst>
          </p:cNvPr>
          <p:cNvSpPr txBox="1"/>
          <p:nvPr/>
        </p:nvSpPr>
        <p:spPr>
          <a:xfrm>
            <a:off x="4377183" y="3646516"/>
            <a:ext cx="243163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Executive Functions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D373AC-D234-43EC-A307-A26627CBC258}"/>
              </a:ext>
            </a:extLst>
          </p:cNvPr>
          <p:cNvCxnSpPr/>
          <p:nvPr/>
        </p:nvCxnSpPr>
        <p:spPr>
          <a:xfrm flipV="1">
            <a:off x="7023652" y="2941983"/>
            <a:ext cx="2676939" cy="1060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7A905A-7620-4907-91A1-C74ADACCF1E3}"/>
              </a:ext>
            </a:extLst>
          </p:cNvPr>
          <p:cNvCxnSpPr/>
          <p:nvPr/>
        </p:nvCxnSpPr>
        <p:spPr>
          <a:xfrm>
            <a:off x="6997148" y="4308236"/>
            <a:ext cx="2054087" cy="538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92CADF-F3AA-4E11-9291-B957D40299AA}"/>
              </a:ext>
            </a:extLst>
          </p:cNvPr>
          <p:cNvCxnSpPr/>
          <p:nvPr/>
        </p:nvCxnSpPr>
        <p:spPr>
          <a:xfrm>
            <a:off x="6202017" y="4893011"/>
            <a:ext cx="318053" cy="75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4AD60E-7DAB-4A4C-92F9-0FEC342CB813}"/>
              </a:ext>
            </a:extLst>
          </p:cNvPr>
          <p:cNvCxnSpPr/>
          <p:nvPr/>
        </p:nvCxnSpPr>
        <p:spPr>
          <a:xfrm flipH="1">
            <a:off x="2948469" y="4558748"/>
            <a:ext cx="13159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569154-5641-443D-A269-35D493219CA7}"/>
              </a:ext>
            </a:extLst>
          </p:cNvPr>
          <p:cNvCxnSpPr/>
          <p:nvPr/>
        </p:nvCxnSpPr>
        <p:spPr>
          <a:xfrm flipH="1" flipV="1">
            <a:off x="3339548" y="2652782"/>
            <a:ext cx="1037635" cy="898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A188586-6CA4-47EB-8B9B-886C32A672CE}"/>
              </a:ext>
            </a:extLst>
          </p:cNvPr>
          <p:cNvCxnSpPr/>
          <p:nvPr/>
        </p:nvCxnSpPr>
        <p:spPr>
          <a:xfrm flipV="1">
            <a:off x="6294783" y="2941983"/>
            <a:ext cx="0" cy="609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9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70907_091554000_iOS">
            <a:hlinkClick r:id="" action="ppaction://media"/>
            <a:extLst>
              <a:ext uri="{FF2B5EF4-FFF2-40B4-BE49-F238E27FC236}">
                <a16:creationId xmlns:a16="http://schemas.microsoft.com/office/drawing/2014/main" id="{4976BF55-01B9-42D0-B7F3-515A570143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6758" y="0"/>
            <a:ext cx="4797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8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105C-E428-4859-8E5B-0AC6A4FDD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9" y="126586"/>
            <a:ext cx="10515600" cy="827571"/>
          </a:xfrm>
        </p:spPr>
        <p:txBody>
          <a:bodyPr/>
          <a:lstStyle/>
          <a:p>
            <a:r>
              <a:rPr lang="en-GB" b="1" dirty="0"/>
              <a:t>Working Memory Intervention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226196"/>
              </p:ext>
            </p:extLst>
          </p:nvPr>
        </p:nvGraphicFramePr>
        <p:xfrm>
          <a:off x="234464" y="984737"/>
          <a:ext cx="11195535" cy="5052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9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9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9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66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Word 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Sentence Repetition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49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Aug</a:t>
                      </a:r>
                      <a:r>
                        <a:rPr lang="en-GB" baseline="0" dirty="0"/>
                        <a:t> ‘17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Feb ‘18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Aug </a:t>
                      </a:r>
                      <a:r>
                        <a:rPr lang="en-GB" baseline="0" dirty="0"/>
                        <a:t> ‘17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Feb ‘18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498">
                <a:tc>
                  <a:txBody>
                    <a:bodyPr/>
                    <a:lstStyle/>
                    <a:p>
                      <a:r>
                        <a:rPr lang="en-GB" dirty="0"/>
                        <a:t>P1R Pupil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498">
                <a:tc>
                  <a:txBody>
                    <a:bodyPr/>
                    <a:lstStyle/>
                    <a:p>
                      <a:r>
                        <a:rPr lang="en-GB" dirty="0"/>
                        <a:t>P2P Pupil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498">
                <a:tc>
                  <a:txBody>
                    <a:bodyPr/>
                    <a:lstStyle/>
                    <a:p>
                      <a:r>
                        <a:rPr lang="en-GB" dirty="0"/>
                        <a:t>P3M Pupil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498">
                <a:tc>
                  <a:txBody>
                    <a:bodyPr/>
                    <a:lstStyle/>
                    <a:p>
                      <a:r>
                        <a:rPr lang="en-GB" dirty="0"/>
                        <a:t>P4C Pupil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498">
                <a:tc>
                  <a:txBody>
                    <a:bodyPr/>
                    <a:lstStyle/>
                    <a:p>
                      <a:r>
                        <a:rPr lang="en-GB" dirty="0"/>
                        <a:t>P5L Pupil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498">
                <a:tc>
                  <a:txBody>
                    <a:bodyPr/>
                    <a:lstStyle/>
                    <a:p>
                      <a:r>
                        <a:rPr lang="en-GB" dirty="0"/>
                        <a:t>P6W Pupil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498">
                <a:tc>
                  <a:txBody>
                    <a:bodyPr/>
                    <a:lstStyle/>
                    <a:p>
                      <a:r>
                        <a:rPr lang="en-GB" dirty="0"/>
                        <a:t>P7R Pupil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2708" y="6169242"/>
            <a:ext cx="8170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Average score for Word Series and Sentence Repetition  - 9-11</a:t>
            </a:r>
          </a:p>
        </p:txBody>
      </p:sp>
    </p:spTree>
    <p:extLst>
      <p:ext uri="{BB962C8B-B14F-4D97-AF65-F5344CB8AC3E}">
        <p14:creationId xmlns:p14="http://schemas.microsoft.com/office/powerpoint/2010/main" val="24011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75808-6127-48F7-A4EA-35EEB6023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43501"/>
            <a:ext cx="4846983" cy="549275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Fine Motor Checklist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91AFBD-DFDE-4A9D-B3F6-AF64A2BDD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109718"/>
              </p:ext>
            </p:extLst>
          </p:nvPr>
        </p:nvGraphicFramePr>
        <p:xfrm>
          <a:off x="37847" y="502163"/>
          <a:ext cx="6057267" cy="6150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3664">
                  <a:extLst>
                    <a:ext uri="{9D8B030D-6E8A-4147-A177-3AD203B41FA5}">
                      <a16:colId xmlns:a16="http://schemas.microsoft.com/office/drawing/2014/main" val="3003545818"/>
                    </a:ext>
                  </a:extLst>
                </a:gridCol>
                <a:gridCol w="4096890">
                  <a:extLst>
                    <a:ext uri="{9D8B030D-6E8A-4147-A177-3AD203B41FA5}">
                      <a16:colId xmlns:a16="http://schemas.microsoft.com/office/drawing/2014/main" val="3368042180"/>
                    </a:ext>
                  </a:extLst>
                </a:gridCol>
                <a:gridCol w="440881">
                  <a:extLst>
                    <a:ext uri="{9D8B030D-6E8A-4147-A177-3AD203B41FA5}">
                      <a16:colId xmlns:a16="http://schemas.microsoft.com/office/drawing/2014/main" val="3691161550"/>
                    </a:ext>
                  </a:extLst>
                </a:gridCol>
                <a:gridCol w="435832">
                  <a:extLst>
                    <a:ext uri="{9D8B030D-6E8A-4147-A177-3AD203B41FA5}">
                      <a16:colId xmlns:a16="http://schemas.microsoft.com/office/drawing/2014/main" val="196284846"/>
                    </a:ext>
                  </a:extLst>
                </a:gridCol>
              </a:tblGrid>
              <a:tr h="311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Age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Skill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Yes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9360243"/>
                  </a:ext>
                </a:extLst>
              </a:tr>
              <a:tr h="442761">
                <a:tc rowSpan="1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Primary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(Age 5-6)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Cutting out simple shapes.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92959"/>
                  </a:ext>
                </a:extLst>
              </a:tr>
              <a:tr h="4957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Designing own Lego models.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272004"/>
                  </a:ext>
                </a:extLst>
              </a:tr>
              <a:tr h="8588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Dressing and undressing independently (excluding shoe laces) - getting changed into gym kit and changing back in to uniform.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9679397"/>
                  </a:ext>
                </a:extLst>
              </a:tr>
              <a:tr h="4957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Writing numbers 1-10 independently.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9948462"/>
                  </a:ext>
                </a:extLst>
              </a:tr>
              <a:tr h="4692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Self-generating letters independently.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7948744"/>
                  </a:ext>
                </a:extLst>
              </a:tr>
              <a:tr h="4957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Copying a triangle.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024051"/>
                  </a:ext>
                </a:extLst>
              </a:tr>
              <a:tr h="4957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Colouring with in the lines.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9838022"/>
                  </a:ext>
                </a:extLst>
              </a:tr>
              <a:tr h="623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Holding a pencil with a 3 ﬁngered grasp and generating movement from ﬁngers (not wrist).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7019636"/>
                  </a:ext>
                </a:extLst>
              </a:tr>
              <a:tr h="4957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Cut and paste projects.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5918946"/>
                  </a:ext>
                </a:extLst>
              </a:tr>
              <a:tr h="4692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Drawing basic pictures.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7464495"/>
                  </a:ext>
                </a:extLst>
              </a:tr>
              <a:tr h="4957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Using knife and fork for soft foods.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41513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ECF916E-F232-41BC-9C0D-76DE615E8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380311"/>
              </p:ext>
            </p:extLst>
          </p:nvPr>
        </p:nvGraphicFramePr>
        <p:xfrm>
          <a:off x="6134734" y="502163"/>
          <a:ext cx="6019419" cy="61504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9167">
                  <a:extLst>
                    <a:ext uri="{9D8B030D-6E8A-4147-A177-3AD203B41FA5}">
                      <a16:colId xmlns:a16="http://schemas.microsoft.com/office/drawing/2014/main" val="1709690863"/>
                    </a:ext>
                  </a:extLst>
                </a:gridCol>
                <a:gridCol w="3924472">
                  <a:extLst>
                    <a:ext uri="{9D8B030D-6E8A-4147-A177-3AD203B41FA5}">
                      <a16:colId xmlns:a16="http://schemas.microsoft.com/office/drawing/2014/main" val="3464389757"/>
                    </a:ext>
                  </a:extLst>
                </a:gridCol>
                <a:gridCol w="421420">
                  <a:extLst>
                    <a:ext uri="{9D8B030D-6E8A-4147-A177-3AD203B41FA5}">
                      <a16:colId xmlns:a16="http://schemas.microsoft.com/office/drawing/2014/main" val="2226906446"/>
                    </a:ext>
                  </a:extLst>
                </a:gridCol>
                <a:gridCol w="494360">
                  <a:extLst>
                    <a:ext uri="{9D8B030D-6E8A-4147-A177-3AD203B41FA5}">
                      <a16:colId xmlns:a16="http://schemas.microsoft.com/office/drawing/2014/main" val="1750798811"/>
                    </a:ext>
                  </a:extLst>
                </a:gridCol>
              </a:tblGrid>
              <a:tr h="343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Age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Skill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Yes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0295695"/>
                  </a:ext>
                </a:extLst>
              </a:tr>
              <a:tr h="378989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Primary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(Age 5-6)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Standing on one foot for 10 seconds.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6493566"/>
                  </a:ext>
                </a:extLst>
              </a:tr>
              <a:tr h="4243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Kicking a ball.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736365"/>
                  </a:ext>
                </a:extLst>
              </a:tr>
              <a:tr h="40167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Walking up stairs while holding an object.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2349607"/>
                  </a:ext>
                </a:extLst>
              </a:tr>
              <a:tr h="4243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Walking backwards heel-toe.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0219841"/>
                  </a:ext>
                </a:extLst>
              </a:tr>
              <a:tr h="40167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Jumping forwards 10 times without falling.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3338585"/>
                  </a:ext>
                </a:extLst>
              </a:tr>
              <a:tr h="4243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Skipping forward after demonstration.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1817808"/>
                  </a:ext>
                </a:extLst>
              </a:tr>
              <a:tr h="4243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Running around obstacles.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1976980"/>
                  </a:ext>
                </a:extLst>
              </a:tr>
              <a:tr h="6376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GB" sz="1600">
                          <a:effectLst/>
                        </a:rPr>
                        <a:t>Stepping forward with leg on same side as throwing arm when throwing a ball.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6964321"/>
                  </a:ext>
                </a:extLst>
              </a:tr>
              <a:tr h="4243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Walking along a line.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9521026"/>
                  </a:ext>
                </a:extLst>
              </a:tr>
              <a:tr h="40167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Hopping on one foot.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377101"/>
                  </a:ext>
                </a:extLst>
              </a:tr>
              <a:tr h="4243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Safely performing a forward roll.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6678390"/>
                  </a:ext>
                </a:extLst>
              </a:tr>
              <a:tr h="40167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Catching a small ball using hands only.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3466163"/>
                  </a:ext>
                </a:extLst>
              </a:tr>
              <a:tr h="6376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Jumping over an object and landing with both feet together.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6648689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5C955DC-E52E-4C38-A971-6EECE62B9098}"/>
              </a:ext>
            </a:extLst>
          </p:cNvPr>
          <p:cNvSpPr txBox="1">
            <a:spLocks/>
          </p:cNvSpPr>
          <p:nvPr/>
        </p:nvSpPr>
        <p:spPr>
          <a:xfrm>
            <a:off x="7073348" y="36878"/>
            <a:ext cx="484698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Gross Motor Checklist</a:t>
            </a:r>
          </a:p>
        </p:txBody>
      </p:sp>
    </p:spTree>
    <p:extLst>
      <p:ext uri="{BB962C8B-B14F-4D97-AF65-F5344CB8AC3E}">
        <p14:creationId xmlns:p14="http://schemas.microsoft.com/office/powerpoint/2010/main" val="280055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C068-EE94-47B1-94B1-1F74CC05C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265043"/>
            <a:ext cx="10515600" cy="67027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Outdoor Learning</a:t>
            </a:r>
          </a:p>
        </p:txBody>
      </p:sp>
      <p:pic>
        <p:nvPicPr>
          <p:cNvPr id="4" name="Picture 2" descr="J:\20171002_095739.jpg">
            <a:extLst>
              <a:ext uri="{FF2B5EF4-FFF2-40B4-BE49-F238E27FC236}">
                <a16:creationId xmlns:a16="http://schemas.microsoft.com/office/drawing/2014/main" id="{57869A99-4F65-4157-9D84-81742C60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0351" y="842548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335bf2d926d1.jpg">
            <a:extLst>
              <a:ext uri="{FF2B5EF4-FFF2-40B4-BE49-F238E27FC236}">
                <a16:creationId xmlns:a16="http://schemas.microsoft.com/office/drawing/2014/main" id="{79947B5C-44BB-4E98-8EA1-51392AB5F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68756"/>
            <a:ext cx="4518991" cy="3389244"/>
          </a:xfrm>
          <a:prstGeom prst="rect">
            <a:avLst/>
          </a:prstGeom>
          <a:noFill/>
        </p:spPr>
      </p:pic>
      <p:pic>
        <p:nvPicPr>
          <p:cNvPr id="1026" name="Picture 2" descr="C:\Users\sa15BruceF\AppData\Local\Microsoft\Windows\Temporary Internet Files\Content.Outlook\0NL4O4AZ\20170904_135918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8379" y="2797104"/>
            <a:ext cx="2972796" cy="32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15BruceF\AppData\Local\Microsoft\Windows\Temporary Internet Files\Content.Outlook\0NL4O4AZ\20170911_13004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69" y="984738"/>
            <a:ext cx="2842945" cy="285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15BruceF\AppData\Local\Microsoft\Windows\Temporary Internet Files\Content.Outlook\0NL4O4AZ\20170904_131300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3262" y="53905"/>
            <a:ext cx="2868531" cy="320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9331" y="5260221"/>
            <a:ext cx="4103077" cy="132343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“My favourite activity was learning how to identify trees by looking at the leaves and the different fungi that grows on the tree”. (P7 pupil)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9608" y="53904"/>
            <a:ext cx="3845169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“I learned that birds have different beaks to eat different food.” (P2 pupil)</a:t>
            </a:r>
          </a:p>
        </p:txBody>
      </p:sp>
    </p:spTree>
    <p:extLst>
      <p:ext uri="{BB962C8B-B14F-4D97-AF65-F5344CB8AC3E}">
        <p14:creationId xmlns:p14="http://schemas.microsoft.com/office/powerpoint/2010/main" val="345780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DDE043-AB11-49BC-860E-2C474921B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745"/>
            <a:ext cx="4757530" cy="35052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04396E-F2AE-450D-A5A1-F699D547EE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4313" y="-1"/>
            <a:ext cx="4187687" cy="35052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E60A95-41A5-4964-98EC-7078037B6B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0476" y="3180902"/>
            <a:ext cx="3179431" cy="35953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30DD38-D1FC-4905-9C26-EFB6594925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316" y="1151824"/>
            <a:ext cx="3473615" cy="39889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1E432-FC16-43E5-B7ED-933AB033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41" y="5624075"/>
            <a:ext cx="3773557" cy="708301"/>
          </a:xfrm>
          <a:solidFill>
            <a:schemeClr val="bg1"/>
          </a:solidFill>
          <a:ln w="57150">
            <a:noFill/>
          </a:ln>
        </p:spPr>
        <p:txBody>
          <a:bodyPr/>
          <a:lstStyle/>
          <a:p>
            <a:r>
              <a:rPr lang="en-GB" b="1" dirty="0"/>
              <a:t>Forest Schools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D2164E-ED42-4872-BAC3-86042706B6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42" y="2979507"/>
            <a:ext cx="3179430" cy="37967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B4FFC6-4D73-4AC4-82E6-9665390BE515}"/>
              </a:ext>
            </a:extLst>
          </p:cNvPr>
          <p:cNvSpPr txBox="1"/>
          <p:nvPr/>
        </p:nvSpPr>
        <p:spPr>
          <a:xfrm>
            <a:off x="4366124" y="376089"/>
            <a:ext cx="2134428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Resilience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AB5C2-1413-4C20-AE6A-A8146CD82208}"/>
              </a:ext>
            </a:extLst>
          </p:cNvPr>
          <p:cNvSpPr txBox="1"/>
          <p:nvPr/>
        </p:nvSpPr>
        <p:spPr>
          <a:xfrm>
            <a:off x="6985717" y="4848340"/>
            <a:ext cx="21344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Self-esteem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0234C5-73E3-4374-AA6B-6744CC875BF5}"/>
              </a:ext>
            </a:extLst>
          </p:cNvPr>
          <p:cNvSpPr txBox="1"/>
          <p:nvPr/>
        </p:nvSpPr>
        <p:spPr>
          <a:xfrm>
            <a:off x="-25309" y="5733232"/>
            <a:ext cx="2434714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Relationships</a:t>
            </a:r>
          </a:p>
        </p:txBody>
      </p:sp>
    </p:spTree>
    <p:extLst>
      <p:ext uri="{BB962C8B-B14F-4D97-AF65-F5344CB8AC3E}">
        <p14:creationId xmlns:p14="http://schemas.microsoft.com/office/powerpoint/2010/main" val="57598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metadata xmlns="http://www.objective.com/ecm/document/metadata/53D26341A57B383EE0540010E0463CCA" version="1.0.0">
  <systemFields>
    <field name="Objective-Id">
      <value order="0">A20344307</value>
    </field>
    <field name="Objective-Title">
      <value order="0">South West PEF Dalmilling PS +JW Review 06-03-18</value>
    </field>
    <field name="Objective-Description">
      <value order="0"/>
    </field>
    <field name="Objective-CreationStamp">
      <value order="0">2018-03-06T08:55:33Z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2018-03-06T10:39:54Z</value>
    </field>
    <field name="Objective-Owner">
      <value order="0">Walker, Joe J (U417636)</value>
    </field>
    <field name="Objective-Path">
      <value order="0">Objective Global Folder:SG File Plan:Education, careers and employment:Education and skills:Schools - Governance, management and finance:Advice and policy: Schools - governance, management and finance:Scottish Attainment Challenge: Pupil Equity Funding: Events: 2016-2021</value>
    </field>
    <field name="Objective-Parent">
      <value order="0">Scottish Attainment Challenge: Pupil Equity Funding: Events: 2016-2021</value>
    </field>
    <field name="Objective-State">
      <value order="0">Being Drafted</value>
    </field>
    <field name="Objective-VersionId">
      <value order="0">vA28489745</value>
    </field>
    <field name="Objective-Version">
      <value order="0">0.1</value>
    </field>
    <field name="Objective-VersionNumber">
      <value order="0">1</value>
    </field>
    <field name="Objective-VersionComment">
      <value order="0"/>
    </field>
    <field name="Objective-FileNumber">
      <value order="0">qA627808</value>
    </field>
    <field name="Objective-Classification">
      <value order="0">OFFICIAL</value>
    </field>
    <field name="Objective-Caveats">
      <value order="0">Caveat for access to SG Fileplan</value>
    </field>
  </systemFields>
  <catalogues>
    <catalogue name="Document Type Catalogue" type="type" ori="id:cA35">
      <field name="Objective-Connect Creator">
        <value order="0"/>
      </field>
      <field name="Objective-Date Received">
        <value order="0"/>
      </field>
      <field name="Objective-Date of Original">
        <value order="0"/>
      </field>
      <field name="Objective-SG Web Publication - Category">
        <value order="0"/>
      </field>
      <field name="Objective-SG Web Publication - Category 2 Classification">
        <value order="0"/>
      </field>
    </catalogue>
  </catalogues>
</metadat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3EDB45499E3C4A9CABBFB5D3A49FC1" ma:contentTypeVersion="" ma:contentTypeDescription="Create a new document." ma:contentTypeScope="" ma:versionID="5c5f75ac7c3d579760b9791698263576">
  <xsd:schema xmlns:xsd="http://www.w3.org/2001/XMLSchema" xmlns:xs="http://www.w3.org/2001/XMLSchema" xmlns:p="http://schemas.microsoft.com/office/2006/metadata/properties" xmlns:ns2="1b74abb2-0bc9-42e8-aab0-5e5156035123" targetNamespace="http://schemas.microsoft.com/office/2006/metadata/properties" ma:root="true" ma:fieldsID="b9ac8e7a53c5cc55c3a307b0fefe977b" ns2:_="">
    <xsd:import namespace="1b74abb2-0bc9-42e8-aab0-5e51560351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74abb2-0bc9-42e8-aab0-5e5156035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45109E-2DDF-40CB-AC2B-FF9B10C90820}"/>
</file>

<file path=customXml/itemProps2.xml><?xml version="1.0" encoding="utf-8"?>
<ds:datastoreItem xmlns:ds="http://schemas.openxmlformats.org/officeDocument/2006/customXml" ds:itemID="{97EF2C99-AF3D-42D4-93FA-BE6F99474BE7}"/>
</file>

<file path=customXml/itemProps3.xml><?xml version="1.0" encoding="utf-8"?>
<ds:datastoreItem xmlns:ds="http://schemas.openxmlformats.org/officeDocument/2006/customXml" ds:itemID="{E6BFCAA2-DB18-43F8-BE43-2591DCF47901}"/>
</file>

<file path=customXml/itemProps4.xml><?xml version="1.0" encoding="utf-8"?>
<ds:datastoreItem xmlns:ds="http://schemas.openxmlformats.org/officeDocument/2006/customXml" ds:itemID="{2CC4D644-8E69-412F-BEB4-3DF8B4258C37}"/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436</Words>
  <Application>Microsoft Office PowerPoint</Application>
  <PresentationFormat>Widescreen</PresentationFormat>
  <Paragraphs>204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Dalmilling Primary School</vt:lpstr>
      <vt:lpstr>Health and Wellbeing</vt:lpstr>
      <vt:lpstr>Targeted and Universal Interventions</vt:lpstr>
      <vt:lpstr>Better Movers Thinkers</vt:lpstr>
      <vt:lpstr>PowerPoint Presentation</vt:lpstr>
      <vt:lpstr>Working Memory Intervention</vt:lpstr>
      <vt:lpstr>Fine Motor Checklist</vt:lpstr>
      <vt:lpstr>Outdoor Learning</vt:lpstr>
      <vt:lpstr>Forest Schools</vt:lpstr>
      <vt:lpstr>[Cycling programme] / Balance Bike Project</vt:lpstr>
      <vt:lpstr>PowerPoint Presentation</vt:lpstr>
      <vt:lpstr>Dally Mudder and Family Fitness Day</vt:lpstr>
      <vt:lpstr>Additional Interventions</vt:lpstr>
      <vt:lpstr>Thanks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presentation: Dalmilling Primary School</dc:title>
  <dc:creator>User</dc:creator>
  <cp:lastModifiedBy>Stevenson J (Jeremy)</cp:lastModifiedBy>
  <cp:revision>91</cp:revision>
  <cp:lastPrinted>2018-02-22T13:26:38Z</cp:lastPrinted>
  <dcterms:created xsi:type="dcterms:W3CDTF">2018-02-01T08:42:51Z</dcterms:created>
  <dcterms:modified xsi:type="dcterms:W3CDTF">2018-04-16T10:19:25Z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A20344307</vt:lpwstr>
  </property>
  <property fmtid="{D5CDD505-2E9C-101B-9397-08002B2CF9AE}" pid="4" name="Objective-Title">
    <vt:lpwstr>South West PEF Dalmilling PS +JW Review 06-03-18</vt:lpwstr>
  </property>
  <property fmtid="{D5CDD505-2E9C-101B-9397-08002B2CF9AE}" pid="5" name="Objective-Description">
    <vt:lpwstr/>
  </property>
  <property fmtid="{D5CDD505-2E9C-101B-9397-08002B2CF9AE}" pid="6" name="Objective-CreationStamp">
    <vt:filetime>2018-03-06T10:39:52Z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2018-03-06T10:40:31Z</vt:filetime>
  </property>
  <property fmtid="{D5CDD505-2E9C-101B-9397-08002B2CF9AE}" pid="11" name="Objective-Owner">
    <vt:lpwstr>Walker, Joe J (U417636)</vt:lpwstr>
  </property>
  <property fmtid="{D5CDD505-2E9C-101B-9397-08002B2CF9AE}" pid="12" name="Objective-Path">
    <vt:lpwstr>Objective Global Folder:SG File Plan:Education, careers and employment:Education and skills:Schools - Governance, management and finance:Advice and policy: Schools - governance, management and finance:Scottish Attainment Challenge: Pupil Equity Funding: E</vt:lpwstr>
  </property>
  <property fmtid="{D5CDD505-2E9C-101B-9397-08002B2CF9AE}" pid="13" name="Objective-Parent">
    <vt:lpwstr>Scottish Attainment Challenge: Pupil Equity Funding: Events: 2016-2021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vA28489745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/>
  </property>
  <property fmtid="{D5CDD505-2E9C-101B-9397-08002B2CF9AE}" pid="20" name="Objective-Classification">
    <vt:lpwstr>[Inherited - OFFICIAL]</vt:lpwstr>
  </property>
  <property fmtid="{D5CDD505-2E9C-101B-9397-08002B2CF9AE}" pid="21" name="Objective-Caveats">
    <vt:lpwstr/>
  </property>
  <property fmtid="{D5CDD505-2E9C-101B-9397-08002B2CF9AE}" pid="22" name="Objective-Connect Creator">
    <vt:lpwstr/>
  </property>
  <property fmtid="{D5CDD505-2E9C-101B-9397-08002B2CF9AE}" pid="23" name="Objective-Date Received">
    <vt:lpwstr/>
  </property>
  <property fmtid="{D5CDD505-2E9C-101B-9397-08002B2CF9AE}" pid="24" name="Objective-Date of Original">
    <vt:lpwstr/>
  </property>
  <property fmtid="{D5CDD505-2E9C-101B-9397-08002B2CF9AE}" pid="25" name="Objective-SG Web Publication - Category">
    <vt:lpwstr/>
  </property>
  <property fmtid="{D5CDD505-2E9C-101B-9397-08002B2CF9AE}" pid="26" name="Objective-SG Web Publication - Category 2 Classification">
    <vt:lpwstr/>
  </property>
  <property fmtid="{D5CDD505-2E9C-101B-9397-08002B2CF9AE}" pid="27" name="Objective-Comment">
    <vt:lpwstr/>
  </property>
  <property fmtid="{D5CDD505-2E9C-101B-9397-08002B2CF9AE}" pid="28" name="Objective-Date of Original [system]">
    <vt:lpwstr/>
  </property>
  <property fmtid="{D5CDD505-2E9C-101B-9397-08002B2CF9AE}" pid="29" name="Objective-Date Received [system]">
    <vt:lpwstr/>
  </property>
  <property fmtid="{D5CDD505-2E9C-101B-9397-08002B2CF9AE}" pid="30" name="Objective-SG Web Publication - Category [system]">
    <vt:lpwstr/>
  </property>
  <property fmtid="{D5CDD505-2E9C-101B-9397-08002B2CF9AE}" pid="31" name="Objective-SG Web Publication - Category 2 Classification [system]">
    <vt:lpwstr/>
  </property>
  <property fmtid="{D5CDD505-2E9C-101B-9397-08002B2CF9AE}" pid="32" name="Objective-Connect Creator [system]">
    <vt:lpwstr/>
  </property>
  <property fmtid="{D5CDD505-2E9C-101B-9397-08002B2CF9AE}" pid="33" name="ContentTypeId">
    <vt:lpwstr>0x010100403EDB45499E3C4A9CABBFB5D3A49FC1</vt:lpwstr>
  </property>
</Properties>
</file>