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256" r:id="rId3"/>
    <p:sldId id="258" r:id="rId4"/>
    <p:sldId id="260" r:id="rId5"/>
    <p:sldId id="259" r:id="rId6"/>
    <p:sldId id="274" r:id="rId7"/>
    <p:sldId id="295" r:id="rId8"/>
    <p:sldId id="297" r:id="rId9"/>
    <p:sldId id="276" r:id="rId10"/>
    <p:sldId id="275" r:id="rId11"/>
    <p:sldId id="268" r:id="rId12"/>
    <p:sldId id="267" r:id="rId13"/>
    <p:sldId id="266" r:id="rId14"/>
    <p:sldId id="264" r:id="rId15"/>
    <p:sldId id="265" r:id="rId16"/>
    <p:sldId id="269" r:id="rId17"/>
    <p:sldId id="261" r:id="rId18"/>
    <p:sldId id="282" r:id="rId19"/>
    <p:sldId id="294" r:id="rId20"/>
    <p:sldId id="283" r:id="rId21"/>
    <p:sldId id="270" r:id="rId22"/>
    <p:sldId id="289" r:id="rId23"/>
    <p:sldId id="279" r:id="rId24"/>
    <p:sldId id="292" r:id="rId25"/>
    <p:sldId id="291" r:id="rId26"/>
    <p:sldId id="271" r:id="rId27"/>
    <p:sldId id="287" r:id="rId28"/>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91" d="100"/>
          <a:sy n="91" d="100"/>
        </p:scale>
        <p:origin x="102" y="5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C83D298-A0E9-461F-BA6C-C5AE8701BEA6}" type="datetimeFigureOut">
              <a:rPr lang="en-GB" smtClean="0"/>
              <a:t>26/03/2018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EADB16-9A57-498A-81A7-F523453E6141}" type="slidenum">
              <a:rPr lang="en-GB" smtClean="0"/>
              <a:t>‹#›</a:t>
            </a:fld>
            <a:endParaRPr lang="en-GB"/>
          </a:p>
        </p:txBody>
      </p:sp>
    </p:spTree>
    <p:extLst>
      <p:ext uri="{BB962C8B-B14F-4D97-AF65-F5344CB8AC3E}">
        <p14:creationId xmlns:p14="http://schemas.microsoft.com/office/powerpoint/2010/main" val="395052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DB16-9A57-498A-81A7-F523453E6141}" type="slidenum">
              <a:rPr lang="en-GB" smtClean="0"/>
              <a:t>8</a:t>
            </a:fld>
            <a:endParaRPr lang="en-GB"/>
          </a:p>
        </p:txBody>
      </p:sp>
    </p:spTree>
    <p:extLst>
      <p:ext uri="{BB962C8B-B14F-4D97-AF65-F5344CB8AC3E}">
        <p14:creationId xmlns:p14="http://schemas.microsoft.com/office/powerpoint/2010/main" val="70903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DB16-9A57-498A-81A7-F523453E6141}" type="slidenum">
              <a:rPr lang="en-GB" smtClean="0"/>
              <a:t>9</a:t>
            </a:fld>
            <a:endParaRPr lang="en-GB"/>
          </a:p>
        </p:txBody>
      </p:sp>
    </p:spTree>
    <p:extLst>
      <p:ext uri="{BB962C8B-B14F-4D97-AF65-F5344CB8AC3E}">
        <p14:creationId xmlns:p14="http://schemas.microsoft.com/office/powerpoint/2010/main" val="70903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602945-E44F-4B04-A896-2220870389D4}"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62198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02945-E44F-4B04-A896-2220870389D4}"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115981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02945-E44F-4B04-A896-2220870389D4}"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314642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02945-E44F-4B04-A896-2220870389D4}"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261535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02945-E44F-4B04-A896-2220870389D4}"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140319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602945-E44F-4B04-A896-2220870389D4}"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221789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602945-E44F-4B04-A896-2220870389D4}" type="datetimeFigureOut">
              <a:rPr lang="en-GB" smtClean="0"/>
              <a:t>26/03/2018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205870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602945-E44F-4B04-A896-2220870389D4}" type="datetimeFigureOut">
              <a:rPr lang="en-GB" smtClean="0"/>
              <a:t>26/03/2018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408727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2945-E44F-4B04-A896-2220870389D4}" type="datetimeFigureOut">
              <a:rPr lang="en-GB" smtClean="0"/>
              <a:t>26/03/2018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56556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02945-E44F-4B04-A896-2220870389D4}"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37032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02945-E44F-4B04-A896-2220870389D4}"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E8D761-0D1F-4195-840E-8255A7FE1E72}" type="slidenum">
              <a:rPr lang="en-GB" smtClean="0"/>
              <a:t>‹#›</a:t>
            </a:fld>
            <a:endParaRPr lang="en-GB"/>
          </a:p>
        </p:txBody>
      </p:sp>
    </p:spTree>
    <p:extLst>
      <p:ext uri="{BB962C8B-B14F-4D97-AF65-F5344CB8AC3E}">
        <p14:creationId xmlns:p14="http://schemas.microsoft.com/office/powerpoint/2010/main" val="20833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602945-E44F-4B04-A896-2220870389D4}" type="datetimeFigureOut">
              <a:rPr lang="en-GB" smtClean="0"/>
              <a:t>26/03/2018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E8D761-0D1F-4195-840E-8255A7FE1E72}" type="slidenum">
              <a:rPr lang="en-GB" smtClean="0"/>
              <a:t>‹#›</a:t>
            </a:fld>
            <a:endParaRPr lang="en-GB"/>
          </a:p>
        </p:txBody>
      </p:sp>
    </p:spTree>
    <p:extLst>
      <p:ext uri="{BB962C8B-B14F-4D97-AF65-F5344CB8AC3E}">
        <p14:creationId xmlns:p14="http://schemas.microsoft.com/office/powerpoint/2010/main" val="4144281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gov.scot/Resource/0051/00514497.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gov.scot/Resource/0051/0051449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gov.scot/Resource/0051/00514497.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v.scot/Resource/0051/00514497.pdf"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gov.scot/Resource/0051/00514497.pdf"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gov.scot/Resource/0051/00514497.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3420" y="254958"/>
            <a:ext cx="2017447" cy="1034369"/>
          </a:xfrm>
          <a:prstGeom prst="rect">
            <a:avLst/>
          </a:prstGeom>
          <a:ln w="38100" cap="sq">
            <a:solidFill>
              <a:srgbClr val="000000"/>
            </a:solidFill>
            <a:prstDash val="solid"/>
            <a:miter lim="800000"/>
          </a:ln>
          <a:effectLst/>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144" y="267494"/>
            <a:ext cx="1892247" cy="1028407"/>
          </a:xfrm>
          <a:prstGeom prst="rect">
            <a:avLst/>
          </a:prstGeom>
          <a:ln w="38100" cap="sq">
            <a:solidFill>
              <a:srgbClr val="000000"/>
            </a:solidFill>
            <a:prstDash val="solid"/>
            <a:miter lim="800000"/>
          </a:ln>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5312" y="240484"/>
            <a:ext cx="1499616" cy="1055960"/>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48989" y="240484"/>
            <a:ext cx="981790" cy="104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Kirkwall Grammar Schoo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9" name="Content Placeholder 7"/>
          <p:cNvSpPr txBox="1">
            <a:spLocks/>
          </p:cNvSpPr>
          <p:nvPr/>
        </p:nvSpPr>
        <p:spPr>
          <a:xfrm>
            <a:off x="-20413" y="4227934"/>
            <a:ext cx="8426450" cy="4320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b="1" dirty="0" smtClean="0">
                <a:latin typeface="+mj-lt"/>
              </a:rPr>
              <a:t>Don Hawkins, </a:t>
            </a:r>
            <a:r>
              <a:rPr lang="en-GB" sz="2400" b="1" dirty="0" err="1" smtClean="0">
                <a:latin typeface="+mj-lt"/>
              </a:rPr>
              <a:t>Headteacher</a:t>
            </a:r>
            <a:endParaRPr lang="en-GB" sz="2400" b="1" dirty="0" smtClean="0">
              <a:latin typeface="+mj-lt"/>
            </a:endParaRPr>
          </a:p>
          <a:p>
            <a:pPr marL="0" indent="-533400">
              <a:buFont typeface="Arial" panose="020B0604020202020204" pitchFamily="34" charset="0"/>
              <a:buNone/>
            </a:pPr>
            <a:endParaRPr lang="en-GB" dirty="0"/>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7744" y="1618997"/>
            <a:ext cx="3823678" cy="2248897"/>
          </a:xfrm>
          <a:prstGeom prst="rect">
            <a:avLst/>
          </a:prstGeom>
        </p:spPr>
      </p:pic>
    </p:spTree>
    <p:extLst>
      <p:ext uri="{BB962C8B-B14F-4D97-AF65-F5344CB8AC3E}">
        <p14:creationId xmlns:p14="http://schemas.microsoft.com/office/powerpoint/2010/main" val="162212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TextBox 3"/>
          <p:cNvSpPr txBox="1"/>
          <p:nvPr/>
        </p:nvSpPr>
        <p:spPr>
          <a:xfrm>
            <a:off x="611560" y="699542"/>
            <a:ext cx="3558090" cy="369332"/>
          </a:xfrm>
          <a:prstGeom prst="rect">
            <a:avLst/>
          </a:prstGeom>
          <a:noFill/>
        </p:spPr>
        <p:txBody>
          <a:bodyPr wrap="none" rtlCol="0">
            <a:spAutoFit/>
          </a:bodyPr>
          <a:lstStyle/>
          <a:p>
            <a:r>
              <a:rPr lang="en-GB" dirty="0"/>
              <a:t>N</a:t>
            </a:r>
            <a:r>
              <a:rPr lang="en-GB" dirty="0" smtClean="0"/>
              <a:t>ew HT in an unfamiliar community</a:t>
            </a:r>
            <a:endParaRPr lang="en-GB" dirty="0"/>
          </a:p>
        </p:txBody>
      </p:sp>
      <p:sp>
        <p:nvSpPr>
          <p:cNvPr id="5" name="TextBox 4"/>
          <p:cNvSpPr txBox="1"/>
          <p:nvPr/>
        </p:nvSpPr>
        <p:spPr>
          <a:xfrm>
            <a:off x="611560" y="1131590"/>
            <a:ext cx="2029210" cy="369332"/>
          </a:xfrm>
          <a:prstGeom prst="rect">
            <a:avLst/>
          </a:prstGeom>
          <a:noFill/>
        </p:spPr>
        <p:txBody>
          <a:bodyPr wrap="none" rtlCol="0">
            <a:spAutoFit/>
          </a:bodyPr>
          <a:lstStyle/>
          <a:p>
            <a:r>
              <a:rPr lang="en-GB" dirty="0" smtClean="0"/>
              <a:t>Higher SIMD profile</a:t>
            </a:r>
            <a:endParaRPr lang="en-GB" dirty="0"/>
          </a:p>
        </p:txBody>
      </p:sp>
      <p:sp>
        <p:nvSpPr>
          <p:cNvPr id="6" name="TextBox 5"/>
          <p:cNvSpPr txBox="1"/>
          <p:nvPr/>
        </p:nvSpPr>
        <p:spPr>
          <a:xfrm>
            <a:off x="611560" y="1615044"/>
            <a:ext cx="1444626" cy="369332"/>
          </a:xfrm>
          <a:prstGeom prst="rect">
            <a:avLst/>
          </a:prstGeom>
          <a:noFill/>
        </p:spPr>
        <p:txBody>
          <a:bodyPr wrap="none" rtlCol="0">
            <a:spAutoFit/>
          </a:bodyPr>
          <a:lstStyle/>
          <a:p>
            <a:r>
              <a:rPr lang="en-GB" dirty="0"/>
              <a:t>R</a:t>
            </a:r>
            <a:r>
              <a:rPr lang="en-GB" dirty="0" smtClean="0"/>
              <a:t>ural poverty</a:t>
            </a:r>
            <a:endParaRPr lang="en-GB" dirty="0"/>
          </a:p>
        </p:txBody>
      </p:sp>
      <p:sp>
        <p:nvSpPr>
          <p:cNvPr id="7" name="TextBox 6"/>
          <p:cNvSpPr txBox="1"/>
          <p:nvPr/>
        </p:nvSpPr>
        <p:spPr>
          <a:xfrm>
            <a:off x="611560" y="2119100"/>
            <a:ext cx="2718436" cy="369332"/>
          </a:xfrm>
          <a:prstGeom prst="rect">
            <a:avLst/>
          </a:prstGeom>
          <a:noFill/>
        </p:spPr>
        <p:txBody>
          <a:bodyPr wrap="none" rtlCol="0">
            <a:spAutoFit/>
          </a:bodyPr>
          <a:lstStyle/>
          <a:p>
            <a:r>
              <a:rPr lang="en-GB" dirty="0" smtClean="0"/>
              <a:t>Mental Health &amp; Wellbeing</a:t>
            </a:r>
            <a:endParaRPr lang="en-GB" dirty="0"/>
          </a:p>
        </p:txBody>
      </p:sp>
      <p:pic>
        <p:nvPicPr>
          <p:cNvPr id="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087" y="884208"/>
            <a:ext cx="3956624" cy="22844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1560" y="2643758"/>
            <a:ext cx="2331920" cy="369332"/>
          </a:xfrm>
          <a:prstGeom prst="rect">
            <a:avLst/>
          </a:prstGeom>
          <a:noFill/>
        </p:spPr>
        <p:txBody>
          <a:bodyPr wrap="none" rtlCol="0">
            <a:spAutoFit/>
          </a:bodyPr>
          <a:lstStyle/>
          <a:p>
            <a:r>
              <a:rPr lang="en-GB" dirty="0" smtClean="0"/>
              <a:t>Literacy and Numeracy</a:t>
            </a:r>
            <a:endParaRPr lang="en-GB" dirty="0"/>
          </a:p>
        </p:txBody>
      </p:sp>
      <p:sp>
        <p:nvSpPr>
          <p:cNvPr id="2" name="Rectangle 1"/>
          <p:cNvSpPr/>
          <p:nvPr/>
        </p:nvSpPr>
        <p:spPr>
          <a:xfrm>
            <a:off x="577007" y="3725619"/>
            <a:ext cx="7988159" cy="646331"/>
          </a:xfrm>
          <a:prstGeom prst="rect">
            <a:avLst/>
          </a:prstGeom>
        </p:spPr>
        <p:txBody>
          <a:bodyPr wrap="square">
            <a:spAutoFit/>
          </a:bodyPr>
          <a:lstStyle/>
          <a:p>
            <a:r>
              <a:rPr lang="en-GB" dirty="0" smtClean="0"/>
              <a:t>The </a:t>
            </a:r>
            <a:r>
              <a:rPr lang="en-GB" dirty="0"/>
              <a:t>Pupil Equity Funding must enable schools to deliver activities, interventions or resources which are clearly additional to those which were already planned. </a:t>
            </a:r>
          </a:p>
        </p:txBody>
      </p:sp>
    </p:spTree>
    <p:extLst>
      <p:ext uri="{BB962C8B-B14F-4D97-AF65-F5344CB8AC3E}">
        <p14:creationId xmlns:p14="http://schemas.microsoft.com/office/powerpoint/2010/main" val="286814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5" name="TextBox 4"/>
          <p:cNvSpPr txBox="1"/>
          <p:nvPr/>
        </p:nvSpPr>
        <p:spPr>
          <a:xfrm>
            <a:off x="611560" y="411510"/>
            <a:ext cx="4615944" cy="830997"/>
          </a:xfrm>
          <a:prstGeom prst="rect">
            <a:avLst/>
          </a:prstGeom>
          <a:noFill/>
        </p:spPr>
        <p:txBody>
          <a:bodyPr wrap="none" rtlCol="0">
            <a:spAutoFit/>
          </a:bodyPr>
          <a:lstStyle/>
          <a:p>
            <a:r>
              <a:rPr lang="en-GB" sz="2400" dirty="0" smtClean="0"/>
              <a:t>Intent </a:t>
            </a:r>
            <a:r>
              <a:rPr lang="en-GB" sz="2400" dirty="0">
                <a:sym typeface="Wingdings"/>
              </a:rPr>
              <a:t></a:t>
            </a:r>
            <a:r>
              <a:rPr lang="en-GB" sz="2400" dirty="0"/>
              <a:t> Implementation </a:t>
            </a:r>
            <a:r>
              <a:rPr lang="en-GB" sz="2400" dirty="0">
                <a:sym typeface="Wingdings"/>
              </a:rPr>
              <a:t></a:t>
            </a:r>
            <a:r>
              <a:rPr lang="en-GB" sz="2400" dirty="0"/>
              <a:t>Impact</a:t>
            </a:r>
          </a:p>
          <a:p>
            <a:endParaRPr lang="en-GB" sz="2400" b="1" dirty="0"/>
          </a:p>
        </p:txBody>
      </p:sp>
      <p:sp>
        <p:nvSpPr>
          <p:cNvPr id="6" name="TextBox 5"/>
          <p:cNvSpPr txBox="1"/>
          <p:nvPr/>
        </p:nvSpPr>
        <p:spPr>
          <a:xfrm>
            <a:off x="611560" y="3507854"/>
            <a:ext cx="1645130" cy="369332"/>
          </a:xfrm>
          <a:prstGeom prst="rect">
            <a:avLst/>
          </a:prstGeom>
          <a:noFill/>
        </p:spPr>
        <p:txBody>
          <a:bodyPr wrap="none" rtlCol="0">
            <a:spAutoFit/>
          </a:bodyPr>
          <a:lstStyle/>
          <a:p>
            <a:r>
              <a:rPr lang="en-GB" dirty="0" smtClean="0"/>
              <a:t>Provide a Focus</a:t>
            </a:r>
            <a:endParaRPr lang="en-GB" dirty="0"/>
          </a:p>
        </p:txBody>
      </p:sp>
      <p:sp>
        <p:nvSpPr>
          <p:cNvPr id="7" name="TextBox 6"/>
          <p:cNvSpPr txBox="1"/>
          <p:nvPr/>
        </p:nvSpPr>
        <p:spPr>
          <a:xfrm>
            <a:off x="2987824" y="3210530"/>
            <a:ext cx="1662186" cy="369332"/>
          </a:xfrm>
          <a:prstGeom prst="rect">
            <a:avLst/>
          </a:prstGeom>
          <a:noFill/>
        </p:spPr>
        <p:txBody>
          <a:bodyPr wrap="none" rtlCol="0">
            <a:spAutoFit/>
          </a:bodyPr>
          <a:lstStyle/>
          <a:p>
            <a:r>
              <a:rPr lang="en-GB" dirty="0" smtClean="0"/>
              <a:t>Identify the gap</a:t>
            </a:r>
            <a:endParaRPr lang="en-GB" dirty="0"/>
          </a:p>
        </p:txBody>
      </p:sp>
      <p:sp>
        <p:nvSpPr>
          <p:cNvPr id="9" name="TextBox 8"/>
          <p:cNvSpPr txBox="1"/>
          <p:nvPr/>
        </p:nvSpPr>
        <p:spPr>
          <a:xfrm>
            <a:off x="2987824" y="3498562"/>
            <a:ext cx="2313518" cy="369332"/>
          </a:xfrm>
          <a:prstGeom prst="rect">
            <a:avLst/>
          </a:prstGeom>
          <a:noFill/>
        </p:spPr>
        <p:txBody>
          <a:bodyPr wrap="none" rtlCol="0">
            <a:spAutoFit/>
          </a:bodyPr>
          <a:lstStyle/>
          <a:p>
            <a:r>
              <a:rPr lang="en-GB" dirty="0" smtClean="0"/>
              <a:t>What does it look like?</a:t>
            </a:r>
            <a:endParaRPr lang="en-GB" dirty="0"/>
          </a:p>
        </p:txBody>
      </p:sp>
      <p:sp>
        <p:nvSpPr>
          <p:cNvPr id="10" name="TextBox 9"/>
          <p:cNvSpPr txBox="1"/>
          <p:nvPr/>
        </p:nvSpPr>
        <p:spPr>
          <a:xfrm>
            <a:off x="611560" y="1554346"/>
            <a:ext cx="2339871" cy="369332"/>
          </a:xfrm>
          <a:prstGeom prst="rect">
            <a:avLst/>
          </a:prstGeom>
          <a:noFill/>
        </p:spPr>
        <p:txBody>
          <a:bodyPr wrap="none" rtlCol="0">
            <a:spAutoFit/>
          </a:bodyPr>
          <a:lstStyle/>
          <a:p>
            <a:r>
              <a:rPr lang="en-GB" dirty="0" smtClean="0"/>
              <a:t>Working in partnership</a:t>
            </a:r>
            <a:endParaRPr lang="en-GB" dirty="0"/>
          </a:p>
        </p:txBody>
      </p:sp>
      <p:sp>
        <p:nvSpPr>
          <p:cNvPr id="11" name="TextBox 10"/>
          <p:cNvSpPr txBox="1"/>
          <p:nvPr/>
        </p:nvSpPr>
        <p:spPr>
          <a:xfrm>
            <a:off x="2978611" y="1185014"/>
            <a:ext cx="742511" cy="369332"/>
          </a:xfrm>
          <a:prstGeom prst="rect">
            <a:avLst/>
          </a:prstGeom>
          <a:noFill/>
        </p:spPr>
        <p:txBody>
          <a:bodyPr wrap="none" rtlCol="0">
            <a:spAutoFit/>
          </a:bodyPr>
          <a:lstStyle/>
          <a:p>
            <a:r>
              <a:rPr lang="en-GB" dirty="0" smtClean="0"/>
              <a:t>Pupils</a:t>
            </a:r>
            <a:endParaRPr lang="en-GB" dirty="0"/>
          </a:p>
        </p:txBody>
      </p:sp>
      <p:sp>
        <p:nvSpPr>
          <p:cNvPr id="12" name="TextBox 11"/>
          <p:cNvSpPr txBox="1"/>
          <p:nvPr/>
        </p:nvSpPr>
        <p:spPr>
          <a:xfrm>
            <a:off x="2987824" y="1473046"/>
            <a:ext cx="887935" cy="369332"/>
          </a:xfrm>
          <a:prstGeom prst="rect">
            <a:avLst/>
          </a:prstGeom>
          <a:noFill/>
        </p:spPr>
        <p:txBody>
          <a:bodyPr wrap="none" rtlCol="0">
            <a:spAutoFit/>
          </a:bodyPr>
          <a:lstStyle/>
          <a:p>
            <a:r>
              <a:rPr lang="en-GB" dirty="0" smtClean="0"/>
              <a:t>Parents</a:t>
            </a:r>
            <a:endParaRPr lang="en-GB" dirty="0"/>
          </a:p>
        </p:txBody>
      </p:sp>
      <p:sp>
        <p:nvSpPr>
          <p:cNvPr id="13" name="TextBox 12"/>
          <p:cNvSpPr txBox="1"/>
          <p:nvPr/>
        </p:nvSpPr>
        <p:spPr>
          <a:xfrm>
            <a:off x="2987824" y="1761078"/>
            <a:ext cx="612668" cy="369332"/>
          </a:xfrm>
          <a:prstGeom prst="rect">
            <a:avLst/>
          </a:prstGeom>
          <a:noFill/>
        </p:spPr>
        <p:txBody>
          <a:bodyPr wrap="none" rtlCol="0">
            <a:spAutoFit/>
          </a:bodyPr>
          <a:lstStyle/>
          <a:p>
            <a:r>
              <a:rPr lang="en-GB" dirty="0" smtClean="0"/>
              <a:t>Staff</a:t>
            </a:r>
            <a:endParaRPr lang="en-GB" dirty="0"/>
          </a:p>
        </p:txBody>
      </p:sp>
      <p:sp>
        <p:nvSpPr>
          <p:cNvPr id="14" name="TextBox 13"/>
          <p:cNvSpPr txBox="1"/>
          <p:nvPr/>
        </p:nvSpPr>
        <p:spPr>
          <a:xfrm>
            <a:off x="2987824" y="2058402"/>
            <a:ext cx="1606209" cy="369332"/>
          </a:xfrm>
          <a:prstGeom prst="rect">
            <a:avLst/>
          </a:prstGeom>
          <a:noFill/>
        </p:spPr>
        <p:txBody>
          <a:bodyPr wrap="none" rtlCol="0">
            <a:spAutoFit/>
          </a:bodyPr>
          <a:lstStyle/>
          <a:p>
            <a:r>
              <a:rPr lang="en-GB" dirty="0" smtClean="0"/>
              <a:t>Local Authority</a:t>
            </a:r>
            <a:endParaRPr lang="en-GB" dirty="0"/>
          </a:p>
        </p:txBody>
      </p:sp>
      <p:sp>
        <p:nvSpPr>
          <p:cNvPr id="15" name="TextBox 14"/>
          <p:cNvSpPr txBox="1"/>
          <p:nvPr/>
        </p:nvSpPr>
        <p:spPr>
          <a:xfrm>
            <a:off x="2987824" y="3786594"/>
            <a:ext cx="1305357" cy="369332"/>
          </a:xfrm>
          <a:prstGeom prst="rect">
            <a:avLst/>
          </a:prstGeom>
          <a:noFill/>
        </p:spPr>
        <p:txBody>
          <a:bodyPr wrap="none" rtlCol="0">
            <a:spAutoFit/>
          </a:bodyPr>
          <a:lstStyle/>
          <a:p>
            <a:r>
              <a:rPr lang="en-GB" dirty="0" smtClean="0"/>
              <a:t>Where is it?</a:t>
            </a:r>
            <a:endParaRPr lang="en-GB" dirty="0"/>
          </a:p>
        </p:txBody>
      </p:sp>
    </p:spTree>
    <p:extLst>
      <p:ext uri="{BB962C8B-B14F-4D97-AF65-F5344CB8AC3E}">
        <p14:creationId xmlns:p14="http://schemas.microsoft.com/office/powerpoint/2010/main" val="3567897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7" name="TextBox 6"/>
          <p:cNvSpPr txBox="1"/>
          <p:nvPr/>
        </p:nvSpPr>
        <p:spPr>
          <a:xfrm>
            <a:off x="539552" y="3363838"/>
            <a:ext cx="780983" cy="369332"/>
          </a:xfrm>
          <a:prstGeom prst="rect">
            <a:avLst/>
          </a:prstGeom>
          <a:noFill/>
        </p:spPr>
        <p:txBody>
          <a:bodyPr wrap="none" rtlCol="0">
            <a:spAutoFit/>
          </a:bodyPr>
          <a:lstStyle/>
          <a:p>
            <a:r>
              <a:rPr lang="en-GB" dirty="0" smtClean="0"/>
              <a:t>Sports</a:t>
            </a:r>
            <a:endParaRPr lang="en-GB"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67810"/>
            <a:ext cx="2666658" cy="177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664" y="2463737"/>
            <a:ext cx="2448272" cy="187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3968" y="809551"/>
            <a:ext cx="4599318" cy="25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83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7" name="TextBox 6"/>
          <p:cNvSpPr txBox="1"/>
          <p:nvPr/>
        </p:nvSpPr>
        <p:spPr>
          <a:xfrm>
            <a:off x="6516216" y="555526"/>
            <a:ext cx="1369286" cy="369332"/>
          </a:xfrm>
          <a:prstGeom prst="rect">
            <a:avLst/>
          </a:prstGeom>
          <a:noFill/>
        </p:spPr>
        <p:txBody>
          <a:bodyPr wrap="none" rtlCol="0">
            <a:spAutoFit/>
          </a:bodyPr>
          <a:lstStyle/>
          <a:p>
            <a:r>
              <a:rPr lang="en-GB" dirty="0" smtClean="0"/>
              <a:t>Art &amp; Design</a:t>
            </a:r>
            <a:endParaRPr lang="en-GB"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800099"/>
            <a:ext cx="2262187"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3808" y="339502"/>
            <a:ext cx="2657475"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128" y="1659404"/>
            <a:ext cx="326231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8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6" name="TextBox 5"/>
          <p:cNvSpPr txBox="1"/>
          <p:nvPr/>
        </p:nvSpPr>
        <p:spPr>
          <a:xfrm>
            <a:off x="3059832" y="3857407"/>
            <a:ext cx="1749518" cy="369332"/>
          </a:xfrm>
          <a:prstGeom prst="rect">
            <a:avLst/>
          </a:prstGeom>
          <a:noFill/>
        </p:spPr>
        <p:txBody>
          <a:bodyPr wrap="none" rtlCol="0">
            <a:spAutoFit/>
          </a:bodyPr>
          <a:lstStyle/>
          <a:p>
            <a:r>
              <a:rPr lang="en-GB" dirty="0" smtClean="0"/>
              <a:t>Music and Crafts</a:t>
            </a:r>
            <a:endParaRPr lang="en-GB" dirty="0"/>
          </a:p>
        </p:txBody>
      </p:sp>
      <p:pic>
        <p:nvPicPr>
          <p:cNvPr id="205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4279" y="179825"/>
            <a:ext cx="2313825" cy="346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733" y="1131590"/>
            <a:ext cx="273685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4208" y="179825"/>
            <a:ext cx="2448272" cy="436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392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7" name="TextBox 6"/>
          <p:cNvSpPr txBox="1"/>
          <p:nvPr/>
        </p:nvSpPr>
        <p:spPr>
          <a:xfrm>
            <a:off x="3419872" y="3579862"/>
            <a:ext cx="3367845" cy="646331"/>
          </a:xfrm>
          <a:prstGeom prst="rect">
            <a:avLst/>
          </a:prstGeom>
          <a:noFill/>
        </p:spPr>
        <p:txBody>
          <a:bodyPr wrap="none" rtlCol="0">
            <a:spAutoFit/>
          </a:bodyPr>
          <a:lstStyle/>
          <a:p>
            <a:r>
              <a:rPr lang="en-GB" dirty="0" smtClean="0"/>
              <a:t>Outdoor Education:  </a:t>
            </a:r>
          </a:p>
          <a:p>
            <a:r>
              <a:rPr lang="en-GB" dirty="0" smtClean="0"/>
              <a:t>Duke of Edinburgh, John Muir etc.</a:t>
            </a:r>
            <a:endParaRPr lang="en-GB"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411510"/>
            <a:ext cx="3528392" cy="264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Image may contain: one or more people, outdoor and na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98" y="302627"/>
            <a:ext cx="27003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5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1725088" cy="369332"/>
          </a:xfrm>
          <a:prstGeom prst="rect">
            <a:avLst/>
          </a:prstGeom>
        </p:spPr>
        <p:txBody>
          <a:bodyPr wrap="none">
            <a:spAutoFit/>
          </a:bodyPr>
          <a:lstStyle/>
          <a:p>
            <a:r>
              <a:rPr lang="en-GB" b="1" dirty="0"/>
              <a:t>Implementation</a:t>
            </a:r>
          </a:p>
        </p:txBody>
      </p:sp>
      <p:sp>
        <p:nvSpPr>
          <p:cNvPr id="5" name="Rectangle 4"/>
          <p:cNvSpPr/>
          <p:nvPr/>
        </p:nvSpPr>
        <p:spPr>
          <a:xfrm>
            <a:off x="395536" y="699542"/>
            <a:ext cx="3528392" cy="1077218"/>
          </a:xfrm>
          <a:prstGeom prst="rect">
            <a:avLst/>
          </a:prstGeom>
        </p:spPr>
        <p:txBody>
          <a:bodyPr wrap="square">
            <a:spAutoFit/>
          </a:bodyPr>
          <a:lstStyle/>
          <a:p>
            <a:r>
              <a:rPr lang="en-GB" sz="1600" b="1" dirty="0" smtClean="0"/>
              <a:t>Numeracy:  Improvement </a:t>
            </a:r>
          </a:p>
          <a:p>
            <a:r>
              <a:rPr lang="en-GB" sz="1600" dirty="0" smtClean="0"/>
              <a:t>Who – P7 </a:t>
            </a:r>
            <a:r>
              <a:rPr lang="en-GB" sz="1600" dirty="0"/>
              <a:t>to </a:t>
            </a:r>
            <a:r>
              <a:rPr lang="en-GB" sz="1600" dirty="0" smtClean="0"/>
              <a:t>S1</a:t>
            </a:r>
            <a:r>
              <a:rPr lang="en-GB" sz="1600" dirty="0"/>
              <a:t> </a:t>
            </a:r>
          </a:p>
          <a:p>
            <a:r>
              <a:rPr lang="en-GB" sz="1600" dirty="0"/>
              <a:t>Improved Numeracy </a:t>
            </a:r>
            <a:r>
              <a:rPr lang="en-GB" sz="1600" dirty="0" smtClean="0"/>
              <a:t>attainment</a:t>
            </a:r>
            <a:endParaRPr lang="en-GB" sz="1600" dirty="0"/>
          </a:p>
          <a:p>
            <a:r>
              <a:rPr lang="en-GB" sz="1600" dirty="0" smtClean="0"/>
              <a:t>Data </a:t>
            </a:r>
            <a:r>
              <a:rPr lang="en-GB" sz="1600" dirty="0"/>
              <a:t>management &amp; t</a:t>
            </a:r>
            <a:r>
              <a:rPr lang="en-GB" sz="1600" dirty="0" smtClean="0"/>
              <a:t>racking</a:t>
            </a:r>
            <a:endParaRPr lang="en-GB" sz="1600" dirty="0"/>
          </a:p>
        </p:txBody>
      </p:sp>
      <p:sp>
        <p:nvSpPr>
          <p:cNvPr id="6" name="Rectangle 5"/>
          <p:cNvSpPr/>
          <p:nvPr/>
        </p:nvSpPr>
        <p:spPr>
          <a:xfrm>
            <a:off x="4572000" y="699542"/>
            <a:ext cx="4104456" cy="1077218"/>
          </a:xfrm>
          <a:prstGeom prst="rect">
            <a:avLst/>
          </a:prstGeom>
        </p:spPr>
        <p:txBody>
          <a:bodyPr wrap="square">
            <a:spAutoFit/>
          </a:bodyPr>
          <a:lstStyle/>
          <a:p>
            <a:r>
              <a:rPr lang="en-GB" sz="1600" b="1" dirty="0" smtClean="0"/>
              <a:t>Literacy:  </a:t>
            </a:r>
            <a:r>
              <a:rPr lang="en-GB" sz="1600" dirty="0"/>
              <a:t> </a:t>
            </a:r>
          </a:p>
          <a:p>
            <a:pPr lvl="0"/>
            <a:r>
              <a:rPr lang="en-GB" sz="1600" dirty="0" smtClean="0"/>
              <a:t>Improve attainment in literacy</a:t>
            </a:r>
          </a:p>
          <a:p>
            <a:r>
              <a:rPr lang="en-GB" sz="1600" dirty="0"/>
              <a:t>Purchase of a Digital Theatre </a:t>
            </a:r>
            <a:r>
              <a:rPr lang="en-GB" sz="1600" dirty="0" smtClean="0"/>
              <a:t>Licence</a:t>
            </a:r>
          </a:p>
          <a:p>
            <a:r>
              <a:rPr lang="en-GB" sz="1600" dirty="0" smtClean="0"/>
              <a:t>Curriculum Support Integration and Literacy</a:t>
            </a:r>
            <a:endParaRPr lang="en-GB" sz="1600" dirty="0"/>
          </a:p>
        </p:txBody>
      </p:sp>
      <p:sp>
        <p:nvSpPr>
          <p:cNvPr id="7" name="Rectangle 6"/>
          <p:cNvSpPr/>
          <p:nvPr/>
        </p:nvSpPr>
        <p:spPr>
          <a:xfrm>
            <a:off x="395536" y="2139702"/>
            <a:ext cx="6696744" cy="2308324"/>
          </a:xfrm>
          <a:prstGeom prst="rect">
            <a:avLst/>
          </a:prstGeom>
        </p:spPr>
        <p:txBody>
          <a:bodyPr wrap="square">
            <a:spAutoFit/>
          </a:bodyPr>
          <a:lstStyle/>
          <a:p>
            <a:r>
              <a:rPr lang="en-GB" sz="1600" b="1" dirty="0" smtClean="0"/>
              <a:t>Health &amp; Wellbeing</a:t>
            </a:r>
            <a:endParaRPr lang="en-GB" sz="1600" dirty="0"/>
          </a:p>
          <a:p>
            <a:r>
              <a:rPr lang="en-GB" sz="1600" dirty="0"/>
              <a:t> </a:t>
            </a:r>
          </a:p>
          <a:p>
            <a:r>
              <a:rPr lang="en-GB" sz="1600" dirty="0"/>
              <a:t>In School Counselling.</a:t>
            </a:r>
          </a:p>
          <a:p>
            <a:r>
              <a:rPr lang="en-GB" sz="1600" dirty="0" smtClean="0"/>
              <a:t>Access </a:t>
            </a:r>
            <a:r>
              <a:rPr lang="en-GB" sz="1600" dirty="0"/>
              <a:t>to </a:t>
            </a:r>
            <a:r>
              <a:rPr lang="en-GB" sz="1600" dirty="0" smtClean="0"/>
              <a:t>Outdoor Education. </a:t>
            </a:r>
            <a:endParaRPr lang="en-GB" sz="1600" dirty="0"/>
          </a:p>
          <a:p>
            <a:r>
              <a:rPr lang="en-GB" sz="1600" dirty="0" smtClean="0"/>
              <a:t>Partnership working.  SDS, VAO, CLD, Social Work etc.</a:t>
            </a:r>
          </a:p>
          <a:p>
            <a:r>
              <a:rPr lang="en-GB" sz="1600" dirty="0" smtClean="0"/>
              <a:t>Transition for Isles pupils  </a:t>
            </a:r>
          </a:p>
          <a:p>
            <a:r>
              <a:rPr lang="en-GB" sz="1600" dirty="0" smtClean="0"/>
              <a:t>Curriculum support – John Muir award and residential activities.  </a:t>
            </a:r>
          </a:p>
          <a:p>
            <a:endParaRPr lang="en-GB" sz="1600" dirty="0" smtClean="0"/>
          </a:p>
          <a:p>
            <a:r>
              <a:rPr lang="en-GB" sz="1600" dirty="0" smtClean="0"/>
              <a:t>0.5 </a:t>
            </a:r>
            <a:r>
              <a:rPr lang="en-GB" sz="1600" dirty="0"/>
              <a:t>FTE Home School </a:t>
            </a:r>
            <a:r>
              <a:rPr lang="en-GB" sz="1600" dirty="0" smtClean="0"/>
              <a:t>Support Worker</a:t>
            </a:r>
            <a:endParaRPr lang="en-GB" sz="1600" dirty="0"/>
          </a:p>
        </p:txBody>
      </p:sp>
    </p:spTree>
    <p:extLst>
      <p:ext uri="{BB962C8B-B14F-4D97-AF65-F5344CB8AC3E}">
        <p14:creationId xmlns:p14="http://schemas.microsoft.com/office/powerpoint/2010/main" val="1713376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2" name="TextBox 1"/>
          <p:cNvSpPr txBox="1"/>
          <p:nvPr/>
        </p:nvSpPr>
        <p:spPr>
          <a:xfrm>
            <a:off x="467544" y="1059582"/>
            <a:ext cx="6205610" cy="1477328"/>
          </a:xfrm>
          <a:prstGeom prst="rect">
            <a:avLst/>
          </a:prstGeom>
          <a:noFill/>
        </p:spPr>
        <p:txBody>
          <a:bodyPr wrap="none" rtlCol="0">
            <a:spAutoFit/>
          </a:bodyPr>
          <a:lstStyle/>
          <a:p>
            <a:r>
              <a:rPr lang="en-GB" b="1" dirty="0" smtClean="0"/>
              <a:t>Numeracy</a:t>
            </a:r>
          </a:p>
          <a:p>
            <a:endParaRPr lang="en-GB" dirty="0" smtClean="0"/>
          </a:p>
          <a:p>
            <a:r>
              <a:rPr lang="en-GB" dirty="0" smtClean="0"/>
              <a:t>Increased team teaching with primary and secondary colleagues</a:t>
            </a:r>
          </a:p>
          <a:p>
            <a:r>
              <a:rPr lang="en-GB" dirty="0" smtClean="0"/>
              <a:t>Shared understanding and improved working partnerships</a:t>
            </a:r>
          </a:p>
          <a:p>
            <a:r>
              <a:rPr lang="en-GB" dirty="0"/>
              <a:t>Development of shared language on numeracy across </a:t>
            </a:r>
            <a:r>
              <a:rPr lang="en-GB" dirty="0" smtClean="0"/>
              <a:t>schools</a:t>
            </a:r>
            <a:endParaRPr lang="en-GB" dirty="0"/>
          </a:p>
        </p:txBody>
      </p:sp>
      <p:sp>
        <p:nvSpPr>
          <p:cNvPr id="6" name="Rectangle 5"/>
          <p:cNvSpPr/>
          <p:nvPr/>
        </p:nvSpPr>
        <p:spPr>
          <a:xfrm>
            <a:off x="3601607" y="262558"/>
            <a:ext cx="4356889" cy="954107"/>
          </a:xfrm>
          <a:prstGeom prst="rect">
            <a:avLst/>
          </a:prstGeom>
        </p:spPr>
        <p:txBody>
          <a:bodyPr wrap="square">
            <a:spAutoFit/>
          </a:bodyPr>
          <a:lstStyle/>
          <a:p>
            <a:r>
              <a:rPr lang="en-GB" sz="1400" i="1" dirty="0" smtClean="0"/>
              <a:t>“I have always had a healthy respect for the work my primary colleagues deliver but it can now be described as a massive respect and sense of awe at the challenges they face and overcome.”</a:t>
            </a:r>
            <a:endParaRPr lang="en-GB" sz="1400" i="1" dirty="0"/>
          </a:p>
        </p:txBody>
      </p:sp>
      <p:sp>
        <p:nvSpPr>
          <p:cNvPr id="7" name="Rectangle 6"/>
          <p:cNvSpPr/>
          <p:nvPr/>
        </p:nvSpPr>
        <p:spPr>
          <a:xfrm>
            <a:off x="107504" y="2931790"/>
            <a:ext cx="4356889" cy="738664"/>
          </a:xfrm>
          <a:prstGeom prst="rect">
            <a:avLst/>
          </a:prstGeom>
        </p:spPr>
        <p:txBody>
          <a:bodyPr wrap="square">
            <a:spAutoFit/>
          </a:bodyPr>
          <a:lstStyle/>
          <a:p>
            <a:r>
              <a:rPr lang="en-GB" sz="1400" i="1" dirty="0" smtClean="0"/>
              <a:t>“We are developing a shared language of maths and numeracy.  This requires conversations and face time and I hope this will ease the transition for pupils.”</a:t>
            </a:r>
            <a:endParaRPr lang="en-GB" sz="1400" i="1" dirty="0"/>
          </a:p>
        </p:txBody>
      </p:sp>
      <p:sp>
        <p:nvSpPr>
          <p:cNvPr id="9" name="Rectangle 8"/>
          <p:cNvSpPr/>
          <p:nvPr/>
        </p:nvSpPr>
        <p:spPr>
          <a:xfrm>
            <a:off x="3779912" y="3571573"/>
            <a:ext cx="2607063" cy="954107"/>
          </a:xfrm>
          <a:prstGeom prst="rect">
            <a:avLst/>
          </a:prstGeom>
        </p:spPr>
        <p:txBody>
          <a:bodyPr wrap="square">
            <a:spAutoFit/>
          </a:bodyPr>
          <a:lstStyle/>
          <a:p>
            <a:r>
              <a:rPr lang="en-GB" sz="1400" i="1" dirty="0" smtClean="0"/>
              <a:t>“We solved problems, used number puzzles, learned how to use coordinates and had great fun.”</a:t>
            </a:r>
            <a:endParaRPr lang="en-GB" sz="1400" i="1" dirty="0"/>
          </a:p>
        </p:txBody>
      </p:sp>
      <p:sp>
        <p:nvSpPr>
          <p:cNvPr id="10" name="Rectangle 9"/>
          <p:cNvSpPr/>
          <p:nvPr/>
        </p:nvSpPr>
        <p:spPr>
          <a:xfrm>
            <a:off x="6141401" y="2571750"/>
            <a:ext cx="2607063" cy="954107"/>
          </a:xfrm>
          <a:prstGeom prst="rect">
            <a:avLst/>
          </a:prstGeom>
        </p:spPr>
        <p:txBody>
          <a:bodyPr wrap="square">
            <a:spAutoFit/>
          </a:bodyPr>
          <a:lstStyle/>
          <a:p>
            <a:r>
              <a:rPr lang="en-GB" sz="1400" i="1" dirty="0" smtClean="0"/>
              <a:t>“It was lovely to see the children who were quite apprehensive about going to KGS feeling much happier.”</a:t>
            </a:r>
            <a:endParaRPr lang="en-GB" sz="1400" i="1" dirty="0"/>
          </a:p>
        </p:txBody>
      </p:sp>
    </p:spTree>
    <p:extLst>
      <p:ext uri="{BB962C8B-B14F-4D97-AF65-F5344CB8AC3E}">
        <p14:creationId xmlns:p14="http://schemas.microsoft.com/office/powerpoint/2010/main" val="2136669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2" name="TextBox 1"/>
          <p:cNvSpPr txBox="1"/>
          <p:nvPr/>
        </p:nvSpPr>
        <p:spPr>
          <a:xfrm>
            <a:off x="467545" y="1059582"/>
            <a:ext cx="4320479" cy="923330"/>
          </a:xfrm>
          <a:prstGeom prst="rect">
            <a:avLst/>
          </a:prstGeom>
          <a:noFill/>
        </p:spPr>
        <p:txBody>
          <a:bodyPr wrap="square" rtlCol="0">
            <a:spAutoFit/>
          </a:bodyPr>
          <a:lstStyle/>
          <a:p>
            <a:r>
              <a:rPr lang="en-GB" b="1" dirty="0" smtClean="0"/>
              <a:t>Literacy</a:t>
            </a:r>
          </a:p>
          <a:p>
            <a:r>
              <a:rPr lang="en-GB" dirty="0" smtClean="0"/>
              <a:t>Inclusion:  Curriculum Support Magazine</a:t>
            </a:r>
          </a:p>
          <a:p>
            <a:endParaRPr lang="en-GB" dirty="0"/>
          </a:p>
        </p:txBody>
      </p:sp>
      <p:sp>
        <p:nvSpPr>
          <p:cNvPr id="7" name="Rectangle 6"/>
          <p:cNvSpPr/>
          <p:nvPr/>
        </p:nvSpPr>
        <p:spPr>
          <a:xfrm>
            <a:off x="443319" y="1928545"/>
            <a:ext cx="3227814" cy="954107"/>
          </a:xfrm>
          <a:prstGeom prst="rect">
            <a:avLst/>
          </a:prstGeom>
        </p:spPr>
        <p:txBody>
          <a:bodyPr wrap="square">
            <a:spAutoFit/>
          </a:bodyPr>
          <a:lstStyle/>
          <a:p>
            <a:r>
              <a:rPr lang="en-GB" sz="1400" i="1" dirty="0"/>
              <a:t>“Writing about the Food Bank was also good because we got to interview </a:t>
            </a:r>
            <a:r>
              <a:rPr lang="en-GB" sz="1400" i="1" dirty="0" smtClean="0"/>
              <a:t>[name] and </a:t>
            </a:r>
            <a:r>
              <a:rPr lang="en-GB" sz="1400" i="1" dirty="0"/>
              <a:t>find out about the facts about how many people use the Food Bank</a:t>
            </a:r>
            <a:r>
              <a:rPr lang="en-GB" sz="1400" i="1" dirty="0" smtClean="0"/>
              <a:t>.”</a:t>
            </a:r>
            <a:endParaRPr lang="en-GB" sz="1400" i="1" dirty="0"/>
          </a:p>
        </p:txBody>
      </p:sp>
      <p:sp>
        <p:nvSpPr>
          <p:cNvPr id="9" name="Rectangle 8"/>
          <p:cNvSpPr/>
          <p:nvPr/>
        </p:nvSpPr>
        <p:spPr>
          <a:xfrm>
            <a:off x="2341739" y="3219822"/>
            <a:ext cx="4356889" cy="954107"/>
          </a:xfrm>
          <a:prstGeom prst="rect">
            <a:avLst/>
          </a:prstGeom>
        </p:spPr>
        <p:txBody>
          <a:bodyPr wrap="square">
            <a:spAutoFit/>
          </a:bodyPr>
          <a:lstStyle/>
          <a:p>
            <a:r>
              <a:rPr lang="en-GB" sz="1400" i="1" dirty="0"/>
              <a:t>“The magazine was a really enjoyable project and it gave me something to do when I felt really down. It also helped me feel that I was doing something productive! Thank you magazine!”</a:t>
            </a:r>
          </a:p>
        </p:txBody>
      </p:sp>
      <p:sp>
        <p:nvSpPr>
          <p:cNvPr id="10" name="Rectangle 9"/>
          <p:cNvSpPr/>
          <p:nvPr/>
        </p:nvSpPr>
        <p:spPr>
          <a:xfrm>
            <a:off x="1763688" y="195486"/>
            <a:ext cx="4356889" cy="738664"/>
          </a:xfrm>
          <a:prstGeom prst="rect">
            <a:avLst/>
          </a:prstGeom>
        </p:spPr>
        <p:txBody>
          <a:bodyPr wrap="square">
            <a:spAutoFit/>
          </a:bodyPr>
          <a:lstStyle/>
          <a:p>
            <a:r>
              <a:rPr lang="en-GB" sz="1400" i="1" dirty="0"/>
              <a:t>“I really enjoyed making the magazine, it gives me a chance to speak out on disabilities and share my experiences”</a:t>
            </a:r>
          </a:p>
        </p:txBody>
      </p:sp>
      <p:sp>
        <p:nvSpPr>
          <p:cNvPr id="5" name="AutoShape 2" descr="https://outlook.office.com/owa/service.svc/s/GetFileAttachment?id=AAMkAGE4Y2M3NDk0LTM2MGQtNDAyZS04NGU0LTFiYjY5ZDNkNDQ2NgBGAAAAAAC4ywLbt3wcSJfFPGIxVoYzBwCcHJsND3zWSIaeFdamvB0QAAAAAAEMAACcHJsND3zWSIaeFdamvB0QAAGblkeWAAABEgAQANlTxMBsA9FHskvFGsvh56M%3D&amp;X-OWA-CANARY=QUNtwgG0RkON0qjHbQZqoaDB8xqbetUY-jNmsRIczfPYOj5UEEnN-Q4uGlEDRgr9CwUyywRNafM.&amp;isImagePreview=Tru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outlook.office.com/owa/service.svc/s/GetFileAttachment?id=AAMkAGE4Y2M3NDk0LTM2MGQtNDAyZS04NGU0LTFiYjY5ZDNkNDQ2NgBGAAAAAAC4ywLbt3wcSJfFPGIxVoYzBwCcHJsND3zWSIaeFdamvB0QAAAAAAEMAACcHJsND3zWSIaeFdamvB0QAAGblkeWAAABEgAQANlTxMBsA9FHskvFGsvh56M%3D&amp;X-OWA-CANARY=QUNtwgG0RkON0qjHbQZqoaDB8xqbetUY-jNmsRIczfPYOj5UEEnN-Q4uGlEDRgr9CwUyywRNafM.&amp;isImagePreview=Tru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p:nvSpPr>
        <p:spPr>
          <a:xfrm>
            <a:off x="4644008" y="1442371"/>
            <a:ext cx="4356889" cy="523220"/>
          </a:xfrm>
          <a:prstGeom prst="rect">
            <a:avLst/>
          </a:prstGeom>
        </p:spPr>
        <p:txBody>
          <a:bodyPr wrap="square">
            <a:spAutoFit/>
          </a:bodyPr>
          <a:lstStyle/>
          <a:p>
            <a:r>
              <a:rPr lang="en-GB" sz="1400" i="1" dirty="0"/>
              <a:t>“It was a very tight timetable, but I am really proud that I edited the whole magazine</a:t>
            </a:r>
            <a:r>
              <a:rPr lang="en-GB" sz="1400" i="1" dirty="0" smtClean="0"/>
              <a:t>.”</a:t>
            </a:r>
            <a:endParaRPr lang="en-GB" sz="1400" i="1" dirty="0"/>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57372" y="2139702"/>
            <a:ext cx="1656184" cy="2400108"/>
          </a:xfrm>
          <a:prstGeom prst="rect">
            <a:avLst/>
          </a:prstGeom>
        </p:spPr>
      </p:pic>
    </p:spTree>
    <p:extLst>
      <p:ext uri="{BB962C8B-B14F-4D97-AF65-F5344CB8AC3E}">
        <p14:creationId xmlns:p14="http://schemas.microsoft.com/office/powerpoint/2010/main" val="39803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2" name="TextBox 1"/>
          <p:cNvSpPr txBox="1"/>
          <p:nvPr/>
        </p:nvSpPr>
        <p:spPr>
          <a:xfrm>
            <a:off x="467544" y="1125200"/>
            <a:ext cx="5760639" cy="1446550"/>
          </a:xfrm>
          <a:prstGeom prst="rect">
            <a:avLst/>
          </a:prstGeom>
          <a:noFill/>
        </p:spPr>
        <p:txBody>
          <a:bodyPr wrap="square" rtlCol="0">
            <a:spAutoFit/>
          </a:bodyPr>
          <a:lstStyle/>
          <a:p>
            <a:r>
              <a:rPr lang="en-GB" b="1" dirty="0" smtClean="0"/>
              <a:t>Literacy</a:t>
            </a:r>
          </a:p>
          <a:p>
            <a:endParaRPr lang="en-GB" dirty="0" smtClean="0"/>
          </a:p>
          <a:p>
            <a:r>
              <a:rPr lang="en-GB" sz="1700" dirty="0" smtClean="0"/>
              <a:t>Digital Theatre.  Access to performance and script development and performance – both in school and at home</a:t>
            </a:r>
          </a:p>
          <a:p>
            <a:endParaRPr lang="en-GB" dirty="0"/>
          </a:p>
        </p:txBody>
      </p:sp>
      <p:sp>
        <p:nvSpPr>
          <p:cNvPr id="5" name="Rectangle 4"/>
          <p:cNvSpPr/>
          <p:nvPr/>
        </p:nvSpPr>
        <p:spPr>
          <a:xfrm>
            <a:off x="222899" y="2787774"/>
            <a:ext cx="3196971" cy="954107"/>
          </a:xfrm>
          <a:prstGeom prst="rect">
            <a:avLst/>
          </a:prstGeom>
        </p:spPr>
        <p:txBody>
          <a:bodyPr wrap="square">
            <a:spAutoFit/>
          </a:bodyPr>
          <a:lstStyle/>
          <a:p>
            <a:r>
              <a:rPr lang="en-GB" sz="1400" i="1" dirty="0" smtClean="0"/>
              <a:t>“Reading </a:t>
            </a:r>
            <a:r>
              <a:rPr lang="en-GB" sz="1400" i="1" dirty="0"/>
              <a:t>a play in class doesn't bring it to life or excite you the way watching it live does. Being able to watch it again at home in one showing really helps too</a:t>
            </a:r>
            <a:r>
              <a:rPr lang="en-GB" sz="1400" i="1" dirty="0" smtClean="0"/>
              <a:t>."</a:t>
            </a:r>
            <a:endParaRPr lang="en-GB" sz="1400" i="1" dirty="0"/>
          </a:p>
        </p:txBody>
      </p:sp>
      <p:sp>
        <p:nvSpPr>
          <p:cNvPr id="9" name="Rectangle 8"/>
          <p:cNvSpPr/>
          <p:nvPr/>
        </p:nvSpPr>
        <p:spPr>
          <a:xfrm>
            <a:off x="5652120" y="195486"/>
            <a:ext cx="3131840" cy="1169551"/>
          </a:xfrm>
          <a:prstGeom prst="rect">
            <a:avLst/>
          </a:prstGeom>
        </p:spPr>
        <p:txBody>
          <a:bodyPr wrap="square">
            <a:spAutoFit/>
          </a:bodyPr>
          <a:lstStyle/>
          <a:p>
            <a:r>
              <a:rPr lang="en-GB" sz="1400" i="1" dirty="0" smtClean="0"/>
              <a:t>“It's </a:t>
            </a:r>
            <a:r>
              <a:rPr lang="en-GB" sz="1400" i="1" dirty="0"/>
              <a:t>great to see live productions, but digital theatre lets you go back and see it again and again if you are unsure of the story or want to remind yourself of it</a:t>
            </a:r>
            <a:r>
              <a:rPr lang="en-GB" sz="1400" i="1" dirty="0" smtClean="0"/>
              <a:t>."</a:t>
            </a:r>
            <a:endParaRPr lang="en-GB" sz="1400" i="1" dirty="0"/>
          </a:p>
        </p:txBody>
      </p:sp>
      <p:sp>
        <p:nvSpPr>
          <p:cNvPr id="10" name="Rectangle 9"/>
          <p:cNvSpPr/>
          <p:nvPr/>
        </p:nvSpPr>
        <p:spPr>
          <a:xfrm>
            <a:off x="5508104" y="2561484"/>
            <a:ext cx="3131840" cy="1815882"/>
          </a:xfrm>
          <a:prstGeom prst="rect">
            <a:avLst/>
          </a:prstGeom>
        </p:spPr>
        <p:txBody>
          <a:bodyPr wrap="square">
            <a:spAutoFit/>
          </a:bodyPr>
          <a:lstStyle/>
          <a:p>
            <a:r>
              <a:rPr lang="en-GB" sz="1400" i="1" dirty="0"/>
              <a:t>“Our remote location limits our access to live theatre but now we have it at our fingertips. The quality of the productions, the interviews, essays and resources have improved the quality of our lessons and helped us to bring an additional buzz back into the department</a:t>
            </a:r>
          </a:p>
        </p:txBody>
      </p:sp>
    </p:spTree>
    <p:extLst>
      <p:ext uri="{BB962C8B-B14F-4D97-AF65-F5344CB8AC3E}">
        <p14:creationId xmlns:p14="http://schemas.microsoft.com/office/powerpoint/2010/main" val="205256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2" name="Rectangle 1"/>
          <p:cNvSpPr/>
          <p:nvPr/>
        </p:nvSpPr>
        <p:spPr>
          <a:xfrm>
            <a:off x="755576" y="627534"/>
            <a:ext cx="7632848" cy="2431435"/>
          </a:xfrm>
          <a:prstGeom prst="rect">
            <a:avLst/>
          </a:prstGeom>
        </p:spPr>
        <p:txBody>
          <a:bodyPr wrap="square">
            <a:spAutoFit/>
          </a:bodyPr>
          <a:lstStyle/>
          <a:p>
            <a:pPr indent="-533400"/>
            <a:r>
              <a:rPr lang="en-GB" sz="2800" b="1" dirty="0"/>
              <a:t>Setting the context - </a:t>
            </a:r>
            <a:r>
              <a:rPr lang="en-GB" sz="2800" b="1" dirty="0" smtClean="0"/>
              <a:t>KGS</a:t>
            </a:r>
            <a:r>
              <a:rPr lang="en-GB" sz="2800" b="1" dirty="0"/>
              <a:t/>
            </a:r>
            <a:br>
              <a:rPr lang="en-GB" sz="2800" b="1" dirty="0"/>
            </a:br>
            <a:endParaRPr lang="en-GB" sz="2800" b="1" dirty="0"/>
          </a:p>
          <a:p>
            <a:pPr marL="457200"/>
            <a:r>
              <a:rPr lang="en-GB" sz="2400" dirty="0" smtClean="0"/>
              <a:t>752 </a:t>
            </a:r>
            <a:r>
              <a:rPr lang="en-GB" sz="2400" dirty="0"/>
              <a:t>pupils</a:t>
            </a:r>
          </a:p>
          <a:p>
            <a:pPr marL="457200"/>
            <a:r>
              <a:rPr lang="en-GB" sz="2400" dirty="0" smtClean="0"/>
              <a:t>45 FSM (6%)</a:t>
            </a:r>
            <a:endParaRPr lang="en-GB" sz="2400" dirty="0"/>
          </a:p>
          <a:p>
            <a:pPr marL="457200"/>
            <a:r>
              <a:rPr lang="en-GB" sz="2400" dirty="0" smtClean="0"/>
              <a:t>0% </a:t>
            </a:r>
            <a:r>
              <a:rPr lang="en-GB" sz="2400" dirty="0"/>
              <a:t>Deciles </a:t>
            </a:r>
            <a:r>
              <a:rPr lang="en-GB" sz="2400" dirty="0" smtClean="0"/>
              <a:t>1, 2, 3 </a:t>
            </a:r>
            <a:r>
              <a:rPr lang="en-GB" sz="2400" dirty="0"/>
              <a:t>and </a:t>
            </a:r>
            <a:r>
              <a:rPr lang="en-GB" sz="2400" dirty="0" smtClean="0"/>
              <a:t>10?</a:t>
            </a:r>
            <a:endParaRPr lang="en-GB" sz="2400" dirty="0"/>
          </a:p>
          <a:p>
            <a:pPr marL="457200"/>
            <a:r>
              <a:rPr lang="en-GB" sz="2400" dirty="0" smtClean="0"/>
              <a:t>PEF </a:t>
            </a:r>
            <a:r>
              <a:rPr lang="en-GB" sz="2400" dirty="0"/>
              <a:t>award - </a:t>
            </a:r>
            <a:r>
              <a:rPr lang="en-GB" sz="2400" dirty="0" smtClean="0"/>
              <a:t>£37,200</a:t>
            </a:r>
            <a:endParaRPr lang="en-GB"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028" y="1375648"/>
            <a:ext cx="3380412" cy="1988190"/>
          </a:xfrm>
          <a:prstGeom prst="rect">
            <a:avLst/>
          </a:prstGeom>
        </p:spPr>
      </p:pic>
    </p:spTree>
    <p:extLst>
      <p:ext uri="{BB962C8B-B14F-4D97-AF65-F5344CB8AC3E}">
        <p14:creationId xmlns:p14="http://schemas.microsoft.com/office/powerpoint/2010/main" val="1295899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2" name="TextBox 1"/>
          <p:cNvSpPr txBox="1"/>
          <p:nvPr/>
        </p:nvSpPr>
        <p:spPr>
          <a:xfrm>
            <a:off x="467544" y="1059582"/>
            <a:ext cx="5171737" cy="2031325"/>
          </a:xfrm>
          <a:prstGeom prst="rect">
            <a:avLst/>
          </a:prstGeom>
          <a:noFill/>
        </p:spPr>
        <p:txBody>
          <a:bodyPr wrap="none" rtlCol="0">
            <a:spAutoFit/>
          </a:bodyPr>
          <a:lstStyle/>
          <a:p>
            <a:r>
              <a:rPr lang="en-GB" b="1" dirty="0" smtClean="0"/>
              <a:t>Health and Wellbeing</a:t>
            </a:r>
          </a:p>
          <a:p>
            <a:endParaRPr lang="en-GB" b="1" dirty="0"/>
          </a:p>
          <a:p>
            <a:r>
              <a:rPr lang="en-GB" b="1" dirty="0" smtClean="0"/>
              <a:t>In school counselling  </a:t>
            </a:r>
            <a:endParaRPr lang="en-GB" dirty="0"/>
          </a:p>
          <a:p>
            <a:r>
              <a:rPr lang="en-GB" dirty="0" smtClean="0"/>
              <a:t>2015-16:  454 sessions attended</a:t>
            </a:r>
          </a:p>
          <a:p>
            <a:r>
              <a:rPr lang="en-GB" dirty="0" smtClean="0"/>
              <a:t>2016-17:  587 sessions attended.  (58, 7.7% of pupils)</a:t>
            </a:r>
          </a:p>
          <a:p>
            <a:r>
              <a:rPr lang="en-GB" dirty="0" smtClean="0"/>
              <a:t>Demand continues to increase.</a:t>
            </a:r>
          </a:p>
          <a:p>
            <a:endParaRPr lang="en-GB" dirty="0"/>
          </a:p>
        </p:txBody>
      </p:sp>
      <p:sp>
        <p:nvSpPr>
          <p:cNvPr id="6" name="Rectangle 5"/>
          <p:cNvSpPr/>
          <p:nvPr/>
        </p:nvSpPr>
        <p:spPr>
          <a:xfrm>
            <a:off x="4512963" y="195486"/>
            <a:ext cx="4356889" cy="738664"/>
          </a:xfrm>
          <a:prstGeom prst="rect">
            <a:avLst/>
          </a:prstGeom>
        </p:spPr>
        <p:txBody>
          <a:bodyPr wrap="square">
            <a:spAutoFit/>
          </a:bodyPr>
          <a:lstStyle/>
          <a:p>
            <a:r>
              <a:rPr lang="en-GB" sz="1400" i="1" dirty="0" smtClean="0"/>
              <a:t>“The statistics show a downward trend.  Their (pupils’) ability to cope has increased and their distress has decreased”</a:t>
            </a:r>
            <a:endParaRPr lang="en-GB" sz="1400" i="1" dirty="0"/>
          </a:p>
        </p:txBody>
      </p:sp>
      <p:sp>
        <p:nvSpPr>
          <p:cNvPr id="7" name="Rectangle 6"/>
          <p:cNvSpPr/>
          <p:nvPr/>
        </p:nvSpPr>
        <p:spPr>
          <a:xfrm>
            <a:off x="4355976" y="3435846"/>
            <a:ext cx="4356889" cy="523220"/>
          </a:xfrm>
          <a:prstGeom prst="rect">
            <a:avLst/>
          </a:prstGeom>
        </p:spPr>
        <p:txBody>
          <a:bodyPr wrap="square">
            <a:spAutoFit/>
          </a:bodyPr>
          <a:lstStyle/>
          <a:p>
            <a:r>
              <a:rPr lang="en-GB" sz="1400" i="1" dirty="0" smtClean="0"/>
              <a:t>“Having access to counselling has really helped me cope.  I have a place to go”</a:t>
            </a:r>
            <a:endParaRPr lang="en-GB" sz="1400" i="1" dirty="0"/>
          </a:p>
        </p:txBody>
      </p:sp>
    </p:spTree>
    <p:extLst>
      <p:ext uri="{BB962C8B-B14F-4D97-AF65-F5344CB8AC3E}">
        <p14:creationId xmlns:p14="http://schemas.microsoft.com/office/powerpoint/2010/main" val="4038158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2" name="TextBox 1"/>
          <p:cNvSpPr txBox="1"/>
          <p:nvPr/>
        </p:nvSpPr>
        <p:spPr>
          <a:xfrm>
            <a:off x="251520" y="771550"/>
            <a:ext cx="6336704" cy="1477328"/>
          </a:xfrm>
          <a:prstGeom prst="rect">
            <a:avLst/>
          </a:prstGeom>
          <a:noFill/>
        </p:spPr>
        <p:txBody>
          <a:bodyPr wrap="square" rtlCol="0">
            <a:spAutoFit/>
          </a:bodyPr>
          <a:lstStyle/>
          <a:p>
            <a:r>
              <a:rPr lang="en-GB" b="1" dirty="0" smtClean="0"/>
              <a:t>Health and Wellbeing</a:t>
            </a:r>
          </a:p>
          <a:p>
            <a:endParaRPr lang="en-GB" b="1" dirty="0"/>
          </a:p>
          <a:p>
            <a:r>
              <a:rPr lang="en-GB" b="1" dirty="0" smtClean="0"/>
              <a:t>S3 Art and Fashion Show  </a:t>
            </a:r>
            <a:endParaRPr lang="en-GB" dirty="0"/>
          </a:p>
          <a:p>
            <a:r>
              <a:rPr lang="en-GB" dirty="0" smtClean="0"/>
              <a:t>Peer motivation as pupils support each other to a real deadline</a:t>
            </a:r>
          </a:p>
          <a:p>
            <a:endParaRPr lang="en-GB" dirty="0" smtClean="0"/>
          </a:p>
        </p:txBody>
      </p:sp>
      <p:sp>
        <p:nvSpPr>
          <p:cNvPr id="3" name="Rectangle 2"/>
          <p:cNvSpPr/>
          <p:nvPr/>
        </p:nvSpPr>
        <p:spPr>
          <a:xfrm>
            <a:off x="99428" y="2067694"/>
            <a:ext cx="4572000" cy="923330"/>
          </a:xfrm>
          <a:prstGeom prst="rect">
            <a:avLst/>
          </a:prstGeom>
        </p:spPr>
        <p:txBody>
          <a:bodyPr>
            <a:spAutoFit/>
          </a:bodyPr>
          <a:lstStyle/>
          <a:p>
            <a:r>
              <a:rPr lang="en-GB" i="1" dirty="0" smtClean="0"/>
              <a:t>“The </a:t>
            </a:r>
            <a:r>
              <a:rPr lang="en-GB" i="1" dirty="0"/>
              <a:t>pupils were encouraged to reflect on their </a:t>
            </a:r>
            <a:r>
              <a:rPr lang="en-GB" i="1" dirty="0" smtClean="0"/>
              <a:t>work </a:t>
            </a:r>
            <a:r>
              <a:rPr lang="en-GB" i="1" dirty="0"/>
              <a:t>each choosing two of their own photographs to </a:t>
            </a:r>
            <a:r>
              <a:rPr lang="en-GB" i="1" dirty="0" smtClean="0"/>
              <a:t>exhibit”</a:t>
            </a:r>
            <a:endParaRPr lang="en-GB" i="1" dirty="0"/>
          </a:p>
        </p:txBody>
      </p:sp>
      <p:sp>
        <p:nvSpPr>
          <p:cNvPr id="7" name="Rectangle 6"/>
          <p:cNvSpPr/>
          <p:nvPr/>
        </p:nvSpPr>
        <p:spPr>
          <a:xfrm>
            <a:off x="99428" y="3867894"/>
            <a:ext cx="4572000" cy="646331"/>
          </a:xfrm>
          <a:prstGeom prst="rect">
            <a:avLst/>
          </a:prstGeom>
        </p:spPr>
        <p:txBody>
          <a:bodyPr>
            <a:spAutoFit/>
          </a:bodyPr>
          <a:lstStyle/>
          <a:p>
            <a:r>
              <a:rPr lang="en-GB" i="1" dirty="0" smtClean="0"/>
              <a:t>“My communication </a:t>
            </a:r>
            <a:r>
              <a:rPr lang="en-GB" i="1" dirty="0"/>
              <a:t>skills </a:t>
            </a:r>
            <a:r>
              <a:rPr lang="en-GB" i="1" dirty="0" smtClean="0"/>
              <a:t>got better as I had to </a:t>
            </a:r>
            <a:r>
              <a:rPr lang="en-GB" i="1" dirty="0"/>
              <a:t>ask people’s permission to take photos”</a:t>
            </a:r>
          </a:p>
        </p:txBody>
      </p:sp>
      <p:sp>
        <p:nvSpPr>
          <p:cNvPr id="9" name="Rectangle 8"/>
          <p:cNvSpPr/>
          <p:nvPr/>
        </p:nvSpPr>
        <p:spPr>
          <a:xfrm>
            <a:off x="99428" y="3107902"/>
            <a:ext cx="4572000" cy="646331"/>
          </a:xfrm>
          <a:prstGeom prst="rect">
            <a:avLst/>
          </a:prstGeom>
        </p:spPr>
        <p:txBody>
          <a:bodyPr>
            <a:spAutoFit/>
          </a:bodyPr>
          <a:lstStyle/>
          <a:p>
            <a:r>
              <a:rPr lang="en-GB" i="1" dirty="0" smtClean="0"/>
              <a:t>“I developed </a:t>
            </a:r>
            <a:r>
              <a:rPr lang="en-GB" i="1" dirty="0"/>
              <a:t>my ability to reflect on my work and make effective choices”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6192" y="411510"/>
            <a:ext cx="2316860" cy="1837368"/>
          </a:xfrm>
          <a:prstGeom prst="rect">
            <a:avLst/>
          </a:prstGeom>
        </p:spPr>
      </p:pic>
    </p:spTree>
    <p:extLst>
      <p:ext uri="{BB962C8B-B14F-4D97-AF65-F5344CB8AC3E}">
        <p14:creationId xmlns:p14="http://schemas.microsoft.com/office/powerpoint/2010/main" val="1416410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5" name="Rectangle 4"/>
          <p:cNvSpPr/>
          <p:nvPr/>
        </p:nvSpPr>
        <p:spPr>
          <a:xfrm>
            <a:off x="140640" y="1059582"/>
            <a:ext cx="3384376" cy="584775"/>
          </a:xfrm>
          <a:prstGeom prst="rect">
            <a:avLst/>
          </a:prstGeom>
        </p:spPr>
        <p:txBody>
          <a:bodyPr wrap="square">
            <a:spAutoFit/>
          </a:bodyPr>
          <a:lstStyle/>
          <a:p>
            <a:r>
              <a:rPr lang="en-GB" sz="1600" dirty="0" smtClean="0"/>
              <a:t>John </a:t>
            </a:r>
            <a:r>
              <a:rPr lang="en-GB" sz="1600" dirty="0"/>
              <a:t>Muir Award</a:t>
            </a:r>
            <a:r>
              <a:rPr lang="en-GB" sz="1600" dirty="0" smtClean="0"/>
              <a:t>:</a:t>
            </a:r>
          </a:p>
          <a:p>
            <a:r>
              <a:rPr lang="en-GB" sz="1600" dirty="0" smtClean="0"/>
              <a:t>Improved </a:t>
            </a:r>
            <a:r>
              <a:rPr lang="en-GB" sz="1600" dirty="0"/>
              <a:t>access to outdoor </a:t>
            </a:r>
            <a:r>
              <a:rPr lang="en-GB" sz="1600" dirty="0" smtClean="0"/>
              <a:t>learning</a:t>
            </a:r>
            <a:endParaRPr lang="en-GB" sz="1600" dirty="0"/>
          </a:p>
        </p:txBody>
      </p:sp>
      <p:sp>
        <p:nvSpPr>
          <p:cNvPr id="2" name="Rectangle 1"/>
          <p:cNvSpPr/>
          <p:nvPr/>
        </p:nvSpPr>
        <p:spPr>
          <a:xfrm>
            <a:off x="2123728" y="258312"/>
            <a:ext cx="4356889" cy="738664"/>
          </a:xfrm>
          <a:prstGeom prst="rect">
            <a:avLst/>
          </a:prstGeom>
        </p:spPr>
        <p:txBody>
          <a:bodyPr wrap="square">
            <a:spAutoFit/>
          </a:bodyPr>
          <a:lstStyle/>
          <a:p>
            <a:r>
              <a:rPr lang="en-GB" sz="1400" i="1" dirty="0" smtClean="0"/>
              <a:t>“John Muir is fun.  I’m helping make sure [Name] (from RSPB) doesn’t have to carry everything.  Its good to help nature else we wont have potatoes or chips”</a:t>
            </a:r>
            <a:endParaRPr lang="en-GB" sz="1400" i="1" dirty="0"/>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995686"/>
            <a:ext cx="3419475"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512964" y="1232076"/>
            <a:ext cx="4356889" cy="954107"/>
          </a:xfrm>
          <a:prstGeom prst="rect">
            <a:avLst/>
          </a:prstGeom>
        </p:spPr>
        <p:txBody>
          <a:bodyPr wrap="square">
            <a:spAutoFit/>
          </a:bodyPr>
          <a:lstStyle/>
          <a:p>
            <a:r>
              <a:rPr lang="en-GB" sz="1400" i="1" dirty="0" smtClean="0"/>
              <a:t>“I  liked going to </a:t>
            </a:r>
            <a:r>
              <a:rPr lang="en-GB" sz="1400" i="1" dirty="0" err="1" smtClean="0"/>
              <a:t>Cottascarth</a:t>
            </a:r>
            <a:r>
              <a:rPr lang="en-GB" sz="1400" i="1" dirty="0" smtClean="0"/>
              <a:t>.  We built bug hotel to help feed the birds and bees to help </a:t>
            </a:r>
            <a:r>
              <a:rPr lang="en-GB" sz="1400" i="1" dirty="0"/>
              <a:t>our local </a:t>
            </a:r>
            <a:r>
              <a:rPr lang="en-GB" sz="1400" i="1" dirty="0" smtClean="0"/>
              <a:t>environment. </a:t>
            </a:r>
            <a:endParaRPr lang="en-GB" sz="1400" i="1" dirty="0"/>
          </a:p>
          <a:p>
            <a:r>
              <a:rPr lang="en-GB" sz="1400" i="1" dirty="0"/>
              <a:t> </a:t>
            </a:r>
            <a:r>
              <a:rPr lang="en-GB" sz="1400" i="1" dirty="0" smtClean="0"/>
              <a:t>I learned about nature and insects.  Its good to get fresh air and not be trapped in a classroom”</a:t>
            </a:r>
            <a:endParaRPr lang="en-GB" sz="1400" i="1" dirty="0"/>
          </a:p>
        </p:txBody>
      </p:sp>
      <p:sp>
        <p:nvSpPr>
          <p:cNvPr id="14" name="Rectangle 13"/>
          <p:cNvSpPr/>
          <p:nvPr/>
        </p:nvSpPr>
        <p:spPr>
          <a:xfrm>
            <a:off x="3923928" y="2571750"/>
            <a:ext cx="1981125" cy="1815882"/>
          </a:xfrm>
          <a:prstGeom prst="rect">
            <a:avLst/>
          </a:prstGeom>
        </p:spPr>
        <p:txBody>
          <a:bodyPr wrap="square">
            <a:spAutoFit/>
          </a:bodyPr>
          <a:lstStyle/>
          <a:p>
            <a:r>
              <a:rPr lang="en-GB" sz="1400" i="1" dirty="0" smtClean="0"/>
              <a:t>“As a teacher, I feel this encourages a holistic approach to learning as pupils learn to take responsibility for managing their time and volunteering to help in the community”</a:t>
            </a:r>
            <a:endParaRPr lang="en-GB" sz="1400" i="1" dirty="0"/>
          </a:p>
        </p:txBody>
      </p:sp>
    </p:spTree>
    <p:extLst>
      <p:ext uri="{BB962C8B-B14F-4D97-AF65-F5344CB8AC3E}">
        <p14:creationId xmlns:p14="http://schemas.microsoft.com/office/powerpoint/2010/main" val="1365703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5" name="Rectangle 4"/>
          <p:cNvSpPr/>
          <p:nvPr/>
        </p:nvSpPr>
        <p:spPr>
          <a:xfrm>
            <a:off x="323528" y="1097325"/>
            <a:ext cx="1872208" cy="1077218"/>
          </a:xfrm>
          <a:prstGeom prst="rect">
            <a:avLst/>
          </a:prstGeom>
        </p:spPr>
        <p:txBody>
          <a:bodyPr wrap="square">
            <a:spAutoFit/>
          </a:bodyPr>
          <a:lstStyle/>
          <a:p>
            <a:r>
              <a:rPr lang="en-GB" sz="1600" dirty="0" smtClean="0"/>
              <a:t>Hoy Residential Trip:</a:t>
            </a:r>
          </a:p>
          <a:p>
            <a:endParaRPr lang="en-GB" sz="1600" dirty="0" smtClean="0"/>
          </a:p>
          <a:p>
            <a:endParaRPr lang="en-GB" sz="1600" dirty="0" smtClean="0"/>
          </a:p>
          <a:p>
            <a:endParaRPr lang="en-GB" sz="1600" dirty="0"/>
          </a:p>
        </p:txBody>
      </p:sp>
      <p:sp>
        <p:nvSpPr>
          <p:cNvPr id="2" name="Rectangle 1"/>
          <p:cNvSpPr/>
          <p:nvPr/>
        </p:nvSpPr>
        <p:spPr>
          <a:xfrm>
            <a:off x="2123728" y="258312"/>
            <a:ext cx="4356889" cy="738664"/>
          </a:xfrm>
          <a:prstGeom prst="rect">
            <a:avLst/>
          </a:prstGeom>
        </p:spPr>
        <p:txBody>
          <a:bodyPr wrap="square">
            <a:spAutoFit/>
          </a:bodyPr>
          <a:lstStyle/>
          <a:p>
            <a:r>
              <a:rPr lang="en-GB" sz="1400" i="1" dirty="0" smtClean="0"/>
              <a:t>“Hoy was great because there was so much to do.  Even when the weather was bad we still enjoyed ourselves learning leadership and map reading”</a:t>
            </a:r>
            <a:endParaRPr lang="en-GB" sz="1400" i="1" dirty="0"/>
          </a:p>
        </p:txBody>
      </p:sp>
      <p:sp>
        <p:nvSpPr>
          <p:cNvPr id="11" name="Rectangle 10"/>
          <p:cNvSpPr/>
          <p:nvPr/>
        </p:nvSpPr>
        <p:spPr>
          <a:xfrm>
            <a:off x="6588224" y="3723878"/>
            <a:ext cx="2178444" cy="738664"/>
          </a:xfrm>
          <a:prstGeom prst="rect">
            <a:avLst/>
          </a:prstGeom>
        </p:spPr>
        <p:txBody>
          <a:bodyPr wrap="square">
            <a:spAutoFit/>
          </a:bodyPr>
          <a:lstStyle/>
          <a:p>
            <a:r>
              <a:rPr lang="en-GB" sz="1400" i="1" dirty="0" smtClean="0"/>
              <a:t>“Experiencing new things like </a:t>
            </a:r>
            <a:r>
              <a:rPr lang="en-GB" sz="1400" i="1" dirty="0" err="1" smtClean="0"/>
              <a:t>coasteering</a:t>
            </a:r>
            <a:r>
              <a:rPr lang="en-GB" sz="1400" i="1" dirty="0" smtClean="0"/>
              <a:t> and raft building.”</a:t>
            </a:r>
            <a:endParaRPr lang="en-GB" sz="1400" i="1" dirty="0"/>
          </a:p>
        </p:txBody>
      </p:sp>
      <p:sp>
        <p:nvSpPr>
          <p:cNvPr id="14" name="Rectangle 13"/>
          <p:cNvSpPr/>
          <p:nvPr/>
        </p:nvSpPr>
        <p:spPr>
          <a:xfrm>
            <a:off x="2051720" y="3705294"/>
            <a:ext cx="3600400" cy="738664"/>
          </a:xfrm>
          <a:prstGeom prst="rect">
            <a:avLst/>
          </a:prstGeom>
        </p:spPr>
        <p:txBody>
          <a:bodyPr wrap="square">
            <a:spAutoFit/>
          </a:bodyPr>
          <a:lstStyle/>
          <a:p>
            <a:r>
              <a:rPr lang="en-GB" sz="1400" i="1" dirty="0" smtClean="0"/>
              <a:t>“A great opportunity for pupils to develop their awareness of the outside world and take part in Challenge by Choice activities”</a:t>
            </a:r>
            <a:endParaRPr lang="en-GB" sz="1400" i="1" dirty="0"/>
          </a:p>
        </p:txBody>
      </p:sp>
      <p:sp>
        <p:nvSpPr>
          <p:cNvPr id="12" name="Rectangle 11"/>
          <p:cNvSpPr/>
          <p:nvPr/>
        </p:nvSpPr>
        <p:spPr>
          <a:xfrm>
            <a:off x="6682134" y="627534"/>
            <a:ext cx="2178444" cy="307777"/>
          </a:xfrm>
          <a:prstGeom prst="rect">
            <a:avLst/>
          </a:prstGeom>
        </p:spPr>
        <p:txBody>
          <a:bodyPr wrap="square">
            <a:spAutoFit/>
          </a:bodyPr>
          <a:lstStyle/>
          <a:p>
            <a:r>
              <a:rPr lang="en-GB" sz="1400" i="1" dirty="0" smtClean="0"/>
              <a:t>“Trusting each other.”</a:t>
            </a:r>
            <a:endParaRPr lang="en-GB" sz="1400" i="1" dirty="0"/>
          </a:p>
        </p:txBody>
      </p:sp>
      <p:sp>
        <p:nvSpPr>
          <p:cNvPr id="13" name="Rectangle 12"/>
          <p:cNvSpPr/>
          <p:nvPr/>
        </p:nvSpPr>
        <p:spPr>
          <a:xfrm>
            <a:off x="5940152" y="987574"/>
            <a:ext cx="2178444" cy="523220"/>
          </a:xfrm>
          <a:prstGeom prst="rect">
            <a:avLst/>
          </a:prstGeom>
        </p:spPr>
        <p:txBody>
          <a:bodyPr wrap="square">
            <a:spAutoFit/>
          </a:bodyPr>
          <a:lstStyle/>
          <a:p>
            <a:r>
              <a:rPr lang="en-GB" sz="1400" i="1" dirty="0" smtClean="0"/>
              <a:t>“problem solving and teamwork.”</a:t>
            </a:r>
            <a:endParaRPr lang="en-GB" sz="1400" i="1"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430" y="1491630"/>
            <a:ext cx="17684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553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395536" y="339502"/>
            <a:ext cx="846707" cy="369332"/>
          </a:xfrm>
          <a:prstGeom prst="rect">
            <a:avLst/>
          </a:prstGeom>
        </p:spPr>
        <p:txBody>
          <a:bodyPr wrap="none">
            <a:spAutoFit/>
          </a:bodyPr>
          <a:lstStyle/>
          <a:p>
            <a:r>
              <a:rPr lang="en-GB" b="1" dirty="0" smtClean="0"/>
              <a:t>Impact</a:t>
            </a:r>
            <a:endParaRPr lang="en-GB" b="1" dirty="0"/>
          </a:p>
        </p:txBody>
      </p:sp>
      <p:sp>
        <p:nvSpPr>
          <p:cNvPr id="5" name="Rectangle 4"/>
          <p:cNvSpPr/>
          <p:nvPr/>
        </p:nvSpPr>
        <p:spPr>
          <a:xfrm>
            <a:off x="323528" y="1097325"/>
            <a:ext cx="6696744" cy="2554545"/>
          </a:xfrm>
          <a:prstGeom prst="rect">
            <a:avLst/>
          </a:prstGeom>
        </p:spPr>
        <p:txBody>
          <a:bodyPr wrap="square">
            <a:spAutoFit/>
          </a:bodyPr>
          <a:lstStyle/>
          <a:p>
            <a:r>
              <a:rPr lang="en-GB" sz="1600" dirty="0" smtClean="0"/>
              <a:t>Access </a:t>
            </a:r>
            <a:r>
              <a:rPr lang="en-GB" sz="1600" dirty="0"/>
              <a:t>to </a:t>
            </a:r>
            <a:r>
              <a:rPr lang="en-GB" sz="1600" dirty="0" smtClean="0"/>
              <a:t>Funding:</a:t>
            </a:r>
          </a:p>
          <a:p>
            <a:endParaRPr lang="en-GB" sz="1600" dirty="0" smtClean="0"/>
          </a:p>
          <a:p>
            <a:r>
              <a:rPr lang="en-GB" sz="1600" dirty="0" smtClean="0"/>
              <a:t>Technical</a:t>
            </a:r>
          </a:p>
          <a:p>
            <a:r>
              <a:rPr lang="en-GB" sz="1600" dirty="0" smtClean="0"/>
              <a:t>Home Economics</a:t>
            </a:r>
          </a:p>
          <a:p>
            <a:r>
              <a:rPr lang="en-GB" sz="1600" dirty="0" smtClean="0"/>
              <a:t>Art &amp; Design</a:t>
            </a:r>
          </a:p>
          <a:p>
            <a:r>
              <a:rPr lang="en-GB" sz="1600" dirty="0" smtClean="0"/>
              <a:t>Football Trip(s)</a:t>
            </a:r>
          </a:p>
          <a:p>
            <a:r>
              <a:rPr lang="en-GB" sz="1600" dirty="0" smtClean="0"/>
              <a:t>Music Trip(s)</a:t>
            </a:r>
          </a:p>
          <a:p>
            <a:r>
              <a:rPr lang="en-GB" sz="1600" dirty="0" smtClean="0"/>
              <a:t>Curriculum Support – KGS Outdoor Education</a:t>
            </a:r>
          </a:p>
          <a:p>
            <a:endParaRPr lang="en-GB" sz="1600" dirty="0" smtClean="0"/>
          </a:p>
          <a:p>
            <a:endParaRPr lang="en-GB" sz="1600" dirty="0"/>
          </a:p>
        </p:txBody>
      </p:sp>
      <p:sp>
        <p:nvSpPr>
          <p:cNvPr id="2" name="Rectangle 1"/>
          <p:cNvSpPr/>
          <p:nvPr/>
        </p:nvSpPr>
        <p:spPr>
          <a:xfrm>
            <a:off x="4546211" y="267494"/>
            <a:ext cx="4356889" cy="738664"/>
          </a:xfrm>
          <a:prstGeom prst="rect">
            <a:avLst/>
          </a:prstGeom>
        </p:spPr>
        <p:txBody>
          <a:bodyPr wrap="square">
            <a:spAutoFit/>
          </a:bodyPr>
          <a:lstStyle/>
          <a:p>
            <a:r>
              <a:rPr lang="en-GB" sz="1400" dirty="0"/>
              <a:t>A very windy day for raking grass at Brodgar today but everyone did a fantastic </a:t>
            </a:r>
            <a:r>
              <a:rPr lang="en-GB" sz="1400" dirty="0" smtClean="0"/>
              <a:t>job </a:t>
            </a:r>
            <a:r>
              <a:rPr lang="en-GB" sz="1400" dirty="0"/>
              <a:t>building a ‘Bug Hotel</a:t>
            </a:r>
            <a:r>
              <a:rPr lang="en-GB" sz="1400" dirty="0" smtClean="0"/>
              <a:t>’ and </a:t>
            </a:r>
            <a:r>
              <a:rPr lang="en-GB" sz="1400" dirty="0"/>
              <a:t>for the </a:t>
            </a:r>
            <a:r>
              <a:rPr lang="en-GB" sz="1400" dirty="0" smtClean="0"/>
              <a:t>RSPB and </a:t>
            </a:r>
            <a:r>
              <a:rPr lang="en-GB" sz="1400" dirty="0"/>
              <a:t>the local Bee population! </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275606"/>
            <a:ext cx="3840163"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708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557808" y="51470"/>
            <a:ext cx="6102424" cy="349583"/>
          </a:xfrm>
          <a:prstGeom prst="rect">
            <a:avLst/>
          </a:prstGeom>
        </p:spPr>
        <p:txBody>
          <a:bodyPr wrap="square">
            <a:spAutoFit/>
          </a:bodyPr>
          <a:lstStyle/>
          <a:p>
            <a:pPr>
              <a:lnSpc>
                <a:spcPct val="110000"/>
              </a:lnSpc>
            </a:pPr>
            <a:r>
              <a:rPr lang="en-GB" sz="1600" dirty="0"/>
              <a:t>At Kirkwall Grammar School, Pupil Equity Funding has:</a:t>
            </a:r>
          </a:p>
        </p:txBody>
      </p:sp>
      <p:sp>
        <p:nvSpPr>
          <p:cNvPr id="2" name="Rectangle 1"/>
          <p:cNvSpPr/>
          <p:nvPr/>
        </p:nvSpPr>
        <p:spPr>
          <a:xfrm>
            <a:off x="251519" y="555526"/>
            <a:ext cx="4319567" cy="904863"/>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Allowed for continued access to in school counselling to build resilience, self respect, support and self belief.</a:t>
            </a:r>
          </a:p>
        </p:txBody>
      </p:sp>
      <p:sp>
        <p:nvSpPr>
          <p:cNvPr id="3" name="Rectangle 2"/>
          <p:cNvSpPr/>
          <p:nvPr/>
        </p:nvSpPr>
        <p:spPr>
          <a:xfrm>
            <a:off x="251520" y="1491630"/>
            <a:ext cx="4248472" cy="904863"/>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Improved the transition arrangements for pupils coming to the Orkney mainland from isle schools.</a:t>
            </a:r>
          </a:p>
        </p:txBody>
      </p:sp>
      <p:sp>
        <p:nvSpPr>
          <p:cNvPr id="5" name="Rectangle 4"/>
          <p:cNvSpPr/>
          <p:nvPr/>
        </p:nvSpPr>
        <p:spPr>
          <a:xfrm>
            <a:off x="251520" y="2429417"/>
            <a:ext cx="4032448" cy="634020"/>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smtClean="0"/>
              <a:t>Improved integration </a:t>
            </a:r>
            <a:r>
              <a:rPr lang="en-GB" sz="1600" dirty="0"/>
              <a:t>of curriculum support in the daily life of the school</a:t>
            </a:r>
          </a:p>
        </p:txBody>
      </p:sp>
      <p:sp>
        <p:nvSpPr>
          <p:cNvPr id="6" name="Rectangle 5"/>
          <p:cNvSpPr/>
          <p:nvPr/>
        </p:nvSpPr>
        <p:spPr>
          <a:xfrm>
            <a:off x="251520" y="3147814"/>
            <a:ext cx="4032448" cy="904863"/>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Encouraged and supported the re-engagement of learners by building and developing support networks.</a:t>
            </a:r>
          </a:p>
        </p:txBody>
      </p:sp>
      <p:sp>
        <p:nvSpPr>
          <p:cNvPr id="7" name="Rectangle 6"/>
          <p:cNvSpPr/>
          <p:nvPr/>
        </p:nvSpPr>
        <p:spPr>
          <a:xfrm>
            <a:off x="4608512" y="555526"/>
            <a:ext cx="4283968" cy="634020"/>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Improved numeracy transition by developing a shared language and shared understanding.</a:t>
            </a:r>
          </a:p>
        </p:txBody>
      </p:sp>
      <p:sp>
        <p:nvSpPr>
          <p:cNvPr id="9" name="Rectangle 8"/>
          <p:cNvSpPr/>
          <p:nvPr/>
        </p:nvSpPr>
        <p:spPr>
          <a:xfrm>
            <a:off x="4619078" y="1234839"/>
            <a:ext cx="3625330" cy="904863"/>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Improved literacy provision by giving students access to over 370 plays and productions in school or at home</a:t>
            </a:r>
          </a:p>
        </p:txBody>
      </p:sp>
      <p:sp>
        <p:nvSpPr>
          <p:cNvPr id="10" name="Rectangle 9"/>
          <p:cNvSpPr/>
          <p:nvPr/>
        </p:nvSpPr>
        <p:spPr>
          <a:xfrm>
            <a:off x="4628795" y="2211710"/>
            <a:ext cx="4119669" cy="904863"/>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Levelled the playing field by providing access to improve teamwork, learning skills, skills for work &amp; life.</a:t>
            </a:r>
          </a:p>
        </p:txBody>
      </p:sp>
      <p:sp>
        <p:nvSpPr>
          <p:cNvPr id="11" name="Rectangle 10"/>
          <p:cNvSpPr/>
          <p:nvPr/>
        </p:nvSpPr>
        <p:spPr>
          <a:xfrm>
            <a:off x="4644008" y="3147814"/>
            <a:ext cx="1973874" cy="338554"/>
          </a:xfrm>
          <a:prstGeom prst="rect">
            <a:avLst/>
          </a:prstGeom>
        </p:spPr>
        <p:txBody>
          <a:bodyPr wrap="none">
            <a:spAutoFit/>
          </a:bodyPr>
          <a:lstStyle/>
          <a:p>
            <a:pPr marL="285750" indent="-285750">
              <a:buFont typeface="Arial" panose="020B0604020202020204" pitchFamily="34" charset="0"/>
              <a:buChar char="•"/>
            </a:pPr>
            <a:r>
              <a:rPr lang="en-GB" sz="1600" dirty="0"/>
              <a:t>Raised aspirations</a:t>
            </a:r>
          </a:p>
        </p:txBody>
      </p:sp>
      <p:sp>
        <p:nvSpPr>
          <p:cNvPr id="12" name="Rectangle 11"/>
          <p:cNvSpPr/>
          <p:nvPr/>
        </p:nvSpPr>
        <p:spPr>
          <a:xfrm>
            <a:off x="4662264" y="3593914"/>
            <a:ext cx="3582144" cy="634020"/>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Improved outcomes for those that need it most.</a:t>
            </a:r>
            <a:endParaRPr lang="en-GB" sz="2000" dirty="0"/>
          </a:p>
        </p:txBody>
      </p:sp>
    </p:spTree>
    <p:extLst>
      <p:ext uri="{BB962C8B-B14F-4D97-AF65-F5344CB8AC3E}">
        <p14:creationId xmlns:p14="http://schemas.microsoft.com/office/powerpoint/2010/main" val="7766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4" name="Rectangle 3"/>
          <p:cNvSpPr/>
          <p:nvPr/>
        </p:nvSpPr>
        <p:spPr>
          <a:xfrm>
            <a:off x="467544" y="51470"/>
            <a:ext cx="6102424" cy="363176"/>
          </a:xfrm>
          <a:prstGeom prst="rect">
            <a:avLst/>
          </a:prstGeom>
        </p:spPr>
        <p:txBody>
          <a:bodyPr wrap="square">
            <a:spAutoFit/>
          </a:bodyPr>
          <a:lstStyle/>
          <a:p>
            <a:pPr>
              <a:lnSpc>
                <a:spcPct val="110000"/>
              </a:lnSpc>
            </a:pPr>
            <a:r>
              <a:rPr lang="en-GB" sz="1600" dirty="0" smtClean="0"/>
              <a:t>Thoughts on Future projects:</a:t>
            </a:r>
            <a:endParaRPr lang="en-GB" sz="1600" dirty="0"/>
          </a:p>
        </p:txBody>
      </p:sp>
      <p:sp>
        <p:nvSpPr>
          <p:cNvPr id="2" name="Rectangle 1"/>
          <p:cNvSpPr/>
          <p:nvPr/>
        </p:nvSpPr>
        <p:spPr>
          <a:xfrm>
            <a:off x="251519" y="555526"/>
            <a:ext cx="4319567" cy="634020"/>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smtClean="0"/>
              <a:t>0.5 FTE Home School support worker for hard to reach pupils and parents.  </a:t>
            </a:r>
            <a:endParaRPr lang="en-GB" sz="1600" dirty="0"/>
          </a:p>
        </p:txBody>
      </p:sp>
      <p:sp>
        <p:nvSpPr>
          <p:cNvPr id="3" name="Rectangle 2"/>
          <p:cNvSpPr/>
          <p:nvPr/>
        </p:nvSpPr>
        <p:spPr>
          <a:xfrm>
            <a:off x="251520" y="1272470"/>
            <a:ext cx="4248472" cy="363176"/>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smtClean="0"/>
              <a:t>Continued use of in school counselling service</a:t>
            </a:r>
            <a:endParaRPr lang="en-GB" sz="1600" dirty="0"/>
          </a:p>
        </p:txBody>
      </p:sp>
      <p:sp>
        <p:nvSpPr>
          <p:cNvPr id="5" name="Rectangle 4"/>
          <p:cNvSpPr/>
          <p:nvPr/>
        </p:nvSpPr>
        <p:spPr>
          <a:xfrm>
            <a:off x="251520" y="1707654"/>
            <a:ext cx="4032448" cy="634020"/>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E</a:t>
            </a:r>
            <a:r>
              <a:rPr lang="en-GB" sz="1600" dirty="0" smtClean="0"/>
              <a:t>nhancement of integrated curriculum </a:t>
            </a:r>
            <a:r>
              <a:rPr lang="en-GB" sz="1600" dirty="0"/>
              <a:t>support </a:t>
            </a:r>
            <a:r>
              <a:rPr lang="en-GB" sz="1600" dirty="0" smtClean="0"/>
              <a:t>provision</a:t>
            </a:r>
            <a:endParaRPr lang="en-GB" sz="1600" dirty="0"/>
          </a:p>
        </p:txBody>
      </p:sp>
      <p:sp>
        <p:nvSpPr>
          <p:cNvPr id="6" name="Rectangle 5"/>
          <p:cNvSpPr/>
          <p:nvPr/>
        </p:nvSpPr>
        <p:spPr>
          <a:xfrm>
            <a:off x="251520" y="2400560"/>
            <a:ext cx="4032448" cy="904863"/>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smtClean="0"/>
              <a:t>Make inroads into team teaching and partnership working with primary colleagues to focus on literacy</a:t>
            </a:r>
            <a:endParaRPr lang="en-GB" sz="1600" dirty="0"/>
          </a:p>
        </p:txBody>
      </p:sp>
      <p:sp>
        <p:nvSpPr>
          <p:cNvPr id="11" name="Rectangle 10"/>
          <p:cNvSpPr/>
          <p:nvPr/>
        </p:nvSpPr>
        <p:spPr>
          <a:xfrm>
            <a:off x="251520" y="3529340"/>
            <a:ext cx="2847383" cy="338554"/>
          </a:xfrm>
          <a:prstGeom prst="rect">
            <a:avLst/>
          </a:prstGeom>
        </p:spPr>
        <p:txBody>
          <a:bodyPr wrap="none">
            <a:spAutoFit/>
          </a:bodyPr>
          <a:lstStyle/>
          <a:p>
            <a:pPr marL="285750" indent="-285750">
              <a:buFont typeface="Arial" panose="020B0604020202020204" pitchFamily="34" charset="0"/>
              <a:buChar char="•"/>
            </a:pPr>
            <a:r>
              <a:rPr lang="en-GB" sz="1600" dirty="0" smtClean="0"/>
              <a:t>Continue to raise </a:t>
            </a:r>
            <a:r>
              <a:rPr lang="en-GB" sz="1600" dirty="0"/>
              <a:t>aspirations</a:t>
            </a:r>
          </a:p>
        </p:txBody>
      </p:sp>
      <p:sp>
        <p:nvSpPr>
          <p:cNvPr id="12" name="Rectangle 11"/>
          <p:cNvSpPr/>
          <p:nvPr/>
        </p:nvSpPr>
        <p:spPr>
          <a:xfrm>
            <a:off x="269776" y="4025962"/>
            <a:ext cx="3582144" cy="634020"/>
          </a:xfrm>
          <a:prstGeom prst="rect">
            <a:avLst/>
          </a:prstGeom>
        </p:spPr>
        <p:txBody>
          <a:bodyPr wrap="square">
            <a:spAutoFit/>
          </a:bodyPr>
          <a:lstStyle/>
          <a:p>
            <a:pPr marL="285750" indent="-285750">
              <a:lnSpc>
                <a:spcPct val="110000"/>
              </a:lnSpc>
              <a:buFont typeface="Arial" panose="020B0604020202020204" pitchFamily="34" charset="0"/>
              <a:buChar char="•"/>
            </a:pPr>
            <a:r>
              <a:rPr lang="en-GB" sz="1600" dirty="0"/>
              <a:t>Improved outcomes for those that need it most.</a:t>
            </a:r>
            <a:endParaRPr lang="en-GB" sz="2000" dirty="0"/>
          </a:p>
        </p:txBody>
      </p:sp>
    </p:spTree>
    <p:extLst>
      <p:ext uri="{BB962C8B-B14F-4D97-AF65-F5344CB8AC3E}">
        <p14:creationId xmlns:p14="http://schemas.microsoft.com/office/powerpoint/2010/main" val="39609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S4 / 5 / 6</a:t>
            </a:r>
            <a:endParaRPr kumimoji="0" lang="en-GB" altLang="en-US"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57199"/>
            <a:ext cx="7092280" cy="409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72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6270" y="320948"/>
            <a:ext cx="2611594" cy="366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23928" y="1670486"/>
            <a:ext cx="4572000" cy="1477328"/>
          </a:xfrm>
          <a:prstGeom prst="rect">
            <a:avLst/>
          </a:prstGeom>
        </p:spPr>
        <p:txBody>
          <a:bodyPr>
            <a:spAutoFit/>
          </a:bodyPr>
          <a:lstStyle/>
          <a:p>
            <a:r>
              <a:rPr lang="en-GB" dirty="0"/>
              <a:t>The Child Poverty Map of the UK (2016) showed that 14% of children living in the Orkney Islands are in poverty (after housing costs). This is the equivalent of 508 children or 17 school classes.</a:t>
            </a:r>
          </a:p>
        </p:txBody>
      </p:sp>
      <p:sp>
        <p:nvSpPr>
          <p:cNvPr id="2" name="Rectangle 1"/>
          <p:cNvSpPr/>
          <p:nvPr/>
        </p:nvSpPr>
        <p:spPr>
          <a:xfrm>
            <a:off x="0" y="4299942"/>
            <a:ext cx="4572000" cy="276999"/>
          </a:xfrm>
          <a:prstGeom prst="rect">
            <a:avLst/>
          </a:prstGeom>
        </p:spPr>
        <p:txBody>
          <a:bodyPr>
            <a:spAutoFit/>
          </a:bodyPr>
          <a:lstStyle/>
          <a:p>
            <a:r>
              <a:rPr lang="en-GB" sz="1200" dirty="0"/>
              <a:t>Source: SIMD </a:t>
            </a:r>
            <a:r>
              <a:rPr lang="en-GB" sz="1200" dirty="0">
                <a:hlinkClick r:id="rId4"/>
              </a:rPr>
              <a:t>http://www.gov.scot/Resource/0051/00514497.pdf</a:t>
            </a:r>
            <a:r>
              <a:rPr lang="en-GB" sz="1200" dirty="0"/>
              <a:t> </a:t>
            </a:r>
          </a:p>
        </p:txBody>
      </p:sp>
    </p:spTree>
    <p:extLst>
      <p:ext uri="{BB962C8B-B14F-4D97-AF65-F5344CB8AC3E}">
        <p14:creationId xmlns:p14="http://schemas.microsoft.com/office/powerpoint/2010/main" val="2288221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195486"/>
            <a:ext cx="6264696" cy="395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948264" y="1088580"/>
            <a:ext cx="2141984" cy="2308324"/>
          </a:xfrm>
          <a:prstGeom prst="rect">
            <a:avLst/>
          </a:prstGeom>
        </p:spPr>
        <p:txBody>
          <a:bodyPr wrap="square">
            <a:spAutoFit/>
          </a:bodyPr>
          <a:lstStyle/>
          <a:p>
            <a:r>
              <a:rPr lang="en-GB" sz="1600" dirty="0"/>
              <a:t>There are no data zones in the Orkney Islands which are in the 20% most deprived in Scotland. However, this does not mean that people living here do not experience deprivation. </a:t>
            </a:r>
          </a:p>
        </p:txBody>
      </p:sp>
      <p:sp>
        <p:nvSpPr>
          <p:cNvPr id="6" name="Rectangle 5"/>
          <p:cNvSpPr/>
          <p:nvPr/>
        </p:nvSpPr>
        <p:spPr>
          <a:xfrm>
            <a:off x="0" y="4371950"/>
            <a:ext cx="4572000" cy="276999"/>
          </a:xfrm>
          <a:prstGeom prst="rect">
            <a:avLst/>
          </a:prstGeom>
        </p:spPr>
        <p:txBody>
          <a:bodyPr>
            <a:spAutoFit/>
          </a:bodyPr>
          <a:lstStyle/>
          <a:p>
            <a:r>
              <a:rPr lang="en-GB" sz="1200" dirty="0"/>
              <a:t>Source: SIMD </a:t>
            </a:r>
            <a:r>
              <a:rPr lang="en-GB" sz="1200" dirty="0">
                <a:hlinkClick r:id="rId4"/>
              </a:rPr>
              <a:t>http://www.gov.scot/Resource/0051/00514497.pdf</a:t>
            </a:r>
            <a:r>
              <a:rPr lang="en-GB" sz="1200" dirty="0"/>
              <a:t> </a:t>
            </a:r>
          </a:p>
        </p:txBody>
      </p:sp>
    </p:spTree>
    <p:extLst>
      <p:ext uri="{BB962C8B-B14F-4D97-AF65-F5344CB8AC3E}">
        <p14:creationId xmlns:p14="http://schemas.microsoft.com/office/powerpoint/2010/main" val="1485201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9592" y="158191"/>
            <a:ext cx="3944162" cy="416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371950"/>
            <a:ext cx="4572000" cy="276999"/>
          </a:xfrm>
          <a:prstGeom prst="rect">
            <a:avLst/>
          </a:prstGeom>
        </p:spPr>
        <p:txBody>
          <a:bodyPr>
            <a:spAutoFit/>
          </a:bodyPr>
          <a:lstStyle/>
          <a:p>
            <a:r>
              <a:rPr lang="en-GB" sz="1200" dirty="0"/>
              <a:t>Source: SIMD </a:t>
            </a:r>
            <a:r>
              <a:rPr lang="en-GB" sz="1200" dirty="0">
                <a:hlinkClick r:id="rId4"/>
              </a:rPr>
              <a:t>http://www.gov.scot/Resource/0051/00514497.pdf</a:t>
            </a:r>
            <a:r>
              <a:rPr lang="en-GB" sz="1200" dirty="0"/>
              <a:t> </a:t>
            </a:r>
          </a:p>
        </p:txBody>
      </p:sp>
      <p:sp>
        <p:nvSpPr>
          <p:cNvPr id="4" name="Rectangle 3"/>
          <p:cNvSpPr/>
          <p:nvPr/>
        </p:nvSpPr>
        <p:spPr>
          <a:xfrm>
            <a:off x="5004048" y="195486"/>
            <a:ext cx="1801840" cy="276999"/>
          </a:xfrm>
          <a:prstGeom prst="rect">
            <a:avLst/>
          </a:prstGeom>
        </p:spPr>
        <p:txBody>
          <a:bodyPr wrap="none">
            <a:spAutoFit/>
          </a:bodyPr>
          <a:lstStyle/>
          <a:p>
            <a:r>
              <a:rPr lang="en-GB" sz="1200" b="1" dirty="0" smtClean="0"/>
              <a:t>Kirkwall </a:t>
            </a:r>
            <a:r>
              <a:rPr lang="en-GB" sz="1200" b="1" dirty="0"/>
              <a:t>Grammar School</a:t>
            </a:r>
            <a:endParaRPr lang="en-GB" sz="1200" dirty="0"/>
          </a:p>
        </p:txBody>
      </p:sp>
      <p:sp>
        <p:nvSpPr>
          <p:cNvPr id="5" name="Teardrop 4"/>
          <p:cNvSpPr/>
          <p:nvPr/>
        </p:nvSpPr>
        <p:spPr>
          <a:xfrm rot="7805472">
            <a:off x="2784829" y="220386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ardrop 8"/>
          <p:cNvSpPr/>
          <p:nvPr/>
        </p:nvSpPr>
        <p:spPr>
          <a:xfrm rot="7805472">
            <a:off x="3000853" y="186591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ardrop 11"/>
          <p:cNvSpPr/>
          <p:nvPr/>
        </p:nvSpPr>
        <p:spPr>
          <a:xfrm rot="7805472">
            <a:off x="2743950" y="2168976"/>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ardrop 12"/>
          <p:cNvSpPr/>
          <p:nvPr/>
        </p:nvSpPr>
        <p:spPr>
          <a:xfrm rot="7805472">
            <a:off x="4008964" y="157087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ardrop 13"/>
          <p:cNvSpPr/>
          <p:nvPr/>
        </p:nvSpPr>
        <p:spPr>
          <a:xfrm rot="7805472">
            <a:off x="4055881" y="84523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ardrop 14"/>
          <p:cNvSpPr/>
          <p:nvPr/>
        </p:nvSpPr>
        <p:spPr>
          <a:xfrm rot="7805472">
            <a:off x="3230674" y="245385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ardrop 15"/>
          <p:cNvSpPr/>
          <p:nvPr/>
        </p:nvSpPr>
        <p:spPr>
          <a:xfrm rot="7805472">
            <a:off x="2961569" y="280202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ardrop 16"/>
          <p:cNvSpPr/>
          <p:nvPr/>
        </p:nvSpPr>
        <p:spPr>
          <a:xfrm rot="7805472">
            <a:off x="2763001" y="301804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004048" y="494551"/>
            <a:ext cx="1693990" cy="276999"/>
          </a:xfrm>
          <a:prstGeom prst="rect">
            <a:avLst/>
          </a:prstGeom>
        </p:spPr>
        <p:txBody>
          <a:bodyPr wrap="none">
            <a:spAutoFit/>
          </a:bodyPr>
          <a:lstStyle/>
          <a:p>
            <a:r>
              <a:rPr lang="en-GB" sz="1200" b="1" dirty="0" err="1"/>
              <a:t>Papdale</a:t>
            </a:r>
            <a:r>
              <a:rPr lang="en-GB" sz="1200" b="1" dirty="0"/>
              <a:t> Primary School</a:t>
            </a:r>
            <a:endParaRPr lang="en-GB" sz="1200" dirty="0"/>
          </a:p>
        </p:txBody>
      </p:sp>
      <p:sp>
        <p:nvSpPr>
          <p:cNvPr id="20" name="Rectangle 19"/>
          <p:cNvSpPr/>
          <p:nvPr/>
        </p:nvSpPr>
        <p:spPr>
          <a:xfrm>
            <a:off x="4998360" y="710575"/>
            <a:ext cx="1229824" cy="276999"/>
          </a:xfrm>
          <a:prstGeom prst="rect">
            <a:avLst/>
          </a:prstGeom>
        </p:spPr>
        <p:txBody>
          <a:bodyPr wrap="none">
            <a:spAutoFit/>
          </a:bodyPr>
          <a:lstStyle/>
          <a:p>
            <a:r>
              <a:rPr lang="en-GB" sz="1200" b="1" dirty="0" err="1"/>
              <a:t>Glaitness</a:t>
            </a:r>
            <a:r>
              <a:rPr lang="en-GB" sz="1200" b="1" dirty="0"/>
              <a:t> School</a:t>
            </a:r>
            <a:endParaRPr lang="en-GB" sz="1200" dirty="0"/>
          </a:p>
        </p:txBody>
      </p:sp>
      <p:sp>
        <p:nvSpPr>
          <p:cNvPr id="21" name="Rectangle 20"/>
          <p:cNvSpPr/>
          <p:nvPr/>
        </p:nvSpPr>
        <p:spPr>
          <a:xfrm>
            <a:off x="5004048" y="926599"/>
            <a:ext cx="1906740" cy="276999"/>
          </a:xfrm>
          <a:prstGeom prst="rect">
            <a:avLst/>
          </a:prstGeom>
        </p:spPr>
        <p:txBody>
          <a:bodyPr wrap="none">
            <a:spAutoFit/>
          </a:bodyPr>
          <a:lstStyle/>
          <a:p>
            <a:r>
              <a:rPr lang="en-GB" sz="1200" b="1" dirty="0"/>
              <a:t>St Andrews Primary School</a:t>
            </a:r>
            <a:endParaRPr lang="en-GB" sz="1200" dirty="0"/>
          </a:p>
        </p:txBody>
      </p:sp>
      <p:sp>
        <p:nvSpPr>
          <p:cNvPr id="22" name="Rectangle 21"/>
          <p:cNvSpPr/>
          <p:nvPr/>
        </p:nvSpPr>
        <p:spPr>
          <a:xfrm>
            <a:off x="5004048" y="1142623"/>
            <a:ext cx="1602683" cy="276999"/>
          </a:xfrm>
          <a:prstGeom prst="rect">
            <a:avLst/>
          </a:prstGeom>
        </p:spPr>
        <p:txBody>
          <a:bodyPr wrap="none">
            <a:spAutoFit/>
          </a:bodyPr>
          <a:lstStyle/>
          <a:p>
            <a:r>
              <a:rPr lang="en-GB" sz="1200" b="1" dirty="0" err="1"/>
              <a:t>Burray</a:t>
            </a:r>
            <a:r>
              <a:rPr lang="en-GB" sz="1200" b="1" dirty="0"/>
              <a:t> Primary School</a:t>
            </a:r>
            <a:endParaRPr lang="en-GB" sz="1200" dirty="0"/>
          </a:p>
        </p:txBody>
      </p:sp>
      <p:sp>
        <p:nvSpPr>
          <p:cNvPr id="23" name="Rectangle 22"/>
          <p:cNvSpPr/>
          <p:nvPr/>
        </p:nvSpPr>
        <p:spPr>
          <a:xfrm>
            <a:off x="5004048" y="1358647"/>
            <a:ext cx="1523879" cy="276999"/>
          </a:xfrm>
          <a:prstGeom prst="rect">
            <a:avLst/>
          </a:prstGeom>
        </p:spPr>
        <p:txBody>
          <a:bodyPr wrap="none">
            <a:spAutoFit/>
          </a:bodyPr>
          <a:lstStyle/>
          <a:p>
            <a:r>
              <a:rPr lang="en-GB" sz="1200" b="1" dirty="0" smtClean="0"/>
              <a:t>Hope </a:t>
            </a:r>
            <a:r>
              <a:rPr lang="en-GB" sz="1200" b="1" dirty="0"/>
              <a:t>Primary School</a:t>
            </a:r>
            <a:endParaRPr lang="en-GB" sz="1200" dirty="0"/>
          </a:p>
        </p:txBody>
      </p:sp>
      <p:sp>
        <p:nvSpPr>
          <p:cNvPr id="24" name="Rectangle 23"/>
          <p:cNvSpPr/>
          <p:nvPr/>
        </p:nvSpPr>
        <p:spPr>
          <a:xfrm>
            <a:off x="5004048" y="1574671"/>
            <a:ext cx="1939890" cy="276999"/>
          </a:xfrm>
          <a:prstGeom prst="rect">
            <a:avLst/>
          </a:prstGeom>
        </p:spPr>
        <p:txBody>
          <a:bodyPr wrap="none">
            <a:spAutoFit/>
          </a:bodyPr>
          <a:lstStyle/>
          <a:p>
            <a:r>
              <a:rPr lang="en-GB" sz="1200" b="1" dirty="0" smtClean="0"/>
              <a:t>North Walls Primary </a:t>
            </a:r>
            <a:r>
              <a:rPr lang="en-GB" sz="1200" b="1" dirty="0"/>
              <a:t>School</a:t>
            </a:r>
            <a:endParaRPr lang="en-GB" sz="1200" dirty="0"/>
          </a:p>
        </p:txBody>
      </p:sp>
      <p:sp>
        <p:nvSpPr>
          <p:cNvPr id="25" name="Rectangle 24"/>
          <p:cNvSpPr/>
          <p:nvPr/>
        </p:nvSpPr>
        <p:spPr>
          <a:xfrm>
            <a:off x="5004048" y="1790695"/>
            <a:ext cx="1600823" cy="276999"/>
          </a:xfrm>
          <a:prstGeom prst="rect">
            <a:avLst/>
          </a:prstGeom>
        </p:spPr>
        <p:txBody>
          <a:bodyPr wrap="none">
            <a:spAutoFit/>
          </a:bodyPr>
          <a:lstStyle/>
          <a:p>
            <a:r>
              <a:rPr lang="en-GB" sz="1200" b="1" dirty="0" err="1" smtClean="0"/>
              <a:t>Orphir</a:t>
            </a:r>
            <a:r>
              <a:rPr lang="en-GB" sz="1200" b="1" dirty="0" smtClean="0"/>
              <a:t> Primary </a:t>
            </a:r>
            <a:r>
              <a:rPr lang="en-GB" sz="1200" b="1" dirty="0"/>
              <a:t>School</a:t>
            </a:r>
            <a:endParaRPr lang="en-GB" sz="1200" dirty="0"/>
          </a:p>
        </p:txBody>
      </p:sp>
      <p:sp>
        <p:nvSpPr>
          <p:cNvPr id="26" name="Teardrop 25"/>
          <p:cNvSpPr/>
          <p:nvPr/>
        </p:nvSpPr>
        <p:spPr>
          <a:xfrm rot="7805472">
            <a:off x="2784829" y="215395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ardrop 26"/>
          <p:cNvSpPr/>
          <p:nvPr/>
        </p:nvSpPr>
        <p:spPr>
          <a:xfrm rot="7805472">
            <a:off x="3047770" y="392636"/>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ardrop 28"/>
          <p:cNvSpPr/>
          <p:nvPr/>
        </p:nvSpPr>
        <p:spPr>
          <a:xfrm rot="7805472">
            <a:off x="2712821" y="54768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ardrop 30"/>
          <p:cNvSpPr/>
          <p:nvPr/>
        </p:nvSpPr>
        <p:spPr>
          <a:xfrm rot="7805472">
            <a:off x="1962842" y="296122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ardrop 31"/>
          <p:cNvSpPr/>
          <p:nvPr/>
        </p:nvSpPr>
        <p:spPr>
          <a:xfrm rot="7805472">
            <a:off x="3411074" y="126489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ardrop 32"/>
          <p:cNvSpPr/>
          <p:nvPr/>
        </p:nvSpPr>
        <p:spPr>
          <a:xfrm rot="7805472">
            <a:off x="2136758" y="2399117"/>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ardrop 33"/>
          <p:cNvSpPr/>
          <p:nvPr/>
        </p:nvSpPr>
        <p:spPr>
          <a:xfrm rot="7805472">
            <a:off x="2669165" y="124832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5004048" y="2006719"/>
            <a:ext cx="1884042" cy="276999"/>
          </a:xfrm>
          <a:prstGeom prst="rect">
            <a:avLst/>
          </a:prstGeom>
        </p:spPr>
        <p:txBody>
          <a:bodyPr wrap="none">
            <a:spAutoFit/>
          </a:bodyPr>
          <a:lstStyle/>
          <a:p>
            <a:r>
              <a:rPr lang="en-GB" sz="1200" b="1" dirty="0" err="1" smtClean="0"/>
              <a:t>Shapinsay</a:t>
            </a:r>
            <a:r>
              <a:rPr lang="en-GB" sz="1200" b="1" dirty="0" smtClean="0"/>
              <a:t> </a:t>
            </a:r>
            <a:r>
              <a:rPr lang="en-GB" sz="1200" b="1" dirty="0"/>
              <a:t>Primary School</a:t>
            </a:r>
            <a:endParaRPr lang="en-GB" sz="1200" dirty="0"/>
          </a:p>
        </p:txBody>
      </p:sp>
      <p:sp>
        <p:nvSpPr>
          <p:cNvPr id="36" name="Rectangle 35"/>
          <p:cNvSpPr/>
          <p:nvPr/>
        </p:nvSpPr>
        <p:spPr>
          <a:xfrm>
            <a:off x="5004048" y="2222743"/>
            <a:ext cx="1638654" cy="276999"/>
          </a:xfrm>
          <a:prstGeom prst="rect">
            <a:avLst/>
          </a:prstGeom>
        </p:spPr>
        <p:txBody>
          <a:bodyPr wrap="none">
            <a:spAutoFit/>
          </a:bodyPr>
          <a:lstStyle/>
          <a:p>
            <a:r>
              <a:rPr lang="en-GB" sz="1200" b="1" dirty="0" err="1" smtClean="0"/>
              <a:t>Rousay</a:t>
            </a:r>
            <a:r>
              <a:rPr lang="en-GB" sz="1200" b="1" dirty="0" smtClean="0"/>
              <a:t> Primary </a:t>
            </a:r>
            <a:r>
              <a:rPr lang="en-GB" sz="1200" b="1" dirty="0"/>
              <a:t>School</a:t>
            </a:r>
            <a:endParaRPr lang="en-GB" sz="1200" dirty="0"/>
          </a:p>
        </p:txBody>
      </p:sp>
      <p:sp>
        <p:nvSpPr>
          <p:cNvPr id="37" name="Rectangle 36"/>
          <p:cNvSpPr/>
          <p:nvPr/>
        </p:nvSpPr>
        <p:spPr>
          <a:xfrm>
            <a:off x="5011170" y="2438767"/>
            <a:ext cx="1726563" cy="276999"/>
          </a:xfrm>
          <a:prstGeom prst="rect">
            <a:avLst/>
          </a:prstGeom>
        </p:spPr>
        <p:txBody>
          <a:bodyPr wrap="none">
            <a:spAutoFit/>
          </a:bodyPr>
          <a:lstStyle/>
          <a:p>
            <a:r>
              <a:rPr lang="en-GB" sz="1200" b="1" dirty="0" err="1" smtClean="0"/>
              <a:t>Eday</a:t>
            </a:r>
            <a:r>
              <a:rPr lang="en-GB" sz="1200" b="1" dirty="0" smtClean="0"/>
              <a:t> Community </a:t>
            </a:r>
            <a:r>
              <a:rPr lang="en-GB" sz="1200" b="1" dirty="0"/>
              <a:t>School</a:t>
            </a:r>
            <a:endParaRPr lang="en-GB" sz="1200" dirty="0"/>
          </a:p>
        </p:txBody>
      </p:sp>
      <p:sp>
        <p:nvSpPr>
          <p:cNvPr id="38" name="Rectangle 37"/>
          <p:cNvSpPr/>
          <p:nvPr/>
        </p:nvSpPr>
        <p:spPr>
          <a:xfrm>
            <a:off x="5004048" y="2654791"/>
            <a:ext cx="1546834" cy="276999"/>
          </a:xfrm>
          <a:prstGeom prst="rect">
            <a:avLst/>
          </a:prstGeom>
        </p:spPr>
        <p:txBody>
          <a:bodyPr wrap="none">
            <a:spAutoFit/>
          </a:bodyPr>
          <a:lstStyle/>
          <a:p>
            <a:r>
              <a:rPr lang="en-GB" sz="1200" b="1" dirty="0" smtClean="0"/>
              <a:t>Papa </a:t>
            </a:r>
            <a:r>
              <a:rPr lang="en-GB" sz="1200" b="1" dirty="0" err="1" smtClean="0"/>
              <a:t>Westray</a:t>
            </a:r>
            <a:r>
              <a:rPr lang="en-GB" sz="1200" b="1" dirty="0" smtClean="0"/>
              <a:t> School</a:t>
            </a:r>
            <a:endParaRPr lang="en-GB" sz="1200" dirty="0"/>
          </a:p>
        </p:txBody>
      </p:sp>
      <p:sp>
        <p:nvSpPr>
          <p:cNvPr id="39" name="Rectangle 38"/>
          <p:cNvSpPr/>
          <p:nvPr/>
        </p:nvSpPr>
        <p:spPr>
          <a:xfrm>
            <a:off x="5004048" y="2870815"/>
            <a:ext cx="1500154" cy="276999"/>
          </a:xfrm>
          <a:prstGeom prst="rect">
            <a:avLst/>
          </a:prstGeom>
        </p:spPr>
        <p:txBody>
          <a:bodyPr wrap="none">
            <a:spAutoFit/>
          </a:bodyPr>
          <a:lstStyle/>
          <a:p>
            <a:r>
              <a:rPr lang="en-GB" sz="1200" b="1" dirty="0" err="1" smtClean="0"/>
              <a:t>Westray</a:t>
            </a:r>
            <a:r>
              <a:rPr lang="en-GB" sz="1200" b="1" dirty="0" smtClean="0"/>
              <a:t> Junior High</a:t>
            </a:r>
            <a:endParaRPr lang="en-GB" sz="1200" dirty="0"/>
          </a:p>
        </p:txBody>
      </p:sp>
      <p:sp>
        <p:nvSpPr>
          <p:cNvPr id="40" name="Rectangle 39"/>
          <p:cNvSpPr/>
          <p:nvPr/>
        </p:nvSpPr>
        <p:spPr>
          <a:xfrm>
            <a:off x="5004048" y="3086839"/>
            <a:ext cx="3237681" cy="276999"/>
          </a:xfrm>
          <a:prstGeom prst="rect">
            <a:avLst/>
          </a:prstGeom>
        </p:spPr>
        <p:txBody>
          <a:bodyPr wrap="none">
            <a:spAutoFit/>
          </a:bodyPr>
          <a:lstStyle/>
          <a:p>
            <a:r>
              <a:rPr lang="en-GB" sz="1200" b="1" dirty="0" err="1" smtClean="0"/>
              <a:t>Sanday</a:t>
            </a:r>
            <a:r>
              <a:rPr lang="en-GB" sz="1200" b="1" dirty="0" smtClean="0"/>
              <a:t> Junior High / </a:t>
            </a:r>
            <a:r>
              <a:rPr lang="en-GB" sz="1200" b="1" dirty="0" err="1" smtClean="0"/>
              <a:t>Sanday</a:t>
            </a:r>
            <a:r>
              <a:rPr lang="en-GB" sz="1200" b="1" dirty="0" smtClean="0"/>
              <a:t> Community School</a:t>
            </a:r>
            <a:endParaRPr lang="en-GB" sz="1200" dirty="0"/>
          </a:p>
        </p:txBody>
      </p:sp>
      <p:sp>
        <p:nvSpPr>
          <p:cNvPr id="41" name="Rectangle 40"/>
          <p:cNvSpPr/>
          <p:nvPr/>
        </p:nvSpPr>
        <p:spPr>
          <a:xfrm>
            <a:off x="5004048" y="3291830"/>
            <a:ext cx="2022348" cy="276999"/>
          </a:xfrm>
          <a:prstGeom prst="rect">
            <a:avLst/>
          </a:prstGeom>
        </p:spPr>
        <p:txBody>
          <a:bodyPr wrap="none">
            <a:spAutoFit/>
          </a:bodyPr>
          <a:lstStyle/>
          <a:p>
            <a:r>
              <a:rPr lang="en-GB" sz="1200" b="1" dirty="0" err="1" smtClean="0"/>
              <a:t>Stronsay</a:t>
            </a:r>
            <a:r>
              <a:rPr lang="en-GB" sz="1200" b="1" dirty="0" smtClean="0"/>
              <a:t> Junior High </a:t>
            </a:r>
            <a:r>
              <a:rPr lang="en-GB" sz="1200" b="1" dirty="0"/>
              <a:t>School</a:t>
            </a:r>
            <a:endParaRPr lang="en-GB" sz="1200" dirty="0"/>
          </a:p>
        </p:txBody>
      </p:sp>
    </p:spTree>
    <p:extLst>
      <p:ext uri="{BB962C8B-B14F-4D97-AF65-F5344CB8AC3E}">
        <p14:creationId xmlns:p14="http://schemas.microsoft.com/office/powerpoint/2010/main" val="19511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2" grpId="0" animBg="1"/>
      <p:bldP spid="13" grpId="0" animBg="1"/>
      <p:bldP spid="14" grpId="0" animBg="1"/>
      <p:bldP spid="15" grpId="0" animBg="1"/>
      <p:bldP spid="16" grpId="0" animBg="1"/>
      <p:bldP spid="17" grpId="0" animBg="1"/>
      <p:bldP spid="18" grpId="0"/>
      <p:bldP spid="20" grpId="0"/>
      <p:bldP spid="21" grpId="0"/>
      <p:bldP spid="22" grpId="0"/>
      <p:bldP spid="23" grpId="0"/>
      <p:bldP spid="24" grpId="0"/>
      <p:bldP spid="25" grpId="0"/>
      <p:bldP spid="26" grpId="0" animBg="1"/>
      <p:bldP spid="27" grpId="0" animBg="1"/>
      <p:bldP spid="29" grpId="0" animBg="1"/>
      <p:bldP spid="31" grpId="0" animBg="1"/>
      <p:bldP spid="32" grpId="0" animBg="1"/>
      <p:bldP spid="33" grpId="0" animBg="1"/>
      <p:bldP spid="34" grpId="0" animBg="1"/>
      <p:bldP spid="35"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3" name="Rectangle 2"/>
          <p:cNvSpPr/>
          <p:nvPr/>
        </p:nvSpPr>
        <p:spPr>
          <a:xfrm>
            <a:off x="6948264" y="1088580"/>
            <a:ext cx="2141984" cy="2308324"/>
          </a:xfrm>
          <a:prstGeom prst="rect">
            <a:avLst/>
          </a:prstGeom>
        </p:spPr>
        <p:txBody>
          <a:bodyPr wrap="square">
            <a:spAutoFit/>
          </a:bodyPr>
          <a:lstStyle/>
          <a:p>
            <a:r>
              <a:rPr lang="en-GB" sz="1600" dirty="0"/>
              <a:t>There are no data zones in the Orkney Islands which are in the 20% most deprived in Scotland. However, this does not mean that people living here do not experience deprivation. </a:t>
            </a:r>
          </a:p>
        </p:txBody>
      </p:sp>
      <p:sp>
        <p:nvSpPr>
          <p:cNvPr id="6" name="Rectangle 5"/>
          <p:cNvSpPr/>
          <p:nvPr/>
        </p:nvSpPr>
        <p:spPr>
          <a:xfrm>
            <a:off x="0" y="4371950"/>
            <a:ext cx="4572000" cy="276999"/>
          </a:xfrm>
          <a:prstGeom prst="rect">
            <a:avLst/>
          </a:prstGeom>
        </p:spPr>
        <p:txBody>
          <a:bodyPr>
            <a:spAutoFit/>
          </a:bodyPr>
          <a:lstStyle/>
          <a:p>
            <a:r>
              <a:rPr lang="en-GB" sz="1200" dirty="0"/>
              <a:t>Source: SIMD </a:t>
            </a:r>
            <a:r>
              <a:rPr lang="en-GB" sz="1200" dirty="0">
                <a:hlinkClick r:id="rId3"/>
              </a:rPr>
              <a:t>http://www.gov.scot/Resource/0051/00514497.pdf</a:t>
            </a:r>
            <a:r>
              <a:rPr lang="en-GB" sz="1200" dirty="0"/>
              <a:t> </a:t>
            </a: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528" y="195486"/>
            <a:ext cx="6264696" cy="395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699792" y="202849"/>
            <a:ext cx="3944162" cy="4169101"/>
            <a:chOff x="899592" y="158191"/>
            <a:chExt cx="3944162" cy="4169101"/>
          </a:xfrm>
        </p:grpSpPr>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9592" y="158191"/>
              <a:ext cx="3944162" cy="416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963931" y="391547"/>
              <a:ext cx="2158639" cy="2693190"/>
              <a:chOff x="1963931" y="391547"/>
              <a:chExt cx="2158639" cy="2693190"/>
            </a:xfrm>
          </p:grpSpPr>
          <p:sp>
            <p:nvSpPr>
              <p:cNvPr id="11" name="Teardrop 10"/>
              <p:cNvSpPr/>
              <p:nvPr/>
            </p:nvSpPr>
            <p:spPr>
              <a:xfrm rot="7805472">
                <a:off x="2784829" y="220386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ardrop 11"/>
              <p:cNvSpPr/>
              <p:nvPr/>
            </p:nvSpPr>
            <p:spPr>
              <a:xfrm rot="7805472">
                <a:off x="3000853" y="186591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ardrop 12"/>
              <p:cNvSpPr/>
              <p:nvPr/>
            </p:nvSpPr>
            <p:spPr>
              <a:xfrm rot="7805472">
                <a:off x="2743950" y="2168976"/>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ardrop 13"/>
              <p:cNvSpPr/>
              <p:nvPr/>
            </p:nvSpPr>
            <p:spPr>
              <a:xfrm rot="7805472">
                <a:off x="4008964" y="157087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ardrop 14"/>
              <p:cNvSpPr/>
              <p:nvPr/>
            </p:nvSpPr>
            <p:spPr>
              <a:xfrm rot="7805472">
                <a:off x="4055881" y="84523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ardrop 15"/>
              <p:cNvSpPr/>
              <p:nvPr/>
            </p:nvSpPr>
            <p:spPr>
              <a:xfrm rot="7805472">
                <a:off x="3230674" y="245385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ardrop 16"/>
              <p:cNvSpPr/>
              <p:nvPr/>
            </p:nvSpPr>
            <p:spPr>
              <a:xfrm rot="7805472">
                <a:off x="2961569" y="280202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ardrop 17"/>
              <p:cNvSpPr/>
              <p:nvPr/>
            </p:nvSpPr>
            <p:spPr>
              <a:xfrm rot="7805472">
                <a:off x="2763001" y="301804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ardrop 18"/>
              <p:cNvSpPr/>
              <p:nvPr/>
            </p:nvSpPr>
            <p:spPr>
              <a:xfrm rot="7805472">
                <a:off x="2784829" y="215395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ardrop 19"/>
              <p:cNvSpPr/>
              <p:nvPr/>
            </p:nvSpPr>
            <p:spPr>
              <a:xfrm rot="7805472">
                <a:off x="3047770" y="392636"/>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ardrop 20"/>
              <p:cNvSpPr/>
              <p:nvPr/>
            </p:nvSpPr>
            <p:spPr>
              <a:xfrm rot="7805472">
                <a:off x="2712821" y="54768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ardrop 21"/>
              <p:cNvSpPr/>
              <p:nvPr/>
            </p:nvSpPr>
            <p:spPr>
              <a:xfrm rot="7805472">
                <a:off x="1962842" y="296122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ardrop 22"/>
              <p:cNvSpPr/>
              <p:nvPr/>
            </p:nvSpPr>
            <p:spPr>
              <a:xfrm rot="7805472">
                <a:off x="3411074" y="126489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ardrop 23"/>
              <p:cNvSpPr/>
              <p:nvPr/>
            </p:nvSpPr>
            <p:spPr>
              <a:xfrm rot="7805472">
                <a:off x="2136758" y="2399117"/>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ardrop 24"/>
              <p:cNvSpPr/>
              <p:nvPr/>
            </p:nvSpPr>
            <p:spPr>
              <a:xfrm rot="7805472">
                <a:off x="2669165" y="124832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7882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sp>
        <p:nvSpPr>
          <p:cNvPr id="3" name="Rectangle 2"/>
          <p:cNvSpPr/>
          <p:nvPr/>
        </p:nvSpPr>
        <p:spPr>
          <a:xfrm>
            <a:off x="4932040" y="574396"/>
            <a:ext cx="3456384" cy="2062103"/>
          </a:xfrm>
          <a:prstGeom prst="rect">
            <a:avLst/>
          </a:prstGeom>
        </p:spPr>
        <p:txBody>
          <a:bodyPr wrap="square">
            <a:spAutoFit/>
          </a:bodyPr>
          <a:lstStyle/>
          <a:p>
            <a:r>
              <a:rPr lang="en-GB" sz="1600" dirty="0"/>
              <a:t>The percentage of children living in poverty ranges from 4.8% in the East Mainland, South </a:t>
            </a:r>
            <a:r>
              <a:rPr lang="en-GB" sz="1600" dirty="0" err="1"/>
              <a:t>Ronaldsay</a:t>
            </a:r>
            <a:r>
              <a:rPr lang="en-GB" sz="1600" dirty="0"/>
              <a:t> and </a:t>
            </a:r>
            <a:r>
              <a:rPr lang="en-GB" sz="1600" dirty="0" err="1"/>
              <a:t>Burray</a:t>
            </a:r>
            <a:r>
              <a:rPr lang="en-GB" sz="1600" dirty="0"/>
              <a:t> ward, to 27.7% in the North Isles. If we compare Map 1 and Map 2, we can see that some of the areas with the most child poverty, are also among the most deprived. </a:t>
            </a:r>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1418" y="316272"/>
            <a:ext cx="3610538" cy="405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382983"/>
            <a:ext cx="4572000" cy="276999"/>
          </a:xfrm>
          <a:prstGeom prst="rect">
            <a:avLst/>
          </a:prstGeom>
        </p:spPr>
        <p:txBody>
          <a:bodyPr>
            <a:spAutoFit/>
          </a:bodyPr>
          <a:lstStyle/>
          <a:p>
            <a:r>
              <a:rPr lang="en-GB" sz="1200" dirty="0"/>
              <a:t>Source: SIMD </a:t>
            </a:r>
            <a:r>
              <a:rPr lang="en-GB" sz="1200" dirty="0">
                <a:hlinkClick r:id="rId5"/>
              </a:rPr>
              <a:t>http://www.gov.scot/Resource/0051/00514497.pdf</a:t>
            </a:r>
            <a:r>
              <a:rPr lang="en-GB" sz="1200" dirty="0"/>
              <a:t> </a:t>
            </a:r>
          </a:p>
        </p:txBody>
      </p:sp>
    </p:spTree>
    <p:extLst>
      <p:ext uri="{BB962C8B-B14F-4D97-AF65-F5344CB8AC3E}">
        <p14:creationId xmlns:p14="http://schemas.microsoft.com/office/powerpoint/2010/main" val="137104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59982"/>
            <a:ext cx="9142174" cy="4835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irkwall Grammar Scho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98" y="4731990"/>
            <a:ext cx="3417382" cy="411510"/>
          </a:xfrm>
          <a:prstGeom prst="rect">
            <a:avLst/>
          </a:prstGeom>
          <a:solidFill>
            <a:schemeClr val="tx1">
              <a:lumMod val="85000"/>
              <a:lumOff val="15000"/>
            </a:schemeClr>
          </a:solidFill>
        </p:spPr>
      </p:pic>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1418" y="316272"/>
            <a:ext cx="3610538" cy="405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382983"/>
            <a:ext cx="4572000" cy="276999"/>
          </a:xfrm>
          <a:prstGeom prst="rect">
            <a:avLst/>
          </a:prstGeom>
        </p:spPr>
        <p:txBody>
          <a:bodyPr>
            <a:spAutoFit/>
          </a:bodyPr>
          <a:lstStyle/>
          <a:p>
            <a:r>
              <a:rPr lang="en-GB" sz="1200" dirty="0"/>
              <a:t>Source: SIMD </a:t>
            </a:r>
            <a:r>
              <a:rPr lang="en-GB" sz="1200" dirty="0">
                <a:hlinkClick r:id="rId5"/>
              </a:rPr>
              <a:t>http://www.gov.scot/Resource/0051/00514497.pdf</a:t>
            </a:r>
            <a:r>
              <a:rPr lang="en-GB" sz="1200" dirty="0"/>
              <a:t> </a:t>
            </a:r>
          </a:p>
        </p:txBody>
      </p:sp>
      <p:grpSp>
        <p:nvGrpSpPr>
          <p:cNvPr id="9" name="Group 8"/>
          <p:cNvGrpSpPr/>
          <p:nvPr/>
        </p:nvGrpSpPr>
        <p:grpSpPr>
          <a:xfrm>
            <a:off x="4355976" y="244539"/>
            <a:ext cx="3944162" cy="4169101"/>
            <a:chOff x="899592" y="158191"/>
            <a:chExt cx="3944162" cy="4169101"/>
          </a:xfrm>
        </p:grpSpPr>
        <p:pic>
          <p:nvPicPr>
            <p:cNvPr id="10"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99592" y="158191"/>
              <a:ext cx="3944162" cy="416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963931" y="391547"/>
              <a:ext cx="2158639" cy="2693190"/>
              <a:chOff x="1963931" y="391547"/>
              <a:chExt cx="2158639" cy="2693190"/>
            </a:xfrm>
          </p:grpSpPr>
          <p:sp>
            <p:nvSpPr>
              <p:cNvPr id="12" name="Teardrop 11"/>
              <p:cNvSpPr/>
              <p:nvPr/>
            </p:nvSpPr>
            <p:spPr>
              <a:xfrm rot="7805472">
                <a:off x="2784829" y="220386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ardrop 12"/>
              <p:cNvSpPr/>
              <p:nvPr/>
            </p:nvSpPr>
            <p:spPr>
              <a:xfrm rot="7805472">
                <a:off x="3000853" y="186591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ardrop 13"/>
              <p:cNvSpPr/>
              <p:nvPr/>
            </p:nvSpPr>
            <p:spPr>
              <a:xfrm rot="7805472">
                <a:off x="2743950" y="2168976"/>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ardrop 14"/>
              <p:cNvSpPr/>
              <p:nvPr/>
            </p:nvSpPr>
            <p:spPr>
              <a:xfrm rot="7805472">
                <a:off x="4008964" y="157087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ardrop 15"/>
              <p:cNvSpPr/>
              <p:nvPr/>
            </p:nvSpPr>
            <p:spPr>
              <a:xfrm rot="7805472">
                <a:off x="4055881" y="84523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ardrop 16"/>
              <p:cNvSpPr/>
              <p:nvPr/>
            </p:nvSpPr>
            <p:spPr>
              <a:xfrm rot="7805472">
                <a:off x="3230674" y="245385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ardrop 17"/>
              <p:cNvSpPr/>
              <p:nvPr/>
            </p:nvSpPr>
            <p:spPr>
              <a:xfrm rot="7805472">
                <a:off x="2961569" y="280202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ardrop 18"/>
              <p:cNvSpPr/>
              <p:nvPr/>
            </p:nvSpPr>
            <p:spPr>
              <a:xfrm rot="7805472">
                <a:off x="2763001" y="301804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ardrop 19"/>
              <p:cNvSpPr/>
              <p:nvPr/>
            </p:nvSpPr>
            <p:spPr>
              <a:xfrm rot="7805472">
                <a:off x="2784829" y="215395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ardrop 20"/>
              <p:cNvSpPr/>
              <p:nvPr/>
            </p:nvSpPr>
            <p:spPr>
              <a:xfrm rot="7805472">
                <a:off x="3047770" y="392636"/>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ardrop 21"/>
              <p:cNvSpPr/>
              <p:nvPr/>
            </p:nvSpPr>
            <p:spPr>
              <a:xfrm rot="7805472">
                <a:off x="2712821" y="547684"/>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ardrop 22"/>
              <p:cNvSpPr/>
              <p:nvPr/>
            </p:nvSpPr>
            <p:spPr>
              <a:xfrm rot="7805472">
                <a:off x="1962842" y="2961229"/>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ardrop 23"/>
              <p:cNvSpPr/>
              <p:nvPr/>
            </p:nvSpPr>
            <p:spPr>
              <a:xfrm rot="7805472">
                <a:off x="3411074" y="1264898"/>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ardrop 24"/>
              <p:cNvSpPr/>
              <p:nvPr/>
            </p:nvSpPr>
            <p:spPr>
              <a:xfrm rot="7805472">
                <a:off x="2136758" y="2399117"/>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ardrop 25"/>
              <p:cNvSpPr/>
              <p:nvPr/>
            </p:nvSpPr>
            <p:spPr>
              <a:xfrm rot="7805472">
                <a:off x="2669165" y="1248322"/>
                <a:ext cx="67778" cy="65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55119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GS PE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etadata xmlns="http://www.objective.com/ecm/document/metadata/53D26341A57B383EE0540010E0463CCA" version="1.0.0">
  <systemFields>
    <field name="Objective-Id">
      <value order="0">A20392647</value>
    </field>
    <field name="Objective-Title">
      <value order="0">Scottish Attainment Challenge - Pupil Equity Funding Events 2018 - Presentations - Northern Alliance - Kirkwall GS</value>
    </field>
    <field name="Objective-Description">
      <value order="0"/>
    </field>
    <field name="Objective-CreationStamp">
      <value order="0">2018-03-09T14:08:49Z</value>
    </field>
    <field name="Objective-IsApproved">
      <value order="0">false</value>
    </field>
    <field name="Objective-IsPublished">
      <value order="0">false</value>
    </field>
    <field name="Objective-DatePublished">
      <value order="0"/>
    </field>
    <field name="Objective-ModificationStamp">
      <value order="0">2018-03-14T11:13:05Z</value>
    </field>
    <field name="Objective-Owner">
      <value order="0">Melrose, Craig C (Z610622)</value>
    </field>
    <field name="Objective-Path">
      <value order="0">Objective Global Folder:SG File Plan:Education, careers and employment:Education and skills:Schools - Governance, management and finance:Advice and policy: Schools - governance, management and finance:Scottish Attainment Challenge: Pupil Equity Funding: Events: 2016-2021</value>
    </field>
    <field name="Objective-Parent">
      <value order="0">Scottish Attainment Challenge: Pupil Equity Funding: Events: 2016-2021</value>
    </field>
    <field name="Objective-State">
      <value order="0">Being Edited</value>
    </field>
    <field name="Objective-VersionId">
      <value order="0">vA28618728</value>
    </field>
    <field name="Objective-Version">
      <value order="0">1.1</value>
    </field>
    <field name="Objective-VersionNumber">
      <value order="0">2</value>
    </field>
    <field name="Objective-VersionComment">
      <value order="0"/>
    </field>
    <field name="Objective-FileNumber">
      <value order="0">qA627808</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685D7-E6BE-4864-9B46-004D125878A5}"/>
</file>

<file path=customXml/itemProps2.xml><?xml version="1.0" encoding="utf-8"?>
<ds:datastoreItem xmlns:ds="http://schemas.openxmlformats.org/officeDocument/2006/customXml" ds:itemID="{5745109E-2DDF-40CB-AC2B-FF9B10C90820}"/>
</file>

<file path=customXml/itemProps3.xml><?xml version="1.0" encoding="utf-8"?>
<ds:datastoreItem xmlns:ds="http://schemas.openxmlformats.org/officeDocument/2006/customXml" ds:itemID="{3E3EE236-9663-4CCB-8C50-79233134ACBE}"/>
</file>

<file path=customXml/itemProps4.xml><?xml version="1.0" encoding="utf-8"?>
<ds:datastoreItem xmlns:ds="http://schemas.openxmlformats.org/officeDocument/2006/customXml" ds:itemID="{8B1D75BF-C1E3-4828-AC2D-F0385E095ACA}"/>
</file>

<file path=docProps/app.xml><?xml version="1.0" encoding="utf-8"?>
<Properties xmlns="http://schemas.openxmlformats.org/officeDocument/2006/extended-properties" xmlns:vt="http://schemas.openxmlformats.org/officeDocument/2006/docPropsVTypes">
  <Template>KGS PEF Template</Template>
  <TotalTime>5363</TotalTime>
  <Words>1360</Words>
  <Application>Microsoft Office PowerPoint</Application>
  <PresentationFormat>On-screen Show (16:9)</PresentationFormat>
  <Paragraphs>156</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KGS PEF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Setting the context - Kirkwall Grammar</dc:title>
  <dc:creator>don.hawkins</dc:creator>
  <cp:lastModifiedBy>Stevenson J (Jeremy)</cp:lastModifiedBy>
  <cp:revision>105</cp:revision>
  <cp:lastPrinted>2018-02-21T08:02:49Z</cp:lastPrinted>
  <dcterms:created xsi:type="dcterms:W3CDTF">2018-01-15T10:27:52Z</dcterms:created>
  <dcterms:modified xsi:type="dcterms:W3CDTF">2018-03-26T14:06:34Z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A20392647</vt:lpwstr>
  </property>
  <property fmtid="{D5CDD505-2E9C-101B-9397-08002B2CF9AE}" pid="4" name="Objective-Title">
    <vt:lpwstr>Scottish Attainment Challenge - Pupil Equity Funding Events 2018 - Presentations - Northern Alliance - Kirkwall GS</vt:lpwstr>
  </property>
  <property fmtid="{D5CDD505-2E9C-101B-9397-08002B2CF9AE}" pid="5" name="Objective-Description">
    <vt:lpwstr>
    </vt:lpwstr>
  </property>
  <property fmtid="{D5CDD505-2E9C-101B-9397-08002B2CF9AE}" pid="6" name="Objective-CreationStamp">
    <vt:filetime>2018-03-09T17:24:50Z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2018-03-14T11:13:05Z</vt:filetime>
  </property>
  <property fmtid="{D5CDD505-2E9C-101B-9397-08002B2CF9AE}" pid="11" name="Objective-Owner">
    <vt:lpwstr>Melrose, Craig C (Z610622)</vt:lpwstr>
  </property>
  <property fmtid="{D5CDD505-2E9C-101B-9397-08002B2CF9AE}" pid="12" name="Objective-Path">
    <vt:lpwstr>Objective Global Folder:SG File Plan:Education, careers and employment:Education and skills:Schools - Governance, management and finance:Advice and policy: Schools - governance, management and finance:Scottish Attainment Challenge: Pupil Equity Funding: E</vt:lpwstr>
  </property>
  <property fmtid="{D5CDD505-2E9C-101B-9397-08002B2CF9AE}" pid="13" name="Objective-Parent">
    <vt:lpwstr>Scottish Attainment Challenge: Pupil Equity Funding: Events: 2016-2021</vt:lpwstr>
  </property>
  <property fmtid="{D5CDD505-2E9C-101B-9397-08002B2CF9AE}" pid="14" name="Objective-State">
    <vt:lpwstr>Being Edited</vt:lpwstr>
  </property>
  <property fmtid="{D5CDD505-2E9C-101B-9397-08002B2CF9AE}" pid="15" name="Objective-VersionId">
    <vt:lpwstr>vA28618728</vt:lpwstr>
  </property>
  <property fmtid="{D5CDD505-2E9C-101B-9397-08002B2CF9AE}" pid="16" name="Objective-Version">
    <vt:lpwstr>1.1</vt:lpwstr>
  </property>
  <property fmtid="{D5CDD505-2E9C-101B-9397-08002B2CF9AE}" pid="17" name="Objective-VersionNumber">
    <vt:r8>2</vt:r8>
  </property>
  <property fmtid="{D5CDD505-2E9C-101B-9397-08002B2CF9AE}" pid="18" name="Objective-VersionComment">
    <vt:lpwstr>
    </vt:lpwstr>
  </property>
  <property fmtid="{D5CDD505-2E9C-101B-9397-08002B2CF9AE}" pid="19" name="Objective-FileNumber">
    <vt:lpwstr>POL/24997</vt:lpwstr>
  </property>
  <property fmtid="{D5CDD505-2E9C-101B-9397-08002B2CF9AE}" pid="20" name="Objective-Classification">
    <vt:lpwstr>[Inherited - OFFICIAL]</vt:lpwstr>
  </property>
  <property fmtid="{D5CDD505-2E9C-101B-9397-08002B2CF9AE}" pid="21" name="Objective-Caveats">
    <vt:lpwstr>
    </vt:lpwstr>
  </property>
  <property fmtid="{D5CDD505-2E9C-101B-9397-08002B2CF9AE}" pid="22" name="Objective-Connect Creator">
    <vt:lpwstr>
    </vt:lpwstr>
  </property>
  <property fmtid="{D5CDD505-2E9C-101B-9397-08002B2CF9AE}" pid="23" name="Objective-Date Received">
    <vt:lpwstr>
    </vt:lpwstr>
  </property>
  <property fmtid="{D5CDD505-2E9C-101B-9397-08002B2CF9AE}" pid="24" name="Objective-Date of Original">
    <vt:lpwstr>
    </vt:lpwstr>
  </property>
  <property fmtid="{D5CDD505-2E9C-101B-9397-08002B2CF9AE}" pid="25" name="Objective-SG Web Publication - Category">
    <vt:lpwstr>
    </vt:lpwstr>
  </property>
  <property fmtid="{D5CDD505-2E9C-101B-9397-08002B2CF9AE}" pid="26" name="Objective-SG Web Publication - Category 2 Classification">
    <vt:lpwstr>
    </vt:lpwstr>
  </property>
  <property fmtid="{D5CDD505-2E9C-101B-9397-08002B2CF9AE}" pid="27" name="Objective-Comment">
    <vt:lpwstr>
    </vt:lpwstr>
  </property>
  <property fmtid="{D5CDD505-2E9C-101B-9397-08002B2CF9AE}" pid="28" name="Objective-Date of Original [system]">
    <vt:lpwstr>
    </vt:lpwstr>
  </property>
  <property fmtid="{D5CDD505-2E9C-101B-9397-08002B2CF9AE}" pid="29" name="Objective-Date Received [system]">
    <vt:lpwstr>
    </vt:lpwstr>
  </property>
  <property fmtid="{D5CDD505-2E9C-101B-9397-08002B2CF9AE}" pid="30" name="Objective-SG Web Publication - Category [system]">
    <vt:lpwstr>
    </vt:lpwstr>
  </property>
  <property fmtid="{D5CDD505-2E9C-101B-9397-08002B2CF9AE}" pid="31" name="Objective-SG Web Publication - Category 2 Classification [system]">
    <vt:lpwstr>
    </vt:lpwstr>
  </property>
  <property fmtid="{D5CDD505-2E9C-101B-9397-08002B2CF9AE}" pid="32" name="Objective-Connect Creator [system]">
    <vt:lpwstr>
    </vt:lpwstr>
  </property>
  <property fmtid="{D5CDD505-2E9C-101B-9397-08002B2CF9AE}" pid="33" name="ContentTypeId">
    <vt:lpwstr>0x010100403EDB45499E3C4A9CABBFB5D3A49FC1</vt:lpwstr>
  </property>
</Properties>
</file>