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0.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Lst>
  <p:notesMasterIdLst>
    <p:notesMasterId r:id="rId27"/>
  </p:notesMasterIdLst>
  <p:sldIdLst>
    <p:sldId id="258" r:id="rId3"/>
    <p:sldId id="259" r:id="rId4"/>
    <p:sldId id="281" r:id="rId5"/>
    <p:sldId id="260" r:id="rId6"/>
    <p:sldId id="261" r:id="rId7"/>
    <p:sldId id="262" r:id="rId8"/>
    <p:sldId id="273" r:id="rId9"/>
    <p:sldId id="263" r:id="rId10"/>
    <p:sldId id="264" r:id="rId11"/>
    <p:sldId id="265" r:id="rId12"/>
    <p:sldId id="266" r:id="rId13"/>
    <p:sldId id="282" r:id="rId14"/>
    <p:sldId id="283" r:id="rId15"/>
    <p:sldId id="274" r:id="rId16"/>
    <p:sldId id="276" r:id="rId17"/>
    <p:sldId id="275" r:id="rId18"/>
    <p:sldId id="277" r:id="rId19"/>
    <p:sldId id="284" r:id="rId20"/>
    <p:sldId id="271" r:id="rId21"/>
    <p:sldId id="278" r:id="rId22"/>
    <p:sldId id="279" r:id="rId23"/>
    <p:sldId id="280" r:id="rId24"/>
    <p:sldId id="272" r:id="rId25"/>
    <p:sldId id="286" r:id="rId26"/>
  </p:sldIdLst>
  <p:sldSz cx="9144000" cy="6858000" type="screen4x3"/>
  <p:notesSz cx="6805613" cy="9939338"/>
  <p:defaultTextStyle>
    <a:defPPr>
      <a:defRPr lang="en-GB"/>
    </a:defPPr>
    <a:lvl1pPr algn="ctr" rtl="0" eaLnBrk="0" fontAlgn="base" hangingPunct="0">
      <a:spcBef>
        <a:spcPct val="0"/>
      </a:spcBef>
      <a:spcAft>
        <a:spcPct val="0"/>
      </a:spcAft>
      <a:defRPr sz="2400" kern="1200">
        <a:solidFill>
          <a:srgbClr val="6800B6"/>
        </a:solidFill>
        <a:latin typeface="Verdana" pitchFamily="34" charset="0"/>
        <a:ea typeface="ＭＳ Ｐゴシック" pitchFamily="34" charset="-128"/>
        <a:cs typeface="+mn-cs"/>
      </a:defRPr>
    </a:lvl1pPr>
    <a:lvl2pPr marL="457200" algn="ctr" rtl="0" eaLnBrk="0" fontAlgn="base" hangingPunct="0">
      <a:spcBef>
        <a:spcPct val="0"/>
      </a:spcBef>
      <a:spcAft>
        <a:spcPct val="0"/>
      </a:spcAft>
      <a:defRPr sz="2400" kern="1200">
        <a:solidFill>
          <a:srgbClr val="6800B6"/>
        </a:solidFill>
        <a:latin typeface="Verdana" pitchFamily="34" charset="0"/>
        <a:ea typeface="ＭＳ Ｐゴシック" pitchFamily="34" charset="-128"/>
        <a:cs typeface="+mn-cs"/>
      </a:defRPr>
    </a:lvl2pPr>
    <a:lvl3pPr marL="914400" algn="ctr" rtl="0" eaLnBrk="0" fontAlgn="base" hangingPunct="0">
      <a:spcBef>
        <a:spcPct val="0"/>
      </a:spcBef>
      <a:spcAft>
        <a:spcPct val="0"/>
      </a:spcAft>
      <a:defRPr sz="2400" kern="1200">
        <a:solidFill>
          <a:srgbClr val="6800B6"/>
        </a:solidFill>
        <a:latin typeface="Verdana" pitchFamily="34" charset="0"/>
        <a:ea typeface="ＭＳ Ｐゴシック" pitchFamily="34" charset="-128"/>
        <a:cs typeface="+mn-cs"/>
      </a:defRPr>
    </a:lvl3pPr>
    <a:lvl4pPr marL="1371600" algn="ctr" rtl="0" eaLnBrk="0" fontAlgn="base" hangingPunct="0">
      <a:spcBef>
        <a:spcPct val="0"/>
      </a:spcBef>
      <a:spcAft>
        <a:spcPct val="0"/>
      </a:spcAft>
      <a:defRPr sz="2400" kern="1200">
        <a:solidFill>
          <a:srgbClr val="6800B6"/>
        </a:solidFill>
        <a:latin typeface="Verdana" pitchFamily="34" charset="0"/>
        <a:ea typeface="ＭＳ Ｐゴシック" pitchFamily="34" charset="-128"/>
        <a:cs typeface="+mn-cs"/>
      </a:defRPr>
    </a:lvl4pPr>
    <a:lvl5pPr marL="1828800" algn="ctr" rtl="0" eaLnBrk="0" fontAlgn="base" hangingPunct="0">
      <a:spcBef>
        <a:spcPct val="0"/>
      </a:spcBef>
      <a:spcAft>
        <a:spcPct val="0"/>
      </a:spcAft>
      <a:defRPr sz="2400" kern="1200">
        <a:solidFill>
          <a:srgbClr val="6800B6"/>
        </a:solidFill>
        <a:latin typeface="Verdana" pitchFamily="34" charset="0"/>
        <a:ea typeface="ＭＳ Ｐゴシック" pitchFamily="34" charset="-128"/>
        <a:cs typeface="+mn-cs"/>
      </a:defRPr>
    </a:lvl5pPr>
    <a:lvl6pPr marL="2286000" algn="l" defTabSz="914400" rtl="0" eaLnBrk="1" latinLnBrk="0" hangingPunct="1">
      <a:defRPr sz="2400" kern="1200">
        <a:solidFill>
          <a:srgbClr val="6800B6"/>
        </a:solidFill>
        <a:latin typeface="Verdana" pitchFamily="34" charset="0"/>
        <a:ea typeface="ＭＳ Ｐゴシック" pitchFamily="34" charset="-128"/>
        <a:cs typeface="+mn-cs"/>
      </a:defRPr>
    </a:lvl6pPr>
    <a:lvl7pPr marL="2743200" algn="l" defTabSz="914400" rtl="0" eaLnBrk="1" latinLnBrk="0" hangingPunct="1">
      <a:defRPr sz="2400" kern="1200">
        <a:solidFill>
          <a:srgbClr val="6800B6"/>
        </a:solidFill>
        <a:latin typeface="Verdana" pitchFamily="34" charset="0"/>
        <a:ea typeface="ＭＳ Ｐゴシック" pitchFamily="34" charset="-128"/>
        <a:cs typeface="+mn-cs"/>
      </a:defRPr>
    </a:lvl7pPr>
    <a:lvl8pPr marL="3200400" algn="l" defTabSz="914400" rtl="0" eaLnBrk="1" latinLnBrk="0" hangingPunct="1">
      <a:defRPr sz="2400" kern="1200">
        <a:solidFill>
          <a:srgbClr val="6800B6"/>
        </a:solidFill>
        <a:latin typeface="Verdana" pitchFamily="34" charset="0"/>
        <a:ea typeface="ＭＳ Ｐゴシック" pitchFamily="34" charset="-128"/>
        <a:cs typeface="+mn-cs"/>
      </a:defRPr>
    </a:lvl8pPr>
    <a:lvl9pPr marL="3657600" algn="l" defTabSz="914400" rtl="0" eaLnBrk="1" latinLnBrk="0" hangingPunct="1">
      <a:defRPr sz="2400" kern="1200">
        <a:solidFill>
          <a:srgbClr val="6800B6"/>
        </a:solidFill>
        <a:latin typeface="Verdana"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00B6"/>
    <a:srgbClr val="824D90"/>
    <a:srgbClr val="B79ABF"/>
    <a:srgbClr val="C9B3CF"/>
    <a:srgbClr val="F9179E"/>
    <a:srgbClr val="A179AB"/>
    <a:srgbClr val="B89AC0"/>
    <a:srgbClr val="3B3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8" autoAdjust="0"/>
    <p:restoredTop sz="92732" autoAdjust="0"/>
  </p:normalViewPr>
  <p:slideViewPr>
    <p:cSldViewPr snapToGrid="0">
      <p:cViewPr varScale="1">
        <p:scale>
          <a:sx n="84" d="100"/>
          <a:sy n="84" d="100"/>
        </p:scale>
        <p:origin x="222" y="78"/>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4.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099"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smtClean="0">
                <a:solidFill>
                  <a:schemeClr val="tx1"/>
                </a:solidFill>
                <a:latin typeface="Arial" pitchFamily="34" charset="0"/>
                <a:ea typeface="ＭＳ Ｐゴシック" charset="-128"/>
              </a:defRPr>
            </a:lvl1pPr>
          </a:lstStyle>
          <a:p>
            <a:pPr>
              <a:defRPr/>
            </a:pPr>
            <a:endParaRPr lang="en-GB"/>
          </a:p>
        </p:txBody>
      </p:sp>
      <p:sp>
        <p:nvSpPr>
          <p:cNvPr id="3075" name="Rectangle 3"/>
          <p:cNvSpPr>
            <a:spLocks noGrp="1" noChangeArrowheads="1"/>
          </p:cNvSpPr>
          <p:nvPr>
            <p:ph type="dt" idx="1"/>
          </p:nvPr>
        </p:nvSpPr>
        <p:spPr bwMode="auto">
          <a:xfrm>
            <a:off x="3856514" y="0"/>
            <a:ext cx="2949099"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Arial" pitchFamily="34" charset="0"/>
                <a:ea typeface="ＭＳ Ｐゴシック" charset="-128"/>
              </a:defRPr>
            </a:lvl1pPr>
          </a:lstStyle>
          <a:p>
            <a:pPr>
              <a:defRPr/>
            </a:pPr>
            <a:endParaRPr lang="en-GB"/>
          </a:p>
        </p:txBody>
      </p:sp>
      <p:sp>
        <p:nvSpPr>
          <p:cNvPr id="5124"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7415" y="4721186"/>
            <a:ext cx="4990783"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9442371"/>
            <a:ext cx="2949099"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smtClean="0">
                <a:solidFill>
                  <a:schemeClr val="tx1"/>
                </a:solidFill>
                <a:latin typeface="Arial" pitchFamily="34" charset="0"/>
                <a:ea typeface="ＭＳ Ｐゴシック" charset="-128"/>
              </a:defRPr>
            </a:lvl1pPr>
          </a:lstStyle>
          <a:p>
            <a:pPr>
              <a:defRPr/>
            </a:pPr>
            <a:endParaRPr lang="en-GB"/>
          </a:p>
        </p:txBody>
      </p:sp>
      <p:sp>
        <p:nvSpPr>
          <p:cNvPr id="3079" name="Rectangle 7"/>
          <p:cNvSpPr>
            <a:spLocks noGrp="1" noChangeArrowheads="1"/>
          </p:cNvSpPr>
          <p:nvPr>
            <p:ph type="sldNum" sz="quarter" idx="5"/>
          </p:nvPr>
        </p:nvSpPr>
        <p:spPr bwMode="auto">
          <a:xfrm>
            <a:off x="3856514" y="9442371"/>
            <a:ext cx="2949099"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Arial" pitchFamily="34" charset="0"/>
                <a:ea typeface="ＭＳ Ｐゴシック" charset="-128"/>
              </a:defRPr>
            </a:lvl1pPr>
          </a:lstStyle>
          <a:p>
            <a:pPr>
              <a:defRPr/>
            </a:pPr>
            <a:fld id="{DEB4DE5F-A502-4FCC-B000-EBEAEC925F23}" type="slidenum">
              <a:rPr lang="en-GB"/>
              <a:pPr>
                <a:defRPr/>
              </a:pPr>
              <a:t>‹#›</a:t>
            </a:fld>
            <a:endParaRPr lang="en-GB"/>
          </a:p>
        </p:txBody>
      </p:sp>
    </p:spTree>
    <p:extLst>
      <p:ext uri="{BB962C8B-B14F-4D97-AF65-F5344CB8AC3E}">
        <p14:creationId xmlns:p14="http://schemas.microsoft.com/office/powerpoint/2010/main" val="11099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itchFamily="34" charset="0"/>
                <a:ea typeface="ＭＳ Ｐゴシック" charset="-128"/>
                <a:cs typeface="+mn-cs"/>
              </a:rPr>
              <a:t>This presentation</a:t>
            </a:r>
            <a:r>
              <a:rPr lang="en-GB" sz="1200" kern="1200" baseline="0" dirty="0">
                <a:solidFill>
                  <a:schemeClr val="tx1"/>
                </a:solidFill>
                <a:effectLst/>
                <a:latin typeface="Arial" pitchFamily="34" charset="0"/>
                <a:ea typeface="ＭＳ Ｐゴシック" charset="-128"/>
                <a:cs typeface="+mn-cs"/>
              </a:rPr>
              <a:t> </a:t>
            </a:r>
            <a:r>
              <a:rPr lang="en-GB" sz="1200" kern="1200" dirty="0">
                <a:solidFill>
                  <a:schemeClr val="tx1"/>
                </a:solidFill>
                <a:effectLst/>
                <a:latin typeface="Arial" pitchFamily="34" charset="0"/>
                <a:ea typeface="ＭＳ Ｐゴシック" charset="-128"/>
                <a:cs typeface="+mn-cs"/>
              </a:rPr>
              <a:t>will showcase the development of primary tracking systems in Renfrewshire. These systems aim to link all pupil information together to support data analysis and evaluation. We will discuss how having this system in place allows for evaluation of PEF interventions to be embedded within the tracking process.</a:t>
            </a:r>
            <a:endParaRPr lang="en-GB" dirty="0"/>
          </a:p>
        </p:txBody>
      </p:sp>
      <p:sp>
        <p:nvSpPr>
          <p:cNvPr id="4" name="Slide Number Placeholder 3"/>
          <p:cNvSpPr>
            <a:spLocks noGrp="1"/>
          </p:cNvSpPr>
          <p:nvPr>
            <p:ph type="sldNum" sz="quarter" idx="10"/>
          </p:nvPr>
        </p:nvSpPr>
        <p:spPr/>
        <p:txBody>
          <a:bodyPr/>
          <a:lstStyle/>
          <a:p>
            <a:fld id="{E93F01A6-15AC-4E51-9831-CE336C3824B8}" type="slidenum">
              <a:rPr lang="en-GB" smtClean="0"/>
              <a:pPr/>
              <a:t>1</a:t>
            </a:fld>
            <a:endParaRPr lang="en-GB"/>
          </a:p>
        </p:txBody>
      </p:sp>
    </p:spTree>
    <p:extLst>
      <p:ext uri="{BB962C8B-B14F-4D97-AF65-F5344CB8AC3E}">
        <p14:creationId xmlns:p14="http://schemas.microsoft.com/office/powerpoint/2010/main" val="568824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B4DE5F-A502-4FCC-B000-EBEAEC925F23}" type="slidenum">
              <a:rPr lang="en-GB" smtClean="0"/>
              <a:pPr>
                <a:defRPr/>
              </a:pPr>
              <a:t>10</a:t>
            </a:fld>
            <a:endParaRPr lang="en-GB"/>
          </a:p>
        </p:txBody>
      </p:sp>
    </p:spTree>
    <p:extLst>
      <p:ext uri="{BB962C8B-B14F-4D97-AF65-F5344CB8AC3E}">
        <p14:creationId xmlns:p14="http://schemas.microsoft.com/office/powerpoint/2010/main" val="3237562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B4DE5F-A502-4FCC-B000-EBEAEC925F23}" type="slidenum">
              <a:rPr lang="en-GB" smtClean="0"/>
              <a:pPr>
                <a:defRPr/>
              </a:pPr>
              <a:t>11</a:t>
            </a:fld>
            <a:endParaRPr lang="en-GB"/>
          </a:p>
        </p:txBody>
      </p:sp>
    </p:spTree>
    <p:extLst>
      <p:ext uri="{BB962C8B-B14F-4D97-AF65-F5344CB8AC3E}">
        <p14:creationId xmlns:p14="http://schemas.microsoft.com/office/powerpoint/2010/main" val="1299540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93F01A6-15AC-4E51-9831-CE336C3824B8}" type="slidenum">
              <a:rPr lang="en-GB" smtClean="0"/>
              <a:pPr/>
              <a:t>12</a:t>
            </a:fld>
            <a:endParaRPr lang="en-GB"/>
          </a:p>
        </p:txBody>
      </p:sp>
    </p:spTree>
    <p:extLst>
      <p:ext uri="{BB962C8B-B14F-4D97-AF65-F5344CB8AC3E}">
        <p14:creationId xmlns:p14="http://schemas.microsoft.com/office/powerpoint/2010/main" val="642294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dirty="0"/>
          </a:p>
          <a:p>
            <a:pPr marL="171450" indent="-171450">
              <a:buFontTx/>
              <a:buChar char="-"/>
            </a:pPr>
            <a:endParaRPr lang="en-GB" baseline="0" dirty="0"/>
          </a:p>
        </p:txBody>
      </p:sp>
      <p:sp>
        <p:nvSpPr>
          <p:cNvPr id="4" name="Slide Number Placeholder 3"/>
          <p:cNvSpPr>
            <a:spLocks noGrp="1"/>
          </p:cNvSpPr>
          <p:nvPr>
            <p:ph type="sldNum" sz="quarter" idx="10"/>
          </p:nvPr>
        </p:nvSpPr>
        <p:spPr/>
        <p:txBody>
          <a:bodyPr/>
          <a:lstStyle/>
          <a:p>
            <a:fld id="{E93F01A6-15AC-4E51-9831-CE336C3824B8}" type="slidenum">
              <a:rPr lang="en-GB" smtClean="0"/>
              <a:pPr/>
              <a:t>13</a:t>
            </a:fld>
            <a:endParaRPr lang="en-GB"/>
          </a:p>
        </p:txBody>
      </p:sp>
    </p:spTree>
    <p:extLst>
      <p:ext uri="{BB962C8B-B14F-4D97-AF65-F5344CB8AC3E}">
        <p14:creationId xmlns:p14="http://schemas.microsoft.com/office/powerpoint/2010/main" val="2661184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r>
              <a:rPr lang="en-GB" baseline="0" dirty="0"/>
              <a:t> </a:t>
            </a:r>
            <a:endParaRPr lang="en-GB" dirty="0"/>
          </a:p>
        </p:txBody>
      </p:sp>
      <p:sp>
        <p:nvSpPr>
          <p:cNvPr id="4" name="Slide Number Placeholder 3"/>
          <p:cNvSpPr>
            <a:spLocks noGrp="1"/>
          </p:cNvSpPr>
          <p:nvPr>
            <p:ph type="sldNum" sz="quarter" idx="10"/>
          </p:nvPr>
        </p:nvSpPr>
        <p:spPr/>
        <p:txBody>
          <a:bodyPr/>
          <a:lstStyle/>
          <a:p>
            <a:fld id="{E93F01A6-15AC-4E51-9831-CE336C3824B8}" type="slidenum">
              <a:rPr lang="en-GB" smtClean="0"/>
              <a:pPr/>
              <a:t>14</a:t>
            </a:fld>
            <a:endParaRPr lang="en-GB"/>
          </a:p>
        </p:txBody>
      </p:sp>
    </p:spTree>
    <p:extLst>
      <p:ext uri="{BB962C8B-B14F-4D97-AF65-F5344CB8AC3E}">
        <p14:creationId xmlns:p14="http://schemas.microsoft.com/office/powerpoint/2010/main" val="3512126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93F01A6-15AC-4E51-9831-CE336C3824B8}" type="slidenum">
              <a:rPr lang="en-GB" smtClean="0"/>
              <a:pPr/>
              <a:t>15</a:t>
            </a:fld>
            <a:endParaRPr lang="en-GB"/>
          </a:p>
        </p:txBody>
      </p:sp>
    </p:spTree>
    <p:extLst>
      <p:ext uri="{BB962C8B-B14F-4D97-AF65-F5344CB8AC3E}">
        <p14:creationId xmlns:p14="http://schemas.microsoft.com/office/powerpoint/2010/main" val="3876474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3F01A6-15AC-4E51-9831-CE336C3824B8}" type="slidenum">
              <a:rPr lang="en-GB" smtClean="0"/>
              <a:pPr/>
              <a:t>16</a:t>
            </a:fld>
            <a:endParaRPr lang="en-GB"/>
          </a:p>
        </p:txBody>
      </p:sp>
    </p:spTree>
    <p:extLst>
      <p:ext uri="{BB962C8B-B14F-4D97-AF65-F5344CB8AC3E}">
        <p14:creationId xmlns:p14="http://schemas.microsoft.com/office/powerpoint/2010/main" val="3464917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3F01A6-15AC-4E51-9831-CE336C3824B8}" type="slidenum">
              <a:rPr lang="en-GB" smtClean="0"/>
              <a:pPr/>
              <a:t>17</a:t>
            </a:fld>
            <a:endParaRPr lang="en-GB"/>
          </a:p>
        </p:txBody>
      </p:sp>
    </p:spTree>
    <p:extLst>
      <p:ext uri="{BB962C8B-B14F-4D97-AF65-F5344CB8AC3E}">
        <p14:creationId xmlns:p14="http://schemas.microsoft.com/office/powerpoint/2010/main" val="794353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3F01A6-15AC-4E51-9831-CE336C3824B8}" type="slidenum">
              <a:rPr lang="en-GB" smtClean="0"/>
              <a:pPr/>
              <a:t>18</a:t>
            </a:fld>
            <a:endParaRPr lang="en-GB"/>
          </a:p>
        </p:txBody>
      </p:sp>
    </p:spTree>
    <p:extLst>
      <p:ext uri="{BB962C8B-B14F-4D97-AF65-F5344CB8AC3E}">
        <p14:creationId xmlns:p14="http://schemas.microsoft.com/office/powerpoint/2010/main" val="3682163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E93F01A6-15AC-4E51-9831-CE336C3824B8}" type="slidenum">
              <a:rPr lang="en-GB" smtClean="0"/>
              <a:pPr/>
              <a:t>19</a:t>
            </a:fld>
            <a:endParaRPr lang="en-GB"/>
          </a:p>
        </p:txBody>
      </p:sp>
    </p:spTree>
    <p:extLst>
      <p:ext uri="{BB962C8B-B14F-4D97-AF65-F5344CB8AC3E}">
        <p14:creationId xmlns:p14="http://schemas.microsoft.com/office/powerpoint/2010/main" val="122757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3F01A6-15AC-4E51-9831-CE336C3824B8}" type="slidenum">
              <a:rPr lang="en-GB" smtClean="0"/>
              <a:pPr/>
              <a:t>2</a:t>
            </a:fld>
            <a:endParaRPr lang="en-GB"/>
          </a:p>
        </p:txBody>
      </p:sp>
    </p:spTree>
    <p:extLst>
      <p:ext uri="{BB962C8B-B14F-4D97-AF65-F5344CB8AC3E}">
        <p14:creationId xmlns:p14="http://schemas.microsoft.com/office/powerpoint/2010/main" val="3395981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3F01A6-15AC-4E51-9831-CE336C3824B8}" type="slidenum">
              <a:rPr lang="en-GB" smtClean="0"/>
              <a:pPr/>
              <a:t>20</a:t>
            </a:fld>
            <a:endParaRPr lang="en-GB"/>
          </a:p>
        </p:txBody>
      </p:sp>
    </p:spTree>
    <p:extLst>
      <p:ext uri="{BB962C8B-B14F-4D97-AF65-F5344CB8AC3E}">
        <p14:creationId xmlns:p14="http://schemas.microsoft.com/office/powerpoint/2010/main" val="772326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3F01A6-15AC-4E51-9831-CE336C3824B8}" type="slidenum">
              <a:rPr lang="en-GB" smtClean="0"/>
              <a:pPr/>
              <a:t>21</a:t>
            </a:fld>
            <a:endParaRPr lang="en-GB"/>
          </a:p>
        </p:txBody>
      </p:sp>
    </p:spTree>
    <p:extLst>
      <p:ext uri="{BB962C8B-B14F-4D97-AF65-F5344CB8AC3E}">
        <p14:creationId xmlns:p14="http://schemas.microsoft.com/office/powerpoint/2010/main" val="2641806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93F01A6-15AC-4E51-9831-CE336C3824B8}" type="slidenum">
              <a:rPr lang="en-GB" smtClean="0"/>
              <a:pPr/>
              <a:t>22</a:t>
            </a:fld>
            <a:endParaRPr lang="en-GB"/>
          </a:p>
        </p:txBody>
      </p:sp>
    </p:spTree>
    <p:extLst>
      <p:ext uri="{BB962C8B-B14F-4D97-AF65-F5344CB8AC3E}">
        <p14:creationId xmlns:p14="http://schemas.microsoft.com/office/powerpoint/2010/main" val="1049656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3F01A6-15AC-4E51-9831-CE336C3824B8}" type="slidenum">
              <a:rPr lang="en-GB" smtClean="0"/>
              <a:pPr/>
              <a:t>23</a:t>
            </a:fld>
            <a:endParaRPr lang="en-GB"/>
          </a:p>
        </p:txBody>
      </p:sp>
    </p:spTree>
    <p:extLst>
      <p:ext uri="{BB962C8B-B14F-4D97-AF65-F5344CB8AC3E}">
        <p14:creationId xmlns:p14="http://schemas.microsoft.com/office/powerpoint/2010/main" val="3911936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B4DE5F-A502-4FCC-B000-EBEAEC925F23}" type="slidenum">
              <a:rPr lang="en-GB" smtClean="0"/>
              <a:pPr>
                <a:defRPr/>
              </a:pPr>
              <a:t>24</a:t>
            </a:fld>
            <a:endParaRPr lang="en-GB"/>
          </a:p>
        </p:txBody>
      </p:sp>
    </p:spTree>
    <p:extLst>
      <p:ext uri="{BB962C8B-B14F-4D97-AF65-F5344CB8AC3E}">
        <p14:creationId xmlns:p14="http://schemas.microsoft.com/office/powerpoint/2010/main" val="1454526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93F01A6-15AC-4E51-9831-CE336C3824B8}" type="slidenum">
              <a:rPr lang="en-GB" smtClean="0"/>
              <a:pPr/>
              <a:t>3</a:t>
            </a:fld>
            <a:endParaRPr lang="en-GB"/>
          </a:p>
        </p:txBody>
      </p:sp>
    </p:spTree>
    <p:extLst>
      <p:ext uri="{BB962C8B-B14F-4D97-AF65-F5344CB8AC3E}">
        <p14:creationId xmlns:p14="http://schemas.microsoft.com/office/powerpoint/2010/main" val="318605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3F01A6-15AC-4E51-9831-CE336C3824B8}" type="slidenum">
              <a:rPr lang="en-GB" smtClean="0"/>
              <a:pPr/>
              <a:t>4</a:t>
            </a:fld>
            <a:endParaRPr lang="en-GB"/>
          </a:p>
        </p:txBody>
      </p:sp>
    </p:spTree>
    <p:extLst>
      <p:ext uri="{BB962C8B-B14F-4D97-AF65-F5344CB8AC3E}">
        <p14:creationId xmlns:p14="http://schemas.microsoft.com/office/powerpoint/2010/main" val="374280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93F01A6-15AC-4E51-9831-CE336C3824B8}" type="slidenum">
              <a:rPr lang="en-GB" smtClean="0"/>
              <a:pPr/>
              <a:t>5</a:t>
            </a:fld>
            <a:endParaRPr lang="en-GB"/>
          </a:p>
        </p:txBody>
      </p:sp>
    </p:spTree>
    <p:extLst>
      <p:ext uri="{BB962C8B-B14F-4D97-AF65-F5344CB8AC3E}">
        <p14:creationId xmlns:p14="http://schemas.microsoft.com/office/powerpoint/2010/main" val="977122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B4DE5F-A502-4FCC-B000-EBEAEC925F23}" type="slidenum">
              <a:rPr lang="en-GB" smtClean="0"/>
              <a:pPr>
                <a:defRPr/>
              </a:pPr>
              <a:t>6</a:t>
            </a:fld>
            <a:endParaRPr lang="en-GB"/>
          </a:p>
        </p:txBody>
      </p:sp>
    </p:spTree>
    <p:extLst>
      <p:ext uri="{BB962C8B-B14F-4D97-AF65-F5344CB8AC3E}">
        <p14:creationId xmlns:p14="http://schemas.microsoft.com/office/powerpoint/2010/main" val="192933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B4DE5F-A502-4FCC-B000-EBEAEC925F23}" type="slidenum">
              <a:rPr lang="en-GB" smtClean="0"/>
              <a:pPr>
                <a:defRPr/>
              </a:pPr>
              <a:t>7</a:t>
            </a:fld>
            <a:endParaRPr lang="en-GB"/>
          </a:p>
        </p:txBody>
      </p:sp>
    </p:spTree>
    <p:extLst>
      <p:ext uri="{BB962C8B-B14F-4D97-AF65-F5344CB8AC3E}">
        <p14:creationId xmlns:p14="http://schemas.microsoft.com/office/powerpoint/2010/main" val="2815495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B4DE5F-A502-4FCC-B000-EBEAEC925F23}" type="slidenum">
              <a:rPr lang="en-GB" smtClean="0"/>
              <a:pPr>
                <a:defRPr/>
              </a:pPr>
              <a:t>8</a:t>
            </a:fld>
            <a:endParaRPr lang="en-GB"/>
          </a:p>
        </p:txBody>
      </p:sp>
    </p:spTree>
    <p:extLst>
      <p:ext uri="{BB962C8B-B14F-4D97-AF65-F5344CB8AC3E}">
        <p14:creationId xmlns:p14="http://schemas.microsoft.com/office/powerpoint/2010/main" val="2921390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DEB4DE5F-A502-4FCC-B000-EBEAEC925F23}" type="slidenum">
              <a:rPr lang="en-GB" smtClean="0"/>
              <a:pPr>
                <a:defRPr/>
              </a:pPr>
              <a:t>9</a:t>
            </a:fld>
            <a:endParaRPr lang="en-GB"/>
          </a:p>
        </p:txBody>
      </p:sp>
    </p:spTree>
    <p:extLst>
      <p:ext uri="{BB962C8B-B14F-4D97-AF65-F5344CB8AC3E}">
        <p14:creationId xmlns:p14="http://schemas.microsoft.com/office/powerpoint/2010/main" val="2842741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0"/>
            <a:ext cx="9144000" cy="6858000"/>
          </a:xfrm>
          <a:prstGeom prst="rect">
            <a:avLst/>
          </a:prstGeom>
          <a:solidFill>
            <a:srgbClr val="824D90"/>
          </a:solidFill>
          <a:ln w="9525">
            <a:solidFill>
              <a:schemeClr val="tx1"/>
            </a:solidFill>
            <a:miter lim="800000"/>
            <a:headEnd/>
            <a:tailEnd/>
          </a:ln>
        </p:spPr>
        <p:txBody>
          <a:bodyPr wrap="none" anchor="ctr"/>
          <a:lstStyle/>
          <a:p>
            <a:pPr>
              <a:defRPr/>
            </a:pPr>
            <a:endParaRPr lang="en-GB">
              <a:ea typeface="ＭＳ Ｐゴシック" charset="-128"/>
            </a:endParaRPr>
          </a:p>
        </p:txBody>
      </p:sp>
      <p:sp>
        <p:nvSpPr>
          <p:cNvPr id="5" name="Freeform 8"/>
          <p:cNvSpPr>
            <a:spLocks/>
          </p:cNvSpPr>
          <p:nvPr/>
        </p:nvSpPr>
        <p:spPr bwMode="auto">
          <a:xfrm>
            <a:off x="-38100" y="3968750"/>
            <a:ext cx="9193213" cy="2898775"/>
          </a:xfrm>
          <a:custGeom>
            <a:avLst/>
            <a:gdLst/>
            <a:ahLst/>
            <a:cxnLst>
              <a:cxn ang="0">
                <a:pos x="11" y="1047"/>
              </a:cxn>
              <a:cxn ang="0">
                <a:pos x="4036" y="1130"/>
              </a:cxn>
              <a:cxn ang="0">
                <a:pos x="5775" y="30"/>
              </a:cxn>
              <a:cxn ang="0">
                <a:pos x="5775" y="1826"/>
              </a:cxn>
              <a:cxn ang="0">
                <a:pos x="10" y="1826"/>
              </a:cxn>
              <a:cxn ang="0">
                <a:pos x="11" y="1047"/>
              </a:cxn>
            </a:cxnLst>
            <a:rect l="0" t="0" r="r" b="b"/>
            <a:pathLst>
              <a:path w="5780" h="1826">
                <a:moveTo>
                  <a:pt x="11" y="1047"/>
                </a:moveTo>
                <a:cubicBezTo>
                  <a:pt x="1405" y="1589"/>
                  <a:pt x="3137" y="1398"/>
                  <a:pt x="4036" y="1130"/>
                </a:cubicBezTo>
                <a:cubicBezTo>
                  <a:pt x="4935" y="862"/>
                  <a:pt x="5635" y="335"/>
                  <a:pt x="5775" y="30"/>
                </a:cubicBezTo>
                <a:cubicBezTo>
                  <a:pt x="5774" y="0"/>
                  <a:pt x="5780" y="1821"/>
                  <a:pt x="5775" y="1826"/>
                </a:cubicBezTo>
                <a:cubicBezTo>
                  <a:pt x="5775" y="1826"/>
                  <a:pt x="0" y="1811"/>
                  <a:pt x="10" y="1826"/>
                </a:cubicBezTo>
                <a:cubicBezTo>
                  <a:pt x="0" y="1815"/>
                  <a:pt x="6" y="1048"/>
                  <a:pt x="11" y="1047"/>
                </a:cubicBezTo>
                <a:close/>
              </a:path>
            </a:pathLst>
          </a:custGeom>
          <a:solidFill>
            <a:srgbClr val="A179AB"/>
          </a:solidFill>
          <a:ln w="9525">
            <a:solidFill>
              <a:schemeClr val="tx1">
                <a:alpha val="0"/>
              </a:schemeClr>
            </a:solidFill>
            <a:round/>
            <a:headEnd/>
            <a:tailEnd/>
          </a:ln>
        </p:spPr>
        <p:txBody>
          <a:bodyPr wrap="none" anchor="ctr"/>
          <a:lstStyle/>
          <a:p>
            <a:pPr>
              <a:defRPr/>
            </a:pPr>
            <a:endParaRPr lang="en-GB">
              <a:ea typeface="ＭＳ Ｐゴシック" charset="-128"/>
            </a:endParaRPr>
          </a:p>
        </p:txBody>
      </p:sp>
      <p:sp>
        <p:nvSpPr>
          <p:cNvPr id="6" name="Freeform 9"/>
          <p:cNvSpPr>
            <a:spLocks/>
          </p:cNvSpPr>
          <p:nvPr/>
        </p:nvSpPr>
        <p:spPr bwMode="auto">
          <a:xfrm>
            <a:off x="-38100" y="4017963"/>
            <a:ext cx="9194800" cy="2849562"/>
          </a:xfrm>
          <a:custGeom>
            <a:avLst/>
            <a:gdLst/>
            <a:ahLst/>
            <a:cxnLst>
              <a:cxn ang="0">
                <a:pos x="5" y="1217"/>
              </a:cxn>
              <a:cxn ang="0">
                <a:pos x="4010" y="1160"/>
              </a:cxn>
              <a:cxn ang="0">
                <a:pos x="5775" y="30"/>
              </a:cxn>
              <a:cxn ang="0">
                <a:pos x="5776" y="1795"/>
              </a:cxn>
              <a:cxn ang="0">
                <a:pos x="11" y="1795"/>
              </a:cxn>
              <a:cxn ang="0">
                <a:pos x="5" y="1217"/>
              </a:cxn>
            </a:cxnLst>
            <a:rect l="0" t="0" r="r" b="b"/>
            <a:pathLst>
              <a:path w="5781" h="1795">
                <a:moveTo>
                  <a:pt x="5" y="1217"/>
                </a:moveTo>
                <a:cubicBezTo>
                  <a:pt x="1156" y="1666"/>
                  <a:pt x="3111" y="1428"/>
                  <a:pt x="4010" y="1160"/>
                </a:cubicBezTo>
                <a:cubicBezTo>
                  <a:pt x="4909" y="892"/>
                  <a:pt x="5635" y="335"/>
                  <a:pt x="5775" y="30"/>
                </a:cubicBezTo>
                <a:cubicBezTo>
                  <a:pt x="5774" y="0"/>
                  <a:pt x="5781" y="1790"/>
                  <a:pt x="5776" y="1795"/>
                </a:cubicBezTo>
                <a:cubicBezTo>
                  <a:pt x="5776" y="1795"/>
                  <a:pt x="1" y="1780"/>
                  <a:pt x="11" y="1795"/>
                </a:cubicBezTo>
                <a:cubicBezTo>
                  <a:pt x="1" y="1784"/>
                  <a:pt x="0" y="1218"/>
                  <a:pt x="5" y="1217"/>
                </a:cubicBezTo>
                <a:close/>
              </a:path>
            </a:pathLst>
          </a:custGeom>
          <a:solidFill>
            <a:srgbClr val="B89AC0"/>
          </a:solidFill>
          <a:ln w="9525">
            <a:solidFill>
              <a:schemeClr val="tx1">
                <a:alpha val="0"/>
              </a:schemeClr>
            </a:solidFill>
            <a:round/>
            <a:headEnd/>
            <a:tailEnd/>
          </a:ln>
        </p:spPr>
        <p:txBody>
          <a:bodyPr wrap="none" anchor="ctr"/>
          <a:lstStyle/>
          <a:p>
            <a:pPr>
              <a:defRPr/>
            </a:pPr>
            <a:endParaRPr lang="en-GB">
              <a:ea typeface="ＭＳ Ｐゴシック" charset="-128"/>
            </a:endParaRPr>
          </a:p>
        </p:txBody>
      </p:sp>
      <p:sp>
        <p:nvSpPr>
          <p:cNvPr id="7" name="Freeform 10"/>
          <p:cNvSpPr>
            <a:spLocks/>
          </p:cNvSpPr>
          <p:nvPr/>
        </p:nvSpPr>
        <p:spPr bwMode="auto">
          <a:xfrm>
            <a:off x="-38100" y="4075113"/>
            <a:ext cx="9204325" cy="2794000"/>
          </a:xfrm>
          <a:custGeom>
            <a:avLst/>
            <a:gdLst/>
            <a:ahLst/>
            <a:cxnLst>
              <a:cxn ang="0">
                <a:pos x="5" y="1460"/>
              </a:cxn>
              <a:cxn ang="0">
                <a:pos x="3948" y="1202"/>
              </a:cxn>
              <a:cxn ang="0">
                <a:pos x="5780" y="30"/>
              </a:cxn>
              <a:cxn ang="0">
                <a:pos x="5782" y="1760"/>
              </a:cxn>
              <a:cxn ang="0">
                <a:pos x="17" y="1760"/>
              </a:cxn>
              <a:cxn ang="0">
                <a:pos x="5" y="1460"/>
              </a:cxn>
            </a:cxnLst>
            <a:rect l="0" t="0" r="r" b="b"/>
            <a:pathLst>
              <a:path w="5787" h="1760">
                <a:moveTo>
                  <a:pt x="5" y="1460"/>
                </a:moveTo>
                <a:cubicBezTo>
                  <a:pt x="1404" y="1744"/>
                  <a:pt x="3049" y="1470"/>
                  <a:pt x="3948" y="1202"/>
                </a:cubicBezTo>
                <a:cubicBezTo>
                  <a:pt x="4847" y="934"/>
                  <a:pt x="5640" y="335"/>
                  <a:pt x="5780" y="30"/>
                </a:cubicBezTo>
                <a:cubicBezTo>
                  <a:pt x="5779" y="0"/>
                  <a:pt x="5787" y="1755"/>
                  <a:pt x="5782" y="1760"/>
                </a:cubicBezTo>
                <a:cubicBezTo>
                  <a:pt x="5782" y="1760"/>
                  <a:pt x="7" y="1745"/>
                  <a:pt x="17" y="1760"/>
                </a:cubicBezTo>
                <a:cubicBezTo>
                  <a:pt x="7" y="1749"/>
                  <a:pt x="0" y="1461"/>
                  <a:pt x="5" y="1460"/>
                </a:cubicBezTo>
                <a:close/>
              </a:path>
            </a:pathLst>
          </a:custGeom>
          <a:solidFill>
            <a:srgbClr val="C9B3CF"/>
          </a:solidFill>
          <a:ln w="9525">
            <a:solidFill>
              <a:schemeClr val="tx1">
                <a:alpha val="0"/>
              </a:schemeClr>
            </a:solidFill>
            <a:round/>
            <a:headEnd/>
            <a:tailEnd/>
          </a:ln>
        </p:spPr>
        <p:txBody>
          <a:bodyPr wrap="none" anchor="ctr"/>
          <a:lstStyle/>
          <a:p>
            <a:pPr>
              <a:defRPr/>
            </a:pPr>
            <a:endParaRPr lang="en-GB">
              <a:ea typeface="ＭＳ Ｐゴシック" charset="-128"/>
            </a:endParaRPr>
          </a:p>
        </p:txBody>
      </p:sp>
      <p:pic>
        <p:nvPicPr>
          <p:cNvPr id="8" name="Picture 17" descr="RenfrewshireCouncilLogo"/>
          <p:cNvPicPr>
            <a:picLocks noChangeAspect="1" noChangeArrowheads="1"/>
          </p:cNvPicPr>
          <p:nvPr/>
        </p:nvPicPr>
        <p:blipFill>
          <a:blip r:embed="rId2" cstate="print"/>
          <a:srcRect/>
          <a:stretch>
            <a:fillRect/>
          </a:stretch>
        </p:blipFill>
        <p:spPr bwMode="auto">
          <a:xfrm>
            <a:off x="7850188" y="5811838"/>
            <a:ext cx="917575" cy="639762"/>
          </a:xfrm>
          <a:prstGeom prst="rect">
            <a:avLst/>
          </a:prstGeom>
          <a:noFill/>
          <a:ln w="9525">
            <a:noFill/>
            <a:miter lim="800000"/>
            <a:headEnd/>
            <a:tailEnd/>
          </a:ln>
        </p:spPr>
      </p:pic>
      <p:sp>
        <p:nvSpPr>
          <p:cNvPr id="5122" name="Rectangle 2"/>
          <p:cNvSpPr>
            <a:spLocks noGrp="1" noChangeArrowheads="1"/>
          </p:cNvSpPr>
          <p:nvPr>
            <p:ph type="ctrTitle"/>
          </p:nvPr>
        </p:nvSpPr>
        <p:spPr>
          <a:xfrm>
            <a:off x="358775" y="2159000"/>
            <a:ext cx="7772400" cy="585788"/>
          </a:xfrm>
        </p:spPr>
        <p:txBody>
          <a:bodyPr anchor="t"/>
          <a:lstStyle>
            <a:lvl1pPr>
              <a:defRPr/>
            </a:lvl1pPr>
          </a:lstStyle>
          <a:p>
            <a:r>
              <a:rPr lang="en-US"/>
              <a:t>Click to edit Master title style</a:t>
            </a:r>
            <a:endParaRPr lang="en-GB"/>
          </a:p>
        </p:txBody>
      </p:sp>
      <p:sp>
        <p:nvSpPr>
          <p:cNvPr id="5123" name="Rectangle 3"/>
          <p:cNvSpPr>
            <a:spLocks noGrp="1" noChangeArrowheads="1"/>
          </p:cNvSpPr>
          <p:nvPr>
            <p:ph type="subTitle" idx="1"/>
          </p:nvPr>
        </p:nvSpPr>
        <p:spPr>
          <a:xfrm>
            <a:off x="358775" y="2741613"/>
            <a:ext cx="6400800" cy="523875"/>
          </a:xfrm>
        </p:spPr>
        <p:txBody>
          <a:bodyPr/>
          <a:lstStyle>
            <a:lvl1pPr marL="0" indent="0">
              <a:buFont typeface="Times" pitchFamily="18" charset="0"/>
              <a:buNone/>
              <a:defRPr b="0"/>
            </a:lvl1pPr>
          </a:lstStyle>
          <a:p>
            <a:r>
              <a:rPr lang="en-US"/>
              <a:t>Click to edit Master subtitle style</a:t>
            </a:r>
            <a:endParaRPr lang="en-GB"/>
          </a:p>
        </p:txBody>
      </p:sp>
      <p:sp>
        <p:nvSpPr>
          <p:cNvPr id="9" name="Rectangle 4"/>
          <p:cNvSpPr>
            <a:spLocks noGrp="1" noChangeArrowheads="1"/>
          </p:cNvSpPr>
          <p:nvPr>
            <p:ph type="dt" sz="half" idx="10"/>
          </p:nvPr>
        </p:nvSpPr>
        <p:spPr/>
        <p:txBody>
          <a:bodyPr/>
          <a:lstStyle>
            <a:lvl1pPr>
              <a:defRPr smtClean="0"/>
            </a:lvl1pPr>
          </a:lstStyle>
          <a:p>
            <a:pPr>
              <a:defRPr/>
            </a:pPr>
            <a:endParaRPr lang="en-GB"/>
          </a:p>
        </p:txBody>
      </p:sp>
      <p:sp>
        <p:nvSpPr>
          <p:cNvPr id="10" name="Rectangle 5"/>
          <p:cNvSpPr>
            <a:spLocks noGrp="1" noChangeArrowheads="1"/>
          </p:cNvSpPr>
          <p:nvPr>
            <p:ph type="ftr" sz="quarter" idx="11"/>
          </p:nvPr>
        </p:nvSpPr>
        <p:spPr/>
        <p:txBody>
          <a:bodyPr/>
          <a:lstStyle>
            <a:lvl1pPr>
              <a:defRPr smtClean="0"/>
            </a:lvl1pPr>
          </a:lstStyle>
          <a:p>
            <a:pPr>
              <a:defRPr/>
            </a:pPr>
            <a:endParaRPr lang="en-GB"/>
          </a:p>
        </p:txBody>
      </p:sp>
      <p:sp>
        <p:nvSpPr>
          <p:cNvPr id="11" name="Rectangle 6"/>
          <p:cNvSpPr>
            <a:spLocks noGrp="1" noChangeArrowheads="1"/>
          </p:cNvSpPr>
          <p:nvPr>
            <p:ph type="sldNum" sz="quarter" idx="12"/>
          </p:nvPr>
        </p:nvSpPr>
        <p:spPr/>
        <p:txBody>
          <a:bodyPr/>
          <a:lstStyle>
            <a:lvl1pPr>
              <a:defRPr smtClean="0"/>
            </a:lvl1pPr>
          </a:lstStyle>
          <a:p>
            <a:pPr>
              <a:defRPr/>
            </a:pPr>
            <a:fld id="{55715A4F-C3C1-435B-A2D6-8CA523353B8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F5F94A3-1EA1-4170-A8EB-16EF46B409D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427038"/>
            <a:ext cx="1943100" cy="28019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58775" y="427038"/>
            <a:ext cx="5676900" cy="2801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A924D0A-EA4C-43D2-942A-74EE19DAD03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D379A7-8D2D-49C4-89FC-600DED348C8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77FD816-857A-43F3-B1C2-02870DA24F6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258888"/>
            <a:ext cx="3810000" cy="197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21175" y="1258888"/>
            <a:ext cx="3810000" cy="197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D7EA6FB-A997-42E3-B4A7-4B9C1AEABEB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3FDDCAE-1AF0-447E-AB7F-F696DB5BE81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3344ED6-41B2-49BD-A45C-93FEDEC90BF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D4EDD03-A77E-4D17-9EAD-C35CB808060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FBECFCE-946E-484C-B382-D85F474B025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4BFB5D0-1E7A-47EB-A425-C9F30AA5F2B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0" y="0"/>
            <a:ext cx="9144000" cy="6858000"/>
          </a:xfrm>
          <a:prstGeom prst="rect">
            <a:avLst/>
          </a:prstGeom>
          <a:solidFill>
            <a:srgbClr val="824D90"/>
          </a:solidFill>
          <a:ln w="9525">
            <a:solidFill>
              <a:schemeClr val="tx1"/>
            </a:solidFill>
            <a:miter lim="800000"/>
            <a:headEnd/>
            <a:tailEnd/>
          </a:ln>
        </p:spPr>
        <p:txBody>
          <a:bodyPr wrap="none" anchor="ctr"/>
          <a:lstStyle/>
          <a:p>
            <a:pPr>
              <a:defRPr/>
            </a:pPr>
            <a:endParaRPr lang="en-GB">
              <a:ea typeface="ＭＳ Ｐゴシック" charset="-128"/>
            </a:endParaRPr>
          </a:p>
        </p:txBody>
      </p:sp>
      <p:sp>
        <p:nvSpPr>
          <p:cNvPr id="1027" name="Rectangle 2"/>
          <p:cNvSpPr>
            <a:spLocks noGrp="1" noChangeArrowheads="1"/>
          </p:cNvSpPr>
          <p:nvPr>
            <p:ph type="title"/>
          </p:nvPr>
        </p:nvSpPr>
        <p:spPr bwMode="auto">
          <a:xfrm>
            <a:off x="358775" y="427038"/>
            <a:ext cx="7772400" cy="5857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358775" y="1258888"/>
            <a:ext cx="7772400" cy="1970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smtClean="0">
                <a:solidFill>
                  <a:schemeClr val="tx1"/>
                </a:solidFill>
                <a:latin typeface="Arial" pitchFamily="34" charset="0"/>
                <a:ea typeface="ＭＳ Ｐゴシック" charset="-128"/>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solidFill>
                  <a:schemeClr val="tx1"/>
                </a:solidFill>
                <a:latin typeface="Arial" pitchFamily="34" charset="0"/>
                <a:ea typeface="ＭＳ Ｐゴシック" charset="-128"/>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Arial" pitchFamily="34" charset="0"/>
                <a:ea typeface="ＭＳ Ｐゴシック" charset="-128"/>
              </a:defRPr>
            </a:lvl1pPr>
          </a:lstStyle>
          <a:p>
            <a:pPr>
              <a:defRPr/>
            </a:pPr>
            <a:fld id="{06F38BBB-8AFC-4D35-907A-27E3249A0687}" type="slidenum">
              <a:rPr lang="en-GB"/>
              <a:pPr>
                <a:defRPr/>
              </a:pPr>
              <a:t>‹#›</a:t>
            </a:fld>
            <a:endParaRPr lang="en-GB"/>
          </a:p>
        </p:txBody>
      </p:sp>
      <p:sp>
        <p:nvSpPr>
          <p:cNvPr id="1032" name="Freeform 8"/>
          <p:cNvSpPr>
            <a:spLocks/>
          </p:cNvSpPr>
          <p:nvPr/>
        </p:nvSpPr>
        <p:spPr bwMode="auto">
          <a:xfrm>
            <a:off x="-38100" y="3968750"/>
            <a:ext cx="9193213" cy="2898775"/>
          </a:xfrm>
          <a:custGeom>
            <a:avLst/>
            <a:gdLst/>
            <a:ahLst/>
            <a:cxnLst>
              <a:cxn ang="0">
                <a:pos x="11" y="1047"/>
              </a:cxn>
              <a:cxn ang="0">
                <a:pos x="4036" y="1130"/>
              </a:cxn>
              <a:cxn ang="0">
                <a:pos x="5775" y="30"/>
              </a:cxn>
              <a:cxn ang="0">
                <a:pos x="5775" y="1826"/>
              </a:cxn>
              <a:cxn ang="0">
                <a:pos x="10" y="1826"/>
              </a:cxn>
              <a:cxn ang="0">
                <a:pos x="11" y="1047"/>
              </a:cxn>
            </a:cxnLst>
            <a:rect l="0" t="0" r="r" b="b"/>
            <a:pathLst>
              <a:path w="5780" h="1826">
                <a:moveTo>
                  <a:pt x="11" y="1047"/>
                </a:moveTo>
                <a:cubicBezTo>
                  <a:pt x="1405" y="1589"/>
                  <a:pt x="3137" y="1398"/>
                  <a:pt x="4036" y="1130"/>
                </a:cubicBezTo>
                <a:cubicBezTo>
                  <a:pt x="4935" y="862"/>
                  <a:pt x="5635" y="335"/>
                  <a:pt x="5775" y="30"/>
                </a:cubicBezTo>
                <a:cubicBezTo>
                  <a:pt x="5774" y="0"/>
                  <a:pt x="5780" y="1821"/>
                  <a:pt x="5775" y="1826"/>
                </a:cubicBezTo>
                <a:cubicBezTo>
                  <a:pt x="5775" y="1826"/>
                  <a:pt x="0" y="1811"/>
                  <a:pt x="10" y="1826"/>
                </a:cubicBezTo>
                <a:cubicBezTo>
                  <a:pt x="0" y="1815"/>
                  <a:pt x="6" y="1048"/>
                  <a:pt x="11" y="1047"/>
                </a:cubicBezTo>
                <a:close/>
              </a:path>
            </a:pathLst>
          </a:custGeom>
          <a:solidFill>
            <a:srgbClr val="A179AB"/>
          </a:solidFill>
          <a:ln w="9525">
            <a:solidFill>
              <a:schemeClr val="tx1">
                <a:alpha val="0"/>
              </a:schemeClr>
            </a:solidFill>
            <a:round/>
            <a:headEnd/>
            <a:tailEnd/>
          </a:ln>
        </p:spPr>
        <p:txBody>
          <a:bodyPr wrap="none" anchor="ctr"/>
          <a:lstStyle/>
          <a:p>
            <a:pPr>
              <a:defRPr/>
            </a:pPr>
            <a:endParaRPr lang="en-GB">
              <a:ea typeface="ＭＳ Ｐゴシック" charset="-128"/>
            </a:endParaRPr>
          </a:p>
        </p:txBody>
      </p:sp>
      <p:sp>
        <p:nvSpPr>
          <p:cNvPr id="1033" name="Freeform 9"/>
          <p:cNvSpPr>
            <a:spLocks/>
          </p:cNvSpPr>
          <p:nvPr/>
        </p:nvSpPr>
        <p:spPr bwMode="auto">
          <a:xfrm>
            <a:off x="-38100" y="4017963"/>
            <a:ext cx="9194800" cy="2849562"/>
          </a:xfrm>
          <a:custGeom>
            <a:avLst/>
            <a:gdLst/>
            <a:ahLst/>
            <a:cxnLst>
              <a:cxn ang="0">
                <a:pos x="5" y="1217"/>
              </a:cxn>
              <a:cxn ang="0">
                <a:pos x="4010" y="1160"/>
              </a:cxn>
              <a:cxn ang="0">
                <a:pos x="5775" y="30"/>
              </a:cxn>
              <a:cxn ang="0">
                <a:pos x="5776" y="1795"/>
              </a:cxn>
              <a:cxn ang="0">
                <a:pos x="11" y="1795"/>
              </a:cxn>
              <a:cxn ang="0">
                <a:pos x="5" y="1217"/>
              </a:cxn>
            </a:cxnLst>
            <a:rect l="0" t="0" r="r" b="b"/>
            <a:pathLst>
              <a:path w="5781" h="1795">
                <a:moveTo>
                  <a:pt x="5" y="1217"/>
                </a:moveTo>
                <a:cubicBezTo>
                  <a:pt x="1156" y="1666"/>
                  <a:pt x="3111" y="1428"/>
                  <a:pt x="4010" y="1160"/>
                </a:cubicBezTo>
                <a:cubicBezTo>
                  <a:pt x="4909" y="892"/>
                  <a:pt x="5635" y="335"/>
                  <a:pt x="5775" y="30"/>
                </a:cubicBezTo>
                <a:cubicBezTo>
                  <a:pt x="5774" y="0"/>
                  <a:pt x="5781" y="1790"/>
                  <a:pt x="5776" y="1795"/>
                </a:cubicBezTo>
                <a:cubicBezTo>
                  <a:pt x="5776" y="1795"/>
                  <a:pt x="1" y="1780"/>
                  <a:pt x="11" y="1795"/>
                </a:cubicBezTo>
                <a:cubicBezTo>
                  <a:pt x="1" y="1784"/>
                  <a:pt x="0" y="1218"/>
                  <a:pt x="5" y="1217"/>
                </a:cubicBezTo>
                <a:close/>
              </a:path>
            </a:pathLst>
          </a:custGeom>
          <a:solidFill>
            <a:srgbClr val="B89AC0"/>
          </a:solidFill>
          <a:ln w="9525">
            <a:solidFill>
              <a:schemeClr val="tx1">
                <a:alpha val="0"/>
              </a:schemeClr>
            </a:solidFill>
            <a:round/>
            <a:headEnd/>
            <a:tailEnd/>
          </a:ln>
        </p:spPr>
        <p:txBody>
          <a:bodyPr wrap="none" anchor="ctr"/>
          <a:lstStyle/>
          <a:p>
            <a:pPr>
              <a:defRPr/>
            </a:pPr>
            <a:endParaRPr lang="en-GB">
              <a:ea typeface="ＭＳ Ｐゴシック" charset="-128"/>
            </a:endParaRPr>
          </a:p>
        </p:txBody>
      </p:sp>
      <p:sp>
        <p:nvSpPr>
          <p:cNvPr id="1034" name="Freeform 10"/>
          <p:cNvSpPr>
            <a:spLocks/>
          </p:cNvSpPr>
          <p:nvPr/>
        </p:nvSpPr>
        <p:spPr bwMode="auto">
          <a:xfrm>
            <a:off x="-38100" y="4075113"/>
            <a:ext cx="9204325" cy="2794000"/>
          </a:xfrm>
          <a:custGeom>
            <a:avLst/>
            <a:gdLst/>
            <a:ahLst/>
            <a:cxnLst>
              <a:cxn ang="0">
                <a:pos x="5" y="1460"/>
              </a:cxn>
              <a:cxn ang="0">
                <a:pos x="3948" y="1202"/>
              </a:cxn>
              <a:cxn ang="0">
                <a:pos x="5780" y="30"/>
              </a:cxn>
              <a:cxn ang="0">
                <a:pos x="5782" y="1760"/>
              </a:cxn>
              <a:cxn ang="0">
                <a:pos x="17" y="1760"/>
              </a:cxn>
              <a:cxn ang="0">
                <a:pos x="5" y="1460"/>
              </a:cxn>
            </a:cxnLst>
            <a:rect l="0" t="0" r="r" b="b"/>
            <a:pathLst>
              <a:path w="5787" h="1760">
                <a:moveTo>
                  <a:pt x="5" y="1460"/>
                </a:moveTo>
                <a:cubicBezTo>
                  <a:pt x="1404" y="1744"/>
                  <a:pt x="3049" y="1470"/>
                  <a:pt x="3948" y="1202"/>
                </a:cubicBezTo>
                <a:cubicBezTo>
                  <a:pt x="4847" y="934"/>
                  <a:pt x="5640" y="335"/>
                  <a:pt x="5780" y="30"/>
                </a:cubicBezTo>
                <a:cubicBezTo>
                  <a:pt x="5779" y="0"/>
                  <a:pt x="5787" y="1755"/>
                  <a:pt x="5782" y="1760"/>
                </a:cubicBezTo>
                <a:cubicBezTo>
                  <a:pt x="5782" y="1760"/>
                  <a:pt x="7" y="1745"/>
                  <a:pt x="17" y="1760"/>
                </a:cubicBezTo>
                <a:cubicBezTo>
                  <a:pt x="7" y="1749"/>
                  <a:pt x="0" y="1461"/>
                  <a:pt x="5" y="1460"/>
                </a:cubicBezTo>
                <a:close/>
              </a:path>
            </a:pathLst>
          </a:custGeom>
          <a:solidFill>
            <a:srgbClr val="C9B3CF"/>
          </a:solidFill>
          <a:ln w="9525">
            <a:solidFill>
              <a:schemeClr val="tx1">
                <a:alpha val="0"/>
              </a:schemeClr>
            </a:solidFill>
            <a:round/>
            <a:headEnd/>
            <a:tailEnd/>
          </a:ln>
        </p:spPr>
        <p:txBody>
          <a:bodyPr wrap="none" anchor="ctr"/>
          <a:lstStyle/>
          <a:p>
            <a:pPr>
              <a:defRPr/>
            </a:pPr>
            <a:endParaRPr lang="en-GB">
              <a:ea typeface="ＭＳ Ｐゴシック" charset="-128"/>
            </a:endParaRPr>
          </a:p>
        </p:txBody>
      </p:sp>
      <p:pic>
        <p:nvPicPr>
          <p:cNvPr id="1035" name="Picture 16" descr="RenfrewshireCouncilLogo"/>
          <p:cNvPicPr>
            <a:picLocks noChangeAspect="1" noChangeArrowheads="1"/>
          </p:cNvPicPr>
          <p:nvPr/>
        </p:nvPicPr>
        <p:blipFill>
          <a:blip r:embed="rId13" cstate="print"/>
          <a:srcRect/>
          <a:stretch>
            <a:fillRect/>
          </a:stretch>
        </p:blipFill>
        <p:spPr bwMode="auto">
          <a:xfrm>
            <a:off x="7850188" y="5811838"/>
            <a:ext cx="917575" cy="6397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ea typeface="ＭＳ Ｐゴシック" charset="-128"/>
        </a:defRPr>
      </a:lvl2pPr>
      <a:lvl3pPr algn="l" rtl="0" eaLnBrk="1" fontAlgn="base" hangingPunct="1">
        <a:spcBef>
          <a:spcPct val="0"/>
        </a:spcBef>
        <a:spcAft>
          <a:spcPct val="0"/>
        </a:spcAft>
        <a:defRPr sz="3200" b="1">
          <a:solidFill>
            <a:schemeClr val="bg1"/>
          </a:solidFill>
          <a:latin typeface="Verdana" pitchFamily="34" charset="0"/>
          <a:ea typeface="ＭＳ Ｐゴシック" charset="-128"/>
        </a:defRPr>
      </a:lvl3pPr>
      <a:lvl4pPr algn="l" rtl="0" eaLnBrk="1" fontAlgn="base" hangingPunct="1">
        <a:spcBef>
          <a:spcPct val="0"/>
        </a:spcBef>
        <a:spcAft>
          <a:spcPct val="0"/>
        </a:spcAft>
        <a:defRPr sz="3200" b="1">
          <a:solidFill>
            <a:schemeClr val="bg1"/>
          </a:solidFill>
          <a:latin typeface="Verdana" pitchFamily="34" charset="0"/>
          <a:ea typeface="ＭＳ Ｐゴシック" charset="-128"/>
        </a:defRPr>
      </a:lvl4pPr>
      <a:lvl5pPr algn="l" rtl="0" eaLnBrk="1" fontAlgn="base" hangingPunct="1">
        <a:spcBef>
          <a:spcPct val="0"/>
        </a:spcBef>
        <a:spcAft>
          <a:spcPct val="0"/>
        </a:spcAft>
        <a:defRPr sz="3200" b="1">
          <a:solidFill>
            <a:schemeClr val="bg1"/>
          </a:solidFill>
          <a:latin typeface="Verdana" pitchFamily="34" charset="0"/>
          <a:ea typeface="ＭＳ Ｐゴシック" charset="-128"/>
        </a:defRPr>
      </a:lvl5pPr>
      <a:lvl6pPr marL="457200" algn="l" rtl="0" eaLnBrk="1" fontAlgn="base" hangingPunct="1">
        <a:spcBef>
          <a:spcPct val="0"/>
        </a:spcBef>
        <a:spcAft>
          <a:spcPct val="0"/>
        </a:spcAft>
        <a:defRPr sz="3200" b="1">
          <a:solidFill>
            <a:schemeClr val="bg1"/>
          </a:solidFill>
          <a:latin typeface="Verdana" pitchFamily="34" charset="0"/>
          <a:ea typeface="ＭＳ Ｐゴシック" charset="-128"/>
        </a:defRPr>
      </a:lvl6pPr>
      <a:lvl7pPr marL="914400" algn="l" rtl="0" eaLnBrk="1" fontAlgn="base" hangingPunct="1">
        <a:spcBef>
          <a:spcPct val="0"/>
        </a:spcBef>
        <a:spcAft>
          <a:spcPct val="0"/>
        </a:spcAft>
        <a:defRPr sz="3200" b="1">
          <a:solidFill>
            <a:schemeClr val="bg1"/>
          </a:solidFill>
          <a:latin typeface="Verdana" pitchFamily="34" charset="0"/>
          <a:ea typeface="ＭＳ Ｐゴシック" charset="-128"/>
        </a:defRPr>
      </a:lvl7pPr>
      <a:lvl8pPr marL="1371600" algn="l" rtl="0" eaLnBrk="1" fontAlgn="base" hangingPunct="1">
        <a:spcBef>
          <a:spcPct val="0"/>
        </a:spcBef>
        <a:spcAft>
          <a:spcPct val="0"/>
        </a:spcAft>
        <a:defRPr sz="3200" b="1">
          <a:solidFill>
            <a:schemeClr val="bg1"/>
          </a:solidFill>
          <a:latin typeface="Verdana" pitchFamily="34" charset="0"/>
          <a:ea typeface="ＭＳ Ｐゴシック" charset="-128"/>
        </a:defRPr>
      </a:lvl8pPr>
      <a:lvl9pPr marL="1828800" algn="l" rtl="0" eaLnBrk="1" fontAlgn="base" hangingPunct="1">
        <a:spcBef>
          <a:spcPct val="0"/>
        </a:spcBef>
        <a:spcAft>
          <a:spcPct val="0"/>
        </a:spcAft>
        <a:defRPr sz="3200" b="1">
          <a:solidFill>
            <a:schemeClr val="bg1"/>
          </a:solidFill>
          <a:latin typeface="Verdana" pitchFamily="34" charset="0"/>
          <a:ea typeface="ＭＳ Ｐゴシック" charset="-128"/>
        </a:defRPr>
      </a:lvl9pPr>
    </p:titleStyle>
    <p:bodyStyle>
      <a:lvl1pPr marL="342900" indent="-342900" algn="l" rtl="0" eaLnBrk="1" fontAlgn="base" hangingPunct="1">
        <a:spcBef>
          <a:spcPct val="20000"/>
        </a:spcBef>
        <a:spcAft>
          <a:spcPct val="0"/>
        </a:spcAft>
        <a:buFont typeface="Times" pitchFamily="18" charset="0"/>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Font typeface="Times" pitchFamily="18" charset="0"/>
        <a:buChar char="•"/>
        <a:defRPr sz="2400">
          <a:solidFill>
            <a:schemeClr val="bg1"/>
          </a:solidFill>
          <a:latin typeface="+mn-lt"/>
          <a:ea typeface="+mn-ea"/>
        </a:defRPr>
      </a:lvl2pPr>
      <a:lvl3pPr marL="1143000" indent="-228600" algn="l" rtl="0" eaLnBrk="1" fontAlgn="base" hangingPunct="1">
        <a:spcBef>
          <a:spcPct val="20000"/>
        </a:spcBef>
        <a:spcAft>
          <a:spcPct val="0"/>
        </a:spcAft>
        <a:buFont typeface="Times" pitchFamily="18" charset="0"/>
        <a:buChar char="•"/>
        <a:defRPr sz="2000">
          <a:solidFill>
            <a:schemeClr val="bg1"/>
          </a:solidFill>
          <a:latin typeface="+mn-lt"/>
          <a:ea typeface="+mn-ea"/>
        </a:defRPr>
      </a:lvl3pPr>
      <a:lvl4pPr marL="1600200" indent="-228600" algn="l" rtl="0" eaLnBrk="1" fontAlgn="base" hangingPunct="1">
        <a:spcBef>
          <a:spcPct val="20000"/>
        </a:spcBef>
        <a:spcAft>
          <a:spcPct val="0"/>
        </a:spcAft>
        <a:buFont typeface="Times" pitchFamily="18" charset="0"/>
        <a:buChar char="•"/>
        <a:defRPr>
          <a:solidFill>
            <a:schemeClr val="bg1"/>
          </a:solidFill>
          <a:latin typeface="+mn-lt"/>
          <a:ea typeface="+mn-ea"/>
        </a:defRPr>
      </a:lvl4pPr>
      <a:lvl5pPr marL="2057400" indent="-228600" algn="l" rtl="0" eaLnBrk="1" fontAlgn="base" hangingPunct="1">
        <a:spcBef>
          <a:spcPct val="20000"/>
        </a:spcBef>
        <a:spcAft>
          <a:spcPct val="0"/>
        </a:spcAft>
        <a:buFont typeface="Times" pitchFamily="18" charset="0"/>
        <a:buChar char="•"/>
        <a:defRPr sz="1600">
          <a:solidFill>
            <a:schemeClr val="bg1"/>
          </a:solidFill>
          <a:latin typeface="+mn-lt"/>
          <a:ea typeface="+mn-ea"/>
        </a:defRPr>
      </a:lvl5pPr>
      <a:lvl6pPr marL="2514600" indent="-228600" algn="l" rtl="0" eaLnBrk="1" fontAlgn="base" hangingPunct="1">
        <a:spcBef>
          <a:spcPct val="20000"/>
        </a:spcBef>
        <a:spcAft>
          <a:spcPct val="0"/>
        </a:spcAft>
        <a:buFont typeface="Times" pitchFamily="18" charset="0"/>
        <a:buChar char="•"/>
        <a:defRPr sz="1600">
          <a:solidFill>
            <a:schemeClr val="bg1"/>
          </a:solidFill>
          <a:latin typeface="+mn-lt"/>
          <a:ea typeface="+mn-ea"/>
        </a:defRPr>
      </a:lvl6pPr>
      <a:lvl7pPr marL="2971800" indent="-228600" algn="l" rtl="0" eaLnBrk="1" fontAlgn="base" hangingPunct="1">
        <a:spcBef>
          <a:spcPct val="20000"/>
        </a:spcBef>
        <a:spcAft>
          <a:spcPct val="0"/>
        </a:spcAft>
        <a:buFont typeface="Times" pitchFamily="18" charset="0"/>
        <a:buChar char="•"/>
        <a:defRPr sz="1600">
          <a:solidFill>
            <a:schemeClr val="bg1"/>
          </a:solidFill>
          <a:latin typeface="+mn-lt"/>
          <a:ea typeface="+mn-ea"/>
        </a:defRPr>
      </a:lvl7pPr>
      <a:lvl8pPr marL="3429000" indent="-228600" algn="l" rtl="0" eaLnBrk="1" fontAlgn="base" hangingPunct="1">
        <a:spcBef>
          <a:spcPct val="20000"/>
        </a:spcBef>
        <a:spcAft>
          <a:spcPct val="0"/>
        </a:spcAft>
        <a:buFont typeface="Times" pitchFamily="18" charset="0"/>
        <a:buChar char="•"/>
        <a:defRPr sz="1600">
          <a:solidFill>
            <a:schemeClr val="bg1"/>
          </a:solidFill>
          <a:latin typeface="+mn-lt"/>
          <a:ea typeface="+mn-ea"/>
        </a:defRPr>
      </a:lvl8pPr>
      <a:lvl9pPr marL="3886200" indent="-228600" algn="l" rtl="0" eaLnBrk="1" fontAlgn="base" hangingPunct="1">
        <a:spcBef>
          <a:spcPct val="20000"/>
        </a:spcBef>
        <a:spcAft>
          <a:spcPct val="0"/>
        </a:spcAft>
        <a:buFont typeface="Times" pitchFamily="18" charset="0"/>
        <a:buChar char="•"/>
        <a:defRPr sz="16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775" y="2159000"/>
            <a:ext cx="7772400" cy="1077218"/>
          </a:xfrm>
        </p:spPr>
        <p:txBody>
          <a:bodyPr/>
          <a:lstStyle/>
          <a:p>
            <a:r>
              <a:rPr lang="en-GB" dirty="0"/>
              <a:t>Measuring Impact Through Effective Tracking</a:t>
            </a:r>
          </a:p>
        </p:txBody>
      </p:sp>
      <p:sp>
        <p:nvSpPr>
          <p:cNvPr id="3" name="Subtitle 2"/>
          <p:cNvSpPr>
            <a:spLocks noGrp="1"/>
          </p:cNvSpPr>
          <p:nvPr>
            <p:ph type="subTitle" idx="1"/>
          </p:nvPr>
        </p:nvSpPr>
        <p:spPr>
          <a:xfrm>
            <a:off x="415925" y="3255963"/>
            <a:ext cx="6400800" cy="523875"/>
          </a:xfrm>
        </p:spPr>
        <p:txBody>
          <a:bodyPr/>
          <a:lstStyle/>
          <a:p>
            <a:r>
              <a:rPr lang="en-GB" dirty="0"/>
              <a:t>Renfrewshire Council</a:t>
            </a:r>
          </a:p>
        </p:txBody>
      </p:sp>
    </p:spTree>
    <p:extLst>
      <p:ext uri="{BB962C8B-B14F-4D97-AF65-F5344CB8AC3E}">
        <p14:creationId xmlns:p14="http://schemas.microsoft.com/office/powerpoint/2010/main" val="350583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886158"/>
          </a:xfrm>
        </p:spPr>
        <p:txBody>
          <a:bodyPr>
            <a:normAutofit/>
          </a:bodyPr>
          <a:lstStyle/>
          <a:p>
            <a:r>
              <a:rPr lang="en-GB" dirty="0"/>
              <a:t>School Summary</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655" b="582"/>
          <a:stretch/>
        </p:blipFill>
        <p:spPr>
          <a:xfrm>
            <a:off x="0" y="1095375"/>
            <a:ext cx="9239250" cy="5762625"/>
          </a:xfrm>
          <a:prstGeom prst="rect">
            <a:avLst/>
          </a:prstGeom>
        </p:spPr>
      </p:pic>
      <p:sp>
        <p:nvSpPr>
          <p:cNvPr id="6" name="Rectangle 5"/>
          <p:cNvSpPr/>
          <p:nvPr/>
        </p:nvSpPr>
        <p:spPr bwMode="auto">
          <a:xfrm>
            <a:off x="5010150" y="5819775"/>
            <a:ext cx="3581400" cy="990600"/>
          </a:xfrm>
          <a:prstGeom prst="rect">
            <a:avLst/>
          </a:prstGeom>
          <a:noFill/>
          <a:ln w="28575" cap="flat" cmpd="sng" algn="ctr">
            <a:solidFill>
              <a:srgbClr val="824D9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6800B6"/>
              </a:solidFill>
              <a:effectLst/>
              <a:latin typeface="Verdana" pitchFamily="34" charset="0"/>
              <a:ea typeface="ＭＳ Ｐゴシック" charset="-128"/>
            </a:endParaRPr>
          </a:p>
        </p:txBody>
      </p:sp>
    </p:spTree>
    <p:extLst>
      <p:ext uri="{BB962C8B-B14F-4D97-AF65-F5344CB8AC3E}">
        <p14:creationId xmlns:p14="http://schemas.microsoft.com/office/powerpoint/2010/main" val="163100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6578"/>
            <a:ext cx="9144000" cy="5625215"/>
          </a:xfrm>
          <a:prstGeom prst="rect">
            <a:avLst/>
          </a:prstGeom>
        </p:spPr>
      </p:pic>
      <p:sp>
        <p:nvSpPr>
          <p:cNvPr id="2" name="Title 1"/>
          <p:cNvSpPr>
            <a:spLocks noGrp="1"/>
          </p:cNvSpPr>
          <p:nvPr>
            <p:ph type="title"/>
          </p:nvPr>
        </p:nvSpPr>
        <p:spPr>
          <a:xfrm>
            <a:off x="0" y="62460"/>
            <a:ext cx="7886700" cy="584775"/>
          </a:xfrm>
        </p:spPr>
        <p:txBody>
          <a:bodyPr/>
          <a:lstStyle/>
          <a:p>
            <a:r>
              <a:rPr lang="en-GB" dirty="0"/>
              <a:t>Attainment Gaps</a:t>
            </a:r>
          </a:p>
        </p:txBody>
      </p:sp>
      <p:sp>
        <p:nvSpPr>
          <p:cNvPr id="6" name="Rectangle 5"/>
          <p:cNvSpPr/>
          <p:nvPr/>
        </p:nvSpPr>
        <p:spPr bwMode="auto">
          <a:xfrm>
            <a:off x="3028949" y="2286000"/>
            <a:ext cx="1438275" cy="2228850"/>
          </a:xfrm>
          <a:prstGeom prst="rect">
            <a:avLst/>
          </a:prstGeom>
          <a:noFill/>
          <a:ln w="28575" cap="flat" cmpd="sng" algn="ctr">
            <a:solidFill>
              <a:srgbClr val="824D9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6800B6"/>
              </a:solidFill>
              <a:effectLst/>
              <a:latin typeface="Verdana" pitchFamily="34" charset="0"/>
              <a:ea typeface="ＭＳ Ｐゴシック" charset="-128"/>
            </a:endParaRPr>
          </a:p>
        </p:txBody>
      </p:sp>
      <p:sp>
        <p:nvSpPr>
          <p:cNvPr id="7" name="Arrow: Down 6"/>
          <p:cNvSpPr/>
          <p:nvPr/>
        </p:nvSpPr>
        <p:spPr bwMode="auto">
          <a:xfrm>
            <a:off x="1938336" y="1276578"/>
            <a:ext cx="504825" cy="932280"/>
          </a:xfrm>
          <a:prstGeom prst="downArrow">
            <a:avLst/>
          </a:prstGeom>
          <a:solidFill>
            <a:schemeClr val="bg1"/>
          </a:solidFill>
          <a:ln w="88900" cap="flat" cmpd="sng" algn="ctr">
            <a:solidFill>
              <a:srgbClr val="824D9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6800B6"/>
              </a:solidFill>
              <a:effectLst/>
              <a:latin typeface="Verdana" pitchFamily="34" charset="0"/>
              <a:ea typeface="ＭＳ Ｐゴシック" charset="-128"/>
            </a:endParaRPr>
          </a:p>
        </p:txBody>
      </p:sp>
      <p:sp>
        <p:nvSpPr>
          <p:cNvPr id="8" name="TextBox 7"/>
          <p:cNvSpPr txBox="1"/>
          <p:nvPr/>
        </p:nvSpPr>
        <p:spPr>
          <a:xfrm>
            <a:off x="857249" y="764804"/>
            <a:ext cx="2828925" cy="523220"/>
          </a:xfrm>
          <a:prstGeom prst="rect">
            <a:avLst/>
          </a:prstGeom>
          <a:noFill/>
        </p:spPr>
        <p:txBody>
          <a:bodyPr wrap="square" rtlCol="0">
            <a:spAutoFit/>
          </a:bodyPr>
          <a:lstStyle/>
          <a:p>
            <a:r>
              <a:rPr lang="en-GB" sz="1400" dirty="0">
                <a:solidFill>
                  <a:schemeClr val="bg1"/>
                </a:solidFill>
              </a:rPr>
              <a:t>SIMD grouping can be adapted to fit school</a:t>
            </a:r>
          </a:p>
        </p:txBody>
      </p:sp>
      <p:sp>
        <p:nvSpPr>
          <p:cNvPr id="11" name="TextBox 10"/>
          <p:cNvSpPr txBox="1"/>
          <p:nvPr/>
        </p:nvSpPr>
        <p:spPr>
          <a:xfrm>
            <a:off x="5991224" y="354847"/>
            <a:ext cx="2828925" cy="738664"/>
          </a:xfrm>
          <a:prstGeom prst="rect">
            <a:avLst/>
          </a:prstGeom>
          <a:solidFill>
            <a:schemeClr val="bg1"/>
          </a:solidFill>
        </p:spPr>
        <p:txBody>
          <a:bodyPr wrap="square" rtlCol="0">
            <a:spAutoFit/>
          </a:bodyPr>
          <a:lstStyle/>
          <a:p>
            <a:r>
              <a:rPr lang="en-GB" sz="1400" dirty="0">
                <a:solidFill>
                  <a:srgbClr val="824D90"/>
                </a:solidFill>
              </a:rPr>
              <a:t>Second set of table for pupils entitled to free meals/ clothing grants</a:t>
            </a:r>
          </a:p>
        </p:txBody>
      </p:sp>
    </p:spTree>
    <p:extLst>
      <p:ext uri="{BB962C8B-B14F-4D97-AF65-F5344CB8AC3E}">
        <p14:creationId xmlns:p14="http://schemas.microsoft.com/office/powerpoint/2010/main" val="3148481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6" y="133822"/>
            <a:ext cx="9557692" cy="954107"/>
          </a:xfrm>
        </p:spPr>
        <p:txBody>
          <a:bodyPr/>
          <a:lstStyle/>
          <a:p>
            <a:r>
              <a:rPr lang="en-GB" sz="2800" dirty="0"/>
              <a:t>Identifying Interventions &amp; Measurement: Literacy</a:t>
            </a:r>
          </a:p>
        </p:txBody>
      </p:sp>
      <p:graphicFrame>
        <p:nvGraphicFramePr>
          <p:cNvPr id="5" name="Table 4"/>
          <p:cNvGraphicFramePr>
            <a:graphicFrameLocks noGrp="1"/>
          </p:cNvGraphicFramePr>
          <p:nvPr>
            <p:extLst>
              <p:ext uri="{D42A27DB-BD31-4B8C-83A1-F6EECF244321}">
                <p14:modId xmlns:p14="http://schemas.microsoft.com/office/powerpoint/2010/main" val="1422992195"/>
              </p:ext>
            </p:extLst>
          </p:nvPr>
        </p:nvGraphicFramePr>
        <p:xfrm>
          <a:off x="100015" y="1152481"/>
          <a:ext cx="8869323" cy="5675296"/>
        </p:xfrm>
        <a:graphic>
          <a:graphicData uri="http://schemas.openxmlformats.org/drawingml/2006/table">
            <a:tbl>
              <a:tblPr firstRow="1" bandRow="1">
                <a:tableStyleId>{3C2FFA5D-87B4-456A-9821-1D502468CF0F}</a:tableStyleId>
              </a:tblPr>
              <a:tblGrid>
                <a:gridCol w="2040092">
                  <a:extLst>
                    <a:ext uri="{9D8B030D-6E8A-4147-A177-3AD203B41FA5}">
                      <a16:colId xmlns:a16="http://schemas.microsoft.com/office/drawing/2014/main" val="2748794222"/>
                    </a:ext>
                  </a:extLst>
                </a:gridCol>
                <a:gridCol w="6829231">
                  <a:extLst>
                    <a:ext uri="{9D8B030D-6E8A-4147-A177-3AD203B41FA5}">
                      <a16:colId xmlns:a16="http://schemas.microsoft.com/office/drawing/2014/main" val="2243569649"/>
                    </a:ext>
                  </a:extLst>
                </a:gridCol>
              </a:tblGrid>
              <a:tr h="432736">
                <a:tc>
                  <a:txBody>
                    <a:bodyPr/>
                    <a:lstStyle/>
                    <a:p>
                      <a:r>
                        <a:rPr lang="en-GB" dirty="0"/>
                        <a:t>Intervention</a:t>
                      </a:r>
                    </a:p>
                  </a:txBody>
                  <a:tcPr>
                    <a:lnB w="12700" cap="flat" cmpd="sng" algn="ctr">
                      <a:solidFill>
                        <a:srgbClr val="824D90"/>
                      </a:solidFill>
                      <a:prstDash val="solid"/>
                      <a:round/>
                      <a:headEnd type="none" w="med" len="med"/>
                      <a:tailEnd type="none" w="med" len="med"/>
                    </a:lnB>
                    <a:solidFill>
                      <a:srgbClr val="B79ABF"/>
                    </a:solidFill>
                  </a:tcPr>
                </a:tc>
                <a:tc>
                  <a:txBody>
                    <a:bodyPr/>
                    <a:lstStyle/>
                    <a:p>
                      <a:r>
                        <a:rPr lang="en-GB" dirty="0"/>
                        <a:t>PEF Teacher to support pupils in reading (0.4)</a:t>
                      </a:r>
                      <a:endParaRPr lang="en-GB" dirty="0">
                        <a:solidFill>
                          <a:srgbClr val="FF0000"/>
                        </a:solidFill>
                      </a:endParaRPr>
                    </a:p>
                  </a:txBody>
                  <a:tcPr>
                    <a:lnB w="12700" cap="flat" cmpd="sng" algn="ctr">
                      <a:solidFill>
                        <a:srgbClr val="824D90"/>
                      </a:solidFill>
                      <a:prstDash val="solid"/>
                      <a:round/>
                      <a:headEnd type="none" w="med" len="med"/>
                      <a:tailEnd type="none" w="med" len="med"/>
                    </a:lnB>
                    <a:solidFill>
                      <a:srgbClr val="B79ABF"/>
                    </a:solidFill>
                  </a:tcPr>
                </a:tc>
                <a:extLst>
                  <a:ext uri="{0D108BD9-81ED-4DB2-BD59-A6C34878D82A}">
                    <a16:rowId xmlns:a16="http://schemas.microsoft.com/office/drawing/2014/main" val="372864996"/>
                  </a:ext>
                </a:extLst>
              </a:tr>
              <a:tr h="504503">
                <a:tc>
                  <a:txBody>
                    <a:bodyPr/>
                    <a:lstStyle/>
                    <a:p>
                      <a:r>
                        <a:rPr lang="en-GB" dirty="0">
                          <a:solidFill>
                            <a:schemeClr val="tx1"/>
                          </a:solidFill>
                        </a:rPr>
                        <a:t>Aim</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To improve reading skills of pupils</a:t>
                      </a:r>
                      <a:r>
                        <a:rPr lang="en-GB" sz="1600" baseline="0" dirty="0">
                          <a:solidFill>
                            <a:schemeClr val="tx1"/>
                          </a:solidFill>
                        </a:rPr>
                        <a:t> that are behind the expected level for their stage</a:t>
                      </a:r>
                      <a:endParaRPr lang="en-GB" sz="1600" dirty="0">
                        <a:solidFill>
                          <a:schemeClr val="tx1"/>
                        </a:solidFill>
                      </a:endParaRP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7186784"/>
                  </a:ext>
                </a:extLst>
              </a:tr>
              <a:tr h="715811">
                <a:tc>
                  <a:txBody>
                    <a:bodyPr/>
                    <a:lstStyle/>
                    <a:p>
                      <a:r>
                        <a:rPr lang="en-GB" dirty="0"/>
                        <a:t>Target Group</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Pupils selected from each stage based on level in reading (-1 or -2) n=17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Pupils</a:t>
                      </a:r>
                      <a:r>
                        <a:rPr lang="en-GB" sz="1600" baseline="0" dirty="0">
                          <a:solidFill>
                            <a:schemeClr val="tx1"/>
                          </a:solidFill>
                        </a:rPr>
                        <a:t> identified using PEF referral system.</a:t>
                      </a:r>
                      <a:endParaRPr lang="en-GB" sz="1600" dirty="0">
                        <a:solidFill>
                          <a:schemeClr val="tx1"/>
                        </a:solidFill>
                      </a:endParaRP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3562079"/>
                  </a:ext>
                </a:extLst>
              </a:tr>
              <a:tr h="2357232">
                <a:tc>
                  <a:txBody>
                    <a:bodyPr/>
                    <a:lstStyle/>
                    <a:p>
                      <a:r>
                        <a:rPr lang="en-GB" dirty="0"/>
                        <a:t>Success Criteria</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t>1. </a:t>
                      </a:r>
                      <a:r>
                        <a:rPr lang="en-GB" sz="1600" baseline="0" dirty="0"/>
                        <a:t>Pupils have increased point on progress scale (end of year)</a:t>
                      </a:r>
                    </a:p>
                    <a:p>
                      <a:endParaRPr lang="en-GB" sz="1600" dirty="0"/>
                    </a:p>
                    <a:p>
                      <a:r>
                        <a:rPr lang="en-GB" sz="1600" dirty="0"/>
                        <a:t>2. </a:t>
                      </a:r>
                      <a:r>
                        <a:rPr lang="en-GB" sz="1600" baseline="0" dirty="0"/>
                        <a:t>Pupils able to meet set criteria relating to reading skills (termly)</a:t>
                      </a:r>
                    </a:p>
                    <a:p>
                      <a:r>
                        <a:rPr lang="en-GB" sz="1600" u="sng" baseline="0" dirty="0"/>
                        <a:t>Example Criteria</a:t>
                      </a:r>
                    </a:p>
                    <a:p>
                      <a:pPr lvl="0"/>
                      <a:r>
                        <a:rPr lang="en-US" sz="1600" kern="1200" dirty="0">
                          <a:solidFill>
                            <a:schemeClr val="dk1"/>
                          </a:solidFill>
                          <a:effectLst/>
                          <a:latin typeface="+mn-lt"/>
                          <a:ea typeface="+mn-ea"/>
                          <a:cs typeface="+mn-cs"/>
                        </a:rPr>
                        <a:t>-To know 70-80%+ of vowel digraphs and to demonstrate awareness of alternative vowel digraphs covered</a:t>
                      </a:r>
                      <a:endParaRPr lang="en-GB" sz="1600" kern="1200" dirty="0">
                        <a:solidFill>
                          <a:schemeClr val="dk1"/>
                        </a:solidFill>
                        <a:effectLst/>
                        <a:latin typeface="+mn-lt"/>
                        <a:ea typeface="+mn-ea"/>
                        <a:cs typeface="+mn-cs"/>
                      </a:endParaRPr>
                    </a:p>
                    <a:p>
                      <a:pPr lvl="0"/>
                      <a:r>
                        <a:rPr lang="en-US" sz="1600" kern="1200" dirty="0">
                          <a:solidFill>
                            <a:schemeClr val="dk1"/>
                          </a:solidFill>
                          <a:effectLst/>
                          <a:latin typeface="+mn-lt"/>
                          <a:ea typeface="+mn-ea"/>
                          <a:cs typeface="+mn-cs"/>
                        </a:rPr>
                        <a:t>-Blending and segmenting 5 sound words with vowel digraphs</a:t>
                      </a:r>
                      <a:endParaRPr lang="en-GB" sz="1600" kern="1200" dirty="0">
                        <a:solidFill>
                          <a:schemeClr val="dk1"/>
                        </a:solidFill>
                        <a:effectLst/>
                        <a:latin typeface="+mn-lt"/>
                        <a:ea typeface="+mn-ea"/>
                        <a:cs typeface="+mn-cs"/>
                      </a:endParaRPr>
                    </a:p>
                    <a:p>
                      <a:pPr lvl="0"/>
                      <a:r>
                        <a:rPr lang="en-US" sz="1600" kern="1200" dirty="0">
                          <a:solidFill>
                            <a:schemeClr val="dk1"/>
                          </a:solidFill>
                          <a:effectLst/>
                          <a:latin typeface="+mn-lt"/>
                          <a:ea typeface="+mn-ea"/>
                          <a:cs typeface="+mn-cs"/>
                        </a:rPr>
                        <a:t>-Common words/tricky words for Phase 5</a:t>
                      </a:r>
                      <a:endParaRPr lang="en-GB" sz="1600" kern="1200" dirty="0">
                        <a:solidFill>
                          <a:schemeClr val="dk1"/>
                        </a:solidFill>
                        <a:effectLst/>
                        <a:latin typeface="+mn-lt"/>
                        <a:ea typeface="+mn-ea"/>
                        <a:cs typeface="+mn-cs"/>
                      </a:endParaRPr>
                    </a:p>
                    <a:p>
                      <a:pPr lvl="0"/>
                      <a:r>
                        <a:rPr lang="en-US" sz="1600" kern="1200" dirty="0">
                          <a:solidFill>
                            <a:schemeClr val="dk1"/>
                          </a:solidFill>
                          <a:effectLst/>
                          <a:latin typeface="+mn-lt"/>
                          <a:ea typeface="+mn-ea"/>
                          <a:cs typeface="+mn-cs"/>
                        </a:rPr>
                        <a:t>-To name/describe 4+ decoding strategies</a:t>
                      </a:r>
                      <a:endParaRPr lang="en-GB" sz="1600" kern="1200" dirty="0">
                        <a:solidFill>
                          <a:schemeClr val="dk1"/>
                        </a:solidFill>
                        <a:effectLst/>
                        <a:latin typeface="+mn-lt"/>
                        <a:ea typeface="+mn-ea"/>
                        <a:cs typeface="+mn-cs"/>
                      </a:endParaRP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7876552"/>
                  </a:ext>
                </a:extLst>
              </a:tr>
              <a:tr h="894004">
                <a:tc>
                  <a:txBody>
                    <a:bodyPr/>
                    <a:lstStyle/>
                    <a:p>
                      <a:r>
                        <a:rPr lang="en-GB" dirty="0"/>
                        <a:t>Example Baseline</a:t>
                      </a:r>
                      <a:r>
                        <a:rPr lang="en-GB" baseline="0" dirty="0"/>
                        <a:t> Data</a:t>
                      </a:r>
                      <a:endParaRPr lang="en-GB" dirty="0"/>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t>% of target pupils 2 years or more behind in reading (-2)</a:t>
                      </a:r>
                    </a:p>
                    <a:p>
                      <a:r>
                        <a:rPr lang="en-GB" sz="1600" dirty="0"/>
                        <a:t>% of target pupils 1 year or more behind in reading (-1)</a:t>
                      </a:r>
                    </a:p>
                    <a:p>
                      <a:r>
                        <a:rPr lang="en-GB" sz="1600" dirty="0">
                          <a:solidFill>
                            <a:schemeClr val="tx1"/>
                          </a:solidFill>
                        </a:rPr>
                        <a:t>Data available for individual pupils tracked against specific criteria</a:t>
                      </a:r>
                      <a:endParaRPr lang="en-GB" sz="1600" baseline="0" dirty="0">
                        <a:solidFill>
                          <a:schemeClr val="tx1"/>
                        </a:solidFill>
                      </a:endParaRPr>
                    </a:p>
                    <a:p>
                      <a:endParaRPr lang="en-GB" sz="1600" dirty="0"/>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0147500"/>
                  </a:ext>
                </a:extLst>
              </a:tr>
            </a:tbl>
          </a:graphicData>
        </a:graphic>
      </p:graphicFrame>
    </p:spTree>
    <p:extLst>
      <p:ext uri="{BB962C8B-B14F-4D97-AF65-F5344CB8AC3E}">
        <p14:creationId xmlns:p14="http://schemas.microsoft.com/office/powerpoint/2010/main" val="476165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258888"/>
            <a:ext cx="7772400" cy="5472267"/>
          </a:xfrm>
        </p:spPr>
        <p:txBody>
          <a:bodyPr/>
          <a:lstStyle/>
          <a:p>
            <a:pPr marL="0" indent="0">
              <a:buNone/>
            </a:pPr>
            <a:r>
              <a:rPr lang="en-GB" dirty="0"/>
              <a:t>PEF Referral System</a:t>
            </a:r>
          </a:p>
          <a:p>
            <a:pPr lvl="1"/>
            <a:r>
              <a:rPr lang="en-GB" b="0" dirty="0"/>
              <a:t>To identify individuals to target</a:t>
            </a:r>
          </a:p>
          <a:p>
            <a:pPr marL="0" indent="0">
              <a:buNone/>
            </a:pPr>
            <a:r>
              <a:rPr lang="en-GB" dirty="0"/>
              <a:t>Termly tracker</a:t>
            </a:r>
          </a:p>
          <a:p>
            <a:pPr lvl="1"/>
            <a:r>
              <a:rPr lang="en-GB" dirty="0"/>
              <a:t>Level assigned for each pupil for each term in reading</a:t>
            </a:r>
          </a:p>
          <a:p>
            <a:pPr lvl="1"/>
            <a:r>
              <a:rPr lang="en-GB" dirty="0"/>
              <a:t>Teacher comments and assessment of impact available on individual progress</a:t>
            </a:r>
          </a:p>
          <a:p>
            <a:pPr marL="0" indent="0">
              <a:buNone/>
            </a:pPr>
            <a:r>
              <a:rPr lang="en-GB" dirty="0"/>
              <a:t>PEF Funded Teacher</a:t>
            </a:r>
          </a:p>
          <a:p>
            <a:pPr lvl="1"/>
            <a:r>
              <a:rPr lang="en-GB" dirty="0"/>
              <a:t>Baseline Assessments</a:t>
            </a:r>
          </a:p>
          <a:p>
            <a:pPr lvl="1"/>
            <a:r>
              <a:rPr lang="en-GB" dirty="0"/>
              <a:t>Recording individual progress on specific criteria relating to reading skills</a:t>
            </a:r>
          </a:p>
          <a:p>
            <a:endParaRPr lang="en-GB" dirty="0"/>
          </a:p>
        </p:txBody>
      </p:sp>
      <p:sp>
        <p:nvSpPr>
          <p:cNvPr id="5" name="Title 1"/>
          <p:cNvSpPr txBox="1">
            <a:spLocks/>
          </p:cNvSpPr>
          <p:nvPr/>
        </p:nvSpPr>
        <p:spPr bwMode="auto">
          <a:xfrm>
            <a:off x="0" y="0"/>
            <a:ext cx="9557692" cy="9541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ea typeface="ＭＳ Ｐゴシック" charset="-128"/>
              </a:defRPr>
            </a:lvl2pPr>
            <a:lvl3pPr algn="l" rtl="0" eaLnBrk="1" fontAlgn="base" hangingPunct="1">
              <a:spcBef>
                <a:spcPct val="0"/>
              </a:spcBef>
              <a:spcAft>
                <a:spcPct val="0"/>
              </a:spcAft>
              <a:defRPr sz="3200" b="1">
                <a:solidFill>
                  <a:schemeClr val="bg1"/>
                </a:solidFill>
                <a:latin typeface="Verdana" pitchFamily="34" charset="0"/>
                <a:ea typeface="ＭＳ Ｐゴシック" charset="-128"/>
              </a:defRPr>
            </a:lvl3pPr>
            <a:lvl4pPr algn="l" rtl="0" eaLnBrk="1" fontAlgn="base" hangingPunct="1">
              <a:spcBef>
                <a:spcPct val="0"/>
              </a:spcBef>
              <a:spcAft>
                <a:spcPct val="0"/>
              </a:spcAft>
              <a:defRPr sz="3200" b="1">
                <a:solidFill>
                  <a:schemeClr val="bg1"/>
                </a:solidFill>
                <a:latin typeface="Verdana" pitchFamily="34" charset="0"/>
                <a:ea typeface="ＭＳ Ｐゴシック" charset="-128"/>
              </a:defRPr>
            </a:lvl4pPr>
            <a:lvl5pPr algn="l" rtl="0" eaLnBrk="1" fontAlgn="base" hangingPunct="1">
              <a:spcBef>
                <a:spcPct val="0"/>
              </a:spcBef>
              <a:spcAft>
                <a:spcPct val="0"/>
              </a:spcAft>
              <a:defRPr sz="3200" b="1">
                <a:solidFill>
                  <a:schemeClr val="bg1"/>
                </a:solidFill>
                <a:latin typeface="Verdana" pitchFamily="34" charset="0"/>
                <a:ea typeface="ＭＳ Ｐゴシック" charset="-128"/>
              </a:defRPr>
            </a:lvl5pPr>
            <a:lvl6pPr marL="457200" algn="l" rtl="0" eaLnBrk="1" fontAlgn="base" hangingPunct="1">
              <a:spcBef>
                <a:spcPct val="0"/>
              </a:spcBef>
              <a:spcAft>
                <a:spcPct val="0"/>
              </a:spcAft>
              <a:defRPr sz="3200" b="1">
                <a:solidFill>
                  <a:schemeClr val="bg1"/>
                </a:solidFill>
                <a:latin typeface="Verdana" pitchFamily="34" charset="0"/>
                <a:ea typeface="ＭＳ Ｐゴシック" charset="-128"/>
              </a:defRPr>
            </a:lvl6pPr>
            <a:lvl7pPr marL="914400" algn="l" rtl="0" eaLnBrk="1" fontAlgn="base" hangingPunct="1">
              <a:spcBef>
                <a:spcPct val="0"/>
              </a:spcBef>
              <a:spcAft>
                <a:spcPct val="0"/>
              </a:spcAft>
              <a:defRPr sz="3200" b="1">
                <a:solidFill>
                  <a:schemeClr val="bg1"/>
                </a:solidFill>
                <a:latin typeface="Verdana" pitchFamily="34" charset="0"/>
                <a:ea typeface="ＭＳ Ｐゴシック" charset="-128"/>
              </a:defRPr>
            </a:lvl7pPr>
            <a:lvl8pPr marL="1371600" algn="l" rtl="0" eaLnBrk="1" fontAlgn="base" hangingPunct="1">
              <a:spcBef>
                <a:spcPct val="0"/>
              </a:spcBef>
              <a:spcAft>
                <a:spcPct val="0"/>
              </a:spcAft>
              <a:defRPr sz="3200" b="1">
                <a:solidFill>
                  <a:schemeClr val="bg1"/>
                </a:solidFill>
                <a:latin typeface="Verdana" pitchFamily="34" charset="0"/>
                <a:ea typeface="ＭＳ Ｐゴシック" charset="-128"/>
              </a:defRPr>
            </a:lvl8pPr>
            <a:lvl9pPr marL="1828800" algn="l" rtl="0" eaLnBrk="1" fontAlgn="base" hangingPunct="1">
              <a:spcBef>
                <a:spcPct val="0"/>
              </a:spcBef>
              <a:spcAft>
                <a:spcPct val="0"/>
              </a:spcAft>
              <a:defRPr sz="3200" b="1">
                <a:solidFill>
                  <a:schemeClr val="bg1"/>
                </a:solidFill>
                <a:latin typeface="Verdana" pitchFamily="34" charset="0"/>
                <a:ea typeface="ＭＳ Ｐゴシック" charset="-128"/>
              </a:defRPr>
            </a:lvl9pPr>
          </a:lstStyle>
          <a:p>
            <a:r>
              <a:rPr lang="en-GB" sz="2800" kern="0" dirty="0"/>
              <a:t>Identifying Interventions &amp; Measurement: Literacy</a:t>
            </a:r>
          </a:p>
        </p:txBody>
      </p:sp>
    </p:spTree>
    <p:extLst>
      <p:ext uri="{BB962C8B-B14F-4D97-AF65-F5344CB8AC3E}">
        <p14:creationId xmlns:p14="http://schemas.microsoft.com/office/powerpoint/2010/main" val="1662491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6" y="108007"/>
            <a:ext cx="8869322" cy="954107"/>
          </a:xfrm>
        </p:spPr>
        <p:txBody>
          <a:bodyPr/>
          <a:lstStyle/>
          <a:p>
            <a:r>
              <a:rPr lang="en-GB" sz="2800" dirty="0"/>
              <a:t>Identifying Interventions &amp; Measurement</a:t>
            </a:r>
            <a:br>
              <a:rPr lang="en-GB" sz="2800" dirty="0"/>
            </a:br>
            <a:r>
              <a:rPr lang="en-GB" sz="2800" dirty="0"/>
              <a:t>Wellbeing</a:t>
            </a:r>
          </a:p>
        </p:txBody>
      </p:sp>
      <p:graphicFrame>
        <p:nvGraphicFramePr>
          <p:cNvPr id="5" name="Table 4"/>
          <p:cNvGraphicFramePr>
            <a:graphicFrameLocks noGrp="1"/>
          </p:cNvGraphicFramePr>
          <p:nvPr>
            <p:extLst>
              <p:ext uri="{D42A27DB-BD31-4B8C-83A1-F6EECF244321}">
                <p14:modId xmlns:p14="http://schemas.microsoft.com/office/powerpoint/2010/main" val="4046150923"/>
              </p:ext>
            </p:extLst>
          </p:nvPr>
        </p:nvGraphicFramePr>
        <p:xfrm>
          <a:off x="100016" y="1062114"/>
          <a:ext cx="8869323" cy="4644675"/>
        </p:xfrm>
        <a:graphic>
          <a:graphicData uri="http://schemas.openxmlformats.org/drawingml/2006/table">
            <a:tbl>
              <a:tblPr firstRow="1" bandRow="1">
                <a:tableStyleId>{3C2FFA5D-87B4-456A-9821-1D502468CF0F}</a:tableStyleId>
              </a:tblPr>
              <a:tblGrid>
                <a:gridCol w="2040092">
                  <a:extLst>
                    <a:ext uri="{9D8B030D-6E8A-4147-A177-3AD203B41FA5}">
                      <a16:colId xmlns:a16="http://schemas.microsoft.com/office/drawing/2014/main" val="2748794222"/>
                    </a:ext>
                  </a:extLst>
                </a:gridCol>
                <a:gridCol w="6829231">
                  <a:extLst>
                    <a:ext uri="{9D8B030D-6E8A-4147-A177-3AD203B41FA5}">
                      <a16:colId xmlns:a16="http://schemas.microsoft.com/office/drawing/2014/main" val="2243569649"/>
                    </a:ext>
                  </a:extLst>
                </a:gridCol>
              </a:tblGrid>
              <a:tr h="636681">
                <a:tc>
                  <a:txBody>
                    <a:bodyPr/>
                    <a:lstStyle/>
                    <a:p>
                      <a:r>
                        <a:rPr lang="en-GB" dirty="0"/>
                        <a:t>Intervention</a:t>
                      </a:r>
                    </a:p>
                  </a:txBody>
                  <a:tcPr>
                    <a:lnB w="12700" cap="flat" cmpd="sng" algn="ctr">
                      <a:solidFill>
                        <a:srgbClr val="824D90"/>
                      </a:solidFill>
                      <a:prstDash val="solid"/>
                      <a:round/>
                      <a:headEnd type="none" w="med" len="med"/>
                      <a:tailEnd type="none" w="med" len="med"/>
                    </a:lnB>
                    <a:solidFill>
                      <a:srgbClr val="B79ABF"/>
                    </a:solidFill>
                  </a:tcPr>
                </a:tc>
                <a:tc>
                  <a:txBody>
                    <a:bodyPr/>
                    <a:lstStyle/>
                    <a:p>
                      <a:r>
                        <a:rPr lang="en-GB" dirty="0"/>
                        <a:t>Soft Start Programme</a:t>
                      </a:r>
                      <a:endParaRPr lang="en-GB" dirty="0">
                        <a:solidFill>
                          <a:srgbClr val="FF0000"/>
                        </a:solidFill>
                      </a:endParaRPr>
                    </a:p>
                  </a:txBody>
                  <a:tcPr>
                    <a:lnB w="12700" cap="flat" cmpd="sng" algn="ctr">
                      <a:solidFill>
                        <a:srgbClr val="824D90"/>
                      </a:solidFill>
                      <a:prstDash val="solid"/>
                      <a:round/>
                      <a:headEnd type="none" w="med" len="med"/>
                      <a:tailEnd type="none" w="med" len="med"/>
                    </a:lnB>
                    <a:solidFill>
                      <a:srgbClr val="B79ABF"/>
                    </a:solidFill>
                  </a:tcPr>
                </a:tc>
                <a:extLst>
                  <a:ext uri="{0D108BD9-81ED-4DB2-BD59-A6C34878D82A}">
                    <a16:rowId xmlns:a16="http://schemas.microsoft.com/office/drawing/2014/main" val="372864996"/>
                  </a:ext>
                </a:extLst>
              </a:tr>
              <a:tr h="760569">
                <a:tc>
                  <a:txBody>
                    <a:bodyPr/>
                    <a:lstStyle/>
                    <a:p>
                      <a:r>
                        <a:rPr lang="en-GB" dirty="0">
                          <a:solidFill>
                            <a:schemeClr val="tx1"/>
                          </a:solidFill>
                        </a:rPr>
                        <a:t>Aim</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To reduce late coming and improve attendance.</a:t>
                      </a:r>
                      <a:endParaRPr lang="en-GB" sz="1600" dirty="0">
                        <a:solidFill>
                          <a:srgbClr val="FF0000"/>
                        </a:solidFill>
                      </a:endParaRP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7186784"/>
                  </a:ext>
                </a:extLst>
              </a:tr>
              <a:tr h="605791">
                <a:tc>
                  <a:txBody>
                    <a:bodyPr/>
                    <a:lstStyle/>
                    <a:p>
                      <a:r>
                        <a:rPr lang="en-GB" dirty="0"/>
                        <a:t>Target Group</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Pupils who</a:t>
                      </a:r>
                      <a:r>
                        <a:rPr lang="en-GB" sz="1600" baseline="0" dirty="0">
                          <a:solidFill>
                            <a:schemeClr val="tx1"/>
                          </a:solidFill>
                        </a:rPr>
                        <a:t> were late on more than 10 occasions in 2016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tx1"/>
                          </a:solidFill>
                        </a:rPr>
                        <a:t>Pupils with less than 80% attendance in 2016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tx1"/>
                          </a:solidFill>
                        </a:rPr>
                        <a:t>Indicators of poverty used to prioritise.</a:t>
                      </a:r>
                      <a:endParaRPr lang="en-GB" sz="1600" dirty="0">
                        <a:solidFill>
                          <a:schemeClr val="tx1"/>
                        </a:solidFill>
                      </a:endParaRP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3562079"/>
                  </a:ext>
                </a:extLst>
              </a:tr>
              <a:tr h="1250354">
                <a:tc>
                  <a:txBody>
                    <a:bodyPr/>
                    <a:lstStyle/>
                    <a:p>
                      <a:r>
                        <a:rPr lang="en-GB" dirty="0"/>
                        <a:t>Success Criteria</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AutoNum type="arabicPeriod"/>
                      </a:pPr>
                      <a:r>
                        <a:rPr lang="en-GB" sz="1600" baseline="0" dirty="0"/>
                        <a:t>Pupils that have attended programme have reduced number of late comings compared with previous year. </a:t>
                      </a:r>
                    </a:p>
                    <a:p>
                      <a:pPr marL="342900" indent="-342900">
                        <a:buFont typeface="+mj-lt"/>
                        <a:buAutoNum type="arabicPeriod"/>
                      </a:pPr>
                      <a:r>
                        <a:rPr lang="en-GB" sz="1600" baseline="0" dirty="0"/>
                        <a:t>Attendance rate has improved for pupils that have attended programme</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7876552"/>
                  </a:ext>
                </a:extLst>
              </a:tr>
              <a:tr h="1174111">
                <a:tc>
                  <a:txBody>
                    <a:bodyPr/>
                    <a:lstStyle/>
                    <a:p>
                      <a:r>
                        <a:rPr lang="en-GB" dirty="0"/>
                        <a:t>Example Baseline</a:t>
                      </a:r>
                      <a:r>
                        <a:rPr lang="en-GB" baseline="0" dirty="0"/>
                        <a:t> Data</a:t>
                      </a:r>
                      <a:endParaRPr lang="en-GB" dirty="0"/>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a:t>Average late comings for target group</a:t>
                      </a:r>
                    </a:p>
                    <a:p>
                      <a:r>
                        <a:rPr lang="en-GB" sz="1600" dirty="0"/>
                        <a:t>Under</a:t>
                      </a:r>
                      <a:r>
                        <a:rPr lang="en-GB" sz="1600" baseline="0" dirty="0"/>
                        <a:t> 90</a:t>
                      </a:r>
                      <a:r>
                        <a:rPr lang="en-GB" sz="1600" dirty="0"/>
                        <a:t>%</a:t>
                      </a:r>
                      <a:r>
                        <a:rPr lang="en-GB" sz="1600" baseline="0" dirty="0"/>
                        <a:t> attendance rate for target group</a:t>
                      </a:r>
                    </a:p>
                    <a:p>
                      <a:r>
                        <a:rPr lang="en-GB" sz="1600" baseline="0" dirty="0"/>
                        <a:t>Individual pupil/ family data- number of </a:t>
                      </a:r>
                      <a:r>
                        <a:rPr lang="en-GB" sz="1600" baseline="0" dirty="0" err="1"/>
                        <a:t>lates</a:t>
                      </a:r>
                      <a:r>
                        <a:rPr lang="en-GB" sz="1600" baseline="0" dirty="0"/>
                        <a:t> &amp; attendance rate</a:t>
                      </a:r>
                      <a:endParaRPr lang="en-GB" sz="1600" dirty="0"/>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0147500"/>
                  </a:ext>
                </a:extLst>
              </a:tr>
            </a:tbl>
          </a:graphicData>
        </a:graphic>
      </p:graphicFrame>
    </p:spTree>
    <p:extLst>
      <p:ext uri="{BB962C8B-B14F-4D97-AF65-F5344CB8AC3E}">
        <p14:creationId xmlns:p14="http://schemas.microsoft.com/office/powerpoint/2010/main" val="297394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566" y="2365553"/>
            <a:ext cx="7772400" cy="2739211"/>
          </a:xfrm>
        </p:spPr>
        <p:txBody>
          <a:bodyPr/>
          <a:lstStyle/>
          <a:p>
            <a:pPr marL="0" indent="0">
              <a:buNone/>
            </a:pPr>
            <a:r>
              <a:rPr lang="en-GB" dirty="0"/>
              <a:t>Information Recorded</a:t>
            </a:r>
          </a:p>
          <a:p>
            <a:pPr marL="0" indent="0">
              <a:buNone/>
            </a:pPr>
            <a:endParaRPr lang="en-GB" dirty="0"/>
          </a:p>
          <a:p>
            <a:pPr lvl="1"/>
            <a:r>
              <a:rPr lang="en-GB" dirty="0"/>
              <a:t>Pupil Attendance at Soft Start</a:t>
            </a:r>
          </a:p>
          <a:p>
            <a:pPr lvl="1"/>
            <a:r>
              <a:rPr lang="en-GB" dirty="0"/>
              <a:t>Number of late comings for target pupils (monthly)</a:t>
            </a:r>
          </a:p>
          <a:p>
            <a:pPr lvl="1"/>
            <a:r>
              <a:rPr lang="en-GB" dirty="0"/>
              <a:t>Attendance rate of target pupils (monthly)</a:t>
            </a:r>
          </a:p>
        </p:txBody>
      </p:sp>
      <p:sp>
        <p:nvSpPr>
          <p:cNvPr id="4" name="Title 1"/>
          <p:cNvSpPr txBox="1">
            <a:spLocks/>
          </p:cNvSpPr>
          <p:nvPr/>
        </p:nvSpPr>
        <p:spPr bwMode="auto">
          <a:xfrm>
            <a:off x="120566" y="139318"/>
            <a:ext cx="8869322" cy="9541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ea typeface="ＭＳ Ｐゴシック" charset="-128"/>
              </a:defRPr>
            </a:lvl2pPr>
            <a:lvl3pPr algn="l" rtl="0" eaLnBrk="1" fontAlgn="base" hangingPunct="1">
              <a:spcBef>
                <a:spcPct val="0"/>
              </a:spcBef>
              <a:spcAft>
                <a:spcPct val="0"/>
              </a:spcAft>
              <a:defRPr sz="3200" b="1">
                <a:solidFill>
                  <a:schemeClr val="bg1"/>
                </a:solidFill>
                <a:latin typeface="Verdana" pitchFamily="34" charset="0"/>
                <a:ea typeface="ＭＳ Ｐゴシック" charset="-128"/>
              </a:defRPr>
            </a:lvl3pPr>
            <a:lvl4pPr algn="l" rtl="0" eaLnBrk="1" fontAlgn="base" hangingPunct="1">
              <a:spcBef>
                <a:spcPct val="0"/>
              </a:spcBef>
              <a:spcAft>
                <a:spcPct val="0"/>
              </a:spcAft>
              <a:defRPr sz="3200" b="1">
                <a:solidFill>
                  <a:schemeClr val="bg1"/>
                </a:solidFill>
                <a:latin typeface="Verdana" pitchFamily="34" charset="0"/>
                <a:ea typeface="ＭＳ Ｐゴシック" charset="-128"/>
              </a:defRPr>
            </a:lvl4pPr>
            <a:lvl5pPr algn="l" rtl="0" eaLnBrk="1" fontAlgn="base" hangingPunct="1">
              <a:spcBef>
                <a:spcPct val="0"/>
              </a:spcBef>
              <a:spcAft>
                <a:spcPct val="0"/>
              </a:spcAft>
              <a:defRPr sz="3200" b="1">
                <a:solidFill>
                  <a:schemeClr val="bg1"/>
                </a:solidFill>
                <a:latin typeface="Verdana" pitchFamily="34" charset="0"/>
                <a:ea typeface="ＭＳ Ｐゴシック" charset="-128"/>
              </a:defRPr>
            </a:lvl5pPr>
            <a:lvl6pPr marL="457200" algn="l" rtl="0" eaLnBrk="1" fontAlgn="base" hangingPunct="1">
              <a:spcBef>
                <a:spcPct val="0"/>
              </a:spcBef>
              <a:spcAft>
                <a:spcPct val="0"/>
              </a:spcAft>
              <a:defRPr sz="3200" b="1">
                <a:solidFill>
                  <a:schemeClr val="bg1"/>
                </a:solidFill>
                <a:latin typeface="Verdana" pitchFamily="34" charset="0"/>
                <a:ea typeface="ＭＳ Ｐゴシック" charset="-128"/>
              </a:defRPr>
            </a:lvl6pPr>
            <a:lvl7pPr marL="914400" algn="l" rtl="0" eaLnBrk="1" fontAlgn="base" hangingPunct="1">
              <a:spcBef>
                <a:spcPct val="0"/>
              </a:spcBef>
              <a:spcAft>
                <a:spcPct val="0"/>
              </a:spcAft>
              <a:defRPr sz="3200" b="1">
                <a:solidFill>
                  <a:schemeClr val="bg1"/>
                </a:solidFill>
                <a:latin typeface="Verdana" pitchFamily="34" charset="0"/>
                <a:ea typeface="ＭＳ Ｐゴシック" charset="-128"/>
              </a:defRPr>
            </a:lvl7pPr>
            <a:lvl8pPr marL="1371600" algn="l" rtl="0" eaLnBrk="1" fontAlgn="base" hangingPunct="1">
              <a:spcBef>
                <a:spcPct val="0"/>
              </a:spcBef>
              <a:spcAft>
                <a:spcPct val="0"/>
              </a:spcAft>
              <a:defRPr sz="3200" b="1">
                <a:solidFill>
                  <a:schemeClr val="bg1"/>
                </a:solidFill>
                <a:latin typeface="Verdana" pitchFamily="34" charset="0"/>
                <a:ea typeface="ＭＳ Ｐゴシック" charset="-128"/>
              </a:defRPr>
            </a:lvl8pPr>
            <a:lvl9pPr marL="1828800" algn="l" rtl="0" eaLnBrk="1" fontAlgn="base" hangingPunct="1">
              <a:spcBef>
                <a:spcPct val="0"/>
              </a:spcBef>
              <a:spcAft>
                <a:spcPct val="0"/>
              </a:spcAft>
              <a:defRPr sz="3200" b="1">
                <a:solidFill>
                  <a:schemeClr val="bg1"/>
                </a:solidFill>
                <a:latin typeface="Verdana" pitchFamily="34" charset="0"/>
                <a:ea typeface="ＭＳ Ｐゴシック" charset="-128"/>
              </a:defRPr>
            </a:lvl9pPr>
          </a:lstStyle>
          <a:p>
            <a:r>
              <a:rPr lang="en-GB" sz="2800" kern="0" dirty="0"/>
              <a:t>Identifying Interventions &amp; Measurement</a:t>
            </a:r>
            <a:br>
              <a:rPr lang="en-GB" sz="2800" kern="0" dirty="0"/>
            </a:br>
            <a:r>
              <a:rPr lang="en-GB" sz="2800" kern="0" dirty="0"/>
              <a:t>Wellbeing</a:t>
            </a:r>
          </a:p>
        </p:txBody>
      </p:sp>
    </p:spTree>
    <p:extLst>
      <p:ext uri="{BB962C8B-B14F-4D97-AF65-F5344CB8AC3E}">
        <p14:creationId xmlns:p14="http://schemas.microsoft.com/office/powerpoint/2010/main" val="3252286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6" y="31082"/>
            <a:ext cx="8807678" cy="954107"/>
          </a:xfrm>
        </p:spPr>
        <p:txBody>
          <a:bodyPr/>
          <a:lstStyle/>
          <a:p>
            <a:r>
              <a:rPr lang="en-GB" sz="2800" dirty="0"/>
              <a:t>Identifying Interventions &amp; Measurement</a:t>
            </a:r>
            <a:br>
              <a:rPr lang="en-GB" sz="2800" dirty="0"/>
            </a:br>
            <a:r>
              <a:rPr lang="en-GB" sz="2800" dirty="0"/>
              <a:t>Wider Achievement</a:t>
            </a:r>
          </a:p>
        </p:txBody>
      </p:sp>
      <p:graphicFrame>
        <p:nvGraphicFramePr>
          <p:cNvPr id="5" name="Table 4"/>
          <p:cNvGraphicFramePr>
            <a:graphicFrameLocks noGrp="1"/>
          </p:cNvGraphicFramePr>
          <p:nvPr>
            <p:extLst>
              <p:ext uri="{D42A27DB-BD31-4B8C-83A1-F6EECF244321}">
                <p14:modId xmlns:p14="http://schemas.microsoft.com/office/powerpoint/2010/main" val="888693500"/>
              </p:ext>
            </p:extLst>
          </p:nvPr>
        </p:nvGraphicFramePr>
        <p:xfrm>
          <a:off x="100016" y="1108386"/>
          <a:ext cx="8869323" cy="5312963"/>
        </p:xfrm>
        <a:graphic>
          <a:graphicData uri="http://schemas.openxmlformats.org/drawingml/2006/table">
            <a:tbl>
              <a:tblPr firstRow="1" bandRow="1">
                <a:tableStyleId>{3C2FFA5D-87B4-456A-9821-1D502468CF0F}</a:tableStyleId>
              </a:tblPr>
              <a:tblGrid>
                <a:gridCol w="2040092">
                  <a:extLst>
                    <a:ext uri="{9D8B030D-6E8A-4147-A177-3AD203B41FA5}">
                      <a16:colId xmlns:a16="http://schemas.microsoft.com/office/drawing/2014/main" val="2748794222"/>
                    </a:ext>
                  </a:extLst>
                </a:gridCol>
                <a:gridCol w="6829231">
                  <a:extLst>
                    <a:ext uri="{9D8B030D-6E8A-4147-A177-3AD203B41FA5}">
                      <a16:colId xmlns:a16="http://schemas.microsoft.com/office/drawing/2014/main" val="2243569649"/>
                    </a:ext>
                  </a:extLst>
                </a:gridCol>
              </a:tblGrid>
              <a:tr h="625137">
                <a:tc>
                  <a:txBody>
                    <a:bodyPr/>
                    <a:lstStyle/>
                    <a:p>
                      <a:r>
                        <a:rPr lang="en-GB" dirty="0"/>
                        <a:t>Intervention</a:t>
                      </a:r>
                    </a:p>
                  </a:txBody>
                  <a:tcPr>
                    <a:lnB w="12700" cap="flat" cmpd="sng" algn="ctr">
                      <a:solidFill>
                        <a:srgbClr val="824D90"/>
                      </a:solidFill>
                      <a:prstDash val="solid"/>
                      <a:round/>
                      <a:headEnd type="none" w="med" len="med"/>
                      <a:tailEnd type="none" w="med" len="med"/>
                    </a:lnB>
                    <a:solidFill>
                      <a:srgbClr val="B79ABF"/>
                    </a:solidFill>
                  </a:tcPr>
                </a:tc>
                <a:tc>
                  <a:txBody>
                    <a:bodyPr/>
                    <a:lstStyle/>
                    <a:p>
                      <a:r>
                        <a:rPr lang="en-GB" dirty="0"/>
                        <a:t>Active Schools</a:t>
                      </a:r>
                      <a:endParaRPr lang="en-GB" dirty="0">
                        <a:solidFill>
                          <a:srgbClr val="FF0000"/>
                        </a:solidFill>
                      </a:endParaRPr>
                    </a:p>
                  </a:txBody>
                  <a:tcPr>
                    <a:lnB w="12700" cap="flat" cmpd="sng" algn="ctr">
                      <a:solidFill>
                        <a:srgbClr val="824D90"/>
                      </a:solidFill>
                      <a:prstDash val="solid"/>
                      <a:round/>
                      <a:headEnd type="none" w="med" len="med"/>
                      <a:tailEnd type="none" w="med" len="med"/>
                    </a:lnB>
                    <a:solidFill>
                      <a:srgbClr val="B79ABF"/>
                    </a:solidFill>
                  </a:tcPr>
                </a:tc>
                <a:extLst>
                  <a:ext uri="{0D108BD9-81ED-4DB2-BD59-A6C34878D82A}">
                    <a16:rowId xmlns:a16="http://schemas.microsoft.com/office/drawing/2014/main" val="372864996"/>
                  </a:ext>
                </a:extLst>
              </a:tr>
              <a:tr h="836607">
                <a:tc>
                  <a:txBody>
                    <a:bodyPr/>
                    <a:lstStyle/>
                    <a:p>
                      <a:r>
                        <a:rPr lang="en-GB" dirty="0">
                          <a:solidFill>
                            <a:schemeClr val="tx1"/>
                          </a:solidFill>
                        </a:rPr>
                        <a:t>Aim</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To</a:t>
                      </a:r>
                      <a:r>
                        <a:rPr lang="en-GB" sz="1600" baseline="0" dirty="0">
                          <a:solidFill>
                            <a:schemeClr val="tx1"/>
                          </a:solidFill>
                        </a:rPr>
                        <a:t> increase the number of hours of physical activity per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tx1"/>
                          </a:solidFill>
                        </a:rPr>
                        <a:t>Maximise number of pupils involved in extra-curricular activities </a:t>
                      </a:r>
                      <a:endParaRPr lang="en-GB" sz="1600" dirty="0">
                        <a:solidFill>
                          <a:schemeClr val="tx1"/>
                        </a:solidFill>
                      </a:endParaRP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7186784"/>
                  </a:ext>
                </a:extLst>
              </a:tr>
              <a:tr h="666355">
                <a:tc>
                  <a:txBody>
                    <a:bodyPr/>
                    <a:lstStyle/>
                    <a:p>
                      <a:r>
                        <a:rPr lang="en-GB" dirty="0"/>
                        <a:t>Target Group</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Pupils who were identified through parent/</a:t>
                      </a:r>
                      <a:r>
                        <a:rPr lang="en-GB" sz="1600" baseline="0" dirty="0">
                          <a:solidFill>
                            <a:schemeClr val="tx1"/>
                          </a:solidFill>
                        </a:rPr>
                        <a:t> pupil survey and interviews</a:t>
                      </a:r>
                      <a:endParaRPr lang="en-GB" sz="1600" dirty="0">
                        <a:solidFill>
                          <a:schemeClr val="tx1"/>
                        </a:solidFill>
                      </a:endParaRP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3562079"/>
                  </a:ext>
                </a:extLst>
              </a:tr>
              <a:tr h="1893371">
                <a:tc>
                  <a:txBody>
                    <a:bodyPr/>
                    <a:lstStyle/>
                    <a:p>
                      <a:r>
                        <a:rPr lang="en-GB" dirty="0"/>
                        <a:t>Success Criteria</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AutoNum type="arabicPeriod"/>
                      </a:pPr>
                      <a:r>
                        <a:rPr lang="en-GB" sz="1600" dirty="0">
                          <a:solidFill>
                            <a:schemeClr val="tx1"/>
                          </a:solidFill>
                        </a:rPr>
                        <a:t>Pupils attend extra-curricular</a:t>
                      </a:r>
                      <a:r>
                        <a:rPr lang="en-GB" sz="1600" baseline="0" dirty="0">
                          <a:solidFill>
                            <a:schemeClr val="tx1"/>
                          </a:solidFill>
                        </a:rPr>
                        <a:t> activities (school sport)</a:t>
                      </a:r>
                    </a:p>
                    <a:p>
                      <a:pPr marL="342900" indent="-342900">
                        <a:buAutoNum type="arabicPeriod"/>
                      </a:pPr>
                      <a:r>
                        <a:rPr lang="en-GB" sz="1600" baseline="0" dirty="0">
                          <a:solidFill>
                            <a:schemeClr val="tx1"/>
                          </a:solidFill>
                        </a:rPr>
                        <a:t>Pupils attend local approved HUB clubs (club sport)</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7876552"/>
                  </a:ext>
                </a:extLst>
              </a:tr>
              <a:tr h="1291493">
                <a:tc>
                  <a:txBody>
                    <a:bodyPr/>
                    <a:lstStyle/>
                    <a:p>
                      <a:r>
                        <a:rPr lang="en-GB" dirty="0"/>
                        <a:t>Baseline</a:t>
                      </a:r>
                      <a:r>
                        <a:rPr lang="en-GB" baseline="0" dirty="0"/>
                        <a:t> Data</a:t>
                      </a:r>
                      <a:endParaRPr lang="en-GB" dirty="0"/>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baseline="0" dirty="0">
                          <a:solidFill>
                            <a:schemeClr val="tx1"/>
                          </a:solidFill>
                        </a:rPr>
                        <a:t>% rate of pupils identified as red on the activity scale (active for less than 3 hours a week)</a:t>
                      </a:r>
                      <a:endParaRPr lang="en-GB" sz="1600" dirty="0">
                        <a:solidFill>
                          <a:schemeClr val="tx1"/>
                        </a:solidFill>
                      </a:endParaRP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0147500"/>
                  </a:ext>
                </a:extLst>
              </a:tr>
            </a:tbl>
          </a:graphicData>
        </a:graphic>
      </p:graphicFrame>
    </p:spTree>
    <p:extLst>
      <p:ext uri="{BB962C8B-B14F-4D97-AF65-F5344CB8AC3E}">
        <p14:creationId xmlns:p14="http://schemas.microsoft.com/office/powerpoint/2010/main" val="1258175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258888"/>
            <a:ext cx="7772400" cy="5743111"/>
          </a:xfrm>
        </p:spPr>
        <p:txBody>
          <a:bodyPr/>
          <a:lstStyle/>
          <a:p>
            <a:r>
              <a:rPr lang="en-GB" dirty="0"/>
              <a:t>Tracking progress</a:t>
            </a:r>
          </a:p>
          <a:p>
            <a:pPr lvl="1"/>
            <a:r>
              <a:rPr lang="en-GB" sz="2000" dirty="0"/>
              <a:t>Data is gathered through parent and pupil survey </a:t>
            </a:r>
          </a:p>
          <a:p>
            <a:pPr lvl="1"/>
            <a:r>
              <a:rPr lang="en-GB" dirty="0"/>
              <a:t>The survey allows information on</a:t>
            </a:r>
          </a:p>
          <a:p>
            <a:pPr lvl="2"/>
            <a:r>
              <a:rPr lang="en-GB" dirty="0"/>
              <a:t>Hours of activity per week </a:t>
            </a:r>
          </a:p>
          <a:p>
            <a:pPr lvl="2"/>
            <a:r>
              <a:rPr lang="en-GB" dirty="0"/>
              <a:t>What opportunities are being accessed extra-curricular (Schools and Active Schools)</a:t>
            </a:r>
          </a:p>
          <a:p>
            <a:pPr lvl="2"/>
            <a:r>
              <a:rPr lang="en-GB" dirty="0"/>
              <a:t>What opportunities are being accessed in the wider community (Active Schools and HUB Clubs)</a:t>
            </a:r>
          </a:p>
          <a:p>
            <a:pPr lvl="2"/>
            <a:r>
              <a:rPr lang="en-GB" dirty="0"/>
              <a:t>Pupil suggestions to create personalisation for active schools programme.</a:t>
            </a:r>
          </a:p>
          <a:p>
            <a:pPr lvl="2"/>
            <a:r>
              <a:rPr lang="en-GB" dirty="0"/>
              <a:t>Swimmer and Non Swimmer information </a:t>
            </a:r>
          </a:p>
          <a:p>
            <a:r>
              <a:rPr lang="en-GB" dirty="0"/>
              <a:t>Data gathering on SEEMiS</a:t>
            </a:r>
          </a:p>
          <a:p>
            <a:pPr lvl="1"/>
            <a:r>
              <a:rPr lang="en-GB" sz="2000" dirty="0"/>
              <a:t>Available as a pivot table. Can filter using poverty indicators.</a:t>
            </a:r>
          </a:p>
          <a:p>
            <a:pPr lvl="1"/>
            <a:endParaRPr lang="en-GB" dirty="0"/>
          </a:p>
        </p:txBody>
      </p:sp>
      <p:sp>
        <p:nvSpPr>
          <p:cNvPr id="5" name="Title 1"/>
          <p:cNvSpPr txBox="1">
            <a:spLocks/>
          </p:cNvSpPr>
          <p:nvPr/>
        </p:nvSpPr>
        <p:spPr bwMode="auto">
          <a:xfrm>
            <a:off x="120564" y="82193"/>
            <a:ext cx="8807678" cy="9541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ea typeface="ＭＳ Ｐゴシック" charset="-128"/>
              </a:defRPr>
            </a:lvl2pPr>
            <a:lvl3pPr algn="l" rtl="0" eaLnBrk="1" fontAlgn="base" hangingPunct="1">
              <a:spcBef>
                <a:spcPct val="0"/>
              </a:spcBef>
              <a:spcAft>
                <a:spcPct val="0"/>
              </a:spcAft>
              <a:defRPr sz="3200" b="1">
                <a:solidFill>
                  <a:schemeClr val="bg1"/>
                </a:solidFill>
                <a:latin typeface="Verdana" pitchFamily="34" charset="0"/>
                <a:ea typeface="ＭＳ Ｐゴシック" charset="-128"/>
              </a:defRPr>
            </a:lvl3pPr>
            <a:lvl4pPr algn="l" rtl="0" eaLnBrk="1" fontAlgn="base" hangingPunct="1">
              <a:spcBef>
                <a:spcPct val="0"/>
              </a:spcBef>
              <a:spcAft>
                <a:spcPct val="0"/>
              </a:spcAft>
              <a:defRPr sz="3200" b="1">
                <a:solidFill>
                  <a:schemeClr val="bg1"/>
                </a:solidFill>
                <a:latin typeface="Verdana" pitchFamily="34" charset="0"/>
                <a:ea typeface="ＭＳ Ｐゴシック" charset="-128"/>
              </a:defRPr>
            </a:lvl4pPr>
            <a:lvl5pPr algn="l" rtl="0" eaLnBrk="1" fontAlgn="base" hangingPunct="1">
              <a:spcBef>
                <a:spcPct val="0"/>
              </a:spcBef>
              <a:spcAft>
                <a:spcPct val="0"/>
              </a:spcAft>
              <a:defRPr sz="3200" b="1">
                <a:solidFill>
                  <a:schemeClr val="bg1"/>
                </a:solidFill>
                <a:latin typeface="Verdana" pitchFamily="34" charset="0"/>
                <a:ea typeface="ＭＳ Ｐゴシック" charset="-128"/>
              </a:defRPr>
            </a:lvl5pPr>
            <a:lvl6pPr marL="457200" algn="l" rtl="0" eaLnBrk="1" fontAlgn="base" hangingPunct="1">
              <a:spcBef>
                <a:spcPct val="0"/>
              </a:spcBef>
              <a:spcAft>
                <a:spcPct val="0"/>
              </a:spcAft>
              <a:defRPr sz="3200" b="1">
                <a:solidFill>
                  <a:schemeClr val="bg1"/>
                </a:solidFill>
                <a:latin typeface="Verdana" pitchFamily="34" charset="0"/>
                <a:ea typeface="ＭＳ Ｐゴシック" charset="-128"/>
              </a:defRPr>
            </a:lvl6pPr>
            <a:lvl7pPr marL="914400" algn="l" rtl="0" eaLnBrk="1" fontAlgn="base" hangingPunct="1">
              <a:spcBef>
                <a:spcPct val="0"/>
              </a:spcBef>
              <a:spcAft>
                <a:spcPct val="0"/>
              </a:spcAft>
              <a:defRPr sz="3200" b="1">
                <a:solidFill>
                  <a:schemeClr val="bg1"/>
                </a:solidFill>
                <a:latin typeface="Verdana" pitchFamily="34" charset="0"/>
                <a:ea typeface="ＭＳ Ｐゴシック" charset="-128"/>
              </a:defRPr>
            </a:lvl7pPr>
            <a:lvl8pPr marL="1371600" algn="l" rtl="0" eaLnBrk="1" fontAlgn="base" hangingPunct="1">
              <a:spcBef>
                <a:spcPct val="0"/>
              </a:spcBef>
              <a:spcAft>
                <a:spcPct val="0"/>
              </a:spcAft>
              <a:defRPr sz="3200" b="1">
                <a:solidFill>
                  <a:schemeClr val="bg1"/>
                </a:solidFill>
                <a:latin typeface="Verdana" pitchFamily="34" charset="0"/>
                <a:ea typeface="ＭＳ Ｐゴシック" charset="-128"/>
              </a:defRPr>
            </a:lvl8pPr>
            <a:lvl9pPr marL="1828800" algn="l" rtl="0" eaLnBrk="1" fontAlgn="base" hangingPunct="1">
              <a:spcBef>
                <a:spcPct val="0"/>
              </a:spcBef>
              <a:spcAft>
                <a:spcPct val="0"/>
              </a:spcAft>
              <a:defRPr sz="3200" b="1">
                <a:solidFill>
                  <a:schemeClr val="bg1"/>
                </a:solidFill>
                <a:latin typeface="Verdana" pitchFamily="34" charset="0"/>
                <a:ea typeface="ＭＳ Ｐゴシック" charset="-128"/>
              </a:defRPr>
            </a:lvl9pPr>
          </a:lstStyle>
          <a:p>
            <a:r>
              <a:rPr lang="en-GB" sz="2800" kern="0" dirty="0"/>
              <a:t>Identifying Interventions &amp; Measurement</a:t>
            </a:r>
            <a:br>
              <a:rPr lang="en-GB" sz="2800" kern="0" dirty="0"/>
            </a:br>
            <a:r>
              <a:rPr lang="en-GB" sz="2800" kern="0" dirty="0"/>
              <a:t>Wider Achievement</a:t>
            </a:r>
          </a:p>
        </p:txBody>
      </p:sp>
    </p:spTree>
    <p:extLst>
      <p:ext uri="{BB962C8B-B14F-4D97-AF65-F5344CB8AC3E}">
        <p14:creationId xmlns:p14="http://schemas.microsoft.com/office/powerpoint/2010/main" val="348690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258888"/>
            <a:ext cx="7772400" cy="588962"/>
          </a:xfrm>
        </p:spPr>
        <p:txBody>
          <a:bodyPr/>
          <a:lstStyle/>
          <a:p>
            <a:r>
              <a:rPr lang="en-GB" dirty="0"/>
              <a:t>Tracking progress</a:t>
            </a:r>
          </a:p>
          <a:p>
            <a:pPr marL="457200" lvl="1" indent="0">
              <a:buNone/>
            </a:pPr>
            <a:endParaRPr lang="en-GB" dirty="0"/>
          </a:p>
        </p:txBody>
      </p:sp>
      <p:sp>
        <p:nvSpPr>
          <p:cNvPr id="5" name="Title 1"/>
          <p:cNvSpPr txBox="1">
            <a:spLocks/>
          </p:cNvSpPr>
          <p:nvPr/>
        </p:nvSpPr>
        <p:spPr bwMode="auto">
          <a:xfrm>
            <a:off x="120564" y="82193"/>
            <a:ext cx="8807678" cy="9541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ea typeface="ＭＳ Ｐゴシック" charset="-128"/>
              </a:defRPr>
            </a:lvl2pPr>
            <a:lvl3pPr algn="l" rtl="0" eaLnBrk="1" fontAlgn="base" hangingPunct="1">
              <a:spcBef>
                <a:spcPct val="0"/>
              </a:spcBef>
              <a:spcAft>
                <a:spcPct val="0"/>
              </a:spcAft>
              <a:defRPr sz="3200" b="1">
                <a:solidFill>
                  <a:schemeClr val="bg1"/>
                </a:solidFill>
                <a:latin typeface="Verdana" pitchFamily="34" charset="0"/>
                <a:ea typeface="ＭＳ Ｐゴシック" charset="-128"/>
              </a:defRPr>
            </a:lvl3pPr>
            <a:lvl4pPr algn="l" rtl="0" eaLnBrk="1" fontAlgn="base" hangingPunct="1">
              <a:spcBef>
                <a:spcPct val="0"/>
              </a:spcBef>
              <a:spcAft>
                <a:spcPct val="0"/>
              </a:spcAft>
              <a:defRPr sz="3200" b="1">
                <a:solidFill>
                  <a:schemeClr val="bg1"/>
                </a:solidFill>
                <a:latin typeface="Verdana" pitchFamily="34" charset="0"/>
                <a:ea typeface="ＭＳ Ｐゴシック" charset="-128"/>
              </a:defRPr>
            </a:lvl4pPr>
            <a:lvl5pPr algn="l" rtl="0" eaLnBrk="1" fontAlgn="base" hangingPunct="1">
              <a:spcBef>
                <a:spcPct val="0"/>
              </a:spcBef>
              <a:spcAft>
                <a:spcPct val="0"/>
              </a:spcAft>
              <a:defRPr sz="3200" b="1">
                <a:solidFill>
                  <a:schemeClr val="bg1"/>
                </a:solidFill>
                <a:latin typeface="Verdana" pitchFamily="34" charset="0"/>
                <a:ea typeface="ＭＳ Ｐゴシック" charset="-128"/>
              </a:defRPr>
            </a:lvl5pPr>
            <a:lvl6pPr marL="457200" algn="l" rtl="0" eaLnBrk="1" fontAlgn="base" hangingPunct="1">
              <a:spcBef>
                <a:spcPct val="0"/>
              </a:spcBef>
              <a:spcAft>
                <a:spcPct val="0"/>
              </a:spcAft>
              <a:defRPr sz="3200" b="1">
                <a:solidFill>
                  <a:schemeClr val="bg1"/>
                </a:solidFill>
                <a:latin typeface="Verdana" pitchFamily="34" charset="0"/>
                <a:ea typeface="ＭＳ Ｐゴシック" charset="-128"/>
              </a:defRPr>
            </a:lvl6pPr>
            <a:lvl7pPr marL="914400" algn="l" rtl="0" eaLnBrk="1" fontAlgn="base" hangingPunct="1">
              <a:spcBef>
                <a:spcPct val="0"/>
              </a:spcBef>
              <a:spcAft>
                <a:spcPct val="0"/>
              </a:spcAft>
              <a:defRPr sz="3200" b="1">
                <a:solidFill>
                  <a:schemeClr val="bg1"/>
                </a:solidFill>
                <a:latin typeface="Verdana" pitchFamily="34" charset="0"/>
                <a:ea typeface="ＭＳ Ｐゴシック" charset="-128"/>
              </a:defRPr>
            </a:lvl7pPr>
            <a:lvl8pPr marL="1371600" algn="l" rtl="0" eaLnBrk="1" fontAlgn="base" hangingPunct="1">
              <a:spcBef>
                <a:spcPct val="0"/>
              </a:spcBef>
              <a:spcAft>
                <a:spcPct val="0"/>
              </a:spcAft>
              <a:defRPr sz="3200" b="1">
                <a:solidFill>
                  <a:schemeClr val="bg1"/>
                </a:solidFill>
                <a:latin typeface="Verdana" pitchFamily="34" charset="0"/>
                <a:ea typeface="ＭＳ Ｐゴシック" charset="-128"/>
              </a:defRPr>
            </a:lvl8pPr>
            <a:lvl9pPr marL="1828800" algn="l" rtl="0" eaLnBrk="1" fontAlgn="base" hangingPunct="1">
              <a:spcBef>
                <a:spcPct val="0"/>
              </a:spcBef>
              <a:spcAft>
                <a:spcPct val="0"/>
              </a:spcAft>
              <a:defRPr sz="3200" b="1">
                <a:solidFill>
                  <a:schemeClr val="bg1"/>
                </a:solidFill>
                <a:latin typeface="Verdana" pitchFamily="34" charset="0"/>
                <a:ea typeface="ＭＳ Ｐゴシック" charset="-128"/>
              </a:defRPr>
            </a:lvl9pPr>
          </a:lstStyle>
          <a:p>
            <a:r>
              <a:rPr lang="en-GB" sz="2800" kern="0" dirty="0"/>
              <a:t>Identifying Interventions &amp; Measurement</a:t>
            </a:r>
            <a:br>
              <a:rPr lang="en-GB" sz="2800" kern="0" dirty="0"/>
            </a:br>
            <a:r>
              <a:rPr lang="en-GB" sz="2800" kern="0" dirty="0"/>
              <a:t>Wider Achievement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104" y="1018360"/>
            <a:ext cx="7497221" cy="5839640"/>
          </a:xfrm>
          <a:prstGeom prst="rect">
            <a:avLst/>
          </a:prstGeom>
        </p:spPr>
      </p:pic>
    </p:spTree>
    <p:extLst>
      <p:ext uri="{BB962C8B-B14F-4D97-AF65-F5344CB8AC3E}">
        <p14:creationId xmlns:p14="http://schemas.microsoft.com/office/powerpoint/2010/main" val="812821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7" y="0"/>
            <a:ext cx="7886700" cy="584775"/>
          </a:xfrm>
        </p:spPr>
        <p:txBody>
          <a:bodyPr/>
          <a:lstStyle/>
          <a:p>
            <a:r>
              <a:rPr lang="en-GB" dirty="0"/>
              <a:t>Assessing Impact of Intervention</a:t>
            </a:r>
          </a:p>
        </p:txBody>
      </p:sp>
      <p:sp>
        <p:nvSpPr>
          <p:cNvPr id="3" name="Content Placeholder 2"/>
          <p:cNvSpPr>
            <a:spLocks noGrp="1"/>
          </p:cNvSpPr>
          <p:nvPr>
            <p:ph idx="1"/>
          </p:nvPr>
        </p:nvSpPr>
        <p:spPr>
          <a:xfrm>
            <a:off x="285750" y="900113"/>
            <a:ext cx="8229600" cy="3551742"/>
          </a:xfrm>
        </p:spPr>
        <p:txBody>
          <a:bodyPr/>
          <a:lstStyle/>
          <a:p>
            <a:pPr marL="0" indent="0">
              <a:buNone/>
            </a:pPr>
            <a:r>
              <a:rPr lang="en-GB" dirty="0"/>
              <a:t>Key questions</a:t>
            </a:r>
          </a:p>
          <a:p>
            <a:r>
              <a:rPr lang="en-GB" sz="2400" b="0" dirty="0"/>
              <a:t>Has there been improvement?</a:t>
            </a:r>
          </a:p>
          <a:p>
            <a:r>
              <a:rPr lang="en-GB" sz="2400" b="0" dirty="0"/>
              <a:t>Has success criteria been met?</a:t>
            </a:r>
          </a:p>
          <a:p>
            <a:r>
              <a:rPr lang="en-GB" sz="2400" b="0" dirty="0"/>
              <a:t>Do all sources of information tell the same story?</a:t>
            </a:r>
          </a:p>
          <a:p>
            <a:endParaRPr lang="en-GB" sz="2400" b="0" dirty="0"/>
          </a:p>
          <a:p>
            <a:r>
              <a:rPr lang="en-GB" sz="2400" b="0" dirty="0"/>
              <a:t>To what </a:t>
            </a:r>
            <a:r>
              <a:rPr lang="en-GB" sz="2400" b="0" dirty="0" smtClean="0"/>
              <a:t>extent </a:t>
            </a:r>
            <a:r>
              <a:rPr lang="en-GB" sz="2400" b="0" dirty="0"/>
              <a:t>do I know that these actions are responsible for the change?</a:t>
            </a:r>
          </a:p>
          <a:p>
            <a:r>
              <a:rPr lang="en-GB" sz="2400" b="0" dirty="0"/>
              <a:t>How can I use this information going forward?</a:t>
            </a:r>
          </a:p>
        </p:txBody>
      </p:sp>
    </p:spTree>
    <p:extLst>
      <p:ext uri="{BB962C8B-B14F-4D97-AF65-F5344CB8AC3E}">
        <p14:creationId xmlns:p14="http://schemas.microsoft.com/office/powerpoint/2010/main" val="392565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83"/>
            <a:ext cx="7886700" cy="584775"/>
          </a:xfrm>
        </p:spPr>
        <p:txBody>
          <a:bodyPr/>
          <a:lstStyle/>
          <a:p>
            <a:r>
              <a:rPr lang="en-GB" dirty="0"/>
              <a:t>Introduction</a:t>
            </a:r>
          </a:p>
        </p:txBody>
      </p:sp>
      <p:sp>
        <p:nvSpPr>
          <p:cNvPr id="3" name="Content Placeholder 2"/>
          <p:cNvSpPr>
            <a:spLocks noGrp="1"/>
          </p:cNvSpPr>
          <p:nvPr>
            <p:ph idx="1"/>
          </p:nvPr>
        </p:nvSpPr>
        <p:spPr>
          <a:xfrm>
            <a:off x="0" y="1085850"/>
            <a:ext cx="8601076" cy="5067300"/>
          </a:xfrm>
        </p:spPr>
        <p:txBody>
          <a:bodyPr>
            <a:normAutofit/>
          </a:bodyPr>
          <a:lstStyle/>
          <a:p>
            <a:r>
              <a:rPr lang="en-GB" sz="2400" dirty="0"/>
              <a:t>Susan Dalrymple</a:t>
            </a:r>
          </a:p>
          <a:p>
            <a:pPr marL="457200" lvl="1" indent="0">
              <a:buNone/>
            </a:pPr>
            <a:r>
              <a:rPr lang="en-GB" sz="2000" dirty="0"/>
              <a:t>Head Teacher, Wallace Primary School</a:t>
            </a:r>
          </a:p>
          <a:p>
            <a:pPr marL="457200" lvl="1" indent="0">
              <a:buNone/>
            </a:pPr>
            <a:endParaRPr lang="en-GB" sz="2000" dirty="0"/>
          </a:p>
          <a:p>
            <a:r>
              <a:rPr lang="en-GB" sz="2400" dirty="0"/>
              <a:t>Emma Mavers</a:t>
            </a:r>
          </a:p>
          <a:p>
            <a:pPr marL="457200" lvl="1" indent="0">
              <a:buNone/>
            </a:pPr>
            <a:r>
              <a:rPr lang="en-GB" sz="2000" dirty="0"/>
              <a:t>Head Teacher, </a:t>
            </a:r>
            <a:r>
              <a:rPr lang="en-GB" sz="2000" dirty="0" err="1"/>
              <a:t>Barsail</a:t>
            </a:r>
            <a:r>
              <a:rPr lang="en-GB" sz="2000" dirty="0"/>
              <a:t> Primary School</a:t>
            </a:r>
          </a:p>
          <a:p>
            <a:pPr marL="457200" lvl="1" indent="0">
              <a:buNone/>
            </a:pPr>
            <a:endParaRPr lang="en-GB" sz="2000" dirty="0"/>
          </a:p>
          <a:p>
            <a:r>
              <a:rPr lang="en-GB" sz="2400" dirty="0"/>
              <a:t>Fiona Wright</a:t>
            </a:r>
          </a:p>
          <a:p>
            <a:pPr marL="457200" lvl="1" indent="0">
              <a:buNone/>
            </a:pPr>
            <a:r>
              <a:rPr lang="en-GB" sz="2000" dirty="0"/>
              <a:t>Management Information Officer, Renfrewshire Council Attainment Challenge</a:t>
            </a:r>
          </a:p>
          <a:p>
            <a:pPr marL="457200" lvl="1" indent="0">
              <a:buNone/>
            </a:pPr>
            <a:endParaRPr lang="en-GB" sz="2000" dirty="0"/>
          </a:p>
          <a:p>
            <a:r>
              <a:rPr lang="en-GB" sz="2400" dirty="0"/>
              <a:t>Iain Shearer</a:t>
            </a:r>
          </a:p>
          <a:p>
            <a:pPr lvl="1"/>
            <a:r>
              <a:rPr lang="en-GB" sz="2000" dirty="0"/>
              <a:t>Active Schools and Community Club Development Officer Lead, Renfrewshire Leisure</a:t>
            </a:r>
          </a:p>
        </p:txBody>
      </p:sp>
      <p:pic>
        <p:nvPicPr>
          <p:cNvPr id="4" name="Picture 3"/>
          <p:cNvPicPr/>
          <p:nvPr/>
        </p:nvPicPr>
        <p:blipFill>
          <a:blip r:embed="rId3" cstate="print"/>
          <a:srcRect/>
          <a:stretch>
            <a:fillRect/>
          </a:stretch>
        </p:blipFill>
        <p:spPr bwMode="auto">
          <a:xfrm>
            <a:off x="5724464" y="2354641"/>
            <a:ext cx="743011" cy="801059"/>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464" y="983044"/>
            <a:ext cx="743011" cy="869568"/>
          </a:xfrm>
          <a:prstGeom prst="rect">
            <a:avLst/>
          </a:prstGeom>
        </p:spPr>
      </p:pic>
    </p:spTree>
    <p:extLst>
      <p:ext uri="{BB962C8B-B14F-4D97-AF65-F5344CB8AC3E}">
        <p14:creationId xmlns:p14="http://schemas.microsoft.com/office/powerpoint/2010/main" val="1442288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063475"/>
          </a:xfrm>
        </p:spPr>
        <p:txBody>
          <a:bodyPr/>
          <a:lstStyle/>
          <a:p>
            <a:r>
              <a:rPr lang="en-GB" dirty="0"/>
              <a:t>Assessing Impact of Intervention</a:t>
            </a:r>
            <a:br>
              <a:rPr lang="en-GB" dirty="0"/>
            </a:br>
            <a:r>
              <a:rPr lang="en-GB" dirty="0"/>
              <a:t>Literacy</a:t>
            </a:r>
          </a:p>
        </p:txBody>
      </p:sp>
      <p:sp>
        <p:nvSpPr>
          <p:cNvPr id="7" name="TextBox 6"/>
          <p:cNvSpPr txBox="1"/>
          <p:nvPr/>
        </p:nvSpPr>
        <p:spPr>
          <a:xfrm>
            <a:off x="143839" y="1181528"/>
            <a:ext cx="8691937" cy="769441"/>
          </a:xfrm>
          <a:prstGeom prst="rect">
            <a:avLst/>
          </a:prstGeom>
          <a:noFill/>
        </p:spPr>
        <p:txBody>
          <a:bodyPr wrap="square" rtlCol="0">
            <a:spAutoFit/>
          </a:bodyPr>
          <a:lstStyle/>
          <a:p>
            <a:pPr algn="l"/>
            <a:r>
              <a:rPr lang="en-GB" b="1" dirty="0">
                <a:solidFill>
                  <a:schemeClr val="bg1"/>
                </a:solidFill>
              </a:rPr>
              <a:t>Success Criteria</a:t>
            </a:r>
          </a:p>
          <a:p>
            <a:pPr algn="l"/>
            <a:r>
              <a:rPr lang="en-GB" sz="2000" dirty="0">
                <a:solidFill>
                  <a:schemeClr val="bg1"/>
                </a:solidFill>
              </a:rPr>
              <a:t>1. Pupils have increased point on progress scale (end of year)</a:t>
            </a:r>
          </a:p>
        </p:txBody>
      </p:sp>
      <p:graphicFrame>
        <p:nvGraphicFramePr>
          <p:cNvPr id="8" name="Table 7"/>
          <p:cNvGraphicFramePr>
            <a:graphicFrameLocks noGrp="1"/>
          </p:cNvGraphicFramePr>
          <p:nvPr>
            <p:extLst>
              <p:ext uri="{D42A27DB-BD31-4B8C-83A1-F6EECF244321}">
                <p14:modId xmlns:p14="http://schemas.microsoft.com/office/powerpoint/2010/main" val="506483485"/>
              </p:ext>
            </p:extLst>
          </p:nvPr>
        </p:nvGraphicFramePr>
        <p:xfrm>
          <a:off x="96252" y="4780245"/>
          <a:ext cx="4199561" cy="1904775"/>
        </p:xfrm>
        <a:graphic>
          <a:graphicData uri="http://schemas.openxmlformats.org/drawingml/2006/table">
            <a:tbl>
              <a:tblPr firstRow="1" bandRow="1">
                <a:tableStyleId>{5C22544A-7EE6-4342-B048-85BDC9FD1C3A}</a:tableStyleId>
              </a:tblPr>
              <a:tblGrid>
                <a:gridCol w="2065961">
                  <a:extLst>
                    <a:ext uri="{9D8B030D-6E8A-4147-A177-3AD203B41FA5}">
                      <a16:colId xmlns:a16="http://schemas.microsoft.com/office/drawing/2014/main" val="1897442856"/>
                    </a:ext>
                  </a:extLst>
                </a:gridCol>
                <a:gridCol w="1181100">
                  <a:extLst>
                    <a:ext uri="{9D8B030D-6E8A-4147-A177-3AD203B41FA5}">
                      <a16:colId xmlns:a16="http://schemas.microsoft.com/office/drawing/2014/main" val="380648249"/>
                    </a:ext>
                  </a:extLst>
                </a:gridCol>
                <a:gridCol w="952500">
                  <a:extLst>
                    <a:ext uri="{9D8B030D-6E8A-4147-A177-3AD203B41FA5}">
                      <a16:colId xmlns:a16="http://schemas.microsoft.com/office/drawing/2014/main" val="1619765399"/>
                    </a:ext>
                  </a:extLst>
                </a:gridCol>
              </a:tblGrid>
              <a:tr h="269427">
                <a:tc gridSpan="3">
                  <a:txBody>
                    <a:bodyPr/>
                    <a:lstStyle/>
                    <a:p>
                      <a:r>
                        <a:rPr lang="en-GB" sz="1400" dirty="0">
                          <a:solidFill>
                            <a:schemeClr val="bg1"/>
                          </a:solidFill>
                        </a:rPr>
                        <a:t>Example Summary</a:t>
                      </a:r>
                      <a:r>
                        <a:rPr lang="en-GB" sz="1400" baseline="0" dirty="0">
                          <a:solidFill>
                            <a:schemeClr val="bg1"/>
                          </a:solidFill>
                        </a:rPr>
                        <a:t> Data</a:t>
                      </a:r>
                      <a:endParaRPr lang="en-GB"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9ABF"/>
                    </a:solidFill>
                  </a:tcPr>
                </a:tc>
                <a:tc hMerge="1">
                  <a:txBody>
                    <a:bodyPr/>
                    <a:lstStyle/>
                    <a:p>
                      <a:endParaRPr lang="en-GB"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9ABF"/>
                    </a:solidFill>
                  </a:tcPr>
                </a:tc>
                <a:tc hMerge="1">
                  <a:txBody>
                    <a:bodyPr/>
                    <a:lstStyle/>
                    <a:p>
                      <a:endParaRPr lang="en-GB"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9ABF"/>
                    </a:solidFill>
                  </a:tcPr>
                </a:tc>
                <a:extLst>
                  <a:ext uri="{0D108BD9-81ED-4DB2-BD59-A6C34878D82A}">
                    <a16:rowId xmlns:a16="http://schemas.microsoft.com/office/drawing/2014/main" val="3415765557"/>
                  </a:ext>
                </a:extLst>
              </a:tr>
              <a:tr h="603758">
                <a:tc>
                  <a:txBody>
                    <a:bodyPr/>
                    <a:lstStyle/>
                    <a:p>
                      <a:r>
                        <a:rPr lang="en-GB" sz="1400" dirty="0">
                          <a:solidFill>
                            <a:schemeClr val="bg1"/>
                          </a:solidFill>
                        </a:rPr>
                        <a:t>Level Assigned in Reading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9ABF"/>
                    </a:solidFill>
                  </a:tcPr>
                </a:tc>
                <a:tc>
                  <a:txBody>
                    <a:bodyPr/>
                    <a:lstStyle/>
                    <a:p>
                      <a:r>
                        <a:rPr lang="en-GB" sz="1400" dirty="0">
                          <a:solidFill>
                            <a:schemeClr val="bg1"/>
                          </a:solidFill>
                        </a:rPr>
                        <a:t>Baseline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9ABF"/>
                    </a:solidFill>
                  </a:tcPr>
                </a:tc>
                <a:tc>
                  <a:txBody>
                    <a:bodyPr/>
                    <a:lstStyle/>
                    <a:p>
                      <a:r>
                        <a:rPr lang="en-GB" sz="1400" dirty="0">
                          <a:solidFill>
                            <a:schemeClr val="bg1"/>
                          </a:solidFill>
                        </a:rPr>
                        <a:t>Follow-up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9ABF"/>
                    </a:solidFill>
                  </a:tcPr>
                </a:tc>
                <a:extLst>
                  <a:ext uri="{0D108BD9-81ED-4DB2-BD59-A6C34878D82A}">
                    <a16:rowId xmlns:a16="http://schemas.microsoft.com/office/drawing/2014/main" val="3781823606"/>
                  </a:ext>
                </a:extLst>
              </a:tr>
              <a:tr h="292531">
                <a:tc>
                  <a:txBody>
                    <a:bodyPr/>
                    <a:lstStyle/>
                    <a:p>
                      <a:r>
                        <a:rPr lang="en-GB" sz="1400" dirty="0">
                          <a:solidFill>
                            <a:schemeClr val="tx1"/>
                          </a:solidFill>
                        </a:rPr>
                        <a:t>2</a:t>
                      </a:r>
                      <a:r>
                        <a:rPr lang="en-GB" sz="1400" baseline="0" dirty="0">
                          <a:solidFill>
                            <a:schemeClr val="tx1"/>
                          </a:solidFill>
                        </a:rPr>
                        <a:t> years behind</a:t>
                      </a:r>
                      <a:endParaRPr lang="en-GB" sz="1400" dirty="0">
                        <a:solidFill>
                          <a:schemeClr val="tx1"/>
                        </a:solidFill>
                      </a:endParaRP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r>
                        <a:rPr lang="en-GB" sz="1400" dirty="0">
                          <a:solidFill>
                            <a:schemeClr val="tx1"/>
                          </a:solidFill>
                        </a:rPr>
                        <a:t>80%</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r>
                        <a:rPr lang="en-GB" sz="1400" dirty="0">
                          <a:solidFill>
                            <a:schemeClr val="tx1"/>
                          </a:solidFill>
                        </a:rPr>
                        <a:t>10%</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extLst>
                  <a:ext uri="{0D108BD9-81ED-4DB2-BD59-A6C34878D82A}">
                    <a16:rowId xmlns:a16="http://schemas.microsoft.com/office/drawing/2014/main" val="309642894"/>
                  </a:ext>
                </a:extLst>
              </a:tr>
              <a:tr h="287629">
                <a:tc>
                  <a:txBody>
                    <a:bodyPr/>
                    <a:lstStyle/>
                    <a:p>
                      <a:r>
                        <a:rPr lang="en-GB" sz="1400" dirty="0">
                          <a:solidFill>
                            <a:schemeClr val="tx1"/>
                          </a:solidFill>
                        </a:rPr>
                        <a:t>1 year behind</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r>
                        <a:rPr lang="en-GB" sz="1400" dirty="0">
                          <a:solidFill>
                            <a:schemeClr val="tx1"/>
                          </a:solidFill>
                        </a:rPr>
                        <a:t>20%</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r>
                        <a:rPr lang="en-GB" sz="1400" dirty="0">
                          <a:solidFill>
                            <a:schemeClr val="tx1"/>
                          </a:solidFill>
                        </a:rPr>
                        <a:t>80%</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extLst>
                  <a:ext uri="{0D108BD9-81ED-4DB2-BD59-A6C34878D82A}">
                    <a16:rowId xmlns:a16="http://schemas.microsoft.com/office/drawing/2014/main" val="3083958940"/>
                  </a:ext>
                </a:extLst>
              </a:tr>
              <a:tr h="386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On</a:t>
                      </a:r>
                      <a:r>
                        <a:rPr lang="en-GB" sz="1400" baseline="0" dirty="0">
                          <a:solidFill>
                            <a:schemeClr val="tx1"/>
                          </a:solidFill>
                        </a:rPr>
                        <a:t> track</a:t>
                      </a:r>
                      <a:endParaRPr lang="en-GB" sz="1400" dirty="0">
                        <a:solidFill>
                          <a:schemeClr val="tx1"/>
                        </a:solidFill>
                      </a:endParaRP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r>
                        <a:rPr lang="en-GB" sz="1400" dirty="0">
                          <a:solidFill>
                            <a:schemeClr val="tx1"/>
                          </a:solidFill>
                        </a:rPr>
                        <a:t>-</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r>
                        <a:rPr lang="en-GB" sz="1400" dirty="0">
                          <a:solidFill>
                            <a:schemeClr val="tx1"/>
                          </a:solidFill>
                        </a:rPr>
                        <a:t>10%</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extLst>
                  <a:ext uri="{0D108BD9-81ED-4DB2-BD59-A6C34878D82A}">
                    <a16:rowId xmlns:a16="http://schemas.microsoft.com/office/drawing/2014/main" val="3507885130"/>
                  </a:ext>
                </a:extLst>
              </a:tr>
            </a:tbl>
          </a:graphicData>
        </a:graphic>
      </p:graphicFrame>
      <p:sp>
        <p:nvSpPr>
          <p:cNvPr id="9" name="TextBox 8"/>
          <p:cNvSpPr txBox="1"/>
          <p:nvPr/>
        </p:nvSpPr>
        <p:spPr>
          <a:xfrm>
            <a:off x="133564" y="1950969"/>
            <a:ext cx="9010436" cy="769441"/>
          </a:xfrm>
          <a:prstGeom prst="rect">
            <a:avLst/>
          </a:prstGeom>
          <a:noFill/>
        </p:spPr>
        <p:txBody>
          <a:bodyPr wrap="square" rtlCol="0">
            <a:spAutoFit/>
          </a:bodyPr>
          <a:lstStyle/>
          <a:p>
            <a:pPr algn="l"/>
            <a:r>
              <a:rPr lang="en-GB" sz="2000" dirty="0">
                <a:solidFill>
                  <a:schemeClr val="bg1"/>
                </a:solidFill>
              </a:rPr>
              <a:t>2. Pupils able to meet set criteria relating to reading skills (termly)</a:t>
            </a:r>
          </a:p>
          <a:p>
            <a:pPr algn="l"/>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3258690113"/>
              </p:ext>
            </p:extLst>
          </p:nvPr>
        </p:nvGraphicFramePr>
        <p:xfrm>
          <a:off x="4489806" y="4780245"/>
          <a:ext cx="4345970" cy="1868890"/>
        </p:xfrm>
        <a:graphic>
          <a:graphicData uri="http://schemas.openxmlformats.org/drawingml/2006/table">
            <a:tbl>
              <a:tblPr firstRow="1" firstCol="1" bandRow="1">
                <a:tableStyleId>{5C22544A-7EE6-4342-B048-85BDC9FD1C3A}</a:tableStyleId>
              </a:tblPr>
              <a:tblGrid>
                <a:gridCol w="2060979">
                  <a:extLst>
                    <a:ext uri="{9D8B030D-6E8A-4147-A177-3AD203B41FA5}">
                      <a16:colId xmlns:a16="http://schemas.microsoft.com/office/drawing/2014/main" val="3720729000"/>
                    </a:ext>
                  </a:extLst>
                </a:gridCol>
                <a:gridCol w="1180398">
                  <a:extLst>
                    <a:ext uri="{9D8B030D-6E8A-4147-A177-3AD203B41FA5}">
                      <a16:colId xmlns:a16="http://schemas.microsoft.com/office/drawing/2014/main" val="4053327543"/>
                    </a:ext>
                  </a:extLst>
                </a:gridCol>
                <a:gridCol w="1104593">
                  <a:extLst>
                    <a:ext uri="{9D8B030D-6E8A-4147-A177-3AD203B41FA5}">
                      <a16:colId xmlns:a16="http://schemas.microsoft.com/office/drawing/2014/main" val="3471683512"/>
                    </a:ext>
                  </a:extLst>
                </a:gridCol>
              </a:tblGrid>
              <a:tr h="241947">
                <a:tc gridSpan="3">
                  <a:txBody>
                    <a:bodyPr/>
                    <a:lstStyle/>
                    <a:p>
                      <a:pPr>
                        <a:spcAft>
                          <a:spcPts val="0"/>
                        </a:spcAft>
                      </a:pPr>
                      <a:r>
                        <a:rPr lang="en-GB" sz="1200" dirty="0">
                          <a:effectLst/>
                          <a:latin typeface="+mn-lt"/>
                          <a:ea typeface="DengXian"/>
                          <a:cs typeface="Times New Roman" panose="02020603050405020304" pitchFamily="18" charset="0"/>
                        </a:rPr>
                        <a:t>Example Pupil Data</a:t>
                      </a:r>
                    </a:p>
                  </a:txBody>
                  <a:tcPr marL="68580" marR="68580" marT="0" marB="0">
                    <a:lnB w="12700" cap="flat" cmpd="sng" algn="ctr">
                      <a:solidFill>
                        <a:srgbClr val="824D90"/>
                      </a:solidFill>
                      <a:prstDash val="solid"/>
                      <a:round/>
                      <a:headEnd type="none" w="med" len="med"/>
                      <a:tailEnd type="none" w="med" len="med"/>
                    </a:lnB>
                    <a:solidFill>
                      <a:srgbClr val="B79ABF"/>
                    </a:solidFill>
                  </a:tcPr>
                </a:tc>
                <a:tc hMerge="1">
                  <a:txBody>
                    <a:bodyPr/>
                    <a:lstStyle/>
                    <a:p>
                      <a:pPr algn="ctr">
                        <a:spcAft>
                          <a:spcPts val="0"/>
                        </a:spcAft>
                      </a:pPr>
                      <a:endParaRPr lang="en-GB" sz="1200">
                        <a:effectLst/>
                        <a:latin typeface="Calibri" panose="020F0502020204030204" pitchFamily="34" charset="0"/>
                        <a:ea typeface="DengXian"/>
                        <a:cs typeface="Times New Roman" panose="02020603050405020304" pitchFamily="18" charset="0"/>
                      </a:endParaRPr>
                    </a:p>
                  </a:txBody>
                  <a:tcPr marL="68580" marR="68580" marT="0" marB="0"/>
                </a:tc>
                <a:tc hMerge="1">
                  <a:txBody>
                    <a:bodyPr/>
                    <a:lstStyle/>
                    <a:p>
                      <a:pPr algn="ctr">
                        <a:spcAft>
                          <a:spcPts val="0"/>
                        </a:spcAft>
                      </a:pPr>
                      <a:endParaRPr lang="en-GB" sz="1200" dirty="0">
                        <a:effectLst/>
                        <a:latin typeface="Calibri" panose="020F0502020204030204" pitchFamily="34"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3973924671"/>
                  </a:ext>
                </a:extLst>
              </a:tr>
              <a:tr h="245926">
                <a:tc>
                  <a:txBody>
                    <a:bodyPr/>
                    <a:lstStyle/>
                    <a:p>
                      <a:pPr>
                        <a:spcAft>
                          <a:spcPts val="0"/>
                        </a:spcAft>
                      </a:pPr>
                      <a:endParaRPr lang="en-GB" sz="12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pPr algn="ctr">
                        <a:spcAft>
                          <a:spcPts val="0"/>
                        </a:spcAft>
                      </a:pPr>
                      <a:r>
                        <a:rPr lang="en-GB" sz="1200" dirty="0">
                          <a:solidFill>
                            <a:schemeClr val="tx1"/>
                          </a:solidFill>
                          <a:effectLst/>
                        </a:rPr>
                        <a:t>Term 1</a:t>
                      </a:r>
                      <a:endParaRPr lang="en-GB" sz="12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pPr algn="ctr">
                        <a:spcAft>
                          <a:spcPts val="0"/>
                        </a:spcAft>
                      </a:pPr>
                      <a:r>
                        <a:rPr lang="en-GB" sz="1200" dirty="0">
                          <a:solidFill>
                            <a:schemeClr val="tx1"/>
                          </a:solidFill>
                          <a:effectLst/>
                        </a:rPr>
                        <a:t>Term 2</a:t>
                      </a:r>
                      <a:endParaRPr lang="en-GB" sz="12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extLst>
                  <a:ext uri="{0D108BD9-81ED-4DB2-BD59-A6C34878D82A}">
                    <a16:rowId xmlns:a16="http://schemas.microsoft.com/office/drawing/2014/main" val="3351909491"/>
                  </a:ext>
                </a:extLst>
              </a:tr>
              <a:tr h="197288">
                <a:tc>
                  <a:txBody>
                    <a:bodyPr/>
                    <a:lstStyle/>
                    <a:p>
                      <a:pPr>
                        <a:spcAft>
                          <a:spcPts val="0"/>
                        </a:spcAft>
                      </a:pPr>
                      <a:r>
                        <a:rPr lang="en-GB" sz="1200" dirty="0">
                          <a:solidFill>
                            <a:schemeClr val="tx1"/>
                          </a:solidFill>
                          <a:effectLst/>
                        </a:rPr>
                        <a:t>Vowel Digraphs</a:t>
                      </a:r>
                      <a:endParaRPr lang="en-GB" sz="12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pPr algn="ctr">
                        <a:spcAft>
                          <a:spcPts val="0"/>
                        </a:spcAft>
                      </a:pPr>
                      <a:r>
                        <a:rPr lang="en-GB" sz="1200">
                          <a:solidFill>
                            <a:schemeClr val="tx1"/>
                          </a:solidFill>
                          <a:effectLst/>
                        </a:rPr>
                        <a:t>76%</a:t>
                      </a:r>
                      <a:endParaRPr lang="en-GB" sz="120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pPr algn="ctr">
                        <a:spcAft>
                          <a:spcPts val="0"/>
                        </a:spcAft>
                      </a:pPr>
                      <a:r>
                        <a:rPr lang="en-GB" sz="1200">
                          <a:solidFill>
                            <a:schemeClr val="tx1"/>
                          </a:solidFill>
                          <a:effectLst/>
                        </a:rPr>
                        <a:t>100%</a:t>
                      </a:r>
                      <a:endParaRPr lang="en-GB" sz="120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extLst>
                  <a:ext uri="{0D108BD9-81ED-4DB2-BD59-A6C34878D82A}">
                    <a16:rowId xmlns:a16="http://schemas.microsoft.com/office/drawing/2014/main" val="2600785342"/>
                  </a:ext>
                </a:extLst>
              </a:tr>
              <a:tr h="197288">
                <a:tc>
                  <a:txBody>
                    <a:bodyPr/>
                    <a:lstStyle/>
                    <a:p>
                      <a:pPr>
                        <a:spcAft>
                          <a:spcPts val="0"/>
                        </a:spcAft>
                      </a:pPr>
                      <a:r>
                        <a:rPr lang="en-GB" sz="1200" dirty="0">
                          <a:solidFill>
                            <a:schemeClr val="tx1"/>
                          </a:solidFill>
                          <a:effectLst/>
                        </a:rPr>
                        <a:t>Alternate Phonemes</a:t>
                      </a:r>
                      <a:endParaRPr lang="en-GB" sz="12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pPr algn="ctr">
                        <a:spcAft>
                          <a:spcPts val="0"/>
                        </a:spcAft>
                      </a:pPr>
                      <a:r>
                        <a:rPr lang="en-GB" sz="1200">
                          <a:solidFill>
                            <a:schemeClr val="tx1"/>
                          </a:solidFill>
                          <a:effectLst/>
                        </a:rPr>
                        <a:t>N/A</a:t>
                      </a:r>
                      <a:endParaRPr lang="en-GB" sz="120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pPr algn="ctr">
                        <a:spcAft>
                          <a:spcPts val="0"/>
                        </a:spcAft>
                      </a:pPr>
                      <a:r>
                        <a:rPr lang="en-GB" sz="1200" dirty="0">
                          <a:solidFill>
                            <a:schemeClr val="tx1"/>
                          </a:solidFill>
                          <a:effectLst/>
                        </a:rPr>
                        <a:t>81%</a:t>
                      </a:r>
                      <a:endParaRPr lang="en-GB" sz="12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extLst>
                  <a:ext uri="{0D108BD9-81ED-4DB2-BD59-A6C34878D82A}">
                    <a16:rowId xmlns:a16="http://schemas.microsoft.com/office/drawing/2014/main" val="3178007630"/>
                  </a:ext>
                </a:extLst>
              </a:tr>
              <a:tr h="197288">
                <a:tc>
                  <a:txBody>
                    <a:bodyPr/>
                    <a:lstStyle/>
                    <a:p>
                      <a:pPr>
                        <a:spcAft>
                          <a:spcPts val="0"/>
                        </a:spcAft>
                      </a:pPr>
                      <a:r>
                        <a:rPr lang="en-GB" sz="1200" dirty="0">
                          <a:solidFill>
                            <a:schemeClr val="tx1"/>
                          </a:solidFill>
                          <a:effectLst/>
                        </a:rPr>
                        <a:t>Blending</a:t>
                      </a:r>
                      <a:endParaRPr lang="en-GB" sz="12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pPr algn="ctr">
                        <a:spcAft>
                          <a:spcPts val="0"/>
                        </a:spcAft>
                      </a:pPr>
                      <a:r>
                        <a:rPr lang="en-GB" sz="1200">
                          <a:solidFill>
                            <a:schemeClr val="tx1"/>
                          </a:solidFill>
                          <a:effectLst/>
                        </a:rPr>
                        <a:t>63%</a:t>
                      </a:r>
                      <a:endParaRPr lang="en-GB" sz="120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pPr algn="ctr">
                        <a:spcAft>
                          <a:spcPts val="0"/>
                        </a:spcAft>
                      </a:pPr>
                      <a:r>
                        <a:rPr lang="en-GB" sz="1200">
                          <a:solidFill>
                            <a:schemeClr val="tx1"/>
                          </a:solidFill>
                          <a:effectLst/>
                        </a:rPr>
                        <a:t>96%</a:t>
                      </a:r>
                      <a:endParaRPr lang="en-GB" sz="120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extLst>
                  <a:ext uri="{0D108BD9-81ED-4DB2-BD59-A6C34878D82A}">
                    <a16:rowId xmlns:a16="http://schemas.microsoft.com/office/drawing/2014/main" val="322740339"/>
                  </a:ext>
                </a:extLst>
              </a:tr>
              <a:tr h="197288">
                <a:tc>
                  <a:txBody>
                    <a:bodyPr/>
                    <a:lstStyle/>
                    <a:p>
                      <a:pPr>
                        <a:spcAft>
                          <a:spcPts val="0"/>
                        </a:spcAft>
                      </a:pPr>
                      <a:r>
                        <a:rPr lang="en-GB" sz="1200" dirty="0">
                          <a:solidFill>
                            <a:schemeClr val="tx1"/>
                          </a:solidFill>
                          <a:effectLst/>
                        </a:rPr>
                        <a:t>Segmenting</a:t>
                      </a:r>
                      <a:endParaRPr lang="en-GB" sz="12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pPr algn="ctr">
                        <a:spcAft>
                          <a:spcPts val="0"/>
                        </a:spcAft>
                      </a:pPr>
                      <a:r>
                        <a:rPr lang="en-GB" sz="1200" dirty="0">
                          <a:solidFill>
                            <a:schemeClr val="tx1"/>
                          </a:solidFill>
                          <a:effectLst/>
                        </a:rPr>
                        <a:t>53%</a:t>
                      </a:r>
                      <a:endParaRPr lang="en-GB" sz="12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pPr algn="ctr">
                        <a:spcAft>
                          <a:spcPts val="0"/>
                        </a:spcAft>
                      </a:pPr>
                      <a:r>
                        <a:rPr lang="en-GB" sz="1200" dirty="0">
                          <a:solidFill>
                            <a:schemeClr val="tx1"/>
                          </a:solidFill>
                          <a:effectLst/>
                        </a:rPr>
                        <a:t>96%</a:t>
                      </a:r>
                      <a:endParaRPr lang="en-GB" sz="12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extLst>
                  <a:ext uri="{0D108BD9-81ED-4DB2-BD59-A6C34878D82A}">
                    <a16:rowId xmlns:a16="http://schemas.microsoft.com/office/drawing/2014/main" val="2983367517"/>
                  </a:ext>
                </a:extLst>
              </a:tr>
              <a:tr h="394577">
                <a:tc>
                  <a:txBody>
                    <a:bodyPr/>
                    <a:lstStyle/>
                    <a:p>
                      <a:pPr>
                        <a:spcAft>
                          <a:spcPts val="0"/>
                        </a:spcAft>
                      </a:pPr>
                      <a:r>
                        <a:rPr lang="en-GB" sz="1200" dirty="0">
                          <a:solidFill>
                            <a:schemeClr val="tx1"/>
                          </a:solidFill>
                          <a:effectLst/>
                        </a:rPr>
                        <a:t>Tricky words (1</a:t>
                      </a:r>
                      <a:r>
                        <a:rPr lang="en-GB" sz="1200" baseline="30000" dirty="0">
                          <a:solidFill>
                            <a:schemeClr val="tx1"/>
                          </a:solidFill>
                          <a:effectLst/>
                        </a:rPr>
                        <a:t>st</a:t>
                      </a:r>
                      <a:r>
                        <a:rPr lang="en-GB" sz="1200" dirty="0">
                          <a:solidFill>
                            <a:schemeClr val="tx1"/>
                          </a:solidFill>
                          <a:effectLst/>
                        </a:rPr>
                        <a:t> 100)</a:t>
                      </a:r>
                      <a:endParaRPr lang="en-GB" sz="12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pPr algn="ctr">
                        <a:spcAft>
                          <a:spcPts val="0"/>
                        </a:spcAft>
                      </a:pPr>
                      <a:r>
                        <a:rPr lang="en-GB" sz="1200" dirty="0">
                          <a:solidFill>
                            <a:schemeClr val="tx1"/>
                          </a:solidFill>
                          <a:effectLst/>
                        </a:rPr>
                        <a:t>85%</a:t>
                      </a:r>
                      <a:endParaRPr lang="en-GB" sz="12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pPr algn="ctr">
                        <a:spcAft>
                          <a:spcPts val="0"/>
                        </a:spcAft>
                      </a:pPr>
                      <a:r>
                        <a:rPr lang="en-GB" sz="1200" dirty="0">
                          <a:solidFill>
                            <a:schemeClr val="tx1"/>
                          </a:solidFill>
                          <a:effectLst/>
                        </a:rPr>
                        <a:t>97%</a:t>
                      </a:r>
                      <a:endParaRPr lang="en-GB" sz="12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extLst>
                  <a:ext uri="{0D108BD9-81ED-4DB2-BD59-A6C34878D82A}">
                    <a16:rowId xmlns:a16="http://schemas.microsoft.com/office/drawing/2014/main" val="2265628310"/>
                  </a:ext>
                </a:extLst>
              </a:tr>
              <a:tr h="197288">
                <a:tc>
                  <a:txBody>
                    <a:bodyPr/>
                    <a:lstStyle/>
                    <a:p>
                      <a:pPr>
                        <a:spcAft>
                          <a:spcPts val="0"/>
                        </a:spcAft>
                      </a:pPr>
                      <a:r>
                        <a:rPr lang="en-GB" sz="1200" dirty="0">
                          <a:solidFill>
                            <a:schemeClr val="tx1"/>
                          </a:solidFill>
                          <a:effectLst/>
                        </a:rPr>
                        <a:t>Holborn Reading Test</a:t>
                      </a:r>
                      <a:endParaRPr lang="en-GB" sz="12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pPr algn="ctr">
                        <a:spcAft>
                          <a:spcPts val="0"/>
                        </a:spcAft>
                      </a:pPr>
                      <a:r>
                        <a:rPr lang="en-GB" sz="1200" dirty="0">
                          <a:solidFill>
                            <a:schemeClr val="tx1"/>
                          </a:solidFill>
                          <a:effectLst/>
                        </a:rPr>
                        <a:t>9yrs 3mths</a:t>
                      </a:r>
                      <a:endParaRPr lang="en-GB" sz="12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pPr algn="ctr">
                        <a:spcAft>
                          <a:spcPts val="0"/>
                        </a:spcAft>
                      </a:pPr>
                      <a:r>
                        <a:rPr lang="en-GB" sz="1200" dirty="0">
                          <a:solidFill>
                            <a:schemeClr val="tx1"/>
                          </a:solidFill>
                          <a:effectLst/>
                        </a:rPr>
                        <a:t>9yrs 9mths</a:t>
                      </a:r>
                      <a:endParaRPr lang="en-GB" sz="12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extLst>
                  <a:ext uri="{0D108BD9-81ED-4DB2-BD59-A6C34878D82A}">
                    <a16:rowId xmlns:a16="http://schemas.microsoft.com/office/drawing/2014/main" val="1752294038"/>
                  </a:ext>
                </a:extLst>
              </a:tr>
            </a:tbl>
          </a:graphicData>
        </a:graphic>
      </p:graphicFrame>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9731"/>
          <a:stretch/>
        </p:blipFill>
        <p:spPr>
          <a:xfrm>
            <a:off x="133564" y="2335689"/>
            <a:ext cx="8783276" cy="2221923"/>
          </a:xfrm>
          <a:prstGeom prst="rect">
            <a:avLst/>
          </a:prstGeom>
        </p:spPr>
      </p:pic>
    </p:spTree>
    <p:extLst>
      <p:ext uri="{BB962C8B-B14F-4D97-AF65-F5344CB8AC3E}">
        <p14:creationId xmlns:p14="http://schemas.microsoft.com/office/powerpoint/2010/main" val="786292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4388" y="1160981"/>
            <a:ext cx="8949611" cy="1261884"/>
          </a:xfrm>
        </p:spPr>
        <p:txBody>
          <a:bodyPr/>
          <a:lstStyle/>
          <a:p>
            <a:pPr marL="0" indent="0">
              <a:buNone/>
            </a:pPr>
            <a:r>
              <a:rPr lang="en-GB" dirty="0"/>
              <a:t>Success Criteria</a:t>
            </a:r>
          </a:p>
          <a:p>
            <a:pPr>
              <a:buAutoNum type="arabicPeriod"/>
            </a:pPr>
            <a:r>
              <a:rPr lang="en-GB" sz="2000" dirty="0"/>
              <a:t>Reduced late comings of target pupils/ families</a:t>
            </a:r>
          </a:p>
          <a:p>
            <a:pPr>
              <a:buFont typeface="+mj-lt"/>
              <a:buAutoNum type="arabicPeriod"/>
            </a:pPr>
            <a:r>
              <a:rPr lang="en-GB" sz="2000" dirty="0"/>
              <a:t>Improved attendance of target pupils/families</a:t>
            </a:r>
          </a:p>
        </p:txBody>
      </p:sp>
      <p:sp>
        <p:nvSpPr>
          <p:cNvPr id="5" name="Title 1"/>
          <p:cNvSpPr>
            <a:spLocks noGrp="1"/>
          </p:cNvSpPr>
          <p:nvPr>
            <p:ph type="title"/>
          </p:nvPr>
        </p:nvSpPr>
        <p:spPr>
          <a:xfrm>
            <a:off x="0" y="-6871"/>
            <a:ext cx="7886700" cy="1077218"/>
          </a:xfrm>
        </p:spPr>
        <p:txBody>
          <a:bodyPr/>
          <a:lstStyle/>
          <a:p>
            <a:r>
              <a:rPr lang="en-GB" dirty="0"/>
              <a:t>Assessing Impact of Intervention</a:t>
            </a:r>
            <a:br>
              <a:rPr lang="en-GB" dirty="0"/>
            </a:br>
            <a:r>
              <a:rPr lang="en-GB" dirty="0"/>
              <a:t>Wellbeing</a:t>
            </a:r>
          </a:p>
        </p:txBody>
      </p:sp>
      <p:graphicFrame>
        <p:nvGraphicFramePr>
          <p:cNvPr id="6" name="Table 5"/>
          <p:cNvGraphicFramePr>
            <a:graphicFrameLocks noGrp="1"/>
          </p:cNvGraphicFramePr>
          <p:nvPr>
            <p:extLst>
              <p:ext uri="{D42A27DB-BD31-4B8C-83A1-F6EECF244321}">
                <p14:modId xmlns:p14="http://schemas.microsoft.com/office/powerpoint/2010/main" val="3374212048"/>
              </p:ext>
            </p:extLst>
          </p:nvPr>
        </p:nvGraphicFramePr>
        <p:xfrm>
          <a:off x="194389" y="2512867"/>
          <a:ext cx="6781764" cy="1383396"/>
        </p:xfrm>
        <a:graphic>
          <a:graphicData uri="http://schemas.openxmlformats.org/drawingml/2006/table">
            <a:tbl>
              <a:tblPr firstRow="1" bandRow="1">
                <a:tableStyleId>{5C22544A-7EE6-4342-B048-85BDC9FD1C3A}</a:tableStyleId>
              </a:tblPr>
              <a:tblGrid>
                <a:gridCol w="5446123">
                  <a:extLst>
                    <a:ext uri="{9D8B030D-6E8A-4147-A177-3AD203B41FA5}">
                      <a16:colId xmlns:a16="http://schemas.microsoft.com/office/drawing/2014/main" val="1897442856"/>
                    </a:ext>
                  </a:extLst>
                </a:gridCol>
                <a:gridCol w="1335641">
                  <a:extLst>
                    <a:ext uri="{9D8B030D-6E8A-4147-A177-3AD203B41FA5}">
                      <a16:colId xmlns:a16="http://schemas.microsoft.com/office/drawing/2014/main" val="380648249"/>
                    </a:ext>
                  </a:extLst>
                </a:gridCol>
              </a:tblGrid>
              <a:tr h="461132">
                <a:tc>
                  <a:txBody>
                    <a:bodyPr/>
                    <a:lstStyle/>
                    <a:p>
                      <a:r>
                        <a:rPr lang="en-GB" sz="1600" dirty="0">
                          <a:solidFill>
                            <a:schemeClr val="bg1"/>
                          </a:solidFill>
                        </a:rPr>
                        <a:t>Target Group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9ABF"/>
                    </a:solidFill>
                  </a:tcPr>
                </a:tc>
                <a:tc>
                  <a:txBody>
                    <a:bodyPr/>
                    <a:lstStyle/>
                    <a:p>
                      <a:endParaRPr lang="en-GB"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9ABF"/>
                    </a:solidFill>
                  </a:tcPr>
                </a:tc>
                <a:extLst>
                  <a:ext uri="{0D108BD9-81ED-4DB2-BD59-A6C34878D82A}">
                    <a16:rowId xmlns:a16="http://schemas.microsoft.com/office/drawing/2014/main" val="3781823606"/>
                  </a:ext>
                </a:extLst>
              </a:tr>
              <a:tr h="461132">
                <a:tc>
                  <a:txBody>
                    <a:bodyPr/>
                    <a:lstStyle/>
                    <a:p>
                      <a:r>
                        <a:rPr lang="en-GB" sz="1600" dirty="0">
                          <a:solidFill>
                            <a:schemeClr val="tx1"/>
                          </a:solidFill>
                        </a:rPr>
                        <a:t>% of pupils with improved</a:t>
                      </a:r>
                      <a:r>
                        <a:rPr lang="en-GB" sz="1600" baseline="0" dirty="0">
                          <a:solidFill>
                            <a:schemeClr val="tx1"/>
                          </a:solidFill>
                        </a:rPr>
                        <a:t> attendance rate</a:t>
                      </a:r>
                      <a:endParaRPr lang="en-GB" sz="1600" dirty="0">
                        <a:solidFill>
                          <a:schemeClr val="tx1"/>
                        </a:solidFill>
                      </a:endParaRP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r>
                        <a:rPr lang="en-GB" sz="1600" dirty="0">
                          <a:solidFill>
                            <a:schemeClr val="tx1"/>
                          </a:solidFill>
                        </a:rPr>
                        <a:t>67%</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extLst>
                  <a:ext uri="{0D108BD9-81ED-4DB2-BD59-A6C34878D82A}">
                    <a16:rowId xmlns:a16="http://schemas.microsoft.com/office/drawing/2014/main" val="309642894"/>
                  </a:ext>
                </a:extLst>
              </a:tr>
              <a:tr h="461132">
                <a:tc>
                  <a:txBody>
                    <a:bodyPr/>
                    <a:lstStyle/>
                    <a:p>
                      <a:r>
                        <a:rPr lang="en-GB" sz="1600" dirty="0">
                          <a:solidFill>
                            <a:schemeClr val="tx1"/>
                          </a:solidFill>
                        </a:rPr>
                        <a:t>% of</a:t>
                      </a:r>
                      <a:r>
                        <a:rPr lang="en-GB" sz="1600" baseline="0" dirty="0">
                          <a:solidFill>
                            <a:schemeClr val="tx1"/>
                          </a:solidFill>
                        </a:rPr>
                        <a:t> pupils with reduction in l</a:t>
                      </a:r>
                      <a:r>
                        <a:rPr lang="en-GB" sz="1600" dirty="0">
                          <a:solidFill>
                            <a:schemeClr val="tx1"/>
                          </a:solidFill>
                        </a:rPr>
                        <a:t>ate comings</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r>
                        <a:rPr lang="en-GB" sz="1600" dirty="0">
                          <a:solidFill>
                            <a:schemeClr val="tx1"/>
                          </a:solidFill>
                        </a:rPr>
                        <a:t>81%</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extLst>
                  <a:ext uri="{0D108BD9-81ED-4DB2-BD59-A6C34878D82A}">
                    <a16:rowId xmlns:a16="http://schemas.microsoft.com/office/drawing/2014/main" val="3083958940"/>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44" y="4448025"/>
            <a:ext cx="8992855" cy="2152950"/>
          </a:xfrm>
          <a:prstGeom prst="rect">
            <a:avLst/>
          </a:prstGeom>
        </p:spPr>
      </p:pic>
      <p:sp>
        <p:nvSpPr>
          <p:cNvPr id="3" name="Rectangle 2"/>
          <p:cNvSpPr/>
          <p:nvPr/>
        </p:nvSpPr>
        <p:spPr bwMode="auto">
          <a:xfrm>
            <a:off x="6976153" y="4448025"/>
            <a:ext cx="2167847" cy="2152950"/>
          </a:xfrm>
          <a:prstGeom prst="rect">
            <a:avLst/>
          </a:prstGeom>
          <a:noFill/>
          <a:ln w="889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6800B6"/>
              </a:solidFill>
              <a:effectLst/>
              <a:latin typeface="Verdana" pitchFamily="34" charset="0"/>
              <a:ea typeface="ＭＳ Ｐゴシック" charset="-128"/>
            </a:endParaRPr>
          </a:p>
        </p:txBody>
      </p:sp>
    </p:spTree>
    <p:extLst>
      <p:ext uri="{BB962C8B-B14F-4D97-AF65-F5344CB8AC3E}">
        <p14:creationId xmlns:p14="http://schemas.microsoft.com/office/powerpoint/2010/main" val="2256579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300" y="1278311"/>
            <a:ext cx="7772400" cy="523220"/>
          </a:xfrm>
        </p:spPr>
        <p:txBody>
          <a:bodyPr/>
          <a:lstStyle/>
          <a:p>
            <a:pPr marL="0" indent="0">
              <a:buNone/>
            </a:pPr>
            <a:r>
              <a:rPr lang="en-GB" dirty="0"/>
              <a:t>Success Criteria </a:t>
            </a:r>
          </a:p>
        </p:txBody>
      </p:sp>
      <p:sp>
        <p:nvSpPr>
          <p:cNvPr id="5" name="Title 1"/>
          <p:cNvSpPr>
            <a:spLocks noGrp="1"/>
          </p:cNvSpPr>
          <p:nvPr>
            <p:ph type="title"/>
          </p:nvPr>
        </p:nvSpPr>
        <p:spPr>
          <a:xfrm>
            <a:off x="0" y="-6871"/>
            <a:ext cx="7886700" cy="1077218"/>
          </a:xfrm>
        </p:spPr>
        <p:txBody>
          <a:bodyPr/>
          <a:lstStyle/>
          <a:p>
            <a:r>
              <a:rPr lang="en-GB" dirty="0"/>
              <a:t>Assessing Impact of Intervention</a:t>
            </a:r>
            <a:br>
              <a:rPr lang="en-GB" dirty="0"/>
            </a:br>
            <a:r>
              <a:rPr lang="en-GB" dirty="0"/>
              <a:t>Wider Achievement</a:t>
            </a:r>
          </a:p>
        </p:txBody>
      </p:sp>
      <p:graphicFrame>
        <p:nvGraphicFramePr>
          <p:cNvPr id="6" name="Table 5"/>
          <p:cNvGraphicFramePr>
            <a:graphicFrameLocks noGrp="1"/>
          </p:cNvGraphicFramePr>
          <p:nvPr>
            <p:extLst>
              <p:ext uri="{D42A27DB-BD31-4B8C-83A1-F6EECF244321}">
                <p14:modId xmlns:p14="http://schemas.microsoft.com/office/powerpoint/2010/main" val="3112313368"/>
              </p:ext>
            </p:extLst>
          </p:nvPr>
        </p:nvGraphicFramePr>
        <p:xfrm>
          <a:off x="263524" y="1801531"/>
          <a:ext cx="8258284" cy="1917151"/>
        </p:xfrm>
        <a:graphic>
          <a:graphicData uri="http://schemas.openxmlformats.org/drawingml/2006/table">
            <a:tbl>
              <a:tblPr firstRow="1" bandRow="1">
                <a:tableStyleId>{5C22544A-7EE6-4342-B048-85BDC9FD1C3A}</a:tableStyleId>
              </a:tblPr>
              <a:tblGrid>
                <a:gridCol w="6631849">
                  <a:extLst>
                    <a:ext uri="{9D8B030D-6E8A-4147-A177-3AD203B41FA5}">
                      <a16:colId xmlns:a16="http://schemas.microsoft.com/office/drawing/2014/main" val="1897442856"/>
                    </a:ext>
                  </a:extLst>
                </a:gridCol>
                <a:gridCol w="1626435">
                  <a:extLst>
                    <a:ext uri="{9D8B030D-6E8A-4147-A177-3AD203B41FA5}">
                      <a16:colId xmlns:a16="http://schemas.microsoft.com/office/drawing/2014/main" val="380648249"/>
                    </a:ext>
                  </a:extLst>
                </a:gridCol>
              </a:tblGrid>
              <a:tr h="389219">
                <a:tc>
                  <a:txBody>
                    <a:bodyPr/>
                    <a:lstStyle/>
                    <a:p>
                      <a:r>
                        <a:rPr lang="en-GB" sz="1600" dirty="0">
                          <a:solidFill>
                            <a:schemeClr val="bg1"/>
                          </a:solidFill>
                        </a:rPr>
                        <a:t>Target Group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9ABF"/>
                    </a:solidFill>
                  </a:tcPr>
                </a:tc>
                <a:tc>
                  <a:txBody>
                    <a:bodyPr/>
                    <a:lstStyle/>
                    <a:p>
                      <a:endParaRPr lang="en-GB"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9ABF"/>
                    </a:solidFill>
                  </a:tcPr>
                </a:tc>
                <a:extLst>
                  <a:ext uri="{0D108BD9-81ED-4DB2-BD59-A6C34878D82A}">
                    <a16:rowId xmlns:a16="http://schemas.microsoft.com/office/drawing/2014/main" val="3781823606"/>
                  </a:ext>
                </a:extLst>
              </a:tr>
              <a:tr h="304800">
                <a:tc>
                  <a:txBody>
                    <a:bodyPr/>
                    <a:lstStyle/>
                    <a:p>
                      <a:r>
                        <a:rPr lang="en-GB" sz="1600" dirty="0">
                          <a:solidFill>
                            <a:schemeClr val="tx1"/>
                          </a:solidFill>
                        </a:rPr>
                        <a:t>% of pupils with improved</a:t>
                      </a:r>
                      <a:r>
                        <a:rPr lang="en-GB" sz="1600" baseline="0" dirty="0">
                          <a:solidFill>
                            <a:schemeClr val="tx1"/>
                          </a:solidFill>
                        </a:rPr>
                        <a:t> physical activity rate</a:t>
                      </a:r>
                      <a:endParaRPr lang="en-GB" sz="1600" dirty="0">
                        <a:solidFill>
                          <a:schemeClr val="tx1"/>
                        </a:solidFill>
                      </a:endParaRP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r>
                        <a:rPr lang="en-GB" sz="1600" dirty="0">
                          <a:solidFill>
                            <a:schemeClr val="tx1"/>
                          </a:solidFill>
                        </a:rPr>
                        <a:t>%</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extLst>
                  <a:ext uri="{0D108BD9-81ED-4DB2-BD59-A6C34878D82A}">
                    <a16:rowId xmlns:a16="http://schemas.microsoft.com/office/drawing/2014/main" val="309642894"/>
                  </a:ext>
                </a:extLst>
              </a:tr>
              <a:tr h="369570">
                <a:tc>
                  <a:txBody>
                    <a:bodyPr/>
                    <a:lstStyle/>
                    <a:p>
                      <a:r>
                        <a:rPr lang="en-GB" sz="1600" dirty="0">
                          <a:solidFill>
                            <a:schemeClr val="tx1"/>
                          </a:solidFill>
                        </a:rPr>
                        <a:t>% of</a:t>
                      </a:r>
                      <a:r>
                        <a:rPr lang="en-GB" sz="1600" baseline="0" dirty="0">
                          <a:solidFill>
                            <a:schemeClr val="tx1"/>
                          </a:solidFill>
                        </a:rPr>
                        <a:t> pupils engaged in school sport </a:t>
                      </a:r>
                      <a:endParaRPr lang="en-GB" sz="1600" dirty="0">
                        <a:solidFill>
                          <a:schemeClr val="tx1"/>
                        </a:solidFill>
                      </a:endParaRP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r>
                        <a:rPr lang="en-GB" sz="1600" dirty="0">
                          <a:solidFill>
                            <a:schemeClr val="tx1"/>
                          </a:solidFill>
                        </a:rPr>
                        <a:t>%</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extLst>
                  <a:ext uri="{0D108BD9-81ED-4DB2-BD59-A6C34878D82A}">
                    <a16:rowId xmlns:a16="http://schemas.microsoft.com/office/drawing/2014/main" val="3083958940"/>
                  </a:ext>
                </a:extLst>
              </a:tr>
              <a:tr h="361950">
                <a:tc>
                  <a:txBody>
                    <a:bodyPr/>
                    <a:lstStyle/>
                    <a:p>
                      <a:r>
                        <a:rPr lang="en-GB" sz="1600" dirty="0">
                          <a:solidFill>
                            <a:schemeClr val="tx1"/>
                          </a:solidFill>
                        </a:rPr>
                        <a:t>% of pupils progressing to club sport </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r>
                        <a:rPr lang="en-GB" sz="1600" dirty="0">
                          <a:solidFill>
                            <a:schemeClr val="tx1"/>
                          </a:solidFill>
                        </a:rPr>
                        <a:t>%</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extLst>
                  <a:ext uri="{0D108BD9-81ED-4DB2-BD59-A6C34878D82A}">
                    <a16:rowId xmlns:a16="http://schemas.microsoft.com/office/drawing/2014/main" val="2540096826"/>
                  </a:ext>
                </a:extLst>
              </a:tr>
              <a:tr h="461132">
                <a:tc>
                  <a:txBody>
                    <a:bodyPr/>
                    <a:lstStyle/>
                    <a:p>
                      <a:r>
                        <a:rPr lang="en-GB" sz="1600" dirty="0">
                          <a:solidFill>
                            <a:schemeClr val="tx1"/>
                          </a:solidFill>
                        </a:rPr>
                        <a:t>% of pupils increased</a:t>
                      </a:r>
                      <a:r>
                        <a:rPr lang="en-GB" sz="1600" baseline="0" dirty="0">
                          <a:solidFill>
                            <a:schemeClr val="tx1"/>
                          </a:solidFill>
                        </a:rPr>
                        <a:t> that are </a:t>
                      </a:r>
                      <a:r>
                        <a:rPr lang="en-GB" sz="1600" dirty="0">
                          <a:solidFill>
                            <a:schemeClr val="tx1"/>
                          </a:solidFill>
                        </a:rPr>
                        <a:t>classed as swimmers</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tc>
                  <a:txBody>
                    <a:bodyPr/>
                    <a:lstStyle/>
                    <a:p>
                      <a:r>
                        <a:rPr lang="en-GB" sz="1600" dirty="0">
                          <a:solidFill>
                            <a:schemeClr val="tx1"/>
                          </a:solidFill>
                        </a:rPr>
                        <a:t>%</a:t>
                      </a:r>
                    </a:p>
                  </a:txBody>
                  <a:tcPr>
                    <a:lnL w="12700" cap="flat" cmpd="sng" algn="ctr">
                      <a:solidFill>
                        <a:srgbClr val="824D90"/>
                      </a:solidFill>
                      <a:prstDash val="solid"/>
                      <a:round/>
                      <a:headEnd type="none" w="med" len="med"/>
                      <a:tailEnd type="none" w="med" len="med"/>
                    </a:lnL>
                    <a:lnR w="12700" cap="flat" cmpd="sng" algn="ctr">
                      <a:solidFill>
                        <a:srgbClr val="824D90"/>
                      </a:solidFill>
                      <a:prstDash val="solid"/>
                      <a:round/>
                      <a:headEnd type="none" w="med" len="med"/>
                      <a:tailEnd type="none" w="med" len="med"/>
                    </a:lnR>
                    <a:lnT w="12700" cap="flat" cmpd="sng" algn="ctr">
                      <a:solidFill>
                        <a:srgbClr val="824D90"/>
                      </a:solidFill>
                      <a:prstDash val="solid"/>
                      <a:round/>
                      <a:headEnd type="none" w="med" len="med"/>
                      <a:tailEnd type="none" w="med" len="med"/>
                    </a:lnT>
                    <a:lnB w="12700" cap="flat" cmpd="sng" algn="ctr">
                      <a:solidFill>
                        <a:srgbClr val="824D90"/>
                      </a:solidFill>
                      <a:prstDash val="solid"/>
                      <a:round/>
                      <a:headEnd type="none" w="med" len="med"/>
                      <a:tailEnd type="none" w="med" len="med"/>
                    </a:lnB>
                    <a:solidFill>
                      <a:schemeClr val="bg1"/>
                    </a:solidFill>
                  </a:tcPr>
                </a:tc>
                <a:extLst>
                  <a:ext uri="{0D108BD9-81ED-4DB2-BD59-A6C34878D82A}">
                    <a16:rowId xmlns:a16="http://schemas.microsoft.com/office/drawing/2014/main" val="1361281946"/>
                  </a:ext>
                </a:extLst>
              </a:tr>
            </a:tbl>
          </a:graphicData>
        </a:graphic>
      </p:graphicFrame>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734" b="55157"/>
          <a:stretch/>
        </p:blipFill>
        <p:spPr>
          <a:xfrm>
            <a:off x="19050" y="4057650"/>
            <a:ext cx="9144000" cy="2705100"/>
          </a:xfrm>
          <a:prstGeom prst="rect">
            <a:avLst/>
          </a:prstGeom>
        </p:spPr>
      </p:pic>
    </p:spTree>
    <p:extLst>
      <p:ext uri="{BB962C8B-B14F-4D97-AF65-F5344CB8AC3E}">
        <p14:creationId xmlns:p14="http://schemas.microsoft.com/office/powerpoint/2010/main" val="3688155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567"/>
            <a:ext cx="7886700" cy="584775"/>
          </a:xfrm>
        </p:spPr>
        <p:txBody>
          <a:bodyPr/>
          <a:lstStyle/>
          <a:p>
            <a:r>
              <a:rPr lang="en-GB" dirty="0"/>
              <a:t>Conclusions</a:t>
            </a:r>
          </a:p>
        </p:txBody>
      </p:sp>
      <p:sp>
        <p:nvSpPr>
          <p:cNvPr id="3" name="Content Placeholder 2"/>
          <p:cNvSpPr>
            <a:spLocks noGrp="1"/>
          </p:cNvSpPr>
          <p:nvPr>
            <p:ph idx="1"/>
          </p:nvPr>
        </p:nvSpPr>
        <p:spPr>
          <a:xfrm>
            <a:off x="143838" y="873304"/>
            <a:ext cx="8640565" cy="6494085"/>
          </a:xfrm>
        </p:spPr>
        <p:txBody>
          <a:bodyPr/>
          <a:lstStyle/>
          <a:p>
            <a:pPr marL="0" indent="0">
              <a:buNone/>
            </a:pPr>
            <a:r>
              <a:rPr lang="en-GB" dirty="0"/>
              <a:t>How effective tracking can help to measure impact</a:t>
            </a:r>
          </a:p>
          <a:p>
            <a:r>
              <a:rPr lang="en-GB" sz="2400" b="0" dirty="0"/>
              <a:t>Data is available in one document</a:t>
            </a:r>
          </a:p>
          <a:p>
            <a:r>
              <a:rPr lang="en-GB" sz="2400" b="0" dirty="0"/>
              <a:t>Minimal time is spent summarising and calculating</a:t>
            </a:r>
          </a:p>
          <a:p>
            <a:r>
              <a:rPr lang="en-GB" sz="2400" b="0" dirty="0"/>
              <a:t>Having data linked helps to give a better understanding of all the factors involved</a:t>
            </a:r>
          </a:p>
          <a:p>
            <a:r>
              <a:rPr lang="en-GB" sz="2400" b="0" dirty="0"/>
              <a:t>Trend data allows us to get a better picture of strengths/weaknesses</a:t>
            </a:r>
          </a:p>
          <a:p>
            <a:r>
              <a:rPr lang="en-GB" sz="2400" b="0" dirty="0"/>
              <a:t>Long term progression can help to see short and long term impacts of interventions</a:t>
            </a:r>
          </a:p>
          <a:p>
            <a:pPr marL="0" indent="0">
              <a:buNone/>
            </a:pPr>
            <a:r>
              <a:rPr lang="en-GB" sz="2400" dirty="0"/>
              <a:t>Positive partnerships can support process of gathering and analysing information</a:t>
            </a:r>
          </a:p>
          <a:p>
            <a:endParaRPr lang="en-GB" sz="2400" b="0" dirty="0"/>
          </a:p>
          <a:p>
            <a:pPr marL="0" indent="0">
              <a:buNone/>
            </a:pPr>
            <a:endParaRPr lang="en-GB" sz="2400" b="0" dirty="0"/>
          </a:p>
          <a:p>
            <a:endParaRPr lang="en-GB" dirty="0"/>
          </a:p>
        </p:txBody>
      </p:sp>
    </p:spTree>
    <p:extLst>
      <p:ext uri="{BB962C8B-B14F-4D97-AF65-F5344CB8AC3E}">
        <p14:creationId xmlns:p14="http://schemas.microsoft.com/office/powerpoint/2010/main" val="3821271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Tree>
    <p:extLst>
      <p:ext uri="{BB962C8B-B14F-4D97-AF65-F5344CB8AC3E}">
        <p14:creationId xmlns:p14="http://schemas.microsoft.com/office/powerpoint/2010/main" val="3508013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83"/>
            <a:ext cx="7886700" cy="584775"/>
          </a:xfrm>
        </p:spPr>
        <p:txBody>
          <a:bodyPr/>
          <a:lstStyle/>
          <a:p>
            <a:r>
              <a:rPr lang="en-GB" dirty="0"/>
              <a:t>Tracking and Monitoring</a:t>
            </a:r>
          </a:p>
        </p:txBody>
      </p:sp>
      <p:sp>
        <p:nvSpPr>
          <p:cNvPr id="3" name="Content Placeholder 2"/>
          <p:cNvSpPr>
            <a:spLocks noGrp="1"/>
          </p:cNvSpPr>
          <p:nvPr>
            <p:ph idx="1"/>
          </p:nvPr>
        </p:nvSpPr>
        <p:spPr>
          <a:xfrm>
            <a:off x="228600" y="1187117"/>
            <a:ext cx="8286750" cy="4989847"/>
          </a:xfrm>
        </p:spPr>
        <p:txBody>
          <a:bodyPr>
            <a:normAutofit fontScale="92500"/>
          </a:bodyPr>
          <a:lstStyle/>
          <a:p>
            <a:r>
              <a:rPr lang="en-GB" dirty="0"/>
              <a:t>Aim to have all tracking systems meeting key criteria</a:t>
            </a:r>
          </a:p>
          <a:p>
            <a:pPr marL="800100" lvl="1" indent="-342900" fontAlgn="base">
              <a:spcBef>
                <a:spcPct val="20000"/>
              </a:spcBef>
              <a:spcAft>
                <a:spcPct val="0"/>
              </a:spcAft>
              <a:defRPr/>
            </a:pPr>
            <a:r>
              <a:rPr lang="en-GB" kern="0" dirty="0"/>
              <a:t>Pupil level information</a:t>
            </a:r>
          </a:p>
          <a:p>
            <a:pPr marL="800100" lvl="1" indent="-342900" fontAlgn="base">
              <a:spcBef>
                <a:spcPct val="20000"/>
              </a:spcBef>
              <a:spcAft>
                <a:spcPct val="0"/>
              </a:spcAft>
              <a:defRPr/>
            </a:pPr>
            <a:r>
              <a:rPr lang="en-GB" kern="0" dirty="0"/>
              <a:t>Different types of data are linked</a:t>
            </a:r>
          </a:p>
          <a:p>
            <a:pPr marL="800100" lvl="1" indent="-342900" fontAlgn="base">
              <a:spcBef>
                <a:spcPct val="20000"/>
              </a:spcBef>
              <a:spcAft>
                <a:spcPct val="0"/>
              </a:spcAft>
              <a:defRPr/>
            </a:pPr>
            <a:r>
              <a:rPr lang="en-GB" kern="0" dirty="0"/>
              <a:t>Long term progression &amp; trends can be identified</a:t>
            </a:r>
          </a:p>
          <a:p>
            <a:pPr marL="800100" lvl="1" indent="-342900" fontAlgn="base">
              <a:spcBef>
                <a:spcPct val="20000"/>
              </a:spcBef>
              <a:spcAft>
                <a:spcPct val="0"/>
              </a:spcAft>
              <a:defRPr/>
            </a:pPr>
            <a:r>
              <a:rPr lang="en-GB" kern="0" dirty="0"/>
              <a:t>Summary data is easy to access</a:t>
            </a:r>
          </a:p>
          <a:p>
            <a:pPr marL="800100" lvl="1" indent="-342900" fontAlgn="base">
              <a:spcBef>
                <a:spcPct val="20000"/>
              </a:spcBef>
              <a:spcAft>
                <a:spcPct val="0"/>
              </a:spcAft>
              <a:defRPr/>
            </a:pPr>
            <a:r>
              <a:rPr lang="en-GB" kern="0" dirty="0"/>
              <a:t>Information can be added/ removed as required</a:t>
            </a:r>
          </a:p>
          <a:p>
            <a:pPr marL="800100" lvl="1" indent="-342900" fontAlgn="base">
              <a:spcBef>
                <a:spcPct val="20000"/>
              </a:spcBef>
              <a:spcAft>
                <a:spcPct val="0"/>
              </a:spcAft>
              <a:defRPr/>
            </a:pPr>
            <a:endParaRPr lang="en-GB" kern="0" dirty="0"/>
          </a:p>
          <a:p>
            <a:pPr marL="342900" indent="-342900" fontAlgn="base">
              <a:spcBef>
                <a:spcPct val="20000"/>
              </a:spcBef>
              <a:spcAft>
                <a:spcPct val="0"/>
              </a:spcAft>
              <a:defRPr/>
            </a:pPr>
            <a:r>
              <a:rPr lang="en-GB" sz="2600" kern="0" dirty="0"/>
              <a:t>Focus on ease of use so time can be spent on analysis- not on calculations</a:t>
            </a:r>
          </a:p>
          <a:p>
            <a:pPr marL="342900" indent="-342900" fontAlgn="base">
              <a:spcBef>
                <a:spcPct val="20000"/>
              </a:spcBef>
              <a:spcAft>
                <a:spcPct val="0"/>
              </a:spcAft>
              <a:defRPr/>
            </a:pPr>
            <a:r>
              <a:rPr lang="en-GB" sz="2600" kern="0" dirty="0"/>
              <a:t>Each school involved in design so that specific needs are met</a:t>
            </a:r>
          </a:p>
          <a:p>
            <a:pPr lvl="1"/>
            <a:endParaRPr lang="en-GB" dirty="0"/>
          </a:p>
        </p:txBody>
      </p:sp>
    </p:spTree>
    <p:extLst>
      <p:ext uri="{BB962C8B-B14F-4D97-AF65-F5344CB8AC3E}">
        <p14:creationId xmlns:p14="http://schemas.microsoft.com/office/powerpoint/2010/main" val="2685759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541"/>
            <a:ext cx="7886700" cy="584775"/>
          </a:xfrm>
        </p:spPr>
        <p:txBody>
          <a:bodyPr/>
          <a:lstStyle/>
          <a:p>
            <a:r>
              <a:rPr lang="en-GB" dirty="0"/>
              <a:t>Example Template</a:t>
            </a:r>
          </a:p>
        </p:txBody>
      </p:sp>
      <p:sp>
        <p:nvSpPr>
          <p:cNvPr id="3" name="Content Placeholder 2"/>
          <p:cNvSpPr>
            <a:spLocks noGrp="1"/>
          </p:cNvSpPr>
          <p:nvPr>
            <p:ph idx="1"/>
          </p:nvPr>
        </p:nvSpPr>
        <p:spPr>
          <a:xfrm>
            <a:off x="166189" y="714375"/>
            <a:ext cx="4414838" cy="6699159"/>
          </a:xfrm>
        </p:spPr>
        <p:txBody>
          <a:bodyPr/>
          <a:lstStyle/>
          <a:p>
            <a:r>
              <a:rPr lang="en-GB" dirty="0"/>
              <a:t>Termly Tracker</a:t>
            </a:r>
          </a:p>
          <a:p>
            <a:r>
              <a:rPr lang="en-GB" dirty="0"/>
              <a:t>Long Term Tracker</a:t>
            </a:r>
          </a:p>
          <a:p>
            <a:endParaRPr lang="en-GB" dirty="0"/>
          </a:p>
          <a:p>
            <a:r>
              <a:rPr lang="en-GB" dirty="0"/>
              <a:t>Pupil Profile</a:t>
            </a:r>
          </a:p>
          <a:p>
            <a:r>
              <a:rPr lang="en-GB" dirty="0"/>
              <a:t>Cohort Summary</a:t>
            </a:r>
          </a:p>
          <a:p>
            <a:r>
              <a:rPr lang="en-GB" dirty="0"/>
              <a:t>School Summary</a:t>
            </a:r>
          </a:p>
          <a:p>
            <a:r>
              <a:rPr lang="en-GB" dirty="0"/>
              <a:t>Attainment Gaps</a:t>
            </a:r>
          </a:p>
          <a:p>
            <a:endParaRPr lang="en-GB" dirty="0"/>
          </a:p>
          <a:p>
            <a:r>
              <a:rPr lang="en-GB" dirty="0"/>
              <a:t>Pivot Table</a:t>
            </a:r>
          </a:p>
        </p:txBody>
      </p:sp>
      <p:sp>
        <p:nvSpPr>
          <p:cNvPr id="5" name="Right Brace 4"/>
          <p:cNvSpPr/>
          <p:nvPr/>
        </p:nvSpPr>
        <p:spPr>
          <a:xfrm>
            <a:off x="4431887" y="683861"/>
            <a:ext cx="276727" cy="1010654"/>
          </a:xfrm>
          <a:prstGeom prst="rightBrace">
            <a:avLst>
              <a:gd name="adj1" fmla="val 8333"/>
              <a:gd name="adj2" fmla="val 48611"/>
            </a:avLst>
          </a:prstGeom>
          <a:ln w="28575">
            <a:solidFill>
              <a:srgbClr val="C9B3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ight Brace 5"/>
          <p:cNvSpPr/>
          <p:nvPr/>
        </p:nvSpPr>
        <p:spPr>
          <a:xfrm>
            <a:off x="4440405" y="2265101"/>
            <a:ext cx="264695" cy="2053384"/>
          </a:xfrm>
          <a:prstGeom prst="rightBrace">
            <a:avLst>
              <a:gd name="adj1" fmla="val 8333"/>
              <a:gd name="adj2" fmla="val 48611"/>
            </a:avLst>
          </a:prstGeom>
          <a:ln w="28575">
            <a:solidFill>
              <a:srgbClr val="F9179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4827915" y="982516"/>
            <a:ext cx="3150017" cy="400110"/>
          </a:xfrm>
          <a:prstGeom prst="rect">
            <a:avLst/>
          </a:prstGeom>
          <a:noFill/>
        </p:spPr>
        <p:txBody>
          <a:bodyPr wrap="square" rtlCol="0">
            <a:spAutoFit/>
          </a:bodyPr>
          <a:lstStyle/>
          <a:p>
            <a:pPr algn="l"/>
            <a:r>
              <a:rPr lang="en-GB" sz="2000" dirty="0">
                <a:solidFill>
                  <a:schemeClr val="bg1"/>
                </a:solidFill>
              </a:rPr>
              <a:t>Data entry tabs</a:t>
            </a:r>
          </a:p>
        </p:txBody>
      </p:sp>
      <p:sp>
        <p:nvSpPr>
          <p:cNvPr id="8" name="TextBox 7"/>
          <p:cNvSpPr txBox="1"/>
          <p:nvPr/>
        </p:nvSpPr>
        <p:spPr>
          <a:xfrm>
            <a:off x="4481891" y="3087666"/>
            <a:ext cx="4284993" cy="400110"/>
          </a:xfrm>
          <a:prstGeom prst="rect">
            <a:avLst/>
          </a:prstGeom>
          <a:noFill/>
        </p:spPr>
        <p:txBody>
          <a:bodyPr wrap="square" rtlCol="0">
            <a:spAutoFit/>
          </a:bodyPr>
          <a:lstStyle/>
          <a:p>
            <a:r>
              <a:rPr lang="en-GB" sz="2000" dirty="0">
                <a:solidFill>
                  <a:schemeClr val="bg1"/>
                </a:solidFill>
              </a:rPr>
              <a:t>Pre-calculated summary tabs</a:t>
            </a:r>
          </a:p>
        </p:txBody>
      </p:sp>
      <p:sp>
        <p:nvSpPr>
          <p:cNvPr id="9" name="Right Brace 8"/>
          <p:cNvSpPr/>
          <p:nvPr/>
        </p:nvSpPr>
        <p:spPr>
          <a:xfrm>
            <a:off x="4481891" y="4707870"/>
            <a:ext cx="264695" cy="596052"/>
          </a:xfrm>
          <a:prstGeom prst="rightBrace">
            <a:avLst>
              <a:gd name="adj1" fmla="val 8333"/>
              <a:gd name="adj2" fmla="val 48611"/>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4746586" y="4596036"/>
            <a:ext cx="3723773" cy="707886"/>
          </a:xfrm>
          <a:prstGeom prst="rect">
            <a:avLst/>
          </a:prstGeom>
          <a:noFill/>
        </p:spPr>
        <p:txBody>
          <a:bodyPr wrap="square" rtlCol="0">
            <a:spAutoFit/>
          </a:bodyPr>
          <a:lstStyle/>
          <a:p>
            <a:pPr algn="l"/>
            <a:r>
              <a:rPr lang="en-GB" sz="2000" dirty="0">
                <a:solidFill>
                  <a:schemeClr val="bg1"/>
                </a:solidFill>
              </a:rPr>
              <a:t>Additional summary data can be generated</a:t>
            </a:r>
          </a:p>
        </p:txBody>
      </p:sp>
      <p:sp>
        <p:nvSpPr>
          <p:cNvPr id="11" name="TextBox 10"/>
          <p:cNvSpPr txBox="1"/>
          <p:nvPr/>
        </p:nvSpPr>
        <p:spPr>
          <a:xfrm>
            <a:off x="166189" y="5654814"/>
            <a:ext cx="8600695" cy="1015663"/>
          </a:xfrm>
          <a:prstGeom prst="rect">
            <a:avLst/>
          </a:prstGeom>
          <a:solidFill>
            <a:schemeClr val="bg1"/>
          </a:solidFill>
        </p:spPr>
        <p:txBody>
          <a:bodyPr wrap="square" rtlCol="0">
            <a:spAutoFit/>
          </a:bodyPr>
          <a:lstStyle/>
          <a:p>
            <a:pPr algn="l"/>
            <a:r>
              <a:rPr lang="en-GB" sz="2000" dirty="0">
                <a:solidFill>
                  <a:schemeClr val="tx1"/>
                </a:solidFill>
              </a:rPr>
              <a:t>Please note: All data included within this presentation does not relate to individual pupils, but is based on trends within the two schools.</a:t>
            </a:r>
          </a:p>
        </p:txBody>
      </p:sp>
    </p:spTree>
    <p:extLst>
      <p:ext uri="{BB962C8B-B14F-4D97-AF65-F5344CB8AC3E}">
        <p14:creationId xmlns:p14="http://schemas.microsoft.com/office/powerpoint/2010/main" val="244808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460"/>
            <a:ext cx="7886700" cy="584775"/>
          </a:xfrm>
        </p:spPr>
        <p:txBody>
          <a:bodyPr/>
          <a:lstStyle/>
          <a:p>
            <a:r>
              <a:rPr lang="en-GB" dirty="0"/>
              <a:t>Termly Tracker</a:t>
            </a:r>
          </a:p>
        </p:txBody>
      </p:sp>
      <p:grpSp>
        <p:nvGrpSpPr>
          <p:cNvPr id="23" name="Group 22"/>
          <p:cNvGrpSpPr/>
          <p:nvPr/>
        </p:nvGrpSpPr>
        <p:grpSpPr>
          <a:xfrm>
            <a:off x="48818" y="1140360"/>
            <a:ext cx="4077910" cy="176280"/>
            <a:chOff x="228600" y="1037808"/>
            <a:chExt cx="3314700" cy="233570"/>
          </a:xfrm>
        </p:grpSpPr>
        <p:cxnSp>
          <p:nvCxnSpPr>
            <p:cNvPr id="7" name="Straight Connector 6"/>
            <p:cNvCxnSpPr/>
            <p:nvPr/>
          </p:nvCxnSpPr>
          <p:spPr bwMode="auto">
            <a:xfrm>
              <a:off x="228600" y="1181100"/>
              <a:ext cx="3314700"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3543300" y="1152108"/>
              <a:ext cx="0" cy="11927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228600" y="1171575"/>
              <a:ext cx="0" cy="99803"/>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1876425" y="1037808"/>
              <a:ext cx="0" cy="11927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238427" y="1107538"/>
            <a:ext cx="3857025" cy="233570"/>
            <a:chOff x="228600" y="1037808"/>
            <a:chExt cx="3314700" cy="233570"/>
          </a:xfrm>
        </p:grpSpPr>
        <p:cxnSp>
          <p:nvCxnSpPr>
            <p:cNvPr id="25" name="Straight Connector 24"/>
            <p:cNvCxnSpPr/>
            <p:nvPr/>
          </p:nvCxnSpPr>
          <p:spPr bwMode="auto">
            <a:xfrm>
              <a:off x="228600" y="1181100"/>
              <a:ext cx="3314700" cy="0"/>
            </a:xfrm>
            <a:prstGeom prst="line">
              <a:avLst/>
            </a:prstGeom>
            <a:ln w="38100">
              <a:solidFill>
                <a:srgbClr val="F9179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3543300" y="1152108"/>
              <a:ext cx="0" cy="119270"/>
            </a:xfrm>
            <a:prstGeom prst="line">
              <a:avLst/>
            </a:prstGeom>
            <a:ln w="28575">
              <a:solidFill>
                <a:srgbClr val="F9179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a:off x="228600" y="1171575"/>
              <a:ext cx="0" cy="99803"/>
            </a:xfrm>
            <a:prstGeom prst="line">
              <a:avLst/>
            </a:prstGeom>
            <a:ln w="28575">
              <a:solidFill>
                <a:srgbClr val="F9179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a:off x="1876425" y="1037808"/>
              <a:ext cx="0" cy="119270"/>
            </a:xfrm>
            <a:prstGeom prst="line">
              <a:avLst/>
            </a:prstGeom>
            <a:ln w="28575">
              <a:solidFill>
                <a:srgbClr val="F9179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942975" y="828049"/>
            <a:ext cx="2190750" cy="307777"/>
          </a:xfrm>
          <a:prstGeom prst="rect">
            <a:avLst/>
          </a:prstGeom>
          <a:noFill/>
        </p:spPr>
        <p:txBody>
          <a:bodyPr wrap="square" rtlCol="0">
            <a:spAutoFit/>
          </a:bodyPr>
          <a:lstStyle/>
          <a:p>
            <a:r>
              <a:rPr lang="en-GB" sz="1400" b="1" dirty="0">
                <a:solidFill>
                  <a:schemeClr val="bg1"/>
                </a:solidFill>
              </a:rPr>
              <a:t>Pupil Information</a:t>
            </a:r>
          </a:p>
        </p:txBody>
      </p:sp>
      <p:sp>
        <p:nvSpPr>
          <p:cNvPr id="30" name="TextBox 29"/>
          <p:cNvSpPr txBox="1"/>
          <p:nvPr/>
        </p:nvSpPr>
        <p:spPr>
          <a:xfrm>
            <a:off x="5511114" y="848998"/>
            <a:ext cx="3414412" cy="307777"/>
          </a:xfrm>
          <a:prstGeom prst="rect">
            <a:avLst/>
          </a:prstGeom>
          <a:noFill/>
        </p:spPr>
        <p:txBody>
          <a:bodyPr wrap="square" rtlCol="0">
            <a:spAutoFit/>
          </a:bodyPr>
          <a:lstStyle/>
          <a:p>
            <a:r>
              <a:rPr lang="en-GB" sz="1400" b="1" dirty="0">
                <a:solidFill>
                  <a:schemeClr val="bg1"/>
                </a:solidFill>
              </a:rPr>
              <a:t>Term 1 Tracking Information</a:t>
            </a:r>
          </a:p>
        </p:txBody>
      </p:sp>
      <p:grpSp>
        <p:nvGrpSpPr>
          <p:cNvPr id="31" name="Group 30"/>
          <p:cNvGrpSpPr/>
          <p:nvPr/>
        </p:nvGrpSpPr>
        <p:grpSpPr>
          <a:xfrm>
            <a:off x="4170608" y="1095086"/>
            <a:ext cx="1023938" cy="233570"/>
            <a:chOff x="228600" y="1037808"/>
            <a:chExt cx="3314700" cy="233570"/>
          </a:xfrm>
        </p:grpSpPr>
        <p:cxnSp>
          <p:nvCxnSpPr>
            <p:cNvPr id="32" name="Straight Connector 31"/>
            <p:cNvCxnSpPr/>
            <p:nvPr/>
          </p:nvCxnSpPr>
          <p:spPr bwMode="auto">
            <a:xfrm>
              <a:off x="228600" y="1181100"/>
              <a:ext cx="3314700" cy="0"/>
            </a:xfrm>
            <a:prstGeom prst="line">
              <a:avLst/>
            </a:prstGeom>
            <a:ln w="38100">
              <a:solidFill>
                <a:srgbClr val="C9B3C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a:off x="3543300" y="1152108"/>
              <a:ext cx="0" cy="119270"/>
            </a:xfrm>
            <a:prstGeom prst="line">
              <a:avLst/>
            </a:prstGeom>
            <a:ln w="28575">
              <a:solidFill>
                <a:srgbClr val="C9B3C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a:off x="228600" y="1171575"/>
              <a:ext cx="0" cy="99803"/>
            </a:xfrm>
            <a:prstGeom prst="line">
              <a:avLst/>
            </a:prstGeom>
            <a:ln w="28575">
              <a:solidFill>
                <a:srgbClr val="C9B3C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1876425" y="1037808"/>
              <a:ext cx="0" cy="119270"/>
            </a:xfrm>
            <a:prstGeom prst="line">
              <a:avLst/>
            </a:prstGeom>
            <a:ln w="28575">
              <a:solidFill>
                <a:srgbClr val="C9B3C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888742" y="564195"/>
            <a:ext cx="1622372" cy="523220"/>
          </a:xfrm>
          <a:prstGeom prst="rect">
            <a:avLst/>
          </a:prstGeom>
          <a:noFill/>
        </p:spPr>
        <p:txBody>
          <a:bodyPr wrap="square" rtlCol="0">
            <a:spAutoFit/>
          </a:bodyPr>
          <a:lstStyle/>
          <a:p>
            <a:r>
              <a:rPr lang="en-GB" sz="1400" b="1" dirty="0">
                <a:solidFill>
                  <a:schemeClr val="bg1"/>
                </a:solidFill>
              </a:rPr>
              <a:t>Previous Year Data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7730"/>
            <a:ext cx="9144000" cy="4915622"/>
          </a:xfrm>
          <a:prstGeom prst="rect">
            <a:avLst/>
          </a:prstGeom>
        </p:spPr>
      </p:pic>
      <p:sp>
        <p:nvSpPr>
          <p:cNvPr id="39" name="Rectangle 38"/>
          <p:cNvSpPr/>
          <p:nvPr/>
        </p:nvSpPr>
        <p:spPr bwMode="auto">
          <a:xfrm>
            <a:off x="3070060" y="1442922"/>
            <a:ext cx="529173" cy="4782780"/>
          </a:xfrm>
          <a:prstGeom prst="rect">
            <a:avLst/>
          </a:prstGeom>
          <a:noFill/>
          <a:ln w="28575" cap="flat" cmpd="sng" algn="ctr">
            <a:solidFill>
              <a:srgbClr val="824D9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6800B6"/>
              </a:solidFill>
              <a:effectLst/>
              <a:latin typeface="Verdana" pitchFamily="34" charset="0"/>
              <a:ea typeface="ＭＳ Ｐゴシック" charset="-128"/>
            </a:endParaRPr>
          </a:p>
        </p:txBody>
      </p:sp>
    </p:spTree>
    <p:extLst>
      <p:ext uri="{BB962C8B-B14F-4D97-AF65-F5344CB8AC3E}">
        <p14:creationId xmlns:p14="http://schemas.microsoft.com/office/powerpoint/2010/main" val="989281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693654"/>
          </a:xfrm>
        </p:spPr>
        <p:txBody>
          <a:bodyPr>
            <a:normAutofit/>
          </a:bodyPr>
          <a:lstStyle/>
          <a:p>
            <a:r>
              <a:rPr lang="en-GB" dirty="0"/>
              <a:t>Long Term Tracker</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262"/>
          <a:stretch/>
        </p:blipFill>
        <p:spPr>
          <a:xfrm>
            <a:off x="0" y="1492346"/>
            <a:ext cx="9144000" cy="5365653"/>
          </a:xfrm>
          <a:prstGeom prst="rect">
            <a:avLst/>
          </a:prstGeom>
        </p:spPr>
      </p:pic>
      <p:grpSp>
        <p:nvGrpSpPr>
          <p:cNvPr id="6" name="Group 5"/>
          <p:cNvGrpSpPr/>
          <p:nvPr/>
        </p:nvGrpSpPr>
        <p:grpSpPr>
          <a:xfrm>
            <a:off x="0" y="1223657"/>
            <a:ext cx="1381125" cy="233570"/>
            <a:chOff x="228600" y="1037808"/>
            <a:chExt cx="3314700" cy="233570"/>
          </a:xfrm>
        </p:grpSpPr>
        <p:cxnSp>
          <p:nvCxnSpPr>
            <p:cNvPr id="7" name="Straight Connector 6"/>
            <p:cNvCxnSpPr/>
            <p:nvPr/>
          </p:nvCxnSpPr>
          <p:spPr bwMode="auto">
            <a:xfrm>
              <a:off x="228600" y="1181100"/>
              <a:ext cx="3314700"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a:off x="3543300" y="1152108"/>
              <a:ext cx="0" cy="11927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auto">
            <a:xfrm>
              <a:off x="228600" y="1171575"/>
              <a:ext cx="0" cy="99803"/>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1876425" y="1037808"/>
              <a:ext cx="0" cy="11927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1490305" y="1202330"/>
            <a:ext cx="1533525" cy="233570"/>
            <a:chOff x="228600" y="1037808"/>
            <a:chExt cx="3314700" cy="233570"/>
          </a:xfrm>
        </p:grpSpPr>
        <p:cxnSp>
          <p:nvCxnSpPr>
            <p:cNvPr id="12" name="Straight Connector 11"/>
            <p:cNvCxnSpPr/>
            <p:nvPr/>
          </p:nvCxnSpPr>
          <p:spPr bwMode="auto">
            <a:xfrm>
              <a:off x="228600" y="1181100"/>
              <a:ext cx="3314700" cy="0"/>
            </a:xfrm>
            <a:prstGeom prst="line">
              <a:avLst/>
            </a:prstGeom>
            <a:ln w="38100">
              <a:solidFill>
                <a:srgbClr val="C9B3C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3543300" y="1152108"/>
              <a:ext cx="0" cy="119270"/>
            </a:xfrm>
            <a:prstGeom prst="line">
              <a:avLst/>
            </a:prstGeom>
            <a:ln w="28575">
              <a:solidFill>
                <a:srgbClr val="C9B3C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228600" y="1171575"/>
              <a:ext cx="0" cy="99803"/>
            </a:xfrm>
            <a:prstGeom prst="line">
              <a:avLst/>
            </a:prstGeom>
            <a:ln w="28575">
              <a:solidFill>
                <a:srgbClr val="C9B3C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1876425" y="1037808"/>
              <a:ext cx="0" cy="119270"/>
            </a:xfrm>
            <a:prstGeom prst="line">
              <a:avLst/>
            </a:prstGeom>
            <a:ln w="28575">
              <a:solidFill>
                <a:srgbClr val="C9B3C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133009" y="1185415"/>
            <a:ext cx="5877641" cy="233570"/>
            <a:chOff x="228600" y="1037808"/>
            <a:chExt cx="3314700" cy="233570"/>
          </a:xfrm>
        </p:grpSpPr>
        <p:cxnSp>
          <p:nvCxnSpPr>
            <p:cNvPr id="17" name="Straight Connector 16"/>
            <p:cNvCxnSpPr/>
            <p:nvPr/>
          </p:nvCxnSpPr>
          <p:spPr bwMode="auto">
            <a:xfrm>
              <a:off x="228600" y="1181100"/>
              <a:ext cx="3314700" cy="0"/>
            </a:xfrm>
            <a:prstGeom prst="line">
              <a:avLst/>
            </a:prstGeom>
            <a:ln w="38100">
              <a:solidFill>
                <a:srgbClr val="F9179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3543300" y="1152108"/>
              <a:ext cx="0" cy="119270"/>
            </a:xfrm>
            <a:prstGeom prst="line">
              <a:avLst/>
            </a:prstGeom>
            <a:ln w="28575">
              <a:solidFill>
                <a:srgbClr val="F9179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228600" y="1171575"/>
              <a:ext cx="0" cy="99803"/>
            </a:xfrm>
            <a:prstGeom prst="line">
              <a:avLst/>
            </a:prstGeom>
            <a:ln w="28575">
              <a:solidFill>
                <a:srgbClr val="F9179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1876425" y="1037808"/>
              <a:ext cx="0" cy="119270"/>
            </a:xfrm>
            <a:prstGeom prst="line">
              <a:avLst/>
            </a:prstGeom>
            <a:ln w="28575">
              <a:solidFill>
                <a:srgbClr val="F9179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74650" y="666268"/>
            <a:ext cx="1522014" cy="523220"/>
          </a:xfrm>
          <a:prstGeom prst="rect">
            <a:avLst/>
          </a:prstGeom>
          <a:noFill/>
        </p:spPr>
        <p:txBody>
          <a:bodyPr wrap="square" rtlCol="0">
            <a:spAutoFit/>
          </a:bodyPr>
          <a:lstStyle/>
          <a:p>
            <a:r>
              <a:rPr lang="en-GB" sz="1400" b="1" dirty="0">
                <a:solidFill>
                  <a:schemeClr val="bg1"/>
                </a:solidFill>
              </a:rPr>
              <a:t>Pupil Information</a:t>
            </a:r>
          </a:p>
        </p:txBody>
      </p:sp>
      <p:sp>
        <p:nvSpPr>
          <p:cNvPr id="22" name="TextBox 21"/>
          <p:cNvSpPr txBox="1"/>
          <p:nvPr/>
        </p:nvSpPr>
        <p:spPr>
          <a:xfrm>
            <a:off x="1596664" y="655684"/>
            <a:ext cx="1394978" cy="523220"/>
          </a:xfrm>
          <a:prstGeom prst="rect">
            <a:avLst/>
          </a:prstGeom>
          <a:noFill/>
        </p:spPr>
        <p:txBody>
          <a:bodyPr wrap="square" rtlCol="0">
            <a:spAutoFit/>
          </a:bodyPr>
          <a:lstStyle/>
          <a:p>
            <a:r>
              <a:rPr lang="en-GB" sz="1400" b="1" dirty="0">
                <a:solidFill>
                  <a:schemeClr val="bg1"/>
                </a:solidFill>
              </a:rPr>
              <a:t>Attendance &amp; </a:t>
            </a:r>
            <a:r>
              <a:rPr lang="en-GB" sz="1400" b="1" dirty="0" err="1">
                <a:solidFill>
                  <a:schemeClr val="bg1"/>
                </a:solidFill>
              </a:rPr>
              <a:t>Lates</a:t>
            </a:r>
            <a:endParaRPr lang="en-GB" sz="1400" b="1" dirty="0">
              <a:solidFill>
                <a:schemeClr val="bg1"/>
              </a:solidFill>
            </a:endParaRPr>
          </a:p>
        </p:txBody>
      </p:sp>
      <p:sp>
        <p:nvSpPr>
          <p:cNvPr id="23" name="TextBox 22"/>
          <p:cNvSpPr txBox="1"/>
          <p:nvPr/>
        </p:nvSpPr>
        <p:spPr>
          <a:xfrm>
            <a:off x="4908566" y="810181"/>
            <a:ext cx="2292748" cy="307777"/>
          </a:xfrm>
          <a:prstGeom prst="rect">
            <a:avLst/>
          </a:prstGeom>
          <a:noFill/>
        </p:spPr>
        <p:txBody>
          <a:bodyPr wrap="square" rtlCol="0">
            <a:spAutoFit/>
          </a:bodyPr>
          <a:lstStyle/>
          <a:p>
            <a:r>
              <a:rPr lang="en-GB" sz="1400" b="1" dirty="0">
                <a:solidFill>
                  <a:schemeClr val="bg1"/>
                </a:solidFill>
              </a:rPr>
              <a:t>Curricular Areas</a:t>
            </a:r>
          </a:p>
        </p:txBody>
      </p:sp>
    </p:spTree>
    <p:extLst>
      <p:ext uri="{BB962C8B-B14F-4D97-AF65-F5344CB8AC3E}">
        <p14:creationId xmlns:p14="http://schemas.microsoft.com/office/powerpoint/2010/main" val="2653988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693654"/>
          </a:xfrm>
        </p:spPr>
        <p:txBody>
          <a:bodyPr>
            <a:normAutofit/>
          </a:bodyPr>
          <a:lstStyle/>
          <a:p>
            <a:r>
              <a:rPr lang="en-GB" dirty="0"/>
              <a:t>Long Term Tracker</a:t>
            </a:r>
          </a:p>
        </p:txBody>
      </p:sp>
      <p:grpSp>
        <p:nvGrpSpPr>
          <p:cNvPr id="6" name="Group 5"/>
          <p:cNvGrpSpPr/>
          <p:nvPr/>
        </p:nvGrpSpPr>
        <p:grpSpPr>
          <a:xfrm>
            <a:off x="0" y="1223657"/>
            <a:ext cx="1381125" cy="233570"/>
            <a:chOff x="228600" y="1037808"/>
            <a:chExt cx="3314700" cy="233570"/>
          </a:xfrm>
        </p:grpSpPr>
        <p:cxnSp>
          <p:nvCxnSpPr>
            <p:cNvPr id="7" name="Straight Connector 6"/>
            <p:cNvCxnSpPr/>
            <p:nvPr/>
          </p:nvCxnSpPr>
          <p:spPr bwMode="auto">
            <a:xfrm>
              <a:off x="228600" y="1181100"/>
              <a:ext cx="3314700"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a:off x="3543300" y="1152108"/>
              <a:ext cx="0" cy="11927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auto">
            <a:xfrm>
              <a:off x="228600" y="1171575"/>
              <a:ext cx="0" cy="99803"/>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1876425" y="1037808"/>
              <a:ext cx="0" cy="11927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724025" y="1185415"/>
            <a:ext cx="7286625" cy="233570"/>
            <a:chOff x="228600" y="1037808"/>
            <a:chExt cx="3314700" cy="233570"/>
          </a:xfrm>
        </p:grpSpPr>
        <p:cxnSp>
          <p:nvCxnSpPr>
            <p:cNvPr id="17" name="Straight Connector 16"/>
            <p:cNvCxnSpPr/>
            <p:nvPr/>
          </p:nvCxnSpPr>
          <p:spPr bwMode="auto">
            <a:xfrm>
              <a:off x="228600" y="1181100"/>
              <a:ext cx="3314700" cy="0"/>
            </a:xfrm>
            <a:prstGeom prst="line">
              <a:avLst/>
            </a:prstGeom>
            <a:ln w="38100">
              <a:solidFill>
                <a:srgbClr val="F9179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3543300" y="1152108"/>
              <a:ext cx="0" cy="119270"/>
            </a:xfrm>
            <a:prstGeom prst="line">
              <a:avLst/>
            </a:prstGeom>
            <a:ln w="28575">
              <a:solidFill>
                <a:srgbClr val="F9179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228600" y="1171575"/>
              <a:ext cx="0" cy="99803"/>
            </a:xfrm>
            <a:prstGeom prst="line">
              <a:avLst/>
            </a:prstGeom>
            <a:ln w="28575">
              <a:solidFill>
                <a:srgbClr val="F9179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1876425" y="1037808"/>
              <a:ext cx="0" cy="119270"/>
            </a:xfrm>
            <a:prstGeom prst="line">
              <a:avLst/>
            </a:prstGeom>
            <a:ln w="28575">
              <a:solidFill>
                <a:srgbClr val="F9179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95197" y="675518"/>
            <a:ext cx="1586951" cy="584775"/>
          </a:xfrm>
          <a:prstGeom prst="rect">
            <a:avLst/>
          </a:prstGeom>
          <a:noFill/>
        </p:spPr>
        <p:txBody>
          <a:bodyPr wrap="square" rtlCol="0">
            <a:spAutoFit/>
          </a:bodyPr>
          <a:lstStyle/>
          <a:p>
            <a:r>
              <a:rPr lang="en-GB" sz="1600" b="1" dirty="0">
                <a:solidFill>
                  <a:schemeClr val="bg1"/>
                </a:solidFill>
              </a:rPr>
              <a:t>Pupil Information</a:t>
            </a:r>
          </a:p>
        </p:txBody>
      </p:sp>
      <p:sp>
        <p:nvSpPr>
          <p:cNvPr id="23" name="TextBox 22"/>
          <p:cNvSpPr txBox="1"/>
          <p:nvPr/>
        </p:nvSpPr>
        <p:spPr>
          <a:xfrm>
            <a:off x="4200025" y="842099"/>
            <a:ext cx="2292748" cy="338554"/>
          </a:xfrm>
          <a:prstGeom prst="rect">
            <a:avLst/>
          </a:prstGeom>
          <a:noFill/>
        </p:spPr>
        <p:txBody>
          <a:bodyPr wrap="square" rtlCol="0">
            <a:spAutoFit/>
          </a:bodyPr>
          <a:lstStyle/>
          <a:p>
            <a:r>
              <a:rPr lang="en-GB" sz="1600" b="1" dirty="0">
                <a:solidFill>
                  <a:schemeClr val="bg1"/>
                </a:solidFill>
              </a:rPr>
              <a:t>Testing Data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4891"/>
            <a:ext cx="9144000" cy="534313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186" y="2660379"/>
            <a:ext cx="4748464" cy="684399"/>
          </a:xfrm>
          <a:prstGeom prst="rect">
            <a:avLst/>
          </a:prstGeom>
          <a:ln w="38100">
            <a:solidFill>
              <a:srgbClr val="824D90"/>
            </a:solidFill>
          </a:ln>
        </p:spPr>
      </p:pic>
      <p:sp>
        <p:nvSpPr>
          <p:cNvPr id="5" name="Rectangle 4"/>
          <p:cNvSpPr/>
          <p:nvPr/>
        </p:nvSpPr>
        <p:spPr bwMode="auto">
          <a:xfrm>
            <a:off x="6003758" y="3064034"/>
            <a:ext cx="632660" cy="124327"/>
          </a:xfrm>
          <a:prstGeom prst="rect">
            <a:avLst/>
          </a:prstGeom>
          <a:solidFill>
            <a:srgbClr val="FFC000"/>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6800B6"/>
              </a:solidFill>
              <a:effectLst/>
              <a:latin typeface="Verdana" pitchFamily="34" charset="0"/>
              <a:ea typeface="ＭＳ Ｐゴシック" charset="-128"/>
            </a:endParaRPr>
          </a:p>
        </p:txBody>
      </p:sp>
      <p:sp>
        <p:nvSpPr>
          <p:cNvPr id="22" name="Rectangle 21"/>
          <p:cNvSpPr/>
          <p:nvPr/>
        </p:nvSpPr>
        <p:spPr bwMode="auto">
          <a:xfrm>
            <a:off x="7696205" y="3072049"/>
            <a:ext cx="632660" cy="116312"/>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6800B6"/>
              </a:solidFill>
              <a:effectLst/>
              <a:latin typeface="Verdana" pitchFamily="34" charset="0"/>
              <a:ea typeface="ＭＳ Ｐゴシック" charset="-128"/>
            </a:endParaRPr>
          </a:p>
        </p:txBody>
      </p:sp>
      <p:sp>
        <p:nvSpPr>
          <p:cNvPr id="24" name="Rectangle 23"/>
          <p:cNvSpPr/>
          <p:nvPr/>
        </p:nvSpPr>
        <p:spPr bwMode="auto">
          <a:xfrm>
            <a:off x="8349919" y="3072051"/>
            <a:ext cx="371980" cy="116311"/>
          </a:xfrm>
          <a:prstGeom prst="rect">
            <a:avLst/>
          </a:prstGeom>
          <a:solidFill>
            <a:srgbClr val="6800B6"/>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6800B6"/>
              </a:solidFill>
              <a:effectLst/>
              <a:latin typeface="Verdana" pitchFamily="34" charset="0"/>
              <a:ea typeface="ＭＳ Ｐゴシック" charset="-128"/>
            </a:endParaRPr>
          </a:p>
        </p:txBody>
      </p:sp>
      <p:sp>
        <p:nvSpPr>
          <p:cNvPr id="25" name="Rectangle 24"/>
          <p:cNvSpPr/>
          <p:nvPr/>
        </p:nvSpPr>
        <p:spPr bwMode="auto">
          <a:xfrm>
            <a:off x="5602704" y="3064036"/>
            <a:ext cx="371980" cy="124325"/>
          </a:xfrm>
          <a:prstGeom prst="rect">
            <a:avLst/>
          </a:prstGeom>
          <a:solidFill>
            <a:srgbClr val="FF0000"/>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6800B6"/>
              </a:solidFill>
              <a:effectLst/>
              <a:latin typeface="Verdana" pitchFamily="34" charset="0"/>
              <a:ea typeface="ＭＳ Ｐゴシック" charset="-128"/>
            </a:endParaRPr>
          </a:p>
        </p:txBody>
      </p:sp>
      <p:sp>
        <p:nvSpPr>
          <p:cNvPr id="26" name="Rectangle 25"/>
          <p:cNvSpPr/>
          <p:nvPr/>
        </p:nvSpPr>
        <p:spPr bwMode="auto">
          <a:xfrm>
            <a:off x="6669509" y="3072050"/>
            <a:ext cx="1002632" cy="11631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6800B6"/>
              </a:solidFill>
              <a:effectLst/>
              <a:latin typeface="Verdana" pitchFamily="34" charset="0"/>
              <a:ea typeface="ＭＳ Ｐゴシック" charset="-128"/>
            </a:endParaRPr>
          </a:p>
        </p:txBody>
      </p:sp>
      <p:sp>
        <p:nvSpPr>
          <p:cNvPr id="11" name="Rectangle 10"/>
          <p:cNvSpPr/>
          <p:nvPr/>
        </p:nvSpPr>
        <p:spPr bwMode="auto">
          <a:xfrm>
            <a:off x="4262186" y="3681662"/>
            <a:ext cx="4748464" cy="1010653"/>
          </a:xfrm>
          <a:prstGeom prst="rect">
            <a:avLst/>
          </a:prstGeom>
          <a:solidFill>
            <a:schemeClr val="bg1"/>
          </a:solidFill>
          <a:ln w="28575" cap="flat" cmpd="sng" algn="ctr">
            <a:solidFill>
              <a:srgbClr val="824D9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6800B6"/>
              </a:solidFill>
              <a:effectLst/>
              <a:latin typeface="Verdana" pitchFamily="34" charset="0"/>
              <a:ea typeface="ＭＳ Ｐゴシック" charset="-128"/>
            </a:endParaRPr>
          </a:p>
        </p:txBody>
      </p:sp>
      <p:sp>
        <p:nvSpPr>
          <p:cNvPr id="12" name="TextBox 11"/>
          <p:cNvSpPr txBox="1"/>
          <p:nvPr/>
        </p:nvSpPr>
        <p:spPr>
          <a:xfrm>
            <a:off x="4262186" y="4009114"/>
            <a:ext cx="4748464" cy="276999"/>
          </a:xfrm>
          <a:prstGeom prst="rect">
            <a:avLst/>
          </a:prstGeom>
          <a:noFill/>
        </p:spPr>
        <p:txBody>
          <a:bodyPr wrap="square" rtlCol="0">
            <a:spAutoFit/>
          </a:bodyPr>
          <a:lstStyle/>
          <a:p>
            <a:r>
              <a:rPr lang="en-GB" sz="1200" b="1" dirty="0">
                <a:solidFill>
                  <a:schemeClr val="tx1"/>
                </a:solidFill>
              </a:rPr>
              <a:t>--	-	0	+	++</a:t>
            </a:r>
          </a:p>
        </p:txBody>
      </p:sp>
      <p:sp>
        <p:nvSpPr>
          <p:cNvPr id="13" name="TextBox 12"/>
          <p:cNvSpPr txBox="1"/>
          <p:nvPr/>
        </p:nvSpPr>
        <p:spPr>
          <a:xfrm>
            <a:off x="4355431" y="4207848"/>
            <a:ext cx="858620" cy="461665"/>
          </a:xfrm>
          <a:prstGeom prst="rect">
            <a:avLst/>
          </a:prstGeom>
          <a:noFill/>
        </p:spPr>
        <p:txBody>
          <a:bodyPr wrap="square" rtlCol="0">
            <a:spAutoFit/>
          </a:bodyPr>
          <a:lstStyle/>
          <a:p>
            <a:r>
              <a:rPr lang="en-GB" sz="1200" dirty="0">
                <a:solidFill>
                  <a:schemeClr val="tx1"/>
                </a:solidFill>
              </a:rPr>
              <a:t>Much Lower</a:t>
            </a:r>
          </a:p>
        </p:txBody>
      </p:sp>
      <p:sp>
        <p:nvSpPr>
          <p:cNvPr id="27" name="TextBox 26"/>
          <p:cNvSpPr txBox="1"/>
          <p:nvPr/>
        </p:nvSpPr>
        <p:spPr>
          <a:xfrm>
            <a:off x="5214051" y="4237298"/>
            <a:ext cx="858620" cy="276999"/>
          </a:xfrm>
          <a:prstGeom prst="rect">
            <a:avLst/>
          </a:prstGeom>
          <a:noFill/>
        </p:spPr>
        <p:txBody>
          <a:bodyPr wrap="square" rtlCol="0">
            <a:spAutoFit/>
          </a:bodyPr>
          <a:lstStyle/>
          <a:p>
            <a:r>
              <a:rPr lang="en-GB" sz="1200" dirty="0">
                <a:solidFill>
                  <a:schemeClr val="tx1"/>
                </a:solidFill>
              </a:rPr>
              <a:t>Lower</a:t>
            </a:r>
          </a:p>
        </p:txBody>
      </p:sp>
      <p:sp>
        <p:nvSpPr>
          <p:cNvPr id="28" name="TextBox 27"/>
          <p:cNvSpPr txBox="1"/>
          <p:nvPr/>
        </p:nvSpPr>
        <p:spPr>
          <a:xfrm>
            <a:off x="6020767" y="4263519"/>
            <a:ext cx="1013929" cy="276999"/>
          </a:xfrm>
          <a:prstGeom prst="rect">
            <a:avLst/>
          </a:prstGeom>
          <a:noFill/>
        </p:spPr>
        <p:txBody>
          <a:bodyPr wrap="square" rtlCol="0">
            <a:spAutoFit/>
          </a:bodyPr>
          <a:lstStyle/>
          <a:p>
            <a:r>
              <a:rPr lang="en-GB" sz="1200" dirty="0">
                <a:solidFill>
                  <a:schemeClr val="tx1"/>
                </a:solidFill>
              </a:rPr>
              <a:t>Expected</a:t>
            </a:r>
          </a:p>
        </p:txBody>
      </p:sp>
      <p:sp>
        <p:nvSpPr>
          <p:cNvPr id="29" name="TextBox 28"/>
          <p:cNvSpPr txBox="1"/>
          <p:nvPr/>
        </p:nvSpPr>
        <p:spPr>
          <a:xfrm>
            <a:off x="6998606" y="4237297"/>
            <a:ext cx="1013929" cy="276999"/>
          </a:xfrm>
          <a:prstGeom prst="rect">
            <a:avLst/>
          </a:prstGeom>
          <a:noFill/>
        </p:spPr>
        <p:txBody>
          <a:bodyPr wrap="square" rtlCol="0">
            <a:spAutoFit/>
          </a:bodyPr>
          <a:lstStyle/>
          <a:p>
            <a:r>
              <a:rPr lang="en-GB" sz="1200" dirty="0">
                <a:solidFill>
                  <a:schemeClr val="tx1"/>
                </a:solidFill>
              </a:rPr>
              <a:t>Higher</a:t>
            </a:r>
          </a:p>
        </p:txBody>
      </p:sp>
      <p:sp>
        <p:nvSpPr>
          <p:cNvPr id="30" name="TextBox 29"/>
          <p:cNvSpPr txBox="1"/>
          <p:nvPr/>
        </p:nvSpPr>
        <p:spPr>
          <a:xfrm>
            <a:off x="7993552" y="4207848"/>
            <a:ext cx="1013929" cy="461665"/>
          </a:xfrm>
          <a:prstGeom prst="rect">
            <a:avLst/>
          </a:prstGeom>
          <a:noFill/>
        </p:spPr>
        <p:txBody>
          <a:bodyPr wrap="square" rtlCol="0">
            <a:spAutoFit/>
          </a:bodyPr>
          <a:lstStyle/>
          <a:p>
            <a:r>
              <a:rPr lang="en-GB" sz="1200" dirty="0">
                <a:solidFill>
                  <a:schemeClr val="tx1"/>
                </a:solidFill>
              </a:rPr>
              <a:t>Much Higher</a:t>
            </a:r>
          </a:p>
        </p:txBody>
      </p:sp>
      <p:sp>
        <p:nvSpPr>
          <p:cNvPr id="14" name="TextBox 13"/>
          <p:cNvSpPr txBox="1"/>
          <p:nvPr/>
        </p:nvSpPr>
        <p:spPr>
          <a:xfrm>
            <a:off x="4086463" y="3633341"/>
            <a:ext cx="2911642" cy="307777"/>
          </a:xfrm>
          <a:prstGeom prst="rect">
            <a:avLst/>
          </a:prstGeom>
          <a:noFill/>
        </p:spPr>
        <p:txBody>
          <a:bodyPr wrap="square" rtlCol="0">
            <a:spAutoFit/>
          </a:bodyPr>
          <a:lstStyle/>
          <a:p>
            <a:r>
              <a:rPr lang="en-GB" sz="1400" b="1" dirty="0">
                <a:solidFill>
                  <a:schemeClr val="tx1"/>
                </a:solidFill>
              </a:rPr>
              <a:t>GL Progress Categories</a:t>
            </a:r>
          </a:p>
        </p:txBody>
      </p:sp>
    </p:spTree>
    <p:extLst>
      <p:ext uri="{BB962C8B-B14F-4D97-AF65-F5344CB8AC3E}">
        <p14:creationId xmlns:p14="http://schemas.microsoft.com/office/powerpoint/2010/main" val="5277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741779"/>
          </a:xfrm>
        </p:spPr>
        <p:txBody>
          <a:bodyPr>
            <a:normAutofit/>
          </a:bodyPr>
          <a:lstStyle/>
          <a:p>
            <a:r>
              <a:rPr lang="en-GB" dirty="0"/>
              <a:t>Pupil Profile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3809"/>
            <a:ext cx="9144000" cy="5554191"/>
          </a:xfrm>
          <a:prstGeom prst="rect">
            <a:avLst/>
          </a:prstGeom>
        </p:spPr>
      </p:pic>
      <p:sp>
        <p:nvSpPr>
          <p:cNvPr id="11" name="Arrow: Down 10"/>
          <p:cNvSpPr/>
          <p:nvPr/>
        </p:nvSpPr>
        <p:spPr bwMode="auto">
          <a:xfrm>
            <a:off x="2190750" y="1152525"/>
            <a:ext cx="504825" cy="560805"/>
          </a:xfrm>
          <a:prstGeom prst="downArrow">
            <a:avLst/>
          </a:prstGeom>
          <a:solidFill>
            <a:schemeClr val="bg1"/>
          </a:solidFill>
          <a:ln w="88900" cap="flat" cmpd="sng" algn="ctr">
            <a:solidFill>
              <a:srgbClr val="824D9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6800B6"/>
              </a:solidFill>
              <a:effectLst/>
              <a:latin typeface="Verdana" pitchFamily="34" charset="0"/>
              <a:ea typeface="ＭＳ Ｐゴシック" charset="-128"/>
            </a:endParaRPr>
          </a:p>
        </p:txBody>
      </p:sp>
      <p:sp>
        <p:nvSpPr>
          <p:cNvPr id="12" name="TextBox 11"/>
          <p:cNvSpPr txBox="1"/>
          <p:nvPr/>
        </p:nvSpPr>
        <p:spPr>
          <a:xfrm>
            <a:off x="1028699" y="640979"/>
            <a:ext cx="2828925" cy="523220"/>
          </a:xfrm>
          <a:prstGeom prst="rect">
            <a:avLst/>
          </a:prstGeom>
          <a:noFill/>
        </p:spPr>
        <p:txBody>
          <a:bodyPr wrap="square" rtlCol="0">
            <a:spAutoFit/>
          </a:bodyPr>
          <a:lstStyle/>
          <a:p>
            <a:r>
              <a:rPr lang="en-GB" sz="1400" dirty="0">
                <a:solidFill>
                  <a:schemeClr val="bg1"/>
                </a:solidFill>
              </a:rPr>
              <a:t>Candidate number entered to pull information</a:t>
            </a:r>
          </a:p>
        </p:txBody>
      </p:sp>
    </p:spTree>
    <p:extLst>
      <p:ext uri="{BB962C8B-B14F-4D97-AF65-F5344CB8AC3E}">
        <p14:creationId xmlns:p14="http://schemas.microsoft.com/office/powerpoint/2010/main" val="14103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567"/>
            <a:ext cx="7886700" cy="584775"/>
          </a:xfrm>
        </p:spPr>
        <p:txBody>
          <a:bodyPr/>
          <a:lstStyle/>
          <a:p>
            <a:r>
              <a:rPr lang="en-GB" dirty="0"/>
              <a:t>Cohort Summary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2196"/>
            <a:ext cx="9144000" cy="5749908"/>
          </a:xfrm>
          <a:prstGeom prst="rect">
            <a:avLst/>
          </a:prstGeom>
        </p:spPr>
      </p:pic>
      <p:sp>
        <p:nvSpPr>
          <p:cNvPr id="6" name="Rectangle 5"/>
          <p:cNvSpPr/>
          <p:nvPr/>
        </p:nvSpPr>
        <p:spPr bwMode="auto">
          <a:xfrm>
            <a:off x="1285875" y="2095500"/>
            <a:ext cx="285750" cy="2028825"/>
          </a:xfrm>
          <a:prstGeom prst="rect">
            <a:avLst/>
          </a:prstGeom>
          <a:noFill/>
          <a:ln w="28575" cap="flat" cmpd="sng" algn="ctr">
            <a:solidFill>
              <a:srgbClr val="824D9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6800B6"/>
              </a:solidFill>
              <a:effectLst/>
              <a:latin typeface="Verdana" pitchFamily="34" charset="0"/>
              <a:ea typeface="ＭＳ Ｐゴシック" charset="-128"/>
            </a:endParaRPr>
          </a:p>
        </p:txBody>
      </p:sp>
      <p:sp>
        <p:nvSpPr>
          <p:cNvPr id="7" name="Rectangle 6"/>
          <p:cNvSpPr/>
          <p:nvPr/>
        </p:nvSpPr>
        <p:spPr bwMode="auto">
          <a:xfrm>
            <a:off x="333374" y="2373330"/>
            <a:ext cx="2286001" cy="131745"/>
          </a:xfrm>
          <a:prstGeom prst="rect">
            <a:avLst/>
          </a:prstGeom>
          <a:noFill/>
          <a:ln w="28575" cap="flat" cmpd="sng" algn="ctr">
            <a:solidFill>
              <a:srgbClr val="824D9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6800B6"/>
              </a:solidFill>
              <a:effectLst/>
              <a:latin typeface="Verdana" pitchFamily="34" charset="0"/>
              <a:ea typeface="ＭＳ Ｐゴシック" charset="-128"/>
            </a:endParaRPr>
          </a:p>
        </p:txBody>
      </p:sp>
    </p:spTree>
    <p:extLst>
      <p:ext uri="{BB962C8B-B14F-4D97-AF65-F5344CB8AC3E}">
        <p14:creationId xmlns:p14="http://schemas.microsoft.com/office/powerpoint/2010/main" val="3112565905"/>
      </p:ext>
    </p:extLst>
  </p:cSld>
  <p:clrMapOvr>
    <a:masterClrMapping/>
  </p:clrMapOvr>
</p:sld>
</file>

<file path=ppt/theme/theme1.xml><?xml version="1.0" encoding="utf-8"?>
<a:theme xmlns:a="http://schemas.openxmlformats.org/drawingml/2006/main" name="ELS Purple 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88900" cap="flat" cmpd="sng" algn="ctr">
          <a:solidFill>
            <a:srgbClr val="824D9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6800B6"/>
            </a:solidFill>
            <a:effectLst/>
            <a:latin typeface="Verdana" pitchFamily="34" charset="0"/>
            <a:ea typeface="ＭＳ Ｐゴシック" charset="-128"/>
          </a:defRPr>
        </a:defPPr>
      </a:lstStyle>
    </a:spDef>
    <a:lnDef>
      <a:spPr bwMode="auto">
        <a:xfrm>
          <a:off x="0" y="0"/>
          <a:ext cx="1" cy="1"/>
        </a:xfrm>
        <a:custGeom>
          <a:avLst/>
          <a:gdLst/>
          <a:ahLst/>
          <a:cxnLst/>
          <a:rect l="0" t="0" r="0" b="0"/>
          <a:pathLst/>
        </a:custGeom>
        <a:solidFill>
          <a:schemeClr val="bg1"/>
        </a:solidFill>
        <a:ln w="88900" cap="flat" cmpd="sng" algn="ctr">
          <a:solidFill>
            <a:srgbClr val="824D9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6800B6"/>
            </a:solidFill>
            <a:effectLst/>
            <a:latin typeface="Verdana" pitchFamily="34"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etadata xmlns="http://www.objective.com/ecm/document/metadata/53D26341A57B383EE0540010E0463CCA" version="1.0.0">
  <systemFields>
    <field name="Objective-Id">
      <value order="0">A20628407</value>
    </field>
    <field name="Objective-Title">
      <value order="0">PEF events West 2 Renfrewshire Children TO PUBLISH</value>
    </field>
    <field name="Objective-Description">
      <value order="0"/>
    </field>
    <field name="Objective-CreationStamp">
      <value order="0">2018-03-26T14:42:08Z</value>
    </field>
    <field name="Objective-IsApproved">
      <value order="0">false</value>
    </field>
    <field name="Objective-IsPublished">
      <value order="0">false</value>
    </field>
    <field name="Objective-DatePublished">
      <value order="0"/>
    </field>
    <field name="Objective-ModificationStamp">
      <value order="0">2018-04-04T11:09:42Z</value>
    </field>
    <field name="Objective-Owner">
      <value order="0">Walker, Joe J (U417636)</value>
    </field>
    <field name="Objective-Path">
      <value order="0">Objective Global Folder:SG File Plan:Education, careers and employment:Education and skills:Schools - Governance, management and finance:Advice and policy: Schools - governance, management and finance:Scottish Attainment Challenge: Pupil Equity Funding: Events: 2016-2021</value>
    </field>
    <field name="Objective-Parent">
      <value order="0">Scottish Attainment Challenge: Pupil Equity Funding: Events: 2016-2021</value>
    </field>
    <field name="Objective-State">
      <value order="0">Being Drafted</value>
    </field>
    <field name="Objective-VersionId">
      <value order="0">vA28920441</value>
    </field>
    <field name="Objective-Version">
      <value order="0">0.1</value>
    </field>
    <field name="Objective-VersionNumber">
      <value order="0">1</value>
    </field>
    <field name="Objective-VersionComment">
      <value order="0"/>
    </field>
    <field name="Objective-FileNumber">
      <value order="0">qA627808</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A1D0CD-4D8A-4F76-AA77-17B20B6CE0A2}"/>
</file>

<file path=customXml/itemProps2.xml><?xml version="1.0" encoding="utf-8"?>
<ds:datastoreItem xmlns:ds="http://schemas.openxmlformats.org/officeDocument/2006/customXml" ds:itemID="{8FAFA1ED-FF5C-4375-88CF-1C644FE4BBF9}"/>
</file>

<file path=customXml/itemProps3.xml><?xml version="1.0" encoding="utf-8"?>
<ds:datastoreItem xmlns:ds="http://schemas.openxmlformats.org/officeDocument/2006/customXml" ds:itemID="{5745109E-2DDF-40CB-AC2B-FF9B10C90820}"/>
</file>

<file path=customXml/itemProps4.xml><?xml version="1.0" encoding="utf-8"?>
<ds:datastoreItem xmlns:ds="http://schemas.openxmlformats.org/officeDocument/2006/customXml" ds:itemID="{8AECA1DE-1E8D-4622-B9FB-9B5FE8A2DA55}"/>
</file>

<file path=docProps/app.xml><?xml version="1.0" encoding="utf-8"?>
<Properties xmlns="http://schemas.openxmlformats.org/officeDocument/2006/extended-properties" xmlns:vt="http://schemas.openxmlformats.org/officeDocument/2006/docPropsVTypes">
  <Template>ELS Purple 1</Template>
  <TotalTime>1311</TotalTime>
  <Words>1170</Words>
  <Application>Microsoft Office PowerPoint</Application>
  <PresentationFormat>On-screen Show (4:3)</PresentationFormat>
  <Paragraphs>245</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Calibri</vt:lpstr>
      <vt:lpstr>DengXian</vt:lpstr>
      <vt:lpstr>Times</vt:lpstr>
      <vt:lpstr>Times New Roman</vt:lpstr>
      <vt:lpstr>Verdana</vt:lpstr>
      <vt:lpstr>ELS Purple 1</vt:lpstr>
      <vt:lpstr>Measuring Impact Through Effective Tracking</vt:lpstr>
      <vt:lpstr>Introduction</vt:lpstr>
      <vt:lpstr>Tracking and Monitoring</vt:lpstr>
      <vt:lpstr>Example Template</vt:lpstr>
      <vt:lpstr>Termly Tracker</vt:lpstr>
      <vt:lpstr>Long Term Tracker</vt:lpstr>
      <vt:lpstr>Long Term Tracker</vt:lpstr>
      <vt:lpstr>Pupil Profile</vt:lpstr>
      <vt:lpstr>Cohort Summary</vt:lpstr>
      <vt:lpstr>School Summary</vt:lpstr>
      <vt:lpstr>Attainment Gaps</vt:lpstr>
      <vt:lpstr>Identifying Interventions &amp; Measurement: Literacy</vt:lpstr>
      <vt:lpstr>PowerPoint Presentation</vt:lpstr>
      <vt:lpstr>Identifying Interventions &amp; Measurement Wellbeing</vt:lpstr>
      <vt:lpstr>PowerPoint Presentation</vt:lpstr>
      <vt:lpstr>Identifying Interventions &amp; Measurement Wider Achievement</vt:lpstr>
      <vt:lpstr>PowerPoint Presentation</vt:lpstr>
      <vt:lpstr>PowerPoint Presentation</vt:lpstr>
      <vt:lpstr>Assessing Impact of Intervention</vt:lpstr>
      <vt:lpstr>Assessing Impact of Intervention Literacy</vt:lpstr>
      <vt:lpstr>Assessing Impact of Intervention Wellbeing</vt:lpstr>
      <vt:lpstr>Assessing Impact of Intervention Wider Achievement</vt:lpstr>
      <vt:lpstr>Conclusions</vt:lpstr>
      <vt:lpstr>Questions?</vt:lpstr>
    </vt:vector>
  </TitlesOfParts>
  <Company>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Renfrewshire Council</dc:title>
  <dc:creator>edwrightf2</dc:creator>
  <cp:lastModifiedBy>Stevenson J (Jeremy)</cp:lastModifiedBy>
  <cp:revision>76</cp:revision>
  <cp:lastPrinted>2018-03-09T16:42:20Z</cp:lastPrinted>
  <dcterms:created xsi:type="dcterms:W3CDTF">2018-03-07T16:33:24Z</dcterms:created>
  <dcterms:modified xsi:type="dcterms:W3CDTF">2018-04-04T14:00:47Z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A20628407</vt:lpwstr>
  </property>
  <property fmtid="{D5CDD505-2E9C-101B-9397-08002B2CF9AE}" pid="4" name="Objective-Title">
    <vt:lpwstr>PEF events West 2 Renfrewshire Children TO PUBLISH</vt:lpwstr>
  </property>
  <property fmtid="{D5CDD505-2E9C-101B-9397-08002B2CF9AE}" pid="5" name="Objective-Description">
    <vt:lpwstr/>
  </property>
  <property fmtid="{D5CDD505-2E9C-101B-9397-08002B2CF9AE}" pid="6" name="Objective-CreationStamp">
    <vt:filetime>2018-04-04T11:09:39Z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2018-04-04T11:11:03Z</vt:filetime>
  </property>
  <property fmtid="{D5CDD505-2E9C-101B-9397-08002B2CF9AE}" pid="11" name="Objective-Owner">
    <vt:lpwstr>Walker, Joe J (U417636)</vt:lpwstr>
  </property>
  <property fmtid="{D5CDD505-2E9C-101B-9397-08002B2CF9AE}" pid="12" name="Objective-Path">
    <vt:lpwstr>Objective Global Folder:SG File Plan:Education, careers and employment:Education and skills:Schools - Governance, management and finance:Advice and policy: Schools - governance, management and finance:Scottish Attainment Challenge: Pupil Equity Funding: E</vt:lpwstr>
  </property>
  <property fmtid="{D5CDD505-2E9C-101B-9397-08002B2CF9AE}" pid="13" name="Objective-Parent">
    <vt:lpwstr>Scottish Attainment Challenge: Pupil Equity Funding: Events: 2016-2021</vt:lpwstr>
  </property>
  <property fmtid="{D5CDD505-2E9C-101B-9397-08002B2CF9AE}" pid="14" name="Objective-State">
    <vt:lpwstr>Being Drafted</vt:lpwstr>
  </property>
  <property fmtid="{D5CDD505-2E9C-101B-9397-08002B2CF9AE}" pid="15" name="Objective-VersionId">
    <vt:lpwstr>vA28920441</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Connect Creator">
    <vt:lpwstr/>
  </property>
  <property fmtid="{D5CDD505-2E9C-101B-9397-08002B2CF9AE}" pid="23" name="Objective-Date Received">
    <vt:lpwstr/>
  </property>
  <property fmtid="{D5CDD505-2E9C-101B-9397-08002B2CF9AE}" pid="24" name="Objective-Date of Original">
    <vt:lpwstr/>
  </property>
  <property fmtid="{D5CDD505-2E9C-101B-9397-08002B2CF9AE}" pid="25" name="Objective-SG Web Publication - Category">
    <vt:lpwstr/>
  </property>
  <property fmtid="{D5CDD505-2E9C-101B-9397-08002B2CF9AE}" pid="26" name="Objective-SG Web Publication - Category 2 Classification">
    <vt:lpwstr/>
  </property>
  <property fmtid="{D5CDD505-2E9C-101B-9397-08002B2CF9AE}" pid="27" name="Objective-Comment">
    <vt:lpwstr/>
  </property>
  <property fmtid="{D5CDD505-2E9C-101B-9397-08002B2CF9AE}" pid="28" name="Objective-Date of Original [system]">
    <vt:lpwstr/>
  </property>
  <property fmtid="{D5CDD505-2E9C-101B-9397-08002B2CF9AE}" pid="29" name="Objective-Date Received [system]">
    <vt:lpwstr/>
  </property>
  <property fmtid="{D5CDD505-2E9C-101B-9397-08002B2CF9AE}" pid="30" name="Objective-SG Web Publication - Category [system]">
    <vt:lpwstr/>
  </property>
  <property fmtid="{D5CDD505-2E9C-101B-9397-08002B2CF9AE}" pid="31" name="Objective-SG Web Publication - Category 2 Classification [system]">
    <vt:lpwstr/>
  </property>
  <property fmtid="{D5CDD505-2E9C-101B-9397-08002B2CF9AE}" pid="32" name="Objective-Connect Creator [system]">
    <vt:lpwstr/>
  </property>
  <property fmtid="{D5CDD505-2E9C-101B-9397-08002B2CF9AE}" pid="33" name="ContentTypeId">
    <vt:lpwstr>0x010100403EDB45499E3C4A9CABBFB5D3A49FC1</vt:lpwstr>
  </property>
</Properties>
</file>