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9"/>
  </p:notesMasterIdLst>
  <p:handoutMasterIdLst>
    <p:handoutMasterId r:id="rId30"/>
  </p:handoutMasterIdLst>
  <p:sldIdLst>
    <p:sldId id="267" r:id="rId3"/>
    <p:sldId id="268" r:id="rId4"/>
    <p:sldId id="269" r:id="rId5"/>
    <p:sldId id="270" r:id="rId6"/>
    <p:sldId id="271" r:id="rId7"/>
    <p:sldId id="280" r:id="rId8"/>
    <p:sldId id="272" r:id="rId9"/>
    <p:sldId id="273" r:id="rId10"/>
    <p:sldId id="274" r:id="rId11"/>
    <p:sldId id="296" r:id="rId12"/>
    <p:sldId id="282" r:id="rId13"/>
    <p:sldId id="284" r:id="rId14"/>
    <p:sldId id="294" r:id="rId15"/>
    <p:sldId id="295" r:id="rId16"/>
    <p:sldId id="286" r:id="rId17"/>
    <p:sldId id="287" r:id="rId18"/>
    <p:sldId id="288" r:id="rId19"/>
    <p:sldId id="297" r:id="rId20"/>
    <p:sldId id="298" r:id="rId21"/>
    <p:sldId id="276" r:id="rId22"/>
    <p:sldId id="289" r:id="rId23"/>
    <p:sldId id="278" r:id="rId24"/>
    <p:sldId id="291" r:id="rId25"/>
    <p:sldId id="290" r:id="rId26"/>
    <p:sldId id="292" r:id="rId27"/>
    <p:sldId id="293" r:id="rId2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280" autoAdjust="0"/>
  </p:normalViewPr>
  <p:slideViewPr>
    <p:cSldViewPr>
      <p:cViewPr varScale="1">
        <p:scale>
          <a:sx n="85" d="100"/>
          <a:sy n="85" d="100"/>
        </p:scale>
        <p:origin x="234" y="84"/>
      </p:cViewPr>
      <p:guideLst>
        <p:guide orient="horz" pos="2160"/>
        <p:guide pos="2880"/>
      </p:guideLst>
    </p:cSldViewPr>
  </p:slideViewPr>
  <p:outlineViewPr>
    <p:cViewPr>
      <p:scale>
        <a:sx n="33" d="100"/>
        <a:sy n="33" d="100"/>
      </p:scale>
      <p:origin x="0" y="-6567"/>
    </p:cViewPr>
  </p:outlineViewPr>
  <p:notesTextViewPr>
    <p:cViewPr>
      <p:scale>
        <a:sx n="1" d="1"/>
        <a:sy n="1" d="1"/>
      </p:scale>
      <p:origin x="0" y="0"/>
    </p:cViewPr>
  </p:notesTextViewPr>
  <p:notesViewPr>
    <p:cSldViewPr>
      <p:cViewPr varScale="1">
        <p:scale>
          <a:sx n="63" d="100"/>
          <a:sy n="63" d="100"/>
        </p:scale>
        <p:origin x="-3402"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B51938CD-2729-4008-B43B-9A3F6704EB91}" type="datetimeFigureOut">
              <a:rPr lang="en-GB" smtClean="0"/>
              <a:t>04/04/2018</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78F3AFA1-9BF9-4987-9C91-D9CD8DB056D8}" type="slidenum">
              <a:rPr lang="en-GB" smtClean="0"/>
              <a:t>‹#›</a:t>
            </a:fld>
            <a:endParaRPr lang="en-GB"/>
          </a:p>
        </p:txBody>
      </p:sp>
    </p:spTree>
    <p:extLst>
      <p:ext uri="{BB962C8B-B14F-4D97-AF65-F5344CB8AC3E}">
        <p14:creationId xmlns:p14="http://schemas.microsoft.com/office/powerpoint/2010/main" val="1919976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6570"/>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3848644" y="0"/>
            <a:ext cx="2944284" cy="496570"/>
          </a:xfrm>
          <a:prstGeom prst="rect">
            <a:avLst/>
          </a:prstGeom>
        </p:spPr>
        <p:txBody>
          <a:bodyPr vert="horz" lIns="95561" tIns="47781" rIns="95561" bIns="47781" rtlCol="0"/>
          <a:lstStyle>
            <a:lvl1pPr algn="r">
              <a:defRPr sz="1300"/>
            </a:lvl1pPr>
          </a:lstStyle>
          <a:p>
            <a:fld id="{A5DE4694-7CCA-4D2B-A74A-312042C5766E}" type="datetimeFigureOut">
              <a:rPr lang="en-GB" smtClean="0"/>
              <a:t>04/04/2018</a:t>
            </a:fld>
            <a:endParaRPr lang="en-GB"/>
          </a:p>
        </p:txBody>
      </p:sp>
      <p:sp>
        <p:nvSpPr>
          <p:cNvPr id="4" name="Slide Image Placeholder 3"/>
          <p:cNvSpPr>
            <a:spLocks noGrp="1" noRot="1" noChangeAspect="1"/>
          </p:cNvSpPr>
          <p:nvPr>
            <p:ph type="sldImg" idx="2"/>
          </p:nvPr>
        </p:nvSpPr>
        <p:spPr>
          <a:xfrm>
            <a:off x="914400" y="744538"/>
            <a:ext cx="4965700" cy="3725862"/>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4" cy="496570"/>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48644" y="9433106"/>
            <a:ext cx="2944284" cy="496570"/>
          </a:xfrm>
          <a:prstGeom prst="rect">
            <a:avLst/>
          </a:prstGeom>
        </p:spPr>
        <p:txBody>
          <a:bodyPr vert="horz" lIns="95561" tIns="47781" rIns="95561" bIns="47781" rtlCol="0" anchor="b"/>
          <a:lstStyle>
            <a:lvl1pPr algn="r">
              <a:defRPr sz="1300"/>
            </a:lvl1pPr>
          </a:lstStyle>
          <a:p>
            <a:fld id="{82A9BC12-EC32-46A2-BF3D-534F9D6E6052}" type="slidenum">
              <a:rPr lang="en-GB" smtClean="0"/>
              <a:t>‹#›</a:t>
            </a:fld>
            <a:endParaRPr lang="en-GB"/>
          </a:p>
        </p:txBody>
      </p:sp>
    </p:spTree>
    <p:extLst>
      <p:ext uri="{BB962C8B-B14F-4D97-AF65-F5344CB8AC3E}">
        <p14:creationId xmlns:p14="http://schemas.microsoft.com/office/powerpoint/2010/main" val="296770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A9BC12-EC32-46A2-BF3D-534F9D6E6052}" type="slidenum">
              <a:rPr lang="en-GB" smtClean="0"/>
              <a:t>1</a:t>
            </a:fld>
            <a:endParaRPr lang="en-GB"/>
          </a:p>
        </p:txBody>
      </p:sp>
    </p:spTree>
    <p:extLst>
      <p:ext uri="{BB962C8B-B14F-4D97-AF65-F5344CB8AC3E}">
        <p14:creationId xmlns:p14="http://schemas.microsoft.com/office/powerpoint/2010/main" val="13902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A9BC12-EC32-46A2-BF3D-534F9D6E6052}" type="slidenum">
              <a:rPr lang="en-GB" smtClean="0"/>
              <a:t>4</a:t>
            </a:fld>
            <a:endParaRPr lang="en-GB"/>
          </a:p>
        </p:txBody>
      </p:sp>
    </p:spTree>
    <p:extLst>
      <p:ext uri="{BB962C8B-B14F-4D97-AF65-F5344CB8AC3E}">
        <p14:creationId xmlns:p14="http://schemas.microsoft.com/office/powerpoint/2010/main" val="10087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97192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69667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9813" y="620713"/>
            <a:ext cx="1908175"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0713"/>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246439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285984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417478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1916113"/>
            <a:ext cx="37401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87838" y="1916113"/>
            <a:ext cx="37401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367732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32958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296220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06550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52580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07719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20713"/>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95288" y="1916113"/>
            <a:ext cx="7632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9528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262731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GB" altLang="en-US">
              <a:solidFill>
                <a:srgbClr val="000000"/>
              </a:solidFill>
            </a:endParaRPr>
          </a:p>
        </p:txBody>
      </p:sp>
      <p:sp>
        <p:nvSpPr>
          <p:cNvPr id="1030" name="Rectangle 7"/>
          <p:cNvSpPr>
            <a:spLocks noChangeArrowheads="1"/>
          </p:cNvSpPr>
          <p:nvPr/>
        </p:nvSpPr>
        <p:spPr bwMode="auto">
          <a:xfrm>
            <a:off x="8210550" y="0"/>
            <a:ext cx="228600" cy="3124200"/>
          </a:xfrm>
          <a:prstGeom prst="rect">
            <a:avLst/>
          </a:prstGeom>
          <a:solidFill>
            <a:srgbClr val="99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a:solidFill>
                <a:srgbClr val="000000"/>
              </a:solidFill>
              <a:cs typeface="Arial" charset="0"/>
            </a:endParaRPr>
          </a:p>
        </p:txBody>
      </p:sp>
      <p:sp>
        <p:nvSpPr>
          <p:cNvPr id="1031" name="Rectangle 8"/>
          <p:cNvSpPr>
            <a:spLocks noChangeArrowheads="1"/>
          </p:cNvSpPr>
          <p:nvPr/>
        </p:nvSpPr>
        <p:spPr bwMode="auto">
          <a:xfrm>
            <a:off x="8515350" y="0"/>
            <a:ext cx="228600" cy="4114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a:solidFill>
                <a:srgbClr val="000000"/>
              </a:solidFill>
              <a:cs typeface="Arial" charset="0"/>
            </a:endParaRPr>
          </a:p>
        </p:txBody>
      </p:sp>
      <p:sp>
        <p:nvSpPr>
          <p:cNvPr id="1032" name="Rectangle 9"/>
          <p:cNvSpPr>
            <a:spLocks noChangeArrowheads="1"/>
          </p:cNvSpPr>
          <p:nvPr/>
        </p:nvSpPr>
        <p:spPr bwMode="auto">
          <a:xfrm>
            <a:off x="8820150" y="0"/>
            <a:ext cx="228600" cy="6858000"/>
          </a:xfrm>
          <a:prstGeom prst="rect">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a:solidFill>
                <a:srgbClr val="000000"/>
              </a:solidFill>
              <a:cs typeface="Arial" charset="0"/>
            </a:endParaRPr>
          </a:p>
        </p:txBody>
      </p:sp>
      <p:pic>
        <p:nvPicPr>
          <p:cNvPr id="1033" name="Picture 10" descr="Inverclyde Council 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81813" y="6172200"/>
            <a:ext cx="172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00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mac008@glow.sch.uk" TargetMode="External"/><Relationship Id="rId2" Type="http://schemas.openxmlformats.org/officeDocument/2006/relationships/hyperlink" Target="mailto:inhgl491@glow.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77639" y="3429000"/>
            <a:ext cx="6400800" cy="2351112"/>
          </a:xfrm>
        </p:spPr>
        <p:txBody>
          <a:bodyPr/>
          <a:lstStyle/>
          <a:p>
            <a:pPr algn="r"/>
            <a:r>
              <a:rPr lang="en-GB" sz="2000" dirty="0">
                <a:latin typeface="Arial" panose="020B0604020202020204" pitchFamily="34" charset="0"/>
                <a:cs typeface="Arial" panose="020B0604020202020204" pitchFamily="34" charset="0"/>
              </a:rPr>
              <a:t>Mark Coyle– St John’s Primary</a:t>
            </a:r>
          </a:p>
          <a:p>
            <a:pPr algn="r"/>
            <a:r>
              <a:rPr lang="en-GB" sz="2000" dirty="0">
                <a:latin typeface="Arial" panose="020B0604020202020204" pitchFamily="34" charset="0"/>
                <a:cs typeface="Arial" panose="020B0604020202020204" pitchFamily="34" charset="0"/>
              </a:rPr>
              <a:t>Colette Wallace– St Michael’s Primary</a:t>
            </a:r>
          </a:p>
          <a:p>
            <a:pPr algn="r"/>
            <a:endParaRPr lang="en-GB" sz="2000" dirty="0">
              <a:latin typeface="Arial" panose="020B0604020202020204" pitchFamily="34" charset="0"/>
              <a:cs typeface="Arial" panose="020B0604020202020204" pitchFamily="34" charset="0"/>
            </a:endParaRPr>
          </a:p>
          <a:p>
            <a:pPr algn="r"/>
            <a:endParaRPr lang="en-GB" sz="20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051720" y="836712"/>
            <a:ext cx="5826719" cy="249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r"/>
            <a:r>
              <a:rPr lang="en-GB" sz="4800" b="1" kern="0" dirty="0">
                <a:solidFill>
                  <a:srgbClr val="00B050"/>
                </a:solidFill>
                <a:latin typeface="Arial" panose="020B0604020202020204" pitchFamily="34" charset="0"/>
                <a:cs typeface="Arial" panose="020B0604020202020204" pitchFamily="34" charset="0"/>
              </a:rPr>
              <a:t>PEF</a:t>
            </a:r>
            <a:br>
              <a:rPr lang="en-GB" sz="4800" b="1" kern="0" dirty="0">
                <a:solidFill>
                  <a:srgbClr val="00B050"/>
                </a:solidFill>
                <a:latin typeface="Arial" panose="020B0604020202020204" pitchFamily="34" charset="0"/>
                <a:cs typeface="Arial" panose="020B0604020202020204" pitchFamily="34" charset="0"/>
              </a:rPr>
            </a:br>
            <a:r>
              <a:rPr lang="en-GB" sz="4800" b="1" kern="0" dirty="0">
                <a:solidFill>
                  <a:srgbClr val="00B050"/>
                </a:solidFill>
                <a:latin typeface="Arial" panose="020B0604020202020204" pitchFamily="34" charset="0"/>
                <a:cs typeface="Arial" panose="020B0604020202020204" pitchFamily="34" charset="0"/>
              </a:rPr>
              <a:t>Health &amp; Wellbeing Coach</a:t>
            </a: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4973136" y="4581128"/>
            <a:ext cx="1224136" cy="1229102"/>
          </a:xfrm>
          <a:prstGeom prst="rect">
            <a:avLst/>
          </a:prstGeom>
        </p:spPr>
      </p:pic>
      <p:pic>
        <p:nvPicPr>
          <p:cNvPr id="8" name="Picture 2" descr="st johns 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9792" y="4581128"/>
            <a:ext cx="1531391" cy="130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69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46" y="12972"/>
            <a:ext cx="7632700" cy="1143000"/>
          </a:xfrm>
        </p:spPr>
        <p:txBody>
          <a:bodyPr/>
          <a:lstStyle/>
          <a:p>
            <a:pPr algn="l"/>
            <a:r>
              <a:rPr lang="en-GB" b="1" dirty="0" smtClean="0">
                <a:solidFill>
                  <a:srgbClr val="00B050"/>
                </a:solidFill>
                <a:latin typeface="Arial" panose="020B0604020202020204" pitchFamily="34" charset="0"/>
                <a:cs typeface="Arial" panose="020B0604020202020204" pitchFamily="34" charset="0"/>
              </a:rPr>
              <a:t>Sports Council</a:t>
            </a:r>
            <a:endParaRPr lang="en-GB" b="1" dirty="0">
              <a:solidFill>
                <a:srgbClr val="00B05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340768"/>
            <a:ext cx="7056784" cy="4733256"/>
          </a:xfrm>
          <a:prstGeom prst="rect">
            <a:avLst/>
          </a:prstGeom>
        </p:spPr>
      </p:pic>
    </p:spTree>
    <p:extLst>
      <p:ext uri="{BB962C8B-B14F-4D97-AF65-F5344CB8AC3E}">
        <p14:creationId xmlns:p14="http://schemas.microsoft.com/office/powerpoint/2010/main" val="99512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4DBF-DB35-4E7F-A5E7-578CF17F2106}"/>
              </a:ext>
            </a:extLst>
          </p:cNvPr>
          <p:cNvSpPr>
            <a:spLocks noGrp="1"/>
          </p:cNvSpPr>
          <p:nvPr>
            <p:ph type="title"/>
          </p:nvPr>
        </p:nvSpPr>
        <p:spPr>
          <a:xfrm>
            <a:off x="395288" y="188641"/>
            <a:ext cx="7632700" cy="1008112"/>
          </a:xfrm>
        </p:spPr>
        <p:txBody>
          <a:bodyPr/>
          <a:lstStyle/>
          <a:p>
            <a:r>
              <a:rPr lang="en-GB" b="1" dirty="0" smtClean="0">
                <a:solidFill>
                  <a:srgbClr val="00B050"/>
                </a:solidFill>
                <a:latin typeface="Arial" panose="020B0604020202020204" pitchFamily="34" charset="0"/>
                <a:cs typeface="Arial" panose="020B0604020202020204" pitchFamily="34" charset="0"/>
              </a:rPr>
              <a:t>Clubs</a:t>
            </a:r>
            <a:endParaRPr lang="en-GB" b="1" dirty="0">
              <a:solidFill>
                <a:srgbClr val="00B050"/>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D3599B75-14D3-4900-B49B-B91E95B7A88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394" y="188640"/>
            <a:ext cx="1886387" cy="2515183"/>
          </a:xfrm>
        </p:spPr>
      </p:pic>
      <p:pic>
        <p:nvPicPr>
          <p:cNvPr id="9" name="Picture 8">
            <a:extLst>
              <a:ext uri="{FF2B5EF4-FFF2-40B4-BE49-F238E27FC236}">
                <a16:creationId xmlns:a16="http://schemas.microsoft.com/office/drawing/2014/main" id="{2E6AEE40-E387-485E-AA91-8B5E71C1F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9453" y="203297"/>
            <a:ext cx="1886387" cy="2485867"/>
          </a:xfrm>
          <a:prstGeom prst="rect">
            <a:avLst/>
          </a:prstGeom>
        </p:spPr>
      </p:pic>
      <p:pic>
        <p:nvPicPr>
          <p:cNvPr id="11" name="Picture 10">
            <a:extLst>
              <a:ext uri="{FF2B5EF4-FFF2-40B4-BE49-F238E27FC236}">
                <a16:creationId xmlns:a16="http://schemas.microsoft.com/office/drawing/2014/main" id="{9995EC6F-1082-41E3-BC16-DC537BA3C3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94" y="3645024"/>
            <a:ext cx="1864400" cy="2485867"/>
          </a:xfrm>
          <a:prstGeom prst="rect">
            <a:avLst/>
          </a:prstGeom>
        </p:spPr>
      </p:pic>
      <p:pic>
        <p:nvPicPr>
          <p:cNvPr id="13" name="Picture 12">
            <a:extLst>
              <a:ext uri="{FF2B5EF4-FFF2-40B4-BE49-F238E27FC236}">
                <a16:creationId xmlns:a16="http://schemas.microsoft.com/office/drawing/2014/main" id="{62A2677C-3986-4E99-8CD7-EDE8439376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7784" y="1412776"/>
            <a:ext cx="3231350" cy="4308467"/>
          </a:xfrm>
          <a:prstGeom prst="rect">
            <a:avLst/>
          </a:prstGeom>
        </p:spPr>
      </p:pic>
      <p:pic>
        <p:nvPicPr>
          <p:cNvPr id="15" name="Picture 14">
            <a:extLst>
              <a:ext uri="{FF2B5EF4-FFF2-40B4-BE49-F238E27FC236}">
                <a16:creationId xmlns:a16="http://schemas.microsoft.com/office/drawing/2014/main" id="{E4138ADE-2B3A-44E7-8B3D-CFAE7B5CFA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423" y="3645024"/>
            <a:ext cx="1878535" cy="2504713"/>
          </a:xfrm>
          <a:prstGeom prst="rect">
            <a:avLst/>
          </a:prstGeom>
        </p:spPr>
      </p:pic>
    </p:spTree>
    <p:extLst>
      <p:ext uri="{BB962C8B-B14F-4D97-AF65-F5344CB8AC3E}">
        <p14:creationId xmlns:p14="http://schemas.microsoft.com/office/powerpoint/2010/main" val="171961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BECC13-2618-4241-A448-28DC5D953E47}"/>
              </a:ext>
            </a:extLst>
          </p:cNvPr>
          <p:cNvSpPr/>
          <p:nvPr/>
        </p:nvSpPr>
        <p:spPr>
          <a:xfrm>
            <a:off x="214941" y="153941"/>
            <a:ext cx="3600400" cy="707886"/>
          </a:xfrm>
          <a:prstGeom prst="rect">
            <a:avLst/>
          </a:prstGeom>
        </p:spPr>
        <p:txBody>
          <a:bodyPr wrap="square">
            <a:spAutoFit/>
          </a:bodyPr>
          <a:lstStyle/>
          <a:p>
            <a:r>
              <a:rPr lang="en-GB" sz="4000" b="1" dirty="0" smtClean="0">
                <a:solidFill>
                  <a:srgbClr val="00B050"/>
                </a:solidFill>
                <a:latin typeface="Arial" panose="020B0604020202020204" pitchFamily="34" charset="0"/>
                <a:cs typeface="Arial" panose="020B0604020202020204" pitchFamily="34" charset="0"/>
              </a:rPr>
              <a:t>Clubs</a:t>
            </a:r>
            <a:endParaRPr lang="en-GB" sz="4000" b="1" dirty="0">
              <a:solidFill>
                <a:srgbClr val="00B05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22DD5E-1493-42D5-BF73-D5AE884F7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088" y="861827"/>
            <a:ext cx="2736304" cy="4866972"/>
          </a:xfrm>
          <a:prstGeom prst="rect">
            <a:avLst/>
          </a:prstGeom>
        </p:spPr>
      </p:pic>
      <p:pic>
        <p:nvPicPr>
          <p:cNvPr id="11" name="Picture 10">
            <a:extLst>
              <a:ext uri="{FF2B5EF4-FFF2-40B4-BE49-F238E27FC236}">
                <a16:creationId xmlns:a16="http://schemas.microsoft.com/office/drawing/2014/main" id="{C915F6FA-70E0-404B-9EBE-ED594968B6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93" y="886541"/>
            <a:ext cx="4139952" cy="2327559"/>
          </a:xfrm>
          <a:prstGeom prst="rect">
            <a:avLst/>
          </a:prstGeom>
        </p:spPr>
      </p:pic>
      <p:pic>
        <p:nvPicPr>
          <p:cNvPr id="13" name="Picture 12">
            <a:extLst>
              <a:ext uri="{FF2B5EF4-FFF2-40B4-BE49-F238E27FC236}">
                <a16:creationId xmlns:a16="http://schemas.microsoft.com/office/drawing/2014/main" id="{813E9C24-3F64-4304-B0AC-13F3C986EF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93" y="3573016"/>
            <a:ext cx="4183909" cy="2352273"/>
          </a:xfrm>
          <a:prstGeom prst="rect">
            <a:avLst/>
          </a:prstGeom>
        </p:spPr>
      </p:pic>
    </p:spTree>
    <p:extLst>
      <p:ext uri="{BB962C8B-B14F-4D97-AF65-F5344CB8AC3E}">
        <p14:creationId xmlns:p14="http://schemas.microsoft.com/office/powerpoint/2010/main" val="276651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ECC13-2618-4241-A448-28DC5D953E47}"/>
              </a:ext>
            </a:extLst>
          </p:cNvPr>
          <p:cNvSpPr/>
          <p:nvPr/>
        </p:nvSpPr>
        <p:spPr>
          <a:xfrm>
            <a:off x="214941" y="153941"/>
            <a:ext cx="1980795" cy="707886"/>
          </a:xfrm>
          <a:prstGeom prst="rect">
            <a:avLst/>
          </a:prstGeom>
        </p:spPr>
        <p:txBody>
          <a:bodyPr wrap="square">
            <a:spAutoFit/>
          </a:bodyPr>
          <a:lstStyle/>
          <a:p>
            <a:r>
              <a:rPr lang="en-GB" sz="4000" b="1" dirty="0" smtClean="0">
                <a:solidFill>
                  <a:srgbClr val="00B050"/>
                </a:solidFill>
                <a:latin typeface="Arial" panose="020B0604020202020204" pitchFamily="34" charset="0"/>
                <a:cs typeface="Arial" panose="020B0604020202020204" pitchFamily="34" charset="0"/>
              </a:rPr>
              <a:t>Clubs</a:t>
            </a:r>
            <a:endParaRPr lang="en-GB" sz="4000" b="1" dirty="0">
              <a:solidFill>
                <a:srgbClr val="00B05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7" y="1052736"/>
            <a:ext cx="3840427" cy="216024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271" y="3933056"/>
            <a:ext cx="3840427" cy="21602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052735"/>
            <a:ext cx="3435846" cy="5040561"/>
          </a:xfrm>
          <a:prstGeom prst="rect">
            <a:avLst/>
          </a:prstGeom>
        </p:spPr>
      </p:pic>
    </p:spTree>
    <p:extLst>
      <p:ext uri="{BB962C8B-B14F-4D97-AF65-F5344CB8AC3E}">
        <p14:creationId xmlns:p14="http://schemas.microsoft.com/office/powerpoint/2010/main" val="318527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utlook.office.com/owa/service.svc/s/GetAttachmentThumbnail?id=AAMkADRlMDkyMGVlLTA5NmUtNGZkMi04ZjFjLWYzOGVlMjdlYzM3MABGAAAAAAC84Vfc1R1NRpa%2BaAsXl1zUBwAGlbIuG5AXSp0N0LaSIdZyAAAApnaIAADHqz0SOe8NTKdT1h11lh%2BqAARe1D18AAABEgAQAKHbLM%2FO6HlHje87PkyhYck%3D&amp;thumbnailType=2&amp;X-OWA-CANARY=mL6ufQCuxUeQVOkIHGE3bLCbouIhiNUYDUyeeuZa2FJEcNMTQwGywUw3HSrghMasobca8UtZiX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095" y="1052736"/>
            <a:ext cx="4229906" cy="2376017"/>
          </a:xfrm>
          <a:prstGeom prst="rect">
            <a:avLst/>
          </a:prstGeom>
        </p:spPr>
      </p:pic>
      <p:sp>
        <p:nvSpPr>
          <p:cNvPr id="4" name="Rectangle 3"/>
          <p:cNvSpPr/>
          <p:nvPr/>
        </p:nvSpPr>
        <p:spPr>
          <a:xfrm>
            <a:off x="368300" y="199354"/>
            <a:ext cx="1608133" cy="707886"/>
          </a:xfrm>
          <a:prstGeom prst="rect">
            <a:avLst/>
          </a:prstGeom>
        </p:spPr>
        <p:txBody>
          <a:bodyPr wrap="none">
            <a:spAutoFit/>
          </a:bodyPr>
          <a:lstStyle/>
          <a:p>
            <a:pPr lvl="0"/>
            <a:r>
              <a:rPr lang="en-GB" sz="4000" b="1" dirty="0">
                <a:solidFill>
                  <a:srgbClr val="00B050"/>
                </a:solidFill>
                <a:latin typeface="Arial" panose="020B0604020202020204" pitchFamily="34" charset="0"/>
                <a:cs typeface="Arial" panose="020B0604020202020204" pitchFamily="34" charset="0"/>
              </a:rPr>
              <a:t>Clubs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3579473"/>
            <a:ext cx="4229905" cy="2376017"/>
          </a:xfrm>
          <a:prstGeom prst="rect">
            <a:avLst/>
          </a:prstGeom>
        </p:spPr>
      </p:pic>
    </p:spTree>
    <p:extLst>
      <p:ext uri="{BB962C8B-B14F-4D97-AF65-F5344CB8AC3E}">
        <p14:creationId xmlns:p14="http://schemas.microsoft.com/office/powerpoint/2010/main" val="148220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6BB7-9704-4734-BE79-9727F0166F9C}"/>
              </a:ext>
            </a:extLst>
          </p:cNvPr>
          <p:cNvSpPr>
            <a:spLocks noGrp="1"/>
          </p:cNvSpPr>
          <p:nvPr>
            <p:ph type="title"/>
          </p:nvPr>
        </p:nvSpPr>
        <p:spPr>
          <a:xfrm>
            <a:off x="251520" y="0"/>
            <a:ext cx="8229600" cy="1143000"/>
          </a:xfrm>
        </p:spPr>
        <p:txBody>
          <a:bodyPr/>
          <a:lstStyle/>
          <a:p>
            <a:pPr algn="l"/>
            <a:r>
              <a:rPr lang="en-GB" b="1" dirty="0">
                <a:solidFill>
                  <a:srgbClr val="00B050"/>
                </a:solidFill>
                <a:latin typeface="Arial" panose="020B0604020202020204" pitchFamily="34" charset="0"/>
                <a:cs typeface="Arial" panose="020B0604020202020204" pitchFamily="34" charset="0"/>
              </a:rPr>
              <a:t>Data</a:t>
            </a:r>
          </a:p>
        </p:txBody>
      </p:sp>
      <p:sp>
        <p:nvSpPr>
          <p:cNvPr id="5" name="Text Placeholder 4">
            <a:extLst>
              <a:ext uri="{FF2B5EF4-FFF2-40B4-BE49-F238E27FC236}">
                <a16:creationId xmlns:a16="http://schemas.microsoft.com/office/drawing/2014/main" id="{251334F6-33D9-4D84-95C8-9363B4C8AD47}"/>
              </a:ext>
            </a:extLst>
          </p:cNvPr>
          <p:cNvSpPr>
            <a:spLocks noGrp="1"/>
          </p:cNvSpPr>
          <p:nvPr>
            <p:ph type="body" idx="1"/>
          </p:nvPr>
        </p:nvSpPr>
        <p:spPr>
          <a:xfrm>
            <a:off x="457200" y="1019175"/>
            <a:ext cx="4040188" cy="639762"/>
          </a:xfrm>
        </p:spPr>
        <p:txBody>
          <a:bodyPr/>
          <a:lstStyle/>
          <a:p>
            <a:r>
              <a:rPr lang="en-GB" dirty="0"/>
              <a:t>St Michael’s Primary</a:t>
            </a:r>
          </a:p>
        </p:txBody>
      </p:sp>
      <p:sp>
        <p:nvSpPr>
          <p:cNvPr id="3" name="Content Placeholder 2">
            <a:extLst>
              <a:ext uri="{FF2B5EF4-FFF2-40B4-BE49-F238E27FC236}">
                <a16:creationId xmlns:a16="http://schemas.microsoft.com/office/drawing/2014/main" id="{798C6029-B8CC-473D-B684-B0025AEA3445}"/>
              </a:ext>
            </a:extLst>
          </p:cNvPr>
          <p:cNvSpPr>
            <a:spLocks noGrp="1"/>
          </p:cNvSpPr>
          <p:nvPr>
            <p:ph sz="half" idx="2"/>
          </p:nvPr>
        </p:nvSpPr>
        <p:spPr>
          <a:xfrm>
            <a:off x="457200" y="1682596"/>
            <a:ext cx="4040188" cy="4914756"/>
          </a:xfrm>
        </p:spPr>
        <p:txBody>
          <a:bodyPr/>
          <a:lstStyle/>
          <a:p>
            <a:r>
              <a:rPr lang="en-GB" sz="2400" dirty="0"/>
              <a:t>Average increase of 57% in attendance at Breakfast Club </a:t>
            </a:r>
          </a:p>
          <a:p>
            <a:r>
              <a:rPr lang="en-GB" sz="2400" dirty="0"/>
              <a:t>No referrals from Senior playground </a:t>
            </a:r>
          </a:p>
          <a:p>
            <a:r>
              <a:rPr lang="en-GB" dirty="0"/>
              <a:t>73.5% of pupils with FME have engaged in additional physical or sports based activities</a:t>
            </a:r>
          </a:p>
          <a:p>
            <a:r>
              <a:rPr lang="en-GB" dirty="0"/>
              <a:t>Of those not participating, 11.8% are within same class </a:t>
            </a:r>
            <a:endParaRPr lang="en-GB" sz="2400" dirty="0"/>
          </a:p>
        </p:txBody>
      </p:sp>
      <p:sp>
        <p:nvSpPr>
          <p:cNvPr id="6" name="Text Placeholder 5">
            <a:extLst>
              <a:ext uri="{FF2B5EF4-FFF2-40B4-BE49-F238E27FC236}">
                <a16:creationId xmlns:a16="http://schemas.microsoft.com/office/drawing/2014/main" id="{34E6C07F-E172-453D-A765-956C7412843F}"/>
              </a:ext>
            </a:extLst>
          </p:cNvPr>
          <p:cNvSpPr>
            <a:spLocks noGrp="1"/>
          </p:cNvSpPr>
          <p:nvPr>
            <p:ph type="body" sz="quarter" idx="3"/>
          </p:nvPr>
        </p:nvSpPr>
        <p:spPr>
          <a:xfrm>
            <a:off x="4703068" y="984875"/>
            <a:ext cx="4011515" cy="639762"/>
          </a:xfrm>
        </p:spPr>
        <p:txBody>
          <a:bodyPr/>
          <a:lstStyle/>
          <a:p>
            <a:r>
              <a:rPr lang="en-GB" dirty="0"/>
              <a:t>St John’s Primary</a:t>
            </a:r>
          </a:p>
        </p:txBody>
      </p:sp>
      <p:sp>
        <p:nvSpPr>
          <p:cNvPr id="7" name="Content Placeholder 6">
            <a:extLst>
              <a:ext uri="{FF2B5EF4-FFF2-40B4-BE49-F238E27FC236}">
                <a16:creationId xmlns:a16="http://schemas.microsoft.com/office/drawing/2014/main" id="{69EB2D75-791D-4B88-8207-D96254452E2C}"/>
              </a:ext>
            </a:extLst>
          </p:cNvPr>
          <p:cNvSpPr>
            <a:spLocks noGrp="1"/>
          </p:cNvSpPr>
          <p:nvPr>
            <p:ph sz="quarter" idx="4"/>
          </p:nvPr>
        </p:nvSpPr>
        <p:spPr>
          <a:xfrm>
            <a:off x="4664158" y="1658937"/>
            <a:ext cx="4041775" cy="3951288"/>
          </a:xfrm>
        </p:spPr>
        <p:txBody>
          <a:bodyPr/>
          <a:lstStyle/>
          <a:p>
            <a:r>
              <a:rPr lang="en-GB" dirty="0"/>
              <a:t>Average increase of </a:t>
            </a:r>
            <a:r>
              <a:rPr lang="en-GB" dirty="0" smtClean="0"/>
              <a:t>75% </a:t>
            </a:r>
            <a:r>
              <a:rPr lang="en-GB" dirty="0"/>
              <a:t>in attendance at Breakfast Club </a:t>
            </a:r>
          </a:p>
          <a:p>
            <a:r>
              <a:rPr lang="en-GB" dirty="0"/>
              <a:t>Reduced </a:t>
            </a:r>
            <a:r>
              <a:rPr lang="en-GB" dirty="0" smtClean="0"/>
              <a:t>referrals</a:t>
            </a:r>
          </a:p>
          <a:p>
            <a:r>
              <a:rPr lang="en-GB" dirty="0" smtClean="0"/>
              <a:t>61.6% of School Role participated in Term 1</a:t>
            </a:r>
          </a:p>
          <a:p>
            <a:r>
              <a:rPr lang="en-GB" dirty="0" smtClean="0"/>
              <a:t>School Club Links rose from 1 to 5 </a:t>
            </a:r>
          </a:p>
          <a:p>
            <a:r>
              <a:rPr lang="en-GB" dirty="0" smtClean="0"/>
              <a:t>Activity Sessions in Term 1 = 94 / 8 activities compared to 28 / 4 last session</a:t>
            </a:r>
            <a:endParaRPr lang="en-GB" dirty="0"/>
          </a:p>
          <a:p>
            <a:endParaRPr lang="en-GB" dirty="0"/>
          </a:p>
        </p:txBody>
      </p:sp>
    </p:spTree>
    <p:extLst>
      <p:ext uri="{BB962C8B-B14F-4D97-AF65-F5344CB8AC3E}">
        <p14:creationId xmlns:p14="http://schemas.microsoft.com/office/powerpoint/2010/main" val="121430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7C1-D5E9-4682-BDB8-60F5C20E7B32}"/>
              </a:ext>
            </a:extLst>
          </p:cNvPr>
          <p:cNvSpPr>
            <a:spLocks noGrp="1"/>
          </p:cNvSpPr>
          <p:nvPr>
            <p:ph type="title" idx="4294967295"/>
          </p:nvPr>
        </p:nvSpPr>
        <p:spPr>
          <a:xfrm>
            <a:off x="481415" y="0"/>
            <a:ext cx="7632700" cy="836613"/>
          </a:xfrm>
        </p:spPr>
        <p:txBody>
          <a:bodyPr/>
          <a:lstStyle/>
          <a:p>
            <a:pPr algn="l"/>
            <a:r>
              <a:rPr lang="en-GB" b="1" dirty="0">
                <a:solidFill>
                  <a:srgbClr val="00B050"/>
                </a:solidFill>
                <a:latin typeface="Arial" panose="020B0604020202020204" pitchFamily="34" charset="0"/>
                <a:cs typeface="Arial" panose="020B0604020202020204" pitchFamily="34" charset="0"/>
              </a:rPr>
              <a:t>Views</a:t>
            </a:r>
          </a:p>
        </p:txBody>
      </p:sp>
      <p:sp>
        <p:nvSpPr>
          <p:cNvPr id="6" name="Speech Bubble: Rectangle 5">
            <a:extLst>
              <a:ext uri="{FF2B5EF4-FFF2-40B4-BE49-F238E27FC236}">
                <a16:creationId xmlns:a16="http://schemas.microsoft.com/office/drawing/2014/main" id="{CC338FB3-390C-4EBC-BBCA-6E8217539E58}"/>
              </a:ext>
            </a:extLst>
          </p:cNvPr>
          <p:cNvSpPr/>
          <p:nvPr/>
        </p:nvSpPr>
        <p:spPr bwMode="auto">
          <a:xfrm>
            <a:off x="323528" y="980728"/>
            <a:ext cx="3528392" cy="2016224"/>
          </a:xfrm>
          <a:prstGeom prst="wedgeRect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3A2986F4-023D-4DB4-B9A0-0A3905B5DDCD}"/>
              </a:ext>
            </a:extLst>
          </p:cNvPr>
          <p:cNvSpPr txBox="1"/>
          <p:nvPr/>
        </p:nvSpPr>
        <p:spPr>
          <a:xfrm>
            <a:off x="460908" y="1080899"/>
            <a:ext cx="3226489" cy="1815882"/>
          </a:xfrm>
          <a:prstGeom prst="rect">
            <a:avLst/>
          </a:prstGeom>
          <a:noFill/>
        </p:spPr>
        <p:txBody>
          <a:bodyPr wrap="square" rtlCol="0">
            <a:spAutoFit/>
          </a:bodyPr>
          <a:lstStyle/>
          <a:p>
            <a:r>
              <a:rPr lang="en-GB" sz="1600" dirty="0"/>
              <a:t>I enjoy being part of the Sports council – we are able to make a difference to the playground making it a happier </a:t>
            </a:r>
            <a:r>
              <a:rPr lang="en-GB" sz="1600" dirty="0" smtClean="0"/>
              <a:t>place through developing the </a:t>
            </a:r>
            <a:r>
              <a:rPr lang="en-GB" sz="1600" dirty="0"/>
              <a:t>r</a:t>
            </a:r>
            <a:r>
              <a:rPr lang="en-GB" sz="1600" dirty="0" smtClean="0"/>
              <a:t>ota and organising Playground Games.</a:t>
            </a:r>
            <a:endParaRPr lang="en-GB" sz="1600" dirty="0"/>
          </a:p>
        </p:txBody>
      </p:sp>
      <p:pic>
        <p:nvPicPr>
          <p:cNvPr id="8" name="Picture 7">
            <a:extLst>
              <a:ext uri="{FF2B5EF4-FFF2-40B4-BE49-F238E27FC236}">
                <a16:creationId xmlns:a16="http://schemas.microsoft.com/office/drawing/2014/main" id="{07409C26-531D-43A0-B44C-75E20D8DAF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flipV="1">
            <a:off x="4427983" y="3802107"/>
            <a:ext cx="3456384" cy="2088232"/>
          </a:xfrm>
          <a:prstGeom prst="rect">
            <a:avLst/>
          </a:prstGeom>
        </p:spPr>
      </p:pic>
      <p:sp>
        <p:nvSpPr>
          <p:cNvPr id="9" name="TextBox 8">
            <a:extLst>
              <a:ext uri="{FF2B5EF4-FFF2-40B4-BE49-F238E27FC236}">
                <a16:creationId xmlns:a16="http://schemas.microsoft.com/office/drawing/2014/main" id="{45D8F5DE-67C5-4E96-82F4-8F6563ECDC84}"/>
              </a:ext>
            </a:extLst>
          </p:cNvPr>
          <p:cNvSpPr txBox="1"/>
          <p:nvPr/>
        </p:nvSpPr>
        <p:spPr>
          <a:xfrm>
            <a:off x="4542931" y="4136013"/>
            <a:ext cx="3226489" cy="1754326"/>
          </a:xfrm>
          <a:prstGeom prst="rect">
            <a:avLst/>
          </a:prstGeom>
          <a:noFill/>
        </p:spPr>
        <p:txBody>
          <a:bodyPr wrap="square" rtlCol="0">
            <a:spAutoFit/>
          </a:bodyPr>
          <a:lstStyle/>
          <a:p>
            <a:r>
              <a:rPr lang="en-GB" dirty="0"/>
              <a:t>Helping the </a:t>
            </a:r>
            <a:r>
              <a:rPr lang="en-GB" dirty="0" smtClean="0"/>
              <a:t>P1 </a:t>
            </a:r>
            <a:r>
              <a:rPr lang="en-GB" dirty="0"/>
              <a:t>and </a:t>
            </a:r>
            <a:r>
              <a:rPr lang="en-GB" dirty="0" smtClean="0"/>
              <a:t>P2 pupils at </a:t>
            </a:r>
            <a:r>
              <a:rPr lang="en-GB" dirty="0"/>
              <a:t>the Lunchtime Clubs is </a:t>
            </a:r>
            <a:r>
              <a:rPr lang="en-GB" dirty="0" smtClean="0"/>
              <a:t>great because we get to show the wee ones how to develop new sports skills.</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356992"/>
            <a:ext cx="2088232" cy="331236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322786"/>
            <a:ext cx="2088232" cy="3312368"/>
          </a:xfrm>
          <a:prstGeom prst="rect">
            <a:avLst/>
          </a:prstGeom>
        </p:spPr>
      </p:pic>
    </p:spTree>
    <p:extLst>
      <p:ext uri="{BB962C8B-B14F-4D97-AF65-F5344CB8AC3E}">
        <p14:creationId xmlns:p14="http://schemas.microsoft.com/office/powerpoint/2010/main" val="17235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7C1-D5E9-4682-BDB8-60F5C20E7B32}"/>
              </a:ext>
            </a:extLst>
          </p:cNvPr>
          <p:cNvSpPr>
            <a:spLocks noGrp="1"/>
          </p:cNvSpPr>
          <p:nvPr>
            <p:ph type="title" idx="4294967295"/>
          </p:nvPr>
        </p:nvSpPr>
        <p:spPr>
          <a:xfrm>
            <a:off x="481415" y="0"/>
            <a:ext cx="7632700" cy="836613"/>
          </a:xfrm>
        </p:spPr>
        <p:txBody>
          <a:bodyPr/>
          <a:lstStyle/>
          <a:p>
            <a:pPr algn="l"/>
            <a:r>
              <a:rPr lang="en-GB" b="1" dirty="0">
                <a:solidFill>
                  <a:srgbClr val="00B050"/>
                </a:solidFill>
                <a:latin typeface="Arial" panose="020B0604020202020204" pitchFamily="34" charset="0"/>
                <a:cs typeface="Arial" panose="020B0604020202020204" pitchFamily="34" charset="0"/>
              </a:rPr>
              <a:t>Views</a:t>
            </a:r>
          </a:p>
        </p:txBody>
      </p:sp>
      <p:sp>
        <p:nvSpPr>
          <p:cNvPr id="6" name="Speech Bubble: Rectangle 5">
            <a:extLst>
              <a:ext uri="{FF2B5EF4-FFF2-40B4-BE49-F238E27FC236}">
                <a16:creationId xmlns:a16="http://schemas.microsoft.com/office/drawing/2014/main" id="{CC338FB3-390C-4EBC-BBCA-6E8217539E58}"/>
              </a:ext>
            </a:extLst>
          </p:cNvPr>
          <p:cNvSpPr/>
          <p:nvPr/>
        </p:nvSpPr>
        <p:spPr bwMode="auto">
          <a:xfrm>
            <a:off x="323528" y="980728"/>
            <a:ext cx="3528392" cy="2016224"/>
          </a:xfrm>
          <a:prstGeom prst="wedgeRect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3A2986F4-023D-4DB4-B9A0-0A3905B5DDCD}"/>
              </a:ext>
            </a:extLst>
          </p:cNvPr>
          <p:cNvSpPr txBox="1"/>
          <p:nvPr/>
        </p:nvSpPr>
        <p:spPr>
          <a:xfrm>
            <a:off x="481415" y="1268760"/>
            <a:ext cx="3226489" cy="1200329"/>
          </a:xfrm>
          <a:prstGeom prst="rect">
            <a:avLst/>
          </a:prstGeom>
          <a:noFill/>
        </p:spPr>
        <p:txBody>
          <a:bodyPr wrap="square" rtlCol="0">
            <a:spAutoFit/>
          </a:bodyPr>
          <a:lstStyle/>
          <a:p>
            <a:r>
              <a:rPr lang="en-GB" dirty="0"/>
              <a:t>The MUGA is better now as we can try different sports rather than just football all the </a:t>
            </a:r>
            <a:r>
              <a:rPr lang="en-GB" dirty="0" smtClean="0"/>
              <a:t>time.</a:t>
            </a:r>
            <a:endParaRPr lang="en-GB" dirty="0"/>
          </a:p>
        </p:txBody>
      </p:sp>
      <p:pic>
        <p:nvPicPr>
          <p:cNvPr id="8" name="Picture 7">
            <a:extLst>
              <a:ext uri="{FF2B5EF4-FFF2-40B4-BE49-F238E27FC236}">
                <a16:creationId xmlns:a16="http://schemas.microsoft.com/office/drawing/2014/main" id="{07409C26-531D-43A0-B44C-75E20D8DAF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flipV="1">
            <a:off x="4562631" y="3449279"/>
            <a:ext cx="3456384" cy="2654658"/>
          </a:xfrm>
          <a:prstGeom prst="rect">
            <a:avLst/>
          </a:prstGeom>
        </p:spPr>
      </p:pic>
      <p:sp>
        <p:nvSpPr>
          <p:cNvPr id="9" name="TextBox 8">
            <a:extLst>
              <a:ext uri="{FF2B5EF4-FFF2-40B4-BE49-F238E27FC236}">
                <a16:creationId xmlns:a16="http://schemas.microsoft.com/office/drawing/2014/main" id="{45D8F5DE-67C5-4E96-82F4-8F6563ECDC84}"/>
              </a:ext>
            </a:extLst>
          </p:cNvPr>
          <p:cNvSpPr txBox="1"/>
          <p:nvPr/>
        </p:nvSpPr>
        <p:spPr>
          <a:xfrm>
            <a:off x="4792526" y="4368544"/>
            <a:ext cx="3226489" cy="1200329"/>
          </a:xfrm>
          <a:prstGeom prst="rect">
            <a:avLst/>
          </a:prstGeom>
          <a:noFill/>
        </p:spPr>
        <p:txBody>
          <a:bodyPr wrap="square" rtlCol="0">
            <a:spAutoFit/>
          </a:bodyPr>
          <a:lstStyle/>
          <a:p>
            <a:r>
              <a:rPr lang="en-GB" dirty="0"/>
              <a:t>I think that it is great that we have lots of afterschool clubs for all the pupils, not just for the older </a:t>
            </a:r>
            <a:r>
              <a:rPr lang="en-GB" dirty="0" smtClean="0"/>
              <a:t>ones.</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689" y="3323253"/>
            <a:ext cx="2160240" cy="329091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158366"/>
            <a:ext cx="2160240" cy="3290913"/>
          </a:xfrm>
          <a:prstGeom prst="rect">
            <a:avLst/>
          </a:prstGeom>
        </p:spPr>
      </p:pic>
    </p:spTree>
    <p:extLst>
      <p:ext uri="{BB962C8B-B14F-4D97-AF65-F5344CB8AC3E}">
        <p14:creationId xmlns:p14="http://schemas.microsoft.com/office/powerpoint/2010/main" val="161575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72" y="-69139"/>
            <a:ext cx="1944464" cy="1143000"/>
          </a:xfrm>
        </p:spPr>
        <p:txBody>
          <a:bodyPr/>
          <a:lstStyle/>
          <a:p>
            <a:pPr algn="l"/>
            <a:r>
              <a:rPr lang="en-GB" b="1" dirty="0" smtClean="0">
                <a:solidFill>
                  <a:srgbClr val="00B050"/>
                </a:solidFill>
                <a:latin typeface="Arial" panose="020B0604020202020204" pitchFamily="34" charset="0"/>
                <a:cs typeface="Arial" panose="020B0604020202020204" pitchFamily="34" charset="0"/>
              </a:rPr>
              <a:t>Views</a:t>
            </a:r>
            <a:endParaRPr lang="en-GB" b="1" dirty="0">
              <a:solidFill>
                <a:srgbClr val="00B050"/>
              </a:solidFill>
              <a:latin typeface="Arial" panose="020B0604020202020204" pitchFamily="34" charset="0"/>
              <a:cs typeface="Arial" panose="020B0604020202020204" pitchFamily="34" charset="0"/>
            </a:endParaRPr>
          </a:p>
        </p:txBody>
      </p:sp>
      <p:sp>
        <p:nvSpPr>
          <p:cNvPr id="3" name="Speech Bubble: Rectangle 5">
            <a:extLst>
              <a:ext uri="{FF2B5EF4-FFF2-40B4-BE49-F238E27FC236}">
                <a16:creationId xmlns:a16="http://schemas.microsoft.com/office/drawing/2014/main" id="{CC338FB3-390C-4EBC-BBCA-6E8217539E58}"/>
              </a:ext>
            </a:extLst>
          </p:cNvPr>
          <p:cNvSpPr/>
          <p:nvPr/>
        </p:nvSpPr>
        <p:spPr bwMode="auto">
          <a:xfrm>
            <a:off x="323528" y="980728"/>
            <a:ext cx="3528392" cy="1656184"/>
          </a:xfrm>
          <a:prstGeom prst="wedgeRect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000" dirty="0">
                <a:latin typeface="Arial" panose="020B0604020202020204" pitchFamily="34" charset="0"/>
                <a:cs typeface="Arial" panose="020B0604020202020204" pitchFamily="34" charset="0"/>
              </a:rPr>
              <a:t>Breakfast Club was so much better with Kayleigh.  She had so many activities for us to do and it got us ready for the day ahead.</a:t>
            </a:r>
            <a:endPar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Speech Bubble: Rectangle 5">
            <a:extLst>
              <a:ext uri="{FF2B5EF4-FFF2-40B4-BE49-F238E27FC236}">
                <a16:creationId xmlns:a16="http://schemas.microsoft.com/office/drawing/2014/main" id="{CC338FB3-390C-4EBC-BBCA-6E8217539E58}"/>
              </a:ext>
            </a:extLst>
          </p:cNvPr>
          <p:cNvSpPr/>
          <p:nvPr/>
        </p:nvSpPr>
        <p:spPr bwMode="auto">
          <a:xfrm>
            <a:off x="323528" y="3593647"/>
            <a:ext cx="3528392" cy="2376264"/>
          </a:xfrm>
          <a:prstGeom prst="wedgeRectCallout">
            <a:avLst>
              <a:gd name="adj1" fmla="val -20833"/>
              <a:gd name="adj2" fmla="val 615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a:latin typeface="Arial" panose="020B0604020202020204" pitchFamily="34" charset="0"/>
                <a:cs typeface="Arial" panose="020B0604020202020204" pitchFamily="34" charset="0"/>
              </a:rPr>
              <a:t>Having Kayleigh in our gym lessons made us more confident.  She was dead approachable and we could ask her anything.  She was always able to help us when we weren't sure.  Having two adults at gym made it so much better.</a:t>
            </a:r>
            <a:endParaRPr kumimoji="0" lang="en-GB"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Speech Bubble: Rectangle 5">
            <a:extLst>
              <a:ext uri="{FF2B5EF4-FFF2-40B4-BE49-F238E27FC236}">
                <a16:creationId xmlns:a16="http://schemas.microsoft.com/office/drawing/2014/main" id="{CC338FB3-390C-4EBC-BBCA-6E8217539E58}"/>
              </a:ext>
            </a:extLst>
          </p:cNvPr>
          <p:cNvSpPr/>
          <p:nvPr/>
        </p:nvSpPr>
        <p:spPr bwMode="auto">
          <a:xfrm>
            <a:off x="4283968" y="980728"/>
            <a:ext cx="3528392" cy="1800200"/>
          </a:xfrm>
          <a:prstGeom prst="wedgeRectCallout">
            <a:avLst>
              <a:gd name="adj1" fmla="val -20833"/>
              <a:gd name="adj2" fmla="val 615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a:latin typeface="Arial" panose="020B0604020202020204" pitchFamily="34" charset="0"/>
                <a:cs typeface="Arial" panose="020B0604020202020204" pitchFamily="34" charset="0"/>
              </a:rPr>
              <a:t>It was great having Kayleigh.  She helped with extra training sessions for athletics.  When she took us to netball tournaments she was really supportive.  She boosted our confidence.</a:t>
            </a:r>
            <a:endParaRPr kumimoji="0" lang="en-GB"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CC338FB3-390C-4EBC-BBCA-6E8217539E58}"/>
              </a:ext>
            </a:extLst>
          </p:cNvPr>
          <p:cNvSpPr/>
          <p:nvPr/>
        </p:nvSpPr>
        <p:spPr bwMode="auto">
          <a:xfrm>
            <a:off x="4283968" y="3625429"/>
            <a:ext cx="3528392" cy="1800200"/>
          </a:xfrm>
          <a:prstGeom prst="wedgeRectCallout">
            <a:avLst>
              <a:gd name="adj1" fmla="val -20833"/>
              <a:gd name="adj2" fmla="val 615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a:latin typeface="Arial" panose="020B0604020202020204" pitchFamily="34" charset="0"/>
                <a:cs typeface="Arial" panose="020B0604020202020204" pitchFamily="34" charset="0"/>
              </a:rPr>
              <a:t>We had so many after school clubs when Kayleigh was here.  She really listened to us at our Sports Council when we shared our opinions.  She made things happen!</a:t>
            </a:r>
            <a:endParaRPr kumimoji="0" lang="en-GB"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28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1944464" cy="1143000"/>
          </a:xfrm>
        </p:spPr>
        <p:txBody>
          <a:bodyPr/>
          <a:lstStyle/>
          <a:p>
            <a:pPr algn="l"/>
            <a:r>
              <a:rPr lang="en-GB" b="1" dirty="0" smtClean="0">
                <a:solidFill>
                  <a:srgbClr val="00B050"/>
                </a:solidFill>
                <a:latin typeface="Arial" panose="020B0604020202020204" pitchFamily="34" charset="0"/>
                <a:cs typeface="Arial" panose="020B0604020202020204" pitchFamily="34" charset="0"/>
              </a:rPr>
              <a:t>Views</a:t>
            </a:r>
            <a:endParaRPr lang="en-GB" b="1" dirty="0">
              <a:solidFill>
                <a:srgbClr val="00B050"/>
              </a:solidFill>
              <a:latin typeface="Arial" panose="020B0604020202020204" pitchFamily="34" charset="0"/>
              <a:cs typeface="Arial" panose="020B0604020202020204" pitchFamily="34" charset="0"/>
            </a:endParaRPr>
          </a:p>
        </p:txBody>
      </p:sp>
      <p:sp>
        <p:nvSpPr>
          <p:cNvPr id="3" name="Speech Bubble: Rectangle 5">
            <a:extLst>
              <a:ext uri="{FF2B5EF4-FFF2-40B4-BE49-F238E27FC236}">
                <a16:creationId xmlns:a16="http://schemas.microsoft.com/office/drawing/2014/main" id="{CC338FB3-390C-4EBC-BBCA-6E8217539E58}"/>
              </a:ext>
            </a:extLst>
          </p:cNvPr>
          <p:cNvSpPr/>
          <p:nvPr/>
        </p:nvSpPr>
        <p:spPr bwMode="auto">
          <a:xfrm>
            <a:off x="359780" y="1259632"/>
            <a:ext cx="3528392" cy="2313384"/>
          </a:xfrm>
          <a:prstGeom prst="wedgeRectCallout">
            <a:avLst>
              <a:gd name="adj1" fmla="val -20833"/>
              <a:gd name="adj2" fmla="val 615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a:latin typeface="Arial" panose="020B0604020202020204" pitchFamily="34" charset="0"/>
                <a:cs typeface="Arial" panose="020B0604020202020204" pitchFamily="34" charset="0"/>
              </a:rPr>
              <a:t>In the Sports Leaders they've been teaching us how to use communication skills, leadership skills and responsibility.  We've learned how to use our voice to get others to join in activities and we've learned other strategies too.</a:t>
            </a:r>
          </a:p>
          <a:p>
            <a:pPr eaLnBrk="0" fontAlgn="base" hangingPunct="0">
              <a:spcBef>
                <a:spcPct val="0"/>
              </a:spcBef>
              <a:spcAft>
                <a:spcPct val="0"/>
              </a:spcAft>
            </a:pPr>
            <a:endParaRPr lang="en-GB" dirty="0">
              <a:latin typeface="Arial" panose="020B0604020202020204" pitchFamily="34" charset="0"/>
              <a:cs typeface="Arial" panose="020B0604020202020204" pitchFamily="34" charset="0"/>
            </a:endParaRPr>
          </a:p>
        </p:txBody>
      </p:sp>
      <p:sp>
        <p:nvSpPr>
          <p:cNvPr id="4" name="Speech Bubble: Rectangle 5">
            <a:extLst>
              <a:ext uri="{FF2B5EF4-FFF2-40B4-BE49-F238E27FC236}">
                <a16:creationId xmlns:a16="http://schemas.microsoft.com/office/drawing/2014/main" id="{CC338FB3-390C-4EBC-BBCA-6E8217539E58}"/>
              </a:ext>
            </a:extLst>
          </p:cNvPr>
          <p:cNvSpPr/>
          <p:nvPr/>
        </p:nvSpPr>
        <p:spPr bwMode="auto">
          <a:xfrm>
            <a:off x="4355976" y="3933056"/>
            <a:ext cx="3528392" cy="1944216"/>
          </a:xfrm>
          <a:prstGeom prst="wedgeRectCallout">
            <a:avLst>
              <a:gd name="adj1" fmla="val -20833"/>
              <a:gd name="adj2" fmla="val 615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a:latin typeface="Arial" panose="020B0604020202020204" pitchFamily="34" charset="0"/>
                <a:cs typeface="Arial" panose="020B0604020202020204" pitchFamily="34" charset="0"/>
              </a:rPr>
              <a:t>In our Sports Leaders programme we've learning how to lead others, especially the little ones.  Leadership skills are something that we'll really need in the future.</a:t>
            </a:r>
            <a:endParaRPr kumimoji="0" lang="en-GB"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27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953" y="116632"/>
            <a:ext cx="3682752" cy="792088"/>
          </a:xfrm>
          <a:prstGeom prst="rect">
            <a:avLst/>
          </a:prstGeom>
        </p:spPr>
        <p:txBody>
          <a:bodyPr>
            <a:norm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entury Gothic" pitchFamily="34" charset="0"/>
              </a:defRPr>
            </a:lvl2pPr>
            <a:lvl3pPr algn="ctr" rtl="0" eaLnBrk="0" fontAlgn="base" hangingPunct="0">
              <a:spcBef>
                <a:spcPct val="0"/>
              </a:spcBef>
              <a:spcAft>
                <a:spcPct val="0"/>
              </a:spcAft>
              <a:defRPr sz="4000">
                <a:solidFill>
                  <a:schemeClr val="tx2"/>
                </a:solidFill>
                <a:latin typeface="Century Gothic" pitchFamily="34" charset="0"/>
              </a:defRPr>
            </a:lvl3pPr>
            <a:lvl4pPr algn="ctr" rtl="0" eaLnBrk="0" fontAlgn="base" hangingPunct="0">
              <a:spcBef>
                <a:spcPct val="0"/>
              </a:spcBef>
              <a:spcAft>
                <a:spcPct val="0"/>
              </a:spcAft>
              <a:defRPr sz="4000">
                <a:solidFill>
                  <a:schemeClr val="tx2"/>
                </a:solidFill>
                <a:latin typeface="Century Gothic" pitchFamily="34" charset="0"/>
              </a:defRPr>
            </a:lvl4pPr>
            <a:lvl5pPr algn="ctr" rtl="0" eaLnBrk="0" fontAlgn="base" hangingPunct="0">
              <a:spcBef>
                <a:spcPct val="0"/>
              </a:spcBef>
              <a:spcAft>
                <a:spcPct val="0"/>
              </a:spcAft>
              <a:defRPr sz="4000">
                <a:solidFill>
                  <a:schemeClr val="tx2"/>
                </a:solidFill>
                <a:latin typeface="Century Gothic" pitchFamily="34" charset="0"/>
              </a:defRPr>
            </a:lvl5pPr>
            <a:lvl6pPr marL="457200" algn="ctr" rtl="0" eaLnBrk="0" fontAlgn="base" hangingPunct="0">
              <a:spcBef>
                <a:spcPct val="0"/>
              </a:spcBef>
              <a:spcAft>
                <a:spcPct val="0"/>
              </a:spcAft>
              <a:defRPr sz="4000">
                <a:solidFill>
                  <a:schemeClr val="tx2"/>
                </a:solidFill>
                <a:latin typeface="Century Gothic" pitchFamily="34" charset="0"/>
              </a:defRPr>
            </a:lvl6pPr>
            <a:lvl7pPr marL="914400" algn="ctr" rtl="0" eaLnBrk="0" fontAlgn="base" hangingPunct="0">
              <a:spcBef>
                <a:spcPct val="0"/>
              </a:spcBef>
              <a:spcAft>
                <a:spcPct val="0"/>
              </a:spcAft>
              <a:defRPr sz="4000">
                <a:solidFill>
                  <a:schemeClr val="tx2"/>
                </a:solidFill>
                <a:latin typeface="Century Gothic" pitchFamily="34" charset="0"/>
              </a:defRPr>
            </a:lvl7pPr>
            <a:lvl8pPr marL="1371600" algn="ctr" rtl="0" eaLnBrk="0" fontAlgn="base" hangingPunct="0">
              <a:spcBef>
                <a:spcPct val="0"/>
              </a:spcBef>
              <a:spcAft>
                <a:spcPct val="0"/>
              </a:spcAft>
              <a:defRPr sz="4000">
                <a:solidFill>
                  <a:schemeClr val="tx2"/>
                </a:solidFill>
                <a:latin typeface="Century Gothic" pitchFamily="34" charset="0"/>
              </a:defRPr>
            </a:lvl8pPr>
            <a:lvl9pPr marL="1828800" algn="ctr" rtl="0" eaLnBrk="0" fontAlgn="base" hangingPunct="0">
              <a:spcBef>
                <a:spcPct val="0"/>
              </a:spcBef>
              <a:spcAft>
                <a:spcPct val="0"/>
              </a:spcAft>
              <a:defRPr sz="4000">
                <a:solidFill>
                  <a:schemeClr val="tx2"/>
                </a:solidFill>
                <a:latin typeface="Century Gothic" pitchFamily="34" charset="0"/>
              </a:defRPr>
            </a:lvl9pPr>
          </a:lstStyle>
          <a:p>
            <a:pPr algn="l"/>
            <a:r>
              <a:rPr lang="en-GB" b="1" kern="0" dirty="0">
                <a:solidFill>
                  <a:srgbClr val="00B050"/>
                </a:solidFill>
                <a:latin typeface="Arial" panose="020B0604020202020204" pitchFamily="34" charset="0"/>
                <a:cs typeface="Arial" panose="020B0604020202020204" pitchFamily="34" charset="0"/>
              </a:rPr>
              <a:t>Context</a:t>
            </a:r>
            <a:r>
              <a:rPr lang="en-GB" kern="0" dirty="0">
                <a:latin typeface="Arial" panose="020B0604020202020204" pitchFamily="34" charset="0"/>
                <a:cs typeface="Arial" panose="020B0604020202020204" pitchFamily="34" charset="0"/>
              </a:rPr>
              <a:t> </a:t>
            </a:r>
          </a:p>
        </p:txBody>
      </p:sp>
      <p:sp>
        <p:nvSpPr>
          <p:cNvPr id="4" name="Rectangle 3"/>
          <p:cNvSpPr/>
          <p:nvPr/>
        </p:nvSpPr>
        <p:spPr>
          <a:xfrm>
            <a:off x="300953" y="944633"/>
            <a:ext cx="2501198" cy="707886"/>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St John’s Primary &amp; </a:t>
            </a:r>
          </a:p>
          <a:p>
            <a:r>
              <a:rPr lang="en-GB" sz="2000" dirty="0">
                <a:latin typeface="Arial" panose="020B0604020202020204" pitchFamily="34" charset="0"/>
                <a:cs typeface="Arial" panose="020B0604020202020204" pitchFamily="34" charset="0"/>
              </a:rPr>
              <a:t>Nursery Class</a:t>
            </a:r>
          </a:p>
        </p:txBody>
      </p:sp>
      <p:sp>
        <p:nvSpPr>
          <p:cNvPr id="5" name="Rectangle 4"/>
          <p:cNvSpPr/>
          <p:nvPr/>
        </p:nvSpPr>
        <p:spPr>
          <a:xfrm>
            <a:off x="4716016" y="944633"/>
            <a:ext cx="2493760" cy="400110"/>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St Michael’s Primary</a:t>
            </a:r>
          </a:p>
        </p:txBody>
      </p:sp>
      <p:sp>
        <p:nvSpPr>
          <p:cNvPr id="6" name="Rectangle 5"/>
          <p:cNvSpPr/>
          <p:nvPr/>
        </p:nvSpPr>
        <p:spPr>
          <a:xfrm>
            <a:off x="300953" y="1791020"/>
            <a:ext cx="3118919" cy="3785652"/>
          </a:xfrm>
          <a:prstGeom prst="rect">
            <a:avLst/>
          </a:prstGeom>
        </p:spPr>
        <p:txBody>
          <a:bodyPr wrap="square">
            <a:spAutoFit/>
          </a:bodyPr>
          <a:lstStyle/>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227 pupils</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24/24 Nursery</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1 + 2 = 49.5%</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3 – 9 = 49.5%</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No SIMD Code = 1%</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FME = 14.5%</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Attainment Challenge School (Year 1)</a:t>
            </a:r>
          </a:p>
        </p:txBody>
      </p:sp>
      <p:sp>
        <p:nvSpPr>
          <p:cNvPr id="7" name="Rectangle 6"/>
          <p:cNvSpPr/>
          <p:nvPr/>
        </p:nvSpPr>
        <p:spPr>
          <a:xfrm>
            <a:off x="4716016" y="1791020"/>
            <a:ext cx="4572000" cy="4708981"/>
          </a:xfrm>
          <a:prstGeom prst="rect">
            <a:avLst/>
          </a:prstGeom>
        </p:spPr>
        <p:txBody>
          <a:bodyPr>
            <a:spAutoFit/>
          </a:bodyPr>
          <a:lstStyle/>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229 pupils</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1 + 2 = 62.9%</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3 = 14%</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4 = 2.2%</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5 = 10.9%</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6 = 8.7%</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SIMD 9 = 1.3%</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FME = 29.7%</a:t>
            </a:r>
          </a:p>
          <a:p>
            <a:pPr marL="285750" indent="-285750">
              <a:lnSpc>
                <a:spcPct val="150000"/>
              </a:lnSpc>
              <a:buFont typeface="Wingdings" panose="05000000000000000000" pitchFamily="2" charset="2"/>
              <a:buChar char="Ø"/>
            </a:pPr>
            <a:r>
              <a:rPr lang="en-GB" sz="2000" dirty="0">
                <a:latin typeface="Arial" panose="020B0604020202020204" pitchFamily="34" charset="0"/>
                <a:cs typeface="Arial" panose="020B0604020202020204" pitchFamily="34" charset="0"/>
              </a:rPr>
              <a:t>Attainment Challenge School</a:t>
            </a:r>
          </a:p>
          <a:p>
            <a:pPr>
              <a:lnSpc>
                <a:spcPct val="150000"/>
              </a:lnSpc>
            </a:pPr>
            <a:r>
              <a:rPr lang="en-GB" sz="2000" dirty="0">
                <a:latin typeface="Arial" panose="020B0604020202020204" pitchFamily="34" charset="0"/>
                <a:cs typeface="Arial" panose="020B0604020202020204" pitchFamily="34" charset="0"/>
              </a:rPr>
              <a:t>   (Year 2)</a:t>
            </a:r>
          </a:p>
        </p:txBody>
      </p:sp>
    </p:spTree>
    <p:extLst>
      <p:ext uri="{BB962C8B-B14F-4D97-AF65-F5344CB8AC3E}">
        <p14:creationId xmlns:p14="http://schemas.microsoft.com/office/powerpoint/2010/main" val="29627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52" y="583813"/>
            <a:ext cx="6494085"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Changes to the Original Plan</a:t>
            </a:r>
          </a:p>
        </p:txBody>
      </p:sp>
      <p:sp>
        <p:nvSpPr>
          <p:cNvPr id="3" name="Rectangle 2"/>
          <p:cNvSpPr/>
          <p:nvPr/>
        </p:nvSpPr>
        <p:spPr>
          <a:xfrm>
            <a:off x="467544" y="2060848"/>
            <a:ext cx="6768752"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a:t>
            </a:r>
            <a:r>
              <a:rPr lang="en-GB" sz="2400" dirty="0" smtClean="0">
                <a:latin typeface="Arial" panose="020B0604020202020204" pitchFamily="34" charset="0"/>
                <a:cs typeface="Arial" panose="020B0604020202020204" pitchFamily="34" charset="0"/>
              </a:rPr>
              <a:t>hours </a:t>
            </a:r>
            <a:r>
              <a:rPr lang="en-GB" sz="2400" dirty="0">
                <a:latin typeface="Arial" panose="020B0604020202020204" pitchFamily="34" charset="0"/>
                <a:cs typeface="Arial" panose="020B0604020202020204" pitchFamily="34" charset="0"/>
              </a:rPr>
              <a:t>to improve support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Targeted </a:t>
            </a:r>
            <a:r>
              <a:rPr lang="en-GB" sz="2400" dirty="0" smtClean="0">
                <a:latin typeface="Arial" panose="020B0604020202020204" pitchFamily="34" charset="0"/>
                <a:cs typeface="Arial" panose="020B0604020202020204" pitchFamily="34" charset="0"/>
              </a:rPr>
              <a:t>support </a:t>
            </a:r>
            <a:r>
              <a:rPr lang="en-GB" sz="2400" dirty="0">
                <a:latin typeface="Arial" panose="020B0604020202020204" pitchFamily="34" charset="0"/>
                <a:cs typeface="Arial" panose="020B0604020202020204" pitchFamily="34" charset="0"/>
              </a:rPr>
              <a:t>through </a:t>
            </a:r>
            <a:r>
              <a:rPr lang="en-GB" sz="2400" dirty="0" smtClean="0">
                <a:latin typeface="Arial" panose="020B0604020202020204" pitchFamily="34" charset="0"/>
                <a:cs typeface="Arial" panose="020B0604020202020204" pitchFamily="34" charset="0"/>
              </a:rPr>
              <a:t>nurture </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individual </a:t>
            </a:r>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upils</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Increased support for </a:t>
            </a:r>
            <a:r>
              <a:rPr lang="en-GB" sz="2400" dirty="0" smtClean="0">
                <a:latin typeface="Arial" panose="020B0604020202020204" pitchFamily="34" charset="0"/>
                <a:cs typeface="Arial" panose="020B0604020202020204" pitchFamily="34" charset="0"/>
              </a:rPr>
              <a:t>teaching staff </a:t>
            </a:r>
            <a:r>
              <a:rPr lang="en-GB" sz="2400" dirty="0">
                <a:latin typeface="Arial" panose="020B0604020202020204" pitchFamily="34" charset="0"/>
                <a:cs typeface="Arial" panose="020B0604020202020204" pitchFamily="34" charset="0"/>
              </a:rPr>
              <a:t>to support improved outcomes for pupils during PE </a:t>
            </a:r>
            <a:r>
              <a:rPr lang="en-GB" sz="2400" dirty="0" smtClean="0">
                <a:latin typeface="Arial" panose="020B0604020202020204" pitchFamily="34" charset="0"/>
                <a:cs typeface="Arial" panose="020B0604020202020204" pitchFamily="34" charset="0"/>
              </a:rPr>
              <a:t>lessons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60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94" y="332656"/>
            <a:ext cx="7632700" cy="1152128"/>
          </a:xfrm>
        </p:spPr>
        <p:txBody>
          <a:bodyPr/>
          <a:lstStyle/>
          <a:p>
            <a:pPr algn="l"/>
            <a:r>
              <a:rPr lang="en-GB" sz="3600" b="1" dirty="0">
                <a:solidFill>
                  <a:srgbClr val="00B050"/>
                </a:solidFill>
                <a:latin typeface="Arial" panose="020B0604020202020204" pitchFamily="34" charset="0"/>
                <a:cs typeface="Arial" panose="020B0604020202020204" pitchFamily="34" charset="0"/>
              </a:rPr>
              <a:t>Case Study at </a:t>
            </a:r>
            <a:br>
              <a:rPr lang="en-GB" sz="3600" b="1" dirty="0">
                <a:solidFill>
                  <a:srgbClr val="00B050"/>
                </a:solidFill>
                <a:latin typeface="Arial" panose="020B0604020202020204" pitchFamily="34" charset="0"/>
                <a:cs typeface="Arial" panose="020B0604020202020204" pitchFamily="34" charset="0"/>
              </a:rPr>
            </a:br>
            <a:r>
              <a:rPr lang="en-GB" sz="3600" b="1" dirty="0">
                <a:solidFill>
                  <a:srgbClr val="00B050"/>
                </a:solidFill>
                <a:latin typeface="Arial" panose="020B0604020202020204" pitchFamily="34" charset="0"/>
                <a:cs typeface="Arial" panose="020B0604020202020204" pitchFamily="34" charset="0"/>
              </a:rPr>
              <a:t>St John’s Primary</a:t>
            </a:r>
          </a:p>
        </p:txBody>
      </p:sp>
      <p:sp>
        <p:nvSpPr>
          <p:cNvPr id="3" name="Content Placeholder 2"/>
          <p:cNvSpPr>
            <a:spLocks noGrp="1"/>
          </p:cNvSpPr>
          <p:nvPr>
            <p:ph idx="1"/>
          </p:nvPr>
        </p:nvSpPr>
        <p:spPr>
          <a:xfrm>
            <a:off x="395288" y="1628800"/>
            <a:ext cx="7632700" cy="5112568"/>
          </a:xfrm>
        </p:spPr>
        <p:txBody>
          <a:bodyPr/>
          <a:lstStyle/>
          <a:p>
            <a:r>
              <a:rPr lang="en-GB" sz="2000" b="1" dirty="0">
                <a:latin typeface="Arial" panose="020B0604020202020204" pitchFamily="34" charset="0"/>
                <a:cs typeface="Arial" panose="020B0604020202020204" pitchFamily="34" charset="0"/>
              </a:rPr>
              <a:t>P</a:t>
            </a:r>
            <a:r>
              <a:rPr lang="en-GB" sz="2000" b="1" dirty="0" smtClean="0">
                <a:latin typeface="Arial" panose="020B0604020202020204" pitchFamily="34" charset="0"/>
                <a:cs typeface="Arial" panose="020B0604020202020204" pitchFamily="34" charset="0"/>
              </a:rPr>
              <a:t>upil</a:t>
            </a:r>
            <a:endParaRPr lang="en-GB" sz="2000" b="1" dirty="0">
              <a:latin typeface="Arial" panose="020B0604020202020204" pitchFamily="34" charset="0"/>
              <a:cs typeface="Arial" panose="020B0604020202020204" pitchFamily="34" charset="0"/>
            </a:endParaRPr>
          </a:p>
          <a:p>
            <a:pPr lvl="2"/>
            <a:r>
              <a:rPr lang="en-GB" sz="1600" b="1" dirty="0">
                <a:latin typeface="Arial" panose="020B0604020202020204" pitchFamily="34" charset="0"/>
                <a:cs typeface="Arial" panose="020B0604020202020204" pitchFamily="34" charset="0"/>
              </a:rPr>
              <a:t>Excluded</a:t>
            </a:r>
          </a:p>
          <a:p>
            <a:pPr lvl="2"/>
            <a:r>
              <a:rPr lang="en-GB" sz="1600" b="1" dirty="0">
                <a:latin typeface="Arial" panose="020B0604020202020204" pitchFamily="34" charset="0"/>
                <a:cs typeface="Arial" panose="020B0604020202020204" pitchFamily="34" charset="0"/>
              </a:rPr>
              <a:t>Part-time timetable</a:t>
            </a:r>
          </a:p>
          <a:p>
            <a:pPr lvl="2"/>
            <a:r>
              <a:rPr lang="en-GB" sz="1600" b="1" dirty="0">
                <a:latin typeface="Arial" panose="020B0604020202020204" pitchFamily="34" charset="0"/>
                <a:cs typeface="Arial" panose="020B0604020202020204" pitchFamily="34" charset="0"/>
              </a:rPr>
              <a:t>Attachment Issues</a:t>
            </a:r>
          </a:p>
          <a:p>
            <a:pPr lvl="2"/>
            <a:r>
              <a:rPr lang="en-GB" sz="1600" b="1" dirty="0">
                <a:latin typeface="Arial" panose="020B0604020202020204" pitchFamily="34" charset="0"/>
                <a:cs typeface="Arial" panose="020B0604020202020204" pitchFamily="34" charset="0"/>
              </a:rPr>
              <a:t>Gender Respect Issues</a:t>
            </a:r>
          </a:p>
          <a:p>
            <a:r>
              <a:rPr lang="en-GB" sz="2000" b="1" dirty="0">
                <a:latin typeface="Arial" panose="020B0604020202020204" pitchFamily="34" charset="0"/>
                <a:cs typeface="Arial" panose="020B0604020202020204" pitchFamily="34" charset="0"/>
              </a:rPr>
              <a:t>Intervention</a:t>
            </a:r>
          </a:p>
          <a:p>
            <a:pPr lvl="2"/>
            <a:r>
              <a:rPr lang="en-GB" sz="1600" b="1" dirty="0">
                <a:latin typeface="Arial" panose="020B0604020202020204" pitchFamily="34" charset="0"/>
                <a:cs typeface="Arial" panose="020B0604020202020204" pitchFamily="34" charset="0"/>
              </a:rPr>
              <a:t>One to One engagement</a:t>
            </a:r>
          </a:p>
          <a:p>
            <a:pPr lvl="2"/>
            <a:r>
              <a:rPr lang="en-GB" sz="1600" b="1" dirty="0">
                <a:latin typeface="Arial" panose="020B0604020202020204" pitchFamily="34" charset="0"/>
                <a:cs typeface="Arial" panose="020B0604020202020204" pitchFamily="34" charset="0"/>
              </a:rPr>
              <a:t>Sporting Hook</a:t>
            </a:r>
          </a:p>
          <a:p>
            <a:pPr lvl="2"/>
            <a:r>
              <a:rPr lang="en-GB" sz="1600" b="1" dirty="0">
                <a:latin typeface="Arial" panose="020B0604020202020204" pitchFamily="34" charset="0"/>
                <a:cs typeface="Arial" panose="020B0604020202020204" pitchFamily="34" charset="0"/>
              </a:rPr>
              <a:t>Nurturing approach</a:t>
            </a:r>
          </a:p>
          <a:p>
            <a:r>
              <a:rPr lang="en-GB" sz="2000" b="1" dirty="0">
                <a:latin typeface="Arial" panose="020B0604020202020204" pitchFamily="34" charset="0"/>
                <a:cs typeface="Arial" panose="020B0604020202020204" pitchFamily="34" charset="0"/>
              </a:rPr>
              <a:t>Impact ~ Outcomes for pupils</a:t>
            </a:r>
          </a:p>
          <a:p>
            <a:pPr lvl="2"/>
            <a:r>
              <a:rPr lang="en-GB" sz="1600" b="1" dirty="0">
                <a:latin typeface="Arial" panose="020B0604020202020204" pitchFamily="34" charset="0"/>
                <a:cs typeface="Arial" panose="020B0604020202020204" pitchFamily="34" charset="0"/>
              </a:rPr>
              <a:t>Increased time in school</a:t>
            </a:r>
          </a:p>
          <a:p>
            <a:pPr lvl="2"/>
            <a:r>
              <a:rPr lang="en-GB" sz="1600" b="1" dirty="0">
                <a:latin typeface="Arial" panose="020B0604020202020204" pitchFamily="34" charset="0"/>
                <a:cs typeface="Arial" panose="020B0604020202020204" pitchFamily="34" charset="0"/>
              </a:rPr>
              <a:t>Increased Confidence</a:t>
            </a:r>
          </a:p>
          <a:p>
            <a:pPr lvl="2"/>
            <a:r>
              <a:rPr lang="en-GB" sz="1600" b="1" dirty="0">
                <a:latin typeface="Arial" panose="020B0604020202020204" pitchFamily="34" charset="0"/>
                <a:cs typeface="Arial" panose="020B0604020202020204" pitchFamily="34" charset="0"/>
              </a:rPr>
              <a:t>Positive Role Model</a:t>
            </a:r>
          </a:p>
          <a:p>
            <a:pPr lvl="2"/>
            <a:r>
              <a:rPr lang="en-GB" sz="1600" b="1" dirty="0">
                <a:latin typeface="Arial" panose="020B0604020202020204" pitchFamily="34" charset="0"/>
                <a:cs typeface="Arial" panose="020B0604020202020204" pitchFamily="34" charset="0"/>
              </a:rPr>
              <a:t>Increase Self Esteem</a:t>
            </a:r>
          </a:p>
          <a:p>
            <a:pPr lvl="2"/>
            <a:r>
              <a:rPr lang="en-GB" sz="1600" b="1" dirty="0">
                <a:latin typeface="Arial" panose="020B0604020202020204" pitchFamily="34" charset="0"/>
                <a:cs typeface="Arial" panose="020B0604020202020204" pitchFamily="34" charset="0"/>
              </a:rPr>
              <a:t>Relationship Building</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40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6624736" cy="1200329"/>
          </a:xfrm>
          <a:prstGeom prst="rect">
            <a:avLst/>
          </a:prstGeom>
        </p:spPr>
        <p:txBody>
          <a:bodyPr wrap="square">
            <a:spAutoFit/>
          </a:bodyPr>
          <a:lstStyle/>
          <a:p>
            <a:r>
              <a:rPr lang="en-GB" sz="3600" b="1" dirty="0">
                <a:solidFill>
                  <a:srgbClr val="00B050"/>
                </a:solidFill>
                <a:latin typeface="Arial" panose="020B0604020202020204" pitchFamily="34" charset="0"/>
                <a:cs typeface="Arial" panose="020B0604020202020204" pitchFamily="34" charset="0"/>
              </a:rPr>
              <a:t>Case Study at                      </a:t>
            </a:r>
          </a:p>
          <a:p>
            <a:r>
              <a:rPr lang="en-GB" sz="3600" b="1" dirty="0">
                <a:solidFill>
                  <a:srgbClr val="00B050"/>
                </a:solidFill>
                <a:latin typeface="Arial" panose="020B0604020202020204" pitchFamily="34" charset="0"/>
                <a:cs typeface="Arial" panose="020B0604020202020204" pitchFamily="34" charset="0"/>
              </a:rPr>
              <a:t>St Michael’s Primary</a:t>
            </a:r>
          </a:p>
        </p:txBody>
      </p:sp>
      <p:sp>
        <p:nvSpPr>
          <p:cNvPr id="3" name="Rectangle 2"/>
          <p:cNvSpPr/>
          <p:nvPr/>
        </p:nvSpPr>
        <p:spPr>
          <a:xfrm>
            <a:off x="683568" y="1843792"/>
            <a:ext cx="7200800" cy="3970318"/>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Observation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Challenges – concentration, communication, following instructions, impulsivity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Tae-Kwando – focused, concentrated, followed instructions, interacted similarly to peers</a:t>
            </a:r>
          </a:p>
          <a:p>
            <a:r>
              <a:rPr lang="en-GB" b="1" dirty="0">
                <a:latin typeface="Arial" panose="020B0604020202020204" pitchFamily="34" charset="0"/>
                <a:cs typeface="Arial" panose="020B0604020202020204" pitchFamily="34" charset="0"/>
              </a:rPr>
              <a:t>Interventions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Initial pilot -  daily physical activity 1:1 with HWB Coach prior to class based learning</a:t>
            </a:r>
          </a:p>
          <a:p>
            <a:r>
              <a:rPr lang="en-GB" b="1" dirty="0">
                <a:latin typeface="Arial" panose="020B0604020202020204" pitchFamily="34" charset="0"/>
                <a:cs typeface="Arial" panose="020B0604020202020204" pitchFamily="34" charset="0"/>
              </a:rPr>
              <a:t>Impact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Followed structure and routine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Understanding of sharing and turn taking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Opportunity to develop language </a:t>
            </a:r>
            <a:r>
              <a:rPr lang="en-GB" dirty="0" smtClean="0">
                <a:latin typeface="Arial" panose="020B0604020202020204" pitchFamily="34" charset="0"/>
                <a:cs typeface="Arial" panose="020B0604020202020204" pitchFamily="34" charset="0"/>
              </a:rPr>
              <a:t>skills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Positive feedback from class teacher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Improvement in self-esteem, motivation and engagement</a:t>
            </a:r>
          </a:p>
        </p:txBody>
      </p:sp>
    </p:spTree>
    <p:extLst>
      <p:ext uri="{BB962C8B-B14F-4D97-AF65-F5344CB8AC3E}">
        <p14:creationId xmlns:p14="http://schemas.microsoft.com/office/powerpoint/2010/main" val="84996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D9F5-07D0-4974-A0DE-29ED554D7D53}"/>
              </a:ext>
            </a:extLst>
          </p:cNvPr>
          <p:cNvSpPr>
            <a:spLocks noGrp="1"/>
          </p:cNvSpPr>
          <p:nvPr>
            <p:ph type="title"/>
          </p:nvPr>
        </p:nvSpPr>
        <p:spPr>
          <a:xfrm>
            <a:off x="395288" y="1"/>
            <a:ext cx="7632700" cy="908719"/>
          </a:xfrm>
        </p:spPr>
        <p:txBody>
          <a:bodyPr/>
          <a:lstStyle/>
          <a:p>
            <a:pPr algn="l"/>
            <a:r>
              <a:rPr lang="en-GB" b="1" dirty="0">
                <a:solidFill>
                  <a:srgbClr val="00B050"/>
                </a:solidFill>
                <a:latin typeface="Arial" panose="020B0604020202020204" pitchFamily="34" charset="0"/>
                <a:cs typeface="Arial" panose="020B0604020202020204" pitchFamily="34" charset="0"/>
              </a:rPr>
              <a:t>IMPACT!</a:t>
            </a:r>
          </a:p>
        </p:txBody>
      </p:sp>
      <p:sp>
        <p:nvSpPr>
          <p:cNvPr id="3" name="Content Placeholder 2">
            <a:extLst>
              <a:ext uri="{FF2B5EF4-FFF2-40B4-BE49-F238E27FC236}">
                <a16:creationId xmlns:a16="http://schemas.microsoft.com/office/drawing/2014/main" id="{AB7EEAFA-A6BF-49E0-8BCC-968F354D2BBC}"/>
              </a:ext>
            </a:extLst>
          </p:cNvPr>
          <p:cNvSpPr>
            <a:spLocks noGrp="1"/>
          </p:cNvSpPr>
          <p:nvPr>
            <p:ph idx="1"/>
          </p:nvPr>
        </p:nvSpPr>
        <p:spPr>
          <a:xfrm>
            <a:off x="416095" y="1340768"/>
            <a:ext cx="7632700" cy="5122193"/>
          </a:xfrm>
        </p:spPr>
        <p:txBody>
          <a:bodyPr/>
          <a:lstStyle/>
          <a:p>
            <a:r>
              <a:rPr lang="en-GB" sz="2800" dirty="0">
                <a:latin typeface="Arial" panose="020B0604020202020204" pitchFamily="34" charset="0"/>
                <a:cs typeface="Arial" panose="020B0604020202020204" pitchFamily="34" charset="0"/>
              </a:rPr>
              <a:t>Increased opportunities for pupils</a:t>
            </a:r>
          </a:p>
          <a:p>
            <a:r>
              <a:rPr lang="en-GB" sz="2800" dirty="0">
                <a:latin typeface="Arial" panose="020B0604020202020204" pitchFamily="34" charset="0"/>
                <a:cs typeface="Arial" panose="020B0604020202020204" pitchFamily="34" charset="0"/>
              </a:rPr>
              <a:t>Increased attendance at Breakfast Club</a:t>
            </a:r>
          </a:p>
          <a:p>
            <a:r>
              <a:rPr lang="en-GB" sz="2800" dirty="0">
                <a:latin typeface="Arial" panose="020B0604020202020204" pitchFamily="34" charset="0"/>
                <a:cs typeface="Arial" panose="020B0604020202020204" pitchFamily="34" charset="0"/>
              </a:rPr>
              <a:t>Introduction of Lunchtime Clubs</a:t>
            </a:r>
          </a:p>
          <a:p>
            <a:r>
              <a:rPr lang="en-GB" sz="2800" dirty="0">
                <a:latin typeface="Arial" panose="020B0604020202020204" pitchFamily="34" charset="0"/>
                <a:cs typeface="Arial" panose="020B0604020202020204" pitchFamily="34" charset="0"/>
              </a:rPr>
              <a:t>Reduced referrals from the playground</a:t>
            </a:r>
          </a:p>
          <a:p>
            <a:r>
              <a:rPr lang="en-GB" sz="2800" dirty="0">
                <a:latin typeface="Arial" panose="020B0604020202020204" pitchFamily="34" charset="0"/>
                <a:cs typeface="Arial" panose="020B0604020202020204" pitchFamily="34" charset="0"/>
              </a:rPr>
              <a:t>Structured interventions for targeted pupils/groups</a:t>
            </a:r>
          </a:p>
          <a:p>
            <a:r>
              <a:rPr lang="en-GB" sz="2800" dirty="0">
                <a:latin typeface="Arial" panose="020B0604020202020204" pitchFamily="34" charset="0"/>
                <a:cs typeface="Arial" panose="020B0604020202020204" pitchFamily="34" charset="0"/>
              </a:rPr>
              <a:t>Pupils developing leadership skills</a:t>
            </a:r>
          </a:p>
          <a:p>
            <a:r>
              <a:rPr lang="en-GB" sz="2800" dirty="0">
                <a:latin typeface="Arial" panose="020B0604020202020204" pitchFamily="34" charset="0"/>
                <a:cs typeface="Arial" panose="020B0604020202020204" pitchFamily="34" charset="0"/>
              </a:rPr>
              <a:t>Support during PE Lessons for targeted pupils</a:t>
            </a:r>
          </a:p>
        </p:txBody>
      </p:sp>
    </p:spTree>
    <p:extLst>
      <p:ext uri="{BB962C8B-B14F-4D97-AF65-F5344CB8AC3E}">
        <p14:creationId xmlns:p14="http://schemas.microsoft.com/office/powerpoint/2010/main" val="63663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739"/>
            <a:ext cx="7632700" cy="1064475"/>
          </a:xfrm>
        </p:spPr>
        <p:txBody>
          <a:bodyPr/>
          <a:lstStyle/>
          <a:p>
            <a:pPr algn="l"/>
            <a:r>
              <a:rPr lang="en-GB" b="1" dirty="0">
                <a:solidFill>
                  <a:srgbClr val="00B050"/>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414361" y="1412776"/>
            <a:ext cx="7632700" cy="4032448"/>
          </a:xfrm>
        </p:spPr>
        <p:txBody>
          <a:bodyPr/>
          <a:lstStyle/>
          <a:p>
            <a:r>
              <a:rPr lang="en-GB" sz="2800" dirty="0" smtClean="0">
                <a:latin typeface="Arial" panose="020B0604020202020204" pitchFamily="34" charset="0"/>
                <a:cs typeface="Arial" panose="020B0604020202020204" pitchFamily="34" charset="0"/>
              </a:rPr>
              <a:t>Developing Support Staff skills</a:t>
            </a:r>
          </a:p>
          <a:p>
            <a:r>
              <a:rPr lang="en-GB" sz="2800" dirty="0" smtClean="0">
                <a:latin typeface="Arial" panose="020B0604020202020204" pitchFamily="34" charset="0"/>
                <a:cs typeface="Arial" panose="020B0604020202020204" pitchFamily="34" charset="0"/>
              </a:rPr>
              <a:t>Family </a:t>
            </a:r>
            <a:r>
              <a:rPr lang="en-GB" sz="2800" dirty="0">
                <a:latin typeface="Arial" panose="020B0604020202020204" pitchFamily="34" charset="0"/>
                <a:cs typeface="Arial" panose="020B0604020202020204" pitchFamily="34" charset="0"/>
              </a:rPr>
              <a:t>Fitness Programme – SIMD 1 + 2 Families</a:t>
            </a:r>
          </a:p>
          <a:p>
            <a:r>
              <a:rPr lang="en-GB" sz="2800" dirty="0">
                <a:latin typeface="Arial" panose="020B0604020202020204" pitchFamily="34" charset="0"/>
                <a:cs typeface="Arial" panose="020B0604020202020204" pitchFamily="34" charset="0"/>
              </a:rPr>
              <a:t>Involvement with Educational Psychologists to support Relationship Building Programme</a:t>
            </a:r>
          </a:p>
          <a:p>
            <a:r>
              <a:rPr lang="en-GB" sz="2800" dirty="0" smtClean="0">
                <a:latin typeface="Arial" panose="020B0604020202020204" pitchFamily="34" charset="0"/>
                <a:cs typeface="Arial" panose="020B0604020202020204" pitchFamily="34" charset="0"/>
              </a:rPr>
              <a:t>Nursery </a:t>
            </a:r>
            <a:r>
              <a:rPr lang="en-GB" sz="2800" dirty="0">
                <a:latin typeface="Arial" panose="020B0604020202020204" pitchFamily="34" charset="0"/>
                <a:cs typeface="Arial" panose="020B0604020202020204" pitchFamily="34" charset="0"/>
              </a:rPr>
              <a:t>transition – </a:t>
            </a:r>
            <a:r>
              <a:rPr lang="en-GB" sz="2800" dirty="0" smtClean="0">
                <a:latin typeface="Arial" panose="020B0604020202020204" pitchFamily="34" charset="0"/>
                <a:cs typeface="Arial" panose="020B0604020202020204" pitchFamily="34" charset="0"/>
              </a:rPr>
              <a:t>after-school </a:t>
            </a:r>
            <a:r>
              <a:rPr lang="en-GB" sz="2800" dirty="0">
                <a:latin typeface="Arial" panose="020B0604020202020204" pitchFamily="34" charset="0"/>
                <a:cs typeface="Arial" panose="020B0604020202020204" pitchFamily="34" charset="0"/>
              </a:rPr>
              <a:t>c</a:t>
            </a:r>
            <a:r>
              <a:rPr lang="en-GB" sz="2800" dirty="0" smtClean="0">
                <a:latin typeface="Arial" panose="020B0604020202020204" pitchFamily="34" charset="0"/>
                <a:cs typeface="Arial" panose="020B0604020202020204" pitchFamily="34" charset="0"/>
              </a:rPr>
              <a:t>lub (pre </a:t>
            </a:r>
            <a:r>
              <a:rPr lang="en-GB" sz="2800" dirty="0">
                <a:latin typeface="Arial" panose="020B0604020202020204" pitchFamily="34" charset="0"/>
                <a:cs typeface="Arial" panose="020B0604020202020204" pitchFamily="34" charset="0"/>
              </a:rPr>
              <a:t>– school)</a:t>
            </a:r>
          </a:p>
          <a:p>
            <a:r>
              <a:rPr lang="en-GB" sz="2800" dirty="0">
                <a:latin typeface="Arial" panose="020B0604020202020204" pitchFamily="34" charset="0"/>
                <a:cs typeface="Arial" panose="020B0604020202020204" pitchFamily="34" charset="0"/>
              </a:rPr>
              <a:t>Applying for Gold Sports Award</a:t>
            </a:r>
          </a:p>
        </p:txBody>
      </p:sp>
    </p:spTree>
    <p:extLst>
      <p:ext uri="{BB962C8B-B14F-4D97-AF65-F5344CB8AC3E}">
        <p14:creationId xmlns:p14="http://schemas.microsoft.com/office/powerpoint/2010/main" val="429377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85" y="17758"/>
            <a:ext cx="7632700" cy="1143000"/>
          </a:xfrm>
        </p:spPr>
        <p:txBody>
          <a:bodyPr/>
          <a:lstStyle/>
          <a:p>
            <a:pPr algn="l"/>
            <a:r>
              <a:rPr lang="en-GB" b="1" dirty="0">
                <a:solidFill>
                  <a:srgbClr val="00B050"/>
                </a:solidFill>
                <a:latin typeface="Arial" panose="020B0604020202020204" pitchFamily="34" charset="0"/>
                <a:cs typeface="Arial" panose="020B0604020202020204" pitchFamily="34" charset="0"/>
              </a:rPr>
              <a:t>Thoughts???</a:t>
            </a:r>
          </a:p>
        </p:txBody>
      </p:sp>
      <p:sp>
        <p:nvSpPr>
          <p:cNvPr id="3" name="Content Placeholder 2"/>
          <p:cNvSpPr>
            <a:spLocks noGrp="1"/>
          </p:cNvSpPr>
          <p:nvPr>
            <p:ph idx="1"/>
          </p:nvPr>
        </p:nvSpPr>
        <p:spPr>
          <a:xfrm>
            <a:off x="395288" y="1052736"/>
            <a:ext cx="7632700" cy="5616624"/>
          </a:xfrm>
        </p:spPr>
        <p:txBody>
          <a:bodyPr/>
          <a:lstStyle/>
          <a:p>
            <a:r>
              <a:rPr lang="en-GB" dirty="0">
                <a:latin typeface="Arial" panose="020B0604020202020204" pitchFamily="34" charset="0"/>
                <a:cs typeface="Arial" panose="020B0604020202020204" pitchFamily="34" charset="0"/>
              </a:rPr>
              <a:t>What would this look like in your context</a:t>
            </a:r>
            <a:r>
              <a:rPr lang="en-GB" dirty="0" smtClean="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advice would you give us to </a:t>
            </a:r>
            <a:r>
              <a:rPr lang="en-GB">
                <a:latin typeface="Arial" panose="020B0604020202020204" pitchFamily="34" charset="0"/>
                <a:cs typeface="Arial" panose="020B0604020202020204" pitchFamily="34" charset="0"/>
              </a:rPr>
              <a:t>improve </a:t>
            </a:r>
            <a:r>
              <a:rPr lang="en-GB" smtClean="0">
                <a:latin typeface="Arial" panose="020B0604020202020204" pitchFamily="34" charset="0"/>
                <a:cs typeface="Arial" panose="020B0604020202020204" pitchFamily="34" charset="0"/>
              </a:rPr>
              <a:t>our programme</a:t>
            </a:r>
            <a:r>
              <a:rPr lang="en-GB" dirty="0" smtClean="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Any </a:t>
            </a:r>
            <a:r>
              <a:rPr lang="en-GB" dirty="0" smtClean="0">
                <a:latin typeface="Arial" panose="020B0604020202020204" pitchFamily="34" charset="0"/>
                <a:cs typeface="Arial" panose="020B0604020202020204" pitchFamily="34" charset="0"/>
              </a:rPr>
              <a:t>questions?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456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632700" cy="1143000"/>
          </a:xfrm>
        </p:spPr>
        <p:txBody>
          <a:bodyPr/>
          <a:lstStyle/>
          <a:p>
            <a:pPr algn="l"/>
            <a:r>
              <a:rPr lang="en-GB" b="1" dirty="0" smtClean="0">
                <a:solidFill>
                  <a:srgbClr val="00B050"/>
                </a:solidFill>
                <a:latin typeface="Arial" panose="020B0604020202020204" pitchFamily="34" charset="0"/>
                <a:cs typeface="Arial" panose="020B0604020202020204" pitchFamily="34" charset="0"/>
              </a:rPr>
              <a:t>Contact Details</a:t>
            </a:r>
            <a:endParaRPr lang="en-GB"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288" y="1556792"/>
            <a:ext cx="7632700" cy="4474121"/>
          </a:xfrm>
        </p:spPr>
        <p:txBody>
          <a:bodyPr/>
          <a:lstStyle/>
          <a:p>
            <a:r>
              <a:rPr lang="en-GB" dirty="0" smtClean="0"/>
              <a:t>Colette Wallace:</a:t>
            </a:r>
          </a:p>
          <a:p>
            <a:pPr lvl="2"/>
            <a:r>
              <a:rPr lang="en-GB" dirty="0" smtClean="0">
                <a:hlinkClick r:id="rId2"/>
              </a:rPr>
              <a:t>inhgl491@glow.sch.uk</a:t>
            </a:r>
            <a:endParaRPr lang="en-GB" dirty="0" smtClean="0"/>
          </a:p>
          <a:p>
            <a:pPr lvl="2"/>
            <a:r>
              <a:rPr lang="en-GB" dirty="0" smtClean="0"/>
              <a:t>@SMPG1964</a:t>
            </a:r>
          </a:p>
          <a:p>
            <a:pPr lvl="2"/>
            <a:endParaRPr lang="en-GB" dirty="0"/>
          </a:p>
          <a:p>
            <a:r>
              <a:rPr lang="en-GB" dirty="0" smtClean="0"/>
              <a:t>Mark Coyle</a:t>
            </a:r>
          </a:p>
          <a:p>
            <a:pPr lvl="2"/>
            <a:r>
              <a:rPr lang="en-GB" dirty="0" smtClean="0">
                <a:hlinkClick r:id="rId3"/>
              </a:rPr>
              <a:t>inmac008@glow.sch.uk</a:t>
            </a:r>
            <a:endParaRPr lang="en-GB" dirty="0" smtClean="0"/>
          </a:p>
          <a:p>
            <a:pPr lvl="2"/>
            <a:r>
              <a:rPr lang="en-GB" dirty="0" smtClean="0"/>
              <a:t>@</a:t>
            </a:r>
            <a:r>
              <a:rPr lang="en-GB" dirty="0" err="1" smtClean="0"/>
              <a:t>StJohnsPG</a:t>
            </a:r>
            <a:endParaRPr lang="en-GB" dirty="0" smtClean="0"/>
          </a:p>
          <a:p>
            <a:pPr lvl="2"/>
            <a:endParaRPr lang="en-GB" dirty="0" smtClean="0"/>
          </a:p>
          <a:p>
            <a:pPr lvl="2"/>
            <a:endParaRPr lang="en-GB" dirty="0"/>
          </a:p>
          <a:p>
            <a:pPr lvl="2"/>
            <a:endParaRPr lang="en-GB" dirty="0"/>
          </a:p>
        </p:txBody>
      </p:sp>
    </p:spTree>
    <p:extLst>
      <p:ext uri="{BB962C8B-B14F-4D97-AF65-F5344CB8AC3E}">
        <p14:creationId xmlns:p14="http://schemas.microsoft.com/office/powerpoint/2010/main" val="90734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55" y="188640"/>
            <a:ext cx="3852337"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PEF Intervention</a:t>
            </a:r>
            <a:endParaRPr lang="en-GB" sz="3600" b="1" dirty="0">
              <a:solidFill>
                <a:srgbClr val="00B050"/>
              </a:solidFill>
            </a:endParaRPr>
          </a:p>
        </p:txBody>
      </p:sp>
      <p:sp>
        <p:nvSpPr>
          <p:cNvPr id="3" name="Rectangle 2"/>
          <p:cNvSpPr/>
          <p:nvPr/>
        </p:nvSpPr>
        <p:spPr>
          <a:xfrm>
            <a:off x="647655" y="1052736"/>
            <a:ext cx="7452737" cy="5244513"/>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3200" kern="0" dirty="0">
                <a:solidFill>
                  <a:srgbClr val="000000"/>
                </a:solidFill>
                <a:latin typeface="Arial" panose="020B0604020202020204" pitchFamily="34" charset="0"/>
                <a:cs typeface="Arial" panose="020B0604020202020204" pitchFamily="34" charset="0"/>
              </a:rPr>
              <a:t>Background:</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Introduction of PEF to close the poverty related attainment gap through targeted interventions</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Identified GAP in our schools – </a:t>
            </a:r>
          </a:p>
          <a:p>
            <a:pPr marL="1600200" lvl="3" indent="-228600" eaLnBrk="0" fontAlgn="base" hangingPunct="0">
              <a:spcBef>
                <a:spcPct val="20000"/>
              </a:spcBef>
              <a:spcAft>
                <a:spcPct val="0"/>
              </a:spcAft>
              <a:buFontTx/>
              <a:buChar char="–"/>
            </a:pPr>
            <a:r>
              <a:rPr lang="en-GB" sz="1600" b="1" kern="0" dirty="0">
                <a:solidFill>
                  <a:srgbClr val="000000"/>
                </a:solidFill>
                <a:latin typeface="Arial" panose="020B0604020202020204" pitchFamily="34" charset="0"/>
                <a:cs typeface="Arial" panose="020B0604020202020204" pitchFamily="34" charset="0"/>
              </a:rPr>
              <a:t>Promoting Positive </a:t>
            </a:r>
            <a:r>
              <a:rPr lang="en-GB" sz="1600" b="1" kern="0" dirty="0" smtClean="0">
                <a:solidFill>
                  <a:srgbClr val="000000"/>
                </a:solidFill>
                <a:latin typeface="Arial" panose="020B0604020202020204" pitchFamily="34" charset="0"/>
                <a:cs typeface="Arial" panose="020B0604020202020204" pitchFamily="34" charset="0"/>
              </a:rPr>
              <a:t>Relationships</a:t>
            </a:r>
            <a:endParaRPr lang="en-GB" sz="1600" b="1" kern="0" dirty="0">
              <a:solidFill>
                <a:srgbClr val="000000"/>
              </a:solidFill>
              <a:latin typeface="Arial" panose="020B0604020202020204" pitchFamily="34" charset="0"/>
              <a:cs typeface="Arial" panose="020B0604020202020204" pitchFamily="34" charset="0"/>
            </a:endParaRPr>
          </a:p>
          <a:p>
            <a:pPr marL="1600200" lvl="3" indent="-228600" eaLnBrk="0" fontAlgn="base" hangingPunct="0">
              <a:spcBef>
                <a:spcPct val="20000"/>
              </a:spcBef>
              <a:spcAft>
                <a:spcPct val="0"/>
              </a:spcAft>
              <a:buFontTx/>
              <a:buChar char="–"/>
            </a:pPr>
            <a:r>
              <a:rPr lang="en-GB" sz="1600" b="1" kern="0" dirty="0">
                <a:solidFill>
                  <a:srgbClr val="000000"/>
                </a:solidFill>
                <a:latin typeface="Arial" panose="020B0604020202020204" pitchFamily="34" charset="0"/>
                <a:cs typeface="Arial" panose="020B0604020202020204" pitchFamily="34" charset="0"/>
              </a:rPr>
              <a:t>Social </a:t>
            </a:r>
            <a:r>
              <a:rPr lang="en-GB" sz="1600" b="1" kern="0" dirty="0" smtClean="0">
                <a:solidFill>
                  <a:srgbClr val="000000"/>
                </a:solidFill>
                <a:latin typeface="Arial" panose="020B0604020202020204" pitchFamily="34" charset="0"/>
                <a:cs typeface="Arial" panose="020B0604020202020204" pitchFamily="34" charset="0"/>
              </a:rPr>
              <a:t>Interaction</a:t>
            </a:r>
            <a:endParaRPr lang="en-GB" sz="1600" b="1" kern="0" dirty="0">
              <a:solidFill>
                <a:srgbClr val="000000"/>
              </a:solidFill>
              <a:latin typeface="Arial" panose="020B0604020202020204" pitchFamily="34" charset="0"/>
              <a:cs typeface="Arial" panose="020B0604020202020204" pitchFamily="34" charset="0"/>
            </a:endParaRPr>
          </a:p>
          <a:p>
            <a:pPr marL="1600200" lvl="3" indent="-228600" eaLnBrk="0" fontAlgn="base" hangingPunct="0">
              <a:spcBef>
                <a:spcPct val="20000"/>
              </a:spcBef>
              <a:spcAft>
                <a:spcPct val="0"/>
              </a:spcAft>
              <a:buFontTx/>
              <a:buChar char="–"/>
            </a:pPr>
            <a:r>
              <a:rPr lang="en-GB" sz="1600" b="1" kern="0" dirty="0">
                <a:solidFill>
                  <a:srgbClr val="000000"/>
                </a:solidFill>
                <a:latin typeface="Arial" panose="020B0604020202020204" pitchFamily="34" charset="0"/>
                <a:cs typeface="Arial" panose="020B0604020202020204" pitchFamily="34" charset="0"/>
              </a:rPr>
              <a:t>Promoting Positive Behaviour </a:t>
            </a:r>
          </a:p>
          <a:p>
            <a:pPr marL="1600200" lvl="3" indent="-228600" eaLnBrk="0" fontAlgn="base" hangingPunct="0">
              <a:spcBef>
                <a:spcPct val="20000"/>
              </a:spcBef>
              <a:spcAft>
                <a:spcPct val="0"/>
              </a:spcAft>
              <a:buFontTx/>
              <a:buChar char="–"/>
            </a:pPr>
            <a:r>
              <a:rPr lang="en-GB" sz="1600" b="1" kern="0" dirty="0">
                <a:solidFill>
                  <a:srgbClr val="000000"/>
                </a:solidFill>
                <a:latin typeface="Arial" panose="020B0604020202020204" pitchFamily="34" charset="0"/>
                <a:cs typeface="Arial" panose="020B0604020202020204" pitchFamily="34" charset="0"/>
              </a:rPr>
              <a:t>Making Right Choices</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Targeted intervention to address needs of pupils</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Identification of Health &amp; Wellbeing Coach </a:t>
            </a:r>
            <a:r>
              <a:rPr lang="en-GB" sz="2000" kern="0" dirty="0" smtClean="0">
                <a:solidFill>
                  <a:srgbClr val="000000"/>
                </a:solidFill>
                <a:latin typeface="Arial" panose="020B0604020202020204" pitchFamily="34" charset="0"/>
                <a:cs typeface="Arial" panose="020B0604020202020204" pitchFamily="34" charset="0"/>
              </a:rPr>
              <a:t>role </a:t>
            </a:r>
            <a:r>
              <a:rPr lang="en-GB" sz="2000" kern="0" dirty="0">
                <a:solidFill>
                  <a:srgbClr val="000000"/>
                </a:solidFill>
                <a:latin typeface="Arial" panose="020B0604020202020204" pitchFamily="34" charset="0"/>
                <a:cs typeface="Arial" panose="020B0604020202020204" pitchFamily="34" charset="0"/>
              </a:rPr>
              <a:t>to address barriers</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Implementation of </a:t>
            </a:r>
            <a:r>
              <a:rPr lang="en-GB" sz="2000" kern="0" dirty="0" smtClean="0">
                <a:solidFill>
                  <a:srgbClr val="000000"/>
                </a:solidFill>
                <a:latin typeface="Arial" panose="020B0604020202020204" pitchFamily="34" charset="0"/>
                <a:cs typeface="Arial" panose="020B0604020202020204" pitchFamily="34" charset="0"/>
              </a:rPr>
              <a:t>plans</a:t>
            </a:r>
            <a:endParaRPr lang="en-GB" sz="2000" kern="0" dirty="0">
              <a:solidFill>
                <a:srgbClr val="000000"/>
              </a:solidFill>
              <a:latin typeface="Arial" panose="020B0604020202020204" pitchFamily="34" charset="0"/>
              <a:cs typeface="Arial" panose="020B0604020202020204" pitchFamily="34" charset="0"/>
            </a:endParaRP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Evaluation of what is working</a:t>
            </a:r>
          </a:p>
          <a:p>
            <a:pPr marL="1143000" lvl="2" indent="-2286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Identify </a:t>
            </a:r>
            <a:r>
              <a:rPr lang="en-GB" sz="2000" kern="0" dirty="0" smtClean="0">
                <a:solidFill>
                  <a:srgbClr val="000000"/>
                </a:solidFill>
                <a:latin typeface="Arial" panose="020B0604020202020204" pitchFamily="34" charset="0"/>
                <a:cs typeface="Arial" panose="020B0604020202020204" pitchFamily="34" charset="0"/>
              </a:rPr>
              <a:t>next </a:t>
            </a:r>
            <a:r>
              <a:rPr lang="en-GB" sz="2000" kern="0" dirty="0">
                <a:solidFill>
                  <a:srgbClr val="000000"/>
                </a:solidFill>
                <a:latin typeface="Arial" panose="020B0604020202020204" pitchFamily="34" charset="0"/>
                <a:cs typeface="Arial" panose="020B0604020202020204" pitchFamily="34" charset="0"/>
              </a:rPr>
              <a:t>s</a:t>
            </a:r>
            <a:r>
              <a:rPr lang="en-GB" sz="2000" kern="0" dirty="0" smtClean="0">
                <a:solidFill>
                  <a:srgbClr val="000000"/>
                </a:solidFill>
                <a:latin typeface="Arial" panose="020B0604020202020204" pitchFamily="34" charset="0"/>
                <a:cs typeface="Arial" panose="020B0604020202020204" pitchFamily="34" charset="0"/>
              </a:rPr>
              <a:t>teps</a:t>
            </a:r>
            <a:endParaRPr lang="en-GB" sz="2000" kern="0" dirty="0">
              <a:solidFill>
                <a:srgbClr val="000000"/>
              </a:solidFill>
              <a:latin typeface="Arial" panose="020B0604020202020204" pitchFamily="34" charset="0"/>
              <a:cs typeface="Arial" panose="020B0604020202020204" pitchFamily="34" charset="0"/>
            </a:endParaRPr>
          </a:p>
          <a:p>
            <a:pPr lvl="2"/>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9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3339254" cy="646331"/>
          </a:xfrm>
          <a:prstGeom prst="rect">
            <a:avLst/>
          </a:prstGeom>
        </p:spPr>
        <p:txBody>
          <a:bodyPr wrap="square">
            <a:spAutoFit/>
          </a:bodyPr>
          <a:lstStyle/>
          <a:p>
            <a:r>
              <a:rPr lang="en-GB" sz="3600" b="1" dirty="0">
                <a:solidFill>
                  <a:srgbClr val="00B050"/>
                </a:solidFill>
                <a:latin typeface="Arial" panose="020B0604020202020204" pitchFamily="34" charset="0"/>
                <a:cs typeface="Arial" panose="020B0604020202020204" pitchFamily="34" charset="0"/>
              </a:rPr>
              <a:t>Gap Research</a:t>
            </a:r>
          </a:p>
        </p:txBody>
      </p:sp>
      <p:sp>
        <p:nvSpPr>
          <p:cNvPr id="3" name="Rectangle 2"/>
          <p:cNvSpPr/>
          <p:nvPr/>
        </p:nvSpPr>
        <p:spPr>
          <a:xfrm>
            <a:off x="225471" y="906979"/>
            <a:ext cx="8280920" cy="5727722"/>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2300" b="1" kern="0" dirty="0">
                <a:solidFill>
                  <a:srgbClr val="000000"/>
                </a:solidFill>
                <a:latin typeface="Arial" panose="020B0604020202020204" pitchFamily="34" charset="0"/>
                <a:cs typeface="Arial" panose="020B0604020202020204" pitchFamily="34" charset="0"/>
              </a:rPr>
              <a:t>Social and emotional development</a:t>
            </a:r>
          </a:p>
          <a:p>
            <a:pPr marL="1268413" lvl="0" indent="-457200" defTabSz="987425"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Children living in SIMD </a:t>
            </a:r>
            <a:r>
              <a:rPr lang="en-GB" sz="2000" kern="0" dirty="0" smtClean="0">
                <a:solidFill>
                  <a:srgbClr val="000000"/>
                </a:solidFill>
                <a:latin typeface="Arial" panose="020B0604020202020204" pitchFamily="34" charset="0"/>
                <a:cs typeface="Arial" panose="020B0604020202020204" pitchFamily="34" charset="0"/>
              </a:rPr>
              <a:t>1 and 2are </a:t>
            </a:r>
            <a:r>
              <a:rPr lang="en-GB" sz="2000" kern="0" dirty="0">
                <a:solidFill>
                  <a:srgbClr val="000000"/>
                </a:solidFill>
                <a:latin typeface="Arial" panose="020B0604020202020204" pitchFamily="34" charset="0"/>
                <a:cs typeface="Arial" panose="020B0604020202020204" pitchFamily="34" charset="0"/>
              </a:rPr>
              <a:t>more likely to require adaptations to the curriculum to support their social skills and emotional literacy.</a:t>
            </a:r>
          </a:p>
          <a:p>
            <a:pPr marL="1268413" lvl="0" indent="-457200" defTabSz="987425"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Children living in SIMD 1 and 2 are more likely to be excluded.</a:t>
            </a:r>
          </a:p>
          <a:p>
            <a:pPr lvl="0" eaLnBrk="0" fontAlgn="base" hangingPunct="0">
              <a:spcBef>
                <a:spcPct val="20000"/>
              </a:spcBef>
              <a:spcAft>
                <a:spcPct val="0"/>
              </a:spcAft>
            </a:pPr>
            <a:endParaRPr lang="en-GB" sz="20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300" b="1" kern="0" dirty="0">
                <a:solidFill>
                  <a:srgbClr val="000000"/>
                </a:solidFill>
                <a:latin typeface="Arial" panose="020B0604020202020204" pitchFamily="34" charset="0"/>
                <a:cs typeface="Arial" panose="020B0604020202020204" pitchFamily="34" charset="0"/>
              </a:rPr>
              <a:t>Parental engagement/family learning</a:t>
            </a:r>
          </a:p>
          <a:p>
            <a:pPr marL="1357313" lvl="0" indent="-457200" defTabSz="811213"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Children living in SIMD 1and 2 are less likely to attend afterschool clubs.</a:t>
            </a:r>
          </a:p>
          <a:p>
            <a:pPr lvl="0" eaLnBrk="0" fontAlgn="base" hangingPunct="0">
              <a:spcBef>
                <a:spcPct val="20000"/>
              </a:spcBef>
              <a:spcAft>
                <a:spcPct val="0"/>
              </a:spcAft>
            </a:pPr>
            <a:endParaRPr lang="en-GB" sz="20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300" b="1" kern="0" dirty="0">
                <a:solidFill>
                  <a:srgbClr val="000000"/>
                </a:solidFill>
                <a:latin typeface="Arial" panose="020B0604020202020204" pitchFamily="34" charset="0"/>
                <a:cs typeface="Arial" panose="020B0604020202020204" pitchFamily="34" charset="0"/>
              </a:rPr>
              <a:t>Attendance</a:t>
            </a:r>
          </a:p>
          <a:p>
            <a:pPr marL="1268413" lvl="0" indent="-4572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Children living in SIMD 1 and 2 are more likely to have </a:t>
            </a:r>
            <a:r>
              <a:rPr lang="en-GB" sz="2000" kern="0" dirty="0" smtClean="0">
                <a:solidFill>
                  <a:srgbClr val="000000"/>
                </a:solidFill>
                <a:latin typeface="Arial" panose="020B0604020202020204" pitchFamily="34" charset="0"/>
                <a:cs typeface="Arial" panose="020B0604020202020204" pitchFamily="34" charset="0"/>
              </a:rPr>
              <a:t>attendance </a:t>
            </a:r>
            <a:r>
              <a:rPr lang="en-GB" sz="2000" kern="0" dirty="0">
                <a:solidFill>
                  <a:srgbClr val="000000"/>
                </a:solidFill>
                <a:latin typeface="Arial" panose="020B0604020202020204" pitchFamily="34" charset="0"/>
                <a:cs typeface="Arial" panose="020B0604020202020204" pitchFamily="34" charset="0"/>
              </a:rPr>
              <a:t>issues.</a:t>
            </a:r>
          </a:p>
          <a:p>
            <a:pPr marL="1268413" lvl="0" indent="-4572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Children living in SIMD 1 and 2 are more likely to have a higher occurrence of lateness.</a:t>
            </a:r>
          </a:p>
        </p:txBody>
      </p:sp>
    </p:spTree>
    <p:extLst>
      <p:ext uri="{BB962C8B-B14F-4D97-AF65-F5344CB8AC3E}">
        <p14:creationId xmlns:p14="http://schemas.microsoft.com/office/powerpoint/2010/main" val="152451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847"/>
            <a:ext cx="3595856"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Our Challenges</a:t>
            </a:r>
          </a:p>
        </p:txBody>
      </p:sp>
      <p:sp>
        <p:nvSpPr>
          <p:cNvPr id="3" name="Rectangle 2"/>
          <p:cNvSpPr/>
          <p:nvPr/>
        </p:nvSpPr>
        <p:spPr>
          <a:xfrm>
            <a:off x="539552" y="932186"/>
            <a:ext cx="7560840" cy="5312223"/>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High number of referrals from playground incidents</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Pupils commenting that they </a:t>
            </a:r>
            <a:r>
              <a:rPr lang="en-GB" sz="2200" kern="0" dirty="0" smtClean="0">
                <a:solidFill>
                  <a:srgbClr val="000000"/>
                </a:solidFill>
                <a:latin typeface="Arial" panose="020B0604020202020204" pitchFamily="34" charset="0"/>
                <a:cs typeface="Arial" panose="020B0604020202020204" pitchFamily="34" charset="0"/>
              </a:rPr>
              <a:t>did not </a:t>
            </a:r>
            <a:r>
              <a:rPr lang="en-GB" sz="2200" kern="0" dirty="0">
                <a:solidFill>
                  <a:srgbClr val="000000"/>
                </a:solidFill>
                <a:latin typeface="Arial" panose="020B0604020202020204" pitchFamily="34" charset="0"/>
                <a:cs typeface="Arial" panose="020B0604020202020204" pitchFamily="34" charset="0"/>
              </a:rPr>
              <a:t>feel safe in the playground – older pupils taking over areas </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Pupils commenting that the MUGA was always used for football</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Pupil commenting that there was nothing to do in the </a:t>
            </a:r>
            <a:r>
              <a:rPr lang="en-GB" sz="2200" kern="0" dirty="0" smtClean="0">
                <a:solidFill>
                  <a:srgbClr val="000000"/>
                </a:solidFill>
                <a:latin typeface="Arial" panose="020B0604020202020204" pitchFamily="34" charset="0"/>
                <a:cs typeface="Arial" panose="020B0604020202020204" pitchFamily="34" charset="0"/>
              </a:rPr>
              <a:t>playground</a:t>
            </a:r>
            <a:endParaRPr lang="en-GB" sz="22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Lack of respect for property/equipment – linked to lack of playground activities</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Lack of play opportunities in the infant playground</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Low </a:t>
            </a:r>
            <a:r>
              <a:rPr lang="en-GB" sz="2200" kern="0" dirty="0" smtClean="0">
                <a:solidFill>
                  <a:srgbClr val="000000"/>
                </a:solidFill>
                <a:latin typeface="Arial" panose="020B0604020202020204" pitchFamily="34" charset="0"/>
                <a:cs typeface="Arial" panose="020B0604020202020204" pitchFamily="34" charset="0"/>
              </a:rPr>
              <a:t>Breakfast </a:t>
            </a:r>
            <a:r>
              <a:rPr lang="en-GB" sz="2200" kern="0" dirty="0">
                <a:solidFill>
                  <a:srgbClr val="000000"/>
                </a:solidFill>
                <a:latin typeface="Arial" panose="020B0604020202020204" pitchFamily="34" charset="0"/>
                <a:cs typeface="Arial" panose="020B0604020202020204" pitchFamily="34" charset="0"/>
              </a:rPr>
              <a:t>Club attendance </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Limited Afterschool clubs</a:t>
            </a:r>
          </a:p>
          <a:p>
            <a:pPr marL="342900" lvl="0" indent="-342900" eaLnBrk="0" fontAlgn="base" hangingPunct="0">
              <a:spcBef>
                <a:spcPct val="20000"/>
              </a:spcBef>
              <a:spcAft>
                <a:spcPct val="0"/>
              </a:spcAft>
              <a:buFontTx/>
              <a:buChar char="•"/>
            </a:pPr>
            <a:r>
              <a:rPr lang="en-GB" sz="2200" kern="0" dirty="0">
                <a:solidFill>
                  <a:srgbClr val="000000"/>
                </a:solidFill>
                <a:latin typeface="Arial" panose="020B0604020202020204" pitchFamily="34" charset="0"/>
                <a:cs typeface="Arial" panose="020B0604020202020204" pitchFamily="34" charset="0"/>
              </a:rPr>
              <a:t>No Lunchtime Clubs</a:t>
            </a:r>
          </a:p>
          <a:p>
            <a:endParaRPr lang="en-GB" dirty="0"/>
          </a:p>
        </p:txBody>
      </p:sp>
    </p:spTree>
    <p:extLst>
      <p:ext uri="{BB962C8B-B14F-4D97-AF65-F5344CB8AC3E}">
        <p14:creationId xmlns:p14="http://schemas.microsoft.com/office/powerpoint/2010/main" val="299674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19A9-5BE6-4DCC-AE53-629933DFED8E}"/>
              </a:ext>
            </a:extLst>
          </p:cNvPr>
          <p:cNvSpPr>
            <a:spLocks noGrp="1"/>
          </p:cNvSpPr>
          <p:nvPr>
            <p:ph type="title"/>
          </p:nvPr>
        </p:nvSpPr>
        <p:spPr>
          <a:xfrm>
            <a:off x="381397" y="116632"/>
            <a:ext cx="7632700" cy="1143000"/>
          </a:xfrm>
        </p:spPr>
        <p:txBody>
          <a:bodyPr/>
          <a:lstStyle/>
          <a:p>
            <a:pPr algn="l"/>
            <a:r>
              <a:rPr lang="en-GB" sz="3600" b="1" dirty="0">
                <a:solidFill>
                  <a:srgbClr val="00B050"/>
                </a:solidFill>
              </a:rPr>
              <a:t>What were our desired outcomes?</a:t>
            </a:r>
            <a:endParaRPr lang="en-GB" dirty="0">
              <a:solidFill>
                <a:srgbClr val="00B050"/>
              </a:solidFill>
            </a:endParaRPr>
          </a:p>
        </p:txBody>
      </p:sp>
      <p:sp>
        <p:nvSpPr>
          <p:cNvPr id="3" name="Content Placeholder 2">
            <a:extLst>
              <a:ext uri="{FF2B5EF4-FFF2-40B4-BE49-F238E27FC236}">
                <a16:creationId xmlns:a16="http://schemas.microsoft.com/office/drawing/2014/main" id="{DF55AD5E-A0AE-451A-B56A-B4B57EB88576}"/>
              </a:ext>
            </a:extLst>
          </p:cNvPr>
          <p:cNvSpPr>
            <a:spLocks noGrp="1"/>
          </p:cNvSpPr>
          <p:nvPr>
            <p:ph idx="1"/>
          </p:nvPr>
        </p:nvSpPr>
        <p:spPr>
          <a:xfrm>
            <a:off x="381397" y="1664296"/>
            <a:ext cx="7632700" cy="5193704"/>
          </a:xfrm>
        </p:spPr>
        <p:txBody>
          <a:bodyPr/>
          <a:lstStyle/>
          <a:p>
            <a:pPr lvl="0"/>
            <a:r>
              <a:rPr lang="en-GB" sz="2800" dirty="0">
                <a:solidFill>
                  <a:srgbClr val="000000"/>
                </a:solidFill>
                <a:latin typeface="Arial" panose="020B0604020202020204" pitchFamily="34" charset="0"/>
                <a:cs typeface="Arial" panose="020B0604020202020204" pitchFamily="34" charset="0"/>
              </a:rPr>
              <a:t>Happy pupils</a:t>
            </a:r>
          </a:p>
          <a:p>
            <a:pPr lvl="0"/>
            <a:r>
              <a:rPr lang="en-GB" sz="2800" dirty="0">
                <a:solidFill>
                  <a:srgbClr val="000000"/>
                </a:solidFill>
                <a:latin typeface="Arial" panose="020B0604020202020204" pitchFamily="34" charset="0"/>
                <a:cs typeface="Arial" panose="020B0604020202020204" pitchFamily="34" charset="0"/>
              </a:rPr>
              <a:t>Safer more engaging playgrounds</a:t>
            </a:r>
          </a:p>
          <a:p>
            <a:pPr lvl="0"/>
            <a:r>
              <a:rPr lang="en-GB" sz="2800" dirty="0">
                <a:solidFill>
                  <a:srgbClr val="000000"/>
                </a:solidFill>
                <a:latin typeface="Arial" panose="020B0604020202020204" pitchFamily="34" charset="0"/>
                <a:cs typeface="Arial" panose="020B0604020202020204" pitchFamily="34" charset="0"/>
              </a:rPr>
              <a:t>Pupils developing l</a:t>
            </a:r>
            <a:r>
              <a:rPr lang="en-GB" sz="2800" dirty="0" smtClean="0">
                <a:solidFill>
                  <a:srgbClr val="000000"/>
                </a:solidFill>
                <a:latin typeface="Arial" panose="020B0604020202020204" pitchFamily="34" charset="0"/>
                <a:cs typeface="Arial" panose="020B0604020202020204" pitchFamily="34" charset="0"/>
              </a:rPr>
              <a:t>eadership </a:t>
            </a:r>
            <a:r>
              <a:rPr lang="en-GB" sz="2800" dirty="0">
                <a:solidFill>
                  <a:srgbClr val="000000"/>
                </a:solidFill>
                <a:latin typeface="Arial" panose="020B0604020202020204" pitchFamily="34" charset="0"/>
                <a:cs typeface="Arial" panose="020B0604020202020204" pitchFamily="34" charset="0"/>
              </a:rPr>
              <a:t>r</a:t>
            </a:r>
            <a:r>
              <a:rPr lang="en-GB" sz="2800" dirty="0" smtClean="0">
                <a:solidFill>
                  <a:srgbClr val="000000"/>
                </a:solidFill>
                <a:latin typeface="Arial" panose="020B0604020202020204" pitchFamily="34" charset="0"/>
                <a:cs typeface="Arial" panose="020B0604020202020204" pitchFamily="34" charset="0"/>
              </a:rPr>
              <a:t>oles</a:t>
            </a:r>
            <a:endParaRPr lang="en-GB" sz="2800" dirty="0">
              <a:solidFill>
                <a:srgbClr val="000000"/>
              </a:solidFill>
              <a:latin typeface="Arial" panose="020B0604020202020204" pitchFamily="34" charset="0"/>
              <a:cs typeface="Arial" panose="020B0604020202020204" pitchFamily="34" charset="0"/>
            </a:endParaRPr>
          </a:p>
          <a:p>
            <a:pPr lvl="0"/>
            <a:r>
              <a:rPr lang="en-GB" sz="2800" dirty="0">
                <a:solidFill>
                  <a:srgbClr val="000000"/>
                </a:solidFill>
                <a:latin typeface="Arial" panose="020B0604020202020204" pitchFamily="34" charset="0"/>
                <a:cs typeface="Arial" panose="020B0604020202020204" pitchFamily="34" charset="0"/>
              </a:rPr>
              <a:t>Pupils using </a:t>
            </a:r>
            <a:r>
              <a:rPr lang="en-GB" sz="2800" dirty="0" smtClean="0">
                <a:solidFill>
                  <a:srgbClr val="000000"/>
                </a:solidFill>
                <a:latin typeface="Arial" panose="020B0604020202020204" pitchFamily="34" charset="0"/>
                <a:cs typeface="Arial" panose="020B0604020202020204" pitchFamily="34" charset="0"/>
              </a:rPr>
              <a:t>Restorative </a:t>
            </a:r>
            <a:r>
              <a:rPr lang="en-GB" sz="2800" dirty="0">
                <a:solidFill>
                  <a:srgbClr val="000000"/>
                </a:solidFill>
                <a:latin typeface="Arial" panose="020B0604020202020204" pitchFamily="34" charset="0"/>
                <a:cs typeface="Arial" panose="020B0604020202020204" pitchFamily="34" charset="0"/>
              </a:rPr>
              <a:t>Approaches effectively</a:t>
            </a:r>
          </a:p>
          <a:p>
            <a:pPr lvl="0"/>
            <a:r>
              <a:rPr lang="en-GB" sz="2800" dirty="0">
                <a:solidFill>
                  <a:srgbClr val="000000"/>
                </a:solidFill>
                <a:latin typeface="Arial" panose="020B0604020202020204" pitchFamily="34" charset="0"/>
                <a:cs typeface="Arial" panose="020B0604020202020204" pitchFamily="34" charset="0"/>
              </a:rPr>
              <a:t>A greater emphasis on </a:t>
            </a:r>
            <a:r>
              <a:rPr lang="en-GB" sz="2800" dirty="0" smtClean="0">
                <a:solidFill>
                  <a:srgbClr val="000000"/>
                </a:solidFill>
                <a:latin typeface="Arial" panose="020B0604020202020204" pitchFamily="34" charset="0"/>
                <a:cs typeface="Arial" panose="020B0604020202020204" pitchFamily="34" charset="0"/>
              </a:rPr>
              <a:t>healthy </a:t>
            </a:r>
            <a:r>
              <a:rPr lang="en-GB" sz="2800" dirty="0">
                <a:solidFill>
                  <a:srgbClr val="000000"/>
                </a:solidFill>
                <a:latin typeface="Arial" panose="020B0604020202020204" pitchFamily="34" charset="0"/>
                <a:cs typeface="Arial" panose="020B0604020202020204" pitchFamily="34" charset="0"/>
              </a:rPr>
              <a:t>c</a:t>
            </a:r>
            <a:r>
              <a:rPr lang="en-GB" sz="2800" dirty="0" smtClean="0">
                <a:solidFill>
                  <a:srgbClr val="000000"/>
                </a:solidFill>
                <a:latin typeface="Arial" panose="020B0604020202020204" pitchFamily="34" charset="0"/>
                <a:cs typeface="Arial" panose="020B0604020202020204" pitchFamily="34" charset="0"/>
              </a:rPr>
              <a:t>hoices</a:t>
            </a:r>
            <a:endParaRPr lang="en-GB" sz="2800" dirty="0">
              <a:solidFill>
                <a:srgbClr val="000000"/>
              </a:solidFill>
              <a:latin typeface="Arial" panose="020B0604020202020204" pitchFamily="34" charset="0"/>
              <a:cs typeface="Arial" panose="020B0604020202020204" pitchFamily="34" charset="0"/>
            </a:endParaRPr>
          </a:p>
          <a:p>
            <a:pPr lvl="0"/>
            <a:r>
              <a:rPr lang="en-GB" sz="2800" dirty="0">
                <a:solidFill>
                  <a:srgbClr val="000000"/>
                </a:solidFill>
                <a:latin typeface="Arial" panose="020B0604020202020204" pitchFamily="34" charset="0"/>
                <a:cs typeface="Arial" panose="020B0604020202020204" pitchFamily="34" charset="0"/>
              </a:rPr>
              <a:t>More choice of activities for all </a:t>
            </a:r>
            <a:r>
              <a:rPr lang="en-GB" sz="2800" dirty="0" smtClean="0">
                <a:solidFill>
                  <a:srgbClr val="000000"/>
                </a:solidFill>
                <a:latin typeface="Arial" panose="020B0604020202020204" pitchFamily="34" charset="0"/>
                <a:cs typeface="Arial" panose="020B0604020202020204" pitchFamily="34" charset="0"/>
              </a:rPr>
              <a:t>pupils</a:t>
            </a:r>
          </a:p>
          <a:p>
            <a:pPr lvl="0"/>
            <a:r>
              <a:rPr lang="en-GB" sz="2800" dirty="0" smtClean="0">
                <a:solidFill>
                  <a:srgbClr val="000000"/>
                </a:solidFill>
                <a:latin typeface="Arial" panose="020B0604020202020204" pitchFamily="34" charset="0"/>
                <a:cs typeface="Arial" panose="020B0604020202020204" pitchFamily="34" charset="0"/>
              </a:rPr>
              <a:t>Increased attainment as a direct result of targeted interventions</a:t>
            </a:r>
            <a:endParaRPr lang="en-GB" sz="2800"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725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25" y="116632"/>
            <a:ext cx="7024359"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Health &amp; Wellbeing Coach Role</a:t>
            </a:r>
          </a:p>
        </p:txBody>
      </p:sp>
      <p:sp>
        <p:nvSpPr>
          <p:cNvPr id="3" name="Rectangle 2"/>
          <p:cNvSpPr/>
          <p:nvPr/>
        </p:nvSpPr>
        <p:spPr>
          <a:xfrm>
            <a:off x="539552" y="1268760"/>
            <a:ext cx="7272808" cy="5016758"/>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3200" kern="0" dirty="0">
                <a:solidFill>
                  <a:srgbClr val="000000"/>
                </a:solidFill>
                <a:latin typeface="Arial" panose="020B0604020202020204" pitchFamily="34" charset="0"/>
                <a:cs typeface="Arial" panose="020B0604020202020204" pitchFamily="34" charset="0"/>
              </a:rPr>
              <a:t>Remit:</a:t>
            </a:r>
          </a:p>
          <a:p>
            <a:pPr marL="1143000" lvl="2"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Had to be specific to meet needs of our  desired outcomes</a:t>
            </a:r>
          </a:p>
          <a:p>
            <a:pPr marL="1143000" lvl="2"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Had to be different from other roles – e.g. Active Schools Coordinator/Home-link  Support</a:t>
            </a:r>
          </a:p>
          <a:p>
            <a:pPr marL="1143000" lvl="2"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Require appropriate qualifications to support PE Activities and have a Nurturing Approach</a:t>
            </a:r>
          </a:p>
          <a:p>
            <a:pPr marL="1143000" lvl="2"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Job sized </a:t>
            </a:r>
            <a:r>
              <a:rPr lang="en-GB" sz="2400" kern="0" dirty="0" smtClean="0">
                <a:solidFill>
                  <a:srgbClr val="000000"/>
                </a:solidFill>
                <a:latin typeface="Arial" panose="020B0604020202020204" pitchFamily="34" charset="0"/>
                <a:cs typeface="Arial" panose="020B0604020202020204" pitchFamily="34" charset="0"/>
              </a:rPr>
              <a:t>appropriately – Priority </a:t>
            </a:r>
            <a:r>
              <a:rPr lang="en-GB" sz="2400" kern="0" smtClean="0">
                <a:solidFill>
                  <a:srgbClr val="000000"/>
                </a:solidFill>
                <a:latin typeface="Arial" panose="020B0604020202020204" pitchFamily="34" charset="0"/>
                <a:cs typeface="Arial" panose="020B0604020202020204" pitchFamily="34" charset="0"/>
              </a:rPr>
              <a:t>for recruitment</a:t>
            </a:r>
            <a:endParaRPr lang="en-GB" sz="2400" kern="0" dirty="0">
              <a:solidFill>
                <a:srgbClr val="000000"/>
              </a:solidFill>
              <a:latin typeface="Arial" panose="020B0604020202020204" pitchFamily="34" charset="0"/>
              <a:cs typeface="Arial" panose="020B0604020202020204" pitchFamily="34" charset="0"/>
            </a:endParaRPr>
          </a:p>
          <a:p>
            <a:pPr marL="1143000" lvl="2"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Follow HR Safe Recruitment Procedures</a:t>
            </a:r>
          </a:p>
        </p:txBody>
      </p:sp>
    </p:spTree>
    <p:extLst>
      <p:ext uri="{BB962C8B-B14F-4D97-AF65-F5344CB8AC3E}">
        <p14:creationId xmlns:p14="http://schemas.microsoft.com/office/powerpoint/2010/main" val="315178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5921236"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Planning – Target Support</a:t>
            </a:r>
          </a:p>
        </p:txBody>
      </p:sp>
      <p:sp>
        <p:nvSpPr>
          <p:cNvPr id="3" name="Rectangle 2"/>
          <p:cNvSpPr/>
          <p:nvPr/>
        </p:nvSpPr>
        <p:spPr>
          <a:xfrm>
            <a:off x="467544" y="1124744"/>
            <a:ext cx="7776864" cy="4278094"/>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Breakfast Club Intervention</a:t>
            </a: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Structured </a:t>
            </a:r>
            <a:r>
              <a:rPr lang="en-GB" sz="2000" kern="0" dirty="0" smtClean="0">
                <a:solidFill>
                  <a:srgbClr val="000000"/>
                </a:solidFill>
                <a:latin typeface="Arial" panose="020B0604020202020204" pitchFamily="34" charset="0"/>
                <a:cs typeface="Arial" panose="020B0604020202020204" pitchFamily="34" charset="0"/>
              </a:rPr>
              <a:t>playground </a:t>
            </a:r>
            <a:r>
              <a:rPr lang="en-GB" sz="2000" kern="0" dirty="0">
                <a:solidFill>
                  <a:srgbClr val="000000"/>
                </a:solidFill>
                <a:latin typeface="Arial" panose="020B0604020202020204" pitchFamily="34" charset="0"/>
                <a:cs typeface="Arial" panose="020B0604020202020204" pitchFamily="34" charset="0"/>
              </a:rPr>
              <a:t>activities</a:t>
            </a: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Increased opportunities for pupils to participate – v</a:t>
            </a:r>
            <a:r>
              <a:rPr lang="en-GB" sz="2000" kern="0" dirty="0" smtClean="0">
                <a:solidFill>
                  <a:srgbClr val="000000"/>
                </a:solidFill>
                <a:latin typeface="Arial" panose="020B0604020202020204" pitchFamily="34" charset="0"/>
                <a:cs typeface="Arial" panose="020B0604020202020204" pitchFamily="34" charset="0"/>
              </a:rPr>
              <a:t>ariety </a:t>
            </a:r>
            <a:r>
              <a:rPr lang="en-GB" sz="2000" kern="0" dirty="0">
                <a:solidFill>
                  <a:srgbClr val="000000"/>
                </a:solidFill>
                <a:latin typeface="Arial" panose="020B0604020202020204" pitchFamily="34" charset="0"/>
                <a:cs typeface="Arial" panose="020B0604020202020204" pitchFamily="34" charset="0"/>
              </a:rPr>
              <a:t>of c</a:t>
            </a:r>
            <a:r>
              <a:rPr lang="en-GB" sz="2000" kern="0" dirty="0" smtClean="0">
                <a:solidFill>
                  <a:srgbClr val="000000"/>
                </a:solidFill>
                <a:latin typeface="Arial" panose="020B0604020202020204" pitchFamily="34" charset="0"/>
                <a:cs typeface="Arial" panose="020B0604020202020204" pitchFamily="34" charset="0"/>
              </a:rPr>
              <a:t>lubs </a:t>
            </a:r>
            <a:r>
              <a:rPr lang="en-GB" sz="2000" kern="0" dirty="0">
                <a:solidFill>
                  <a:srgbClr val="000000"/>
                </a:solidFill>
                <a:latin typeface="Arial" panose="020B0604020202020204" pitchFamily="34" charset="0"/>
                <a:cs typeface="Arial" panose="020B0604020202020204" pitchFamily="34" charset="0"/>
              </a:rPr>
              <a:t>– both after school and during school</a:t>
            </a: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Timetabled support for targeted pupils</a:t>
            </a: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Develop Sports Leaders – p</a:t>
            </a:r>
            <a:r>
              <a:rPr lang="en-GB" sz="2000" kern="0" dirty="0" smtClean="0">
                <a:solidFill>
                  <a:srgbClr val="000000"/>
                </a:solidFill>
                <a:latin typeface="Arial" panose="020B0604020202020204" pitchFamily="34" charset="0"/>
                <a:cs typeface="Arial" panose="020B0604020202020204" pitchFamily="34" charset="0"/>
              </a:rPr>
              <a:t>upils </a:t>
            </a:r>
            <a:r>
              <a:rPr lang="en-GB" sz="2000" kern="0" dirty="0">
                <a:solidFill>
                  <a:srgbClr val="000000"/>
                </a:solidFill>
                <a:latin typeface="Arial" panose="020B0604020202020204" pitchFamily="34" charset="0"/>
                <a:cs typeface="Arial" panose="020B0604020202020204" pitchFamily="34" charset="0"/>
              </a:rPr>
              <a:t>to lead activities - </a:t>
            </a:r>
            <a:r>
              <a:rPr lang="en-GB" sz="2000" kern="0" dirty="0" smtClean="0">
                <a:solidFill>
                  <a:srgbClr val="000000"/>
                </a:solidFill>
                <a:latin typeface="Arial" panose="020B0604020202020204" pitchFamily="34" charset="0"/>
                <a:cs typeface="Arial" panose="020B0604020202020204" pitchFamily="34" charset="0"/>
              </a:rPr>
              <a:t>sustainability</a:t>
            </a:r>
            <a:endParaRPr lang="en-GB" sz="20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Build positive relationships – </a:t>
            </a:r>
            <a:r>
              <a:rPr lang="en-GB" sz="2000" kern="0" dirty="0" smtClean="0">
                <a:solidFill>
                  <a:srgbClr val="000000"/>
                </a:solidFill>
                <a:latin typeface="Arial" panose="020B0604020202020204" pitchFamily="34" charset="0"/>
                <a:cs typeface="Arial" panose="020B0604020202020204" pitchFamily="34" charset="0"/>
              </a:rPr>
              <a:t>pupils/staff/parents/external </a:t>
            </a:r>
            <a:r>
              <a:rPr lang="en-GB" sz="2000" kern="0" dirty="0">
                <a:solidFill>
                  <a:srgbClr val="000000"/>
                </a:solidFill>
                <a:latin typeface="Arial" panose="020B0604020202020204" pitchFamily="34" charset="0"/>
                <a:cs typeface="Arial" panose="020B0604020202020204" pitchFamily="34" charset="0"/>
              </a:rPr>
              <a:t>a</a:t>
            </a:r>
            <a:r>
              <a:rPr lang="en-GB" sz="2000" kern="0" dirty="0" smtClean="0">
                <a:solidFill>
                  <a:srgbClr val="000000"/>
                </a:solidFill>
                <a:latin typeface="Arial" panose="020B0604020202020204" pitchFamily="34" charset="0"/>
                <a:cs typeface="Arial" panose="020B0604020202020204" pitchFamily="34" charset="0"/>
              </a:rPr>
              <a:t>gencies</a:t>
            </a:r>
            <a:endParaRPr lang="en-GB" sz="20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Support </a:t>
            </a:r>
            <a:r>
              <a:rPr lang="en-GB" sz="2000" kern="0" dirty="0" smtClean="0">
                <a:solidFill>
                  <a:srgbClr val="000000"/>
                </a:solidFill>
                <a:latin typeface="Arial" panose="020B0604020202020204" pitchFamily="34" charset="0"/>
                <a:cs typeface="Arial" panose="020B0604020202020204" pitchFamily="34" charset="0"/>
              </a:rPr>
              <a:t>targeted </a:t>
            </a:r>
            <a:r>
              <a:rPr lang="en-GB" sz="2000" kern="0" dirty="0">
                <a:solidFill>
                  <a:srgbClr val="000000"/>
                </a:solidFill>
                <a:latin typeface="Arial" panose="020B0604020202020204" pitchFamily="34" charset="0"/>
                <a:cs typeface="Arial" panose="020B0604020202020204" pitchFamily="34" charset="0"/>
              </a:rPr>
              <a:t>pupils during PE </a:t>
            </a:r>
            <a:r>
              <a:rPr lang="en-GB" sz="2000" kern="0" dirty="0" smtClean="0">
                <a:solidFill>
                  <a:srgbClr val="000000"/>
                </a:solidFill>
                <a:latin typeface="Arial" panose="020B0604020202020204" pitchFamily="34" charset="0"/>
                <a:cs typeface="Arial" panose="020B0604020202020204" pitchFamily="34" charset="0"/>
              </a:rPr>
              <a:t>lessons </a:t>
            </a:r>
            <a:endParaRPr lang="en-GB" sz="20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Tracking the interventions</a:t>
            </a:r>
          </a:p>
          <a:p>
            <a:pPr marL="342900" lvl="0" indent="-342900" eaLnBrk="0" fontAlgn="base" hangingPunct="0">
              <a:spcBef>
                <a:spcPct val="20000"/>
              </a:spcBef>
              <a:spcAft>
                <a:spcPct val="0"/>
              </a:spcAft>
              <a:buFontTx/>
              <a:buChar char="•"/>
            </a:pPr>
            <a:r>
              <a:rPr lang="en-GB" sz="2000" kern="0" dirty="0">
                <a:solidFill>
                  <a:srgbClr val="000000"/>
                </a:solidFill>
                <a:latin typeface="Arial" panose="020B0604020202020204" pitchFamily="34" charset="0"/>
                <a:cs typeface="Arial" panose="020B0604020202020204" pitchFamily="34" charset="0"/>
              </a:rPr>
              <a:t>Amending plans to address barriers that arose during the initial intervention</a:t>
            </a:r>
          </a:p>
        </p:txBody>
      </p:sp>
    </p:spTree>
    <p:extLst>
      <p:ext uri="{BB962C8B-B14F-4D97-AF65-F5344CB8AC3E}">
        <p14:creationId xmlns:p14="http://schemas.microsoft.com/office/powerpoint/2010/main" val="237235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3600666" cy="646331"/>
          </a:xfrm>
          <a:prstGeom prst="rect">
            <a:avLst/>
          </a:prstGeom>
        </p:spPr>
        <p:txBody>
          <a:bodyPr wrap="none">
            <a:spAutoFit/>
          </a:bodyPr>
          <a:lstStyle/>
          <a:p>
            <a:r>
              <a:rPr lang="en-GB" sz="3600" b="1" dirty="0">
                <a:solidFill>
                  <a:srgbClr val="00B050"/>
                </a:solidFill>
                <a:latin typeface="Arial" panose="020B0604020202020204" pitchFamily="34" charset="0"/>
                <a:cs typeface="Arial" panose="020B0604020202020204" pitchFamily="34" charset="0"/>
              </a:rPr>
              <a:t>Implementation</a:t>
            </a:r>
          </a:p>
        </p:txBody>
      </p:sp>
      <p:sp>
        <p:nvSpPr>
          <p:cNvPr id="3" name="Rectangle 2"/>
          <p:cNvSpPr/>
          <p:nvPr/>
        </p:nvSpPr>
        <p:spPr>
          <a:xfrm>
            <a:off x="408570" y="1340768"/>
            <a:ext cx="7675419" cy="4598182"/>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Appoint appropriate person linked to created job specification and remit – </a:t>
            </a:r>
            <a:r>
              <a:rPr lang="en-GB" sz="2400" kern="0" dirty="0" smtClean="0">
                <a:solidFill>
                  <a:srgbClr val="000000"/>
                </a:solidFill>
                <a:latin typeface="Arial" panose="020B0604020202020204" pitchFamily="34" charset="0"/>
                <a:cs typeface="Arial" panose="020B0604020202020204" pitchFamily="34" charset="0"/>
              </a:rPr>
              <a:t>unique </a:t>
            </a:r>
            <a:r>
              <a:rPr lang="en-GB" sz="2400" kern="0" dirty="0">
                <a:solidFill>
                  <a:srgbClr val="000000"/>
                </a:solidFill>
                <a:latin typeface="Arial" panose="020B0604020202020204" pitchFamily="34" charset="0"/>
                <a:cs typeface="Arial" panose="020B0604020202020204" pitchFamily="34" charset="0"/>
              </a:rPr>
              <a:t>post</a:t>
            </a:r>
          </a:p>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Devise timetables/plans to have greatest impact on outcomes for pupils</a:t>
            </a:r>
          </a:p>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Find out what pupils wanted and expected from </a:t>
            </a:r>
            <a:r>
              <a:rPr lang="en-GB" sz="2400" kern="0" dirty="0" smtClean="0">
                <a:solidFill>
                  <a:srgbClr val="000000"/>
                </a:solidFill>
                <a:latin typeface="Arial" panose="020B0604020202020204" pitchFamily="34" charset="0"/>
                <a:cs typeface="Arial" panose="020B0604020202020204" pitchFamily="34" charset="0"/>
              </a:rPr>
              <a:t>role</a:t>
            </a:r>
            <a:endParaRPr lang="en-GB" sz="24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Timetable for evaluations of impact</a:t>
            </a:r>
          </a:p>
          <a:p>
            <a:pPr marL="2514600" lvl="5"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Pupil responses</a:t>
            </a:r>
          </a:p>
          <a:p>
            <a:pPr marL="2514600" lvl="5" indent="-2286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Data interrogation</a:t>
            </a:r>
          </a:p>
          <a:p>
            <a:pPr marL="2514600" lvl="5" indent="-228600" eaLnBrk="0" fontAlgn="base" hangingPunct="0">
              <a:spcBef>
                <a:spcPct val="20000"/>
              </a:spcBef>
              <a:spcAft>
                <a:spcPct val="0"/>
              </a:spcAft>
              <a:buFontTx/>
              <a:buChar char="»"/>
            </a:pPr>
            <a:endParaRPr lang="en-GB" sz="1600" kern="0" dirty="0">
              <a:solidFill>
                <a:srgbClr val="000000"/>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Identification of next steps</a:t>
            </a:r>
          </a:p>
          <a:p>
            <a:pPr marL="342900" lvl="0" indent="-342900" eaLnBrk="0" fontAlgn="base" hangingPunct="0">
              <a:spcBef>
                <a:spcPct val="20000"/>
              </a:spcBef>
              <a:spcAft>
                <a:spcPct val="0"/>
              </a:spcAft>
              <a:buFontTx/>
              <a:buChar char="•"/>
            </a:pPr>
            <a:r>
              <a:rPr lang="en-GB" sz="2400" kern="0" dirty="0">
                <a:solidFill>
                  <a:srgbClr val="000000"/>
                </a:solidFill>
                <a:latin typeface="Arial" panose="020B0604020202020204" pitchFamily="34" charset="0"/>
                <a:cs typeface="Arial" panose="020B0604020202020204" pitchFamily="34" charset="0"/>
              </a:rPr>
              <a:t>Keep </a:t>
            </a:r>
            <a:r>
              <a:rPr lang="en-GB" sz="2400" kern="0" dirty="0" smtClean="0">
                <a:solidFill>
                  <a:srgbClr val="000000"/>
                </a:solidFill>
                <a:latin typeface="Arial" panose="020B0604020202020204" pitchFamily="34" charset="0"/>
                <a:cs typeface="Arial" panose="020B0604020202020204" pitchFamily="34" charset="0"/>
              </a:rPr>
              <a:t>doing/stop doing/start </a:t>
            </a:r>
            <a:r>
              <a:rPr lang="en-GB" sz="2400" kern="0" dirty="0">
                <a:solidFill>
                  <a:srgbClr val="000000"/>
                </a:solidFill>
                <a:latin typeface="Arial" panose="020B0604020202020204" pitchFamily="34" charset="0"/>
                <a:cs typeface="Arial" panose="020B0604020202020204" pitchFamily="34" charset="0"/>
              </a:rPr>
              <a:t>doing</a:t>
            </a:r>
          </a:p>
        </p:txBody>
      </p:sp>
    </p:spTree>
    <p:extLst>
      <p:ext uri="{BB962C8B-B14F-4D97-AF65-F5344CB8AC3E}">
        <p14:creationId xmlns:p14="http://schemas.microsoft.com/office/powerpoint/2010/main" val="411556441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A20609113</value>
    </field>
    <field name="Objective-Title">
      <value order="0">Scottish Attainment Challenge - Pupil Equity Funding Events 2018 - Presentations - West2 -St Michaels and St Johns FINAL FOR PUBLICATION</value>
    </field>
    <field name="Objective-Description">
      <value order="0"/>
    </field>
    <field name="Objective-CreationStamp">
      <value order="0">2018-04-03T09:17:52Z</value>
    </field>
    <field name="Objective-IsApproved">
      <value order="0">false</value>
    </field>
    <field name="Objective-IsPublished">
      <value order="0">false</value>
    </field>
    <field name="Objective-DatePublished">
      <value order="0"/>
    </field>
    <field name="Objective-ModificationStamp">
      <value order="0">2018-04-03T09:19:15Z</value>
    </field>
    <field name="Objective-Owner">
      <value order="0">Walker, Joe J (U417636)</value>
    </field>
    <field name="Objective-Path">
      <value order="0">Objective Global Folder:SG File Plan:Education, careers and employment:Education and skills:Schools - Governance, management and finance:Advice and policy: Schools - governance, management and finance:Scottish Attainment Challenge: Pupil Equity Funding: Events: 2016-2021</value>
    </field>
    <field name="Objective-Parent">
      <value order="0">Scottish Attainment Challenge: Pupil Equity Funding: Events: 2016-2021</value>
    </field>
    <field name="Objective-State">
      <value order="0">Being Drafted</value>
    </field>
    <field name="Objective-VersionId">
      <value order="0">vA28892651</value>
    </field>
    <field name="Objective-Version">
      <value order="0">0.1</value>
    </field>
    <field name="Objective-VersionNumber">
      <value order="0">1</value>
    </field>
    <field name="Objective-VersionComment">
      <value order="0"/>
    </field>
    <field name="Objective-FileNumber">
      <value order="0">qA627808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file>

<file path=customXml/itemProps2.xml><?xml version="1.0" encoding="utf-8"?>
<ds:datastoreItem xmlns:ds="http://schemas.openxmlformats.org/officeDocument/2006/customXml" ds:itemID="{664359C9-5E52-42E2-A346-292EDDE4D75D}"/>
</file>

<file path=customXml/itemProps3.xml><?xml version="1.0" encoding="utf-8"?>
<ds:datastoreItem xmlns:ds="http://schemas.openxmlformats.org/officeDocument/2006/customXml" ds:itemID="{6FF5CB84-C041-4386-84EF-64434E4BB748}"/>
</file>

<file path=customXml/itemProps4.xml><?xml version="1.0" encoding="utf-8"?>
<ds:datastoreItem xmlns:ds="http://schemas.openxmlformats.org/officeDocument/2006/customXml" ds:itemID="{3B36EF1B-70AF-469C-8072-8925B0D09118}"/>
</file>

<file path=docProps/app.xml><?xml version="1.0" encoding="utf-8"?>
<Properties xmlns="http://schemas.openxmlformats.org/officeDocument/2006/extended-properties" xmlns:vt="http://schemas.openxmlformats.org/officeDocument/2006/docPropsVTypes">
  <TotalTime>1070</TotalTime>
  <Words>1230</Words>
  <Application>Microsoft Office PowerPoint</Application>
  <PresentationFormat>On-screen Show (4:3)</PresentationFormat>
  <Paragraphs>188</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What were our desired outcomes?</vt:lpstr>
      <vt:lpstr>PowerPoint Presentation</vt:lpstr>
      <vt:lpstr>PowerPoint Presentation</vt:lpstr>
      <vt:lpstr>PowerPoint Presentation</vt:lpstr>
      <vt:lpstr>Sports Council</vt:lpstr>
      <vt:lpstr>Clubs</vt:lpstr>
      <vt:lpstr>PowerPoint Presentation</vt:lpstr>
      <vt:lpstr>PowerPoint Presentation</vt:lpstr>
      <vt:lpstr>PowerPoint Presentation</vt:lpstr>
      <vt:lpstr>Data</vt:lpstr>
      <vt:lpstr>Views</vt:lpstr>
      <vt:lpstr>Views</vt:lpstr>
      <vt:lpstr>Views</vt:lpstr>
      <vt:lpstr>Views</vt:lpstr>
      <vt:lpstr>PowerPoint Presentation</vt:lpstr>
      <vt:lpstr>Case Study at  St John’s Primary</vt:lpstr>
      <vt:lpstr>PowerPoint Presentation</vt:lpstr>
      <vt:lpstr>IMPACT!</vt:lpstr>
      <vt:lpstr>Next Steps:</vt:lpstr>
      <vt:lpstr>Thoughts???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St John's / St Michael's Primary Schools</dc:title>
  <dc:creator>Elaine McLoughlin</dc:creator>
  <cp:lastModifiedBy>Stevenson J (Jeremy)</cp:lastModifiedBy>
  <cp:revision>99</cp:revision>
  <cp:lastPrinted>2018-03-12T12:43:02Z</cp:lastPrinted>
  <dcterms:created xsi:type="dcterms:W3CDTF">2016-05-06T12:35:32Z</dcterms:created>
  <dcterms:modified xsi:type="dcterms:W3CDTF">2018-04-04T14:09:14Z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A20609113</vt:lpwstr>
  </property>
  <property fmtid="{D5CDD505-2E9C-101B-9397-08002B2CF9AE}" pid="4" name="Objective-Title">
    <vt:lpwstr>Scottish Attainment Challenge - Pupil Equity Funding Events 2018 - Presentations - West2 -St Michaels and St Johns FINAL FOR PUBLICATION</vt:lpwstr>
  </property>
  <property fmtid="{D5CDD505-2E9C-101B-9397-08002B2CF9AE}" pid="5" name="Objective-Description">
    <vt:lpwstr/>
  </property>
  <property fmtid="{D5CDD505-2E9C-101B-9397-08002B2CF9AE}" pid="6" name="Objective-CreationStamp">
    <vt:filetime>2018-04-03T09:19:14Z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2018-04-03T09:19:57Z</vt:filetime>
  </property>
  <property fmtid="{D5CDD505-2E9C-101B-9397-08002B2CF9AE}" pid="11" name="Objective-Owner">
    <vt:lpwstr>Walker, Joe J (U417636)</vt:lpwstr>
  </property>
  <property fmtid="{D5CDD505-2E9C-101B-9397-08002B2CF9AE}" pid="12" name="Objective-Path">
    <vt:lpwstr>Objective Global Folder:SG File Plan:Education, careers and employment:Education and skills:Schools - Governance, management and finance:Advice and policy: Schools - governance, management and finance:Scottish Attainment Challenge: Pupil Equity Funding: E</vt:lpwstr>
  </property>
  <property fmtid="{D5CDD505-2E9C-101B-9397-08002B2CF9AE}" pid="13" name="Objective-Parent">
    <vt:lpwstr>Scottish Attainment Challenge: Pupil Equity Funding: Events: 2016-2021</vt:lpwstr>
  </property>
  <property fmtid="{D5CDD505-2E9C-101B-9397-08002B2CF9AE}" pid="14" name="Objective-State">
    <vt:lpwstr>Being Drafted</vt:lpwstr>
  </property>
  <property fmtid="{D5CDD505-2E9C-101B-9397-08002B2CF9AE}" pid="15" name="Objective-VersionId">
    <vt:lpwstr>vA28892651</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0x010100403EDB45499E3C4A9CABBFB5D3A49FC1</vt:lpwstr>
  </property>
</Properties>
</file>