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052" autoAdjust="0"/>
  </p:normalViewPr>
  <p:slideViewPr>
    <p:cSldViewPr>
      <p:cViewPr varScale="1">
        <p:scale>
          <a:sx n="49" d="100"/>
          <a:sy n="49" d="100"/>
        </p:scale>
        <p:origin x="-19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00664-BE96-4C27-9E5B-7888E0E5FA3B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F79BE-BBA6-4933-AE92-C9DD48075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53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set illustrates exclusion and aggressive</a:t>
            </a:r>
            <a:r>
              <a:rPr lang="en-GB" baseline="0" dirty="0" smtClean="0"/>
              <a:t> / bullying behaviour. Please note these images were all staged.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Potential stereotypes challenged:</a:t>
            </a:r>
          </a:p>
          <a:p>
            <a:r>
              <a:rPr lang="en-GB" baseline="0" dirty="0" smtClean="0"/>
              <a:t>Girls </a:t>
            </a:r>
            <a:r>
              <a:rPr lang="en-GB" baseline="0" smtClean="0"/>
              <a:t>are </a:t>
            </a:r>
            <a:r>
              <a:rPr lang="en-GB" baseline="0" smtClean="0"/>
              <a:t>not physically </a:t>
            </a:r>
            <a:r>
              <a:rPr lang="en-GB" baseline="0" dirty="0" smtClean="0"/>
              <a:t>aggressive (1, 2)</a:t>
            </a:r>
          </a:p>
          <a:p>
            <a:r>
              <a:rPr lang="en-GB" baseline="0" dirty="0" smtClean="0"/>
              <a:t>Girls are good at helping (5)</a:t>
            </a:r>
          </a:p>
          <a:p>
            <a:r>
              <a:rPr lang="en-GB" baseline="0" dirty="0" smtClean="0"/>
              <a:t>Girls work well in teams / boys do not (3,4)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Potential stereotypes illustrated:</a:t>
            </a:r>
          </a:p>
          <a:p>
            <a:r>
              <a:rPr lang="en-GB" baseline="0" dirty="0" smtClean="0"/>
              <a:t>Girls and boys don’t work well together in teams / boys tend to take over (3, 4)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F79BE-BBA6-4933-AE92-C9DD480752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9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set illustrates some</a:t>
            </a:r>
            <a:r>
              <a:rPr lang="en-GB" baseline="0" dirty="0" smtClean="0"/>
              <a:t> behaviour issues.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Potential stereotypes challenged:</a:t>
            </a:r>
          </a:p>
          <a:p>
            <a:r>
              <a:rPr lang="en-GB" baseline="0" dirty="0" smtClean="0"/>
              <a:t>Girls are generally engaged and well behaved in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F79BE-BBA6-4933-AE92-C9DD480752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2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set illustrates mixed</a:t>
            </a:r>
            <a:r>
              <a:rPr lang="en-GB" baseline="0" dirty="0" smtClean="0"/>
              <a:t> groups of children working in STEM.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Potential stereotypes challenged:</a:t>
            </a:r>
          </a:p>
          <a:p>
            <a:r>
              <a:rPr lang="en-GB" dirty="0" smtClean="0"/>
              <a:t>STEM</a:t>
            </a:r>
            <a:r>
              <a:rPr lang="en-GB" baseline="0" dirty="0" smtClean="0"/>
              <a:t> isn’t as interesting for girls</a:t>
            </a:r>
          </a:p>
          <a:p>
            <a:r>
              <a:rPr lang="en-GB" baseline="0" dirty="0" smtClean="0"/>
              <a:t>Mixed groups don’t work well together</a:t>
            </a:r>
          </a:p>
          <a:p>
            <a:r>
              <a:rPr lang="en-GB" baseline="0" dirty="0" smtClean="0"/>
              <a:t>Boys tend to take over in practical activities (1, 2, 3)</a:t>
            </a:r>
          </a:p>
          <a:p>
            <a:r>
              <a:rPr lang="en-GB" baseline="0" dirty="0" smtClean="0"/>
              <a:t>Girls don’t make good leaders (1, 2, 3, 6)</a:t>
            </a:r>
          </a:p>
          <a:p>
            <a:r>
              <a:rPr lang="en-GB" baseline="0" dirty="0" smtClean="0"/>
              <a:t>Concentration is an issue for boys</a:t>
            </a:r>
          </a:p>
          <a:p>
            <a:r>
              <a:rPr lang="en-GB" baseline="0" dirty="0" smtClean="0"/>
              <a:t>Art doesn’t interest boys (3)</a:t>
            </a:r>
          </a:p>
          <a:p>
            <a:r>
              <a:rPr lang="en-GB" baseline="0" dirty="0" smtClean="0"/>
              <a:t>Boys struggle with writing (6)</a:t>
            </a:r>
            <a:endParaRPr lang="en-GB" dirty="0" smtClean="0"/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Potential stereotypes illustrated:</a:t>
            </a:r>
          </a:p>
          <a:p>
            <a:r>
              <a:rPr lang="en-GB" dirty="0" smtClean="0"/>
              <a:t>Boys tend to take over in practical activities and</a:t>
            </a:r>
            <a:r>
              <a:rPr lang="en-GB" baseline="0" dirty="0" smtClean="0"/>
              <a:t> the girls look on (7)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F79BE-BBA6-4933-AE92-C9DD480752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6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set focuses on boys in STEM work,</a:t>
            </a:r>
            <a:r>
              <a:rPr lang="en-GB" baseline="0" dirty="0" smtClean="0"/>
              <a:t> concentrating, working in teams, reading, and taking part in art based activities.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Potential stereotypes challenged:</a:t>
            </a:r>
          </a:p>
          <a:p>
            <a:r>
              <a:rPr lang="en-GB" dirty="0" smtClean="0"/>
              <a:t>Boys find it hard to concentrate</a:t>
            </a:r>
          </a:p>
          <a:p>
            <a:r>
              <a:rPr lang="en-GB" dirty="0" smtClean="0"/>
              <a:t>Boys don’t work well in teams (2)</a:t>
            </a:r>
          </a:p>
          <a:p>
            <a:r>
              <a:rPr lang="en-GB" dirty="0" smtClean="0"/>
              <a:t>Art</a:t>
            </a:r>
            <a:r>
              <a:rPr lang="en-GB" baseline="0" dirty="0" smtClean="0"/>
              <a:t> doesn’t interest boys (3)</a:t>
            </a:r>
          </a:p>
          <a:p>
            <a:r>
              <a:rPr lang="en-GB" baseline="0" dirty="0" smtClean="0"/>
              <a:t>Boys struggle with reading and comprehension (6)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Potential stereotypes illustrated: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STEM is predominantly a boy’s subject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F79BE-BBA6-4933-AE92-C9DD480752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5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set focuses on girls in STEM work,</a:t>
            </a:r>
            <a:r>
              <a:rPr lang="en-GB" baseline="0" dirty="0" smtClean="0"/>
              <a:t> concentrating, working in teams, using tools, and taking part in outdoor learning.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Potential stereotypes challenged:</a:t>
            </a:r>
          </a:p>
          <a:p>
            <a:r>
              <a:rPr lang="en-GB" baseline="0" dirty="0" smtClean="0"/>
              <a:t>STEM is predominantly a boy’s activity</a:t>
            </a:r>
          </a:p>
          <a:p>
            <a:r>
              <a:rPr lang="en-GB" baseline="0" dirty="0" smtClean="0"/>
              <a:t>Girls don’t like getting messy (1, 3, 5, 9)</a:t>
            </a:r>
          </a:p>
          <a:p>
            <a:r>
              <a:rPr lang="en-GB" baseline="0" dirty="0" smtClean="0"/>
              <a:t>Using tools, building and fixing things is predominantly masculine (4, 6, 7)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F79BE-BBA6-4933-AE92-C9DD480752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09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 mixed</a:t>
            </a:r>
            <a:r>
              <a:rPr lang="en-GB" baseline="0" dirty="0" smtClean="0"/>
              <a:t> set showing toy choices, and classroom behaviour.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Potential stereotypes challenged:</a:t>
            </a:r>
          </a:p>
          <a:p>
            <a:r>
              <a:rPr lang="en-GB" dirty="0" smtClean="0"/>
              <a:t>Cars</a:t>
            </a:r>
            <a:r>
              <a:rPr lang="en-GB" baseline="0" dirty="0" smtClean="0"/>
              <a:t> and tractors are boys’ toys (2)</a:t>
            </a:r>
          </a:p>
          <a:p>
            <a:r>
              <a:rPr lang="en-GB" baseline="0" dirty="0" smtClean="0"/>
              <a:t>Leadership positions are more suited to boys OR girls work well in teams depending on context (3)</a:t>
            </a:r>
          </a:p>
          <a:p>
            <a:r>
              <a:rPr lang="en-GB" baseline="0" dirty="0" smtClean="0"/>
              <a:t>Girls don’t participate in class as much as boys (4)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Potential stereotypes illustrated: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Girls toys are pink and cuddly (1)</a:t>
            </a:r>
          </a:p>
          <a:p>
            <a:r>
              <a:rPr lang="en-GB" dirty="0" smtClean="0"/>
              <a:t>Girls are bossy (3)</a:t>
            </a:r>
          </a:p>
          <a:p>
            <a:r>
              <a:rPr lang="en-GB" dirty="0" smtClean="0"/>
              <a:t>In</a:t>
            </a:r>
            <a:r>
              <a:rPr lang="en-GB" baseline="0" dirty="0" smtClean="0"/>
              <a:t> a practical activity boys will rush to do the practical aspect leaving the girls to clarify learning first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F79BE-BBA6-4933-AE92-C9DD480752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23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set shows</a:t>
            </a:r>
            <a:r>
              <a:rPr lang="en-GB" baseline="0" dirty="0" smtClean="0"/>
              <a:t> groups of children engaged in active, outdoor activity.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Potential stereotypes challenged:</a:t>
            </a:r>
          </a:p>
          <a:p>
            <a:r>
              <a:rPr lang="en-GB" dirty="0" smtClean="0"/>
              <a:t>Girls aren’t interested in PE / being active</a:t>
            </a:r>
          </a:p>
          <a:p>
            <a:r>
              <a:rPr lang="en-GB" dirty="0" smtClean="0"/>
              <a:t>Boys</a:t>
            </a:r>
            <a:r>
              <a:rPr lang="en-GB" baseline="0" dirty="0" smtClean="0"/>
              <a:t> and girls have different physical capabilities at primary school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F79BE-BBA6-4933-AE92-C9DD480752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9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E2EA-97FE-4383-A6CD-48FE988D70E4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A49C-C9EC-4DED-AE67-06F6BFFCB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1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E2EA-97FE-4383-A6CD-48FE988D70E4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A49C-C9EC-4DED-AE67-06F6BFFCB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9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E2EA-97FE-4383-A6CD-48FE988D70E4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A49C-C9EC-4DED-AE67-06F6BFFCB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46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E2EA-97FE-4383-A6CD-48FE988D70E4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A49C-C9EC-4DED-AE67-06F6BFFCB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5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E2EA-97FE-4383-A6CD-48FE988D70E4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A49C-C9EC-4DED-AE67-06F6BFFCB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6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E2EA-97FE-4383-A6CD-48FE988D70E4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A49C-C9EC-4DED-AE67-06F6BFFCB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0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E2EA-97FE-4383-A6CD-48FE988D70E4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A49C-C9EC-4DED-AE67-06F6BFFCB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E2EA-97FE-4383-A6CD-48FE988D70E4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A49C-C9EC-4DED-AE67-06F6BFFCB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8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E2EA-97FE-4383-A6CD-48FE988D70E4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A49C-C9EC-4DED-AE67-06F6BFFCB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7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E2EA-97FE-4383-A6CD-48FE988D70E4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A49C-C9EC-4DED-AE67-06F6BFFCB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0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E2EA-97FE-4383-A6CD-48FE988D70E4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A49C-C9EC-4DED-AE67-06F6BFFCB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5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E2EA-97FE-4383-A6CD-48FE988D70E4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4A49C-C9EC-4DED-AE67-06F6BFFCB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722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Early years photos:  35 images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78702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stereotype images: </a:t>
            </a:r>
            <a:r>
              <a:rPr lang="en-GB" dirty="0" smtClean="0"/>
              <a:t>36 images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The images are grouped into rough themes and we have made some suggestions of scenarios they could illustrate. However, please feel free to use </a:t>
            </a:r>
            <a:r>
              <a:rPr lang="en-GB" dirty="0" smtClean="0"/>
              <a:t>individual photos as </a:t>
            </a:r>
            <a:r>
              <a:rPr lang="en-GB" dirty="0"/>
              <a:t>suits.</a:t>
            </a:r>
          </a:p>
          <a:p>
            <a:endParaRPr lang="en-GB" dirty="0"/>
          </a:p>
          <a:p>
            <a:r>
              <a:rPr lang="en-GB" dirty="0"/>
              <a:t>Note that suggestions are based on the final images, and may not reflect what was actually happening in the activity.</a:t>
            </a:r>
          </a:p>
          <a:p>
            <a:endParaRPr lang="en-GB" dirty="0"/>
          </a:p>
          <a:p>
            <a:r>
              <a:rPr lang="en-GB" dirty="0"/>
              <a:t>Please note also that some of the photos were staged. No pupils were actually hurt or excluded, scenarios were set up for illustrative purposes </a:t>
            </a:r>
            <a:r>
              <a:rPr lang="en-GB" dirty="0" smtClean="0"/>
              <a:t>only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438644" cy="1271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537321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Produced by the IOP as part of the Improving Gender Balance Project. This </a:t>
            </a:r>
            <a:r>
              <a:rPr lang="en-GB" dirty="0"/>
              <a:t>work is licensed under a </a:t>
            </a:r>
            <a:r>
              <a:rPr lang="en-GB" dirty="0">
                <a:hlinkClick r:id="rId3"/>
              </a:rPr>
              <a:t>Creative Commons Attribution-</a:t>
            </a:r>
            <a:r>
              <a:rPr lang="en-GB" dirty="0" err="1">
                <a:hlinkClick r:id="rId3"/>
              </a:rPr>
              <a:t>NonCommercial</a:t>
            </a:r>
            <a:r>
              <a:rPr lang="en-GB" dirty="0">
                <a:hlinkClick r:id="rId3"/>
              </a:rPr>
              <a:t> 4.0 International License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89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xg\Desktop\C Govan offline\pictures\photo project\stereotypes\primary\2g helping b build boat grum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87546"/>
            <a:ext cx="3035676" cy="20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xg\Desktop\C Govan offline\pictures\photo project\stereotypes\primary\3b leaving g ou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82" y="3277188"/>
            <a:ext cx="2019768" cy="30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xg\Desktop\C Govan offline\pictures\photo project\stereotypes\primary\3b1g g left ou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0" y="4293096"/>
            <a:ext cx="3035676" cy="20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cxg\Desktop\C Govan offline\pictures\photo project\stereotypes\primary\g bully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8" y="836712"/>
            <a:ext cx="3035676" cy="20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cxg\Desktop\C Govan offline\pictures\photo project\stereotypes\primary\2g bully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6" y="836712"/>
            <a:ext cx="3035676" cy="20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576" y="548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93666" y="548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5262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82096" y="31409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83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xg\Desktop\C Govan offline\pictures\photo project\stereotypes\primary\g and b head on de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600450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xg\Desktop\C Govan offline\pictures\photo project\stereotypes\primary\b throw planes g screw up 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09" y="1196752"/>
            <a:ext cx="3600450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2082" y="1195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2082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32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cxg\Desktop\C Govan offline\pictures\photo project\stereotypes\primary\science- 2g2b hovercra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3" y="4669174"/>
            <a:ext cx="2594803" cy="17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cxg\Desktop\C Govan offline\pictures\photo project\stereotypes\primary\science- 3g1b electronics g acti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6" y="2510436"/>
            <a:ext cx="2594803" cy="17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cxg\Desktop\C Govan offline\pictures\photo project\stereotypes\primary\science- 3g1b 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21" y="518715"/>
            <a:ext cx="2594803" cy="17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cxg\Desktop\C Govan offline\pictures\photo project\stereotypes\primary\science- 3g2b electronics g active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594803" cy="17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cxg\Desktop\C Govan offline\pictures\photo project\stereotypes\primary\science- young mixed lighthous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74" y="2571936"/>
            <a:ext cx="2594803" cy="17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cxg\Desktop\C Govan offline\pictures\photo project\stereotypes\primary\1g2b work grou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46" y="2758072"/>
            <a:ext cx="2594803" cy="17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cxg\Desktop\C Govan offline\pictures\photo project\stereotypes\primary\art- 1g2b 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90" y="512500"/>
            <a:ext cx="2594803" cy="17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874" y="143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490621" y="163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72156" y="143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9874" y="25104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74680" y="24440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73842" y="24440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0717" y="44845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0173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xg\Desktop\C Govan offline\pictures\photo project\stereotypes\primary\tech- b work on 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3138"/>
            <a:ext cx="3096393" cy="20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cxg\Desktop\C Govan offline\pictures\photo project\stereotypes\primary\art- b colour in stra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30" y="241136"/>
            <a:ext cx="2060166" cy="30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cxg\Desktop\C Govan offline\pictures\photo project\stereotypes\primary\b read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30" y="3645024"/>
            <a:ext cx="2060166" cy="30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cxg\Desktop\C Govan offline\pictures\photo project\stereotypes\primary\science - 1b succe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64" y="3298664"/>
            <a:ext cx="2060166" cy="30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cxg\Desktop\C Govan offline\pictures\photo project\stereotypes\primary\science- 2b cloud vi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33" y="241136"/>
            <a:ext cx="3096393" cy="20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cxg\Desktop\C Govan offline\pictures\photo project\stereotypes\primary\science- b electronics ligh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7" y="241136"/>
            <a:ext cx="2060166" cy="30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031" y="241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41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24789" y="241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-50073" y="4174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47913" y="33375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524789" y="36582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45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cxg\Desktop\C Govan offline\pictures\photo project\stereotypes\primary\science- 2g check 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64" y="4144374"/>
            <a:ext cx="1782287" cy="26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cxg\Desktop\C Govan offline\pictures\photo project\stereotypes\primary\science- g electroni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5901"/>
            <a:ext cx="1782287" cy="26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cxg\Desktop\C Govan offline\pictures\photo project\stereotypes\primary\science- g showing osmosis b looks 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96" y="4131372"/>
            <a:ext cx="1782287" cy="26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cxg\Desktop\C Govan offline\pictures\photo project\stereotypes\primary\tech - 2g in gogg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14" y="162518"/>
            <a:ext cx="2678746" cy="17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cxg\Desktop\C Govan offline\pictures\photo project\stereotypes\primary\tech- 2g work on c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2359"/>
            <a:ext cx="2678746" cy="17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Users\cxg\Desktop\C Govan offline\pictures\photo project\stereotypes\primary\tech- g saw woo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3" y="2444042"/>
            <a:ext cx="2678746" cy="17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C:\Users\cxg\Desktop\C Govan offline\pictures\photo project\stereotypes\primary\science - 3g all working pour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140667"/>
            <a:ext cx="2678746" cy="17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 descr="C:\Users\cxg\Desktop\C Govan offline\pictures\photo project\stereotypes\primary\science- 1g success ex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51" y="342775"/>
            <a:ext cx="1782287" cy="26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cxg\Desktop\C Govan offline\pictures\photo project\stereotypes\primary\science- 3g success exp wo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313" y="2132856"/>
            <a:ext cx="2638147" cy="17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399" y="163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64028" y="139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93265" y="3427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-43050" y="25104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643802" y="2246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-54346" y="46730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678746" y="42151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3378" y="41443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017351" y="4129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67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C:\Users\cxg\Desktop\C Govan offline\pictures\photo project\stereotypes\primary\science- 2g2b g hands up b with k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12" y="4077072"/>
            <a:ext cx="3600450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C:\Users\cxg\Desktop\C Govan offline\pictures\photo project\stereotypes\primary\g telling o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50222"/>
            <a:ext cx="239553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C:\Users\cxg\Desktop\C Govan offline\pictures\photo project\stereotypes\primary\g with giant min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33" y="203373"/>
            <a:ext cx="239553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C:\Users\cxg\Desktop\C Govan offline\pictures\photo project\stereotypes\primary\g with toy c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39553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4196" y="205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3896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7809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4221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29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cxg\Desktop\C Govan offline\pictures\photo project\stereotypes\primary\PE- 4g run toward cam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52" y="3959423"/>
            <a:ext cx="3600450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9" descr="C:\Users\cxg\Desktop\C Govan offline\pictures\photo project\stereotypes\primary\PE- mixed group run toward came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3600450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C:\Users\cxg\Desktop\C Govan offline\pictures\photo project\stereotypes\primary\PE- mixed leg rais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55" y="332656"/>
            <a:ext cx="3600450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267" y="9698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02869" y="3143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6566" y="3959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824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5B720F-0199-4044-985A-367B1DF03E1C}"/>
</file>

<file path=customXml/itemProps2.xml><?xml version="1.0" encoding="utf-8"?>
<ds:datastoreItem xmlns:ds="http://schemas.openxmlformats.org/officeDocument/2006/customXml" ds:itemID="{42F9AF34-355D-4065-BEB7-1F2CCCBCD992}"/>
</file>

<file path=customXml/itemProps3.xml><?xml version="1.0" encoding="utf-8"?>
<ds:datastoreItem xmlns:ds="http://schemas.openxmlformats.org/officeDocument/2006/customXml" ds:itemID="{9DBF2577-A4B6-4E55-9414-DED631F761E7}"/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599</Words>
  <Application>Microsoft Office PowerPoint</Application>
  <PresentationFormat>On-screen Show (4:3)</PresentationFormat>
  <Paragraphs>110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Institute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Primary stereotypes images</dc:title>
  <dc:creator>Charlotte Govan</dc:creator>
  <cp:lastModifiedBy>Charlotte Govan</cp:lastModifiedBy>
  <cp:revision>20</cp:revision>
  <dcterms:created xsi:type="dcterms:W3CDTF">2017-04-27T14:58:16Z</dcterms:created>
  <dcterms:modified xsi:type="dcterms:W3CDTF">2017-06-08T12:53:36Z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