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13" r:id="rId5"/>
  </p:sldMasterIdLst>
  <p:notesMasterIdLst>
    <p:notesMasterId r:id="rId26"/>
  </p:notesMasterIdLst>
  <p:handoutMasterIdLst>
    <p:handoutMasterId r:id="rId27"/>
  </p:handoutMasterIdLst>
  <p:sldIdLst>
    <p:sldId id="264" r:id="rId6"/>
    <p:sldId id="364" r:id="rId7"/>
    <p:sldId id="365" r:id="rId8"/>
    <p:sldId id="354" r:id="rId9"/>
    <p:sldId id="378" r:id="rId10"/>
    <p:sldId id="366" r:id="rId11"/>
    <p:sldId id="350" r:id="rId12"/>
    <p:sldId id="367" r:id="rId13"/>
    <p:sldId id="368" r:id="rId14"/>
    <p:sldId id="358" r:id="rId15"/>
    <p:sldId id="343" r:id="rId16"/>
    <p:sldId id="371" r:id="rId17"/>
    <p:sldId id="381" r:id="rId18"/>
    <p:sldId id="348" r:id="rId19"/>
    <p:sldId id="379" r:id="rId20"/>
    <p:sldId id="380" r:id="rId21"/>
    <p:sldId id="360" r:id="rId22"/>
    <p:sldId id="383" r:id="rId23"/>
    <p:sldId id="324" r:id="rId24"/>
    <p:sldId id="268"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E08A82-2C68-4E99-BA33-F51AB894FE21}">
          <p14:sldIdLst>
            <p14:sldId id="264"/>
            <p14:sldId id="364"/>
            <p14:sldId id="365"/>
            <p14:sldId id="354"/>
            <p14:sldId id="378"/>
            <p14:sldId id="366"/>
            <p14:sldId id="350"/>
            <p14:sldId id="367"/>
            <p14:sldId id="368"/>
            <p14:sldId id="358"/>
            <p14:sldId id="343"/>
            <p14:sldId id="371"/>
            <p14:sldId id="381"/>
            <p14:sldId id="348"/>
            <p14:sldId id="379"/>
            <p14:sldId id="380"/>
            <p14:sldId id="360"/>
            <p14:sldId id="383"/>
            <p14:sldId id="324"/>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9645" autoAdjust="0"/>
  </p:normalViewPr>
  <p:slideViewPr>
    <p:cSldViewPr snapToGrid="0">
      <p:cViewPr varScale="1">
        <p:scale>
          <a:sx n="94" d="100"/>
          <a:sy n="94" d="100"/>
        </p:scale>
        <p:origin x="108" y="57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21/06/2016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21/06/2016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11505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11505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Transition</a:t>
            </a:r>
            <a:r>
              <a:rPr lang="en-GB" baseline="0" dirty="0" smtClean="0"/>
              <a:t> to practice. Having thought about some of the theory around pedagogy and pedagogical leadership need to think about how this looks in practice and how we recognise it.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You now need to look more closely</a:t>
            </a:r>
            <a:r>
              <a:rPr lang="en-GB" baseline="0" dirty="0" smtClean="0"/>
              <a:t> for these actions in your own practice or setting. To do this, you might use HGIOELC. These are starter </a:t>
            </a:r>
            <a:r>
              <a:rPr lang="en-GB" baseline="0" dirty="0" err="1" smtClean="0"/>
              <a:t>QIs</a:t>
            </a:r>
            <a:r>
              <a:rPr lang="en-GB" baseline="0" dirty="0" smtClean="0"/>
              <a:t> that have particular relevance to pedagogical leadership in practice.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159215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Voice over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63561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63561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smtClean="0"/>
          </a:p>
          <a:p>
            <a:r>
              <a:rPr lang="en-GB" baseline="0" dirty="0" smtClean="0"/>
              <a:t>Here are some ideas statements for you to consider. Which of these help to define pedagogical leadership and which can occur without pedagogical leadership being evident?</a:t>
            </a:r>
          </a:p>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63561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Listen to footage has this helped</a:t>
            </a:r>
            <a:r>
              <a:rPr lang="en-GB" baseline="0" dirty="0" smtClean="0"/>
              <a:t> you in defining pedagogical leadership, can you identify what it is and is not.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63561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dirty="0"/>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F02C72-09C7-4EFA-8F8C-1E89A3C2DFAF}"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177104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02C72-09C7-4EFA-8F8C-1E89A3C2DFAF}"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254552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02C72-09C7-4EFA-8F8C-1E89A3C2DFAF}"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2280767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419538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63990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806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310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6287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750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0658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476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02C72-09C7-4EFA-8F8C-1E89A3C2DFAF}"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2228463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8946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485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02C72-09C7-4EFA-8F8C-1E89A3C2DFAF}" type="datetimeFigureOut">
              <a:rPr lang="en-GB" smtClean="0"/>
              <a:t>21/06/2016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282827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F02C72-09C7-4EFA-8F8C-1E89A3C2DFAF}"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232269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F02C72-09C7-4EFA-8F8C-1E89A3C2DFAF}" type="datetimeFigureOut">
              <a:rPr lang="en-GB" smtClean="0"/>
              <a:t>21/06/2016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319254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F02C72-09C7-4EFA-8F8C-1E89A3C2DFAF}" type="datetimeFigureOut">
              <a:rPr lang="en-GB" smtClean="0"/>
              <a:t>21/06/2016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330577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2C72-09C7-4EFA-8F8C-1E89A3C2DFAF}" type="datetimeFigureOut">
              <a:rPr lang="en-GB" smtClean="0"/>
              <a:t>21/06/2016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382242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02C72-09C7-4EFA-8F8C-1E89A3C2DFAF}"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368833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02C72-09C7-4EFA-8F8C-1E89A3C2DFAF}" type="datetimeFigureOut">
              <a:rPr lang="en-GB" smtClean="0"/>
              <a:t>21/06/2016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96AD4-4D03-477C-BFCC-942C186EB6AB}" type="slidenum">
              <a:rPr lang="en-GB" smtClean="0"/>
              <a:t>‹#›</a:t>
            </a:fld>
            <a:endParaRPr lang="en-GB"/>
          </a:p>
        </p:txBody>
      </p:sp>
    </p:spTree>
    <p:extLst>
      <p:ext uri="{BB962C8B-B14F-4D97-AF65-F5344CB8AC3E}">
        <p14:creationId xmlns:p14="http://schemas.microsoft.com/office/powerpoint/2010/main" val="111273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02C72-09C7-4EFA-8F8C-1E89A3C2DFAF}" type="datetimeFigureOut">
              <a:rPr lang="en-GB" smtClean="0"/>
              <a:t>21/06/2016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96AD4-4D03-477C-BFCC-942C186EB6AB}" type="slidenum">
              <a:rPr lang="en-GB" smtClean="0"/>
              <a:t>‹#›</a:t>
            </a:fld>
            <a:endParaRPr lang="en-GB"/>
          </a:p>
        </p:txBody>
      </p:sp>
      <p:cxnSp>
        <p:nvCxnSpPr>
          <p:cNvPr id="7" name="Straight Connector 6"/>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1906832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solidFill>
                <a:prstClr val="black"/>
              </a:solidFill>
            </a:endParaRPr>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sz="1200" dirty="0" smtClean="0">
                <a:solidFill>
                  <a:prstClr val="black">
                    <a:lumMod val="50000"/>
                    <a:lumOff val="50000"/>
                  </a:prstClr>
                </a:solidFill>
              </a:rPr>
              <a:t>Document title</a:t>
            </a:r>
            <a:endParaRPr lang="en-GB" sz="1200" dirty="0">
              <a:solidFill>
                <a:prstClr val="black">
                  <a:lumMod val="50000"/>
                  <a:lumOff val="50000"/>
                </a:prstClr>
              </a:solidFill>
            </a:endParaRPr>
          </a:p>
        </p:txBody>
      </p:sp>
    </p:spTree>
    <p:extLst>
      <p:ext uri="{BB962C8B-B14F-4D97-AF65-F5344CB8AC3E}">
        <p14:creationId xmlns:p14="http://schemas.microsoft.com/office/powerpoint/2010/main" val="11800727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youtube.com/watch?v=dRGjrD3sZBU" TargetMode="Externa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FfPduQQnEW4" TargetMode="External"/><Relationship Id="rId5" Type="http://schemas.openxmlformats.org/officeDocument/2006/relationships/hyperlink" Target="https://www.youtube.com/watch?v=V2-yDFpa0pE" TargetMode="Externa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xVKo4DD6Pw" TargetMode="Externa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JF9t4Jd-jyU" TargetMode="Externa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85Ncr0lAk6k" TargetMode="Externa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1WwNoW6pY4E" TargetMode="Externa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ZZBwto00JQo" TargetMode="Externa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adKqVblNxoA" TargetMode="Externa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US" sz="3600" b="1" dirty="0" smtClean="0">
                <a:solidFill>
                  <a:srgbClr val="00ABB5"/>
                </a:solidFill>
                <a:cs typeface="Arial" pitchFamily="34" charset="0"/>
              </a:rPr>
              <a:t>Pedagogical Leadership in Early Learning and Childcare</a:t>
            </a:r>
            <a:endParaRPr lang="en-US" sz="3600" b="1" dirty="0">
              <a:solidFill>
                <a:srgbClr val="00ABB5"/>
              </a:solidFill>
              <a:cs typeface="Arial" pitchFamily="34" charset="0"/>
            </a:endParaRPr>
          </a:p>
        </p:txBody>
      </p:sp>
      <p:sp>
        <p:nvSpPr>
          <p:cNvPr id="8" name="Rectangle 7"/>
          <p:cNvSpPr/>
          <p:nvPr/>
        </p:nvSpPr>
        <p:spPr>
          <a:xfrm>
            <a:off x="666532" y="3049649"/>
            <a:ext cx="10633257" cy="400110"/>
          </a:xfrm>
          <a:prstGeom prst="rect">
            <a:avLst/>
          </a:prstGeom>
        </p:spPr>
        <p:txBody>
          <a:bodyPr wrap="square">
            <a:spAutoFit/>
          </a:bodyPr>
          <a:lstStyle/>
          <a:p>
            <a:r>
              <a:rPr lang="en-GB" sz="2000" b="1" dirty="0" smtClean="0">
                <a:solidFill>
                  <a:srgbClr val="B3D236"/>
                </a:solidFill>
                <a:latin typeface="Arial" pitchFamily="34" charset="0"/>
                <a:cs typeface="Arial" pitchFamily="34" charset="0"/>
              </a:rPr>
              <a:t>Professional Development Resource</a:t>
            </a:r>
            <a:endParaRPr lang="en-US" sz="2000" b="1" dirty="0">
              <a:solidFill>
                <a:srgbClr val="B3D236"/>
              </a:solidFill>
              <a:latin typeface="Arial" pitchFamily="34" charset="0"/>
              <a:cs typeface="Arial" pitchFamily="34" charset="0"/>
            </a:endParaRP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Title 1"/>
          <p:cNvSpPr>
            <a:spLocks noGrp="1"/>
          </p:cNvSpPr>
          <p:nvPr>
            <p:ph type="title"/>
          </p:nvPr>
        </p:nvSpPr>
        <p:spPr>
          <a:xfrm>
            <a:off x="611801" y="525849"/>
            <a:ext cx="11049507" cy="782320"/>
          </a:xfrm>
        </p:spPr>
        <p:txBody>
          <a:bodyPr>
            <a:normAutofit/>
          </a:bodyPr>
          <a:lstStyle/>
          <a:p>
            <a:pPr fontAlgn="base">
              <a:spcAft>
                <a:spcPct val="0"/>
              </a:spcAft>
            </a:pPr>
            <a:r>
              <a:rPr lang="en-GB" sz="3600" b="1" dirty="0" smtClean="0">
                <a:solidFill>
                  <a:srgbClr val="00ABB5"/>
                </a:solidFill>
              </a:rPr>
              <a:t>What’s important?</a:t>
            </a:r>
            <a:endParaRPr lang="en-GB" sz="3600" b="1" dirty="0">
              <a:solidFill>
                <a:srgbClr val="00ABB5"/>
              </a:solidFill>
            </a:endParaRPr>
          </a:p>
        </p:txBody>
      </p:sp>
      <p:sp>
        <p:nvSpPr>
          <p:cNvPr id="11" name="Rounded Rectangle 10"/>
          <p:cNvSpPr/>
          <p:nvPr/>
        </p:nvSpPr>
        <p:spPr>
          <a:xfrm>
            <a:off x="451230" y="2969409"/>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lumMod val="65000"/>
                    <a:lumOff val="35000"/>
                  </a:prstClr>
                </a:solidFill>
                <a:latin typeface="Calibri" pitchFamily="34" charset="0"/>
                <a:cs typeface="Calibri" pitchFamily="34" charset="0"/>
              </a:rPr>
              <a:t>Creativity and innovation</a:t>
            </a:r>
            <a:endParaRPr lang="en-GB" sz="2000" dirty="0">
              <a:solidFill>
                <a:prstClr val="black">
                  <a:lumMod val="65000"/>
                  <a:lumOff val="35000"/>
                </a:prstClr>
              </a:solidFill>
              <a:latin typeface="Calibri" pitchFamily="34" charset="0"/>
              <a:cs typeface="Calibri" pitchFamily="34" charset="0"/>
            </a:endParaRPr>
          </a:p>
        </p:txBody>
      </p:sp>
      <p:sp>
        <p:nvSpPr>
          <p:cNvPr id="12" name="Rounded Rectangle 11"/>
          <p:cNvSpPr/>
          <p:nvPr/>
        </p:nvSpPr>
        <p:spPr>
          <a:xfrm>
            <a:off x="451230" y="1413510"/>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lumMod val="65000"/>
                    <a:lumOff val="35000"/>
                  </a:prstClr>
                </a:solidFill>
                <a:latin typeface="Calibri" pitchFamily="34" charset="0"/>
                <a:cs typeface="Calibri" pitchFamily="34" charset="0"/>
              </a:rPr>
              <a:t>Empowering staff</a:t>
            </a:r>
            <a:endParaRPr lang="en-GB" sz="2000" dirty="0">
              <a:solidFill>
                <a:prstClr val="black">
                  <a:lumMod val="65000"/>
                  <a:lumOff val="35000"/>
                </a:prstClr>
              </a:solidFill>
              <a:latin typeface="Calibri" pitchFamily="34" charset="0"/>
              <a:cs typeface="Calibri" pitchFamily="34" charset="0"/>
            </a:endParaRPr>
          </a:p>
        </p:txBody>
      </p:sp>
      <p:sp>
        <p:nvSpPr>
          <p:cNvPr id="14" name="Rounded Rectangle 13"/>
          <p:cNvSpPr/>
          <p:nvPr/>
        </p:nvSpPr>
        <p:spPr>
          <a:xfrm>
            <a:off x="451230" y="4544966"/>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lumMod val="65000"/>
                    <a:lumOff val="35000"/>
                  </a:prstClr>
                </a:solidFill>
                <a:latin typeface="Calibri" pitchFamily="34" charset="0"/>
                <a:cs typeface="Calibri" pitchFamily="34" charset="0"/>
              </a:rPr>
              <a:t>High quality learning and teaching</a:t>
            </a:r>
            <a:endParaRPr lang="en-GB" sz="2000" dirty="0">
              <a:solidFill>
                <a:prstClr val="black">
                  <a:lumMod val="65000"/>
                  <a:lumOff val="35000"/>
                </a:prstClr>
              </a:solidFill>
              <a:latin typeface="Calibri" pitchFamily="34" charset="0"/>
              <a:cs typeface="Calibri" pitchFamily="34" charset="0"/>
            </a:endParaRPr>
          </a:p>
        </p:txBody>
      </p:sp>
      <p:sp>
        <p:nvSpPr>
          <p:cNvPr id="15" name="Rounded Rectangle 14"/>
          <p:cNvSpPr/>
          <p:nvPr/>
        </p:nvSpPr>
        <p:spPr>
          <a:xfrm>
            <a:off x="8214017" y="2969409"/>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lumMod val="65000"/>
                    <a:lumOff val="35000"/>
                  </a:prstClr>
                </a:solidFill>
                <a:latin typeface="Calibri" pitchFamily="34" charset="0"/>
                <a:cs typeface="Calibri" pitchFamily="34" charset="0"/>
              </a:rPr>
              <a:t>Effective communication and consultation</a:t>
            </a:r>
            <a:endParaRPr lang="en-GB" sz="2000" dirty="0">
              <a:solidFill>
                <a:prstClr val="black">
                  <a:lumMod val="65000"/>
                  <a:lumOff val="35000"/>
                </a:prstClr>
              </a:solidFill>
              <a:latin typeface="Calibri" pitchFamily="34" charset="0"/>
              <a:cs typeface="Calibri" pitchFamily="34" charset="0"/>
            </a:endParaRPr>
          </a:p>
        </p:txBody>
      </p:sp>
      <p:sp>
        <p:nvSpPr>
          <p:cNvPr id="16" name="Rounded Rectangle 15"/>
          <p:cNvSpPr/>
          <p:nvPr/>
        </p:nvSpPr>
        <p:spPr>
          <a:xfrm>
            <a:off x="8210269" y="1368991"/>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lumMod val="65000"/>
                    <a:lumOff val="35000"/>
                  </a:prstClr>
                </a:solidFill>
                <a:latin typeface="Calibri" pitchFamily="34" charset="0"/>
                <a:cs typeface="Calibri" pitchFamily="34" charset="0"/>
              </a:rPr>
              <a:t>Relationships at all levels</a:t>
            </a:r>
            <a:endParaRPr lang="en-GB" sz="2000" dirty="0">
              <a:solidFill>
                <a:prstClr val="black">
                  <a:lumMod val="65000"/>
                  <a:lumOff val="35000"/>
                </a:prstClr>
              </a:solidFill>
              <a:latin typeface="Calibri" pitchFamily="34" charset="0"/>
              <a:cs typeface="Calibri" pitchFamily="34" charset="0"/>
            </a:endParaRPr>
          </a:p>
        </p:txBody>
      </p:sp>
      <p:sp>
        <p:nvSpPr>
          <p:cNvPr id="17" name="Rounded Rectangle 16"/>
          <p:cNvSpPr/>
          <p:nvPr/>
        </p:nvSpPr>
        <p:spPr>
          <a:xfrm>
            <a:off x="4259768" y="1421026"/>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lumMod val="65000"/>
                    <a:lumOff val="35000"/>
                  </a:prstClr>
                </a:solidFill>
                <a:latin typeface="Calibri" pitchFamily="34" charset="0"/>
                <a:cs typeface="Calibri" pitchFamily="34" charset="0"/>
              </a:rPr>
              <a:t>Shared Vision</a:t>
            </a:r>
            <a:endParaRPr lang="en-GB" sz="2000" dirty="0">
              <a:solidFill>
                <a:prstClr val="black">
                  <a:lumMod val="65000"/>
                  <a:lumOff val="35000"/>
                </a:prstClr>
              </a:solidFill>
              <a:latin typeface="Calibri" pitchFamily="34" charset="0"/>
              <a:cs typeface="Calibri" pitchFamily="34" charset="0"/>
            </a:endParaRPr>
          </a:p>
        </p:txBody>
      </p:sp>
      <p:sp>
        <p:nvSpPr>
          <p:cNvPr id="20" name="Rounded Rectangle 19"/>
          <p:cNvSpPr/>
          <p:nvPr/>
        </p:nvSpPr>
        <p:spPr>
          <a:xfrm>
            <a:off x="8214017" y="4598514"/>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lumMod val="65000"/>
                    <a:lumOff val="35000"/>
                  </a:prstClr>
                </a:solidFill>
                <a:latin typeface="Calibri" pitchFamily="34" charset="0"/>
                <a:cs typeface="Calibri" pitchFamily="34" charset="0"/>
              </a:rPr>
              <a:t>Positive role models</a:t>
            </a:r>
            <a:endParaRPr lang="en-GB" sz="2000" dirty="0">
              <a:solidFill>
                <a:prstClr val="black">
                  <a:lumMod val="65000"/>
                  <a:lumOff val="35000"/>
                </a:prstClr>
              </a:solidFill>
              <a:latin typeface="Calibri" pitchFamily="34" charset="0"/>
              <a:cs typeface="Calibri" pitchFamily="34" charset="0"/>
            </a:endParaRPr>
          </a:p>
        </p:txBody>
      </p:sp>
      <p:sp>
        <p:nvSpPr>
          <p:cNvPr id="21" name="Rounded Rectangle 20"/>
          <p:cNvSpPr/>
          <p:nvPr/>
        </p:nvSpPr>
        <p:spPr>
          <a:xfrm>
            <a:off x="4341431" y="2992269"/>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prstClr val="black">
                    <a:lumMod val="65000"/>
                    <a:lumOff val="35000"/>
                  </a:prstClr>
                </a:solidFill>
                <a:latin typeface="Calibri" pitchFamily="34" charset="0"/>
                <a:cs typeface="Calibri" pitchFamily="34" charset="0"/>
              </a:rPr>
              <a:t>Linking research and practice</a:t>
            </a:r>
            <a:endParaRPr lang="en-GB" sz="2000" b="1" dirty="0">
              <a:solidFill>
                <a:prstClr val="black">
                  <a:lumMod val="65000"/>
                  <a:lumOff val="35000"/>
                </a:prstClr>
              </a:solidFill>
              <a:latin typeface="Calibri" pitchFamily="34" charset="0"/>
              <a:cs typeface="Calibri" pitchFamily="34" charset="0"/>
            </a:endParaRPr>
          </a:p>
        </p:txBody>
      </p:sp>
      <p:sp>
        <p:nvSpPr>
          <p:cNvPr id="22" name="Rounded Rectangle 21"/>
          <p:cNvSpPr/>
          <p:nvPr/>
        </p:nvSpPr>
        <p:spPr>
          <a:xfrm>
            <a:off x="4341431" y="4567826"/>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lumMod val="65000"/>
                    <a:lumOff val="35000"/>
                  </a:prstClr>
                </a:solidFill>
                <a:latin typeface="Calibri" pitchFamily="34" charset="0"/>
                <a:cs typeface="Calibri" pitchFamily="34" charset="0"/>
              </a:rPr>
              <a:t>Self-evaluation and monitoring</a:t>
            </a:r>
            <a:endParaRPr lang="en-GB" sz="2000" dirty="0">
              <a:solidFill>
                <a:prstClr val="black">
                  <a:lumMod val="65000"/>
                  <a:lumOff val="35000"/>
                </a:prstClr>
              </a:solidFill>
              <a:latin typeface="Calibri" pitchFamily="34" charset="0"/>
              <a:cs typeface="Calibri" pitchFamily="34" charset="0"/>
            </a:endParaRPr>
          </a:p>
        </p:txBody>
      </p:sp>
    </p:spTree>
    <p:extLst>
      <p:ext uri="{BB962C8B-B14F-4D97-AF65-F5344CB8AC3E}">
        <p14:creationId xmlns:p14="http://schemas.microsoft.com/office/powerpoint/2010/main" val="42745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heel(1)">
                                      <p:cBhvr>
                                        <p:cTn id="5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Title 1"/>
          <p:cNvSpPr txBox="1">
            <a:spLocks/>
          </p:cNvSpPr>
          <p:nvPr/>
        </p:nvSpPr>
        <p:spPr>
          <a:xfrm>
            <a:off x="506436" y="502403"/>
            <a:ext cx="9125121" cy="782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600" b="1" dirty="0">
                <a:solidFill>
                  <a:srgbClr val="00ABB5"/>
                </a:solidFill>
              </a:rPr>
              <a:t>Actions of a pedagogical leader</a:t>
            </a:r>
          </a:p>
        </p:txBody>
      </p:sp>
      <p:sp>
        <p:nvSpPr>
          <p:cNvPr id="10" name="TextBox 9"/>
          <p:cNvSpPr txBox="1"/>
          <p:nvPr/>
        </p:nvSpPr>
        <p:spPr>
          <a:xfrm>
            <a:off x="1914508" y="2286000"/>
            <a:ext cx="7427995" cy="369332"/>
          </a:xfrm>
          <a:prstGeom prst="rect">
            <a:avLst/>
          </a:prstGeom>
          <a:noFill/>
        </p:spPr>
        <p:txBody>
          <a:bodyPr wrap="none" rtlCol="0">
            <a:spAutoFit/>
          </a:bodyPr>
          <a:lstStyle/>
          <a:p>
            <a:r>
              <a:rPr lang="en-GB" dirty="0"/>
              <a:t>Watch the video clip here: </a:t>
            </a:r>
            <a:r>
              <a:rPr lang="en-GB" dirty="0">
                <a:hlinkClick r:id="rId5"/>
              </a:rPr>
              <a:t>https://</a:t>
            </a:r>
            <a:r>
              <a:rPr lang="en-GB" dirty="0" smtClean="0">
                <a:hlinkClick r:id="rId5"/>
              </a:rPr>
              <a:t>www.youtube.com/watch?v=dRGjrD3sZBU</a:t>
            </a:r>
            <a:endParaRPr lang="en-GB" dirty="0"/>
          </a:p>
        </p:txBody>
      </p:sp>
    </p:spTree>
    <p:extLst>
      <p:ext uri="{BB962C8B-B14F-4D97-AF65-F5344CB8AC3E}">
        <p14:creationId xmlns:p14="http://schemas.microsoft.com/office/powerpoint/2010/main" val="4137334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8" name="Rounded Rectangle 17"/>
          <p:cNvSpPr/>
          <p:nvPr/>
        </p:nvSpPr>
        <p:spPr>
          <a:xfrm>
            <a:off x="1230810" y="1252359"/>
            <a:ext cx="4678679" cy="1283702"/>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lumMod val="75000"/>
                    <a:lumOff val="25000"/>
                  </a:schemeClr>
                </a:solidFill>
                <a:latin typeface="Calibri" pitchFamily="34" charset="0"/>
                <a:cs typeface="Calibri" pitchFamily="34" charset="0"/>
              </a:rPr>
              <a:t>Identifies new developments in </a:t>
            </a:r>
            <a:r>
              <a:rPr lang="en-GB" sz="2000" dirty="0" smtClean="0">
                <a:solidFill>
                  <a:schemeClr val="tx1">
                    <a:lumMod val="75000"/>
                    <a:lumOff val="25000"/>
                  </a:schemeClr>
                </a:solidFill>
                <a:latin typeface="Calibri" pitchFamily="34" charset="0"/>
                <a:cs typeface="Calibri" pitchFamily="34" charset="0"/>
              </a:rPr>
              <a:t>pedagogy.</a:t>
            </a:r>
            <a:endParaRPr lang="en-GB" sz="2000" dirty="0">
              <a:solidFill>
                <a:schemeClr val="tx1">
                  <a:lumMod val="75000"/>
                  <a:lumOff val="25000"/>
                </a:schemeClr>
              </a:solidFill>
              <a:latin typeface="Calibri" pitchFamily="34" charset="0"/>
              <a:cs typeface="Calibri" pitchFamily="34" charset="0"/>
            </a:endParaRPr>
          </a:p>
        </p:txBody>
      </p:sp>
      <p:sp>
        <p:nvSpPr>
          <p:cNvPr id="19" name="Rounded Rectangle 18"/>
          <p:cNvSpPr/>
          <p:nvPr/>
        </p:nvSpPr>
        <p:spPr>
          <a:xfrm>
            <a:off x="1230809" y="2735224"/>
            <a:ext cx="4678679" cy="1283702"/>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Sets </a:t>
            </a:r>
            <a:r>
              <a:rPr lang="en-GB" sz="2000" dirty="0">
                <a:solidFill>
                  <a:schemeClr val="tx1">
                    <a:lumMod val="75000"/>
                    <a:lumOff val="25000"/>
                  </a:schemeClr>
                </a:solidFill>
                <a:latin typeface="Calibri" pitchFamily="34" charset="0"/>
                <a:cs typeface="Calibri" pitchFamily="34" charset="0"/>
              </a:rPr>
              <a:t>the pedagogical agenda by maintaining an awareness of the issues in </a:t>
            </a:r>
            <a:r>
              <a:rPr lang="en-GB" sz="2000" dirty="0" smtClean="0">
                <a:solidFill>
                  <a:schemeClr val="tx1">
                    <a:lumMod val="75000"/>
                    <a:lumOff val="25000"/>
                  </a:schemeClr>
                </a:solidFill>
                <a:latin typeface="Calibri" pitchFamily="34" charset="0"/>
                <a:cs typeface="Calibri" pitchFamily="34" charset="0"/>
              </a:rPr>
              <a:t>pedagogy.</a:t>
            </a:r>
            <a:endParaRPr lang="en-GB" sz="2000" dirty="0">
              <a:solidFill>
                <a:schemeClr val="tx1">
                  <a:lumMod val="75000"/>
                  <a:lumOff val="25000"/>
                </a:schemeClr>
              </a:solidFill>
              <a:latin typeface="Calibri" pitchFamily="34" charset="0"/>
              <a:cs typeface="Calibri" pitchFamily="34" charset="0"/>
            </a:endParaRPr>
          </a:p>
        </p:txBody>
      </p:sp>
      <p:sp>
        <p:nvSpPr>
          <p:cNvPr id="23" name="Rounded Rectangle 22"/>
          <p:cNvSpPr/>
          <p:nvPr/>
        </p:nvSpPr>
        <p:spPr>
          <a:xfrm>
            <a:off x="1230810" y="4201188"/>
            <a:ext cx="4678679" cy="1283702"/>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Achieves </a:t>
            </a:r>
            <a:r>
              <a:rPr lang="en-GB" sz="2000" dirty="0">
                <a:solidFill>
                  <a:schemeClr val="tx1">
                    <a:lumMod val="75000"/>
                    <a:lumOff val="25000"/>
                  </a:schemeClr>
                </a:solidFill>
                <a:latin typeface="Calibri" pitchFamily="34" charset="0"/>
                <a:cs typeface="Calibri" pitchFamily="34" charset="0"/>
              </a:rPr>
              <a:t>and </a:t>
            </a:r>
            <a:r>
              <a:rPr lang="en-GB" sz="2000" dirty="0" smtClean="0">
                <a:solidFill>
                  <a:schemeClr val="tx1">
                    <a:lumMod val="75000"/>
                    <a:lumOff val="25000"/>
                  </a:schemeClr>
                </a:solidFill>
                <a:latin typeface="Calibri" pitchFamily="34" charset="0"/>
                <a:cs typeface="Calibri" pitchFamily="34" charset="0"/>
              </a:rPr>
              <a:t>maintains </a:t>
            </a:r>
            <a:r>
              <a:rPr lang="en-GB" sz="2000" dirty="0">
                <a:solidFill>
                  <a:schemeClr val="tx1">
                    <a:lumMod val="75000"/>
                    <a:lumOff val="25000"/>
                  </a:schemeClr>
                </a:solidFill>
                <a:latin typeface="Calibri" pitchFamily="34" charset="0"/>
                <a:cs typeface="Calibri" pitchFamily="34" charset="0"/>
              </a:rPr>
              <a:t>credibility in both the practitioner and research </a:t>
            </a:r>
            <a:r>
              <a:rPr lang="en-GB" sz="2000" dirty="0" smtClean="0">
                <a:solidFill>
                  <a:schemeClr val="tx1">
                    <a:lumMod val="75000"/>
                    <a:lumOff val="25000"/>
                  </a:schemeClr>
                </a:solidFill>
                <a:latin typeface="Calibri" pitchFamily="34" charset="0"/>
                <a:cs typeface="Calibri" pitchFamily="34" charset="0"/>
              </a:rPr>
              <a:t>worlds.</a:t>
            </a:r>
            <a:endParaRPr lang="en-GB" sz="2000" dirty="0">
              <a:solidFill>
                <a:schemeClr val="tx1">
                  <a:lumMod val="75000"/>
                  <a:lumOff val="25000"/>
                </a:schemeClr>
              </a:solidFill>
              <a:latin typeface="Calibri" pitchFamily="34" charset="0"/>
              <a:cs typeface="Calibri" pitchFamily="34" charset="0"/>
            </a:endParaRPr>
          </a:p>
        </p:txBody>
      </p:sp>
      <p:sp>
        <p:nvSpPr>
          <p:cNvPr id="24" name="Rounded Rectangle 23"/>
          <p:cNvSpPr/>
          <p:nvPr/>
        </p:nvSpPr>
        <p:spPr>
          <a:xfrm>
            <a:off x="6168570" y="4182324"/>
            <a:ext cx="4678679" cy="1283702"/>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lumMod val="75000"/>
                    <a:lumOff val="25000"/>
                  </a:schemeClr>
                </a:solidFill>
                <a:latin typeface="Calibri" pitchFamily="34" charset="0"/>
                <a:cs typeface="Calibri" pitchFamily="34" charset="0"/>
              </a:rPr>
              <a:t>Help researchers and practitioners understand each others’ perspectives and their contributions to the field of </a:t>
            </a:r>
            <a:r>
              <a:rPr lang="en-GB" sz="2000" dirty="0" err="1" smtClean="0">
                <a:solidFill>
                  <a:schemeClr val="tx1">
                    <a:lumMod val="75000"/>
                    <a:lumOff val="25000"/>
                  </a:schemeClr>
                </a:solidFill>
                <a:latin typeface="Calibri" pitchFamily="34" charset="0"/>
                <a:cs typeface="Calibri" pitchFamily="34" charset="0"/>
              </a:rPr>
              <a:t>ELC</a:t>
            </a:r>
            <a:r>
              <a:rPr lang="en-GB" sz="2000" dirty="0" smtClean="0">
                <a:solidFill>
                  <a:schemeClr val="tx1">
                    <a:lumMod val="75000"/>
                    <a:lumOff val="25000"/>
                  </a:schemeClr>
                </a:solidFill>
                <a:latin typeface="Calibri" pitchFamily="34" charset="0"/>
                <a:cs typeface="Calibri" pitchFamily="34" charset="0"/>
              </a:rPr>
              <a:t>.</a:t>
            </a:r>
            <a:endParaRPr lang="en-GB" sz="2000" dirty="0">
              <a:solidFill>
                <a:schemeClr val="tx1">
                  <a:lumMod val="75000"/>
                  <a:lumOff val="25000"/>
                </a:schemeClr>
              </a:solidFill>
              <a:latin typeface="Calibri" pitchFamily="34" charset="0"/>
              <a:cs typeface="Calibri" pitchFamily="34" charset="0"/>
            </a:endParaRPr>
          </a:p>
        </p:txBody>
      </p:sp>
      <p:sp>
        <p:nvSpPr>
          <p:cNvPr id="25" name="Rounded Rectangle 24"/>
          <p:cNvSpPr/>
          <p:nvPr/>
        </p:nvSpPr>
        <p:spPr>
          <a:xfrm>
            <a:off x="6177840" y="2735224"/>
            <a:ext cx="4678679" cy="1283702"/>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Is </a:t>
            </a:r>
            <a:r>
              <a:rPr lang="en-GB" sz="2000" dirty="0">
                <a:solidFill>
                  <a:schemeClr val="tx1">
                    <a:lumMod val="75000"/>
                    <a:lumOff val="25000"/>
                  </a:schemeClr>
                </a:solidFill>
                <a:latin typeface="Calibri" pitchFamily="34" charset="0"/>
                <a:cs typeface="Calibri" pitchFamily="34" charset="0"/>
              </a:rPr>
              <a:t>able to communicate the views and findings of practitioners and researchers to </a:t>
            </a:r>
            <a:r>
              <a:rPr lang="en-GB" sz="2000" dirty="0" smtClean="0">
                <a:solidFill>
                  <a:schemeClr val="tx1">
                    <a:lumMod val="75000"/>
                    <a:lumOff val="25000"/>
                  </a:schemeClr>
                </a:solidFill>
                <a:latin typeface="Calibri" pitchFamily="34" charset="0"/>
                <a:cs typeface="Calibri" pitchFamily="34" charset="0"/>
              </a:rPr>
              <a:t>others involved in the ELC field.</a:t>
            </a:r>
            <a:endParaRPr lang="en-GB" sz="2000" dirty="0">
              <a:solidFill>
                <a:schemeClr val="tx1">
                  <a:lumMod val="75000"/>
                  <a:lumOff val="25000"/>
                </a:schemeClr>
              </a:solidFill>
              <a:latin typeface="Calibri" pitchFamily="34" charset="0"/>
              <a:cs typeface="Calibri" pitchFamily="34" charset="0"/>
            </a:endParaRPr>
          </a:p>
        </p:txBody>
      </p:sp>
      <p:sp>
        <p:nvSpPr>
          <p:cNvPr id="26" name="Rounded Rectangle 25"/>
          <p:cNvSpPr/>
          <p:nvPr/>
        </p:nvSpPr>
        <p:spPr>
          <a:xfrm>
            <a:off x="6177840" y="1254093"/>
            <a:ext cx="4678679" cy="1283702"/>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lumMod val="75000"/>
                    <a:lumOff val="25000"/>
                  </a:schemeClr>
                </a:solidFill>
                <a:latin typeface="Calibri" pitchFamily="34" charset="0"/>
                <a:cs typeface="Calibri" pitchFamily="34" charset="0"/>
              </a:rPr>
              <a:t>Engages in open discussion and exchanges with their colleagues by presenting their ideas in public forums and </a:t>
            </a:r>
            <a:r>
              <a:rPr lang="en-GB" sz="2000" dirty="0" smtClean="0">
                <a:solidFill>
                  <a:schemeClr val="tx1">
                    <a:lumMod val="75000"/>
                    <a:lumOff val="25000"/>
                  </a:schemeClr>
                </a:solidFill>
                <a:latin typeface="Calibri" pitchFamily="34" charset="0"/>
                <a:cs typeface="Calibri" pitchFamily="34" charset="0"/>
              </a:rPr>
              <a:t>documents.</a:t>
            </a:r>
            <a:endParaRPr lang="en-GB" sz="2000" dirty="0">
              <a:solidFill>
                <a:schemeClr val="tx1">
                  <a:lumMod val="75000"/>
                  <a:lumOff val="25000"/>
                </a:schemeClr>
              </a:solidFill>
              <a:latin typeface="Calibri" pitchFamily="34" charset="0"/>
              <a:cs typeface="Calibri" pitchFamily="34" charset="0"/>
            </a:endParaRPr>
          </a:p>
        </p:txBody>
      </p:sp>
      <p:sp>
        <p:nvSpPr>
          <p:cNvPr id="27" name="Title 1"/>
          <p:cNvSpPr txBox="1">
            <a:spLocks/>
          </p:cNvSpPr>
          <p:nvPr/>
        </p:nvSpPr>
        <p:spPr bwMode="auto">
          <a:xfrm>
            <a:off x="433819" y="434409"/>
            <a:ext cx="8569504"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nSpc>
                <a:spcPct val="90000"/>
              </a:lnSpc>
            </a:pPr>
            <a:r>
              <a:rPr lang="en-GB" sz="3600" dirty="0"/>
              <a:t>Linking research and </a:t>
            </a:r>
            <a:r>
              <a:rPr lang="en-GB" sz="3600" dirty="0" smtClean="0"/>
              <a:t>practice</a:t>
            </a:r>
          </a:p>
          <a:p>
            <a:pPr>
              <a:lnSpc>
                <a:spcPct val="90000"/>
              </a:lnSpc>
            </a:pPr>
            <a:r>
              <a:rPr lang="en-GB" sz="3600" dirty="0" smtClean="0"/>
              <a:t>A pedagogical leader:</a:t>
            </a:r>
          </a:p>
          <a:p>
            <a:pPr>
              <a:lnSpc>
                <a:spcPct val="90000"/>
              </a:lnSpc>
            </a:pPr>
            <a:endParaRPr lang="en-GB" sz="3600" dirty="0"/>
          </a:p>
        </p:txBody>
      </p:sp>
      <p:sp>
        <p:nvSpPr>
          <p:cNvPr id="12" name="Rectangle 11"/>
          <p:cNvSpPr/>
          <p:nvPr/>
        </p:nvSpPr>
        <p:spPr>
          <a:xfrm>
            <a:off x="1211446" y="5655967"/>
            <a:ext cx="9986965" cy="584775"/>
          </a:xfrm>
          <a:prstGeom prst="rect">
            <a:avLst/>
          </a:prstGeom>
        </p:spPr>
        <p:txBody>
          <a:bodyPr wrap="none">
            <a:spAutoFit/>
          </a:bodyPr>
          <a:lstStyle/>
          <a:p>
            <a:r>
              <a:rPr lang="en-GB" sz="1600" dirty="0" smtClean="0"/>
              <a:t>Katz</a:t>
            </a:r>
            <a:r>
              <a:rPr lang="en-GB" sz="1600" dirty="0"/>
              <a:t>, L. G. (1997). Pedagogical Leadership. In S. L. </a:t>
            </a:r>
            <a:r>
              <a:rPr lang="en-GB" sz="1600" dirty="0" err="1"/>
              <a:t>Kagan</a:t>
            </a:r>
            <a:r>
              <a:rPr lang="en-GB" sz="1600" dirty="0"/>
              <a:t> &amp; B. T. Bowman (Eds.), </a:t>
            </a:r>
            <a:r>
              <a:rPr lang="en-GB" sz="1600" i="1" dirty="0"/>
              <a:t>Leadership in Early Care and </a:t>
            </a:r>
            <a:r>
              <a:rPr lang="en-GB" sz="1600" i="1" dirty="0" smtClean="0"/>
              <a:t>Education</a:t>
            </a:r>
          </a:p>
          <a:p>
            <a:r>
              <a:rPr lang="en-GB" sz="1600" i="1" dirty="0" smtClean="0"/>
              <a:t> </a:t>
            </a:r>
            <a:r>
              <a:rPr lang="en-GB" sz="1600" dirty="0"/>
              <a:t>(23-33). Washington, DC: National Association for the Education of Young Children. </a:t>
            </a:r>
            <a:endParaRPr lang="en-GB" sz="2400" b="1" dirty="0">
              <a:cs typeface="Arial" pitchFamily="34" charset="0"/>
            </a:endParaRPr>
          </a:p>
        </p:txBody>
      </p:sp>
    </p:spTree>
    <p:extLst>
      <p:ext uri="{BB962C8B-B14F-4D97-AF65-F5344CB8AC3E}">
        <p14:creationId xmlns:p14="http://schemas.microsoft.com/office/powerpoint/2010/main" val="121090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a:xfrm>
            <a:off x="506436" y="502403"/>
            <a:ext cx="9125121" cy="782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600" b="1" dirty="0" smtClean="0">
                <a:solidFill>
                  <a:srgbClr val="00ABB5"/>
                </a:solidFill>
              </a:rPr>
              <a:t>Looking outward</a:t>
            </a:r>
            <a:endParaRPr lang="en-GB" sz="3600" b="1" dirty="0">
              <a:solidFill>
                <a:srgbClr val="00ABB5"/>
              </a:solidFill>
            </a:endParaRPr>
          </a:p>
        </p:txBody>
      </p:sp>
      <p:sp>
        <p:nvSpPr>
          <p:cNvPr id="9" name="TextBox 8"/>
          <p:cNvSpPr txBox="1"/>
          <p:nvPr/>
        </p:nvSpPr>
        <p:spPr>
          <a:xfrm>
            <a:off x="1914508" y="2286000"/>
            <a:ext cx="5063374" cy="1477328"/>
          </a:xfrm>
          <a:prstGeom prst="rect">
            <a:avLst/>
          </a:prstGeom>
          <a:noFill/>
        </p:spPr>
        <p:txBody>
          <a:bodyPr wrap="none" rtlCol="0">
            <a:spAutoFit/>
          </a:bodyPr>
          <a:lstStyle/>
          <a:p>
            <a:r>
              <a:rPr lang="en-GB" dirty="0"/>
              <a:t>Watch the video </a:t>
            </a:r>
            <a:r>
              <a:rPr lang="en-GB" dirty="0" smtClean="0"/>
              <a:t>clips </a:t>
            </a:r>
            <a:r>
              <a:rPr lang="en-GB" dirty="0"/>
              <a:t>here</a:t>
            </a:r>
            <a:r>
              <a:rPr lang="en-GB" dirty="0" smtClean="0"/>
              <a:t>: </a:t>
            </a:r>
          </a:p>
          <a:p>
            <a:r>
              <a:rPr lang="en-GB" dirty="0" smtClean="0">
                <a:hlinkClick r:id="rId5"/>
              </a:rPr>
              <a:t>https</a:t>
            </a:r>
            <a:r>
              <a:rPr lang="en-GB" dirty="0">
                <a:hlinkClick r:id="rId5"/>
              </a:rPr>
              <a:t>://</a:t>
            </a:r>
            <a:r>
              <a:rPr lang="en-GB" dirty="0" smtClean="0">
                <a:hlinkClick r:id="rId5"/>
              </a:rPr>
              <a:t>www.youtube.com/watch?v=V2-yDFpa0pE</a:t>
            </a:r>
            <a:endParaRPr lang="en-GB" dirty="0" smtClean="0"/>
          </a:p>
          <a:p>
            <a:endParaRPr lang="en-GB" dirty="0"/>
          </a:p>
          <a:p>
            <a:r>
              <a:rPr lang="en-GB" dirty="0">
                <a:hlinkClick r:id="rId6"/>
              </a:rPr>
              <a:t>https://</a:t>
            </a:r>
            <a:r>
              <a:rPr lang="en-GB" dirty="0" smtClean="0">
                <a:hlinkClick r:id="rId6"/>
              </a:rPr>
              <a:t>www.youtube.com/watch?v=FfPduQQnEW4</a:t>
            </a:r>
            <a:endParaRPr lang="en-GB" dirty="0" smtClean="0"/>
          </a:p>
          <a:p>
            <a:endParaRPr lang="en-GB" dirty="0"/>
          </a:p>
        </p:txBody>
      </p:sp>
    </p:spTree>
    <p:extLst>
      <p:ext uri="{BB962C8B-B14F-4D97-AF65-F5344CB8AC3E}">
        <p14:creationId xmlns:p14="http://schemas.microsoft.com/office/powerpoint/2010/main" val="6264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Title 1"/>
          <p:cNvSpPr>
            <a:spLocks noGrp="1"/>
          </p:cNvSpPr>
          <p:nvPr>
            <p:ph type="title"/>
          </p:nvPr>
        </p:nvSpPr>
        <p:spPr>
          <a:xfrm>
            <a:off x="441959" y="525849"/>
            <a:ext cx="9125121" cy="782320"/>
          </a:xfrm>
        </p:spPr>
        <p:txBody>
          <a:bodyPr>
            <a:normAutofit/>
          </a:bodyPr>
          <a:lstStyle/>
          <a:p>
            <a:pPr fontAlgn="base">
              <a:spcAft>
                <a:spcPct val="0"/>
              </a:spcAft>
            </a:pPr>
            <a:r>
              <a:rPr lang="en-GB" sz="3600" b="1" dirty="0">
                <a:solidFill>
                  <a:srgbClr val="00ABB5"/>
                </a:solidFill>
              </a:rPr>
              <a:t>Pedagogical leadership in practice</a:t>
            </a:r>
          </a:p>
        </p:txBody>
      </p:sp>
      <p:sp>
        <p:nvSpPr>
          <p:cNvPr id="3" name="Rectangle 2"/>
          <p:cNvSpPr/>
          <p:nvPr/>
        </p:nvSpPr>
        <p:spPr>
          <a:xfrm>
            <a:off x="917334" y="5540655"/>
            <a:ext cx="9982283" cy="338554"/>
          </a:xfrm>
          <a:prstGeom prst="rect">
            <a:avLst/>
          </a:prstGeom>
        </p:spPr>
        <p:txBody>
          <a:bodyPr wrap="none">
            <a:spAutoFit/>
          </a:bodyPr>
          <a:lstStyle/>
          <a:p>
            <a:pPr algn="r"/>
            <a:r>
              <a:rPr lang="en-GB" sz="1600" dirty="0" smtClean="0"/>
              <a:t> O’Sullivan</a:t>
            </a:r>
            <a:r>
              <a:rPr lang="en-GB" sz="1600" dirty="0"/>
              <a:t>, J. (2009) </a:t>
            </a:r>
            <a:r>
              <a:rPr lang="en-GB" sz="1600" i="1" dirty="0"/>
              <a:t>Leadership skills in the early years: Making a difference</a:t>
            </a:r>
            <a:r>
              <a:rPr lang="en-GB" sz="1600" dirty="0"/>
              <a:t>. London: Network Continuum Education.</a:t>
            </a:r>
            <a:endParaRPr lang="en-GB" sz="2400" dirty="0">
              <a:cs typeface="Arial"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69" y="1898549"/>
            <a:ext cx="5078708" cy="3385805"/>
          </a:xfrm>
          <a:prstGeom prst="rect">
            <a:avLst/>
          </a:prstGeom>
        </p:spPr>
      </p:pic>
      <p:sp>
        <p:nvSpPr>
          <p:cNvPr id="9" name="Rounded Rectangle 8"/>
          <p:cNvSpPr/>
          <p:nvPr/>
        </p:nvSpPr>
        <p:spPr>
          <a:xfrm>
            <a:off x="5664259" y="1738077"/>
            <a:ext cx="6248232" cy="3706751"/>
          </a:xfrm>
          <a:prstGeom prst="roundRect">
            <a:avLst/>
          </a:prstGeom>
          <a:noFill/>
          <a:ln w="7620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lumMod val="75000"/>
                    <a:lumOff val="25000"/>
                  </a:schemeClr>
                </a:solidFill>
                <a:cs typeface="Arial" pitchFamily="34" charset="0"/>
              </a:rPr>
              <a:t>“I like to think of a pedagogical leader as someone who understands how children learn and develop and makes this happen, taking account of every element of the service from home to school including significant relationships at home, at school and within the wider community.”</a:t>
            </a:r>
          </a:p>
        </p:txBody>
      </p:sp>
    </p:spTree>
    <p:extLst>
      <p:ext uri="{BB962C8B-B14F-4D97-AF65-F5344CB8AC3E}">
        <p14:creationId xmlns:p14="http://schemas.microsoft.com/office/powerpoint/2010/main" val="410609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ounded Rectangular Callout 9"/>
          <p:cNvSpPr/>
          <p:nvPr/>
        </p:nvSpPr>
        <p:spPr>
          <a:xfrm>
            <a:off x="5795555" y="1554350"/>
            <a:ext cx="5490766" cy="3318432"/>
          </a:xfrm>
          <a:prstGeom prst="wedgeRoundRectCallout">
            <a:avLst>
              <a:gd name="adj1" fmla="val -59593"/>
              <a:gd name="adj2" fmla="val 7678"/>
              <a:gd name="adj3" fmla="val 16667"/>
            </a:avLst>
          </a:prstGeom>
          <a:ln w="76200">
            <a:solidFill>
              <a:srgbClr val="00ABB5"/>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Aft>
                <a:spcPct val="0"/>
              </a:spcAft>
            </a:pPr>
            <a:r>
              <a:rPr lang="en-GB" sz="3200" dirty="0">
                <a:solidFill>
                  <a:schemeClr val="tx1">
                    <a:lumMod val="75000"/>
                    <a:lumOff val="25000"/>
                  </a:schemeClr>
                </a:solidFill>
              </a:rPr>
              <a:t>As a pedagogical leader how do you encourage staff to reflect and improve their practice?</a:t>
            </a:r>
          </a:p>
        </p:txBody>
      </p:sp>
      <p:sp>
        <p:nvSpPr>
          <p:cNvPr id="7" name="TextBox 6"/>
          <p:cNvSpPr txBox="1"/>
          <p:nvPr/>
        </p:nvSpPr>
        <p:spPr>
          <a:xfrm>
            <a:off x="654669" y="2255520"/>
            <a:ext cx="3846212" cy="1200329"/>
          </a:xfrm>
          <a:prstGeom prst="rect">
            <a:avLst/>
          </a:prstGeom>
          <a:noFill/>
        </p:spPr>
        <p:txBody>
          <a:bodyPr wrap="square" rtlCol="0">
            <a:spAutoFit/>
          </a:bodyPr>
          <a:lstStyle/>
          <a:p>
            <a:r>
              <a:rPr lang="en-GB" dirty="0"/>
              <a:t>Watch the video clip here: </a:t>
            </a:r>
            <a:r>
              <a:rPr lang="en-GB" dirty="0">
                <a:hlinkClick r:id="rId5"/>
              </a:rPr>
              <a:t>https://www.youtube.com/watch?v=-</a:t>
            </a:r>
            <a:r>
              <a:rPr lang="en-GB" dirty="0" smtClean="0">
                <a:hlinkClick r:id="rId5"/>
              </a:rPr>
              <a:t>xVKo4DD6Pw</a:t>
            </a:r>
            <a:endParaRPr lang="en-GB" dirty="0" smtClean="0"/>
          </a:p>
          <a:p>
            <a:endParaRPr lang="en-GB" dirty="0"/>
          </a:p>
        </p:txBody>
      </p:sp>
    </p:spTree>
    <p:extLst>
      <p:ext uri="{BB962C8B-B14F-4D97-AF65-F5344CB8AC3E}">
        <p14:creationId xmlns:p14="http://schemas.microsoft.com/office/powerpoint/2010/main" val="40616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8" name="Rounded Rectangle 17"/>
          <p:cNvSpPr/>
          <p:nvPr/>
        </p:nvSpPr>
        <p:spPr>
          <a:xfrm>
            <a:off x="2404157" y="259079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65000"/>
                    <a:lumOff val="35000"/>
                  </a:schemeClr>
                </a:solidFill>
              </a:rPr>
              <a:t>Creates a strong vision. </a:t>
            </a:r>
            <a:endParaRPr lang="en-GB" sz="2000" dirty="0">
              <a:solidFill>
                <a:schemeClr val="tx1">
                  <a:lumMod val="65000"/>
                  <a:lumOff val="35000"/>
                </a:schemeClr>
              </a:solidFill>
            </a:endParaRPr>
          </a:p>
        </p:txBody>
      </p:sp>
      <p:sp>
        <p:nvSpPr>
          <p:cNvPr id="19" name="Rounded Rectangle 18"/>
          <p:cNvSpPr/>
          <p:nvPr/>
        </p:nvSpPr>
        <p:spPr>
          <a:xfrm>
            <a:off x="2404157" y="1150610"/>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65000"/>
                    <a:lumOff val="35000"/>
                  </a:schemeClr>
                </a:solidFill>
              </a:rPr>
              <a:t>Enhance discussions of pedagogy, increasing expertise. </a:t>
            </a:r>
            <a:endParaRPr lang="en-GB" sz="2000" dirty="0">
              <a:solidFill>
                <a:schemeClr val="tx1">
                  <a:lumMod val="65000"/>
                  <a:lumOff val="35000"/>
                </a:schemeClr>
              </a:solidFill>
            </a:endParaRPr>
          </a:p>
        </p:txBody>
      </p:sp>
      <p:sp>
        <p:nvSpPr>
          <p:cNvPr id="24" name="Rounded Rectangle 23"/>
          <p:cNvSpPr/>
          <p:nvPr/>
        </p:nvSpPr>
        <p:spPr>
          <a:xfrm>
            <a:off x="2404157" y="4072724"/>
            <a:ext cx="3383280" cy="12778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65000"/>
                    <a:lumOff val="35000"/>
                  </a:schemeClr>
                </a:solidFill>
              </a:rPr>
              <a:t>Sets a good example by striving to provide high quality early learning and childcare.</a:t>
            </a:r>
            <a:endParaRPr lang="en-GB" sz="2000" dirty="0">
              <a:solidFill>
                <a:schemeClr val="tx1">
                  <a:lumMod val="65000"/>
                  <a:lumOff val="35000"/>
                </a:schemeClr>
              </a:solidFill>
            </a:endParaRPr>
          </a:p>
        </p:txBody>
      </p:sp>
      <p:sp>
        <p:nvSpPr>
          <p:cNvPr id="25" name="Rounded Rectangle 24"/>
          <p:cNvSpPr/>
          <p:nvPr/>
        </p:nvSpPr>
        <p:spPr>
          <a:xfrm>
            <a:off x="6366557" y="259079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65000"/>
                    <a:lumOff val="35000"/>
                  </a:schemeClr>
                </a:solidFill>
              </a:rPr>
              <a:t>Enhances the capacity and commitment of others to change.</a:t>
            </a:r>
            <a:endParaRPr lang="en-GB" sz="2000" dirty="0">
              <a:solidFill>
                <a:schemeClr val="tx1">
                  <a:lumMod val="65000"/>
                  <a:lumOff val="35000"/>
                </a:schemeClr>
              </a:solidFill>
            </a:endParaRPr>
          </a:p>
        </p:txBody>
      </p:sp>
      <p:sp>
        <p:nvSpPr>
          <p:cNvPr id="26" name="Rounded Rectangle 25"/>
          <p:cNvSpPr/>
          <p:nvPr/>
        </p:nvSpPr>
        <p:spPr>
          <a:xfrm>
            <a:off x="6366557" y="1150610"/>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65000"/>
                    <a:lumOff val="35000"/>
                  </a:schemeClr>
                </a:solidFill>
              </a:rPr>
              <a:t>Helps support and develop well thought out innovation.</a:t>
            </a:r>
            <a:endParaRPr lang="en-GB" sz="2000" dirty="0">
              <a:solidFill>
                <a:schemeClr val="tx1">
                  <a:lumMod val="65000"/>
                  <a:lumOff val="35000"/>
                </a:schemeClr>
              </a:solidFill>
            </a:endParaRPr>
          </a:p>
        </p:txBody>
      </p:sp>
      <p:sp>
        <p:nvSpPr>
          <p:cNvPr id="27" name="Rounded Rectangle 26"/>
          <p:cNvSpPr/>
          <p:nvPr/>
        </p:nvSpPr>
        <p:spPr>
          <a:xfrm>
            <a:off x="6366557" y="4072724"/>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65000"/>
                    <a:lumOff val="35000"/>
                  </a:schemeClr>
                </a:solidFill>
              </a:rPr>
              <a:t>Creates a strong culture of improvement.</a:t>
            </a:r>
            <a:endParaRPr lang="en-GB" sz="2000" dirty="0">
              <a:solidFill>
                <a:schemeClr val="tx1">
                  <a:lumMod val="65000"/>
                  <a:lumOff val="35000"/>
                </a:schemeClr>
              </a:solidFill>
            </a:endParaRPr>
          </a:p>
        </p:txBody>
      </p:sp>
      <p:sp>
        <p:nvSpPr>
          <p:cNvPr id="14" name="Title 1"/>
          <p:cNvSpPr txBox="1">
            <a:spLocks/>
          </p:cNvSpPr>
          <p:nvPr/>
        </p:nvSpPr>
        <p:spPr>
          <a:xfrm>
            <a:off x="506435" y="272821"/>
            <a:ext cx="9125121" cy="782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600" b="1" dirty="0">
                <a:solidFill>
                  <a:srgbClr val="00ABB5"/>
                </a:solidFill>
              </a:rPr>
              <a:t>Actions of a pedagogical leader</a:t>
            </a:r>
          </a:p>
        </p:txBody>
      </p:sp>
      <p:sp>
        <p:nvSpPr>
          <p:cNvPr id="16" name="Oval 15"/>
          <p:cNvSpPr/>
          <p:nvPr/>
        </p:nvSpPr>
        <p:spPr>
          <a:xfrm>
            <a:off x="10216053" y="1187658"/>
            <a:ext cx="1702678" cy="1550196"/>
          </a:xfrm>
          <a:prstGeom prst="ellipse">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Self-Evaluation for self-improvement</a:t>
            </a:r>
            <a:endParaRPr lang="en-GB" sz="1400" b="1" dirty="0"/>
          </a:p>
        </p:txBody>
      </p:sp>
      <p:sp>
        <p:nvSpPr>
          <p:cNvPr id="20" name="Oval 19"/>
          <p:cNvSpPr/>
          <p:nvPr/>
        </p:nvSpPr>
        <p:spPr>
          <a:xfrm>
            <a:off x="10216053" y="3311700"/>
            <a:ext cx="1702678" cy="1550196"/>
          </a:xfrm>
          <a:prstGeom prst="ellipse">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Leadership of learning</a:t>
            </a:r>
            <a:endParaRPr lang="en-GB" sz="1400" b="1" dirty="0"/>
          </a:p>
        </p:txBody>
      </p:sp>
      <p:sp>
        <p:nvSpPr>
          <p:cNvPr id="21" name="Oval 20"/>
          <p:cNvSpPr/>
          <p:nvPr/>
        </p:nvSpPr>
        <p:spPr>
          <a:xfrm>
            <a:off x="275893" y="1187658"/>
            <a:ext cx="1702678" cy="1550196"/>
          </a:xfrm>
          <a:prstGeom prst="ellipse">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Leadership of change</a:t>
            </a:r>
            <a:endParaRPr lang="en-GB" sz="1400" b="1" dirty="0"/>
          </a:p>
        </p:txBody>
      </p:sp>
      <p:sp>
        <p:nvSpPr>
          <p:cNvPr id="22" name="Oval 21"/>
          <p:cNvSpPr/>
          <p:nvPr/>
        </p:nvSpPr>
        <p:spPr>
          <a:xfrm>
            <a:off x="254371" y="3311700"/>
            <a:ext cx="1702678" cy="1550196"/>
          </a:xfrm>
          <a:prstGeom prst="ellipse">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Curriculum</a:t>
            </a:r>
            <a:endParaRPr lang="en-GB" sz="1400" b="1" dirty="0"/>
          </a:p>
        </p:txBody>
      </p:sp>
    </p:spTree>
    <p:extLst>
      <p:ext uri="{BB962C8B-B14F-4D97-AF65-F5344CB8AC3E}">
        <p14:creationId xmlns:p14="http://schemas.microsoft.com/office/powerpoint/2010/main" val="326691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P spid="25" grpId="0" animBg="1"/>
      <p:bldP spid="26" grpId="0" animBg="1"/>
      <p:bldP spid="27" grpId="0" animBg="1"/>
      <p:bldP spid="16"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Rounded Rectangular Callout 8"/>
          <p:cNvSpPr/>
          <p:nvPr/>
        </p:nvSpPr>
        <p:spPr>
          <a:xfrm>
            <a:off x="387521" y="391757"/>
            <a:ext cx="5490766" cy="3318432"/>
          </a:xfrm>
          <a:prstGeom prst="wedgeRoundRectCallout">
            <a:avLst>
              <a:gd name="adj1" fmla="val 45350"/>
              <a:gd name="adj2" fmla="val 71099"/>
              <a:gd name="adj3" fmla="val 16667"/>
            </a:avLst>
          </a:prstGeom>
          <a:ln w="76200">
            <a:solidFill>
              <a:srgbClr val="00ABB5"/>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Aft>
                <a:spcPct val="0"/>
              </a:spcAft>
            </a:pPr>
            <a:r>
              <a:rPr lang="en-GB" sz="3200" dirty="0" smtClean="0">
                <a:solidFill>
                  <a:schemeClr val="tx1">
                    <a:lumMod val="75000"/>
                    <a:lumOff val="25000"/>
                  </a:schemeClr>
                </a:solidFill>
              </a:rPr>
              <a:t>How do you know when you are having high quality professional dialogue?</a:t>
            </a:r>
            <a:endParaRPr lang="en-GB" sz="3200" dirty="0">
              <a:solidFill>
                <a:schemeClr val="tx1">
                  <a:lumMod val="75000"/>
                  <a:lumOff val="25000"/>
                </a:schemeClr>
              </a:solidFill>
            </a:endParaRPr>
          </a:p>
        </p:txBody>
      </p:sp>
      <p:sp>
        <p:nvSpPr>
          <p:cNvPr id="10" name="TextBox 9"/>
          <p:cNvSpPr txBox="1"/>
          <p:nvPr/>
        </p:nvSpPr>
        <p:spPr>
          <a:xfrm>
            <a:off x="7146909" y="1544320"/>
            <a:ext cx="4059572" cy="1200329"/>
          </a:xfrm>
          <a:prstGeom prst="rect">
            <a:avLst/>
          </a:prstGeom>
          <a:noFill/>
        </p:spPr>
        <p:txBody>
          <a:bodyPr wrap="square" rtlCol="0">
            <a:spAutoFit/>
          </a:bodyPr>
          <a:lstStyle/>
          <a:p>
            <a:r>
              <a:rPr lang="en-GB" dirty="0"/>
              <a:t>Watch the video clip here: </a:t>
            </a:r>
            <a:r>
              <a:rPr lang="en-GB" dirty="0">
                <a:hlinkClick r:id="rId5"/>
              </a:rPr>
              <a:t>https://</a:t>
            </a:r>
            <a:r>
              <a:rPr lang="en-GB" dirty="0" smtClean="0">
                <a:hlinkClick r:id="rId5"/>
              </a:rPr>
              <a:t>www.youtube.com/watch?v=JF9t4Jd-jyU</a:t>
            </a:r>
            <a:endParaRPr lang="en-GB" dirty="0" smtClean="0"/>
          </a:p>
          <a:p>
            <a:endParaRPr lang="en-GB" dirty="0"/>
          </a:p>
        </p:txBody>
      </p:sp>
    </p:spTree>
    <p:extLst>
      <p:ext uri="{BB962C8B-B14F-4D97-AF65-F5344CB8AC3E}">
        <p14:creationId xmlns:p14="http://schemas.microsoft.com/office/powerpoint/2010/main" val="17830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Rounded Rectangular Callout 9"/>
          <p:cNvSpPr/>
          <p:nvPr/>
        </p:nvSpPr>
        <p:spPr>
          <a:xfrm>
            <a:off x="7997371" y="1131985"/>
            <a:ext cx="3947886" cy="3149729"/>
          </a:xfrm>
          <a:prstGeom prst="wedgeRoundRectCallout">
            <a:avLst>
              <a:gd name="adj1" fmla="val -66865"/>
              <a:gd name="adj2" fmla="val 13489"/>
              <a:gd name="adj3" fmla="val 16667"/>
            </a:avLst>
          </a:prstGeom>
          <a:ln w="76200">
            <a:solidFill>
              <a:srgbClr val="00ABB5"/>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Aft>
                <a:spcPct val="0"/>
              </a:spcAft>
            </a:pPr>
            <a:r>
              <a:rPr lang="en-GB" sz="3200" dirty="0" smtClean="0">
                <a:solidFill>
                  <a:schemeClr val="tx1">
                    <a:lumMod val="75000"/>
                    <a:lumOff val="25000"/>
                  </a:schemeClr>
                </a:solidFill>
              </a:rPr>
              <a:t>As a pedagogical leader how do you know staff are meeting the learning needs of all children.</a:t>
            </a:r>
            <a:endParaRPr lang="en-GB" sz="3200" dirty="0">
              <a:solidFill>
                <a:schemeClr val="tx1">
                  <a:lumMod val="75000"/>
                  <a:lumOff val="25000"/>
                </a:schemeClr>
              </a:solidFill>
            </a:endParaRPr>
          </a:p>
        </p:txBody>
      </p:sp>
      <p:sp>
        <p:nvSpPr>
          <p:cNvPr id="7" name="TextBox 6"/>
          <p:cNvSpPr txBox="1"/>
          <p:nvPr/>
        </p:nvSpPr>
        <p:spPr>
          <a:xfrm>
            <a:off x="390509" y="1371600"/>
            <a:ext cx="5471812" cy="923330"/>
          </a:xfrm>
          <a:prstGeom prst="rect">
            <a:avLst/>
          </a:prstGeom>
          <a:noFill/>
        </p:spPr>
        <p:txBody>
          <a:bodyPr wrap="square" rtlCol="0">
            <a:spAutoFit/>
          </a:bodyPr>
          <a:lstStyle/>
          <a:p>
            <a:r>
              <a:rPr lang="en-GB" dirty="0"/>
              <a:t>Watch the video clip here: </a:t>
            </a:r>
            <a:r>
              <a:rPr lang="en-GB" dirty="0">
                <a:hlinkClick r:id="rId5"/>
              </a:rPr>
              <a:t>https://</a:t>
            </a:r>
            <a:r>
              <a:rPr lang="en-GB" dirty="0" smtClean="0">
                <a:hlinkClick r:id="rId5"/>
              </a:rPr>
              <a:t>www.youtube.com/watch?v=85Ncr0lAk6k</a:t>
            </a:r>
            <a:endParaRPr lang="en-GB" dirty="0" smtClean="0"/>
          </a:p>
          <a:p>
            <a:endParaRPr lang="en-GB" dirty="0"/>
          </a:p>
        </p:txBody>
      </p:sp>
    </p:spTree>
    <p:extLst>
      <p:ext uri="{BB962C8B-B14F-4D97-AF65-F5344CB8AC3E}">
        <p14:creationId xmlns:p14="http://schemas.microsoft.com/office/powerpoint/2010/main" val="85104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4" name="Rounded Rectangle 13"/>
          <p:cNvSpPr/>
          <p:nvPr/>
        </p:nvSpPr>
        <p:spPr>
          <a:xfrm>
            <a:off x="587100" y="2240268"/>
            <a:ext cx="10829778"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lumMod val="75000"/>
                    <a:lumOff val="25000"/>
                  </a:schemeClr>
                </a:solidFill>
              </a:rPr>
              <a:t>Pedagogical leadership is…</a:t>
            </a:r>
            <a:endParaRPr lang="en-GB" sz="2400" dirty="0">
              <a:solidFill>
                <a:schemeClr val="tx1">
                  <a:lumMod val="75000"/>
                  <a:lumOff val="25000"/>
                </a:schemeClr>
              </a:solidFill>
            </a:endParaRPr>
          </a:p>
        </p:txBody>
      </p:sp>
      <p:sp>
        <p:nvSpPr>
          <p:cNvPr id="17" name="Rounded Rectangle 16"/>
          <p:cNvSpPr/>
          <p:nvPr/>
        </p:nvSpPr>
        <p:spPr>
          <a:xfrm>
            <a:off x="587100" y="3603522"/>
            <a:ext cx="10829778"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lumMod val="75000"/>
                    <a:lumOff val="25000"/>
                  </a:schemeClr>
                </a:solidFill>
              </a:rPr>
              <a:t>Pedagogical leaders are…</a:t>
            </a:r>
            <a:endParaRPr lang="en-GB" sz="2400" dirty="0">
              <a:solidFill>
                <a:schemeClr val="tx1">
                  <a:lumMod val="75000"/>
                  <a:lumOff val="25000"/>
                </a:schemeClr>
              </a:solidFill>
            </a:endParaRPr>
          </a:p>
        </p:txBody>
      </p:sp>
      <p:sp>
        <p:nvSpPr>
          <p:cNvPr id="20" name="Rounded Rectangle 19"/>
          <p:cNvSpPr/>
          <p:nvPr/>
        </p:nvSpPr>
        <p:spPr>
          <a:xfrm>
            <a:off x="587100" y="4961912"/>
            <a:ext cx="10829778"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lumMod val="75000"/>
                    <a:lumOff val="25000"/>
                  </a:schemeClr>
                </a:solidFill>
              </a:rPr>
              <a:t>Pedagogical leaders can…</a:t>
            </a:r>
            <a:endParaRPr lang="en-GB" sz="2400" dirty="0">
              <a:solidFill>
                <a:schemeClr val="tx1">
                  <a:lumMod val="75000"/>
                  <a:lumOff val="25000"/>
                </a:schemeClr>
              </a:solidFill>
            </a:endParaRPr>
          </a:p>
        </p:txBody>
      </p:sp>
      <p:sp>
        <p:nvSpPr>
          <p:cNvPr id="15" name="Diamond 14"/>
          <p:cNvSpPr/>
          <p:nvPr/>
        </p:nvSpPr>
        <p:spPr>
          <a:xfrm>
            <a:off x="1052293" y="171100"/>
            <a:ext cx="3251200" cy="241243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Think</a:t>
            </a:r>
            <a:endParaRPr lang="en-GB" sz="1400" b="1" dirty="0"/>
          </a:p>
        </p:txBody>
      </p:sp>
      <p:sp>
        <p:nvSpPr>
          <p:cNvPr id="16" name="Diamond 15"/>
          <p:cNvSpPr/>
          <p:nvPr/>
        </p:nvSpPr>
        <p:spPr>
          <a:xfrm>
            <a:off x="4303493" y="171100"/>
            <a:ext cx="3251200" cy="2412439"/>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Discuss</a:t>
            </a:r>
            <a:endParaRPr lang="en-GB" sz="1400" b="1" dirty="0"/>
          </a:p>
        </p:txBody>
      </p:sp>
      <p:sp>
        <p:nvSpPr>
          <p:cNvPr id="18" name="Diamond 17"/>
          <p:cNvSpPr/>
          <p:nvPr/>
        </p:nvSpPr>
        <p:spPr>
          <a:xfrm>
            <a:off x="7554693" y="171100"/>
            <a:ext cx="3251200" cy="2412439"/>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Act</a:t>
            </a:r>
            <a:endParaRPr lang="en-GB" b="1" dirty="0"/>
          </a:p>
        </p:txBody>
      </p:sp>
    </p:spTree>
    <p:extLst>
      <p:ext uri="{BB962C8B-B14F-4D97-AF65-F5344CB8AC3E}">
        <p14:creationId xmlns:p14="http://schemas.microsoft.com/office/powerpoint/2010/main" val="20758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0" name="Title 1"/>
          <p:cNvSpPr>
            <a:spLocks noGrp="1"/>
          </p:cNvSpPr>
          <p:nvPr>
            <p:ph type="title"/>
          </p:nvPr>
        </p:nvSpPr>
        <p:spPr>
          <a:xfrm>
            <a:off x="441959" y="525849"/>
            <a:ext cx="10372579" cy="782320"/>
          </a:xfrm>
        </p:spPr>
        <p:txBody>
          <a:bodyPr>
            <a:noAutofit/>
          </a:bodyPr>
          <a:lstStyle/>
          <a:p>
            <a:r>
              <a:rPr lang="en-GB" sz="3600" b="1" dirty="0" smtClean="0">
                <a:solidFill>
                  <a:srgbClr val="00ABB5"/>
                </a:solidFill>
                <a:cs typeface="Arial" pitchFamily="34" charset="0"/>
              </a:rPr>
              <a:t>How to use this professional learning resource</a:t>
            </a:r>
            <a:endParaRPr lang="en-GB" sz="3600" b="1" dirty="0">
              <a:solidFill>
                <a:srgbClr val="00ABB5"/>
              </a:solidFill>
              <a:cs typeface="Arial" pitchFamily="34" charset="0"/>
            </a:endParaRPr>
          </a:p>
        </p:txBody>
      </p:sp>
      <p:sp>
        <p:nvSpPr>
          <p:cNvPr id="2" name="Diamond 1"/>
          <p:cNvSpPr/>
          <p:nvPr/>
        </p:nvSpPr>
        <p:spPr>
          <a:xfrm>
            <a:off x="1168405" y="1738628"/>
            <a:ext cx="3251200" cy="302205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Think</a:t>
            </a:r>
            <a:endParaRPr lang="en-GB" sz="1400" b="1" dirty="0"/>
          </a:p>
        </p:txBody>
      </p:sp>
      <p:sp>
        <p:nvSpPr>
          <p:cNvPr id="11" name="Diamond 10"/>
          <p:cNvSpPr/>
          <p:nvPr/>
        </p:nvSpPr>
        <p:spPr>
          <a:xfrm>
            <a:off x="4419605" y="1738628"/>
            <a:ext cx="3251200" cy="3022056"/>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Discuss</a:t>
            </a:r>
            <a:endParaRPr lang="en-GB" sz="1400" b="1" dirty="0"/>
          </a:p>
        </p:txBody>
      </p:sp>
      <p:sp>
        <p:nvSpPr>
          <p:cNvPr id="12" name="Diamond 11"/>
          <p:cNvSpPr/>
          <p:nvPr/>
        </p:nvSpPr>
        <p:spPr>
          <a:xfrm>
            <a:off x="7670805" y="1738628"/>
            <a:ext cx="3251200" cy="3022056"/>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Act</a:t>
            </a:r>
            <a:endParaRPr lang="en-GB" b="1" dirty="0"/>
          </a:p>
        </p:txBody>
      </p:sp>
    </p:spTree>
    <p:extLst>
      <p:ext uri="{BB962C8B-B14F-4D97-AF65-F5344CB8AC3E}">
        <p14:creationId xmlns:p14="http://schemas.microsoft.com/office/powerpoint/2010/main" val="3868694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pic>
        <p:nvPicPr>
          <p:cNvPr id="4" name="Picture 3"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9653" t="15093" r="10209" b="27991"/>
          <a:stretch/>
        </p:blipFill>
        <p:spPr>
          <a:xfrm>
            <a:off x="721083" y="1487210"/>
            <a:ext cx="5700453" cy="2475190"/>
          </a:xfrm>
          <a:prstGeom prst="rect">
            <a:avLst/>
          </a:prstGeom>
        </p:spPr>
      </p:pic>
    </p:spTree>
    <p:extLst>
      <p:ext uri="{BB962C8B-B14F-4D97-AF65-F5344CB8AC3E}">
        <p14:creationId xmlns:p14="http://schemas.microsoft.com/office/powerpoint/2010/main" val="119907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Title 1"/>
          <p:cNvSpPr txBox="1">
            <a:spLocks/>
          </p:cNvSpPr>
          <p:nvPr/>
        </p:nvSpPr>
        <p:spPr bwMode="auto">
          <a:xfrm>
            <a:off x="344183" y="290403"/>
            <a:ext cx="47550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600" dirty="0" smtClean="0"/>
              <a:t>What is Pedagogy?</a:t>
            </a:r>
            <a:endParaRPr lang="en-GB" sz="3600" dirty="0"/>
          </a:p>
        </p:txBody>
      </p:sp>
      <p:sp>
        <p:nvSpPr>
          <p:cNvPr id="19" name="Content Placeholder 4"/>
          <p:cNvSpPr txBox="1">
            <a:spLocks/>
          </p:cNvSpPr>
          <p:nvPr/>
        </p:nvSpPr>
        <p:spPr>
          <a:xfrm>
            <a:off x="6249043" y="1654362"/>
            <a:ext cx="5035463" cy="3300848"/>
          </a:xfrm>
          <a:prstGeom prst="rect">
            <a:avLst/>
          </a:prstGeom>
          <a:noFill/>
          <a:ln w="57150">
            <a:solidFill>
              <a:srgbClr val="00ABB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smtClean="0">
              <a:solidFill>
                <a:schemeClr val="tx1">
                  <a:lumMod val="75000"/>
                  <a:lumOff val="25000"/>
                </a:schemeClr>
              </a:solidFill>
              <a:latin typeface="Calibri" pitchFamily="34" charset="0"/>
              <a:cs typeface="Calibri" pitchFamily="34" charset="0"/>
            </a:endParaRPr>
          </a:p>
          <a:p>
            <a:pPr marL="0" indent="0" algn="ctr">
              <a:buFont typeface="Arial" panose="020B0604020202020204" pitchFamily="34" charset="0"/>
              <a:buNone/>
            </a:pPr>
            <a:r>
              <a:rPr lang="en-GB" dirty="0" smtClean="0">
                <a:solidFill>
                  <a:schemeClr val="tx1">
                    <a:lumMod val="75000"/>
                    <a:lumOff val="25000"/>
                  </a:schemeClr>
                </a:solidFill>
                <a:latin typeface="Calibri" pitchFamily="34" charset="0"/>
                <a:cs typeface="Calibri" pitchFamily="34" charset="0"/>
              </a:rPr>
              <a:t>“Pedagogy is about the interactions and experiences which support the curriculum and the process of how young children learn.”                     </a:t>
            </a:r>
            <a:endParaRPr lang="en-GB" dirty="0">
              <a:solidFill>
                <a:schemeClr val="tx1">
                  <a:lumMod val="75000"/>
                  <a:lumOff val="25000"/>
                </a:schemeClr>
              </a:solidFill>
              <a:latin typeface="Calibri" pitchFamily="34" charset="0"/>
              <a:cs typeface="Calibri" pitchFamily="34" charset="0"/>
            </a:endParaRPr>
          </a:p>
        </p:txBody>
      </p:sp>
      <p:sp>
        <p:nvSpPr>
          <p:cNvPr id="5" name="Rectangle 4"/>
          <p:cNvSpPr/>
          <p:nvPr/>
        </p:nvSpPr>
        <p:spPr>
          <a:xfrm>
            <a:off x="7340991" y="4955210"/>
            <a:ext cx="3943515" cy="523220"/>
          </a:xfrm>
          <a:prstGeom prst="rect">
            <a:avLst/>
          </a:prstGeom>
        </p:spPr>
        <p:txBody>
          <a:bodyPr wrap="none">
            <a:spAutoFit/>
          </a:bodyPr>
          <a:lstStyle/>
          <a:p>
            <a:pPr algn="r">
              <a:defRPr/>
            </a:pPr>
            <a:r>
              <a:rPr lang="en-GB" sz="1400" dirty="0"/>
              <a:t>Scottish Government, (</a:t>
            </a:r>
            <a:r>
              <a:rPr lang="en-GB" sz="1400" dirty="0" smtClean="0"/>
              <a:t>2014) </a:t>
            </a:r>
            <a:r>
              <a:rPr lang="en-GB" sz="1400" i="1" dirty="0" smtClean="0"/>
              <a:t>Building </a:t>
            </a:r>
            <a:r>
              <a:rPr lang="en-GB" sz="1400" i="1" dirty="0"/>
              <a:t>the </a:t>
            </a:r>
            <a:r>
              <a:rPr lang="en-GB" sz="1400" i="1" dirty="0" smtClean="0"/>
              <a:t>Ambition</a:t>
            </a:r>
            <a:r>
              <a:rPr lang="en-GB" sz="1400" dirty="0" smtClean="0"/>
              <a:t> </a:t>
            </a:r>
          </a:p>
          <a:p>
            <a:pPr algn="r">
              <a:defRPr/>
            </a:pPr>
            <a:r>
              <a:rPr lang="en-GB" sz="1400" dirty="0" smtClean="0"/>
              <a:t>Edinburgh</a:t>
            </a:r>
            <a:r>
              <a:rPr lang="en-GB" sz="1400" dirty="0"/>
              <a:t>: Scottish </a:t>
            </a:r>
            <a:r>
              <a:rPr lang="en-GB" sz="1400" dirty="0" smtClean="0"/>
              <a:t>Government</a:t>
            </a:r>
            <a:endParaRPr lang="en-GB" sz="1400" dirty="0"/>
          </a:p>
        </p:txBody>
      </p:sp>
      <p:sp>
        <p:nvSpPr>
          <p:cNvPr id="2" name="TextBox 1"/>
          <p:cNvSpPr txBox="1"/>
          <p:nvPr/>
        </p:nvSpPr>
        <p:spPr>
          <a:xfrm>
            <a:off x="950929" y="4955210"/>
            <a:ext cx="4872809" cy="523220"/>
          </a:xfrm>
          <a:prstGeom prst="rect">
            <a:avLst/>
          </a:prstGeom>
          <a:noFill/>
        </p:spPr>
        <p:txBody>
          <a:bodyPr wrap="none" rtlCol="0">
            <a:spAutoFit/>
          </a:bodyPr>
          <a:lstStyle/>
          <a:p>
            <a:pPr algn="r"/>
            <a:r>
              <a:rPr lang="en-GB" sz="1400" dirty="0" smtClean="0"/>
              <a:t>Learning and Teaching Scotland (2005) </a:t>
            </a:r>
            <a:r>
              <a:rPr lang="en-GB" sz="1400" i="1" dirty="0" smtClean="0"/>
              <a:t>Let’s talk about pedagogy</a:t>
            </a:r>
            <a:endParaRPr lang="en-GB" sz="1400" dirty="0" smtClean="0"/>
          </a:p>
          <a:p>
            <a:pPr algn="r"/>
            <a:r>
              <a:rPr lang="en-GB" sz="1400" dirty="0" smtClean="0"/>
              <a:t> Scottish Executive</a:t>
            </a:r>
            <a:endParaRPr lang="en-GB" sz="1400" dirty="0"/>
          </a:p>
        </p:txBody>
      </p:sp>
      <p:sp>
        <p:nvSpPr>
          <p:cNvPr id="14" name="Content Placeholder 4"/>
          <p:cNvSpPr txBox="1">
            <a:spLocks/>
          </p:cNvSpPr>
          <p:nvPr/>
        </p:nvSpPr>
        <p:spPr>
          <a:xfrm>
            <a:off x="788275" y="1654362"/>
            <a:ext cx="5035463" cy="3300848"/>
          </a:xfrm>
          <a:prstGeom prst="rect">
            <a:avLst/>
          </a:prstGeom>
          <a:noFill/>
          <a:ln w="57150">
            <a:solidFill>
              <a:srgbClr val="00ABB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800" dirty="0" smtClean="0">
              <a:solidFill>
                <a:schemeClr val="tx1">
                  <a:lumMod val="75000"/>
                  <a:lumOff val="25000"/>
                </a:schemeClr>
              </a:solidFill>
              <a:latin typeface="Calibri" pitchFamily="34" charset="0"/>
              <a:cs typeface="Calibri" pitchFamily="34" charset="0"/>
            </a:endParaRPr>
          </a:p>
          <a:p>
            <a:pPr marL="0" indent="0" algn="ctr">
              <a:buNone/>
            </a:pPr>
            <a:r>
              <a:rPr lang="en-GB" dirty="0" smtClean="0">
                <a:solidFill>
                  <a:schemeClr val="tx1">
                    <a:lumMod val="75000"/>
                    <a:lumOff val="25000"/>
                  </a:schemeClr>
                </a:solidFill>
                <a:latin typeface="Calibri" pitchFamily="34" charset="0"/>
                <a:cs typeface="Calibri" pitchFamily="34" charset="0"/>
              </a:rPr>
              <a:t>“</a:t>
            </a:r>
            <a:r>
              <a:rPr lang="en-GB" dirty="0">
                <a:solidFill>
                  <a:schemeClr val="tx1">
                    <a:lumMod val="75000"/>
                    <a:lumOff val="25000"/>
                  </a:schemeClr>
                </a:solidFill>
                <a:latin typeface="Calibri" pitchFamily="34" charset="0"/>
                <a:cs typeface="Calibri" pitchFamily="34" charset="0"/>
              </a:rPr>
              <a:t>Pedagogy is about learning, teaching and development, influenced by the cultural, social and political values and principles we have for children in Scotland, and by a strong theoretical and practical base.”</a:t>
            </a:r>
          </a:p>
        </p:txBody>
      </p:sp>
    </p:spTree>
    <p:extLst>
      <p:ext uri="{BB962C8B-B14F-4D97-AF65-F5344CB8AC3E}">
        <p14:creationId xmlns:p14="http://schemas.microsoft.com/office/powerpoint/2010/main" val="36864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2"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9" name="Rectangle 18"/>
          <p:cNvSpPr/>
          <p:nvPr/>
        </p:nvSpPr>
        <p:spPr>
          <a:xfrm>
            <a:off x="5446260" y="856080"/>
            <a:ext cx="5494451" cy="3539430"/>
          </a:xfrm>
          <a:prstGeom prst="rect">
            <a:avLst/>
          </a:prstGeom>
          <a:ln w="76200">
            <a:solidFill>
              <a:srgbClr val="00ABB5"/>
            </a:solidFill>
          </a:ln>
        </p:spPr>
        <p:txBody>
          <a:bodyPr wrap="square">
            <a:spAutoFit/>
          </a:bodyPr>
          <a:lstStyle/>
          <a:p>
            <a:pPr algn="ctr"/>
            <a:r>
              <a:rPr lang="en-GB" sz="3200" dirty="0" smtClean="0">
                <a:solidFill>
                  <a:schemeClr val="tx1">
                    <a:lumMod val="75000"/>
                    <a:lumOff val="25000"/>
                  </a:schemeClr>
                </a:solidFill>
                <a:latin typeface="Calibri" pitchFamily="34" charset="0"/>
                <a:cs typeface="Calibri" pitchFamily="34" charset="0"/>
              </a:rPr>
              <a:t>Post a Tweet giving a definition of pedagogy in your own words.</a:t>
            </a:r>
          </a:p>
          <a:p>
            <a:pPr algn="ctr"/>
            <a:endParaRPr lang="en-GB" sz="3200" dirty="0">
              <a:solidFill>
                <a:schemeClr val="tx1">
                  <a:lumMod val="75000"/>
                  <a:lumOff val="25000"/>
                </a:schemeClr>
              </a:solidFill>
              <a:latin typeface="Calibri" pitchFamily="34" charset="0"/>
              <a:cs typeface="Calibri" pitchFamily="34" charset="0"/>
            </a:endParaRPr>
          </a:p>
          <a:p>
            <a:pPr algn="ctr"/>
            <a:r>
              <a:rPr lang="en-GB" sz="3200" dirty="0" smtClean="0">
                <a:solidFill>
                  <a:schemeClr val="tx1">
                    <a:lumMod val="75000"/>
                    <a:lumOff val="25000"/>
                  </a:schemeClr>
                </a:solidFill>
                <a:latin typeface="Calibri" pitchFamily="34" charset="0"/>
                <a:cs typeface="Calibri" pitchFamily="34" charset="0"/>
              </a:rPr>
              <a:t>Remember to tag</a:t>
            </a:r>
          </a:p>
          <a:p>
            <a:pPr algn="ctr"/>
            <a:r>
              <a:rPr lang="en-GB" sz="3200" dirty="0" smtClean="0">
                <a:solidFill>
                  <a:schemeClr val="tx1">
                    <a:lumMod val="75000"/>
                    <a:lumOff val="25000"/>
                  </a:schemeClr>
                </a:solidFill>
                <a:latin typeface="Calibri" pitchFamily="34" charset="0"/>
                <a:cs typeface="Calibri" pitchFamily="34" charset="0"/>
              </a:rPr>
              <a:t>@</a:t>
            </a:r>
            <a:r>
              <a:rPr lang="en-GB" sz="3200" dirty="0" err="1" smtClean="0">
                <a:solidFill>
                  <a:schemeClr val="tx1">
                    <a:lumMod val="75000"/>
                    <a:lumOff val="25000"/>
                  </a:schemeClr>
                </a:solidFill>
                <a:latin typeface="Calibri" pitchFamily="34" charset="0"/>
                <a:cs typeface="Calibri" pitchFamily="34" charset="0"/>
              </a:rPr>
              <a:t>Cafteam</a:t>
            </a:r>
            <a:endParaRPr lang="en-GB" sz="3200" dirty="0">
              <a:solidFill>
                <a:schemeClr val="tx1">
                  <a:lumMod val="75000"/>
                  <a:lumOff val="25000"/>
                </a:schemeClr>
              </a:solidFill>
              <a:latin typeface="Calibri" pitchFamily="34" charset="0"/>
              <a:cs typeface="Calibri" pitchFamily="34" charset="0"/>
            </a:endParaRPr>
          </a:p>
          <a:p>
            <a:pPr algn="ctr"/>
            <a:r>
              <a:rPr lang="en-GB" sz="3200" dirty="0" smtClean="0">
                <a:solidFill>
                  <a:schemeClr val="tx1">
                    <a:lumMod val="75000"/>
                    <a:lumOff val="25000"/>
                  </a:schemeClr>
                </a:solidFill>
                <a:latin typeface="Calibri" pitchFamily="34" charset="0"/>
                <a:cs typeface="Calibri" pitchFamily="34" charset="0"/>
              </a:rPr>
              <a:t>and </a:t>
            </a:r>
          </a:p>
          <a:p>
            <a:pPr algn="ctr"/>
            <a:r>
              <a:rPr lang="en-GB" sz="3200" dirty="0" smtClean="0">
                <a:solidFill>
                  <a:schemeClr val="tx1">
                    <a:lumMod val="75000"/>
                    <a:lumOff val="25000"/>
                  </a:schemeClr>
                </a:solidFill>
                <a:latin typeface="Calibri" pitchFamily="34" charset="0"/>
                <a:cs typeface="Calibri" pitchFamily="34" charset="0"/>
              </a:rPr>
              <a:t>#</a:t>
            </a:r>
            <a:r>
              <a:rPr lang="en-GB" sz="3200" dirty="0" err="1" smtClean="0">
                <a:solidFill>
                  <a:schemeClr val="tx1">
                    <a:lumMod val="75000"/>
                    <a:lumOff val="25000"/>
                  </a:schemeClr>
                </a:solidFill>
                <a:latin typeface="Calibri" pitchFamily="34" charset="0"/>
                <a:cs typeface="Calibri" pitchFamily="34" charset="0"/>
              </a:rPr>
              <a:t>ELCleadership</a:t>
            </a:r>
            <a:endParaRPr lang="en-GB" sz="3200" dirty="0">
              <a:solidFill>
                <a:schemeClr val="tx1">
                  <a:lumMod val="75000"/>
                  <a:lumOff val="25000"/>
                </a:schemeClr>
              </a:solidFill>
              <a:latin typeface="Calibri" pitchFamily="34" charset="0"/>
              <a:cs typeface="Calibri" pitchFamily="34" charset="0"/>
            </a:endParaRPr>
          </a:p>
        </p:txBody>
      </p:sp>
      <p:pic>
        <p:nvPicPr>
          <p:cNvPr id="18" name="Picture 2" descr="http://buzz.cfpj.com/wp-content/uploads/sites/6/2015/09/0318_twit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90" y="2913308"/>
            <a:ext cx="6046965" cy="242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86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1" name="Title 1"/>
          <p:cNvSpPr txBox="1">
            <a:spLocks/>
          </p:cNvSpPr>
          <p:nvPr/>
        </p:nvSpPr>
        <p:spPr>
          <a:xfrm>
            <a:off x="506436" y="502402"/>
            <a:ext cx="9125121" cy="818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600" b="1" dirty="0" smtClean="0">
                <a:solidFill>
                  <a:srgbClr val="00ABB5"/>
                </a:solidFill>
              </a:rPr>
              <a:t>Pedagogy at the heart of the curriculum</a:t>
            </a:r>
            <a:r>
              <a:rPr lang="en-GB" sz="3600" b="1" dirty="0" smtClean="0">
                <a:solidFill>
                  <a:srgbClr val="00ABB5"/>
                </a:solidFill>
              </a:rPr>
              <a:t>?</a:t>
            </a:r>
            <a:endParaRPr lang="en-GB" sz="3600" b="1" dirty="0">
              <a:solidFill>
                <a:srgbClr val="00ABB5"/>
              </a:solidFill>
            </a:endParaRPr>
          </a:p>
        </p:txBody>
      </p:sp>
      <p:sp>
        <p:nvSpPr>
          <p:cNvPr id="4" name="TextBox 3"/>
          <p:cNvSpPr txBox="1"/>
          <p:nvPr/>
        </p:nvSpPr>
        <p:spPr>
          <a:xfrm>
            <a:off x="1914508" y="2286000"/>
            <a:ext cx="7717049" cy="646331"/>
          </a:xfrm>
          <a:prstGeom prst="rect">
            <a:avLst/>
          </a:prstGeom>
          <a:noFill/>
        </p:spPr>
        <p:txBody>
          <a:bodyPr wrap="none" rtlCol="0">
            <a:spAutoFit/>
          </a:bodyPr>
          <a:lstStyle/>
          <a:p>
            <a:r>
              <a:rPr lang="en-GB" dirty="0"/>
              <a:t>Watch the video clip here: </a:t>
            </a:r>
            <a:r>
              <a:rPr lang="en-GB" dirty="0">
                <a:hlinkClick r:id="rId5"/>
              </a:rPr>
              <a:t>https://</a:t>
            </a:r>
            <a:r>
              <a:rPr lang="en-GB" dirty="0" smtClean="0">
                <a:hlinkClick r:id="rId5"/>
              </a:rPr>
              <a:t>www.youtube.com/watch?v=1WwNoW6pY4E</a:t>
            </a:r>
            <a:endParaRPr lang="en-GB" dirty="0" smtClean="0"/>
          </a:p>
          <a:p>
            <a:endParaRPr lang="en-GB" dirty="0"/>
          </a:p>
        </p:txBody>
      </p:sp>
    </p:spTree>
    <p:extLst>
      <p:ext uri="{BB962C8B-B14F-4D97-AF65-F5344CB8AC3E}">
        <p14:creationId xmlns:p14="http://schemas.microsoft.com/office/powerpoint/2010/main" val="18394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Title 1"/>
          <p:cNvSpPr txBox="1">
            <a:spLocks/>
          </p:cNvSpPr>
          <p:nvPr/>
        </p:nvSpPr>
        <p:spPr bwMode="auto">
          <a:xfrm>
            <a:off x="307473" y="307988"/>
            <a:ext cx="8322640" cy="97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600" dirty="0">
                <a:latin typeface="Calibri Light" pitchFamily="34" charset="0"/>
              </a:rPr>
              <a:t>So, what is </a:t>
            </a:r>
            <a:r>
              <a:rPr lang="en-GB" sz="3600" dirty="0" smtClean="0">
                <a:latin typeface="Calibri Light" pitchFamily="34" charset="0"/>
              </a:rPr>
              <a:t>pedagogical </a:t>
            </a:r>
            <a:r>
              <a:rPr lang="en-GB" sz="3600" dirty="0">
                <a:latin typeface="Calibri Light" pitchFamily="34" charset="0"/>
              </a:rPr>
              <a:t>leadership?</a:t>
            </a:r>
          </a:p>
        </p:txBody>
      </p:sp>
      <p:sp>
        <p:nvSpPr>
          <p:cNvPr id="11" name="Rounded Rectangle 10"/>
          <p:cNvSpPr/>
          <p:nvPr/>
        </p:nvSpPr>
        <p:spPr>
          <a:xfrm>
            <a:off x="441960" y="307086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Professional values</a:t>
            </a:r>
            <a:endParaRPr lang="en-GB" sz="2000" dirty="0">
              <a:solidFill>
                <a:schemeClr val="tx1">
                  <a:lumMod val="75000"/>
                  <a:lumOff val="25000"/>
                </a:schemeClr>
              </a:solidFill>
              <a:latin typeface="Calibri" pitchFamily="34" charset="0"/>
              <a:cs typeface="Calibri" pitchFamily="34" charset="0"/>
            </a:endParaRPr>
          </a:p>
        </p:txBody>
      </p:sp>
      <p:sp>
        <p:nvSpPr>
          <p:cNvPr id="12" name="Rounded Rectangle 11"/>
          <p:cNvSpPr/>
          <p:nvPr/>
        </p:nvSpPr>
        <p:spPr>
          <a:xfrm>
            <a:off x="441960" y="1664702"/>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Management of the setting</a:t>
            </a:r>
            <a:endParaRPr lang="en-GB" sz="2000" dirty="0">
              <a:solidFill>
                <a:schemeClr val="tx1">
                  <a:lumMod val="75000"/>
                  <a:lumOff val="25000"/>
                </a:schemeClr>
              </a:solidFill>
              <a:latin typeface="Calibri" pitchFamily="34" charset="0"/>
              <a:cs typeface="Calibri" pitchFamily="34" charset="0"/>
            </a:endParaRPr>
          </a:p>
        </p:txBody>
      </p:sp>
      <p:sp>
        <p:nvSpPr>
          <p:cNvPr id="14" name="Rounded Rectangle 13"/>
          <p:cNvSpPr/>
          <p:nvPr/>
        </p:nvSpPr>
        <p:spPr>
          <a:xfrm>
            <a:off x="441960" y="4552794"/>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Sharing good practice</a:t>
            </a:r>
            <a:endParaRPr lang="en-GB" sz="2000" dirty="0">
              <a:solidFill>
                <a:schemeClr val="tx1">
                  <a:lumMod val="75000"/>
                  <a:lumOff val="25000"/>
                </a:schemeClr>
              </a:solidFill>
              <a:latin typeface="Calibri" pitchFamily="34" charset="0"/>
              <a:cs typeface="Calibri" pitchFamily="34" charset="0"/>
            </a:endParaRPr>
          </a:p>
        </p:txBody>
      </p:sp>
      <p:sp>
        <p:nvSpPr>
          <p:cNvPr id="15" name="Rounded Rectangle 14"/>
          <p:cNvSpPr/>
          <p:nvPr/>
        </p:nvSpPr>
        <p:spPr>
          <a:xfrm>
            <a:off x="4404360" y="307086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Excellent knowledge of how young children and infants develop and learn</a:t>
            </a:r>
            <a:endParaRPr lang="en-GB" sz="2000" dirty="0">
              <a:solidFill>
                <a:schemeClr val="tx1">
                  <a:lumMod val="75000"/>
                  <a:lumOff val="25000"/>
                </a:schemeClr>
              </a:solidFill>
              <a:latin typeface="Calibri" pitchFamily="34" charset="0"/>
              <a:cs typeface="Calibri" pitchFamily="34" charset="0"/>
            </a:endParaRPr>
          </a:p>
        </p:txBody>
      </p:sp>
      <p:sp>
        <p:nvSpPr>
          <p:cNvPr id="16" name="Rounded Rectangle 15"/>
          <p:cNvSpPr/>
          <p:nvPr/>
        </p:nvSpPr>
        <p:spPr>
          <a:xfrm>
            <a:off x="4404360" y="1664702"/>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Passion</a:t>
            </a:r>
            <a:endParaRPr lang="en-GB" sz="2000" dirty="0">
              <a:solidFill>
                <a:schemeClr val="tx1">
                  <a:lumMod val="75000"/>
                  <a:lumOff val="25000"/>
                </a:schemeClr>
              </a:solidFill>
              <a:latin typeface="Calibri" pitchFamily="34" charset="0"/>
              <a:cs typeface="Calibri" pitchFamily="34" charset="0"/>
            </a:endParaRPr>
          </a:p>
        </p:txBody>
      </p:sp>
      <p:sp>
        <p:nvSpPr>
          <p:cNvPr id="17" name="Rounded Rectangle 16"/>
          <p:cNvSpPr/>
          <p:nvPr/>
        </p:nvSpPr>
        <p:spPr>
          <a:xfrm>
            <a:off x="4404360" y="4552794"/>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Control of budgets  </a:t>
            </a:r>
            <a:endParaRPr lang="en-GB" sz="2000" dirty="0">
              <a:solidFill>
                <a:schemeClr val="tx1">
                  <a:lumMod val="75000"/>
                  <a:lumOff val="25000"/>
                </a:schemeClr>
              </a:solidFill>
              <a:latin typeface="Calibri" pitchFamily="34" charset="0"/>
              <a:cs typeface="Calibri" pitchFamily="34" charset="0"/>
            </a:endParaRPr>
          </a:p>
        </p:txBody>
      </p:sp>
      <p:sp>
        <p:nvSpPr>
          <p:cNvPr id="21" name="Rounded Rectangle 20"/>
          <p:cNvSpPr/>
          <p:nvPr/>
        </p:nvSpPr>
        <p:spPr>
          <a:xfrm>
            <a:off x="8386273" y="163068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Delegation</a:t>
            </a:r>
            <a:endParaRPr lang="en-GB" sz="2000" dirty="0">
              <a:solidFill>
                <a:schemeClr val="tx1">
                  <a:lumMod val="75000"/>
                  <a:lumOff val="25000"/>
                </a:schemeClr>
              </a:solidFill>
              <a:latin typeface="Calibri" pitchFamily="34" charset="0"/>
              <a:cs typeface="Calibri" pitchFamily="34" charset="0"/>
            </a:endParaRPr>
          </a:p>
        </p:txBody>
      </p:sp>
      <p:sp>
        <p:nvSpPr>
          <p:cNvPr id="22" name="Rounded Rectangle 21"/>
          <p:cNvSpPr/>
          <p:nvPr/>
        </p:nvSpPr>
        <p:spPr>
          <a:xfrm>
            <a:off x="8386273" y="3096618"/>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Monitoring quality of provision</a:t>
            </a:r>
            <a:endParaRPr lang="en-GB" sz="2000" dirty="0">
              <a:solidFill>
                <a:schemeClr val="tx1">
                  <a:lumMod val="75000"/>
                  <a:lumOff val="25000"/>
                </a:schemeClr>
              </a:solidFill>
              <a:latin typeface="Calibri" pitchFamily="34" charset="0"/>
              <a:cs typeface="Calibri" pitchFamily="34" charset="0"/>
            </a:endParaRPr>
          </a:p>
        </p:txBody>
      </p:sp>
      <p:sp>
        <p:nvSpPr>
          <p:cNvPr id="23" name="Rounded Rectangle 22"/>
          <p:cNvSpPr/>
          <p:nvPr/>
        </p:nvSpPr>
        <p:spPr>
          <a:xfrm>
            <a:off x="8366760" y="4524535"/>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75000"/>
                    <a:lumOff val="25000"/>
                  </a:schemeClr>
                </a:solidFill>
                <a:latin typeface="Calibri" pitchFamily="34" charset="0"/>
                <a:cs typeface="Calibri" pitchFamily="34" charset="0"/>
              </a:rPr>
              <a:t>Reviewing staff forward plans</a:t>
            </a:r>
            <a:endParaRPr lang="en-GB" sz="2000"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14623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11" name="Title 1"/>
          <p:cNvSpPr txBox="1">
            <a:spLocks/>
          </p:cNvSpPr>
          <p:nvPr/>
        </p:nvSpPr>
        <p:spPr>
          <a:xfrm>
            <a:off x="506436" y="502403"/>
            <a:ext cx="9125121" cy="782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600" b="1" dirty="0">
                <a:solidFill>
                  <a:srgbClr val="00ABB5"/>
                </a:solidFill>
              </a:rPr>
              <a:t>Pedagogical leadership in practice</a:t>
            </a:r>
          </a:p>
        </p:txBody>
      </p:sp>
      <p:sp>
        <p:nvSpPr>
          <p:cNvPr id="9" name="TextBox 8"/>
          <p:cNvSpPr txBox="1"/>
          <p:nvPr/>
        </p:nvSpPr>
        <p:spPr>
          <a:xfrm>
            <a:off x="1914508" y="2286000"/>
            <a:ext cx="7460376" cy="646331"/>
          </a:xfrm>
          <a:prstGeom prst="rect">
            <a:avLst/>
          </a:prstGeom>
          <a:noFill/>
        </p:spPr>
        <p:txBody>
          <a:bodyPr wrap="none" rtlCol="0">
            <a:spAutoFit/>
          </a:bodyPr>
          <a:lstStyle/>
          <a:p>
            <a:r>
              <a:rPr lang="en-GB" dirty="0"/>
              <a:t>Watch the video clip here: </a:t>
            </a:r>
            <a:r>
              <a:rPr lang="en-GB" dirty="0">
                <a:hlinkClick r:id="rId5"/>
              </a:rPr>
              <a:t>https://</a:t>
            </a:r>
            <a:r>
              <a:rPr lang="en-GB" dirty="0" smtClean="0">
                <a:hlinkClick r:id="rId5"/>
              </a:rPr>
              <a:t>www.youtube.com/watch?v=ZZBwto00JQo</a:t>
            </a:r>
            <a:endParaRPr lang="en-GB" dirty="0" smtClean="0"/>
          </a:p>
          <a:p>
            <a:endParaRPr lang="en-GB" dirty="0" smtClean="0"/>
          </a:p>
        </p:txBody>
      </p:sp>
    </p:spTree>
    <p:extLst>
      <p:ext uri="{BB962C8B-B14F-4D97-AF65-F5344CB8AC3E}">
        <p14:creationId xmlns:p14="http://schemas.microsoft.com/office/powerpoint/2010/main" val="3711762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Title 1"/>
          <p:cNvSpPr txBox="1">
            <a:spLocks/>
          </p:cNvSpPr>
          <p:nvPr/>
        </p:nvSpPr>
        <p:spPr bwMode="auto">
          <a:xfrm>
            <a:off x="307473" y="307988"/>
            <a:ext cx="8322640" cy="97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600" dirty="0" smtClean="0">
                <a:latin typeface="Calibri Light" pitchFamily="34" charset="0"/>
              </a:rPr>
              <a:t>So, what is pedagogical leadership?</a:t>
            </a:r>
            <a:endParaRPr lang="en-GB" sz="3600" dirty="0">
              <a:latin typeface="Calibri Light" pitchFamily="34" charset="0"/>
            </a:endParaRPr>
          </a:p>
        </p:txBody>
      </p:sp>
      <p:sp>
        <p:nvSpPr>
          <p:cNvPr id="11" name="Rounded Rectangle 10"/>
          <p:cNvSpPr/>
          <p:nvPr/>
        </p:nvSpPr>
        <p:spPr>
          <a:xfrm>
            <a:off x="441960" y="307086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lumMod val="75000"/>
                    <a:lumOff val="25000"/>
                  </a:schemeClr>
                </a:solidFill>
                <a:latin typeface="Calibri" pitchFamily="34" charset="0"/>
                <a:cs typeface="Calibri" pitchFamily="34" charset="0"/>
              </a:rPr>
              <a:t>Professional values</a:t>
            </a:r>
            <a:endParaRPr lang="en-GB" sz="2000" b="1" dirty="0">
              <a:solidFill>
                <a:schemeClr val="tx1">
                  <a:lumMod val="75000"/>
                  <a:lumOff val="25000"/>
                </a:schemeClr>
              </a:solidFill>
              <a:latin typeface="Calibri" pitchFamily="34" charset="0"/>
              <a:cs typeface="Calibri" pitchFamily="34" charset="0"/>
            </a:endParaRPr>
          </a:p>
        </p:txBody>
      </p:sp>
      <p:sp>
        <p:nvSpPr>
          <p:cNvPr id="12" name="Rounded Rectangle 11"/>
          <p:cNvSpPr/>
          <p:nvPr/>
        </p:nvSpPr>
        <p:spPr>
          <a:xfrm>
            <a:off x="4404360" y="4598514"/>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50000"/>
                    <a:lumOff val="50000"/>
                  </a:schemeClr>
                </a:solidFill>
                <a:latin typeface="Calibri" pitchFamily="34" charset="0"/>
                <a:cs typeface="Calibri" pitchFamily="34" charset="0"/>
              </a:rPr>
              <a:t>Management of the setting</a:t>
            </a:r>
            <a:endParaRPr lang="en-GB" sz="2000" dirty="0">
              <a:solidFill>
                <a:schemeClr val="tx1">
                  <a:lumMod val="50000"/>
                  <a:lumOff val="50000"/>
                </a:schemeClr>
              </a:solidFill>
              <a:latin typeface="Calibri" pitchFamily="34" charset="0"/>
              <a:cs typeface="Calibri" pitchFamily="34" charset="0"/>
            </a:endParaRPr>
          </a:p>
        </p:txBody>
      </p:sp>
      <p:sp>
        <p:nvSpPr>
          <p:cNvPr id="14" name="Rounded Rectangle 13"/>
          <p:cNvSpPr/>
          <p:nvPr/>
        </p:nvSpPr>
        <p:spPr>
          <a:xfrm>
            <a:off x="441960" y="4552794"/>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lumMod val="75000"/>
                    <a:lumOff val="25000"/>
                  </a:schemeClr>
                </a:solidFill>
                <a:latin typeface="Calibri" pitchFamily="34" charset="0"/>
                <a:cs typeface="Calibri" pitchFamily="34" charset="0"/>
              </a:rPr>
              <a:t>Sharing good practice</a:t>
            </a:r>
            <a:endParaRPr lang="en-GB" sz="2000" b="1" dirty="0">
              <a:solidFill>
                <a:schemeClr val="tx1">
                  <a:lumMod val="75000"/>
                  <a:lumOff val="25000"/>
                </a:schemeClr>
              </a:solidFill>
              <a:latin typeface="Calibri" pitchFamily="34" charset="0"/>
              <a:cs typeface="Calibri" pitchFamily="34" charset="0"/>
            </a:endParaRPr>
          </a:p>
        </p:txBody>
      </p:sp>
      <p:sp>
        <p:nvSpPr>
          <p:cNvPr id="15" name="Rounded Rectangle 14"/>
          <p:cNvSpPr/>
          <p:nvPr/>
        </p:nvSpPr>
        <p:spPr>
          <a:xfrm>
            <a:off x="4404360" y="307086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lumMod val="75000"/>
                    <a:lumOff val="25000"/>
                  </a:schemeClr>
                </a:solidFill>
                <a:latin typeface="Calibri" pitchFamily="34" charset="0"/>
                <a:cs typeface="Calibri" pitchFamily="34" charset="0"/>
              </a:rPr>
              <a:t>Excellent knowledge of how young children and infants develop and learn</a:t>
            </a:r>
            <a:endParaRPr lang="en-GB" sz="2000" b="1" dirty="0">
              <a:solidFill>
                <a:schemeClr val="tx1">
                  <a:lumMod val="75000"/>
                  <a:lumOff val="25000"/>
                </a:schemeClr>
              </a:solidFill>
              <a:latin typeface="Calibri" pitchFamily="34" charset="0"/>
              <a:cs typeface="Calibri" pitchFamily="34" charset="0"/>
            </a:endParaRPr>
          </a:p>
        </p:txBody>
      </p:sp>
      <p:sp>
        <p:nvSpPr>
          <p:cNvPr id="16" name="Rounded Rectangle 15"/>
          <p:cNvSpPr/>
          <p:nvPr/>
        </p:nvSpPr>
        <p:spPr>
          <a:xfrm>
            <a:off x="4404360" y="1664702"/>
            <a:ext cx="3383280" cy="119634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lumMod val="75000"/>
                    <a:lumOff val="25000"/>
                  </a:schemeClr>
                </a:solidFill>
                <a:latin typeface="Calibri" pitchFamily="34" charset="0"/>
                <a:cs typeface="Calibri" pitchFamily="34" charset="0"/>
              </a:rPr>
              <a:t>Passion</a:t>
            </a:r>
            <a:endParaRPr lang="en-GB" sz="2000" b="1" dirty="0">
              <a:solidFill>
                <a:schemeClr val="tx1">
                  <a:lumMod val="75000"/>
                  <a:lumOff val="25000"/>
                </a:schemeClr>
              </a:solidFill>
              <a:latin typeface="Calibri" pitchFamily="34" charset="0"/>
              <a:cs typeface="Calibri" pitchFamily="34" charset="0"/>
            </a:endParaRPr>
          </a:p>
        </p:txBody>
      </p:sp>
      <p:sp>
        <p:nvSpPr>
          <p:cNvPr id="17" name="Rounded Rectangle 16"/>
          <p:cNvSpPr/>
          <p:nvPr/>
        </p:nvSpPr>
        <p:spPr>
          <a:xfrm>
            <a:off x="8386273" y="4529934"/>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50000"/>
                    <a:lumOff val="50000"/>
                  </a:schemeClr>
                </a:solidFill>
                <a:latin typeface="Calibri" pitchFamily="34" charset="0"/>
                <a:cs typeface="Calibri" pitchFamily="34" charset="0"/>
              </a:rPr>
              <a:t>Control of budgets  </a:t>
            </a:r>
            <a:endParaRPr lang="en-GB" sz="2000" dirty="0">
              <a:solidFill>
                <a:schemeClr val="tx1">
                  <a:lumMod val="50000"/>
                  <a:lumOff val="50000"/>
                </a:schemeClr>
              </a:solidFill>
              <a:latin typeface="Calibri" pitchFamily="34" charset="0"/>
              <a:cs typeface="Calibri" pitchFamily="34" charset="0"/>
            </a:endParaRPr>
          </a:p>
        </p:txBody>
      </p:sp>
      <p:sp>
        <p:nvSpPr>
          <p:cNvPr id="21" name="Rounded Rectangle 20"/>
          <p:cNvSpPr/>
          <p:nvPr/>
        </p:nvSpPr>
        <p:spPr>
          <a:xfrm>
            <a:off x="8386273" y="163068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50000"/>
                    <a:lumOff val="50000"/>
                  </a:schemeClr>
                </a:solidFill>
                <a:latin typeface="Calibri" pitchFamily="34" charset="0"/>
                <a:cs typeface="Calibri" pitchFamily="34" charset="0"/>
              </a:rPr>
              <a:t>Delegation</a:t>
            </a:r>
            <a:endParaRPr lang="en-GB" sz="2000" dirty="0">
              <a:solidFill>
                <a:schemeClr val="tx1">
                  <a:lumMod val="50000"/>
                  <a:lumOff val="50000"/>
                </a:schemeClr>
              </a:solidFill>
              <a:latin typeface="Calibri" pitchFamily="34" charset="0"/>
              <a:cs typeface="Calibri" pitchFamily="34" charset="0"/>
            </a:endParaRPr>
          </a:p>
        </p:txBody>
      </p:sp>
      <p:sp>
        <p:nvSpPr>
          <p:cNvPr id="22" name="Rounded Rectangle 21"/>
          <p:cNvSpPr/>
          <p:nvPr/>
        </p:nvSpPr>
        <p:spPr>
          <a:xfrm>
            <a:off x="441960" y="1618982"/>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lumMod val="75000"/>
                    <a:lumOff val="25000"/>
                  </a:schemeClr>
                </a:solidFill>
                <a:latin typeface="Calibri" pitchFamily="34" charset="0"/>
                <a:cs typeface="Calibri" pitchFamily="34" charset="0"/>
              </a:rPr>
              <a:t>Monitoring quality of provision</a:t>
            </a:r>
            <a:endParaRPr lang="en-GB" sz="2000" b="1" dirty="0">
              <a:solidFill>
                <a:schemeClr val="tx1">
                  <a:lumMod val="75000"/>
                  <a:lumOff val="25000"/>
                </a:schemeClr>
              </a:solidFill>
              <a:latin typeface="Calibri" pitchFamily="34" charset="0"/>
              <a:cs typeface="Calibri" pitchFamily="34" charset="0"/>
            </a:endParaRPr>
          </a:p>
        </p:txBody>
      </p:sp>
      <p:sp>
        <p:nvSpPr>
          <p:cNvPr id="23" name="Rounded Rectangle 22"/>
          <p:cNvSpPr/>
          <p:nvPr/>
        </p:nvSpPr>
        <p:spPr>
          <a:xfrm>
            <a:off x="8386273" y="3070860"/>
            <a:ext cx="3383280" cy="1242060"/>
          </a:xfrm>
          <a:prstGeom prst="roundRect">
            <a:avLst/>
          </a:prstGeom>
          <a:noFill/>
          <a:ln w="57150">
            <a:solidFill>
              <a:srgbClr val="00A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50000"/>
                    <a:lumOff val="50000"/>
                  </a:schemeClr>
                </a:solidFill>
                <a:latin typeface="Calibri" pitchFamily="34" charset="0"/>
                <a:cs typeface="Calibri" pitchFamily="34" charset="0"/>
              </a:rPr>
              <a:t>Reviewing staff forward plans</a:t>
            </a:r>
            <a:endParaRPr lang="en-GB" sz="2000" dirty="0">
              <a:solidFill>
                <a:schemeClr val="tx1">
                  <a:lumMod val="50000"/>
                  <a:lumOff val="50000"/>
                </a:schemeClr>
              </a:solidFill>
              <a:latin typeface="Calibri" pitchFamily="34" charset="0"/>
              <a:cs typeface="Calibri" pitchFamily="34" charset="0"/>
            </a:endParaRPr>
          </a:p>
        </p:txBody>
      </p:sp>
    </p:spTree>
    <p:extLst>
      <p:ext uri="{BB962C8B-B14F-4D97-AF65-F5344CB8AC3E}">
        <p14:creationId xmlns:p14="http://schemas.microsoft.com/office/powerpoint/2010/main" val="36723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a:xfrm>
            <a:off x="129066" y="371775"/>
            <a:ext cx="9903220" cy="122479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600" b="1" dirty="0" smtClean="0">
                <a:solidFill>
                  <a:srgbClr val="00ABB5"/>
                </a:solidFill>
              </a:rPr>
              <a:t>What’s important at Springvale Early Years Centre</a:t>
            </a:r>
            <a:endParaRPr lang="en-GB" sz="3600" b="1" dirty="0">
              <a:solidFill>
                <a:srgbClr val="00ABB5"/>
              </a:solidFill>
            </a:endParaRPr>
          </a:p>
        </p:txBody>
      </p:sp>
      <p:sp>
        <p:nvSpPr>
          <p:cNvPr id="9" name="TextBox 8"/>
          <p:cNvSpPr txBox="1"/>
          <p:nvPr/>
        </p:nvSpPr>
        <p:spPr>
          <a:xfrm>
            <a:off x="1914508" y="2286000"/>
            <a:ext cx="7447423" cy="923330"/>
          </a:xfrm>
          <a:prstGeom prst="rect">
            <a:avLst/>
          </a:prstGeom>
          <a:noFill/>
        </p:spPr>
        <p:txBody>
          <a:bodyPr wrap="none" rtlCol="0">
            <a:spAutoFit/>
          </a:bodyPr>
          <a:lstStyle/>
          <a:p>
            <a:r>
              <a:rPr lang="en-GB" dirty="0"/>
              <a:t>Watch the video clip here</a:t>
            </a:r>
            <a:r>
              <a:rPr lang="en-GB" dirty="0" smtClean="0"/>
              <a:t>: </a:t>
            </a:r>
            <a:r>
              <a:rPr lang="en-GB" dirty="0" smtClean="0">
                <a:hlinkClick r:id="rId5"/>
              </a:rPr>
              <a:t>https</a:t>
            </a:r>
            <a:r>
              <a:rPr lang="en-GB" dirty="0">
                <a:hlinkClick r:id="rId5"/>
              </a:rPr>
              <a:t>://</a:t>
            </a:r>
            <a:r>
              <a:rPr lang="en-GB" dirty="0" smtClean="0">
                <a:hlinkClick r:id="rId5"/>
              </a:rPr>
              <a:t>www.youtube.com/watch?v=adKqVblNxoA</a:t>
            </a:r>
            <a:endParaRPr lang="en-GB" dirty="0" smtClean="0"/>
          </a:p>
          <a:p>
            <a:endParaRPr lang="en-GB" dirty="0" smtClean="0"/>
          </a:p>
          <a:p>
            <a:endParaRPr lang="en-GB" dirty="0"/>
          </a:p>
        </p:txBody>
      </p:sp>
    </p:spTree>
    <p:extLst>
      <p:ext uri="{BB962C8B-B14F-4D97-AF65-F5344CB8AC3E}">
        <p14:creationId xmlns:p14="http://schemas.microsoft.com/office/powerpoint/2010/main" val="2226017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BDFDED-A16F-4CB0-8238-DD30E1B45263}"/>
</file>

<file path=customXml/itemProps2.xml><?xml version="1.0" encoding="utf-8"?>
<ds:datastoreItem xmlns:ds="http://schemas.openxmlformats.org/officeDocument/2006/customXml" ds:itemID="{FE75B553-2AE0-4B0C-913C-4B15DEBD22D7}"/>
</file>

<file path=customXml/itemProps3.xml><?xml version="1.0" encoding="utf-8"?>
<ds:datastoreItem xmlns:ds="http://schemas.openxmlformats.org/officeDocument/2006/customXml" ds:itemID="{D7967039-C71A-4B84-9858-0728C216CC08}"/>
</file>

<file path=docProps/app.xml><?xml version="1.0" encoding="utf-8"?>
<Properties xmlns="http://schemas.openxmlformats.org/officeDocument/2006/extended-properties" xmlns:vt="http://schemas.openxmlformats.org/officeDocument/2006/docPropsVTypes">
  <Template/>
  <TotalTime>5376</TotalTime>
  <Words>845</Words>
  <Application>Microsoft Office PowerPoint</Application>
  <PresentationFormat>Widescreen</PresentationFormat>
  <Paragraphs>126</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Lucida Grande</vt:lpstr>
      <vt:lpstr>Wingdings</vt:lpstr>
      <vt:lpstr>Office Theme</vt:lpstr>
      <vt:lpstr>3. Education Scotland Powerpoint Final</vt:lpstr>
      <vt:lpstr>PowerPoint Presentation</vt:lpstr>
      <vt:lpstr>How to use this professional learning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important?</vt:lpstr>
      <vt:lpstr>PowerPoint Presentation</vt:lpstr>
      <vt:lpstr>PowerPoint Presentation</vt:lpstr>
      <vt:lpstr>PowerPoint Presentation</vt:lpstr>
      <vt:lpstr>Pedagogical leadership in practice</vt:lpstr>
      <vt:lpstr>PowerPoint Presentation</vt:lpstr>
      <vt:lpstr>PowerPoint Presentation</vt:lpstr>
      <vt:lpstr>PowerPoint Presentation</vt:lpstr>
      <vt:lpstr>PowerPoint Presentation</vt:lpstr>
      <vt:lpstr>PowerPoint Presentation</vt:lpstr>
      <vt:lpstr>PowerPoint Presentation</vt:lpstr>
    </vt:vector>
  </TitlesOfParts>
  <Company>Education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Leadership in Early Learning and Childcare </dc:title>
  <dc:creator>Fiona Andrew</dc:creator>
  <cp:lastModifiedBy>Susheel Kumar</cp:lastModifiedBy>
  <cp:revision>242</cp:revision>
  <cp:lastPrinted>2015-08-18T13:00:56Z</cp:lastPrinted>
  <dcterms:created xsi:type="dcterms:W3CDTF">2014-01-17T15:23:54Z</dcterms:created>
  <dcterms:modified xsi:type="dcterms:W3CDTF">2016-06-21T16:08:49Z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