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12" r:id="rId5"/>
    <p:sldId id="313" r:id="rId6"/>
    <p:sldId id="271" r:id="rId7"/>
    <p:sldId id="314" r:id="rId8"/>
    <p:sldId id="294" r:id="rId9"/>
    <p:sldId id="328" r:id="rId10"/>
    <p:sldId id="273" r:id="rId11"/>
    <p:sldId id="286" r:id="rId12"/>
    <p:sldId id="274" r:id="rId13"/>
    <p:sldId id="280" r:id="rId14"/>
    <p:sldId id="356" r:id="rId15"/>
    <p:sldId id="353" r:id="rId16"/>
    <p:sldId id="354" r:id="rId17"/>
    <p:sldId id="355" r:id="rId18"/>
    <p:sldId id="357" r:id="rId19"/>
  </p:sldIdLst>
  <p:sldSz cx="12188825" cy="6858000"/>
  <p:notesSz cx="6858000" cy="9144000"/>
  <p:defaultTextStyle>
    <a:defPPr>
      <a:defRPr lang="en-US"/>
    </a:defPPr>
    <a:lvl1pPr marL="0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32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64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96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528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60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92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924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056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7CE"/>
    <a:srgbClr val="2E90AB"/>
    <a:srgbClr val="FFC202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 autoAdjust="0"/>
    <p:restoredTop sz="86483" autoAdjust="0"/>
  </p:normalViewPr>
  <p:slideViewPr>
    <p:cSldViewPr snapToGrid="0" snapToObjects="1">
      <p:cViewPr>
        <p:scale>
          <a:sx n="98" d="100"/>
          <a:sy n="98" d="100"/>
        </p:scale>
        <p:origin x="-90" y="-42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2E7C-E779-BA40-9297-A1739B938B8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BFE8-F3EA-6D43-AFAB-0E748932F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666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331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5997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4663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3329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1994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0660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09326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short powerpoint sets the context for using the Transforming Learning  approach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5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EB5A1C-1328-43B5-A076-EC236841417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984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FF4084-686E-44F7-9263-EA41F2437C8A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2EC67DC9-F07D-4680-92B3-BF70875E754F}" type="slidenum">
              <a:rPr lang="en-GB" sz="1200" smtClean="0">
                <a:solidFill>
                  <a:prstClr val="black"/>
                </a:solidFill>
                <a:ea typeface="+mn-ea"/>
                <a:cs typeface="Arial" pitchFamily="34" charset="0"/>
              </a:rPr>
              <a:pPr algn="r">
                <a:defRPr/>
              </a:pPr>
              <a:t>12</a:t>
            </a:fld>
            <a:endParaRPr lang="en-GB" sz="1200" smtClean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37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Logo added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4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8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Logo added</a:t>
            </a:r>
          </a:p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4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32" indent="0">
              <a:buNone/>
              <a:defRPr sz="3300"/>
            </a:lvl2pPr>
            <a:lvl3pPr marL="1088264" indent="0">
              <a:buNone/>
              <a:defRPr sz="2900"/>
            </a:lvl3pPr>
            <a:lvl4pPr marL="1632396" indent="0">
              <a:buNone/>
              <a:defRPr sz="2400"/>
            </a:lvl4pPr>
            <a:lvl5pPr marL="2176528" indent="0">
              <a:buNone/>
              <a:defRPr sz="2400"/>
            </a:lvl5pPr>
            <a:lvl6pPr marL="2720660" indent="0">
              <a:buNone/>
              <a:defRPr sz="2400"/>
            </a:lvl6pPr>
            <a:lvl7pPr marL="3264792" indent="0">
              <a:buNone/>
              <a:defRPr sz="2400"/>
            </a:lvl7pPr>
            <a:lvl8pPr marL="3808924" indent="0">
              <a:buNone/>
              <a:defRPr sz="2400"/>
            </a:lvl8pPr>
            <a:lvl9pPr marL="43530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6" tIns="54413" rIns="108826" bIns="54413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6" tIns="54413" rIns="108826" bIns="5441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C793-0476-FC4D-9862-B54D21A4F95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0489-FCC9-5A4E-AF12-DFECA9C5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413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9" indent="-408099" algn="l" defTabSz="544132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15" indent="-340083" algn="l" defTabSz="544132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30" indent="-272066" algn="l" defTabSz="54413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62" indent="-272066" algn="l" defTabSz="54413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94" indent="-272066" algn="l" defTabSz="54413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26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58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90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22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2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4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6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8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60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92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24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56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S_alllogos_white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5" y="407786"/>
            <a:ext cx="3346640" cy="102477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68416" y="574156"/>
            <a:ext cx="10969943" cy="3215524"/>
          </a:xfrm>
        </p:spPr>
        <p:txBody>
          <a:bodyPr>
            <a:noAutofit/>
          </a:bodyPr>
          <a:lstStyle/>
          <a:p>
            <a:pPr algn="l"/>
            <a:r>
              <a:rPr lang="en-GB" sz="7000" dirty="0" smtClean="0">
                <a:solidFill>
                  <a:schemeClr val="bg1"/>
                </a:solidFill>
                <a:latin typeface="Arial"/>
                <a:cs typeface="Arial"/>
              </a:rPr>
              <a:t>Transforming</a:t>
            </a:r>
            <a:r>
              <a:rPr lang="en-US" sz="7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7000" dirty="0" smtClean="0">
                <a:solidFill>
                  <a:schemeClr val="bg1"/>
                </a:solidFill>
                <a:latin typeface="Arial"/>
                <a:cs typeface="Arial"/>
              </a:rPr>
              <a:t>Learning</a:t>
            </a:r>
            <a:endParaRPr lang="en-GB" sz="7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0487" y="3696778"/>
            <a:ext cx="10770708" cy="1972502"/>
            <a:chOff x="682354" y="6644353"/>
            <a:chExt cx="11192146" cy="1732885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253" y="6652685"/>
              <a:ext cx="1367247" cy="1721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54" y="6652683"/>
              <a:ext cx="2137045" cy="172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921001" y="6657053"/>
              <a:ext cx="2311400" cy="1717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9"/>
            <a:stretch/>
          </p:blipFill>
          <p:spPr bwMode="auto">
            <a:xfrm>
              <a:off x="5321301" y="6652685"/>
              <a:ext cx="3916362" cy="1724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863" y="6644353"/>
              <a:ext cx="1112837" cy="172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598897" y="5874306"/>
            <a:ext cx="8329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FFFF"/>
                </a:solidFill>
                <a:latin typeface="Arial"/>
                <a:cs typeface="Arial"/>
              </a:rPr>
              <a:t>Empowering transformational change and leadership at all </a:t>
            </a:r>
            <a:r>
              <a:rPr lang="en-US" sz="2200" i="1" dirty="0" smtClean="0">
                <a:solidFill>
                  <a:srgbClr val="FFFFFF"/>
                </a:solidFill>
                <a:latin typeface="Arial"/>
                <a:cs typeface="Arial"/>
              </a:rPr>
              <a:t>levels.</a:t>
            </a:r>
            <a:endParaRPr lang="en-US" sz="2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1425" y="1619672"/>
            <a:ext cx="5033883" cy="3540979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The UK will have at least one Spaceport in the next 5 years, opening up a brand new industry to the UK.</a:t>
            </a:r>
          </a:p>
          <a:p>
            <a:endParaRPr lang="en-US" sz="1700" dirty="0" smtClean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Scotland has almost all of the viable locations.</a:t>
            </a:r>
          </a:p>
          <a:p>
            <a:endParaRPr lang="en-US" sz="1700" dirty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Could travel </a:t>
            </a:r>
            <a:r>
              <a:rPr lang="en-US" sz="1700" dirty="0">
                <a:latin typeface="Arial"/>
                <a:cs typeface="Arial"/>
              </a:rPr>
              <a:t>times to distant </a:t>
            </a:r>
            <a:r>
              <a:rPr lang="en-US" sz="1700" dirty="0" smtClean="0">
                <a:latin typeface="Arial"/>
                <a:cs typeface="Arial"/>
              </a:rPr>
              <a:t>destinations </a:t>
            </a:r>
            <a:r>
              <a:rPr lang="en-US" sz="1700" dirty="0">
                <a:latin typeface="Arial"/>
                <a:cs typeface="Arial"/>
              </a:rPr>
              <a:t>be cut dramatically </a:t>
            </a:r>
            <a:r>
              <a:rPr lang="en-US" sz="1700" dirty="0" smtClean="0">
                <a:latin typeface="Arial"/>
                <a:cs typeface="Arial"/>
              </a:rPr>
              <a:t>to bring </a:t>
            </a:r>
            <a:r>
              <a:rPr lang="en-US" sz="1700" dirty="0">
                <a:latin typeface="Arial"/>
                <a:cs typeface="Arial"/>
              </a:rPr>
              <a:t>us even closer to the rest of the </a:t>
            </a:r>
            <a:r>
              <a:rPr lang="en-US" sz="1700" dirty="0" smtClean="0">
                <a:latin typeface="Arial"/>
                <a:cs typeface="Arial"/>
              </a:rPr>
              <a:t>world</a:t>
            </a:r>
            <a:r>
              <a:rPr lang="en-US" sz="1700" dirty="0">
                <a:latin typeface="Arial"/>
                <a:cs typeface="Arial"/>
              </a:rPr>
              <a:t>?</a:t>
            </a:r>
          </a:p>
          <a:p>
            <a:endParaRPr lang="en-US" sz="1700" dirty="0">
              <a:latin typeface="Arial"/>
              <a:cs typeface="Arial"/>
            </a:endParaRPr>
          </a:p>
          <a:p>
            <a:r>
              <a:rPr lang="en-US" sz="1700" dirty="0">
                <a:latin typeface="Arial"/>
                <a:cs typeface="Arial"/>
              </a:rPr>
              <a:t>Could Canberra, Australia be a very short journey and what are the implications of </a:t>
            </a:r>
            <a:r>
              <a:rPr lang="en-US" sz="1700" dirty="0" smtClean="0">
                <a:latin typeface="Arial"/>
                <a:cs typeface="Arial"/>
              </a:rPr>
              <a:t>that?</a:t>
            </a:r>
            <a:endParaRPr lang="en-US" sz="17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9" y="1619672"/>
            <a:ext cx="3522781" cy="2845324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712" y="314960"/>
            <a:ext cx="5577550" cy="6220793"/>
          </a:xfrm>
          <a:prstGeom prst="rect">
            <a:avLst/>
          </a:prstGeom>
          <a:solidFill>
            <a:srgbClr val="EBF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01" y="314960"/>
            <a:ext cx="5445476" cy="6220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Picture 11" descr="youtub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72" y="5540089"/>
            <a:ext cx="72941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TextBox 4"/>
          <p:cNvSpPr txBox="1">
            <a:spLocks noChangeArrowheads="1"/>
          </p:cNvSpPr>
          <p:nvPr/>
        </p:nvSpPr>
        <p:spPr bwMode="auto">
          <a:xfrm>
            <a:off x="1872954" y="341295"/>
            <a:ext cx="2939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2E90AB"/>
                </a:solidFill>
              </a:rPr>
              <a:t>Early level</a:t>
            </a:r>
          </a:p>
        </p:txBody>
      </p:sp>
      <p:sp>
        <p:nvSpPr>
          <p:cNvPr id="18466" name="TextBox 5"/>
          <p:cNvSpPr txBox="1">
            <a:spLocks noChangeArrowheads="1"/>
          </p:cNvSpPr>
          <p:nvPr/>
        </p:nvSpPr>
        <p:spPr bwMode="auto">
          <a:xfrm>
            <a:off x="7007543" y="330939"/>
            <a:ext cx="3645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2E90AB"/>
                </a:solidFill>
              </a:rPr>
              <a:t>Senior phase</a:t>
            </a:r>
          </a:p>
        </p:txBody>
      </p:sp>
      <p:pic>
        <p:nvPicPr>
          <p:cNvPr id="18436" name="Picture 6" descr="appl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3447189" y="2307796"/>
            <a:ext cx="1481581" cy="9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bus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/>
        </p:blipFill>
        <p:spPr bwMode="auto">
          <a:xfrm>
            <a:off x="2531985" y="1245402"/>
            <a:ext cx="1655995" cy="8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Barack-Obam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72" y="1077875"/>
            <a:ext cx="1538795" cy="8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we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97" y="5174869"/>
            <a:ext cx="1503575" cy="10080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7" descr="camera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2588187"/>
            <a:ext cx="160613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pho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74" y="3432236"/>
            <a:ext cx="1053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ipad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45" y="2261111"/>
            <a:ext cx="1274885" cy="93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6" descr="kind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61" y="3278640"/>
            <a:ext cx="648084" cy="5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0" descr="iphon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28" y="3362142"/>
            <a:ext cx="815715" cy="5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2" descr="isis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82" y="2401647"/>
            <a:ext cx="1496116" cy="7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3" descr="woolworth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4155892"/>
            <a:ext cx="1536789" cy="8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" descr="linkedi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99" y="2219249"/>
            <a:ext cx="835029" cy="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4" descr="facebook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73" y="5559449"/>
            <a:ext cx="293917" cy="3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9" descr="small_bi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86" y="939117"/>
            <a:ext cx="902170" cy="1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0" descr="wind power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50689" y="4707803"/>
            <a:ext cx="1296139" cy="6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gaymarriage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4" y="4309013"/>
            <a:ext cx="1568718" cy="78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15" descr="arab spring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89" y="3511563"/>
            <a:ext cx="1601497" cy="8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4" descr="iplayer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86" y="5607265"/>
            <a:ext cx="84433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5" descr="bbc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7" y="5835651"/>
            <a:ext cx="122734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7" descr="books.JP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/>
          <a:stretch/>
        </p:blipFill>
        <p:spPr bwMode="auto">
          <a:xfrm>
            <a:off x="3893355" y="3761282"/>
            <a:ext cx="1544239" cy="9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8" descr="googlemaps.jpe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48" y="1289817"/>
            <a:ext cx="703261" cy="5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9" descr="az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37" y="1189533"/>
            <a:ext cx="94802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30" descr="khan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50" y="4097108"/>
            <a:ext cx="869282" cy="6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1" descr="OU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27" y="5459413"/>
            <a:ext cx="89511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2" descr="OUnow.jpe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64" y="5500432"/>
            <a:ext cx="789424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5273473" y="395783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273473" y="2887104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273473" y="5387570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994" y="2354641"/>
            <a:ext cx="3215925" cy="23405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943246" y="2781301"/>
            <a:ext cx="287791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/>
          <a:lstStyle/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-76180" y="18871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indent="135786"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6180" y="46303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-76180" y="18871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indent="135786"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6180" y="46303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4175098" y="692150"/>
            <a:ext cx="345561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/>
          <a:lstStyle/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123" y="1087120"/>
            <a:ext cx="11556024" cy="5476240"/>
            <a:chOff x="239122" y="333375"/>
            <a:chExt cx="11677937" cy="6335714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077755" y="1844675"/>
              <a:ext cx="3840749" cy="2588022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3" name="Rectangle 9"/>
            <p:cNvSpPr>
              <a:spLocks noChangeArrowheads="1"/>
            </p:cNvSpPr>
            <p:nvPr/>
          </p:nvSpPr>
          <p:spPr bwMode="auto">
            <a:xfrm>
              <a:off x="7918506" y="1844676"/>
              <a:ext cx="3998553" cy="2588023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4" name="Rectangle 10"/>
            <p:cNvSpPr>
              <a:spLocks noChangeArrowheads="1"/>
            </p:cNvSpPr>
            <p:nvPr/>
          </p:nvSpPr>
          <p:spPr bwMode="auto">
            <a:xfrm>
              <a:off x="239122" y="1844676"/>
              <a:ext cx="3840749" cy="2588021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5" name="Rectangle 11"/>
            <p:cNvSpPr>
              <a:spLocks noChangeArrowheads="1"/>
            </p:cNvSpPr>
            <p:nvPr/>
          </p:nvSpPr>
          <p:spPr bwMode="auto">
            <a:xfrm>
              <a:off x="239128" y="4432697"/>
              <a:ext cx="3838633" cy="2236392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6" name="Rectangle 12"/>
            <p:cNvSpPr>
              <a:spLocks noChangeArrowheads="1"/>
            </p:cNvSpPr>
            <p:nvPr/>
          </p:nvSpPr>
          <p:spPr bwMode="auto">
            <a:xfrm>
              <a:off x="4084440" y="4432698"/>
              <a:ext cx="3838633" cy="2236391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7" name="Rectangle 13"/>
            <p:cNvSpPr>
              <a:spLocks noChangeArrowheads="1"/>
            </p:cNvSpPr>
            <p:nvPr/>
          </p:nvSpPr>
          <p:spPr bwMode="auto">
            <a:xfrm>
              <a:off x="7916408" y="4432696"/>
              <a:ext cx="4000651" cy="2236393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8" name="Rectangle 14"/>
            <p:cNvSpPr>
              <a:spLocks noChangeArrowheads="1"/>
            </p:cNvSpPr>
            <p:nvPr/>
          </p:nvSpPr>
          <p:spPr bwMode="auto">
            <a:xfrm>
              <a:off x="239128" y="333375"/>
              <a:ext cx="3838633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9" name="Rectangle 15"/>
            <p:cNvSpPr>
              <a:spLocks noChangeArrowheads="1"/>
            </p:cNvSpPr>
            <p:nvPr/>
          </p:nvSpPr>
          <p:spPr bwMode="auto">
            <a:xfrm>
              <a:off x="4077777" y="333375"/>
              <a:ext cx="3838633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40" name="Rectangle 16"/>
            <p:cNvSpPr>
              <a:spLocks noChangeArrowheads="1"/>
            </p:cNvSpPr>
            <p:nvPr/>
          </p:nvSpPr>
          <p:spPr bwMode="auto">
            <a:xfrm>
              <a:off x="7916408" y="333375"/>
              <a:ext cx="4000651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4139115" y="1163487"/>
            <a:ext cx="3682048" cy="1109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630" tIns="54324" rIns="108630" bIns="54324">
            <a:spAutoFit/>
          </a:bodyPr>
          <a:lstStyle/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Ethos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life of the school…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 areas and subjects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Interdisciplinary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Opps for personal achievement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7914232" y="1178560"/>
            <a:ext cx="3378295" cy="5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Effective teaching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active, sustained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7914232" y="4695191"/>
            <a:ext cx="3675210" cy="14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Arrangements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Assessment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Qualifications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Self-evaluation &amp;accountability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Professional development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Support the purposes of learning</a:t>
            </a: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526914" y="47626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526914" y="1178763"/>
            <a:ext cx="2104776" cy="7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Values </a:t>
            </a:r>
          </a:p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Wisdom, justice,</a:t>
            </a:r>
          </a:p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Compassion, integrity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7944712" y="2458940"/>
            <a:ext cx="3840276" cy="21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curriculum includes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Entitlements e.g.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Coherent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 3 to 18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Broad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general education from age 3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b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end of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S3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Senior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phase: opportunities for qualifications and other opportunities to develop the four capacities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Skills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learning, work, life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achieve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highest levels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Positive / sustained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destinations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415165" y="2471687"/>
            <a:ext cx="2732890" cy="19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Experiences and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outcomes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Expressive arts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Languages and literacy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Health and wellbeing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Mathematics and numeracy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Religious and moral education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Sciences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Social studies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Technologies</a:t>
            </a:r>
            <a:r>
              <a:rPr lang="en-GB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4139115" y="4695191"/>
            <a:ext cx="3440804" cy="1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Principles for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planning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Challenge and enjoyment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Breadth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Progression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Depth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Personalisation and choice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Coherence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Relevance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415165" y="4689462"/>
            <a:ext cx="3272728" cy="1833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Support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Review of learning / next steps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 activities - meet needs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Ops for personal achievement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Changes / choices MCMC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Pre-school / schools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working with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partners</a:t>
            </a:r>
          </a:p>
          <a:p>
            <a:pPr>
              <a:defRPr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097" y="333375"/>
            <a:ext cx="11531050" cy="509380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2E90AB"/>
                </a:solidFill>
                <a:latin typeface="Arial"/>
                <a:cs typeface="Arial"/>
              </a:rPr>
              <a:t>Totality of the Scottish Curriculum - broad, wide and progressive </a:t>
            </a:r>
            <a:endParaRPr lang="en-GB" sz="2800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287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52" y="2458701"/>
            <a:ext cx="3655385" cy="27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7312" y="2458701"/>
            <a:ext cx="6556550" cy="2599696"/>
          </a:xfrm>
          <a:prstGeom prst="rect">
            <a:avLst/>
          </a:prstGeom>
        </p:spPr>
        <p:txBody>
          <a:bodyPr wrap="square" lIns="77733" tIns="38867" rIns="77733" bIns="38867">
            <a:spAutoFit/>
          </a:bodyPr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“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Practitioners are the key...</a:t>
            </a:r>
            <a:r>
              <a:rPr lang="en-GB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The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quality of learning and teaching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every setting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 and the inspiration, challenge and enjoyment which can come from practitioners’ enthusiasm and commitment – will be critical to achieving our aspirations for all young people.” </a:t>
            </a:r>
            <a:endParaRPr lang="en-GB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Building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Curriculum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312" y="682881"/>
            <a:ext cx="7867122" cy="1371155"/>
          </a:xfrm>
          <a:prstGeom prst="rect">
            <a:avLst/>
          </a:prstGeom>
        </p:spPr>
        <p:txBody>
          <a:bodyPr wrap="square" lIns="77733" tIns="38867" rIns="77733" bIns="38867">
            <a:spAutoFit/>
          </a:bodyPr>
          <a:lstStyle/>
          <a:p>
            <a:r>
              <a:rPr lang="en-GB" sz="2800" b="1" dirty="0">
                <a:solidFill>
                  <a:srgbClr val="2E90AB"/>
                </a:solidFill>
                <a:latin typeface="Arial"/>
                <a:cs typeface="Arial"/>
              </a:rPr>
              <a:t>Are we able to follow our own </a:t>
            </a:r>
            <a:r>
              <a:rPr lang="en-GB" sz="2800" b="1" dirty="0" smtClean="0">
                <a:solidFill>
                  <a:srgbClr val="2E90AB"/>
                </a:solidFill>
                <a:latin typeface="Arial"/>
                <a:cs typeface="Arial"/>
              </a:rPr>
              <a:t>motivations?</a:t>
            </a:r>
          </a:p>
          <a:p>
            <a:r>
              <a:rPr lang="en-GB" sz="2800" b="1" dirty="0" smtClean="0">
                <a:solidFill>
                  <a:srgbClr val="2E90AB"/>
                </a:solidFill>
                <a:latin typeface="Arial"/>
                <a:cs typeface="Arial"/>
              </a:rPr>
              <a:t>Is </a:t>
            </a:r>
            <a:r>
              <a:rPr lang="en-GB" sz="2800" b="1" dirty="0">
                <a:solidFill>
                  <a:srgbClr val="2E90AB"/>
                </a:solidFill>
                <a:latin typeface="Arial"/>
                <a:cs typeface="Arial"/>
              </a:rPr>
              <a:t>everything that can happen, happening in Curriculum for Excellence?</a:t>
            </a:r>
          </a:p>
        </p:txBody>
      </p:sp>
    </p:spTree>
    <p:extLst>
      <p:ext uri="{BB962C8B-B14F-4D97-AF65-F5344CB8AC3E}">
        <p14:creationId xmlns:p14="http://schemas.microsoft.com/office/powerpoint/2010/main" val="9311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/>
        </p:blipFill>
        <p:spPr bwMode="auto">
          <a:xfrm>
            <a:off x="743018" y="2729203"/>
            <a:ext cx="5028936" cy="11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Cross-sector career-long</a:t>
            </a:r>
          </a:p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professional learning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02251" y="2961781"/>
            <a:ext cx="4683314" cy="1970836"/>
          </a:xfrm>
          <a:prstGeom prst="rect">
            <a:avLst/>
          </a:prstGeom>
        </p:spPr>
        <p:txBody>
          <a:bodyPr vert="horz" lIns="108826" tIns="54413" rIns="108826" bIns="54413" rtlCol="0">
            <a:noAutofit/>
          </a:bodyPr>
          <a:lstStyle>
            <a:lvl1pPr marL="408099" indent="-408099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15" indent="-340083" algn="l" defTabSz="544132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330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462" indent="-272066" algn="l" defTabSz="54413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594" indent="-272066" algn="l" defTabSz="544132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26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858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990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122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Learning through high quality engagement with other colleagues across all sectors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/>
          <a:stretch/>
        </p:blipFill>
        <p:spPr bwMode="auto">
          <a:xfrm>
            <a:off x="743019" y="3760340"/>
            <a:ext cx="5028936" cy="11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43" y="4687200"/>
            <a:ext cx="3603474" cy="48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4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05" y="1122101"/>
            <a:ext cx="10878897" cy="50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404040"/>
                </a:solidFill>
                <a:latin typeface="Arial"/>
                <a:cs typeface="Arial"/>
              </a:rPr>
              <a:t>The approach supports the following work: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1" dirty="0" smtClean="0"/>
              <a:t>Excellence </a:t>
            </a:r>
            <a:r>
              <a:rPr lang="en-GB" sz="2000" b="1" dirty="0"/>
              <a:t>through raising attainment: </a:t>
            </a:r>
            <a:r>
              <a:rPr lang="en-GB" sz="2000" dirty="0"/>
              <a:t>ensuring that every child achieves the highest standards in literacy and numeracy and the right range of skills, qualifications and achievements to allow them to succeed; 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1" dirty="0"/>
              <a:t>Achieving equity: </a:t>
            </a:r>
            <a:r>
              <a:rPr lang="en-GB" sz="2000" dirty="0"/>
              <a:t>ensuring every child has the same opportunity to succeed. The Scottish Attainment Challenge will help to focus our efforts and deliver this </a:t>
            </a:r>
            <a:r>
              <a:rPr lang="en-GB" sz="2000" dirty="0" smtClean="0"/>
              <a:t>ambition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0" indent="0">
              <a:buNone/>
            </a:pPr>
            <a:r>
              <a:rPr lang="en-GB" sz="1800" b="1" dirty="0" smtClean="0">
                <a:latin typeface="Arial"/>
                <a:cs typeface="Arial"/>
              </a:rPr>
              <a:t>The approach complements </a:t>
            </a:r>
            <a:r>
              <a:rPr lang="en-GB" sz="1800" b="1" dirty="0">
                <a:latin typeface="Arial"/>
                <a:cs typeface="Arial"/>
              </a:rPr>
              <a:t>work completed for</a:t>
            </a:r>
            <a:r>
              <a:rPr lang="en-GB" sz="1800" b="1" dirty="0" smtClean="0">
                <a:latin typeface="Arial"/>
                <a:cs typeface="Arial"/>
              </a:rPr>
              <a:t>:       </a:t>
            </a:r>
            <a:endParaRPr lang="en-GB" sz="1800" b="1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Transformation Learning Approach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pic>
        <p:nvPicPr>
          <p:cNvPr id="4" name="Picture 3" descr="gtc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5" y="5214779"/>
            <a:ext cx="1689899" cy="1106094"/>
          </a:xfrm>
          <a:prstGeom prst="rect">
            <a:avLst/>
          </a:prstGeom>
        </p:spPr>
      </p:pic>
      <p:pic>
        <p:nvPicPr>
          <p:cNvPr id="5" name="Picture 4" descr="tsf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04" y="5767826"/>
            <a:ext cx="4319836" cy="9425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884" y="4071662"/>
            <a:ext cx="2330750" cy="9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7" y="4022192"/>
            <a:ext cx="2088251" cy="711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24" y="5167097"/>
            <a:ext cx="3598010" cy="6007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01" y="5921695"/>
            <a:ext cx="2837047" cy="94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24" y="4534959"/>
            <a:ext cx="1447830" cy="16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6357" y="3888628"/>
            <a:ext cx="28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1"/>
                </a:solidFill>
              </a:rPr>
              <a:t>NATIONAL IMPROVEMENT </a:t>
            </a:r>
            <a:r>
              <a:rPr lang="en-GB" sz="1800" b="1" dirty="0">
                <a:solidFill>
                  <a:schemeClr val="accent1"/>
                </a:solidFill>
              </a:rPr>
              <a:t>F</a:t>
            </a:r>
            <a:r>
              <a:rPr lang="en-GB" sz="1800" b="1" dirty="0" smtClean="0">
                <a:solidFill>
                  <a:schemeClr val="accent1"/>
                </a:solidFill>
              </a:rPr>
              <a:t>RAMEWORK</a:t>
            </a:r>
            <a:endParaRPr lang="en-GB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5780739" y="1636902"/>
            <a:ext cx="5707083" cy="374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9413" y="1464182"/>
            <a:ext cx="4764792" cy="3463898"/>
          </a:xfrm>
          <a:prstGeom prst="rect">
            <a:avLst/>
          </a:prstGeom>
          <a:noFill/>
        </p:spPr>
        <p:txBody>
          <a:bodyPr wrap="square" lIns="77600" tIns="38799" rIns="77600" bIns="38799" rtlCol="0">
            <a:spAutoFit/>
          </a:bodyPr>
          <a:lstStyle/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Empowering</a:t>
            </a:r>
          </a:p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transformational </a:t>
            </a:r>
            <a:r>
              <a:rPr lang="en-GB" sz="4400" b="1" dirty="0">
                <a:solidFill>
                  <a:srgbClr val="2E90AB"/>
                </a:solidFill>
                <a:latin typeface="Arial"/>
                <a:cs typeface="Arial"/>
              </a:rPr>
              <a:t>change and leadership at all </a:t>
            </a:r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levels.</a:t>
            </a:r>
            <a:endParaRPr lang="en-GB" sz="44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8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8"/>
            <a:ext cx="10878897" cy="50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approach can be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used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support transformational change actions across all learning </a:t>
            </a:r>
            <a:endParaRPr lang="en-GB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Early </a:t>
            </a:r>
            <a:r>
              <a:rPr lang="en-GB" sz="1800" dirty="0" smtClean="0">
                <a:latin typeface="Arial"/>
                <a:cs typeface="Arial"/>
              </a:rPr>
              <a:t>Learning and Childcare 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Community Learning and Development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Further Education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Third sector and Training providers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Local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Authority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Transformation Learning Approach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7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6209" y="2373397"/>
            <a:ext cx="4480325" cy="1386398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Transforming Learning A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pproach offers a 3 wheels framework which allows practitioners to agree transformational change actions and follow them through to successful completion over 1 to 3 years.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370" y="1782021"/>
            <a:ext cx="4541284" cy="509235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US" sz="2800" b="1" dirty="0">
                <a:solidFill>
                  <a:srgbClr val="2E90AB"/>
                </a:solidFill>
                <a:latin typeface="Arial"/>
                <a:cs typeface="Arial"/>
              </a:rPr>
              <a:t>Three change wheels</a:t>
            </a:r>
            <a:endParaRPr lang="en-US" sz="2800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515" y="736776"/>
            <a:ext cx="6033962" cy="5044264"/>
            <a:chOff x="533514" y="736776"/>
            <a:chExt cx="6832111" cy="5804916"/>
          </a:xfrm>
        </p:grpSpPr>
        <p:pic>
          <p:nvPicPr>
            <p:cNvPr id="4" name="Picture 3" descr="inwards_outwards_forwards_diagrams-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18" y="1818618"/>
              <a:ext cx="4753419" cy="3385392"/>
            </a:xfrm>
            <a:prstGeom prst="rect">
              <a:avLst/>
            </a:prstGeom>
          </p:spPr>
        </p:pic>
        <p:pic>
          <p:nvPicPr>
            <p:cNvPr id="13" name="Picture 12" descr="inwards_outwards_forwards_diagrams-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4" y="736776"/>
              <a:ext cx="1902807" cy="1902808"/>
            </a:xfrm>
            <a:prstGeom prst="rect">
              <a:avLst/>
            </a:prstGeom>
          </p:spPr>
        </p:pic>
        <p:pic>
          <p:nvPicPr>
            <p:cNvPr id="2" name="Picture 1" descr="inwards_outwards_forwards_diagrams-0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515" y="3866328"/>
              <a:ext cx="2682110" cy="2675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345758"/>
            <a:ext cx="10878897" cy="924242"/>
          </a:xfrm>
        </p:spPr>
        <p:txBody>
          <a:bodyPr anchor="t">
            <a:normAutofit/>
          </a:bodyPr>
          <a:lstStyle/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cycle of self-evaluation and planning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27957" y="1588920"/>
            <a:ext cx="5351426" cy="47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inwards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evaluate performance at every level and use the information gathered to decide on what needs to be done to improve.</a:t>
            </a:r>
          </a:p>
          <a:p>
            <a:pPr marL="388666" indent="-388666">
              <a:buFontTx/>
              <a:buAutoNum type="arabicPeriod"/>
            </a:pPr>
            <a:endParaRPr lang="en-GB" sz="1700" dirty="0">
              <a:latin typeface="Arial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outwards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learn from research, others and best practice and use this to facilitate innovation and creativity and inform improvement actions.</a:t>
            </a:r>
          </a:p>
          <a:p>
            <a:pPr marL="388666" indent="-388666">
              <a:buFontTx/>
              <a:buAutoNum type="arabicPeriod"/>
            </a:pPr>
            <a:endParaRPr lang="en-GB" sz="1700" dirty="0">
              <a:latin typeface="Arial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forwards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explore what the future might bring and use this information to anticipate what change is required to ensure the education system is responsive to the future needs of all learners.</a:t>
            </a:r>
          </a:p>
        </p:txBody>
      </p:sp>
      <p:pic>
        <p:nvPicPr>
          <p:cNvPr id="7" name="Picture 6" descr="inwards_outwards_forwards_diagram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5" y="1381885"/>
            <a:ext cx="4663188" cy="46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480495" y="1107116"/>
            <a:ext cx="9231035" cy="2539314"/>
          </a:xfrm>
          <a:prstGeom prst="rect">
            <a:avLst/>
          </a:prstGeom>
        </p:spPr>
        <p:txBody>
          <a:bodyPr vert="horz" lIns="108630" tIns="54324" rIns="108630" bIns="54324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1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41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7" y="1796246"/>
            <a:ext cx="2303680" cy="15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2484" y="1858295"/>
            <a:ext cx="6853828" cy="4002498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change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 fundamental change. It can be seen as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radical in its approach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stems from a need for improvement in the present system based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on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incremental and disruptive change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happening elsewhere. </a:t>
            </a:r>
          </a:p>
          <a:p>
            <a:endParaRPr lang="en-GB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has a strong focus on what’s happening right now,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the present. It is distinguished by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radical breakthroughs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paradigms, beliefs and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behaviour.</a:t>
            </a:r>
          </a:p>
          <a:p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 balances critical thinking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 the consideration of what is already excellent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It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then focuses on all that is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possible.</a:t>
            </a:r>
          </a:p>
          <a:p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art of transformational change is to be able to give deep attention to what is worthwhile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an ever changing world.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039" y="362457"/>
            <a:ext cx="10965758" cy="693901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pPr algn="ctr"/>
            <a:r>
              <a:rPr lang="en-GB" sz="4000" b="1" dirty="0">
                <a:solidFill>
                  <a:srgbClr val="2E90AB"/>
                </a:solidFill>
                <a:latin typeface="Arial"/>
                <a:cs typeface="Arial"/>
              </a:rPr>
              <a:t>Types of change and features within change</a:t>
            </a:r>
          </a:p>
        </p:txBody>
      </p:sp>
    </p:spTree>
    <p:extLst>
      <p:ext uri="{BB962C8B-B14F-4D97-AF65-F5344CB8AC3E}">
        <p14:creationId xmlns:p14="http://schemas.microsoft.com/office/powerpoint/2010/main" val="3999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7312" y="1893144"/>
            <a:ext cx="4565290" cy="269459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rgbClr val="404040"/>
                </a:solidFill>
                <a:latin typeface="Arial"/>
                <a:cs typeface="Arial"/>
              </a:rPr>
              <a:t>Globalisation and the world wide web will empower collaboration across borders.</a:t>
            </a:r>
          </a:p>
          <a:p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Will ‘nation’ as both a cultural identity and a source of power diminish?</a:t>
            </a:r>
          </a:p>
          <a:p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lang="en-US" sz="1700" dirty="0">
                <a:solidFill>
                  <a:srgbClr val="404040"/>
                </a:solidFill>
                <a:latin typeface="Arial"/>
                <a:cs typeface="Arial"/>
              </a:rPr>
              <a:t>China becomes the largest power in the world with both India and Africa building in terms of population and growth, what effect might that have on Scotland</a:t>
            </a:r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?</a:t>
            </a:r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7" name="Picture 6" descr="global economy]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80" y="1584639"/>
            <a:ext cx="3299193" cy="331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63" y="4718407"/>
            <a:ext cx="1677825" cy="1258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146" y="363039"/>
            <a:ext cx="8293816" cy="755602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Questions for consideration</a:t>
            </a:r>
            <a:endParaRPr lang="en-GB" sz="44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0495" y="1558072"/>
            <a:ext cx="4727842" cy="400264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Technology will continue to blend in with our lives and become ever more intuitive.</a:t>
            </a:r>
          </a:p>
          <a:p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Already available tools, including wearable technology, will interpret and anticipate the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world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us more actively than ever.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Technology will become more and more personalised: ‘The Internet of Me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’.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might this impact on, for example, health, privacy, handwriting, language learning and how we use our memory in the future?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3" y="823811"/>
            <a:ext cx="2476500" cy="2000250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0" y="4052247"/>
            <a:ext cx="2353003" cy="1905266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02" y="2427727"/>
            <a:ext cx="2353003" cy="1905266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8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049" y="1990653"/>
            <a:ext cx="5052936" cy="217137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Driver-less cars are already legal in four US States and UK trials began in 2015.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Publicly available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when ?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Could we see children driving themselves to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school?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0" y="1313285"/>
            <a:ext cx="4365659" cy="3526109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C5E43-E1C4-48C6-8755-F0D290529183}"/>
</file>

<file path=customXml/itemProps2.xml><?xml version="1.0" encoding="utf-8"?>
<ds:datastoreItem xmlns:ds="http://schemas.openxmlformats.org/officeDocument/2006/customXml" ds:itemID="{EC07EFDA-10BD-43DC-A186-1E1808A232BC}"/>
</file>

<file path=customXml/itemProps3.xml><?xml version="1.0" encoding="utf-8"?>
<ds:datastoreItem xmlns:ds="http://schemas.openxmlformats.org/officeDocument/2006/customXml" ds:itemID="{C04C1078-E880-45CE-A001-0F3282ECF948}"/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877</Words>
  <Application>Microsoft Office PowerPoint</Application>
  <PresentationFormat>Custom</PresentationFormat>
  <Paragraphs>143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Transforming Learning</vt:lpstr>
      <vt:lpstr>PowerPoint Presentation</vt:lpstr>
      <vt:lpstr>PowerPoint Presentation</vt:lpstr>
      <vt:lpstr>PowerPoint Presentation</vt:lpstr>
      <vt:lpstr>The cycle of self-evaluation and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DLLJGHMIE@scotland.gsi.gov.uk</dc:creator>
  <cp:lastModifiedBy>u418856</cp:lastModifiedBy>
  <cp:revision>410</cp:revision>
  <dcterms:created xsi:type="dcterms:W3CDTF">2014-11-24T09:56:58Z</dcterms:created>
  <dcterms:modified xsi:type="dcterms:W3CDTF">2016-03-07T12:03:46Z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  <property fmtid="{D5CDD505-2E9C-101B-9397-08002B2CF9AE}" pid="3" name="NXPowerLiteLastOptimized">
    <vt:lpwstr>2413332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D6.1.0</vt:lpwstr>
  </property>
</Properties>
</file>