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 front cover page and can only be used once. Use the corresponding </a:t>
            </a:r>
            <a:r>
              <a:rPr b="1"/>
              <a:t>green</a:t>
            </a:r>
            <a:r>
              <a:t> internal and back pages if you are using this page. You may add a title and a subtitle if needed only. Do not add anything else or move elements around.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an internal page in </a:t>
            </a:r>
            <a:r>
              <a:rPr b="1"/>
              <a:t>green</a:t>
            </a:r>
            <a:r>
              <a:t> and can be duplicated to create additional pages. Always keep the heading and footer as shown. Use the corresponding </a:t>
            </a:r>
            <a:r>
              <a:rPr b="1"/>
              <a:t>green</a:t>
            </a:r>
            <a:r>
              <a:t> front and back pages if you are using this page.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 front cover page and can only be used once. Use the corresponding </a:t>
            </a:r>
            <a:r>
              <a:rPr b="1"/>
              <a:t>blue</a:t>
            </a:r>
            <a:r>
              <a:t> internal and back pages if you are using this page. You may add a title and a subtitle if needed only. Do not add anything else or move elements around.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an internal page in </a:t>
            </a:r>
            <a:r>
              <a:rPr b="1"/>
              <a:t>blue</a:t>
            </a:r>
            <a:r>
              <a:t> and can be duplicated to create additional pages. Always keep the heading and footer as shown. Use the corresponding </a:t>
            </a:r>
            <a:r>
              <a:rPr b="1"/>
              <a:t>blue</a:t>
            </a:r>
            <a:r>
              <a:t> internal and back pages if you are using this page.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an internal page in </a:t>
            </a:r>
            <a:r>
              <a:rPr b="1"/>
              <a:t>blue</a:t>
            </a:r>
            <a:r>
              <a:t> and can be duplicated to create additional pages. Always keep the heading and footer as shown. Use the corresponding </a:t>
            </a:r>
            <a:r>
              <a:rPr b="1"/>
              <a:t>blue</a:t>
            </a:r>
            <a:r>
              <a:t> internal and back pages if you are using this page.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1" name="Shape 1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an internal page in </a:t>
            </a:r>
            <a:r>
              <a:rPr b="1"/>
              <a:t>blue</a:t>
            </a:r>
            <a:r>
              <a:t> and can be duplicated to create additional pages. Always keep the heading and footer as shown. Use the corresponding </a:t>
            </a:r>
            <a:r>
              <a:rPr b="1"/>
              <a:t>blue</a:t>
            </a:r>
            <a:r>
              <a:t> internal and back pages if you are using this page.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 back cover page in </a:t>
            </a:r>
            <a:r>
              <a:rPr b="1"/>
              <a:t>blue</a:t>
            </a:r>
            <a:r>
              <a:t>. You may edit the address if needed only. It can only be once and at the end of the PowerPoint presentation. Use the corresponding </a:t>
            </a:r>
            <a:r>
              <a:rPr b="1"/>
              <a:t>blue</a:t>
            </a:r>
            <a:r>
              <a:t> internal and back pages if you are using this page.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a front cover page and can only be used at the beginning of a PowerPoint presentation once. Do not add anything else to this screen if it is being used.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887538"/>
            <a:ext cx="10817923" cy="37020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Main body style like this and leading into bullets: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Straight Connector 5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TextBox 6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18" name="TextBox 7"/>
          <p:cNvSpPr txBox="1"/>
          <p:nvPr/>
        </p:nvSpPr>
        <p:spPr>
          <a:xfrm>
            <a:off x="7445972" y="6301464"/>
            <a:ext cx="4131715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00ABB5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traight Connector 3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TextBox 4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30" name="TextBox 5"/>
          <p:cNvSpPr txBox="1"/>
          <p:nvPr/>
        </p:nvSpPr>
        <p:spPr>
          <a:xfrm>
            <a:off x="7508685" y="6301464"/>
            <a:ext cx="4053323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00ABB5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1887538"/>
            <a:ext cx="5384800" cy="37020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394460" indent="-480060">
              <a:spcBef>
                <a:spcPts val="600"/>
              </a:spcBef>
              <a:defRPr sz="2800"/>
            </a:lvl3pPr>
            <a:lvl4pPr marL="1905000" indent="-533400">
              <a:spcBef>
                <a:spcPts val="600"/>
              </a:spcBef>
              <a:defRPr sz="2800"/>
            </a:lvl4pPr>
            <a:lvl5pPr marL="2362200" indent="-5334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traight Connector 4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TextBox 5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42" name="TextBox 6"/>
          <p:cNvSpPr txBox="1"/>
          <p:nvPr/>
        </p:nvSpPr>
        <p:spPr>
          <a:xfrm>
            <a:off x="9011342" y="6301464"/>
            <a:ext cx="266042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ABB5"/>
                </a:solidFill>
              </a:defRPr>
            </a:lvl1pPr>
          </a:lstStyle>
          <a:p>
            <a:r>
              <a:t>Transforming lives through learning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spcBef>
                <a:spcPts val="500"/>
              </a:spcBef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spcBef>
                <a:spcPts val="500"/>
              </a:spcBef>
              <a:defRPr sz="2400" b="1"/>
            </a:pPr>
            <a:endParaRPr/>
          </a:p>
        </p:txBody>
      </p:sp>
      <p:sp>
        <p:nvSpPr>
          <p:cNvPr id="53" name="Straight Connector 6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4" name="TextBox 7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55" name="TextBox 8"/>
          <p:cNvSpPr txBox="1"/>
          <p:nvPr/>
        </p:nvSpPr>
        <p:spPr>
          <a:xfrm>
            <a:off x="9011342" y="6301464"/>
            <a:ext cx="266042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ABB5"/>
                </a:solidFill>
              </a:defRPr>
            </a:lvl1pPr>
          </a:lstStyle>
          <a:p>
            <a:r>
              <a:t>Transforming lives through learning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traight Connector 1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" name="TextBox 2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73" name="TextBox 3"/>
          <p:cNvSpPr txBox="1"/>
          <p:nvPr/>
        </p:nvSpPr>
        <p:spPr>
          <a:xfrm>
            <a:off x="9011342" y="6301464"/>
            <a:ext cx="266042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ABB5"/>
                </a:solidFill>
              </a:defRPr>
            </a:lvl1pPr>
          </a:lstStyle>
          <a:p>
            <a:r>
              <a:t>Transforming lives through learning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371600" indent="-457200">
              <a:spcBef>
                <a:spcPts val="700"/>
              </a:spcBef>
              <a:defRPr sz="3200"/>
            </a:lvl3pPr>
            <a:lvl4pPr marL="1920239" indent="-548639">
              <a:spcBef>
                <a:spcPts val="700"/>
              </a:spcBef>
              <a:defRPr sz="3200"/>
            </a:lvl4pPr>
            <a:lvl5pPr marL="2377439" indent="-548639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1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300"/>
              </a:spcBef>
              <a:defRPr sz="1400"/>
            </a:pPr>
            <a:endParaRPr/>
          </a:p>
        </p:txBody>
      </p:sp>
      <p:sp>
        <p:nvSpPr>
          <p:cNvPr id="84" name="Straight Connector 4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5" name="TextBox 5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86" name="TextBox 6"/>
          <p:cNvSpPr txBox="1"/>
          <p:nvPr/>
        </p:nvSpPr>
        <p:spPr>
          <a:xfrm>
            <a:off x="9011342" y="6301464"/>
            <a:ext cx="266042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ABB5"/>
                </a:solidFill>
              </a:defRPr>
            </a:lvl1pPr>
          </a:lstStyle>
          <a:p>
            <a:r>
              <a:t>Transforming lives through learning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traight Connector 4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TextBox 5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99" name="TextBox 6"/>
          <p:cNvSpPr txBox="1"/>
          <p:nvPr/>
        </p:nvSpPr>
        <p:spPr>
          <a:xfrm>
            <a:off x="9011342" y="6301464"/>
            <a:ext cx="266042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ABB5"/>
                </a:solidFill>
              </a:defRPr>
            </a:lvl1pPr>
          </a:lstStyle>
          <a:p>
            <a:r>
              <a:t>Transforming lives through learning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97574" y="6540499"/>
            <a:ext cx="190603" cy="187301"/>
          </a:xfrm>
          <a:prstGeom prst="rect">
            <a:avLst/>
          </a:prstGeom>
        </p:spPr>
        <p:txBody>
          <a:bodyPr lIns="25400" tIns="25400" rIns="25400" bIns="2540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66751" y="830262"/>
            <a:ext cx="10836972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traight Connector 2"/>
          <p:cNvSpPr/>
          <p:nvPr/>
        </p:nv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29342" y="6307282"/>
            <a:ext cx="266042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808080"/>
                </a:solidFill>
              </a:defRPr>
            </a:pPr>
            <a:r>
              <a:t>The Curriculum Story Project:</a:t>
            </a:r>
            <a:br/>
            <a:r>
              <a:t>1. Curriculum Co-design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93007" y="6301464"/>
            <a:ext cx="406900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00ABB5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ABB5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2pPr>
      <a:lvl3pPr marL="12573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-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➢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-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»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»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»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»"/>
        <a:tabLst/>
        <a:defRPr sz="2000" b="0" i="0" u="none" strike="noStrike" cap="none" spc="0" baseline="0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cation.gov.scot/improvement/practice-exemplars/curriculum-co-design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zXxRYXXALQh7y_H-oyZ8tpLtdZx0s7MghWybZxdJb-g/edit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docs.google.com/document/d/1e_z4BRQJKK8_zmGiB6xA7pdipt6ZEUxDza5rmqCoRyY/ed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ucation.gov.scot/education-scotland/scottish-education-system/policy-for-scottish-education/policy-drivers/cfe-building-from-the-statement-appendix-incl-btc1-5/the-purpose-of-the-curriculum" TargetMode="External"/><Relationship Id="rId5" Type="http://schemas.openxmlformats.org/officeDocument/2006/relationships/hyperlink" Target="https://www.skillsdevelopmentscotland.co.uk/what-we-do/scotlands-careers-services/education-team/meta-skills-toolkit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6"/>
          <p:cNvSpPr txBox="1"/>
          <p:nvPr/>
        </p:nvSpPr>
        <p:spPr>
          <a:xfrm>
            <a:off x="712251" y="2289450"/>
            <a:ext cx="10541818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00ABB5"/>
                </a:solidFill>
              </a:defRPr>
            </a:pPr>
            <a:r>
              <a:rPr dirty="0"/>
              <a:t>The Curriculum Story Project:</a:t>
            </a:r>
            <a:br>
              <a:rPr dirty="0"/>
            </a:br>
            <a:r>
              <a:rPr dirty="0"/>
              <a:t>2. A framework for thinking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712251" y="3371507"/>
            <a:ext cx="1054181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B3D236"/>
                </a:solidFill>
              </a:defRPr>
            </a:lvl1pPr>
          </a:lstStyle>
          <a:p>
            <a:r>
              <a:t>Discussion Activities</a:t>
            </a:r>
          </a:p>
        </p:txBody>
      </p:sp>
      <p:pic>
        <p:nvPicPr>
          <p:cNvPr id="118" name="Picture 11" descr="Picture 11"/>
          <p:cNvPicPr>
            <a:picLocks noChangeAspect="1"/>
          </p:cNvPicPr>
          <p:nvPr/>
        </p:nvPicPr>
        <p:blipFill>
          <a:blip r:embed="rId3">
            <a:extLst/>
          </a:blip>
          <a:srcRect l="10040" t="16806" r="10529" b="28484"/>
          <a:stretch>
            <a:fillRect/>
          </a:stretch>
        </p:blipFill>
        <p:spPr>
          <a:xfrm>
            <a:off x="658156" y="528428"/>
            <a:ext cx="3392720" cy="14286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3752515"/>
            <a:ext cx="12209385" cy="310548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ext Box 8"/>
          <p:cNvSpPr txBox="1"/>
          <p:nvPr/>
        </p:nvSpPr>
        <p:spPr>
          <a:xfrm>
            <a:off x="7208519" y="6057900"/>
            <a:ext cx="49377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BB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86940" y="2277284"/>
            <a:ext cx="4501481" cy="18000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w to use this download pac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use this download pack</a:t>
            </a:r>
          </a:p>
        </p:txBody>
      </p:sp>
      <p:sp>
        <p:nvSpPr>
          <p:cNvPr id="125" name="The discussion and practical activities in this pack connect to the case studies and ideas around interdisciplinary learning of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749808">
              <a:spcBef>
                <a:spcPts val="500"/>
              </a:spcBef>
              <a:defRPr sz="2296"/>
            </a:pPr>
            <a:r>
              <a:t>The discussion and practical activities in this pack connect to the case studies and ideas around interdisciplinary learning of</a:t>
            </a:r>
          </a:p>
          <a:p>
            <a:pPr defTabSz="749808">
              <a:spcBef>
                <a:spcPts val="500"/>
              </a:spcBef>
              <a:defRPr sz="2296"/>
            </a:pPr>
            <a:r>
              <a:rPr b="1"/>
              <a:t>The Curriculum Story Project 2:</a:t>
            </a:r>
            <a:br>
              <a:rPr b="1"/>
            </a:br>
            <a:r>
              <a:rPr b="1"/>
              <a:t>A Framework for Thinking.</a:t>
            </a:r>
          </a:p>
          <a:p>
            <a:pPr defTabSz="749808">
              <a:spcBef>
                <a:spcPts val="500"/>
              </a:spcBef>
              <a:defRPr sz="2296"/>
            </a:pPr>
            <a:r>
              <a:t>While there is value in using them as standalone resources, we encourage teams to read the case studies, together, as part of their own reflective practice. </a:t>
            </a:r>
          </a:p>
        </p:txBody>
      </p:sp>
      <p:sp>
        <p:nvSpPr>
          <p:cNvPr id="126" name="From 2020-22, The Curriculum Story Project from Education Scotland brought together nearly 200 practitioners to understand the components, processes, and thinking behind successful interdisciplinary learning and the development of broader learner pathway"/>
          <p:cNvSpPr txBox="1"/>
          <p:nvPr/>
        </p:nvSpPr>
        <p:spPr>
          <a:xfrm>
            <a:off x="8245531" y="1887538"/>
            <a:ext cx="3187285" cy="37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lnSpcReduction="10000"/>
          </a:bodyPr>
          <a:lstStyle/>
          <a:p>
            <a:pPr defTabSz="521208">
              <a:spcBef>
                <a:spcPts val="300"/>
              </a:spcBef>
              <a:defRPr sz="1596">
                <a:solidFill>
                  <a:srgbClr val="595959"/>
                </a:solidFill>
              </a:defRPr>
            </a:pPr>
            <a:r>
              <a:t>From 2020-22, </a:t>
            </a:r>
            <a:r>
              <a:rPr b="1"/>
              <a:t>The Curriculum Story Project</a:t>
            </a:r>
            <a:r>
              <a:t> from Education Scotland brought together nearly 200 practitioners to understand the components, processes, and thinking behind successful interdisciplinary learning and the development of broader learner pathways.</a:t>
            </a:r>
          </a:p>
          <a:p>
            <a:pPr defTabSz="521208">
              <a:spcBef>
                <a:spcPts val="300"/>
              </a:spcBef>
              <a:defRPr sz="1596">
                <a:solidFill>
                  <a:srgbClr val="595959"/>
                </a:solidFill>
              </a:defRPr>
            </a:pPr>
            <a:endParaRPr/>
          </a:p>
          <a:p>
            <a:pPr defTabSz="521208">
              <a:spcBef>
                <a:spcPts val="300"/>
              </a:spcBef>
              <a:defRPr sz="1596">
                <a:solidFill>
                  <a:srgbClr val="595959"/>
                </a:solidFill>
              </a:defRPr>
            </a:pPr>
            <a:r>
              <a:t>The case studies and activities are designed by NoTosh, a firm specialised in helping people think differently and choose the way they learn and work.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9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0112" y="6374079"/>
            <a:ext cx="2804347" cy="1869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5815262"/>
            <a:ext cx="12209385" cy="104273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ext Box 8"/>
          <p:cNvSpPr txBox="1"/>
          <p:nvPr/>
        </p:nvSpPr>
        <p:spPr>
          <a:xfrm>
            <a:off x="7208519" y="6284669"/>
            <a:ext cx="49377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32" name="Title 1"/>
          <p:cNvSpPr txBox="1">
            <a:spLocks noGrp="1"/>
          </p:cNvSpPr>
          <p:nvPr>
            <p:ph type="title"/>
          </p:nvPr>
        </p:nvSpPr>
        <p:spPr>
          <a:xfrm>
            <a:off x="611801" y="525849"/>
            <a:ext cx="11049507" cy="782321"/>
          </a:xfrm>
          <a:prstGeom prst="rect">
            <a:avLst/>
          </a:prstGeom>
        </p:spPr>
        <p:txBody>
          <a:bodyPr/>
          <a:lstStyle/>
          <a:p>
            <a:r>
              <a:t>Discussion activities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019510" y="1507436"/>
            <a:ext cx="10521292" cy="4511534"/>
          </a:xfrm>
          <a:prstGeom prst="rect">
            <a:avLst/>
          </a:prstGeom>
        </p:spPr>
        <p:txBody>
          <a:bodyPr/>
          <a:lstStyle/>
          <a:p>
            <a:pPr defTabSz="777240">
              <a:defRPr sz="1700"/>
            </a:pPr>
            <a:r>
              <a:t>First read the case studies for The Curriculum Story Project - Curriculum Co-design.</a:t>
            </a:r>
            <a:br/>
            <a:r>
              <a:t>Then use one of these discussion points for a learning session or team meeting. </a:t>
            </a:r>
          </a:p>
          <a:p>
            <a:pPr defTabSz="777240">
              <a:defRPr sz="1700"/>
            </a:pPr>
            <a:endParaRPr/>
          </a:p>
          <a:p>
            <a:pPr defTabSz="777240">
              <a:spcBef>
                <a:spcPts val="0"/>
              </a:spcBef>
              <a:defRPr sz="1700" b="1">
                <a:solidFill>
                  <a:srgbClr val="00ABB5"/>
                </a:solidFill>
              </a:defRPr>
            </a:pPr>
            <a:r>
              <a:t>Discussion 1. How are thinking skills developed in your context?</a:t>
            </a:r>
          </a:p>
          <a:p>
            <a:pPr defTabSz="777240">
              <a:defRPr sz="1700"/>
            </a:pPr>
            <a:r>
              <a:t>For example, do you have a skills progression framework like Crown Primary or an enquiry-led pedagogy like Wyndford Nursery?</a:t>
            </a:r>
            <a:endParaRPr sz="102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777240">
              <a:defRPr sz="1700"/>
            </a:pPr>
            <a:endParaRPr sz="102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777240">
              <a:spcBef>
                <a:spcPts val="0"/>
              </a:spcBef>
              <a:defRPr sz="1700" b="1">
                <a:solidFill>
                  <a:srgbClr val="00ABB5"/>
                </a:solidFill>
              </a:defRPr>
            </a:pPr>
            <a:r>
              <a:t>Discussion 2: How can you develop thinking skills in your setting by using existing core resources like the Four Capacities and SDS Meta-Skills?</a:t>
            </a:r>
            <a:endParaRPr sz="1020" b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777240">
              <a:defRPr sz="1700"/>
            </a:pPr>
            <a:r>
              <a:t>For example, what are the pros and cons of using a common framework across the same setting? How do you plan for flexibility and sustainability?</a:t>
            </a:r>
          </a:p>
          <a:p>
            <a:pPr defTabSz="777240">
              <a:defRPr sz="1700"/>
            </a:pPr>
            <a:endParaRPr sz="102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777240">
              <a:spcBef>
                <a:spcPts val="0"/>
              </a:spcBef>
              <a:defRPr sz="1700" b="1">
                <a:solidFill>
                  <a:srgbClr val="00ABB5"/>
                </a:solidFill>
              </a:defRPr>
            </a:pPr>
            <a:r>
              <a:t>Session 3: What impact would the development of thinking skills have on the learners in your setting?</a:t>
            </a:r>
            <a:endParaRPr sz="1020" b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777240">
              <a:defRPr sz="1700"/>
            </a:pPr>
            <a:r>
              <a:t>For example, can you think of specific learners or year groups that would benefit from this approach and why?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rcRect l="10040" t="16806" r="10529" b="28484"/>
          <a:stretch>
            <a:fillRect/>
          </a:stretch>
        </p:blipFill>
        <p:spPr>
          <a:xfrm>
            <a:off x="658156" y="528428"/>
            <a:ext cx="3392720" cy="14286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3752515"/>
            <a:ext cx="12209381" cy="310548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 Box 8"/>
          <p:cNvSpPr txBox="1"/>
          <p:nvPr/>
        </p:nvSpPr>
        <p:spPr>
          <a:xfrm>
            <a:off x="7208519" y="6057900"/>
            <a:ext cx="49377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40" name="Rectangle 6"/>
          <p:cNvSpPr txBox="1"/>
          <p:nvPr/>
        </p:nvSpPr>
        <p:spPr>
          <a:xfrm>
            <a:off x="712251" y="2289450"/>
            <a:ext cx="10541818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00ABB5"/>
                </a:solidFill>
              </a:defRPr>
            </a:pPr>
            <a:r>
              <a:t>The Curriculum Story Project:</a:t>
            </a:r>
            <a:br/>
            <a:r>
              <a:t>2. A Framework for Thinking</a:t>
            </a:r>
          </a:p>
        </p:txBody>
      </p:sp>
      <p:sp>
        <p:nvSpPr>
          <p:cNvPr id="141" name="Rectangle 7"/>
          <p:cNvSpPr txBox="1"/>
          <p:nvPr/>
        </p:nvSpPr>
        <p:spPr>
          <a:xfrm>
            <a:off x="712251" y="3371507"/>
            <a:ext cx="1054181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B3D236"/>
                </a:solidFill>
              </a:defRPr>
            </a:lvl1pPr>
          </a:lstStyle>
          <a:p>
            <a:r>
              <a:t>Practical Activities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0112" y="6374079"/>
            <a:ext cx="2804347" cy="1869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5828632"/>
            <a:ext cx="12209381" cy="102936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ext Box 8"/>
          <p:cNvSpPr txBox="1"/>
          <p:nvPr/>
        </p:nvSpPr>
        <p:spPr>
          <a:xfrm>
            <a:off x="7208519" y="6284669"/>
            <a:ext cx="49377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611801" y="525849"/>
            <a:ext cx="11049507" cy="782321"/>
          </a:xfrm>
          <a:prstGeom prst="rect">
            <a:avLst/>
          </a:prstGeom>
        </p:spPr>
        <p:txBody>
          <a:bodyPr/>
          <a:lstStyle/>
          <a:p>
            <a:r>
              <a:t>1. Add thinking skills to your curriculum map</a:t>
            </a:r>
          </a:p>
        </p:txBody>
      </p:sp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019510" y="1507436"/>
            <a:ext cx="10521292" cy="4511534"/>
          </a:xfrm>
          <a:prstGeom prst="rect">
            <a:avLst/>
          </a:prstGeom>
        </p:spPr>
        <p:txBody>
          <a:bodyPr/>
          <a:lstStyle/>
          <a:p>
            <a:r>
              <a:t>Curriculum co-design requires concrete, visible methods for planning what you want children and young people to learn. Hexagonal Planning is one collaborative method for doing this, explained in </a:t>
            </a:r>
            <a:r>
              <a:rPr u="sng">
                <a:solidFill>
                  <a:srgbClr val="00C8A5"/>
                </a:solidFill>
                <a:uFill>
                  <a:solidFill>
                    <a:srgbClr val="00C8A5"/>
                  </a:solidFill>
                </a:uFill>
                <a:hlinkClick r:id="rId5"/>
              </a:rPr>
              <a:t>Curriculum Story Project 1: Curriculum Co-design</a:t>
            </a:r>
            <a:r>
              <a:t>.</a:t>
            </a:r>
          </a:p>
          <a:p>
            <a:r>
              <a:t>If you have already mapped out curriculum knowledge and disciplinary skills, project and activity ideas, then you can add required thinking skills to this map - what thinking skills do children and young people need to: 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marL="572654" indent="-432954">
              <a:buClr>
                <a:srgbClr val="353744"/>
              </a:buClr>
              <a:buSzPct val="100000"/>
              <a:buFont typeface="Helvetica"/>
              <a:buChar char="•"/>
            </a:pPr>
            <a:r>
              <a:t>Get started on understanding the concept?</a:t>
            </a:r>
          </a:p>
          <a:p>
            <a:pPr marL="572654" indent="-432954">
              <a:buClr>
                <a:srgbClr val="353744"/>
              </a:buClr>
              <a:buSzPct val="100000"/>
              <a:buFont typeface="Helvetica"/>
              <a:buChar char="•"/>
            </a:pPr>
            <a:r>
              <a:t>Develop their own ideas on the concept? </a:t>
            </a:r>
          </a:p>
          <a:p>
            <a:pPr marL="572654" indent="-432954">
              <a:buClr>
                <a:srgbClr val="353744"/>
              </a:buClr>
              <a:buSzPct val="100000"/>
              <a:buFont typeface="Helvetica"/>
              <a:buChar char="•"/>
            </a:pPr>
            <a:r>
              <a:t>Create a product of their learning? </a:t>
            </a:r>
          </a:p>
          <a:p>
            <a:pPr marL="572654" indent="-432954">
              <a:buClr>
                <a:srgbClr val="353744"/>
              </a:buClr>
              <a:buSzPct val="100000"/>
              <a:buFont typeface="Helvetica"/>
              <a:buChar char="•"/>
            </a:pPr>
            <a:r>
              <a:t>Reflect on their learning? </a:t>
            </a:r>
          </a:p>
          <a:p>
            <a:r>
              <a:t>Consider adding the skills in a different coloured hexagon set, so that their importance and ongoing development is clear at a glance. </a:t>
            </a:r>
          </a:p>
          <a:p>
            <a:r>
              <a:t>Take it a stage further: can thinking skills form the basis of shared assessments?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ater cycle and the problems of pollution"/>
          <p:cNvSpPr/>
          <p:nvPr/>
        </p:nvSpPr>
        <p:spPr>
          <a:xfrm>
            <a:off x="894557" y="730915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Water cycle and the problems of pollution </a:t>
            </a:r>
          </a:p>
        </p:txBody>
      </p:sp>
      <p:sp>
        <p:nvSpPr>
          <p:cNvPr id="155" name="gap minder tool: graph-reading on pollution, health, economy"/>
          <p:cNvSpPr/>
          <p:nvPr/>
        </p:nvSpPr>
        <p:spPr>
          <a:xfrm>
            <a:off x="3275649" y="2188267"/>
            <a:ext cx="1539795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gap minder tool: graph-reading on pollution, health, economy</a:t>
            </a:r>
          </a:p>
        </p:txBody>
      </p:sp>
      <p:sp>
        <p:nvSpPr>
          <p:cNvPr id="156" name="Greenwashing"/>
          <p:cNvSpPr/>
          <p:nvPr/>
        </p:nvSpPr>
        <p:spPr>
          <a:xfrm>
            <a:off x="8109962" y="2188267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Greenwashing</a:t>
            </a:r>
          </a:p>
        </p:txBody>
      </p:sp>
      <p:sp>
        <p:nvSpPr>
          <p:cNvPr id="157" name="poverty and pollution"/>
          <p:cNvSpPr/>
          <p:nvPr/>
        </p:nvSpPr>
        <p:spPr>
          <a:xfrm>
            <a:off x="5694842" y="35824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poverty and pollution</a:t>
            </a:r>
          </a:p>
        </p:txBody>
      </p:sp>
      <p:sp>
        <p:nvSpPr>
          <p:cNvPr id="158" name="SEPA flooding website: will we flood?"/>
          <p:cNvSpPr/>
          <p:nvPr/>
        </p:nvSpPr>
        <p:spPr>
          <a:xfrm>
            <a:off x="2476479" y="730915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SEPA flooding website: will we flood? </a:t>
            </a:r>
          </a:p>
        </p:txBody>
      </p:sp>
      <p:sp>
        <p:nvSpPr>
          <p:cNvPr id="159" name="Cross-border pollution"/>
          <p:cNvSpPr/>
          <p:nvPr/>
        </p:nvSpPr>
        <p:spPr>
          <a:xfrm>
            <a:off x="2476479" y="35570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Cross-border pollution</a:t>
            </a:r>
          </a:p>
        </p:txBody>
      </p:sp>
      <p:sp>
        <p:nvSpPr>
          <p:cNvPr id="160" name="global warming: why is 1.5% so important?"/>
          <p:cNvSpPr/>
          <p:nvPr/>
        </p:nvSpPr>
        <p:spPr>
          <a:xfrm>
            <a:off x="61359" y="2199424"/>
            <a:ext cx="1539795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global warming: why is 1.5% so important?</a:t>
            </a:r>
          </a:p>
        </p:txBody>
      </p:sp>
      <p:sp>
        <p:nvSpPr>
          <p:cNvPr id="161" name="Data analysis skills"/>
          <p:cNvSpPr/>
          <p:nvPr/>
        </p:nvSpPr>
        <p:spPr>
          <a:xfrm>
            <a:off x="4058401" y="730915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2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Data analysis skills</a:t>
            </a:r>
          </a:p>
        </p:txBody>
      </p:sp>
      <p:sp>
        <p:nvSpPr>
          <p:cNvPr id="162" name="Speech writing"/>
          <p:cNvSpPr/>
          <p:nvPr/>
        </p:nvSpPr>
        <p:spPr>
          <a:xfrm>
            <a:off x="10486254" y="825132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Speech writing</a:t>
            </a:r>
          </a:p>
        </p:txBody>
      </p:sp>
      <p:sp>
        <p:nvSpPr>
          <p:cNvPr id="163" name="Research Skills"/>
          <p:cNvSpPr/>
          <p:nvPr/>
        </p:nvSpPr>
        <p:spPr>
          <a:xfrm>
            <a:off x="6510893" y="2199424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Research Skills</a:t>
            </a:r>
          </a:p>
        </p:txBody>
      </p:sp>
      <p:sp>
        <p:nvSpPr>
          <p:cNvPr id="164" name="Discursive…"/>
          <p:cNvSpPr/>
          <p:nvPr/>
        </p:nvSpPr>
        <p:spPr>
          <a:xfrm>
            <a:off x="6510893" y="4957867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Discursive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Essay Writing</a:t>
            </a:r>
          </a:p>
        </p:txBody>
      </p:sp>
      <p:sp>
        <p:nvSpPr>
          <p:cNvPr id="165" name="Text: Going, Going, by Philip Larkin"/>
          <p:cNvSpPr/>
          <p:nvPr/>
        </p:nvSpPr>
        <p:spPr>
          <a:xfrm>
            <a:off x="8909132" y="35570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Text:</a:t>
            </a:r>
            <a:br/>
            <a:r>
              <a:t>Going, Going, by Philip Larkin</a:t>
            </a:r>
          </a:p>
        </p:txBody>
      </p:sp>
      <p:sp>
        <p:nvSpPr>
          <p:cNvPr id="166" name="Writing poetry as a persuasive text"/>
          <p:cNvSpPr/>
          <p:nvPr/>
        </p:nvSpPr>
        <p:spPr>
          <a:xfrm>
            <a:off x="10529154" y="35570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>
              <a:defRPr sz="1200" b="1" cap="all">
                <a:solidFill>
                  <a:srgbClr val="FFFFFF"/>
                </a:solidFill>
              </a:defRPr>
            </a:lvl1pPr>
          </a:lstStyle>
          <a:p>
            <a:r>
              <a:t>Writing poetry as a persuasive text</a:t>
            </a:r>
          </a:p>
        </p:txBody>
      </p:sp>
      <p:sp>
        <p:nvSpPr>
          <p:cNvPr id="167" name="VIDEO:  GRETA THUNBERG in GLASGOW"/>
          <p:cNvSpPr/>
          <p:nvPr/>
        </p:nvSpPr>
        <p:spPr>
          <a:xfrm>
            <a:off x="856457" y="35570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VIDEO: </a:t>
            </a:r>
            <a:br/>
            <a:r>
              <a:t>GRETA THUNBERG</a:t>
            </a:r>
            <a:br/>
            <a:r>
              <a:t>in GLASGOW</a:t>
            </a:r>
          </a:p>
        </p:txBody>
      </p:sp>
      <p:sp>
        <p:nvSpPr>
          <p:cNvPr id="168" name="Metaphor, ALLITERATION…"/>
          <p:cNvSpPr/>
          <p:nvPr/>
        </p:nvSpPr>
        <p:spPr>
          <a:xfrm>
            <a:off x="9691013" y="2188267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Metaphor, ALLITERATION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and the Environment </a:t>
            </a:r>
          </a:p>
        </p:txBody>
      </p:sp>
      <p:sp>
        <p:nvSpPr>
          <p:cNvPr id="169" name="Text: Animal’s People by Indra Sinha"/>
          <p:cNvSpPr/>
          <p:nvPr/>
        </p:nvSpPr>
        <p:spPr>
          <a:xfrm>
            <a:off x="4096501" y="3582488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3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Text:</a:t>
            </a:r>
            <a:br/>
            <a:r>
              <a:t>Animal’s People by Indra Sinha</a:t>
            </a:r>
          </a:p>
        </p:txBody>
      </p:sp>
      <p:sp>
        <p:nvSpPr>
          <p:cNvPr id="170" name="ASSESSMENT:…"/>
          <p:cNvSpPr/>
          <p:nvPr/>
        </p:nvSpPr>
        <p:spPr>
          <a:xfrm>
            <a:off x="8109962" y="4957867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4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ASSESSMENT: 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WRITE A PERSUASIVE TEXT</a:t>
            </a:r>
          </a:p>
        </p:txBody>
      </p:sp>
      <p:sp>
        <p:nvSpPr>
          <p:cNvPr id="171" name="ASSESSMENT:…"/>
          <p:cNvSpPr/>
          <p:nvPr/>
        </p:nvSpPr>
        <p:spPr>
          <a:xfrm>
            <a:off x="8909132" y="825132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4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ASSESSMENT: 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GIVE A Persuasive, inspiring speech</a:t>
            </a:r>
          </a:p>
        </p:txBody>
      </p:sp>
      <p:sp>
        <p:nvSpPr>
          <p:cNvPr id="172" name="ASSESSMENT:…"/>
          <p:cNvSpPr/>
          <p:nvPr/>
        </p:nvSpPr>
        <p:spPr>
          <a:xfrm>
            <a:off x="5636294" y="730915"/>
            <a:ext cx="1539794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4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ASSESSMENT: 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make the case for a change in habits</a:t>
            </a:r>
          </a:p>
        </p:txBody>
      </p:sp>
      <p:sp>
        <p:nvSpPr>
          <p:cNvPr id="173" name="ASSESSMENT:…"/>
          <p:cNvSpPr/>
          <p:nvPr/>
        </p:nvSpPr>
        <p:spPr>
          <a:xfrm>
            <a:off x="3275649" y="4957867"/>
            <a:ext cx="1539795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blipFill>
            <a:blip r:embed="rId4"/>
          </a:blipFill>
          <a:ln w="3175">
            <a:miter lim="400000"/>
          </a:ln>
          <a:effectLst>
            <a:outerShdw blurRad="127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ASSESSMENT: </a:t>
            </a:r>
          </a:p>
          <a:p>
            <a:pPr algn="ctr">
              <a:defRPr sz="1200" b="1" cap="all">
                <a:solidFill>
                  <a:srgbClr val="FFFFFF"/>
                </a:solidFill>
              </a:defRPr>
            </a:pPr>
            <a:r>
              <a:t>Map pollution from one country against another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0112" y="6374079"/>
            <a:ext cx="2804347" cy="1869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5828632"/>
            <a:ext cx="12209381" cy="1029368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ext Box 8"/>
          <p:cNvSpPr txBox="1"/>
          <p:nvPr/>
        </p:nvSpPr>
        <p:spPr>
          <a:xfrm>
            <a:off x="7208519" y="6284669"/>
            <a:ext cx="49377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xfrm>
            <a:off x="611801" y="525849"/>
            <a:ext cx="11049507" cy="782321"/>
          </a:xfrm>
          <a:prstGeom prst="rect">
            <a:avLst/>
          </a:prstGeom>
        </p:spPr>
        <p:txBody>
          <a:bodyPr/>
          <a:lstStyle>
            <a:lvl1pPr defTabSz="832104">
              <a:defRPr sz="2730"/>
            </a:lvl1pPr>
          </a:lstStyle>
          <a:p>
            <a:r>
              <a:t>2. Adapt an existing thinking skills framework to your own context</a:t>
            </a:r>
          </a:p>
        </p:txBody>
      </p:sp>
      <p:sp>
        <p:nvSpPr>
          <p:cNvPr id="18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019510" y="1507436"/>
            <a:ext cx="10521292" cy="45115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77823">
              <a:defRPr sz="1919"/>
            </a:pPr>
            <a:r>
              <a:t>The Four Capacities and Meta-Skills from Skills Development Scotland (SDS) are two important frameworks educators can adapt and develop to suit the needs of their learners. Educators can process and analyse a learning experience they’re planning through the lens of the thinking skills they want to harness and develop further: for example observation, questioning and metacognition skills. </a:t>
            </a:r>
            <a:endParaRPr sz="1152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77823">
              <a:defRPr sz="1919"/>
            </a:pPr>
            <a:r>
              <a:t>A thinking skills framework can encourage and structure habits of thinking for learners. It can be a simple but powerful structure to support the thinking of all ages of learners. A framework helps build a common language for thinking that learners can apply across multiple classroom activities, assessment tasks, projects, and everyday decisions. And introducing the idea of a framework with its common language means you can develop and refine your own alongside learners themselves. </a:t>
            </a:r>
            <a:endParaRPr sz="1152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77823">
              <a:defRPr sz="1919"/>
            </a:pPr>
            <a:r>
              <a:t>Some schools have gone as far to develop what you might call a Curriculum of Thinking Skills; a skills framework making connections to employability, the world of work and pathways that some learners may never have thought of before. Crown Primary School created a thinking skills framework tied to the world of work.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0112" y="6374079"/>
            <a:ext cx="2804347" cy="1869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5828632"/>
            <a:ext cx="12209381" cy="1029368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ext Box 8"/>
          <p:cNvSpPr txBox="1"/>
          <p:nvPr/>
        </p:nvSpPr>
        <p:spPr>
          <a:xfrm>
            <a:off x="7208519" y="6284669"/>
            <a:ext cx="49377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  <p:sp>
        <p:nvSpPr>
          <p:cNvPr id="188" name="Title 1"/>
          <p:cNvSpPr txBox="1">
            <a:spLocks noGrp="1"/>
          </p:cNvSpPr>
          <p:nvPr>
            <p:ph type="title"/>
          </p:nvPr>
        </p:nvSpPr>
        <p:spPr>
          <a:xfrm>
            <a:off x="611801" y="525849"/>
            <a:ext cx="11049507" cy="782321"/>
          </a:xfrm>
          <a:prstGeom prst="rect">
            <a:avLst/>
          </a:prstGeom>
        </p:spPr>
        <p:txBody>
          <a:bodyPr/>
          <a:lstStyle>
            <a:lvl1pPr defTabSz="832104">
              <a:defRPr sz="2730"/>
            </a:lvl1pPr>
          </a:lstStyle>
          <a:p>
            <a:r>
              <a:t>2. Adapt an existing thinking skills framework to your own context</a:t>
            </a:r>
          </a:p>
        </p:txBody>
      </p:sp>
      <p:sp>
        <p:nvSpPr>
          <p:cNvPr id="18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019510" y="1507436"/>
            <a:ext cx="10521292" cy="45115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59536">
              <a:defRPr sz="1879"/>
            </a:pPr>
            <a:r>
              <a:t>How might you adapt this framework to your own context or the focus of your team? (Use the File &gt; Make a Copy option in the Google Docs provided to create your own fresh copy to adapt. And don’t forget to share back your own developments with us and/or the team at Crown Primary School).</a:t>
            </a:r>
            <a:endParaRPr sz="1128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59536">
              <a:defRPr sz="1879"/>
            </a:pPr>
            <a:endParaRPr sz="1128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59536">
              <a:defRPr sz="1879"/>
            </a:pPr>
            <a:r>
              <a:rPr b="1">
                <a:solidFill>
                  <a:srgbClr val="353744"/>
                </a:solidFill>
              </a:rPr>
              <a:t>Skills Development Scotland, Meta-Skills Toolkit: </a:t>
            </a:r>
            <a:r>
              <a:rPr u="sng">
                <a:solidFill>
                  <a:srgbClr val="00C8A5"/>
                </a:solidFill>
                <a:uFill>
                  <a:solidFill>
                    <a:srgbClr val="00C8A5"/>
                  </a:solidFill>
                </a:uFill>
                <a:hlinkClick r:id="rId5"/>
              </a:rPr>
              <a:t>https://www.skillsdevelopmentscotland.co.uk/what-we-do/scotlands-careers-services/education-team/meta-skills-toolkit/</a:t>
            </a:r>
            <a:r>
              <a:rPr>
                <a:solidFill>
                  <a:srgbClr val="353744"/>
                </a:solidFill>
              </a:rPr>
              <a:t> </a:t>
            </a:r>
            <a:endParaRPr sz="1128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59536">
              <a:defRPr sz="1879"/>
            </a:pPr>
            <a:r>
              <a:rPr b="1">
                <a:solidFill>
                  <a:srgbClr val="353744"/>
                </a:solidFill>
              </a:rPr>
              <a:t>The Four Capacities: </a:t>
            </a:r>
            <a:r>
              <a:rPr u="sng">
                <a:solidFill>
                  <a:srgbClr val="00C8A5"/>
                </a:solidFill>
                <a:uFill>
                  <a:solidFill>
                    <a:srgbClr val="00C8A5"/>
                  </a:solidFill>
                </a:uFill>
                <a:hlinkClick r:id="rId6"/>
              </a:rPr>
              <a:t>https://education.gov.scot/education-scotland/scottish-education-system/policy-for-scottish-education/policy-drivers/cfe-building-from-the-statement-appendix-incl-btc1-5/the-purpose-of-the-curriculum</a:t>
            </a:r>
            <a:r>
              <a:rPr>
                <a:solidFill>
                  <a:srgbClr val="353744"/>
                </a:solidFill>
              </a:rPr>
              <a:t> </a:t>
            </a:r>
            <a:endParaRPr sz="1128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59536">
              <a:defRPr sz="1879"/>
            </a:pPr>
            <a:r>
              <a:rPr b="1">
                <a:solidFill>
                  <a:srgbClr val="353744"/>
                </a:solidFill>
              </a:rPr>
              <a:t>Skills Development Framework: How-To Guide, Crown Primary School</a:t>
            </a:r>
            <a:r>
              <a:rPr>
                <a:solidFill>
                  <a:srgbClr val="353744"/>
                </a:solidFill>
              </a:rPr>
              <a:t>: </a:t>
            </a:r>
            <a:r>
              <a:rPr u="sng">
                <a:solidFill>
                  <a:srgbClr val="00C8A5"/>
                </a:solidFill>
                <a:uFill>
                  <a:solidFill>
                    <a:srgbClr val="00C8A5"/>
                  </a:solidFill>
                </a:uFill>
                <a:hlinkClick r:id="rId7"/>
              </a:rPr>
              <a:t>https://docs.google.com/document/d/1e_z4BRQJKK8_zmGiB6xA7pdipt6ZEUxDza5rmqCoRyY/edit</a:t>
            </a:r>
            <a:endParaRPr sz="1128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859536">
              <a:defRPr sz="1879"/>
            </a:pPr>
            <a:r>
              <a:rPr b="1">
                <a:solidFill>
                  <a:srgbClr val="353744"/>
                </a:solidFill>
              </a:rPr>
              <a:t>Skills Development Framework, Crown Primary School: </a:t>
            </a:r>
            <a:r>
              <a:rPr u="sng">
                <a:solidFill>
                  <a:srgbClr val="00C8A5"/>
                </a:solidFill>
                <a:uFill>
                  <a:solidFill>
                    <a:srgbClr val="00C8A5"/>
                  </a:solidFill>
                </a:uFill>
                <a:hlinkClick r:id="rId8"/>
              </a:rPr>
              <a:t>https://docs.google.com/document/d/1zXxRYXXALQh7y_H-oyZ8tpLtdZx0s7MghWybZxdJb-g/edit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91173" y="1751176"/>
            <a:ext cx="10827034" cy="303918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 b="1"/>
            </a:pPr>
            <a:r>
              <a:t>Education Scotland</a:t>
            </a:r>
          </a:p>
          <a:p>
            <a:pPr>
              <a:spcBef>
                <a:spcPts val="300"/>
              </a:spcBef>
              <a:defRPr sz="1400"/>
            </a:pPr>
            <a:r>
              <a:t>Denholm House</a:t>
            </a:r>
          </a:p>
          <a:p>
            <a:pPr>
              <a:spcBef>
                <a:spcPts val="300"/>
              </a:spcBef>
              <a:defRPr sz="1400"/>
            </a:pPr>
            <a:r>
              <a:t>Almondvale Business Park</a:t>
            </a:r>
          </a:p>
          <a:p>
            <a:pPr>
              <a:spcBef>
                <a:spcPts val="300"/>
              </a:spcBef>
              <a:defRPr sz="1400"/>
            </a:pPr>
            <a:r>
              <a:t>Almondvale Way</a:t>
            </a:r>
          </a:p>
          <a:p>
            <a:pPr>
              <a:spcBef>
                <a:spcPts val="300"/>
              </a:spcBef>
              <a:defRPr sz="1400"/>
            </a:pPr>
            <a:r>
              <a:t>Livingston EH54 6GA</a:t>
            </a:r>
          </a:p>
          <a:p>
            <a:pPr>
              <a:defRPr sz="1400"/>
            </a:pPr>
            <a:endParaRPr/>
          </a:p>
          <a:p>
            <a:pPr>
              <a:spcBef>
                <a:spcPts val="300"/>
              </a:spcBef>
              <a:defRPr sz="1400" b="1"/>
            </a:pPr>
            <a:r>
              <a:t>T   </a:t>
            </a:r>
            <a:r>
              <a:rPr b="0"/>
              <a:t>+44 (0)131 244 5000</a:t>
            </a:r>
          </a:p>
          <a:p>
            <a:pPr>
              <a:spcBef>
                <a:spcPts val="300"/>
              </a:spcBef>
              <a:defRPr sz="1400" b="1"/>
            </a:pPr>
            <a:r>
              <a:t>E   </a:t>
            </a:r>
            <a:r>
              <a:rPr b="0"/>
              <a:t>enquiries@educationscotland.gsi.gov.uk</a:t>
            </a:r>
          </a:p>
          <a:p>
            <a:pPr>
              <a:spcBef>
                <a:spcPts val="300"/>
              </a:spcBef>
              <a:defRPr sz="1400"/>
            </a:pPr>
            <a:r>
              <a:t> </a:t>
            </a:r>
          </a:p>
        </p:txBody>
      </p:sp>
      <p:pic>
        <p:nvPicPr>
          <p:cNvPr id="19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rcRect l="9653" t="15093" r="10208" b="27991"/>
          <a:stretch>
            <a:fillRect/>
          </a:stretch>
        </p:blipFill>
        <p:spPr>
          <a:xfrm>
            <a:off x="546912" y="398639"/>
            <a:ext cx="2604793" cy="11310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3752515"/>
            <a:ext cx="12209381" cy="3105485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 Box 8"/>
          <p:cNvSpPr txBox="1"/>
          <p:nvPr/>
        </p:nvSpPr>
        <p:spPr>
          <a:xfrm>
            <a:off x="7208519" y="6057900"/>
            <a:ext cx="49377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R="259715" algn="r">
              <a:tabLst>
                <a:tab pos="3327400" algn="l"/>
              </a:tabLst>
              <a:defRPr sz="1400" b="1">
                <a:solidFill>
                  <a:srgbClr val="FFFFFF"/>
                </a:solidFill>
              </a:defRPr>
            </a:lvl1pPr>
          </a:lstStyle>
          <a:p>
            <a:r>
              <a:t>For Scotland's learners, with Scotland's educators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owerpoint_template">
  <a:themeElements>
    <a:clrScheme name="Powerpoint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werpoint_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owerpoint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owerpoint_template">
  <a:themeElements>
    <a:clrScheme name="Powerpoint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werpoint_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owerpoint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1341</Words>
  <Application>Microsoft Office PowerPoint</Application>
  <PresentationFormat>Widescreen</PresentationFormat>
  <Paragraphs>92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Times Roman</vt:lpstr>
      <vt:lpstr>Powerpoint_template</vt:lpstr>
      <vt:lpstr>PowerPoint Presentation</vt:lpstr>
      <vt:lpstr>How to use this download pack</vt:lpstr>
      <vt:lpstr>Discussion activities</vt:lpstr>
      <vt:lpstr>PowerPoint Presentation</vt:lpstr>
      <vt:lpstr>1. Add thinking skills to your curriculum map</vt:lpstr>
      <vt:lpstr>PowerPoint Presentation</vt:lpstr>
      <vt:lpstr>2. Adapt an existing thinking skills framework to your own context</vt:lpstr>
      <vt:lpstr>2. Adapt an existing thinking skills framework to your own context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Curriculum Story Project: A framework for thinking</dc:title>
  <dc:creator>Stevenson J (Jeremy)</dc:creator>
  <cp:lastModifiedBy>Stevenson J (Jeremy)</cp:lastModifiedBy>
  <cp:revision>1</cp:revision>
  <dcterms:modified xsi:type="dcterms:W3CDTF">2022-03-11T09:23:59Z</dcterms:modified>
</cp:coreProperties>
</file>