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3"/>
  </p:sldMasterIdLst>
  <p:notesMasterIdLst>
    <p:notesMasterId r:id="rId25"/>
  </p:notesMasterIdLst>
  <p:sldIdLst>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C0833CC-66C4-4191-A728-FF9146DA405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GB"/>
          </a:p>
        </p:txBody>
      </p:sp>
      <p:sp>
        <p:nvSpPr>
          <p:cNvPr id="3" name="Date Placeholder 2">
            <a:extLst>
              <a:ext uri="{FF2B5EF4-FFF2-40B4-BE49-F238E27FC236}">
                <a16:creationId xmlns:a16="http://schemas.microsoft.com/office/drawing/2014/main" id="{770F28ED-A7B7-40B9-BD55-4863C2353DBF}"/>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561E8C3B-95D9-4EEB-B903-0BCE30C427A1}" type="datetimeFigureOut">
              <a:rPr lang="en-GB"/>
              <a:pPr>
                <a:defRPr/>
              </a:pPr>
              <a:t>16/10/2020</a:t>
            </a:fld>
            <a:endParaRPr lang="en-GB"/>
          </a:p>
        </p:txBody>
      </p:sp>
      <p:sp>
        <p:nvSpPr>
          <p:cNvPr id="4" name="Slide Image Placeholder 3">
            <a:extLst>
              <a:ext uri="{FF2B5EF4-FFF2-40B4-BE49-F238E27FC236}">
                <a16:creationId xmlns:a16="http://schemas.microsoft.com/office/drawing/2014/main" id="{22B4EE8F-0CA6-4442-8920-98C9F9F2183E}"/>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a:extLst>
              <a:ext uri="{FF2B5EF4-FFF2-40B4-BE49-F238E27FC236}">
                <a16:creationId xmlns:a16="http://schemas.microsoft.com/office/drawing/2014/main" id="{2998ABE9-9A21-4AA7-A310-C374B6B527AF}"/>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a:extLst>
              <a:ext uri="{FF2B5EF4-FFF2-40B4-BE49-F238E27FC236}">
                <a16:creationId xmlns:a16="http://schemas.microsoft.com/office/drawing/2014/main" id="{46C3916D-B76E-4441-B54D-0281BA46FAFB}"/>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GB"/>
          </a:p>
        </p:txBody>
      </p:sp>
      <p:sp>
        <p:nvSpPr>
          <p:cNvPr id="7" name="Slide Number Placeholder 6">
            <a:extLst>
              <a:ext uri="{FF2B5EF4-FFF2-40B4-BE49-F238E27FC236}">
                <a16:creationId xmlns:a16="http://schemas.microsoft.com/office/drawing/2014/main" id="{D3E0589B-E6CF-4F57-A190-B05DC13582D4}"/>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fld id="{73F4BB9D-07F2-46D9-864E-FC16C9B1F823}"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AB763EA9-CFA2-475F-9D62-AB6E45DAF68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01F41F35-1191-4124-9412-E7C50E99190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a:p>
            <a:pPr eaLnBrk="1" hangingPunct="1">
              <a:spcBef>
                <a:spcPct val="0"/>
              </a:spcBef>
            </a:pPr>
            <a:endParaRPr lang="en-GB" altLang="en-US"/>
          </a:p>
          <a:p>
            <a:pPr eaLnBrk="1" hangingPunct="1">
              <a:spcBef>
                <a:spcPct val="0"/>
              </a:spcBef>
            </a:pPr>
            <a:endParaRPr lang="en-GB" altLang="en-US"/>
          </a:p>
          <a:p>
            <a:pPr eaLnBrk="1" hangingPunct="1">
              <a:spcBef>
                <a:spcPct val="0"/>
              </a:spcBef>
            </a:pPr>
            <a:endParaRPr lang="en-GB" altLang="en-US"/>
          </a:p>
        </p:txBody>
      </p:sp>
      <p:sp>
        <p:nvSpPr>
          <p:cNvPr id="5124" name="Slide Number Placeholder 3">
            <a:extLst>
              <a:ext uri="{FF2B5EF4-FFF2-40B4-BE49-F238E27FC236}">
                <a16:creationId xmlns:a16="http://schemas.microsoft.com/office/drawing/2014/main" id="{6D4E02A7-782E-428A-8EC1-8100A6D518D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D4A0619-5103-4BE2-8D65-C5870FEFDEFB}" type="slidenum">
              <a:rPr lang="en-GB" altLang="en-US">
                <a:latin typeface="Calibri" panose="020F0502020204030204" pitchFamily="34" charset="0"/>
              </a:rPr>
              <a:pPr/>
              <a:t>1</a:t>
            </a:fld>
            <a:endParaRPr lang="en-GB" altLang="en-US">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A7365F49-89F3-4263-8E79-00B0D7EC548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3CEFCC9A-E9F1-4B03-89CC-564D49B783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latin typeface="Comic Sans MS" panose="030F0702030302020204" pitchFamily="66" charset="0"/>
              </a:rPr>
              <a:t>It is helpful to consider how ready we are to listen and at what level.</a:t>
            </a:r>
          </a:p>
          <a:p>
            <a:pPr eaLnBrk="1" hangingPunct="1">
              <a:spcBef>
                <a:spcPct val="0"/>
              </a:spcBef>
            </a:pPr>
            <a:endParaRPr lang="en-GB" altLang="en-US">
              <a:latin typeface="Comic Sans MS" panose="030F0702030302020204" pitchFamily="66" charset="0"/>
            </a:endParaRPr>
          </a:p>
          <a:p>
            <a:pPr eaLnBrk="1" hangingPunct="1">
              <a:spcBef>
                <a:spcPct val="0"/>
              </a:spcBef>
            </a:pPr>
            <a:r>
              <a:rPr lang="en-GB" altLang="en-US">
                <a:latin typeface="Comic Sans MS" panose="030F0702030302020204" pitchFamily="66" charset="0"/>
              </a:rPr>
              <a:t>Active listening is person focused, listening to understand and listening for potential so that support towards the best outcome can be achieved (Level 3).</a:t>
            </a:r>
          </a:p>
        </p:txBody>
      </p:sp>
      <p:sp>
        <p:nvSpPr>
          <p:cNvPr id="23556" name="Slide Number Placeholder 3">
            <a:extLst>
              <a:ext uri="{FF2B5EF4-FFF2-40B4-BE49-F238E27FC236}">
                <a16:creationId xmlns:a16="http://schemas.microsoft.com/office/drawing/2014/main" id="{A8E88AE7-0D42-400B-8028-DE6E4E29CE6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E7DFC50-2B4A-488F-8545-5A4546B892B2}" type="slidenum">
              <a:rPr lang="en-GB" altLang="en-US">
                <a:latin typeface="Calibri" panose="020F0502020204030204" pitchFamily="34" charset="0"/>
              </a:rPr>
              <a:pPr/>
              <a:t>10</a:t>
            </a:fld>
            <a:endParaRPr lang="en-GB" altLang="en-US">
              <a:latin typeface="Calibri" panose="020F050202020403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501C2E66-0063-497B-BB31-53D7D6D2ED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51671054-B768-478B-9A0F-D287A8EC142E}"/>
              </a:ext>
            </a:extLst>
          </p:cNvPr>
          <p:cNvSpPr>
            <a:spLocks noGrp="1"/>
          </p:cNvSpPr>
          <p:nvPr>
            <p:ph type="body" idx="1"/>
          </p:nvPr>
        </p:nvSpPr>
        <p:spPr/>
        <p:txBody>
          <a:bodyPr/>
          <a:lstStyle/>
          <a:p>
            <a:pPr eaLnBrk="1" fontAlgn="auto" hangingPunct="1">
              <a:spcBef>
                <a:spcPts val="0"/>
              </a:spcBef>
              <a:spcAft>
                <a:spcPts val="0"/>
              </a:spcAft>
              <a:defRPr/>
            </a:pPr>
            <a:r>
              <a:rPr lang="en-GB" dirty="0">
                <a:latin typeface="Comic Sans MS" pitchFamily="66" charset="0"/>
              </a:rPr>
              <a:t>The mentor has an opportunity to encourage successful engagement in professional dialogue by:</a:t>
            </a:r>
          </a:p>
          <a:p>
            <a:pPr eaLnBrk="1" fontAlgn="auto" hangingPunct="1">
              <a:spcBef>
                <a:spcPts val="0"/>
              </a:spcBef>
              <a:spcAft>
                <a:spcPts val="0"/>
              </a:spcAft>
              <a:defRPr/>
            </a:pPr>
            <a:endParaRPr lang="en-GB" dirty="0">
              <a:latin typeface="Comic Sans MS" pitchFamily="66" charset="0"/>
            </a:endParaRPr>
          </a:p>
          <a:p>
            <a:pPr marL="228600" indent="-228600" eaLnBrk="1" fontAlgn="auto" hangingPunct="1">
              <a:spcBef>
                <a:spcPts val="0"/>
              </a:spcBef>
              <a:spcAft>
                <a:spcPts val="0"/>
              </a:spcAft>
              <a:buFontTx/>
              <a:buAutoNum type="arabicParenBoth"/>
              <a:defRPr/>
            </a:pPr>
            <a:r>
              <a:rPr lang="en-GB" dirty="0">
                <a:latin typeface="Comic Sans MS" pitchFamily="66" charset="0"/>
              </a:rPr>
              <a:t>Helping to create a positive, non-judgemental, supportive atmosphere</a:t>
            </a:r>
          </a:p>
          <a:p>
            <a:pPr marL="228600" indent="-228600" eaLnBrk="1" fontAlgn="auto" hangingPunct="1">
              <a:spcBef>
                <a:spcPts val="0"/>
              </a:spcBef>
              <a:spcAft>
                <a:spcPts val="0"/>
              </a:spcAft>
              <a:buFontTx/>
              <a:buAutoNum type="arabicParenBoth"/>
              <a:defRPr/>
            </a:pPr>
            <a:r>
              <a:rPr lang="en-GB" dirty="0">
                <a:latin typeface="Comic Sans MS" pitchFamily="66" charset="0"/>
              </a:rPr>
              <a:t>Asking open questions and creating space for robust reflection and enquiry about practice</a:t>
            </a:r>
          </a:p>
          <a:p>
            <a:pPr marL="228600" indent="-228600" eaLnBrk="1" fontAlgn="auto" hangingPunct="1">
              <a:spcBef>
                <a:spcPts val="0"/>
              </a:spcBef>
              <a:spcAft>
                <a:spcPts val="0"/>
              </a:spcAft>
              <a:buFontTx/>
              <a:buAutoNum type="arabicParenBoth"/>
              <a:defRPr/>
            </a:pPr>
            <a:r>
              <a:rPr lang="en-GB" dirty="0">
                <a:latin typeface="Comic Sans MS" pitchFamily="66" charset="0"/>
              </a:rPr>
              <a:t>Working with the mentee to identify what might be achieved next</a:t>
            </a:r>
          </a:p>
          <a:p>
            <a:pPr marL="228600" indent="-228600" eaLnBrk="1" fontAlgn="auto" hangingPunct="1">
              <a:spcBef>
                <a:spcPts val="0"/>
              </a:spcBef>
              <a:spcAft>
                <a:spcPts val="0"/>
              </a:spcAft>
              <a:buFontTx/>
              <a:buAutoNum type="arabicParenBoth"/>
              <a:defRPr/>
            </a:pPr>
            <a:r>
              <a:rPr lang="en-GB" dirty="0">
                <a:latin typeface="Comic Sans MS" pitchFamily="66" charset="0"/>
              </a:rPr>
              <a:t>Finding out what is currently happening in areas of practice</a:t>
            </a:r>
          </a:p>
          <a:p>
            <a:pPr marL="228600" indent="-228600" eaLnBrk="1" fontAlgn="auto" hangingPunct="1">
              <a:spcBef>
                <a:spcPts val="0"/>
              </a:spcBef>
              <a:spcAft>
                <a:spcPts val="0"/>
              </a:spcAft>
              <a:buFontTx/>
              <a:buAutoNum type="arabicParenBoth"/>
              <a:defRPr/>
            </a:pPr>
            <a:r>
              <a:rPr lang="en-GB" dirty="0">
                <a:latin typeface="Comic Sans MS" pitchFamily="66" charset="0"/>
              </a:rPr>
              <a:t>Considering what steps/actions might be taken to move towards the goal</a:t>
            </a:r>
          </a:p>
          <a:p>
            <a:pPr marL="228600" indent="-228600" eaLnBrk="1" fontAlgn="auto" hangingPunct="1">
              <a:spcBef>
                <a:spcPts val="0"/>
              </a:spcBef>
              <a:spcAft>
                <a:spcPts val="0"/>
              </a:spcAft>
              <a:buFontTx/>
              <a:buAutoNum type="arabicParenBoth"/>
              <a:defRPr/>
            </a:pPr>
            <a:r>
              <a:rPr lang="en-GB" dirty="0">
                <a:latin typeface="Comic Sans MS" pitchFamily="66" charset="0"/>
              </a:rPr>
              <a:t>Helping to make decisions about resources and other support required to enable the mentee to reach their goal</a:t>
            </a:r>
          </a:p>
          <a:p>
            <a:pPr marL="228600" indent="-228600" eaLnBrk="1" fontAlgn="auto" hangingPunct="1">
              <a:spcBef>
                <a:spcPts val="0"/>
              </a:spcBef>
              <a:spcAft>
                <a:spcPts val="0"/>
              </a:spcAft>
              <a:buFontTx/>
              <a:buAutoNum type="arabicParenBoth"/>
              <a:defRPr/>
            </a:pPr>
            <a:endParaRPr lang="en-GB" dirty="0">
              <a:latin typeface="Comic Sans MS" pitchFamily="66" charset="0"/>
            </a:endParaRPr>
          </a:p>
          <a:p>
            <a:pPr marL="228600" indent="-228600" eaLnBrk="1" fontAlgn="auto" hangingPunct="1">
              <a:spcBef>
                <a:spcPts val="0"/>
              </a:spcBef>
              <a:spcAft>
                <a:spcPts val="0"/>
              </a:spcAft>
              <a:buFontTx/>
              <a:buAutoNum type="arabicParenBoth"/>
              <a:defRPr/>
            </a:pPr>
            <a:endParaRPr lang="en-GB" dirty="0">
              <a:latin typeface="Comic Sans MS" pitchFamily="66" charset="0"/>
            </a:endParaRPr>
          </a:p>
          <a:p>
            <a:pPr marL="228600" indent="-228600" eaLnBrk="1" fontAlgn="auto" hangingPunct="1">
              <a:spcBef>
                <a:spcPts val="0"/>
              </a:spcBef>
              <a:spcAft>
                <a:spcPts val="0"/>
              </a:spcAft>
              <a:defRPr/>
            </a:pPr>
            <a:endParaRPr lang="en-GB" dirty="0">
              <a:latin typeface="Comic Sans MS" pitchFamily="66" charset="0"/>
            </a:endParaRPr>
          </a:p>
        </p:txBody>
      </p:sp>
      <p:sp>
        <p:nvSpPr>
          <p:cNvPr id="25604" name="Slide Number Placeholder 3">
            <a:extLst>
              <a:ext uri="{FF2B5EF4-FFF2-40B4-BE49-F238E27FC236}">
                <a16:creationId xmlns:a16="http://schemas.microsoft.com/office/drawing/2014/main" id="{197F1545-5EC9-47DE-BEDE-78C50CEBECA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6F4A8BE-71C9-4AC6-B54D-5EC93905C0AF}" type="slidenum">
              <a:rPr lang="en-GB" altLang="en-US">
                <a:latin typeface="Calibri" panose="020F0502020204030204" pitchFamily="34" charset="0"/>
              </a:rPr>
              <a:pPr/>
              <a:t>11</a:t>
            </a:fld>
            <a:endParaRPr lang="en-GB" altLang="en-US">
              <a:latin typeface="Calibri" panose="020F050202020403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2FF90898-1DE2-481E-8C06-ED38518319D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4E101676-3B64-4512-881D-69525AC9669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latin typeface="Comic Sans MS" panose="030F0702030302020204" pitchFamily="66" charset="0"/>
              </a:rPr>
              <a:t>There may be an overarching goal for the mentee for example, meeting the Standard for Provisional Registration or completing the placement requirements successfully. </a:t>
            </a:r>
          </a:p>
          <a:p>
            <a:pPr eaLnBrk="1" hangingPunct="1">
              <a:spcBef>
                <a:spcPct val="0"/>
              </a:spcBef>
            </a:pPr>
            <a:r>
              <a:rPr lang="en-US" altLang="en-US">
                <a:latin typeface="Comic Sans MS" panose="030F0702030302020204" pitchFamily="66" charset="0"/>
              </a:rPr>
              <a:t>The support of the mentor will enable mentees to work towards a long term goal by identifying, striving for, and reaching smaller goals on the way.</a:t>
            </a:r>
          </a:p>
          <a:p>
            <a:pPr eaLnBrk="1" hangingPunct="1">
              <a:spcBef>
                <a:spcPct val="0"/>
              </a:spcBef>
            </a:pPr>
            <a:endParaRPr lang="en-GB" altLang="en-US"/>
          </a:p>
        </p:txBody>
      </p:sp>
      <p:sp>
        <p:nvSpPr>
          <p:cNvPr id="27652" name="Slide Number Placeholder 3">
            <a:extLst>
              <a:ext uri="{FF2B5EF4-FFF2-40B4-BE49-F238E27FC236}">
                <a16:creationId xmlns:a16="http://schemas.microsoft.com/office/drawing/2014/main" id="{5AED1EEB-2562-4F5D-8533-3F9DC5378BD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D131E2F-92BF-4EA9-BB36-1069CE5055B2}" type="slidenum">
              <a:rPr lang="en-GB" altLang="en-US">
                <a:latin typeface="Calibri" panose="020F0502020204030204" pitchFamily="34" charset="0"/>
              </a:rPr>
              <a:pPr/>
              <a:t>12</a:t>
            </a:fld>
            <a:endParaRPr lang="en-GB" altLang="en-US">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a:extLst>
              <a:ext uri="{FF2B5EF4-FFF2-40B4-BE49-F238E27FC236}">
                <a16:creationId xmlns:a16="http://schemas.microsoft.com/office/drawing/2014/main" id="{C5445D9E-74C3-46B1-977D-9CFC380AC0B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a:extLst>
              <a:ext uri="{FF2B5EF4-FFF2-40B4-BE49-F238E27FC236}">
                <a16:creationId xmlns:a16="http://schemas.microsoft.com/office/drawing/2014/main" id="{F5304D8F-ED9C-485C-A5D0-C5511DA5FB0E}"/>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latin typeface="Comic Sans MS" panose="030F0702030302020204" pitchFamily="66" charset="0"/>
              </a:rPr>
              <a:t>The stimulus for professional dialogue might involve a number of aspects and themes.</a:t>
            </a:r>
          </a:p>
          <a:p>
            <a:pPr eaLnBrk="1" hangingPunct="1">
              <a:spcBef>
                <a:spcPct val="0"/>
              </a:spcBef>
            </a:pPr>
            <a:r>
              <a:rPr lang="en-US" altLang="en-US">
                <a:latin typeface="Comic Sans MS" panose="030F0702030302020204" pitchFamily="66" charset="0"/>
              </a:rPr>
              <a:t>The focus might include:</a:t>
            </a:r>
          </a:p>
          <a:p>
            <a:pPr eaLnBrk="1" hangingPunct="1">
              <a:spcBef>
                <a:spcPct val="0"/>
              </a:spcBef>
            </a:pPr>
            <a:endParaRPr lang="en-US" altLang="en-US">
              <a:latin typeface="Comic Sans MS" panose="030F0702030302020204" pitchFamily="66" charset="0"/>
            </a:endParaRPr>
          </a:p>
          <a:p>
            <a:pPr eaLnBrk="1" hangingPunct="1">
              <a:spcBef>
                <a:spcPct val="0"/>
              </a:spcBef>
            </a:pPr>
            <a:r>
              <a:rPr lang="en-US" altLang="en-US">
                <a:latin typeface="Comic Sans MS" panose="030F0702030302020204" pitchFamily="66" charset="0"/>
              </a:rPr>
              <a:t>A teaching and learning opportunity undertaken by the mentee</a:t>
            </a:r>
          </a:p>
          <a:p>
            <a:pPr eaLnBrk="1" hangingPunct="1">
              <a:spcBef>
                <a:spcPct val="0"/>
              </a:spcBef>
            </a:pPr>
            <a:endParaRPr lang="en-US" altLang="en-US">
              <a:latin typeface="Comic Sans MS" panose="030F0702030302020204" pitchFamily="66" charset="0"/>
            </a:endParaRPr>
          </a:p>
          <a:p>
            <a:pPr eaLnBrk="1" hangingPunct="1">
              <a:spcBef>
                <a:spcPct val="0"/>
              </a:spcBef>
            </a:pPr>
            <a:r>
              <a:rPr lang="en-US" altLang="en-US">
                <a:latin typeface="Comic Sans MS" panose="030F0702030302020204" pitchFamily="66" charset="0"/>
              </a:rPr>
              <a:t>Outcomes for learners, reflecting on completed activities and achievements</a:t>
            </a:r>
          </a:p>
          <a:p>
            <a:pPr eaLnBrk="1" hangingPunct="1">
              <a:spcBef>
                <a:spcPct val="0"/>
              </a:spcBef>
            </a:pPr>
            <a:endParaRPr lang="en-US" altLang="en-US">
              <a:latin typeface="Comic Sans MS" panose="030F0702030302020204" pitchFamily="66" charset="0"/>
            </a:endParaRPr>
          </a:p>
          <a:p>
            <a:pPr eaLnBrk="1" hangingPunct="1">
              <a:spcBef>
                <a:spcPct val="0"/>
              </a:spcBef>
            </a:pPr>
            <a:r>
              <a:rPr lang="en-US" altLang="en-US">
                <a:latin typeface="Comic Sans MS" panose="030F0702030302020204" pitchFamily="66" charset="0"/>
              </a:rPr>
              <a:t>An area of the Standard for Provisional Registration</a:t>
            </a:r>
          </a:p>
          <a:p>
            <a:pPr eaLnBrk="1" hangingPunct="1">
              <a:spcBef>
                <a:spcPct val="0"/>
              </a:spcBef>
            </a:pPr>
            <a:endParaRPr lang="en-US" altLang="en-US">
              <a:latin typeface="Comic Sans MS" panose="030F0702030302020204" pitchFamily="66" charset="0"/>
            </a:endParaRPr>
          </a:p>
          <a:p>
            <a:pPr eaLnBrk="1" hangingPunct="1">
              <a:spcBef>
                <a:spcPct val="0"/>
              </a:spcBef>
            </a:pPr>
            <a:r>
              <a:rPr lang="en-US" altLang="en-US">
                <a:latin typeface="Comic Sans MS" panose="030F0702030302020204" pitchFamily="66" charset="0"/>
              </a:rPr>
              <a:t>Key successes and achievements</a:t>
            </a:r>
          </a:p>
          <a:p>
            <a:pPr eaLnBrk="1" hangingPunct="1">
              <a:spcBef>
                <a:spcPct val="0"/>
              </a:spcBef>
            </a:pPr>
            <a:endParaRPr lang="en-US" altLang="en-US">
              <a:latin typeface="Comic Sans MS" panose="030F0702030302020204" pitchFamily="66" charset="0"/>
            </a:endParaRPr>
          </a:p>
          <a:p>
            <a:pPr eaLnBrk="1" hangingPunct="1">
              <a:spcBef>
                <a:spcPct val="0"/>
              </a:spcBef>
            </a:pPr>
            <a:r>
              <a:rPr lang="en-US" altLang="en-US">
                <a:latin typeface="Comic Sans MS" panose="030F0702030302020204" pitchFamily="66" charset="0"/>
              </a:rPr>
              <a:t>Challenges or questions</a:t>
            </a:r>
          </a:p>
          <a:p>
            <a:pPr eaLnBrk="1" hangingPunct="1">
              <a:spcBef>
                <a:spcPct val="0"/>
              </a:spcBef>
            </a:pPr>
            <a:endParaRPr lang="en-US" altLang="en-US">
              <a:latin typeface="Comic Sans MS" panose="030F0702030302020204" pitchFamily="66" charset="0"/>
            </a:endParaRPr>
          </a:p>
          <a:p>
            <a:pPr eaLnBrk="1" hangingPunct="1">
              <a:spcBef>
                <a:spcPct val="0"/>
              </a:spcBef>
            </a:pPr>
            <a:r>
              <a:rPr lang="en-US" altLang="en-US">
                <a:latin typeface="Comic Sans MS" panose="030F0702030302020204" pitchFamily="66" charset="0"/>
              </a:rPr>
              <a:t>Next steps for placement activity or professional development</a:t>
            </a:r>
          </a:p>
          <a:p>
            <a:pPr eaLnBrk="1" hangingPunct="1">
              <a:spcBef>
                <a:spcPct val="0"/>
              </a:spcBef>
            </a:pPr>
            <a:endParaRPr lang="en-US" altLang="en-US">
              <a:latin typeface="Comic Sans MS" panose="030F0702030302020204" pitchFamily="66" charset="0"/>
            </a:endParaRPr>
          </a:p>
          <a:p>
            <a:pPr eaLnBrk="1" hangingPunct="1">
              <a:spcBef>
                <a:spcPct val="0"/>
              </a:spcBef>
            </a:pPr>
            <a:endParaRPr lang="en-US" altLang="en-US">
              <a:latin typeface="Comic Sans MS" panose="030F0702030302020204" pitchFamily="66" charset="0"/>
            </a:endParaRPr>
          </a:p>
        </p:txBody>
      </p:sp>
      <p:sp>
        <p:nvSpPr>
          <p:cNvPr id="29700" name="Slide Number Placeholder 3">
            <a:extLst>
              <a:ext uri="{FF2B5EF4-FFF2-40B4-BE49-F238E27FC236}">
                <a16:creationId xmlns:a16="http://schemas.microsoft.com/office/drawing/2014/main" id="{B6D9D1E5-93CD-4513-9D1A-13D600B02BF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FE1B344-EDD7-4521-83AE-4C557ADFE0E0}" type="slidenum">
              <a:rPr lang="en-GB" altLang="en-US">
                <a:latin typeface="Calibri" panose="020F0502020204030204" pitchFamily="34" charset="0"/>
              </a:rPr>
              <a:pPr/>
              <a:t>13</a:t>
            </a:fld>
            <a:endParaRPr lang="en-GB" altLang="en-US">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3F9A490D-A697-4C04-AD7F-C2C0576B509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649C701-4EF4-40B8-8E2B-BA267D68CEAA}" type="slidenum">
              <a:rPr lang="en-GB" altLang="en-US">
                <a:latin typeface="Calibri" panose="020F0502020204030204" pitchFamily="34" charset="0"/>
              </a:rPr>
              <a:pPr/>
              <a:t>14</a:t>
            </a:fld>
            <a:endParaRPr lang="en-GB" altLang="en-US">
              <a:latin typeface="Calibri" panose="020F0502020204030204" pitchFamily="34" charset="0"/>
            </a:endParaRPr>
          </a:p>
        </p:txBody>
      </p:sp>
      <p:sp>
        <p:nvSpPr>
          <p:cNvPr id="31747" name="Rectangle 7">
            <a:extLst>
              <a:ext uri="{FF2B5EF4-FFF2-40B4-BE49-F238E27FC236}">
                <a16:creationId xmlns:a16="http://schemas.microsoft.com/office/drawing/2014/main" id="{E67E9369-92CB-4912-B884-3DCBB29B0B83}"/>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2AC63B50-6EF9-4F52-9473-610749EF444A}" type="slidenum">
              <a:rPr lang="en-GB" altLang="en-US" sz="1200">
                <a:latin typeface="Calibri" panose="020F0502020204030204" pitchFamily="34" charset="0"/>
              </a:rPr>
              <a:pPr algn="r" eaLnBrk="1" hangingPunct="1"/>
              <a:t>14</a:t>
            </a:fld>
            <a:endParaRPr lang="en-GB" altLang="en-US" sz="1200">
              <a:latin typeface="Calibri" panose="020F0502020204030204" pitchFamily="34" charset="0"/>
            </a:endParaRPr>
          </a:p>
        </p:txBody>
      </p:sp>
      <p:sp>
        <p:nvSpPr>
          <p:cNvPr id="31748" name="Rectangle 2">
            <a:extLst>
              <a:ext uri="{FF2B5EF4-FFF2-40B4-BE49-F238E27FC236}">
                <a16:creationId xmlns:a16="http://schemas.microsoft.com/office/drawing/2014/main" id="{8406B2B7-96DC-4596-BF2A-D1FD365D57D0}"/>
              </a:ext>
            </a:extLst>
          </p:cNvPr>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9" name="Rectangle 3">
            <a:extLst>
              <a:ext uri="{FF2B5EF4-FFF2-40B4-BE49-F238E27FC236}">
                <a16:creationId xmlns:a16="http://schemas.microsoft.com/office/drawing/2014/main" id="{A5B6543A-F379-4F73-BB78-1CED512165C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latin typeface="Comic Sans MS" panose="030F0702030302020204" pitchFamily="66" charset="0"/>
              </a:rPr>
              <a:t>For successful engagement in mentoring dialogue, full consideration must be given to self, others and the circumstances/context. </a:t>
            </a:r>
          </a:p>
          <a:p>
            <a:pPr eaLnBrk="1" hangingPunct="1">
              <a:spcBef>
                <a:spcPct val="0"/>
              </a:spcBef>
            </a:pPr>
            <a:r>
              <a:rPr lang="en-GB" altLang="en-US">
                <a:latin typeface="Comic Sans MS" panose="030F0702030302020204" pitchFamily="66" charset="0"/>
              </a:rPr>
              <a:t>Engaging in professional dialogue helps you to become more aware of your own thinking and reasoning. The model from O</a:t>
            </a:r>
            <a:r>
              <a:rPr lang="ja-JP" altLang="en-GB">
                <a:latin typeface="Comic Sans MS" panose="030F0702030302020204" pitchFamily="66" charset="0"/>
              </a:rPr>
              <a:t>’</a:t>
            </a:r>
            <a:r>
              <a:rPr lang="en-GB" altLang="ja-JP">
                <a:latin typeface="Comic Sans MS" panose="030F0702030302020204" pitchFamily="66" charset="0"/>
              </a:rPr>
              <a:t>Neill and Marsick helps mentors to:</a:t>
            </a:r>
          </a:p>
          <a:p>
            <a:pPr eaLnBrk="1" hangingPunct="1">
              <a:spcBef>
                <a:spcPct val="0"/>
              </a:spcBef>
            </a:pPr>
            <a:endParaRPr lang="en-GB" altLang="en-US">
              <a:latin typeface="Comic Sans MS" panose="030F0702030302020204" pitchFamily="66" charset="0"/>
            </a:endParaRPr>
          </a:p>
          <a:p>
            <a:pPr eaLnBrk="1" hangingPunct="1">
              <a:spcBef>
                <a:spcPct val="0"/>
              </a:spcBef>
            </a:pPr>
            <a:r>
              <a:rPr lang="en-GB" altLang="en-US">
                <a:latin typeface="Comic Sans MS" panose="030F0702030302020204" pitchFamily="66" charset="0"/>
              </a:rPr>
              <a:t>(1) Make your thinking and reasoning more visible to others</a:t>
            </a:r>
          </a:p>
          <a:p>
            <a:pPr eaLnBrk="1" hangingPunct="1">
              <a:spcBef>
                <a:spcPct val="0"/>
              </a:spcBef>
            </a:pPr>
            <a:r>
              <a:rPr lang="en-GB" altLang="en-US">
                <a:latin typeface="Comic Sans MS" panose="030F0702030302020204" pitchFamily="66" charset="0"/>
              </a:rPr>
              <a:t>(2) Ask about others</a:t>
            </a:r>
            <a:r>
              <a:rPr lang="ja-JP" altLang="en-GB">
                <a:latin typeface="Comic Sans MS" panose="030F0702030302020204" pitchFamily="66" charset="0"/>
              </a:rPr>
              <a:t>’</a:t>
            </a:r>
            <a:r>
              <a:rPr lang="en-GB" altLang="ja-JP">
                <a:latin typeface="Comic Sans MS" panose="030F0702030302020204" pitchFamily="66" charset="0"/>
              </a:rPr>
              <a:t> thinking and reasoning</a:t>
            </a:r>
          </a:p>
          <a:p>
            <a:pPr eaLnBrk="1" hangingPunct="1">
              <a:spcBef>
                <a:spcPct val="0"/>
              </a:spcBef>
            </a:pPr>
            <a:r>
              <a:rPr lang="en-GB" altLang="en-US">
                <a:latin typeface="Comic Sans MS" panose="030F0702030302020204" pitchFamily="66" charset="0"/>
              </a:rPr>
              <a:t>(3) Sort out assumptions and inferences we make about a topic/situation from what has actually happened</a:t>
            </a:r>
          </a:p>
          <a:p>
            <a:pPr eaLnBrk="1" hangingPunct="1">
              <a:spcBef>
                <a:spcPct val="0"/>
              </a:spcBef>
            </a:pPr>
            <a:endParaRPr lang="en-GB" altLang="en-US">
              <a:latin typeface="Comic Sans MS" panose="030F0702030302020204" pitchFamily="66" charset="0"/>
            </a:endParaRPr>
          </a:p>
          <a:p>
            <a:pPr eaLnBrk="1" hangingPunct="1">
              <a:spcBef>
                <a:spcPct val="0"/>
              </a:spcBef>
            </a:pPr>
            <a:r>
              <a:rPr lang="en-GB" altLang="en-US">
                <a:latin typeface="Comic Sans MS" panose="030F0702030302020204" pitchFamily="66" charset="0"/>
              </a:rPr>
              <a:t>Why might this be?</a:t>
            </a:r>
          </a:p>
          <a:p>
            <a:pPr eaLnBrk="1" hangingPunct="1">
              <a:spcBef>
                <a:spcPct val="0"/>
              </a:spcBef>
            </a:pPr>
            <a:endParaRPr lang="en-GB" altLang="en-US">
              <a:latin typeface="Comic Sans MS" panose="030F0702030302020204" pitchFamily="66" charset="0"/>
            </a:endParaRPr>
          </a:p>
          <a:p>
            <a:pPr eaLnBrk="1" hangingPunct="1">
              <a:spcBef>
                <a:spcPct val="0"/>
              </a:spcBef>
            </a:pPr>
            <a:r>
              <a:rPr lang="en-GB" altLang="en-US">
                <a:latin typeface="Comic Sans MS" panose="030F0702030302020204" pitchFamily="66" charset="0"/>
              </a:rPr>
              <a:t>You want to be sure that you are clearly understood and that you clearly understand the other person.</a:t>
            </a:r>
          </a:p>
          <a:p>
            <a:pPr eaLnBrk="1" hangingPunct="1">
              <a:spcBef>
                <a:spcPct val="0"/>
              </a:spcBef>
            </a:pPr>
            <a:r>
              <a:rPr lang="en-GB" altLang="en-US">
                <a:latin typeface="Comic Sans MS" panose="030F0702030302020204" pitchFamily="66" charset="0"/>
              </a:rPr>
              <a:t>The outcome of the situation is important to you and the mentee.</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82D2ABC2-BEB4-49ED-8B1D-9106EA30EDC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a:extLst>
              <a:ext uri="{FF2B5EF4-FFF2-40B4-BE49-F238E27FC236}">
                <a16:creationId xmlns:a16="http://schemas.microsoft.com/office/drawing/2014/main" id="{6A621873-5706-4343-B719-BDB0059567D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latin typeface="Comic Sans MS" panose="030F0702030302020204" pitchFamily="66" charset="0"/>
              </a:rPr>
              <a:t>The scenarios are designed to prompt discussion and exchange of ideas about how to support mentees undertaking their placement in pairs.</a:t>
            </a:r>
          </a:p>
          <a:p>
            <a:pPr eaLnBrk="1" hangingPunct="1">
              <a:spcBef>
                <a:spcPct val="0"/>
              </a:spcBef>
            </a:pPr>
            <a:r>
              <a:rPr lang="en-GB" altLang="en-US">
                <a:latin typeface="Comic Sans MS" panose="030F0702030302020204" pitchFamily="66" charset="0"/>
              </a:rPr>
              <a:t>Consideration will be given to professional dialogue in triads and on a 1-2-1 basis.</a:t>
            </a:r>
          </a:p>
        </p:txBody>
      </p:sp>
      <p:sp>
        <p:nvSpPr>
          <p:cNvPr id="33796" name="Slide Number Placeholder 3">
            <a:extLst>
              <a:ext uri="{FF2B5EF4-FFF2-40B4-BE49-F238E27FC236}">
                <a16:creationId xmlns:a16="http://schemas.microsoft.com/office/drawing/2014/main" id="{DAFC42B7-920E-4EEC-9ACE-864371F7605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D8FF6C0-83F9-4E3C-859F-2CD90DA28A3E}" type="slidenum">
              <a:rPr lang="en-GB" altLang="en-US">
                <a:latin typeface="Calibri" panose="020F0502020204030204" pitchFamily="34" charset="0"/>
              </a:rPr>
              <a:pPr/>
              <a:t>15</a:t>
            </a:fld>
            <a:endParaRPr lang="en-GB" altLang="en-US">
              <a:latin typeface="Calibri" panose="020F0502020204030204"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0305C2D8-DDA4-4B81-B5E2-3B1DBE78C1F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56B4EE7-12C5-4E25-92A6-1851320087EF}" type="slidenum">
              <a:rPr lang="en-GB" altLang="en-US">
                <a:latin typeface="Calibri" panose="020F0502020204030204" pitchFamily="34" charset="0"/>
              </a:rPr>
              <a:pPr/>
              <a:t>16</a:t>
            </a:fld>
            <a:endParaRPr lang="en-GB" altLang="en-US">
              <a:latin typeface="Calibri" panose="020F0502020204030204" pitchFamily="34" charset="0"/>
            </a:endParaRPr>
          </a:p>
        </p:txBody>
      </p:sp>
      <p:sp>
        <p:nvSpPr>
          <p:cNvPr id="35843" name="Rectangle 7">
            <a:extLst>
              <a:ext uri="{FF2B5EF4-FFF2-40B4-BE49-F238E27FC236}">
                <a16:creationId xmlns:a16="http://schemas.microsoft.com/office/drawing/2014/main" id="{E487E2C3-BC8D-469C-BB3E-088287220C64}"/>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4D98B2A3-ABBC-4BB1-83A3-924F250D59E2}" type="slidenum">
              <a:rPr lang="en-GB" altLang="en-US" sz="1200">
                <a:latin typeface="Calibri" panose="020F0502020204030204" pitchFamily="34" charset="0"/>
              </a:rPr>
              <a:pPr algn="r" eaLnBrk="1" hangingPunct="1"/>
              <a:t>16</a:t>
            </a:fld>
            <a:endParaRPr lang="en-GB" altLang="en-US" sz="1200">
              <a:latin typeface="Calibri" panose="020F0502020204030204" pitchFamily="34" charset="0"/>
            </a:endParaRPr>
          </a:p>
        </p:txBody>
      </p:sp>
      <p:sp>
        <p:nvSpPr>
          <p:cNvPr id="35844" name="Rectangle 2">
            <a:extLst>
              <a:ext uri="{FF2B5EF4-FFF2-40B4-BE49-F238E27FC236}">
                <a16:creationId xmlns:a16="http://schemas.microsoft.com/office/drawing/2014/main" id="{621B6B28-A284-48DB-9A28-CB4D92738B4D}"/>
              </a:ext>
            </a:extLst>
          </p:cNvPr>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5" name="Rectangle 3">
            <a:extLst>
              <a:ext uri="{FF2B5EF4-FFF2-40B4-BE49-F238E27FC236}">
                <a16:creationId xmlns:a16="http://schemas.microsoft.com/office/drawing/2014/main" id="{D6F09576-B113-4C2A-954B-C6391D19FA67}"/>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92500"/>
          </a:bodyPr>
          <a:lstStyle/>
          <a:p>
            <a:pPr eaLnBrk="1" hangingPunct="1">
              <a:spcBef>
                <a:spcPct val="0"/>
              </a:spcBef>
            </a:pPr>
            <a:r>
              <a:rPr lang="en-GB" altLang="en-US">
                <a:latin typeface="Comic Sans MS" panose="030F0702030302020204" pitchFamily="66" charset="0"/>
              </a:rPr>
              <a:t>The Career Waves graph was devised by the University of California, Santa Cruz.</a:t>
            </a:r>
          </a:p>
          <a:p>
            <a:pPr eaLnBrk="1" hangingPunct="1">
              <a:spcBef>
                <a:spcPct val="0"/>
              </a:spcBef>
            </a:pPr>
            <a:r>
              <a:rPr lang="en-GB" altLang="en-US">
                <a:latin typeface="Comic Sans MS" panose="030F0702030302020204" pitchFamily="66" charset="0"/>
              </a:rPr>
              <a:t>It is helpful for mentors and mentees to reflect upon each stage and how it impacts on feelings, attitudes and practice.</a:t>
            </a:r>
          </a:p>
          <a:p>
            <a:pPr eaLnBrk="1" hangingPunct="1">
              <a:spcBef>
                <a:spcPct val="0"/>
              </a:spcBef>
            </a:pPr>
            <a:endParaRPr lang="en-GB" altLang="en-US">
              <a:latin typeface="Comic Sans MS" panose="030F0702030302020204" pitchFamily="66" charset="0"/>
            </a:endParaRPr>
          </a:p>
          <a:p>
            <a:pPr eaLnBrk="1" hangingPunct="1">
              <a:spcBef>
                <a:spcPct val="0"/>
              </a:spcBef>
            </a:pPr>
            <a:r>
              <a:rPr lang="en-GB" altLang="en-US">
                <a:latin typeface="Comic Sans MS" panose="030F0702030302020204" pitchFamily="66" charset="0"/>
              </a:rPr>
              <a:t>Mentees begin a placement with a sense of </a:t>
            </a:r>
            <a:r>
              <a:rPr lang="ja-JP" altLang="en-GB">
                <a:latin typeface="Comic Sans MS" panose="030F0702030302020204" pitchFamily="66" charset="0"/>
              </a:rPr>
              <a:t>“</a:t>
            </a:r>
            <a:r>
              <a:rPr lang="en-GB" altLang="ja-JP">
                <a:latin typeface="Comic Sans MS" panose="030F0702030302020204" pitchFamily="66" charset="0"/>
              </a:rPr>
              <a:t>Anticipation</a:t>
            </a:r>
            <a:r>
              <a:rPr lang="ja-JP" altLang="en-GB">
                <a:latin typeface="Comic Sans MS" panose="030F0702030302020204" pitchFamily="66" charset="0"/>
              </a:rPr>
              <a:t>”</a:t>
            </a:r>
            <a:r>
              <a:rPr lang="en-GB" altLang="ja-JP">
                <a:latin typeface="Comic Sans MS" panose="030F0702030302020204" pitchFamily="66" charset="0"/>
              </a:rPr>
              <a:t> thinking about the possible learning opportunities that lie ahead.</a:t>
            </a:r>
          </a:p>
          <a:p>
            <a:pPr eaLnBrk="1" hangingPunct="1">
              <a:spcBef>
                <a:spcPct val="0"/>
              </a:spcBef>
            </a:pPr>
            <a:endParaRPr lang="en-GB" altLang="en-US">
              <a:latin typeface="Comic Sans MS" panose="030F0702030302020204" pitchFamily="66" charset="0"/>
            </a:endParaRPr>
          </a:p>
          <a:p>
            <a:pPr eaLnBrk="1" hangingPunct="1">
              <a:spcBef>
                <a:spcPct val="0"/>
              </a:spcBef>
            </a:pPr>
            <a:r>
              <a:rPr lang="en-GB" altLang="en-US">
                <a:latin typeface="Comic Sans MS" panose="030F0702030302020204" pitchFamily="66" charset="0"/>
              </a:rPr>
              <a:t>Then they learn that learning to teach is more complex and they move into </a:t>
            </a:r>
            <a:r>
              <a:rPr lang="ja-JP" altLang="en-GB">
                <a:latin typeface="Comic Sans MS" panose="030F0702030302020204" pitchFamily="66" charset="0"/>
              </a:rPr>
              <a:t>“</a:t>
            </a:r>
            <a:r>
              <a:rPr lang="en-GB" altLang="ja-JP">
                <a:latin typeface="Comic Sans MS" panose="030F0702030302020204" pitchFamily="66" charset="0"/>
              </a:rPr>
              <a:t>Survival</a:t>
            </a:r>
            <a:r>
              <a:rPr lang="ja-JP" altLang="en-GB">
                <a:latin typeface="Comic Sans MS" panose="030F0702030302020204" pitchFamily="66" charset="0"/>
              </a:rPr>
              <a:t>”</a:t>
            </a:r>
            <a:r>
              <a:rPr lang="en-GB" altLang="ja-JP">
                <a:latin typeface="Comic Sans MS" panose="030F0702030302020204" pitchFamily="66" charset="0"/>
              </a:rPr>
              <a:t> - they are constantly working to keep going,. They might start to feel jaded, lose confidence, patience and presence in the classroom.</a:t>
            </a:r>
          </a:p>
          <a:p>
            <a:pPr eaLnBrk="1" hangingPunct="1">
              <a:spcBef>
                <a:spcPct val="0"/>
              </a:spcBef>
            </a:pPr>
            <a:endParaRPr lang="en-GB" altLang="en-US">
              <a:latin typeface="Comic Sans MS" panose="030F0702030302020204" pitchFamily="66" charset="0"/>
            </a:endParaRPr>
          </a:p>
          <a:p>
            <a:pPr eaLnBrk="1" hangingPunct="1">
              <a:spcBef>
                <a:spcPct val="0"/>
              </a:spcBef>
            </a:pPr>
            <a:r>
              <a:rPr lang="en-GB" altLang="en-US">
                <a:latin typeface="Comic Sans MS" panose="030F0702030302020204" pitchFamily="66" charset="0"/>
              </a:rPr>
              <a:t>They then may enter </a:t>
            </a:r>
            <a:r>
              <a:rPr lang="ja-JP" altLang="en-GB">
                <a:latin typeface="Comic Sans MS" panose="030F0702030302020204" pitchFamily="66" charset="0"/>
              </a:rPr>
              <a:t>“</a:t>
            </a:r>
            <a:r>
              <a:rPr lang="en-GB" altLang="ja-JP">
                <a:latin typeface="Comic Sans MS" panose="030F0702030302020204" pitchFamily="66" charset="0"/>
              </a:rPr>
              <a:t>Disillusionment</a:t>
            </a:r>
            <a:r>
              <a:rPr lang="ja-JP" altLang="en-GB">
                <a:latin typeface="Comic Sans MS" panose="030F0702030302020204" pitchFamily="66" charset="0"/>
              </a:rPr>
              <a:t>”</a:t>
            </a:r>
            <a:r>
              <a:rPr lang="en-GB" altLang="ja-JP">
                <a:latin typeface="Comic Sans MS" panose="030F0702030302020204" pitchFamily="66" charset="0"/>
              </a:rPr>
              <a:t>- Is this the right career for me?</a:t>
            </a:r>
          </a:p>
          <a:p>
            <a:pPr eaLnBrk="1" hangingPunct="1">
              <a:spcBef>
                <a:spcPct val="0"/>
              </a:spcBef>
            </a:pPr>
            <a:r>
              <a:rPr lang="en-GB" altLang="en-US">
                <a:latin typeface="Comic Sans MS" panose="030F0702030302020204" pitchFamily="66" charset="0"/>
              </a:rPr>
              <a:t>(As the mentor you need to focus in on the positives at this stage. Be an active listener)</a:t>
            </a:r>
          </a:p>
          <a:p>
            <a:pPr eaLnBrk="1" hangingPunct="1">
              <a:spcBef>
                <a:spcPct val="0"/>
              </a:spcBef>
            </a:pPr>
            <a:endParaRPr lang="en-GB" altLang="en-US">
              <a:latin typeface="Comic Sans MS" panose="030F0702030302020204" pitchFamily="66" charset="0"/>
            </a:endParaRPr>
          </a:p>
          <a:p>
            <a:pPr eaLnBrk="1" hangingPunct="1">
              <a:spcBef>
                <a:spcPct val="0"/>
              </a:spcBef>
            </a:pPr>
            <a:r>
              <a:rPr lang="en-GB" altLang="en-US">
                <a:latin typeface="Comic Sans MS" panose="030F0702030302020204" pitchFamily="66" charset="0"/>
              </a:rPr>
              <a:t>After a break or small success, they might come back </a:t>
            </a:r>
            <a:r>
              <a:rPr lang="ja-JP" altLang="en-GB">
                <a:latin typeface="Comic Sans MS" panose="030F0702030302020204" pitchFamily="66" charset="0"/>
              </a:rPr>
              <a:t>“</a:t>
            </a:r>
            <a:r>
              <a:rPr lang="en-GB" altLang="ja-JP">
                <a:latin typeface="Comic Sans MS" panose="030F0702030302020204" pitchFamily="66" charset="0"/>
              </a:rPr>
              <a:t>Rejuvenated</a:t>
            </a:r>
            <a:r>
              <a:rPr lang="ja-JP" altLang="en-GB">
                <a:latin typeface="Comic Sans MS" panose="030F0702030302020204" pitchFamily="66" charset="0"/>
              </a:rPr>
              <a:t>”</a:t>
            </a:r>
            <a:r>
              <a:rPr lang="en-GB" altLang="ja-JP">
                <a:latin typeface="Comic Sans MS" panose="030F0702030302020204" pitchFamily="66" charset="0"/>
              </a:rPr>
              <a:t> – feeling better and more confident about the teaching role.</a:t>
            </a:r>
          </a:p>
          <a:p>
            <a:pPr eaLnBrk="1" hangingPunct="1">
              <a:spcBef>
                <a:spcPct val="0"/>
              </a:spcBef>
            </a:pPr>
            <a:endParaRPr lang="en-GB" altLang="en-US">
              <a:latin typeface="Comic Sans MS" panose="030F0702030302020204" pitchFamily="66" charset="0"/>
            </a:endParaRPr>
          </a:p>
          <a:p>
            <a:pPr eaLnBrk="1" hangingPunct="1">
              <a:spcBef>
                <a:spcPct val="0"/>
              </a:spcBef>
            </a:pPr>
            <a:r>
              <a:rPr lang="en-GB" altLang="en-US">
                <a:latin typeface="Comic Sans MS" panose="030F0702030302020204" pitchFamily="66" charset="0"/>
              </a:rPr>
              <a:t>Then they enter the </a:t>
            </a:r>
            <a:r>
              <a:rPr lang="ja-JP" altLang="en-GB">
                <a:latin typeface="Comic Sans MS" panose="030F0702030302020204" pitchFamily="66" charset="0"/>
              </a:rPr>
              <a:t>“</a:t>
            </a:r>
            <a:r>
              <a:rPr lang="en-GB" altLang="ja-JP">
                <a:latin typeface="Comic Sans MS" panose="030F0702030302020204" pitchFamily="66" charset="0"/>
              </a:rPr>
              <a:t>Reflective</a:t>
            </a:r>
            <a:r>
              <a:rPr lang="ja-JP" altLang="en-GB">
                <a:latin typeface="Comic Sans MS" panose="030F0702030302020204" pitchFamily="66" charset="0"/>
              </a:rPr>
              <a:t>”</a:t>
            </a:r>
            <a:r>
              <a:rPr lang="en-GB" altLang="ja-JP">
                <a:latin typeface="Comic Sans MS" panose="030F0702030302020204" pitchFamily="66" charset="0"/>
              </a:rPr>
              <a:t> period – next time I will include or change...</a:t>
            </a:r>
          </a:p>
          <a:p>
            <a:pPr eaLnBrk="1" hangingPunct="1">
              <a:spcBef>
                <a:spcPct val="0"/>
              </a:spcBef>
            </a:pPr>
            <a:endParaRPr lang="en-GB" altLang="en-US">
              <a:latin typeface="Comic Sans MS" panose="030F0702030302020204" pitchFamily="66" charset="0"/>
            </a:endParaRPr>
          </a:p>
          <a:p>
            <a:pPr eaLnBrk="1" hangingPunct="1">
              <a:spcBef>
                <a:spcPct val="0"/>
              </a:spcBef>
            </a:pPr>
            <a:r>
              <a:rPr lang="en-GB" altLang="en-US">
                <a:latin typeface="Comic Sans MS" panose="030F0702030302020204" pitchFamily="66" charset="0"/>
              </a:rPr>
              <a:t>Then the excitement returns with new </a:t>
            </a:r>
            <a:r>
              <a:rPr lang="ja-JP" altLang="en-GB">
                <a:latin typeface="Comic Sans MS" panose="030F0702030302020204" pitchFamily="66" charset="0"/>
              </a:rPr>
              <a:t>“</a:t>
            </a:r>
            <a:r>
              <a:rPr lang="en-GB" altLang="ja-JP">
                <a:latin typeface="Comic Sans MS" panose="030F0702030302020204" pitchFamily="66" charset="0"/>
              </a:rPr>
              <a:t>Anticipation</a:t>
            </a:r>
            <a:r>
              <a:rPr lang="ja-JP" altLang="en-GB">
                <a:latin typeface="Comic Sans MS" panose="030F0702030302020204" pitchFamily="66" charset="0"/>
              </a:rPr>
              <a:t>”</a:t>
            </a:r>
            <a:r>
              <a:rPr lang="en-GB" altLang="ja-JP">
                <a:latin typeface="Comic Sans MS" panose="030F0702030302020204" pitchFamily="66" charset="0"/>
              </a:rPr>
              <a:t>.</a:t>
            </a:r>
            <a:endParaRPr lang="en-GB" altLang="en-US">
              <a:latin typeface="Comic Sans MS" panose="030F0702030302020204" pitchFamily="66"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a:extLst>
              <a:ext uri="{FF2B5EF4-FFF2-40B4-BE49-F238E27FC236}">
                <a16:creationId xmlns:a16="http://schemas.microsoft.com/office/drawing/2014/main" id="{A3F85BE0-C501-4BC0-84FB-E6F5ECA0CA9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a:extLst>
              <a:ext uri="{FF2B5EF4-FFF2-40B4-BE49-F238E27FC236}">
                <a16:creationId xmlns:a16="http://schemas.microsoft.com/office/drawing/2014/main" id="{664B43A1-FA7A-4193-90F5-7A99A242CA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latin typeface="Comic Sans MS" panose="030F0702030302020204" pitchFamily="66" charset="0"/>
              </a:rPr>
              <a:t>Mentors might need to consider how they support mentees at each phase of the Career Wave Stage.</a:t>
            </a:r>
          </a:p>
          <a:p>
            <a:pPr eaLnBrk="1" hangingPunct="1">
              <a:spcBef>
                <a:spcPct val="0"/>
              </a:spcBef>
            </a:pPr>
            <a:r>
              <a:rPr lang="en-US" altLang="en-US">
                <a:latin typeface="Comic Sans MS" panose="030F0702030302020204" pitchFamily="66" charset="0"/>
              </a:rPr>
              <a:t>The nature of support/dialogue and mentor role will vary depending on each phase.</a:t>
            </a:r>
          </a:p>
          <a:p>
            <a:pPr eaLnBrk="1" hangingPunct="1">
              <a:spcBef>
                <a:spcPct val="0"/>
              </a:spcBef>
            </a:pPr>
            <a:endParaRPr lang="en-US" altLang="en-US">
              <a:latin typeface="Comic Sans MS" panose="030F0702030302020204" pitchFamily="66" charset="0"/>
            </a:endParaRPr>
          </a:p>
        </p:txBody>
      </p:sp>
      <p:sp>
        <p:nvSpPr>
          <p:cNvPr id="37892" name="Slide Number Placeholder 3">
            <a:extLst>
              <a:ext uri="{FF2B5EF4-FFF2-40B4-BE49-F238E27FC236}">
                <a16:creationId xmlns:a16="http://schemas.microsoft.com/office/drawing/2014/main" id="{FB2270A3-F9E2-4200-9EB7-8A88ADC85A5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BE302AC-125A-4CCB-ABFE-A759E9ECE960}" type="slidenum">
              <a:rPr lang="en-GB" altLang="en-US">
                <a:latin typeface="Calibri" panose="020F0502020204030204" pitchFamily="34" charset="0"/>
              </a:rPr>
              <a:pPr/>
              <a:t>17</a:t>
            </a:fld>
            <a:endParaRPr lang="en-GB" altLang="en-US">
              <a:latin typeface="Calibri" panose="020F0502020204030204"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F03C1286-A0A3-4B82-8EF6-24077174E4F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a:extLst>
              <a:ext uri="{FF2B5EF4-FFF2-40B4-BE49-F238E27FC236}">
                <a16:creationId xmlns:a16="http://schemas.microsoft.com/office/drawing/2014/main" id="{75E2A03D-A54A-4E26-963C-4171CD4863C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latin typeface="Comic Sans MS" panose="030F0702030302020204" pitchFamily="66" charset="0"/>
              </a:rPr>
              <a:t>There are a number of tools which might be used to support the mentoring process. The main focus will always be on the professional dialogue but the following tools may be used to support the dialogue and next steps.</a:t>
            </a:r>
          </a:p>
          <a:p>
            <a:pPr eaLnBrk="1" hangingPunct="1">
              <a:spcBef>
                <a:spcPct val="0"/>
              </a:spcBef>
            </a:pPr>
            <a:endParaRPr lang="en-GB" altLang="en-US">
              <a:latin typeface="Comic Sans MS" panose="030F0702030302020204" pitchFamily="66" charset="0"/>
            </a:endParaRPr>
          </a:p>
          <a:p>
            <a:pPr eaLnBrk="1" hangingPunct="1">
              <a:spcBef>
                <a:spcPct val="0"/>
              </a:spcBef>
            </a:pPr>
            <a:r>
              <a:rPr lang="en-GB" altLang="en-US">
                <a:latin typeface="Comic Sans MS" panose="030F0702030302020204" pitchFamily="66" charset="0"/>
              </a:rPr>
              <a:t>Reflective Log: This provides a reminder of the key areas of the Standard for Provisional Registration –the overarching goal if the mentee is a student teacher. It also provides an opportunity for the mentee to reflect on successes since the last meeting and to highlight key areas which they would like to focus on during the professional dialogue.</a:t>
            </a:r>
          </a:p>
          <a:p>
            <a:pPr eaLnBrk="1" hangingPunct="1">
              <a:spcBef>
                <a:spcPct val="0"/>
              </a:spcBef>
            </a:pPr>
            <a:r>
              <a:rPr lang="en-GB" altLang="en-US">
                <a:latin typeface="Comic Sans MS" panose="030F0702030302020204" pitchFamily="66" charset="0"/>
              </a:rPr>
              <a:t>This also provides a record of the agreed next steps for the mentor and mentee.</a:t>
            </a:r>
          </a:p>
          <a:p>
            <a:pPr eaLnBrk="1" hangingPunct="1">
              <a:spcBef>
                <a:spcPct val="0"/>
              </a:spcBef>
            </a:pPr>
            <a:endParaRPr lang="en-GB" altLang="en-US">
              <a:latin typeface="Comic Sans MS" panose="030F0702030302020204" pitchFamily="66" charset="0"/>
            </a:endParaRPr>
          </a:p>
          <a:p>
            <a:pPr eaLnBrk="1" hangingPunct="1">
              <a:spcBef>
                <a:spcPct val="0"/>
              </a:spcBef>
            </a:pPr>
            <a:r>
              <a:rPr lang="en-GB" altLang="en-US">
                <a:latin typeface="Comic Sans MS" panose="030F0702030302020204" pitchFamily="66" charset="0"/>
              </a:rPr>
              <a:t>Goal Setting Tool: This tool has been devised to support discussion and action towards a particular goal or goals. The success criteria helps the mentee to visualise clearly what the action or steps being taken might look like and the anticipated outcome.</a:t>
            </a:r>
          </a:p>
          <a:p>
            <a:pPr eaLnBrk="1" hangingPunct="1">
              <a:spcBef>
                <a:spcPct val="0"/>
              </a:spcBef>
            </a:pPr>
            <a:endParaRPr lang="en-GB" altLang="en-US">
              <a:latin typeface="Comic Sans MS" panose="030F0702030302020204" pitchFamily="66" charset="0"/>
            </a:endParaRPr>
          </a:p>
          <a:p>
            <a:pPr eaLnBrk="1" hangingPunct="1">
              <a:spcBef>
                <a:spcPct val="0"/>
              </a:spcBef>
            </a:pPr>
            <a:r>
              <a:rPr lang="en-GB" altLang="en-US">
                <a:latin typeface="Comic Sans MS" panose="030F0702030302020204" pitchFamily="66" charset="0"/>
              </a:rPr>
              <a:t>Evidence of Development: may include materials produced, observation notes, learner achievements, feedback.</a:t>
            </a:r>
          </a:p>
        </p:txBody>
      </p:sp>
      <p:sp>
        <p:nvSpPr>
          <p:cNvPr id="39940" name="Slide Number Placeholder 3">
            <a:extLst>
              <a:ext uri="{FF2B5EF4-FFF2-40B4-BE49-F238E27FC236}">
                <a16:creationId xmlns:a16="http://schemas.microsoft.com/office/drawing/2014/main" id="{280F0B42-DE43-4DD8-90F7-3F8FFE921BC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B21020F-F29F-4DCC-95B3-85CED774F1B5}" type="slidenum">
              <a:rPr lang="en-GB" altLang="en-US">
                <a:latin typeface="Calibri" panose="020F0502020204030204" pitchFamily="34" charset="0"/>
              </a:rPr>
              <a:pPr/>
              <a:t>18</a:t>
            </a:fld>
            <a:endParaRPr lang="en-GB" altLang="en-US">
              <a:latin typeface="Calibri" panose="020F0502020204030204"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9D229364-5D59-47B2-89D4-3F92D888F7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a:extLst>
              <a:ext uri="{FF2B5EF4-FFF2-40B4-BE49-F238E27FC236}">
                <a16:creationId xmlns:a16="http://schemas.microsoft.com/office/drawing/2014/main" id="{DDE34DB4-7A41-4870-B3EC-B20B717C635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92500" lnSpcReduction="10000"/>
          </a:bodyPr>
          <a:lstStyle/>
          <a:p>
            <a:pPr eaLnBrk="1" hangingPunct="1">
              <a:lnSpc>
                <a:spcPct val="90000"/>
              </a:lnSpc>
              <a:spcBef>
                <a:spcPct val="0"/>
              </a:spcBef>
            </a:pPr>
            <a:r>
              <a:rPr lang="en-GB" altLang="en-US">
                <a:latin typeface="Comic Sans MS" panose="030F0702030302020204" pitchFamily="66" charset="0"/>
              </a:rPr>
              <a:t>There are a number of strategies and tools which have been devised by writers David Megginson and David Clutterbuck in their publications Techniques for Coaching and Mentoring and Further Techniques for Coaching and Mentoring.</a:t>
            </a:r>
          </a:p>
          <a:p>
            <a:pPr eaLnBrk="1" hangingPunct="1">
              <a:lnSpc>
                <a:spcPct val="90000"/>
              </a:lnSpc>
              <a:spcBef>
                <a:spcPct val="0"/>
              </a:spcBef>
            </a:pPr>
            <a:endParaRPr lang="en-GB" altLang="en-US">
              <a:latin typeface="Comic Sans MS" panose="030F0702030302020204" pitchFamily="66" charset="0"/>
            </a:endParaRPr>
          </a:p>
          <a:p>
            <a:pPr eaLnBrk="1" hangingPunct="1">
              <a:lnSpc>
                <a:spcPct val="90000"/>
              </a:lnSpc>
              <a:spcBef>
                <a:spcPct val="0"/>
              </a:spcBef>
            </a:pPr>
            <a:r>
              <a:rPr lang="en-GB" altLang="en-US">
                <a:latin typeface="Comic Sans MS" panose="030F0702030302020204" pitchFamily="66" charset="0"/>
              </a:rPr>
              <a:t>Consequence Matrix: The matrix has four quadrants each with a question which enables the mentee to consider all the possible outcomes if they choose to take a particular action:</a:t>
            </a:r>
          </a:p>
          <a:p>
            <a:pPr eaLnBrk="1" hangingPunct="1">
              <a:lnSpc>
                <a:spcPct val="90000"/>
              </a:lnSpc>
              <a:spcBef>
                <a:spcPct val="0"/>
              </a:spcBef>
            </a:pPr>
            <a:r>
              <a:rPr lang="en-GB" altLang="en-US">
                <a:latin typeface="Comic Sans MS" panose="030F0702030302020204" pitchFamily="66" charset="0"/>
              </a:rPr>
              <a:t>What will happen if I do..?               What will not happen if I do...?</a:t>
            </a:r>
          </a:p>
          <a:p>
            <a:pPr eaLnBrk="1" hangingPunct="1">
              <a:lnSpc>
                <a:spcPct val="90000"/>
              </a:lnSpc>
              <a:spcBef>
                <a:spcPct val="0"/>
              </a:spcBef>
            </a:pPr>
            <a:endParaRPr lang="en-GB" altLang="en-US">
              <a:latin typeface="Comic Sans MS" panose="030F0702030302020204" pitchFamily="66" charset="0"/>
            </a:endParaRPr>
          </a:p>
          <a:p>
            <a:pPr eaLnBrk="1" hangingPunct="1">
              <a:lnSpc>
                <a:spcPct val="90000"/>
              </a:lnSpc>
              <a:spcBef>
                <a:spcPct val="0"/>
              </a:spcBef>
            </a:pPr>
            <a:r>
              <a:rPr lang="en-GB" altLang="en-US">
                <a:latin typeface="Comic Sans MS" panose="030F0702030302020204" pitchFamily="66" charset="0"/>
              </a:rPr>
              <a:t>What will happen if I don</a:t>
            </a:r>
            <a:r>
              <a:rPr lang="ja-JP" altLang="en-GB">
                <a:latin typeface="Comic Sans MS" panose="030F0702030302020204" pitchFamily="66" charset="0"/>
              </a:rPr>
              <a:t>’</a:t>
            </a:r>
            <a:r>
              <a:rPr lang="en-GB" altLang="ja-JP">
                <a:latin typeface="Comic Sans MS" panose="030F0702030302020204" pitchFamily="66" charset="0"/>
              </a:rPr>
              <a:t>t..?            What will not happen if I don</a:t>
            </a:r>
            <a:r>
              <a:rPr lang="ja-JP" altLang="en-GB">
                <a:latin typeface="Comic Sans MS" panose="030F0702030302020204" pitchFamily="66" charset="0"/>
              </a:rPr>
              <a:t>’</a:t>
            </a:r>
            <a:r>
              <a:rPr lang="en-GB" altLang="ja-JP">
                <a:latin typeface="Comic Sans MS" panose="030F0702030302020204" pitchFamily="66" charset="0"/>
              </a:rPr>
              <a:t>t..?</a:t>
            </a:r>
          </a:p>
          <a:p>
            <a:pPr eaLnBrk="1" hangingPunct="1">
              <a:lnSpc>
                <a:spcPct val="90000"/>
              </a:lnSpc>
              <a:spcBef>
                <a:spcPct val="0"/>
              </a:spcBef>
            </a:pPr>
            <a:endParaRPr lang="en-GB" altLang="en-US">
              <a:latin typeface="Comic Sans MS" panose="030F0702030302020204" pitchFamily="66" charset="0"/>
            </a:endParaRPr>
          </a:p>
          <a:p>
            <a:pPr eaLnBrk="1" hangingPunct="1">
              <a:lnSpc>
                <a:spcPct val="90000"/>
              </a:lnSpc>
              <a:spcBef>
                <a:spcPct val="0"/>
              </a:spcBef>
            </a:pPr>
            <a:r>
              <a:rPr lang="en-GB" altLang="en-US">
                <a:latin typeface="Comic Sans MS" panose="030F0702030302020204" pitchFamily="66" charset="0"/>
              </a:rPr>
              <a:t>Metaphors: The use of metaphors is always helpful when the mentor and mentee are trying to work out key roles and responsibilities within a particular context. </a:t>
            </a:r>
          </a:p>
          <a:p>
            <a:pPr eaLnBrk="1" hangingPunct="1">
              <a:lnSpc>
                <a:spcPct val="90000"/>
              </a:lnSpc>
              <a:spcBef>
                <a:spcPct val="0"/>
              </a:spcBef>
            </a:pPr>
            <a:r>
              <a:rPr lang="en-GB" altLang="en-US">
                <a:latin typeface="Comic Sans MS" panose="030F0702030302020204" pitchFamily="66" charset="0"/>
              </a:rPr>
              <a:t>A metaphor might be applied to a particular context or situation eg if this was a musical play, who is the director, lead role, props etc?</a:t>
            </a:r>
          </a:p>
          <a:p>
            <a:pPr eaLnBrk="1" hangingPunct="1">
              <a:lnSpc>
                <a:spcPct val="90000"/>
              </a:lnSpc>
              <a:spcBef>
                <a:spcPct val="0"/>
              </a:spcBef>
            </a:pPr>
            <a:endParaRPr lang="en-GB" altLang="en-US">
              <a:latin typeface="Comic Sans MS" panose="030F0702030302020204" pitchFamily="66" charset="0"/>
            </a:endParaRPr>
          </a:p>
          <a:p>
            <a:pPr eaLnBrk="1" hangingPunct="1">
              <a:lnSpc>
                <a:spcPct val="90000"/>
              </a:lnSpc>
              <a:spcBef>
                <a:spcPct val="0"/>
              </a:spcBef>
            </a:pPr>
            <a:r>
              <a:rPr lang="en-GB" altLang="en-US">
                <a:latin typeface="Comic Sans MS" panose="030F0702030302020204" pitchFamily="66" charset="0"/>
              </a:rPr>
              <a:t>The GROW Model is a well-known coaching tool which provides a structure for the facilitative aspect of professional dialogue. It enables the mentor to support the mentee in identifying their goal and the possible actions/steps towards meeting it.</a:t>
            </a:r>
          </a:p>
          <a:p>
            <a:pPr eaLnBrk="1" hangingPunct="1">
              <a:lnSpc>
                <a:spcPct val="90000"/>
              </a:lnSpc>
              <a:spcBef>
                <a:spcPct val="0"/>
              </a:spcBef>
            </a:pPr>
            <a:r>
              <a:rPr lang="en-GB" altLang="en-US" b="1">
                <a:latin typeface="Comic Sans MS" panose="030F0702030302020204" pitchFamily="66" charset="0"/>
              </a:rPr>
              <a:t>G</a:t>
            </a:r>
            <a:r>
              <a:rPr lang="en-GB" altLang="en-US">
                <a:latin typeface="Comic Sans MS" panose="030F0702030302020204" pitchFamily="66" charset="0"/>
              </a:rPr>
              <a:t>oal</a:t>
            </a:r>
          </a:p>
          <a:p>
            <a:pPr eaLnBrk="1" hangingPunct="1">
              <a:lnSpc>
                <a:spcPct val="90000"/>
              </a:lnSpc>
              <a:spcBef>
                <a:spcPct val="0"/>
              </a:spcBef>
            </a:pPr>
            <a:r>
              <a:rPr lang="en-GB" altLang="en-US" b="1">
                <a:latin typeface="Comic Sans MS" panose="030F0702030302020204" pitchFamily="66" charset="0"/>
              </a:rPr>
              <a:t>R</a:t>
            </a:r>
            <a:r>
              <a:rPr lang="en-GB" altLang="en-US">
                <a:latin typeface="Comic Sans MS" panose="030F0702030302020204" pitchFamily="66" charset="0"/>
              </a:rPr>
              <a:t>eality at the moment</a:t>
            </a:r>
          </a:p>
          <a:p>
            <a:pPr eaLnBrk="1" hangingPunct="1">
              <a:lnSpc>
                <a:spcPct val="90000"/>
              </a:lnSpc>
              <a:spcBef>
                <a:spcPct val="0"/>
              </a:spcBef>
            </a:pPr>
            <a:r>
              <a:rPr lang="en-GB" altLang="en-US" b="1">
                <a:latin typeface="Comic Sans MS" panose="030F0702030302020204" pitchFamily="66" charset="0"/>
              </a:rPr>
              <a:t>O</a:t>
            </a:r>
            <a:r>
              <a:rPr lang="en-GB" altLang="en-US">
                <a:latin typeface="Comic Sans MS" panose="030F0702030302020204" pitchFamily="66" charset="0"/>
              </a:rPr>
              <a:t>ptions</a:t>
            </a:r>
          </a:p>
          <a:p>
            <a:pPr eaLnBrk="1" hangingPunct="1">
              <a:lnSpc>
                <a:spcPct val="90000"/>
              </a:lnSpc>
              <a:spcBef>
                <a:spcPct val="0"/>
              </a:spcBef>
            </a:pPr>
            <a:r>
              <a:rPr lang="en-GB" altLang="en-US" b="1">
                <a:latin typeface="Comic Sans MS" panose="030F0702030302020204" pitchFamily="66" charset="0"/>
              </a:rPr>
              <a:t>W</a:t>
            </a:r>
            <a:r>
              <a:rPr lang="en-GB" altLang="en-US">
                <a:latin typeface="Comic Sans MS" panose="030F0702030302020204" pitchFamily="66" charset="0"/>
              </a:rPr>
              <a:t>ay forward/wrap-up</a:t>
            </a:r>
          </a:p>
          <a:p>
            <a:pPr eaLnBrk="1" hangingPunct="1">
              <a:lnSpc>
                <a:spcPct val="90000"/>
              </a:lnSpc>
              <a:spcBef>
                <a:spcPct val="0"/>
              </a:spcBef>
            </a:pPr>
            <a:endParaRPr lang="en-GB" altLang="en-US">
              <a:latin typeface="Comic Sans MS" panose="030F0702030302020204" pitchFamily="66" charset="0"/>
            </a:endParaRPr>
          </a:p>
          <a:p>
            <a:pPr eaLnBrk="1" hangingPunct="1">
              <a:lnSpc>
                <a:spcPct val="90000"/>
              </a:lnSpc>
              <a:spcBef>
                <a:spcPct val="0"/>
              </a:spcBef>
            </a:pPr>
            <a:r>
              <a:rPr lang="en-GB" altLang="en-US">
                <a:latin typeface="Comic Sans MS" panose="030F0702030302020204" pitchFamily="66" charset="0"/>
              </a:rPr>
              <a:t>The Reflective Questions support mentees to evaluate where they are with a particular aspect of practice and to consider what they might wish to achieve and what steps they might take to get there.</a:t>
            </a:r>
          </a:p>
          <a:p>
            <a:pPr eaLnBrk="1" hangingPunct="1">
              <a:lnSpc>
                <a:spcPct val="90000"/>
              </a:lnSpc>
              <a:spcBef>
                <a:spcPct val="0"/>
              </a:spcBef>
            </a:pPr>
            <a:endParaRPr lang="en-GB" altLang="en-US"/>
          </a:p>
          <a:p>
            <a:pPr eaLnBrk="1" hangingPunct="1">
              <a:lnSpc>
                <a:spcPct val="90000"/>
              </a:lnSpc>
              <a:spcBef>
                <a:spcPct val="0"/>
              </a:spcBef>
            </a:pPr>
            <a:endParaRPr lang="en-GB" altLang="en-US"/>
          </a:p>
          <a:p>
            <a:pPr eaLnBrk="1" hangingPunct="1">
              <a:lnSpc>
                <a:spcPct val="90000"/>
              </a:lnSpc>
              <a:spcBef>
                <a:spcPct val="0"/>
              </a:spcBef>
            </a:pPr>
            <a:endParaRPr lang="en-GB" altLang="en-US"/>
          </a:p>
        </p:txBody>
      </p:sp>
      <p:sp>
        <p:nvSpPr>
          <p:cNvPr id="41988" name="Slide Number Placeholder 3">
            <a:extLst>
              <a:ext uri="{FF2B5EF4-FFF2-40B4-BE49-F238E27FC236}">
                <a16:creationId xmlns:a16="http://schemas.microsoft.com/office/drawing/2014/main" id="{43FBB4BA-B19A-438D-BD3E-A6497389406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38C3151-016F-493A-9959-5687AF786F2F}" type="slidenum">
              <a:rPr lang="en-GB" altLang="en-US">
                <a:latin typeface="Calibri" panose="020F0502020204030204" pitchFamily="34" charset="0"/>
              </a:rPr>
              <a:pPr/>
              <a:t>19</a:t>
            </a:fld>
            <a:endParaRPr lang="en-GB" altLang="en-US">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C2F8E05C-EA37-4778-A805-F8DA056FA727}"/>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AAA7F36-8434-4F56-A0C2-51BB7C51A7B1}" type="slidenum">
              <a:rPr lang="en-GB" altLang="en-US">
                <a:latin typeface="Calibri" panose="020F0502020204030204" pitchFamily="34" charset="0"/>
              </a:rPr>
              <a:pPr/>
              <a:t>2</a:t>
            </a:fld>
            <a:endParaRPr lang="en-GB" altLang="en-US">
              <a:latin typeface="Calibri" panose="020F0502020204030204" pitchFamily="34" charset="0"/>
            </a:endParaRPr>
          </a:p>
        </p:txBody>
      </p:sp>
      <p:sp>
        <p:nvSpPr>
          <p:cNvPr id="7171" name="Rectangle 7">
            <a:extLst>
              <a:ext uri="{FF2B5EF4-FFF2-40B4-BE49-F238E27FC236}">
                <a16:creationId xmlns:a16="http://schemas.microsoft.com/office/drawing/2014/main" id="{5C086316-001D-4821-BFF8-2A5AC1DF7D71}"/>
              </a:ext>
            </a:extLst>
          </p:cNvPr>
          <p:cNvSpPr txBox="1">
            <a:spLocks noGrp="1" noChangeArrowheads="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r" eaLnBrk="1" hangingPunct="1"/>
            <a:fld id="{5EFD5559-87E3-4CEC-B5E4-153935908169}" type="slidenum">
              <a:rPr lang="en-GB" altLang="en-US" sz="1200">
                <a:latin typeface="Calibri" panose="020F0502020204030204" pitchFamily="34" charset="0"/>
              </a:rPr>
              <a:pPr algn="r" eaLnBrk="1" hangingPunct="1"/>
              <a:t>2</a:t>
            </a:fld>
            <a:endParaRPr lang="en-GB" altLang="en-US" sz="1200">
              <a:latin typeface="Calibri" panose="020F0502020204030204" pitchFamily="34" charset="0"/>
            </a:endParaRPr>
          </a:p>
        </p:txBody>
      </p:sp>
      <p:sp>
        <p:nvSpPr>
          <p:cNvPr id="7172" name="Rectangle 2">
            <a:extLst>
              <a:ext uri="{FF2B5EF4-FFF2-40B4-BE49-F238E27FC236}">
                <a16:creationId xmlns:a16="http://schemas.microsoft.com/office/drawing/2014/main" id="{5ED77A02-07B5-4371-AEBD-4364C734A98F}"/>
              </a:ext>
            </a:extLst>
          </p:cNvPr>
          <p:cNvSpPr>
            <a:spLocks noGrp="1" noRot="1" noChangeAspect="1" noChangeArrowheads="1" noTextEdit="1"/>
          </p:cNvSpPr>
          <p:nvPr>
            <p:ph type="sldImg"/>
          </p:nvPr>
        </p:nvSpPr>
        <p:spPr bwMode="auto">
          <a:xfrm>
            <a:off x="1144588" y="685800"/>
            <a:ext cx="4572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3" name="Rectangle 3">
            <a:extLst>
              <a:ext uri="{FF2B5EF4-FFF2-40B4-BE49-F238E27FC236}">
                <a16:creationId xmlns:a16="http://schemas.microsoft.com/office/drawing/2014/main" id="{6CCAEF66-7B13-4588-B565-7603DDC53062}"/>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latin typeface="Comic Sans MS" panose="030F0702030302020204" pitchFamily="66" charset="0"/>
              </a:rPr>
              <a:t>A mentor will undertake a range of roles depending on the context and the nature of support required by the mentee.</a:t>
            </a:r>
          </a:p>
          <a:p>
            <a:pPr eaLnBrk="1" hangingPunct="1">
              <a:spcBef>
                <a:spcPct val="0"/>
              </a:spcBef>
            </a:pPr>
            <a:r>
              <a:rPr lang="en-GB" altLang="en-US">
                <a:latin typeface="Comic Sans MS" panose="030F0702030302020204" pitchFamily="66" charset="0"/>
              </a:rPr>
              <a:t>It is helpful to consider the roles and think about what each might look like in practice eg.</a:t>
            </a:r>
          </a:p>
          <a:p>
            <a:pPr eaLnBrk="1" hangingPunct="1">
              <a:spcBef>
                <a:spcPct val="0"/>
              </a:spcBef>
            </a:pPr>
            <a:endParaRPr lang="en-GB" altLang="en-US">
              <a:latin typeface="Comic Sans MS" panose="030F0702030302020204" pitchFamily="66" charset="0"/>
            </a:endParaRPr>
          </a:p>
          <a:p>
            <a:pPr eaLnBrk="1" hangingPunct="1">
              <a:spcBef>
                <a:spcPct val="0"/>
              </a:spcBef>
            </a:pPr>
            <a:r>
              <a:rPr lang="en-GB" altLang="en-US">
                <a:latin typeface="Comic Sans MS" panose="030F0702030302020204" pitchFamily="66" charset="0"/>
              </a:rPr>
              <a:t>Mentor as a resource - sharing materials, modelling</a:t>
            </a:r>
          </a:p>
          <a:p>
            <a:pPr eaLnBrk="1" hangingPunct="1">
              <a:spcBef>
                <a:spcPct val="0"/>
              </a:spcBef>
            </a:pPr>
            <a:endParaRPr lang="en-GB" altLang="en-US">
              <a:latin typeface="Comic Sans MS" panose="030F0702030302020204" pitchFamily="66" charset="0"/>
            </a:endParaRPr>
          </a:p>
          <a:p>
            <a:pPr eaLnBrk="1" hangingPunct="1">
              <a:spcBef>
                <a:spcPct val="0"/>
              </a:spcBef>
            </a:pPr>
            <a:r>
              <a:rPr lang="en-GB" altLang="en-US">
                <a:latin typeface="Comic Sans MS" panose="030F0702030302020204" pitchFamily="66" charset="0"/>
              </a:rPr>
              <a:t>Mentor as a coach - asking open questions to facilitate and promote the mentee</a:t>
            </a:r>
            <a:r>
              <a:rPr lang="ja-JP" altLang="en-GB">
                <a:latin typeface="Comic Sans MS" panose="030F0702030302020204" pitchFamily="66" charset="0"/>
              </a:rPr>
              <a:t>’</a:t>
            </a:r>
            <a:r>
              <a:rPr lang="en-GB" altLang="ja-JP">
                <a:latin typeface="Comic Sans MS" panose="030F0702030302020204" pitchFamily="66" charset="0"/>
              </a:rPr>
              <a:t>s thinking  and decision-making</a:t>
            </a:r>
          </a:p>
          <a:p>
            <a:pPr eaLnBrk="1" hangingPunct="1">
              <a:spcBef>
                <a:spcPct val="0"/>
              </a:spcBef>
            </a:pPr>
            <a:endParaRPr lang="en-GB" altLang="en-US">
              <a:latin typeface="Comic Sans MS" panose="030F0702030302020204" pitchFamily="66" charset="0"/>
            </a:endParaRPr>
          </a:p>
          <a:p>
            <a:pPr eaLnBrk="1" hangingPunct="1">
              <a:spcBef>
                <a:spcPct val="0"/>
              </a:spcBef>
            </a:pPr>
            <a:endParaRPr lang="en-GB" altLang="en-US">
              <a:latin typeface="Comic Sans MS" panose="030F0702030302020204" pitchFamily="66"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a:extLst>
              <a:ext uri="{FF2B5EF4-FFF2-40B4-BE49-F238E27FC236}">
                <a16:creationId xmlns:a16="http://schemas.microsoft.com/office/drawing/2014/main" id="{B4885219-311E-47B8-BEFD-664447E1459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a:extLst>
              <a:ext uri="{FF2B5EF4-FFF2-40B4-BE49-F238E27FC236}">
                <a16:creationId xmlns:a16="http://schemas.microsoft.com/office/drawing/2014/main" id="{8BC79CAC-138D-4D26-8274-57AF1BE2D54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latin typeface="Comic Sans MS" panose="030F0702030302020204" pitchFamily="66" charset="0"/>
              </a:rPr>
              <a:t>As a mentor it is important to review the relationship and how it is working and the progress and achievements being made by the mentee.</a:t>
            </a:r>
          </a:p>
          <a:p>
            <a:pPr eaLnBrk="1" hangingPunct="1">
              <a:spcBef>
                <a:spcPct val="0"/>
              </a:spcBef>
            </a:pPr>
            <a:endParaRPr lang="en-GB" altLang="en-US">
              <a:latin typeface="Comic Sans MS" panose="030F0702030302020204" pitchFamily="66" charset="0"/>
            </a:endParaRPr>
          </a:p>
          <a:p>
            <a:pPr eaLnBrk="1" hangingPunct="1">
              <a:spcBef>
                <a:spcPct val="0"/>
              </a:spcBef>
            </a:pPr>
            <a:r>
              <a:rPr lang="en-GB" altLang="en-US">
                <a:latin typeface="Comic Sans MS" panose="030F0702030302020204" pitchFamily="66" charset="0"/>
              </a:rPr>
              <a:t>It is also important as a mentor to reflect on your own skills in relation to facilitating dialogue and providing effective and appropriate support.</a:t>
            </a:r>
          </a:p>
        </p:txBody>
      </p:sp>
      <p:sp>
        <p:nvSpPr>
          <p:cNvPr id="44036" name="Slide Number Placeholder 3">
            <a:extLst>
              <a:ext uri="{FF2B5EF4-FFF2-40B4-BE49-F238E27FC236}">
                <a16:creationId xmlns:a16="http://schemas.microsoft.com/office/drawing/2014/main" id="{112057B6-807E-4CC1-86BD-807898AD720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452E968-B6D7-481A-9305-584DB88E0AE1}" type="slidenum">
              <a:rPr lang="en-GB" altLang="en-US">
                <a:latin typeface="Calibri" panose="020F0502020204030204" pitchFamily="34" charset="0"/>
              </a:rPr>
              <a:pPr/>
              <a:t>20</a:t>
            </a:fld>
            <a:endParaRPr lang="en-GB" altLang="en-US">
              <a:latin typeface="Calibri" panose="020F0502020204030204"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a:extLst>
              <a:ext uri="{FF2B5EF4-FFF2-40B4-BE49-F238E27FC236}">
                <a16:creationId xmlns:a16="http://schemas.microsoft.com/office/drawing/2014/main" id="{44B97390-5473-4693-B247-16F023D10AD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a:extLst>
              <a:ext uri="{FF2B5EF4-FFF2-40B4-BE49-F238E27FC236}">
                <a16:creationId xmlns:a16="http://schemas.microsoft.com/office/drawing/2014/main" id="{9F7C6B90-8ACB-4F58-B65F-A53C58E083F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latin typeface="Comic Sans MS" panose="030F0702030302020204" pitchFamily="66" charset="0"/>
              </a:rPr>
              <a:t>There are many resources which can inform and support the engagement of dialogue to support reflection, enquiry and professional learning.</a:t>
            </a:r>
          </a:p>
          <a:p>
            <a:pPr eaLnBrk="1" hangingPunct="1">
              <a:spcBef>
                <a:spcPct val="0"/>
              </a:spcBef>
            </a:pPr>
            <a:endParaRPr lang="en-GB" altLang="en-US">
              <a:latin typeface="Comic Sans MS" panose="030F0702030302020204" pitchFamily="66" charset="0"/>
            </a:endParaRPr>
          </a:p>
          <a:p>
            <a:pPr eaLnBrk="1" hangingPunct="1">
              <a:spcBef>
                <a:spcPct val="0"/>
              </a:spcBef>
            </a:pPr>
            <a:r>
              <a:rPr lang="en-GB" altLang="en-US">
                <a:latin typeface="Comic Sans MS" panose="030F0702030302020204" pitchFamily="66" charset="0"/>
              </a:rPr>
              <a:t>The references above have informed this professional development opportunity but it is not an exhaustive list.</a:t>
            </a:r>
          </a:p>
        </p:txBody>
      </p:sp>
      <p:sp>
        <p:nvSpPr>
          <p:cNvPr id="46084" name="Slide Number Placeholder 3">
            <a:extLst>
              <a:ext uri="{FF2B5EF4-FFF2-40B4-BE49-F238E27FC236}">
                <a16:creationId xmlns:a16="http://schemas.microsoft.com/office/drawing/2014/main" id="{0CB015CF-971C-4197-94DA-9CD76B68FD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0D568B9-EA31-43C0-9DC2-F4C5C0964649}" type="slidenum">
              <a:rPr lang="en-GB" altLang="en-US">
                <a:latin typeface="Calibri" panose="020F0502020204030204" pitchFamily="34" charset="0"/>
              </a:rPr>
              <a:pPr/>
              <a:t>21</a:t>
            </a:fld>
            <a:endParaRPr lang="en-GB" altLang="en-US">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a:extLst>
              <a:ext uri="{FF2B5EF4-FFF2-40B4-BE49-F238E27FC236}">
                <a16:creationId xmlns:a16="http://schemas.microsoft.com/office/drawing/2014/main" id="{632A8250-85AA-48E4-BE34-49A1CF5928C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a:extLst>
              <a:ext uri="{FF2B5EF4-FFF2-40B4-BE49-F238E27FC236}">
                <a16:creationId xmlns:a16="http://schemas.microsoft.com/office/drawing/2014/main" id="{957504BD-65F0-427C-A6DA-7C0259A43028}"/>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latin typeface="Comic Sans MS" panose="030F0702030302020204" pitchFamily="66" charset="0"/>
              </a:rPr>
              <a:t>The Mentoring Continuum devised by the University of California, Santa Cruz (UCSC) provides a focus for the mentoring dialogue.</a:t>
            </a:r>
          </a:p>
          <a:p>
            <a:pPr eaLnBrk="1" hangingPunct="1">
              <a:spcBef>
                <a:spcPct val="0"/>
              </a:spcBef>
            </a:pPr>
            <a:endParaRPr lang="en-GB" altLang="en-US">
              <a:latin typeface="Comic Sans MS" panose="030F0702030302020204" pitchFamily="66" charset="0"/>
            </a:endParaRPr>
          </a:p>
          <a:p>
            <a:pPr eaLnBrk="1" hangingPunct="1">
              <a:spcBef>
                <a:spcPct val="0"/>
              </a:spcBef>
            </a:pPr>
            <a:r>
              <a:rPr lang="en-GB" altLang="en-US">
                <a:latin typeface="Comic Sans MS" panose="030F0702030302020204" pitchFamily="66" charset="0"/>
              </a:rPr>
              <a:t>Instructive: sharing guidance, experience, information with the mentee.</a:t>
            </a:r>
          </a:p>
          <a:p>
            <a:pPr eaLnBrk="1" hangingPunct="1">
              <a:spcBef>
                <a:spcPct val="0"/>
              </a:spcBef>
            </a:pPr>
            <a:endParaRPr lang="en-GB" altLang="en-US">
              <a:latin typeface="Comic Sans MS" panose="030F0702030302020204" pitchFamily="66" charset="0"/>
            </a:endParaRPr>
          </a:p>
          <a:p>
            <a:pPr eaLnBrk="1" hangingPunct="1">
              <a:spcBef>
                <a:spcPct val="0"/>
              </a:spcBef>
            </a:pPr>
            <a:r>
              <a:rPr lang="en-GB" altLang="en-US">
                <a:latin typeface="Comic Sans MS" panose="030F0702030302020204" pitchFamily="66" charset="0"/>
              </a:rPr>
              <a:t>Collaborative: working together to share ideas, create, develop and produce materials and strategies.</a:t>
            </a:r>
          </a:p>
          <a:p>
            <a:pPr eaLnBrk="1" hangingPunct="1">
              <a:spcBef>
                <a:spcPct val="0"/>
              </a:spcBef>
            </a:pPr>
            <a:endParaRPr lang="en-GB" altLang="en-US">
              <a:latin typeface="Comic Sans MS" panose="030F0702030302020204" pitchFamily="66" charset="0"/>
            </a:endParaRPr>
          </a:p>
          <a:p>
            <a:pPr eaLnBrk="1" hangingPunct="1">
              <a:spcBef>
                <a:spcPct val="0"/>
              </a:spcBef>
            </a:pPr>
            <a:r>
              <a:rPr lang="en-GB" altLang="en-US">
                <a:latin typeface="Comic Sans MS" panose="030F0702030302020204" pitchFamily="66" charset="0"/>
              </a:rPr>
              <a:t>Facilitative: using a coaching approach to enable the mentee to shape, develop, clarify thinking and then decide next steps.</a:t>
            </a:r>
          </a:p>
        </p:txBody>
      </p:sp>
      <p:sp>
        <p:nvSpPr>
          <p:cNvPr id="9220" name="Slide Number Placeholder 3">
            <a:extLst>
              <a:ext uri="{FF2B5EF4-FFF2-40B4-BE49-F238E27FC236}">
                <a16:creationId xmlns:a16="http://schemas.microsoft.com/office/drawing/2014/main" id="{77A444BD-4905-4CC5-A667-8FDEF716F156}"/>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B79E8B3-EAE2-4971-9995-A791A2DCE16D}" type="slidenum">
              <a:rPr lang="en-GB" altLang="en-US">
                <a:latin typeface="Calibri" panose="020F0502020204030204" pitchFamily="34" charset="0"/>
              </a:rPr>
              <a:pPr/>
              <a:t>3</a:t>
            </a:fld>
            <a:endParaRPr lang="en-GB" altLang="en-US">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a:extLst>
              <a:ext uri="{FF2B5EF4-FFF2-40B4-BE49-F238E27FC236}">
                <a16:creationId xmlns:a16="http://schemas.microsoft.com/office/drawing/2014/main" id="{0DCF9F21-A70E-4784-B0D2-1386A312F5B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1267" name="Notes Placeholder 2">
            <a:extLst>
              <a:ext uri="{FF2B5EF4-FFF2-40B4-BE49-F238E27FC236}">
                <a16:creationId xmlns:a16="http://schemas.microsoft.com/office/drawing/2014/main" id="{7E5CAB5B-382A-47EA-B18F-87CCCAB2AD8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latin typeface="Comic Sans MS" panose="030F0702030302020204" pitchFamily="66" charset="0"/>
              </a:rPr>
              <a:t>As a mentor the following steps will support successful dialogue and professional learning:</a:t>
            </a:r>
          </a:p>
          <a:p>
            <a:pPr eaLnBrk="1" hangingPunct="1">
              <a:spcBef>
                <a:spcPct val="0"/>
              </a:spcBef>
            </a:pPr>
            <a:endParaRPr lang="en-GB" altLang="en-US">
              <a:latin typeface="Comic Sans MS" panose="030F0702030302020204" pitchFamily="66" charset="0"/>
            </a:endParaRPr>
          </a:p>
          <a:p>
            <a:pPr eaLnBrk="1" hangingPunct="1">
              <a:spcBef>
                <a:spcPct val="0"/>
              </a:spcBef>
              <a:buFontTx/>
              <a:buAutoNum type="arabicParenBoth"/>
            </a:pPr>
            <a:r>
              <a:rPr lang="en-GB" altLang="en-US">
                <a:latin typeface="Comic Sans MS" panose="030F0702030302020204" pitchFamily="66" charset="0"/>
              </a:rPr>
              <a:t>Plan and prepare for the dialogue, consider information or feedback to be shared, consider key questions to promote the mentee</a:t>
            </a:r>
            <a:r>
              <a:rPr lang="ja-JP" altLang="en-GB">
                <a:latin typeface="Comic Sans MS" panose="030F0702030302020204" pitchFamily="66" charset="0"/>
              </a:rPr>
              <a:t>’</a:t>
            </a:r>
            <a:r>
              <a:rPr lang="en-GB" altLang="ja-JP">
                <a:latin typeface="Comic Sans MS" panose="030F0702030302020204" pitchFamily="66" charset="0"/>
              </a:rPr>
              <a:t>s reflection and enquiry</a:t>
            </a:r>
          </a:p>
          <a:p>
            <a:pPr eaLnBrk="1" hangingPunct="1">
              <a:spcBef>
                <a:spcPct val="0"/>
              </a:spcBef>
              <a:buFontTx/>
              <a:buAutoNum type="arabicParenBoth"/>
            </a:pPr>
            <a:endParaRPr lang="en-GB" altLang="en-US">
              <a:latin typeface="Comic Sans MS" panose="030F0702030302020204" pitchFamily="66" charset="0"/>
            </a:endParaRPr>
          </a:p>
          <a:p>
            <a:pPr eaLnBrk="1" hangingPunct="1">
              <a:spcBef>
                <a:spcPct val="0"/>
              </a:spcBef>
              <a:buFontTx/>
              <a:buAutoNum type="arabicParenBoth"/>
            </a:pPr>
            <a:r>
              <a:rPr lang="en-GB" altLang="en-US">
                <a:latin typeface="Comic Sans MS" panose="030F0702030302020204" pitchFamily="66" charset="0"/>
              </a:rPr>
              <a:t>Engage in dialogue which will support the mentee</a:t>
            </a:r>
            <a:r>
              <a:rPr lang="ja-JP" altLang="en-GB">
                <a:latin typeface="Comic Sans MS" panose="030F0702030302020204" pitchFamily="66" charset="0"/>
              </a:rPr>
              <a:t>’</a:t>
            </a:r>
            <a:r>
              <a:rPr lang="en-GB" altLang="ja-JP">
                <a:latin typeface="Comic Sans MS" panose="030F0702030302020204" pitchFamily="66" charset="0"/>
              </a:rPr>
              <a:t>s self-evaluation and goal setting</a:t>
            </a:r>
          </a:p>
          <a:p>
            <a:pPr eaLnBrk="1" hangingPunct="1">
              <a:spcBef>
                <a:spcPct val="0"/>
              </a:spcBef>
              <a:buFontTx/>
              <a:buAutoNum type="arabicParenBoth"/>
            </a:pPr>
            <a:endParaRPr lang="en-GB" altLang="en-US">
              <a:latin typeface="Comic Sans MS" panose="030F0702030302020204" pitchFamily="66" charset="0"/>
            </a:endParaRPr>
          </a:p>
          <a:p>
            <a:pPr eaLnBrk="1" hangingPunct="1">
              <a:spcBef>
                <a:spcPct val="0"/>
              </a:spcBef>
              <a:buFontTx/>
              <a:buAutoNum type="arabicParenBoth"/>
            </a:pPr>
            <a:r>
              <a:rPr lang="en-GB" altLang="en-US">
                <a:latin typeface="Comic Sans MS" panose="030F0702030302020204" pitchFamily="66" charset="0"/>
              </a:rPr>
              <a:t>Agree what actions and next steps need to be taken</a:t>
            </a:r>
          </a:p>
          <a:p>
            <a:pPr eaLnBrk="1" hangingPunct="1">
              <a:spcBef>
                <a:spcPct val="0"/>
              </a:spcBef>
              <a:buFontTx/>
              <a:buAutoNum type="arabicParenBoth"/>
            </a:pPr>
            <a:endParaRPr lang="en-GB" altLang="en-US">
              <a:latin typeface="Comic Sans MS" panose="030F0702030302020204" pitchFamily="66" charset="0"/>
            </a:endParaRPr>
          </a:p>
          <a:p>
            <a:pPr eaLnBrk="1" hangingPunct="1">
              <a:spcBef>
                <a:spcPct val="0"/>
              </a:spcBef>
              <a:buFontTx/>
              <a:buAutoNum type="arabicParenBoth"/>
            </a:pPr>
            <a:r>
              <a:rPr lang="en-GB" altLang="en-US">
                <a:latin typeface="Comic Sans MS" panose="030F0702030302020204" pitchFamily="66" charset="0"/>
              </a:rPr>
              <a:t>Talk about the dialogue and reflect, consider what was helpful and what might be included next time</a:t>
            </a:r>
          </a:p>
          <a:p>
            <a:pPr eaLnBrk="1" hangingPunct="1">
              <a:spcBef>
                <a:spcPct val="0"/>
              </a:spcBef>
            </a:pPr>
            <a:endParaRPr lang="en-GB" altLang="en-US">
              <a:latin typeface="Comic Sans MS" panose="030F0702030302020204" pitchFamily="66" charset="0"/>
            </a:endParaRPr>
          </a:p>
          <a:p>
            <a:pPr eaLnBrk="1" hangingPunct="1">
              <a:spcBef>
                <a:spcPct val="0"/>
              </a:spcBef>
              <a:buFontTx/>
              <a:buAutoNum type="arabicParenBoth"/>
            </a:pPr>
            <a:endParaRPr lang="en-GB" altLang="en-US">
              <a:latin typeface="Comic Sans MS" panose="030F0702030302020204" pitchFamily="66" charset="0"/>
            </a:endParaRPr>
          </a:p>
          <a:p>
            <a:pPr eaLnBrk="1" hangingPunct="1">
              <a:spcBef>
                <a:spcPct val="0"/>
              </a:spcBef>
              <a:buFontTx/>
              <a:buAutoNum type="arabicParenBoth"/>
            </a:pPr>
            <a:endParaRPr lang="en-GB" altLang="en-US">
              <a:latin typeface="Comic Sans MS" panose="030F0702030302020204" pitchFamily="66" charset="0"/>
            </a:endParaRPr>
          </a:p>
        </p:txBody>
      </p:sp>
      <p:sp>
        <p:nvSpPr>
          <p:cNvPr id="11268" name="Slide Number Placeholder 3">
            <a:extLst>
              <a:ext uri="{FF2B5EF4-FFF2-40B4-BE49-F238E27FC236}">
                <a16:creationId xmlns:a16="http://schemas.microsoft.com/office/drawing/2014/main" id="{6D783AB1-05AE-4C7B-BB35-D77D8852959A}"/>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31FE32C-42E9-4CDF-B409-11E8E8973FDB}" type="slidenum">
              <a:rPr lang="en-GB" altLang="en-US">
                <a:latin typeface="Calibri" panose="020F0502020204030204" pitchFamily="34" charset="0"/>
              </a:rPr>
              <a:pPr/>
              <a:t>4</a:t>
            </a:fld>
            <a:endParaRPr lang="en-GB" altLang="en-US">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a:extLst>
              <a:ext uri="{FF2B5EF4-FFF2-40B4-BE49-F238E27FC236}">
                <a16:creationId xmlns:a16="http://schemas.microsoft.com/office/drawing/2014/main" id="{1F7D53A8-5417-4C94-AF6C-DE4B79CDEF1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a:extLst>
              <a:ext uri="{FF2B5EF4-FFF2-40B4-BE49-F238E27FC236}">
                <a16:creationId xmlns:a16="http://schemas.microsoft.com/office/drawing/2014/main" id="{1E62C819-69BF-4C49-A92D-5C99D5B5E9A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tLang="en-US">
                <a:latin typeface="Comic Sans MS" panose="030F0702030302020204" pitchFamily="66" charset="0"/>
              </a:rPr>
              <a:t>The University of California Santa Cruz provides an outline of the role of the mentor in</a:t>
            </a:r>
          </a:p>
          <a:p>
            <a:pPr eaLnBrk="1" hangingPunct="1">
              <a:spcBef>
                <a:spcPct val="0"/>
              </a:spcBef>
            </a:pPr>
            <a:r>
              <a:rPr lang="en-US" altLang="en-US">
                <a:latin typeface="Comic Sans MS" panose="030F0702030302020204" pitchFamily="66" charset="0"/>
              </a:rPr>
              <a:t> supporting and facilitating professional dialogue.</a:t>
            </a:r>
          </a:p>
          <a:p>
            <a:pPr eaLnBrk="1" hangingPunct="1">
              <a:spcBef>
                <a:spcPct val="0"/>
              </a:spcBef>
            </a:pPr>
            <a:endParaRPr lang="en-US" altLang="en-US">
              <a:latin typeface="Comic Sans MS" panose="030F0702030302020204" pitchFamily="66" charset="0"/>
            </a:endParaRPr>
          </a:p>
          <a:p>
            <a:pPr eaLnBrk="1" hangingPunct="1">
              <a:spcBef>
                <a:spcPct val="0"/>
              </a:spcBef>
            </a:pPr>
            <a:r>
              <a:rPr lang="en-GB" altLang="en-US">
                <a:latin typeface="Comic Sans MS" panose="030F0702030302020204" pitchFamily="66" charset="0"/>
              </a:rPr>
              <a:t>The key themes involve developing clarity of understanding, providing the appropriate support and promoting next steps and action</a:t>
            </a:r>
            <a:endParaRPr lang="en-US" altLang="en-US">
              <a:latin typeface="Comic Sans MS" panose="030F0702030302020204" pitchFamily="66" charset="0"/>
            </a:endParaRPr>
          </a:p>
        </p:txBody>
      </p:sp>
      <p:sp>
        <p:nvSpPr>
          <p:cNvPr id="13316" name="Slide Number Placeholder 3">
            <a:extLst>
              <a:ext uri="{FF2B5EF4-FFF2-40B4-BE49-F238E27FC236}">
                <a16:creationId xmlns:a16="http://schemas.microsoft.com/office/drawing/2014/main" id="{87867C03-A684-4B6D-978C-7C06971F2C9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B131379-4150-4AFF-BED3-990441E2D5A6}" type="slidenum">
              <a:rPr lang="en-GB" altLang="en-US">
                <a:latin typeface="Calibri" panose="020F0502020204030204" pitchFamily="34" charset="0"/>
              </a:rPr>
              <a:pPr/>
              <a:t>5</a:t>
            </a:fld>
            <a:endParaRPr lang="en-GB" altLang="en-US">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a:extLst>
              <a:ext uri="{FF2B5EF4-FFF2-40B4-BE49-F238E27FC236}">
                <a16:creationId xmlns:a16="http://schemas.microsoft.com/office/drawing/2014/main" id="{97F4AA2C-9267-4C0A-A818-14FD3AAFECF8}"/>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a:extLst>
              <a:ext uri="{FF2B5EF4-FFF2-40B4-BE49-F238E27FC236}">
                <a16:creationId xmlns:a16="http://schemas.microsoft.com/office/drawing/2014/main" id="{7732EEA0-FC49-45C2-A825-D3735109C1F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latin typeface="Comic Sans MS" panose="030F0702030302020204" pitchFamily="66" charset="0"/>
              </a:rPr>
              <a:t>Building trust and setting the tone for the mentoring relationship requires time and investment particularly at the start. </a:t>
            </a:r>
          </a:p>
          <a:p>
            <a:pPr eaLnBrk="1" hangingPunct="1">
              <a:spcBef>
                <a:spcPct val="0"/>
              </a:spcBef>
            </a:pPr>
            <a:r>
              <a:rPr lang="en-GB" altLang="en-US">
                <a:latin typeface="Comic Sans MS" panose="030F0702030302020204" pitchFamily="66" charset="0"/>
              </a:rPr>
              <a:t>It is important to agree how you will work together, providing a climate for open and honest reflection about practice.</a:t>
            </a:r>
          </a:p>
        </p:txBody>
      </p:sp>
      <p:sp>
        <p:nvSpPr>
          <p:cNvPr id="15364" name="Slide Number Placeholder 3">
            <a:extLst>
              <a:ext uri="{FF2B5EF4-FFF2-40B4-BE49-F238E27FC236}">
                <a16:creationId xmlns:a16="http://schemas.microsoft.com/office/drawing/2014/main" id="{2C9541B3-0F7F-405C-80A3-9DAF9A1F46A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E2A28B9E-42B2-4FA1-A46B-FF03A70BB7E2}" type="slidenum">
              <a:rPr lang="en-GB" altLang="en-US">
                <a:latin typeface="Calibri" panose="020F0502020204030204" pitchFamily="34" charset="0"/>
              </a:rPr>
              <a:pPr/>
              <a:t>6</a:t>
            </a:fld>
            <a:endParaRPr lang="en-GB" altLang="en-US">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6B72171C-2766-4777-8DA8-3353F1BCD64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44ECFAE-2FAA-43A4-B2D9-004036133CB5}" type="slidenum">
              <a:rPr lang="en-GB" altLang="en-US">
                <a:latin typeface="Calibri" panose="020F0502020204030204" pitchFamily="34" charset="0"/>
              </a:rPr>
              <a:pPr/>
              <a:t>7</a:t>
            </a:fld>
            <a:endParaRPr lang="en-GB" altLang="en-US">
              <a:latin typeface="Calibri" panose="020F0502020204030204" pitchFamily="34" charset="0"/>
            </a:endParaRPr>
          </a:p>
        </p:txBody>
      </p:sp>
      <p:sp>
        <p:nvSpPr>
          <p:cNvPr id="17411" name="Rectangle 2">
            <a:extLst>
              <a:ext uri="{FF2B5EF4-FFF2-40B4-BE49-F238E27FC236}">
                <a16:creationId xmlns:a16="http://schemas.microsoft.com/office/drawing/2014/main" id="{8C67FB0F-5814-46F4-B92C-0707E781A483}"/>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2" name="Rectangle 3">
            <a:extLst>
              <a:ext uri="{FF2B5EF4-FFF2-40B4-BE49-F238E27FC236}">
                <a16:creationId xmlns:a16="http://schemas.microsoft.com/office/drawing/2014/main" id="{5650F200-E604-4769-890A-755B68B735F0}"/>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GB" altLang="en-US">
                <a:latin typeface="Comic Sans MS" panose="030F0702030302020204" pitchFamily="66" charset="0"/>
              </a:rPr>
              <a:t>It is important in a mentoring relationship to set the tone, agree how you will work together, build ground rules for sharing ideas and thoughts without fear of judgement or </a:t>
            </a:r>
            <a:r>
              <a:rPr lang="ja-JP" altLang="en-GB">
                <a:latin typeface="Comic Sans MS" panose="030F0702030302020204" pitchFamily="66" charset="0"/>
              </a:rPr>
              <a:t>”</a:t>
            </a:r>
            <a:r>
              <a:rPr lang="en-GB" altLang="ja-JP">
                <a:latin typeface="Comic Sans MS" panose="030F0702030302020204" pitchFamily="66" charset="0"/>
              </a:rPr>
              <a:t>getting it wrong</a:t>
            </a:r>
            <a:r>
              <a:rPr lang="ja-JP" altLang="en-GB">
                <a:latin typeface="Comic Sans MS" panose="030F0702030302020204" pitchFamily="66" charset="0"/>
              </a:rPr>
              <a:t>”</a:t>
            </a:r>
            <a:r>
              <a:rPr lang="en-GB" altLang="ja-JP">
                <a:latin typeface="Comic Sans MS" panose="030F0702030302020204" pitchFamily="66" charset="0"/>
              </a:rPr>
              <a:t>. </a:t>
            </a:r>
          </a:p>
          <a:p>
            <a:pPr eaLnBrk="1" hangingPunct="1">
              <a:spcBef>
                <a:spcPct val="0"/>
              </a:spcBef>
            </a:pPr>
            <a:r>
              <a:rPr lang="en-GB" altLang="en-US">
                <a:latin typeface="Comic Sans MS" panose="030F0702030302020204" pitchFamily="66" charset="0"/>
              </a:rPr>
              <a:t>Building trust leads to a productive relationship.</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a:extLst>
              <a:ext uri="{FF2B5EF4-FFF2-40B4-BE49-F238E27FC236}">
                <a16:creationId xmlns:a16="http://schemas.microsoft.com/office/drawing/2014/main" id="{A75BEA23-4AC3-4EB0-9740-48BB918E992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C880B85-ECB8-43CE-ADF2-4B5CAE464EA2}" type="slidenum">
              <a:rPr lang="en-GB" altLang="en-US">
                <a:latin typeface="Calibri" panose="020F0502020204030204" pitchFamily="34" charset="0"/>
              </a:rPr>
              <a:pPr/>
              <a:t>8</a:t>
            </a:fld>
            <a:endParaRPr lang="en-GB" altLang="en-US">
              <a:latin typeface="Calibri" panose="020F0502020204030204" pitchFamily="34" charset="0"/>
            </a:endParaRPr>
          </a:p>
        </p:txBody>
      </p:sp>
      <p:sp>
        <p:nvSpPr>
          <p:cNvPr id="19459" name="Rectangle 2">
            <a:extLst>
              <a:ext uri="{FF2B5EF4-FFF2-40B4-BE49-F238E27FC236}">
                <a16:creationId xmlns:a16="http://schemas.microsoft.com/office/drawing/2014/main" id="{00151F1A-8E3D-4C17-A353-0E1BF7CC14A1}"/>
              </a:ext>
            </a:extLst>
          </p:cNvPr>
          <p:cNvSpPr>
            <a:spLocks noGrp="1" noRot="1" noChangeAspect="1" noChangeArrowheads="1" noTextEdit="1"/>
          </p:cNvSpPr>
          <p:nvPr>
            <p:ph type="sldImg"/>
          </p:nvPr>
        </p:nvSpPr>
        <p:spPr bwMode="auto">
          <a:xfrm>
            <a:off x="1141413" y="685800"/>
            <a:ext cx="4575175" cy="34305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0" name="Rectangle 3">
            <a:extLst>
              <a:ext uri="{FF2B5EF4-FFF2-40B4-BE49-F238E27FC236}">
                <a16:creationId xmlns:a16="http://schemas.microsoft.com/office/drawing/2014/main" id="{11083A46-C39C-449E-B35B-BA25AF647FAD}"/>
              </a:ext>
            </a:extLst>
          </p:cNvPr>
          <p:cNvSpPr>
            <a:spLocks noGrp="1" noChangeArrowheads="1"/>
          </p:cNvSpPr>
          <p:nvPr>
            <p:ph type="body" idx="1"/>
          </p:nvPr>
        </p:nvSpPr>
        <p:spPr bwMode="auto">
          <a:xfrm>
            <a:off x="684213" y="4343400"/>
            <a:ext cx="5489575"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lnSpcReduction="10000"/>
          </a:bodyPr>
          <a:lstStyle/>
          <a:p>
            <a:pPr eaLnBrk="1" hangingPunct="1">
              <a:spcBef>
                <a:spcPct val="0"/>
              </a:spcBef>
            </a:pPr>
            <a:r>
              <a:rPr lang="en-GB" altLang="en-US">
                <a:latin typeface="Comic Sans MS" panose="030F0702030302020204" pitchFamily="66" charset="0"/>
              </a:rPr>
              <a:t>Demonstrating empathy will enable a collaborative relationship to develop.</a:t>
            </a:r>
          </a:p>
          <a:p>
            <a:pPr eaLnBrk="1" hangingPunct="1">
              <a:spcBef>
                <a:spcPct val="0"/>
              </a:spcBef>
            </a:pPr>
            <a:endParaRPr lang="en-GB" altLang="en-US">
              <a:latin typeface="Comic Sans MS" panose="030F0702030302020204" pitchFamily="66" charset="0"/>
            </a:endParaRPr>
          </a:p>
          <a:p>
            <a:pPr eaLnBrk="1" hangingPunct="1">
              <a:spcBef>
                <a:spcPct val="0"/>
              </a:spcBef>
            </a:pPr>
            <a:r>
              <a:rPr lang="en-GB" altLang="en-US">
                <a:latin typeface="Comic Sans MS" panose="030F0702030302020204" pitchFamily="66" charset="0"/>
              </a:rPr>
              <a:t>It is important to demonstrate empathy and to engage in active listening so that the mentor gains a clear understanding of the mentee</a:t>
            </a:r>
            <a:r>
              <a:rPr lang="ja-JP" altLang="en-GB">
                <a:latin typeface="Comic Sans MS" panose="030F0702030302020204" pitchFamily="66" charset="0"/>
              </a:rPr>
              <a:t>’</a:t>
            </a:r>
            <a:r>
              <a:rPr lang="en-GB" altLang="ja-JP">
                <a:latin typeface="Comic Sans MS" panose="030F0702030302020204" pitchFamily="66" charset="0"/>
              </a:rPr>
              <a:t>s perspective and can then provide </a:t>
            </a:r>
          </a:p>
          <a:p>
            <a:pPr eaLnBrk="1" hangingPunct="1">
              <a:spcBef>
                <a:spcPct val="0"/>
              </a:spcBef>
            </a:pPr>
            <a:r>
              <a:rPr lang="en-GB" altLang="en-US">
                <a:latin typeface="Comic Sans MS" panose="030F0702030302020204" pitchFamily="66" charset="0"/>
              </a:rPr>
              <a:t>the appropriate support.</a:t>
            </a:r>
          </a:p>
          <a:p>
            <a:pPr eaLnBrk="1" hangingPunct="1">
              <a:spcBef>
                <a:spcPct val="0"/>
              </a:spcBef>
            </a:pPr>
            <a:endParaRPr lang="en-GB" altLang="en-US">
              <a:latin typeface="Comic Sans MS" panose="030F0702030302020204" pitchFamily="66" charset="0"/>
            </a:endParaRPr>
          </a:p>
          <a:p>
            <a:pPr eaLnBrk="1" hangingPunct="1">
              <a:spcBef>
                <a:spcPct val="0"/>
              </a:spcBef>
            </a:pPr>
            <a:r>
              <a:rPr lang="en-GB" altLang="en-US">
                <a:latin typeface="Comic Sans MS" panose="030F0702030302020204" pitchFamily="66" charset="0"/>
              </a:rPr>
              <a:t>The partnership and dialogue can be developed using a coaching/mentoring cycle.</a:t>
            </a:r>
          </a:p>
          <a:p>
            <a:pPr eaLnBrk="1" hangingPunct="1">
              <a:spcBef>
                <a:spcPct val="0"/>
              </a:spcBef>
            </a:pPr>
            <a:endParaRPr lang="en-GB" altLang="en-US">
              <a:latin typeface="Comic Sans MS" panose="030F0702030302020204" pitchFamily="66" charset="0"/>
            </a:endParaRPr>
          </a:p>
          <a:p>
            <a:pPr eaLnBrk="1" hangingPunct="1">
              <a:spcBef>
                <a:spcPct val="0"/>
              </a:spcBef>
            </a:pPr>
            <a:r>
              <a:rPr lang="en-GB" altLang="en-US">
                <a:latin typeface="Comic Sans MS" panose="030F0702030302020204" pitchFamily="66" charset="0"/>
              </a:rPr>
              <a:t>The mentor should:</a:t>
            </a:r>
          </a:p>
          <a:p>
            <a:pPr eaLnBrk="1" hangingPunct="1">
              <a:spcBef>
                <a:spcPct val="0"/>
              </a:spcBef>
            </a:pPr>
            <a:r>
              <a:rPr lang="en-GB" altLang="en-US">
                <a:latin typeface="Comic Sans MS" panose="030F0702030302020204" pitchFamily="66" charset="0"/>
              </a:rPr>
              <a:t>Listen to understand the mentee</a:t>
            </a:r>
            <a:r>
              <a:rPr lang="ja-JP" altLang="en-GB">
                <a:latin typeface="Comic Sans MS" panose="030F0702030302020204" pitchFamily="66" charset="0"/>
              </a:rPr>
              <a:t>’</a:t>
            </a:r>
            <a:r>
              <a:rPr lang="en-GB" altLang="ja-JP">
                <a:latin typeface="Comic Sans MS" panose="030F0702030302020204" pitchFamily="66" charset="0"/>
              </a:rPr>
              <a:t>s perspective on a challenge, question or issue</a:t>
            </a:r>
          </a:p>
          <a:p>
            <a:pPr eaLnBrk="1" hangingPunct="1">
              <a:spcBef>
                <a:spcPct val="0"/>
              </a:spcBef>
            </a:pPr>
            <a:endParaRPr lang="en-GB" altLang="en-US">
              <a:latin typeface="Comic Sans MS" panose="030F0702030302020204" pitchFamily="66" charset="0"/>
            </a:endParaRPr>
          </a:p>
          <a:p>
            <a:pPr eaLnBrk="1" hangingPunct="1">
              <a:spcBef>
                <a:spcPct val="0"/>
              </a:spcBef>
            </a:pPr>
            <a:r>
              <a:rPr lang="en-GB" altLang="en-US">
                <a:latin typeface="Comic Sans MS" panose="030F0702030302020204" pitchFamily="66" charset="0"/>
              </a:rPr>
              <a:t>Ask open questions to gain further information or clarification</a:t>
            </a:r>
          </a:p>
          <a:p>
            <a:pPr eaLnBrk="1" hangingPunct="1">
              <a:spcBef>
                <a:spcPct val="0"/>
              </a:spcBef>
            </a:pPr>
            <a:endParaRPr lang="en-GB" altLang="en-US">
              <a:latin typeface="Comic Sans MS" panose="030F0702030302020204" pitchFamily="66" charset="0"/>
            </a:endParaRPr>
          </a:p>
          <a:p>
            <a:pPr eaLnBrk="1" hangingPunct="1">
              <a:spcBef>
                <a:spcPct val="0"/>
              </a:spcBef>
            </a:pPr>
            <a:r>
              <a:rPr lang="en-GB" altLang="en-US">
                <a:latin typeface="Comic Sans MS" panose="030F0702030302020204" pitchFamily="66" charset="0"/>
              </a:rPr>
              <a:t>Support the identification of next steps in learning or practice</a:t>
            </a:r>
          </a:p>
          <a:p>
            <a:pPr eaLnBrk="1" hangingPunct="1">
              <a:spcBef>
                <a:spcPct val="0"/>
              </a:spcBef>
            </a:pPr>
            <a:endParaRPr lang="en-GB" altLang="en-US">
              <a:latin typeface="Comic Sans MS" panose="030F0702030302020204" pitchFamily="66" charset="0"/>
            </a:endParaRPr>
          </a:p>
          <a:p>
            <a:pPr eaLnBrk="1" hangingPunct="1">
              <a:spcBef>
                <a:spcPct val="0"/>
              </a:spcBef>
            </a:pPr>
            <a:r>
              <a:rPr lang="en-GB" altLang="en-US">
                <a:latin typeface="Comic Sans MS" panose="030F0702030302020204" pitchFamily="66" charset="0"/>
              </a:rPr>
              <a:t>Ask for feedback both on the mentoring dialogue and the outcomes of any steps or </a:t>
            </a:r>
          </a:p>
          <a:p>
            <a:pPr eaLnBrk="1" hangingPunct="1">
              <a:spcBef>
                <a:spcPct val="0"/>
              </a:spcBef>
            </a:pPr>
            <a:r>
              <a:rPr lang="en-GB" altLang="en-US">
                <a:latin typeface="Comic Sans MS" panose="030F0702030302020204" pitchFamily="66" charset="0"/>
              </a:rPr>
              <a:t>action taken as a result of the discussion</a:t>
            </a:r>
          </a:p>
          <a:p>
            <a:pPr eaLnBrk="1" hangingPunct="1">
              <a:spcBef>
                <a:spcPct val="0"/>
              </a:spcBef>
            </a:pPr>
            <a:endParaRPr lang="en-GB" altLang="en-US">
              <a:latin typeface="Comic Sans MS" panose="030F0702030302020204" pitchFamily="66" charset="0"/>
            </a:endParaRPr>
          </a:p>
          <a:p>
            <a:pPr eaLnBrk="1" hangingPunct="1">
              <a:spcBef>
                <a:spcPct val="0"/>
              </a:spcBef>
            </a:pPr>
            <a:r>
              <a:rPr lang="en-GB" altLang="en-US">
                <a:latin typeface="Comic Sans MS" panose="030F0702030302020204" pitchFamily="66" charset="0"/>
              </a:rPr>
              <a:t>Some time should be given to reflect on what has worked and how this professional learning can be applied in the future.</a:t>
            </a:r>
          </a:p>
          <a:p>
            <a:pPr eaLnBrk="1" hangingPunct="1">
              <a:spcBef>
                <a:spcPct val="0"/>
              </a:spcBef>
            </a:pPr>
            <a:endParaRPr lang="en-GB" altLang="en-US">
              <a:latin typeface="Comic Sans MS" panose="030F0702030302020204" pitchFamily="66" charset="0"/>
            </a:endParaRPr>
          </a:p>
          <a:p>
            <a:pPr eaLnBrk="1" hangingPunct="1">
              <a:spcBef>
                <a:spcPct val="0"/>
              </a:spcBef>
            </a:pPr>
            <a:endParaRPr lang="en-GB" altLang="en-US">
              <a:latin typeface="Comic Sans MS" panose="030F0702030302020204" pitchFamily="66" charset="0"/>
            </a:endParaRPr>
          </a:p>
          <a:p>
            <a:pPr eaLnBrk="1" hangingPunct="1">
              <a:spcBef>
                <a:spcPct val="0"/>
              </a:spcBef>
            </a:pPr>
            <a:endParaRPr lang="en-GB" altLang="en-US">
              <a:latin typeface="Comic Sans MS" panose="030F0702030302020204" pitchFamily="66"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FFFB2852-99F0-4B97-9449-728F26E8A90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a:extLst>
              <a:ext uri="{FF2B5EF4-FFF2-40B4-BE49-F238E27FC236}">
                <a16:creationId xmlns:a16="http://schemas.microsoft.com/office/drawing/2014/main" id="{6863AF92-5244-4C7D-98A9-39B3584094D1}"/>
              </a:ext>
            </a:extLst>
          </p:cNvPr>
          <p:cNvSpPr>
            <a:spLocks noGrp="1"/>
          </p:cNvSpPr>
          <p:nvPr>
            <p:ph type="body" idx="1"/>
          </p:nvPr>
        </p:nvSpPr>
        <p:spPr/>
        <p:txBody>
          <a:bodyPr>
            <a:normAutofit/>
          </a:bodyPr>
          <a:lstStyle/>
          <a:p>
            <a:pPr eaLnBrk="1" fontAlgn="auto" hangingPunct="1">
              <a:spcBef>
                <a:spcPts val="0"/>
              </a:spcBef>
              <a:spcAft>
                <a:spcPts val="0"/>
              </a:spcAft>
              <a:defRPr/>
            </a:pPr>
            <a:r>
              <a:rPr lang="en-GB" dirty="0">
                <a:latin typeface="Comic Sans MS" pitchFamily="66" charset="0"/>
              </a:rPr>
              <a:t>Professor Albert </a:t>
            </a:r>
            <a:r>
              <a:rPr lang="en-GB" dirty="0" err="1">
                <a:latin typeface="Comic Sans MS" pitchFamily="66" charset="0"/>
              </a:rPr>
              <a:t>Mehrabian</a:t>
            </a:r>
            <a:r>
              <a:rPr lang="en-GB" dirty="0">
                <a:latin typeface="Comic Sans MS" pitchFamily="66" charset="0"/>
              </a:rPr>
              <a:t>, currently Professor Emeritus of Psychology UCLA, has carried out research on communications since the 1960s. More information about Albert and links to his work can be found at</a:t>
            </a:r>
          </a:p>
          <a:p>
            <a:pPr eaLnBrk="1" fontAlgn="auto" hangingPunct="1">
              <a:spcBef>
                <a:spcPts val="0"/>
              </a:spcBef>
              <a:spcAft>
                <a:spcPts val="0"/>
              </a:spcAft>
              <a:defRPr/>
            </a:pPr>
            <a:r>
              <a:rPr lang="en-GB" dirty="0">
                <a:latin typeface="Comic Sans MS" pitchFamily="66" charset="0"/>
              </a:rPr>
              <a:t>http://www.psych.ucla.edu/faculty/faculty_page?id=181&amp;area=7</a:t>
            </a:r>
          </a:p>
          <a:p>
            <a:pPr eaLnBrk="1" fontAlgn="auto" hangingPunct="1">
              <a:spcBef>
                <a:spcPts val="0"/>
              </a:spcBef>
              <a:spcAft>
                <a:spcPts val="0"/>
              </a:spcAft>
              <a:defRPr/>
            </a:pPr>
            <a:endParaRPr lang="en-GB" dirty="0">
              <a:latin typeface="Comic Sans MS" pitchFamily="66" charset="0"/>
            </a:endParaRPr>
          </a:p>
          <a:p>
            <a:pPr eaLnBrk="1" fontAlgn="auto" hangingPunct="1">
              <a:spcBef>
                <a:spcPts val="0"/>
              </a:spcBef>
              <a:spcAft>
                <a:spcPts val="0"/>
              </a:spcAft>
              <a:defRPr/>
            </a:pPr>
            <a:endParaRPr lang="en-GB" dirty="0">
              <a:latin typeface="Comic Sans MS" pitchFamily="66" charset="0"/>
            </a:endParaRPr>
          </a:p>
          <a:p>
            <a:pPr eaLnBrk="1" fontAlgn="auto" hangingPunct="1">
              <a:spcBef>
                <a:spcPts val="0"/>
              </a:spcBef>
              <a:spcAft>
                <a:spcPts val="0"/>
              </a:spcAft>
              <a:defRPr/>
            </a:pPr>
            <a:r>
              <a:rPr lang="en-GB" dirty="0" err="1">
                <a:latin typeface="Comic Sans MS" pitchFamily="66" charset="0"/>
              </a:rPr>
              <a:t>Mehrabian</a:t>
            </a:r>
            <a:r>
              <a:rPr lang="en-GB" dirty="0">
                <a:latin typeface="Comic Sans MS" pitchFamily="66" charset="0"/>
              </a:rPr>
              <a:t> derived a formula from his research into communications of feelings and attitudes. It must be pointed out that this formula cannot be applied freely to all communications.</a:t>
            </a:r>
          </a:p>
          <a:p>
            <a:pPr eaLnBrk="1" fontAlgn="auto" hangingPunct="1">
              <a:spcBef>
                <a:spcPts val="0"/>
              </a:spcBef>
              <a:spcAft>
                <a:spcPts val="0"/>
              </a:spcAft>
              <a:defRPr/>
            </a:pPr>
            <a:endParaRPr lang="en-GB" dirty="0">
              <a:latin typeface="Comic Sans MS" pitchFamily="66" charset="0"/>
            </a:endParaRPr>
          </a:p>
          <a:p>
            <a:pPr eaLnBrk="1" fontAlgn="auto" hangingPunct="1">
              <a:spcBef>
                <a:spcPts val="0"/>
              </a:spcBef>
              <a:spcAft>
                <a:spcPts val="0"/>
              </a:spcAft>
              <a:defRPr/>
            </a:pPr>
            <a:r>
              <a:rPr lang="en-GB" dirty="0">
                <a:latin typeface="Comic Sans MS" pitchFamily="66" charset="0"/>
              </a:rPr>
              <a:t>Words: 7% of meaning in the words that are spoken. </a:t>
            </a:r>
          </a:p>
          <a:p>
            <a:pPr eaLnBrk="1" fontAlgn="auto" hangingPunct="1">
              <a:spcBef>
                <a:spcPts val="0"/>
              </a:spcBef>
              <a:spcAft>
                <a:spcPts val="0"/>
              </a:spcAft>
              <a:defRPr/>
            </a:pPr>
            <a:r>
              <a:rPr lang="en-GB" dirty="0">
                <a:latin typeface="Comic Sans MS" pitchFamily="66" charset="0"/>
              </a:rPr>
              <a:t>Music:  38% of meaning is paralinguistic (the way that the words are said). </a:t>
            </a:r>
          </a:p>
          <a:p>
            <a:pPr eaLnBrk="1" fontAlgn="auto" hangingPunct="1">
              <a:spcBef>
                <a:spcPts val="0"/>
              </a:spcBef>
              <a:spcAft>
                <a:spcPts val="0"/>
              </a:spcAft>
              <a:defRPr/>
            </a:pPr>
            <a:r>
              <a:rPr lang="en-GB" dirty="0">
                <a:latin typeface="Comic Sans MS" pitchFamily="66" charset="0"/>
              </a:rPr>
              <a:t>Dance: 55% of meaning is in facial expression.</a:t>
            </a:r>
          </a:p>
          <a:p>
            <a:pPr eaLnBrk="1" fontAlgn="auto" hangingPunct="1">
              <a:spcBef>
                <a:spcPts val="0"/>
              </a:spcBef>
              <a:spcAft>
                <a:spcPts val="0"/>
              </a:spcAft>
              <a:defRPr/>
            </a:pPr>
            <a:endParaRPr lang="en-GB" dirty="0">
              <a:latin typeface="Comic Sans MS" pitchFamily="66" charset="0"/>
            </a:endParaRPr>
          </a:p>
          <a:p>
            <a:pPr eaLnBrk="1" fontAlgn="auto" hangingPunct="1">
              <a:spcBef>
                <a:spcPts val="0"/>
              </a:spcBef>
              <a:spcAft>
                <a:spcPts val="0"/>
              </a:spcAft>
              <a:defRPr/>
            </a:pPr>
            <a:endParaRPr lang="en-GB" dirty="0">
              <a:latin typeface="Comic Sans MS" pitchFamily="66" charset="0"/>
            </a:endParaRPr>
          </a:p>
          <a:p>
            <a:pPr eaLnBrk="1" fontAlgn="auto" hangingPunct="1">
              <a:spcBef>
                <a:spcPts val="0"/>
              </a:spcBef>
              <a:spcAft>
                <a:spcPts val="0"/>
              </a:spcAft>
              <a:defRPr/>
            </a:pPr>
            <a:r>
              <a:rPr lang="en-GB" dirty="0">
                <a:latin typeface="Comic Sans MS" pitchFamily="66" charset="0"/>
              </a:rPr>
              <a:t>The value of </a:t>
            </a:r>
            <a:r>
              <a:rPr lang="en-GB" dirty="0" err="1">
                <a:latin typeface="Comic Sans MS" pitchFamily="66" charset="0"/>
              </a:rPr>
              <a:t>Mehrabian's</a:t>
            </a:r>
            <a:r>
              <a:rPr lang="en-GB" dirty="0">
                <a:latin typeface="Comic Sans MS" pitchFamily="66" charset="0"/>
              </a:rPr>
              <a:t> theory relates to communications where emotional content is significant, and the need to understand it properly is high. It is applicable when considering the impact and outcomes derived from motivation and attitude. </a:t>
            </a:r>
          </a:p>
          <a:p>
            <a:pPr eaLnBrk="1" fontAlgn="auto" hangingPunct="1">
              <a:spcBef>
                <a:spcPts val="0"/>
              </a:spcBef>
              <a:spcAft>
                <a:spcPts val="0"/>
              </a:spcAft>
              <a:defRPr/>
            </a:pPr>
            <a:endParaRPr lang="en-GB" dirty="0">
              <a:latin typeface="Comic Sans MS" pitchFamily="66" charset="0"/>
            </a:endParaRPr>
          </a:p>
          <a:p>
            <a:pPr eaLnBrk="1" fontAlgn="auto" hangingPunct="1">
              <a:spcBef>
                <a:spcPts val="0"/>
              </a:spcBef>
              <a:spcAft>
                <a:spcPts val="0"/>
              </a:spcAft>
              <a:defRPr/>
            </a:pPr>
            <a:r>
              <a:rPr lang="en-GB" dirty="0">
                <a:latin typeface="Comic Sans MS" pitchFamily="66" charset="0"/>
              </a:rPr>
              <a:t>This area forms part of the engagement in professional dialogue and reflection through the mentoring process.</a:t>
            </a:r>
          </a:p>
        </p:txBody>
      </p:sp>
      <p:sp>
        <p:nvSpPr>
          <p:cNvPr id="21508" name="Slide Number Placeholder 3">
            <a:extLst>
              <a:ext uri="{FF2B5EF4-FFF2-40B4-BE49-F238E27FC236}">
                <a16:creationId xmlns:a16="http://schemas.microsoft.com/office/drawing/2014/main" id="{BF8CB2F8-A21E-421B-B3C5-7857A618D3D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5300C90-7335-4F0B-98BC-BC22BABA9447}" type="slidenum">
              <a:rPr lang="en-GB" altLang="en-US">
                <a:latin typeface="Calibri" panose="020F0502020204030204" pitchFamily="34" charset="0"/>
              </a:rPr>
              <a:pPr/>
              <a:t>9</a:t>
            </a:fld>
            <a:endParaRPr lang="en-GB" altLang="en-US">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E9B3207-9010-4BD0-BA36-91F05F6BFECC}"/>
              </a:ext>
            </a:extLst>
          </p:cNvPr>
          <p:cNvSpPr>
            <a:spLocks noGrp="1"/>
          </p:cNvSpPr>
          <p:nvPr>
            <p:ph type="dt" sz="half" idx="10"/>
          </p:nvPr>
        </p:nvSpPr>
        <p:spPr/>
        <p:txBody>
          <a:bodyPr/>
          <a:lstStyle>
            <a:lvl1pPr>
              <a:defRPr/>
            </a:lvl1pPr>
          </a:lstStyle>
          <a:p>
            <a:pPr>
              <a:defRPr/>
            </a:pPr>
            <a:fld id="{EEDB6D9C-38E8-4376-8E46-61ABF4208950}" type="datetimeFigureOut">
              <a:rPr lang="en-GB"/>
              <a:pPr>
                <a:defRPr/>
              </a:pPr>
              <a:t>16/10/2020</a:t>
            </a:fld>
            <a:endParaRPr lang="en-GB"/>
          </a:p>
        </p:txBody>
      </p:sp>
      <p:sp>
        <p:nvSpPr>
          <p:cNvPr id="5" name="Footer Placeholder 4">
            <a:extLst>
              <a:ext uri="{FF2B5EF4-FFF2-40B4-BE49-F238E27FC236}">
                <a16:creationId xmlns:a16="http://schemas.microsoft.com/office/drawing/2014/main" id="{21F6EE03-5FA1-403E-B812-A60B3F381D66}"/>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BB1158BE-05D0-42E7-9872-9F629B5D9AF5}"/>
              </a:ext>
            </a:extLst>
          </p:cNvPr>
          <p:cNvSpPr>
            <a:spLocks noGrp="1"/>
          </p:cNvSpPr>
          <p:nvPr>
            <p:ph type="sldNum" sz="quarter" idx="12"/>
          </p:nvPr>
        </p:nvSpPr>
        <p:spPr/>
        <p:txBody>
          <a:bodyPr/>
          <a:lstStyle>
            <a:lvl1pPr>
              <a:defRPr/>
            </a:lvl1pPr>
          </a:lstStyle>
          <a:p>
            <a:fld id="{D69B463E-28D9-4F0A-8B1B-D3F455A6F6B4}" type="slidenum">
              <a:rPr lang="en-GB" altLang="en-US"/>
              <a:pPr/>
              <a:t>‹#›</a:t>
            </a:fld>
            <a:endParaRPr lang="en-GB" altLang="en-US"/>
          </a:p>
        </p:txBody>
      </p:sp>
    </p:spTree>
    <p:extLst>
      <p:ext uri="{BB962C8B-B14F-4D97-AF65-F5344CB8AC3E}">
        <p14:creationId xmlns:p14="http://schemas.microsoft.com/office/powerpoint/2010/main" val="315272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4D59C2B-4012-41AD-AE99-FEC997794B9E}"/>
              </a:ext>
            </a:extLst>
          </p:cNvPr>
          <p:cNvSpPr>
            <a:spLocks noGrp="1"/>
          </p:cNvSpPr>
          <p:nvPr>
            <p:ph type="dt" sz="half" idx="10"/>
          </p:nvPr>
        </p:nvSpPr>
        <p:spPr/>
        <p:txBody>
          <a:bodyPr/>
          <a:lstStyle>
            <a:lvl1pPr>
              <a:defRPr/>
            </a:lvl1pPr>
          </a:lstStyle>
          <a:p>
            <a:pPr>
              <a:defRPr/>
            </a:pPr>
            <a:fld id="{9C688186-4804-4B45-A8C3-790D8053EC20}" type="datetimeFigureOut">
              <a:rPr lang="en-GB"/>
              <a:pPr>
                <a:defRPr/>
              </a:pPr>
              <a:t>16/10/2020</a:t>
            </a:fld>
            <a:endParaRPr lang="en-GB"/>
          </a:p>
        </p:txBody>
      </p:sp>
      <p:sp>
        <p:nvSpPr>
          <p:cNvPr id="5" name="Footer Placeholder 4">
            <a:extLst>
              <a:ext uri="{FF2B5EF4-FFF2-40B4-BE49-F238E27FC236}">
                <a16:creationId xmlns:a16="http://schemas.microsoft.com/office/drawing/2014/main" id="{5CEA379D-D420-4A4D-ADED-7B3D52EB81A3}"/>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E6319D4F-C183-4DD7-956F-68D1AD2B3297}"/>
              </a:ext>
            </a:extLst>
          </p:cNvPr>
          <p:cNvSpPr>
            <a:spLocks noGrp="1"/>
          </p:cNvSpPr>
          <p:nvPr>
            <p:ph type="sldNum" sz="quarter" idx="12"/>
          </p:nvPr>
        </p:nvSpPr>
        <p:spPr/>
        <p:txBody>
          <a:bodyPr/>
          <a:lstStyle>
            <a:lvl1pPr>
              <a:defRPr/>
            </a:lvl1pPr>
          </a:lstStyle>
          <a:p>
            <a:fld id="{9088C1EA-B7EE-42C2-A143-B23EE0DB7732}" type="slidenum">
              <a:rPr lang="en-GB" altLang="en-US"/>
              <a:pPr/>
              <a:t>‹#›</a:t>
            </a:fld>
            <a:endParaRPr lang="en-GB" altLang="en-US"/>
          </a:p>
        </p:txBody>
      </p:sp>
    </p:spTree>
    <p:extLst>
      <p:ext uri="{BB962C8B-B14F-4D97-AF65-F5344CB8AC3E}">
        <p14:creationId xmlns:p14="http://schemas.microsoft.com/office/powerpoint/2010/main" val="226200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3571F7F-69C4-4D21-97FE-FCEEE9A1777E}"/>
              </a:ext>
            </a:extLst>
          </p:cNvPr>
          <p:cNvSpPr>
            <a:spLocks noGrp="1"/>
          </p:cNvSpPr>
          <p:nvPr>
            <p:ph type="dt" sz="half" idx="10"/>
          </p:nvPr>
        </p:nvSpPr>
        <p:spPr/>
        <p:txBody>
          <a:bodyPr/>
          <a:lstStyle>
            <a:lvl1pPr>
              <a:defRPr/>
            </a:lvl1pPr>
          </a:lstStyle>
          <a:p>
            <a:pPr>
              <a:defRPr/>
            </a:pPr>
            <a:fld id="{31A8F5A7-A54E-4483-8E2D-C4151AE7716C}" type="datetimeFigureOut">
              <a:rPr lang="en-GB"/>
              <a:pPr>
                <a:defRPr/>
              </a:pPr>
              <a:t>16/10/2020</a:t>
            </a:fld>
            <a:endParaRPr lang="en-GB"/>
          </a:p>
        </p:txBody>
      </p:sp>
      <p:sp>
        <p:nvSpPr>
          <p:cNvPr id="5" name="Footer Placeholder 4">
            <a:extLst>
              <a:ext uri="{FF2B5EF4-FFF2-40B4-BE49-F238E27FC236}">
                <a16:creationId xmlns:a16="http://schemas.microsoft.com/office/drawing/2014/main" id="{DA2DF444-3FE6-4EE5-8464-6A976226FAE8}"/>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7ACAB4D0-1969-4FD5-A0C0-ED259DDD39D2}"/>
              </a:ext>
            </a:extLst>
          </p:cNvPr>
          <p:cNvSpPr>
            <a:spLocks noGrp="1"/>
          </p:cNvSpPr>
          <p:nvPr>
            <p:ph type="sldNum" sz="quarter" idx="12"/>
          </p:nvPr>
        </p:nvSpPr>
        <p:spPr/>
        <p:txBody>
          <a:bodyPr/>
          <a:lstStyle>
            <a:lvl1pPr>
              <a:defRPr/>
            </a:lvl1pPr>
          </a:lstStyle>
          <a:p>
            <a:fld id="{68CA2A88-2368-45AD-8DD6-C6C426A50290}" type="slidenum">
              <a:rPr lang="en-GB" altLang="en-US"/>
              <a:pPr/>
              <a:t>‹#›</a:t>
            </a:fld>
            <a:endParaRPr lang="en-GB" altLang="en-US"/>
          </a:p>
        </p:txBody>
      </p:sp>
    </p:spTree>
    <p:extLst>
      <p:ext uri="{BB962C8B-B14F-4D97-AF65-F5344CB8AC3E}">
        <p14:creationId xmlns:p14="http://schemas.microsoft.com/office/powerpoint/2010/main" val="2578434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931150" cy="1138237"/>
          </a:xfrm>
        </p:spPr>
        <p:txBody>
          <a:bodyPr/>
          <a:lstStyle/>
          <a:p>
            <a:r>
              <a:rPr lang="en-US"/>
              <a:t>Click to edit Master title style</a:t>
            </a:r>
            <a:endParaRPr lang="en-GB"/>
          </a:p>
        </p:txBody>
      </p:sp>
      <p:sp>
        <p:nvSpPr>
          <p:cNvPr id="3" name="SmartArt Placeholder 2"/>
          <p:cNvSpPr>
            <a:spLocks noGrp="1"/>
          </p:cNvSpPr>
          <p:nvPr>
            <p:ph type="dgm" idx="1"/>
          </p:nvPr>
        </p:nvSpPr>
        <p:spPr>
          <a:xfrm>
            <a:off x="468313" y="1557338"/>
            <a:ext cx="7991475" cy="4310062"/>
          </a:xfrm>
        </p:spPr>
        <p:txBody>
          <a:bodyPr rtlCol="0">
            <a:normAutofit/>
          </a:bodyPr>
          <a:lstStyle/>
          <a:p>
            <a:pPr lvl="0"/>
            <a:endParaRPr lang="en-GB" noProof="0"/>
          </a:p>
        </p:txBody>
      </p:sp>
      <p:sp>
        <p:nvSpPr>
          <p:cNvPr id="4" name="Rectangle 4">
            <a:extLst>
              <a:ext uri="{FF2B5EF4-FFF2-40B4-BE49-F238E27FC236}">
                <a16:creationId xmlns:a16="http://schemas.microsoft.com/office/drawing/2014/main" id="{0360E855-3599-40FE-A14B-4AD604FE9DB4}"/>
              </a:ext>
            </a:extLst>
          </p:cNvPr>
          <p:cNvSpPr>
            <a:spLocks noGrp="1" noChangeArrowheads="1"/>
          </p:cNvSpPr>
          <p:nvPr>
            <p:ph type="dt" sz="half" idx="10"/>
          </p:nvPr>
        </p:nvSpPr>
        <p:spPr/>
        <p:txBody>
          <a:bodyPr wrap="square" numCol="1" anchorCtr="0" compatLnSpc="1">
            <a:prstTxWarp prst="textNoShape">
              <a:avLst/>
            </a:prstTxWarp>
          </a:bodyPr>
          <a:lstStyle>
            <a:lvl1pPr fontAlgn="base">
              <a:spcBef>
                <a:spcPct val="0"/>
              </a:spcBef>
              <a:spcAft>
                <a:spcPct val="0"/>
              </a:spcAft>
              <a:defRPr smtClean="0">
                <a:solidFill>
                  <a:srgbClr val="898989"/>
                </a:solidFill>
                <a:cs typeface="Arial" panose="020B0604020202020204" pitchFamily="34" charset="0"/>
              </a:defRPr>
            </a:lvl1pPr>
          </a:lstStyle>
          <a:p>
            <a:r>
              <a:rPr lang="en-GB" altLang="en-US"/>
              <a:t> </a:t>
            </a:r>
          </a:p>
          <a:p>
            <a:endParaRPr lang="en-GB" altLang="en-US"/>
          </a:p>
          <a:p>
            <a:fld id="{35AA52DD-FAC5-4954-B423-9257B68F96B8}" type="slidenum">
              <a:rPr lang="en-GB" altLang="en-US"/>
              <a:pPr/>
              <a:t>‹#›</a:t>
            </a:fld>
            <a:endParaRPr lang="en-GB" altLang="en-US"/>
          </a:p>
        </p:txBody>
      </p:sp>
    </p:spTree>
    <p:extLst>
      <p:ext uri="{BB962C8B-B14F-4D97-AF65-F5344CB8AC3E}">
        <p14:creationId xmlns:p14="http://schemas.microsoft.com/office/powerpoint/2010/main" val="30883254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D819C7D-766F-4ECA-A44F-6FEE6B06C24A}"/>
              </a:ext>
            </a:extLst>
          </p:cNvPr>
          <p:cNvSpPr>
            <a:spLocks noGrp="1"/>
          </p:cNvSpPr>
          <p:nvPr>
            <p:ph type="dt" sz="half" idx="10"/>
          </p:nvPr>
        </p:nvSpPr>
        <p:spPr/>
        <p:txBody>
          <a:bodyPr/>
          <a:lstStyle>
            <a:lvl1pPr>
              <a:defRPr/>
            </a:lvl1pPr>
          </a:lstStyle>
          <a:p>
            <a:pPr>
              <a:defRPr/>
            </a:pPr>
            <a:fld id="{ECF8ADFD-AC2D-472E-873B-2F3EB29CE3C1}" type="datetimeFigureOut">
              <a:rPr lang="en-GB"/>
              <a:pPr>
                <a:defRPr/>
              </a:pPr>
              <a:t>16/10/2020</a:t>
            </a:fld>
            <a:endParaRPr lang="en-GB"/>
          </a:p>
        </p:txBody>
      </p:sp>
      <p:sp>
        <p:nvSpPr>
          <p:cNvPr id="5" name="Footer Placeholder 4">
            <a:extLst>
              <a:ext uri="{FF2B5EF4-FFF2-40B4-BE49-F238E27FC236}">
                <a16:creationId xmlns:a16="http://schemas.microsoft.com/office/drawing/2014/main" id="{24FE7B43-23A9-4DB9-80FF-C42FEEC347DC}"/>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545920CE-6684-4889-B388-B16D609103E9}"/>
              </a:ext>
            </a:extLst>
          </p:cNvPr>
          <p:cNvSpPr>
            <a:spLocks noGrp="1"/>
          </p:cNvSpPr>
          <p:nvPr>
            <p:ph type="sldNum" sz="quarter" idx="12"/>
          </p:nvPr>
        </p:nvSpPr>
        <p:spPr/>
        <p:txBody>
          <a:bodyPr/>
          <a:lstStyle>
            <a:lvl1pPr>
              <a:defRPr/>
            </a:lvl1pPr>
          </a:lstStyle>
          <a:p>
            <a:fld id="{7A6CDD4E-C6E2-4EA3-84BF-525E1F141613}" type="slidenum">
              <a:rPr lang="en-GB" altLang="en-US"/>
              <a:pPr/>
              <a:t>‹#›</a:t>
            </a:fld>
            <a:endParaRPr lang="en-GB" altLang="en-US"/>
          </a:p>
        </p:txBody>
      </p:sp>
    </p:spTree>
    <p:extLst>
      <p:ext uri="{BB962C8B-B14F-4D97-AF65-F5344CB8AC3E}">
        <p14:creationId xmlns:p14="http://schemas.microsoft.com/office/powerpoint/2010/main" val="1020505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3F3E4A-A854-4572-AE3D-1C93B0FD8F9D}"/>
              </a:ext>
            </a:extLst>
          </p:cNvPr>
          <p:cNvSpPr>
            <a:spLocks noGrp="1"/>
          </p:cNvSpPr>
          <p:nvPr>
            <p:ph type="dt" sz="half" idx="10"/>
          </p:nvPr>
        </p:nvSpPr>
        <p:spPr/>
        <p:txBody>
          <a:bodyPr/>
          <a:lstStyle>
            <a:lvl1pPr>
              <a:defRPr/>
            </a:lvl1pPr>
          </a:lstStyle>
          <a:p>
            <a:pPr>
              <a:defRPr/>
            </a:pPr>
            <a:fld id="{7113F4EC-A6F6-4021-9298-BE0F61B6FCFB}" type="datetimeFigureOut">
              <a:rPr lang="en-GB"/>
              <a:pPr>
                <a:defRPr/>
              </a:pPr>
              <a:t>16/10/2020</a:t>
            </a:fld>
            <a:endParaRPr lang="en-GB"/>
          </a:p>
        </p:txBody>
      </p:sp>
      <p:sp>
        <p:nvSpPr>
          <p:cNvPr id="5" name="Footer Placeholder 4">
            <a:extLst>
              <a:ext uri="{FF2B5EF4-FFF2-40B4-BE49-F238E27FC236}">
                <a16:creationId xmlns:a16="http://schemas.microsoft.com/office/drawing/2014/main" id="{9C86AB76-168B-4D76-A8DE-768B72545392}"/>
              </a:ext>
            </a:extLst>
          </p:cNvPr>
          <p:cNvSpPr>
            <a:spLocks noGrp="1"/>
          </p:cNvSpPr>
          <p:nvPr>
            <p:ph type="ftr" sz="quarter" idx="11"/>
          </p:nvPr>
        </p:nvSpPr>
        <p:spPr/>
        <p:txBody>
          <a:bodyPr/>
          <a:lstStyle>
            <a:lvl1pPr>
              <a:defRPr/>
            </a:lvl1pPr>
          </a:lstStyle>
          <a:p>
            <a:pPr>
              <a:defRPr/>
            </a:pPr>
            <a:endParaRPr lang="en-GB"/>
          </a:p>
        </p:txBody>
      </p:sp>
      <p:sp>
        <p:nvSpPr>
          <p:cNvPr id="6" name="Slide Number Placeholder 5">
            <a:extLst>
              <a:ext uri="{FF2B5EF4-FFF2-40B4-BE49-F238E27FC236}">
                <a16:creationId xmlns:a16="http://schemas.microsoft.com/office/drawing/2014/main" id="{D4091F99-8FD8-4B17-8A47-B6E858B1CAC4}"/>
              </a:ext>
            </a:extLst>
          </p:cNvPr>
          <p:cNvSpPr>
            <a:spLocks noGrp="1"/>
          </p:cNvSpPr>
          <p:nvPr>
            <p:ph type="sldNum" sz="quarter" idx="12"/>
          </p:nvPr>
        </p:nvSpPr>
        <p:spPr/>
        <p:txBody>
          <a:bodyPr/>
          <a:lstStyle>
            <a:lvl1pPr>
              <a:defRPr/>
            </a:lvl1pPr>
          </a:lstStyle>
          <a:p>
            <a:fld id="{1D672531-1078-436A-80A6-696DBD3E4BCF}" type="slidenum">
              <a:rPr lang="en-GB" altLang="en-US"/>
              <a:pPr/>
              <a:t>‹#›</a:t>
            </a:fld>
            <a:endParaRPr lang="en-GB" altLang="en-US"/>
          </a:p>
        </p:txBody>
      </p:sp>
    </p:spTree>
    <p:extLst>
      <p:ext uri="{BB962C8B-B14F-4D97-AF65-F5344CB8AC3E}">
        <p14:creationId xmlns:p14="http://schemas.microsoft.com/office/powerpoint/2010/main" val="2704786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3">
            <a:extLst>
              <a:ext uri="{FF2B5EF4-FFF2-40B4-BE49-F238E27FC236}">
                <a16:creationId xmlns:a16="http://schemas.microsoft.com/office/drawing/2014/main" id="{42491F27-934A-44E1-9E59-42050909B59C}"/>
              </a:ext>
            </a:extLst>
          </p:cNvPr>
          <p:cNvSpPr>
            <a:spLocks noGrp="1"/>
          </p:cNvSpPr>
          <p:nvPr>
            <p:ph type="dt" sz="half" idx="10"/>
          </p:nvPr>
        </p:nvSpPr>
        <p:spPr/>
        <p:txBody>
          <a:bodyPr/>
          <a:lstStyle>
            <a:lvl1pPr>
              <a:defRPr/>
            </a:lvl1pPr>
          </a:lstStyle>
          <a:p>
            <a:pPr>
              <a:defRPr/>
            </a:pPr>
            <a:fld id="{74378F4C-8132-4071-B55D-5899DADA2941}" type="datetimeFigureOut">
              <a:rPr lang="en-GB"/>
              <a:pPr>
                <a:defRPr/>
              </a:pPr>
              <a:t>16/10/2020</a:t>
            </a:fld>
            <a:endParaRPr lang="en-GB"/>
          </a:p>
        </p:txBody>
      </p:sp>
      <p:sp>
        <p:nvSpPr>
          <p:cNvPr id="6" name="Footer Placeholder 4">
            <a:extLst>
              <a:ext uri="{FF2B5EF4-FFF2-40B4-BE49-F238E27FC236}">
                <a16:creationId xmlns:a16="http://schemas.microsoft.com/office/drawing/2014/main" id="{D8A2FFE0-2FC5-4CC2-B3F7-C756C34DECCF}"/>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CCCCA0A1-BBF7-4F9E-88C1-09733DBE0934}"/>
              </a:ext>
            </a:extLst>
          </p:cNvPr>
          <p:cNvSpPr>
            <a:spLocks noGrp="1"/>
          </p:cNvSpPr>
          <p:nvPr>
            <p:ph type="sldNum" sz="quarter" idx="12"/>
          </p:nvPr>
        </p:nvSpPr>
        <p:spPr/>
        <p:txBody>
          <a:bodyPr/>
          <a:lstStyle>
            <a:lvl1pPr>
              <a:defRPr/>
            </a:lvl1pPr>
          </a:lstStyle>
          <a:p>
            <a:fld id="{EC924D2D-FF87-429D-8D66-D92D96516F6B}" type="slidenum">
              <a:rPr lang="en-GB" altLang="en-US"/>
              <a:pPr/>
              <a:t>‹#›</a:t>
            </a:fld>
            <a:endParaRPr lang="en-GB" altLang="en-US"/>
          </a:p>
        </p:txBody>
      </p:sp>
    </p:spTree>
    <p:extLst>
      <p:ext uri="{BB962C8B-B14F-4D97-AF65-F5344CB8AC3E}">
        <p14:creationId xmlns:p14="http://schemas.microsoft.com/office/powerpoint/2010/main" val="11449192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3">
            <a:extLst>
              <a:ext uri="{FF2B5EF4-FFF2-40B4-BE49-F238E27FC236}">
                <a16:creationId xmlns:a16="http://schemas.microsoft.com/office/drawing/2014/main" id="{2B1A8D54-5F9A-4426-8DD5-64815A4E0790}"/>
              </a:ext>
            </a:extLst>
          </p:cNvPr>
          <p:cNvSpPr>
            <a:spLocks noGrp="1"/>
          </p:cNvSpPr>
          <p:nvPr>
            <p:ph type="dt" sz="half" idx="10"/>
          </p:nvPr>
        </p:nvSpPr>
        <p:spPr/>
        <p:txBody>
          <a:bodyPr/>
          <a:lstStyle>
            <a:lvl1pPr>
              <a:defRPr/>
            </a:lvl1pPr>
          </a:lstStyle>
          <a:p>
            <a:pPr>
              <a:defRPr/>
            </a:pPr>
            <a:fld id="{0AF5CA60-2109-4A69-8D95-56293DC58B1E}" type="datetimeFigureOut">
              <a:rPr lang="en-GB"/>
              <a:pPr>
                <a:defRPr/>
              </a:pPr>
              <a:t>16/10/2020</a:t>
            </a:fld>
            <a:endParaRPr lang="en-GB"/>
          </a:p>
        </p:txBody>
      </p:sp>
      <p:sp>
        <p:nvSpPr>
          <p:cNvPr id="8" name="Footer Placeholder 4">
            <a:extLst>
              <a:ext uri="{FF2B5EF4-FFF2-40B4-BE49-F238E27FC236}">
                <a16:creationId xmlns:a16="http://schemas.microsoft.com/office/drawing/2014/main" id="{4A8B071F-11EE-4BC5-A810-ABA47797F990}"/>
              </a:ext>
            </a:extLst>
          </p:cNvPr>
          <p:cNvSpPr>
            <a:spLocks noGrp="1"/>
          </p:cNvSpPr>
          <p:nvPr>
            <p:ph type="ftr" sz="quarter" idx="11"/>
          </p:nvPr>
        </p:nvSpPr>
        <p:spPr/>
        <p:txBody>
          <a:bodyPr/>
          <a:lstStyle>
            <a:lvl1pPr>
              <a:defRPr/>
            </a:lvl1pPr>
          </a:lstStyle>
          <a:p>
            <a:pPr>
              <a:defRPr/>
            </a:pPr>
            <a:endParaRPr lang="en-GB"/>
          </a:p>
        </p:txBody>
      </p:sp>
      <p:sp>
        <p:nvSpPr>
          <p:cNvPr id="9" name="Slide Number Placeholder 5">
            <a:extLst>
              <a:ext uri="{FF2B5EF4-FFF2-40B4-BE49-F238E27FC236}">
                <a16:creationId xmlns:a16="http://schemas.microsoft.com/office/drawing/2014/main" id="{CFD5048C-CC1C-4E12-A5AF-AB8C305E1246}"/>
              </a:ext>
            </a:extLst>
          </p:cNvPr>
          <p:cNvSpPr>
            <a:spLocks noGrp="1"/>
          </p:cNvSpPr>
          <p:nvPr>
            <p:ph type="sldNum" sz="quarter" idx="12"/>
          </p:nvPr>
        </p:nvSpPr>
        <p:spPr/>
        <p:txBody>
          <a:bodyPr/>
          <a:lstStyle>
            <a:lvl1pPr>
              <a:defRPr/>
            </a:lvl1pPr>
          </a:lstStyle>
          <a:p>
            <a:fld id="{2DA9677B-DBA2-4B73-AA8B-7C8F5811BBBC}" type="slidenum">
              <a:rPr lang="en-GB" altLang="en-US"/>
              <a:pPr/>
              <a:t>‹#›</a:t>
            </a:fld>
            <a:endParaRPr lang="en-GB" altLang="en-US"/>
          </a:p>
        </p:txBody>
      </p:sp>
    </p:spTree>
    <p:extLst>
      <p:ext uri="{BB962C8B-B14F-4D97-AF65-F5344CB8AC3E}">
        <p14:creationId xmlns:p14="http://schemas.microsoft.com/office/powerpoint/2010/main" val="565929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3">
            <a:extLst>
              <a:ext uri="{FF2B5EF4-FFF2-40B4-BE49-F238E27FC236}">
                <a16:creationId xmlns:a16="http://schemas.microsoft.com/office/drawing/2014/main" id="{5CAAE79F-0515-40D6-85C5-7ACA879B4A6E}"/>
              </a:ext>
            </a:extLst>
          </p:cNvPr>
          <p:cNvSpPr>
            <a:spLocks noGrp="1"/>
          </p:cNvSpPr>
          <p:nvPr>
            <p:ph type="dt" sz="half" idx="10"/>
          </p:nvPr>
        </p:nvSpPr>
        <p:spPr/>
        <p:txBody>
          <a:bodyPr/>
          <a:lstStyle>
            <a:lvl1pPr>
              <a:defRPr/>
            </a:lvl1pPr>
          </a:lstStyle>
          <a:p>
            <a:pPr>
              <a:defRPr/>
            </a:pPr>
            <a:fld id="{0E988C66-7CA2-45CD-84A3-BA8E24BC42A5}" type="datetimeFigureOut">
              <a:rPr lang="en-GB"/>
              <a:pPr>
                <a:defRPr/>
              </a:pPr>
              <a:t>16/10/2020</a:t>
            </a:fld>
            <a:endParaRPr lang="en-GB"/>
          </a:p>
        </p:txBody>
      </p:sp>
      <p:sp>
        <p:nvSpPr>
          <p:cNvPr id="4" name="Footer Placeholder 4">
            <a:extLst>
              <a:ext uri="{FF2B5EF4-FFF2-40B4-BE49-F238E27FC236}">
                <a16:creationId xmlns:a16="http://schemas.microsoft.com/office/drawing/2014/main" id="{FC1BC4AA-E8BE-4787-8FB1-8CE427CF9809}"/>
              </a:ext>
            </a:extLst>
          </p:cNvPr>
          <p:cNvSpPr>
            <a:spLocks noGrp="1"/>
          </p:cNvSpPr>
          <p:nvPr>
            <p:ph type="ftr" sz="quarter" idx="11"/>
          </p:nvPr>
        </p:nvSpPr>
        <p:spPr/>
        <p:txBody>
          <a:bodyPr/>
          <a:lstStyle>
            <a:lvl1pPr>
              <a:defRPr/>
            </a:lvl1pPr>
          </a:lstStyle>
          <a:p>
            <a:pPr>
              <a:defRPr/>
            </a:pPr>
            <a:endParaRPr lang="en-GB"/>
          </a:p>
        </p:txBody>
      </p:sp>
      <p:sp>
        <p:nvSpPr>
          <p:cNvPr id="5" name="Slide Number Placeholder 5">
            <a:extLst>
              <a:ext uri="{FF2B5EF4-FFF2-40B4-BE49-F238E27FC236}">
                <a16:creationId xmlns:a16="http://schemas.microsoft.com/office/drawing/2014/main" id="{DBF6AE92-DEB1-4EDA-9CFC-79A2EC57504F}"/>
              </a:ext>
            </a:extLst>
          </p:cNvPr>
          <p:cNvSpPr>
            <a:spLocks noGrp="1"/>
          </p:cNvSpPr>
          <p:nvPr>
            <p:ph type="sldNum" sz="quarter" idx="12"/>
          </p:nvPr>
        </p:nvSpPr>
        <p:spPr/>
        <p:txBody>
          <a:bodyPr/>
          <a:lstStyle>
            <a:lvl1pPr>
              <a:defRPr/>
            </a:lvl1pPr>
          </a:lstStyle>
          <a:p>
            <a:fld id="{40B945F1-9E91-4EE8-8DC9-989C8D99AC16}" type="slidenum">
              <a:rPr lang="en-GB" altLang="en-US"/>
              <a:pPr/>
              <a:t>‹#›</a:t>
            </a:fld>
            <a:endParaRPr lang="en-GB" altLang="en-US"/>
          </a:p>
        </p:txBody>
      </p:sp>
    </p:spTree>
    <p:extLst>
      <p:ext uri="{BB962C8B-B14F-4D97-AF65-F5344CB8AC3E}">
        <p14:creationId xmlns:p14="http://schemas.microsoft.com/office/powerpoint/2010/main" val="3092984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59C22CCA-F464-423D-81DA-55BBD7B27189}"/>
              </a:ext>
            </a:extLst>
          </p:cNvPr>
          <p:cNvSpPr>
            <a:spLocks noGrp="1"/>
          </p:cNvSpPr>
          <p:nvPr>
            <p:ph type="dt" sz="half" idx="10"/>
          </p:nvPr>
        </p:nvSpPr>
        <p:spPr/>
        <p:txBody>
          <a:bodyPr/>
          <a:lstStyle>
            <a:lvl1pPr>
              <a:defRPr/>
            </a:lvl1pPr>
          </a:lstStyle>
          <a:p>
            <a:pPr>
              <a:defRPr/>
            </a:pPr>
            <a:fld id="{9934C214-D292-423E-B2EC-D80BA102BB47}" type="datetimeFigureOut">
              <a:rPr lang="en-GB"/>
              <a:pPr>
                <a:defRPr/>
              </a:pPr>
              <a:t>16/10/2020</a:t>
            </a:fld>
            <a:endParaRPr lang="en-GB"/>
          </a:p>
        </p:txBody>
      </p:sp>
      <p:sp>
        <p:nvSpPr>
          <p:cNvPr id="3" name="Footer Placeholder 4">
            <a:extLst>
              <a:ext uri="{FF2B5EF4-FFF2-40B4-BE49-F238E27FC236}">
                <a16:creationId xmlns:a16="http://schemas.microsoft.com/office/drawing/2014/main" id="{3AB3BDD8-7A79-405A-8109-44360FDFAB06}"/>
              </a:ext>
            </a:extLst>
          </p:cNvPr>
          <p:cNvSpPr>
            <a:spLocks noGrp="1"/>
          </p:cNvSpPr>
          <p:nvPr>
            <p:ph type="ftr" sz="quarter" idx="11"/>
          </p:nvPr>
        </p:nvSpPr>
        <p:spPr/>
        <p:txBody>
          <a:bodyPr/>
          <a:lstStyle>
            <a:lvl1pPr>
              <a:defRPr/>
            </a:lvl1pPr>
          </a:lstStyle>
          <a:p>
            <a:pPr>
              <a:defRPr/>
            </a:pPr>
            <a:endParaRPr lang="en-GB"/>
          </a:p>
        </p:txBody>
      </p:sp>
      <p:sp>
        <p:nvSpPr>
          <p:cNvPr id="4" name="Slide Number Placeholder 5">
            <a:extLst>
              <a:ext uri="{FF2B5EF4-FFF2-40B4-BE49-F238E27FC236}">
                <a16:creationId xmlns:a16="http://schemas.microsoft.com/office/drawing/2014/main" id="{836E16D6-5CD2-48EE-9451-D5125D715583}"/>
              </a:ext>
            </a:extLst>
          </p:cNvPr>
          <p:cNvSpPr>
            <a:spLocks noGrp="1"/>
          </p:cNvSpPr>
          <p:nvPr>
            <p:ph type="sldNum" sz="quarter" idx="12"/>
          </p:nvPr>
        </p:nvSpPr>
        <p:spPr/>
        <p:txBody>
          <a:bodyPr/>
          <a:lstStyle>
            <a:lvl1pPr>
              <a:defRPr/>
            </a:lvl1pPr>
          </a:lstStyle>
          <a:p>
            <a:fld id="{F822A08C-D771-4B4E-A0BD-4448FC0B8230}" type="slidenum">
              <a:rPr lang="en-GB" altLang="en-US"/>
              <a:pPr/>
              <a:t>‹#›</a:t>
            </a:fld>
            <a:endParaRPr lang="en-GB" altLang="en-US"/>
          </a:p>
        </p:txBody>
      </p:sp>
    </p:spTree>
    <p:extLst>
      <p:ext uri="{BB962C8B-B14F-4D97-AF65-F5344CB8AC3E}">
        <p14:creationId xmlns:p14="http://schemas.microsoft.com/office/powerpoint/2010/main" val="9882013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9C0FF626-ADF1-49B9-AF28-21E53995A71F}"/>
              </a:ext>
            </a:extLst>
          </p:cNvPr>
          <p:cNvSpPr>
            <a:spLocks noGrp="1"/>
          </p:cNvSpPr>
          <p:nvPr>
            <p:ph type="dt" sz="half" idx="10"/>
          </p:nvPr>
        </p:nvSpPr>
        <p:spPr/>
        <p:txBody>
          <a:bodyPr/>
          <a:lstStyle>
            <a:lvl1pPr>
              <a:defRPr/>
            </a:lvl1pPr>
          </a:lstStyle>
          <a:p>
            <a:pPr>
              <a:defRPr/>
            </a:pPr>
            <a:fld id="{2C9BCDA2-66D3-4A91-B136-09383C7A4635}" type="datetimeFigureOut">
              <a:rPr lang="en-GB"/>
              <a:pPr>
                <a:defRPr/>
              </a:pPr>
              <a:t>16/10/2020</a:t>
            </a:fld>
            <a:endParaRPr lang="en-GB"/>
          </a:p>
        </p:txBody>
      </p:sp>
      <p:sp>
        <p:nvSpPr>
          <p:cNvPr id="6" name="Footer Placeholder 4">
            <a:extLst>
              <a:ext uri="{FF2B5EF4-FFF2-40B4-BE49-F238E27FC236}">
                <a16:creationId xmlns:a16="http://schemas.microsoft.com/office/drawing/2014/main" id="{B75B4387-8158-4C75-948D-F19284A152CF}"/>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B2C5E5B3-25A0-4652-BE15-A786586A9CC8}"/>
              </a:ext>
            </a:extLst>
          </p:cNvPr>
          <p:cNvSpPr>
            <a:spLocks noGrp="1"/>
          </p:cNvSpPr>
          <p:nvPr>
            <p:ph type="sldNum" sz="quarter" idx="12"/>
          </p:nvPr>
        </p:nvSpPr>
        <p:spPr/>
        <p:txBody>
          <a:bodyPr/>
          <a:lstStyle>
            <a:lvl1pPr>
              <a:defRPr/>
            </a:lvl1pPr>
          </a:lstStyle>
          <a:p>
            <a:fld id="{BF3F8BC6-7AC1-42C9-92A1-8C06030E649C}" type="slidenum">
              <a:rPr lang="en-GB" altLang="en-US"/>
              <a:pPr/>
              <a:t>‹#›</a:t>
            </a:fld>
            <a:endParaRPr lang="en-GB" altLang="en-US"/>
          </a:p>
        </p:txBody>
      </p:sp>
    </p:spTree>
    <p:extLst>
      <p:ext uri="{BB962C8B-B14F-4D97-AF65-F5344CB8AC3E}">
        <p14:creationId xmlns:p14="http://schemas.microsoft.com/office/powerpoint/2010/main" val="36712063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4B592CC0-9DBF-4150-B4A4-23E350ABC5F0}"/>
              </a:ext>
            </a:extLst>
          </p:cNvPr>
          <p:cNvSpPr>
            <a:spLocks noGrp="1"/>
          </p:cNvSpPr>
          <p:nvPr>
            <p:ph type="dt" sz="half" idx="10"/>
          </p:nvPr>
        </p:nvSpPr>
        <p:spPr/>
        <p:txBody>
          <a:bodyPr/>
          <a:lstStyle>
            <a:lvl1pPr>
              <a:defRPr/>
            </a:lvl1pPr>
          </a:lstStyle>
          <a:p>
            <a:pPr>
              <a:defRPr/>
            </a:pPr>
            <a:fld id="{417FA488-0EE3-4016-BA6B-77A57DF030E5}" type="datetimeFigureOut">
              <a:rPr lang="en-GB"/>
              <a:pPr>
                <a:defRPr/>
              </a:pPr>
              <a:t>16/10/2020</a:t>
            </a:fld>
            <a:endParaRPr lang="en-GB"/>
          </a:p>
        </p:txBody>
      </p:sp>
      <p:sp>
        <p:nvSpPr>
          <p:cNvPr id="6" name="Footer Placeholder 4">
            <a:extLst>
              <a:ext uri="{FF2B5EF4-FFF2-40B4-BE49-F238E27FC236}">
                <a16:creationId xmlns:a16="http://schemas.microsoft.com/office/drawing/2014/main" id="{DCB99913-ED2C-4E79-BFD4-65E4DF6DD353}"/>
              </a:ext>
            </a:extLst>
          </p:cNvPr>
          <p:cNvSpPr>
            <a:spLocks noGrp="1"/>
          </p:cNvSpPr>
          <p:nvPr>
            <p:ph type="ftr" sz="quarter" idx="11"/>
          </p:nvPr>
        </p:nvSpPr>
        <p:spPr/>
        <p:txBody>
          <a:bodyPr/>
          <a:lstStyle>
            <a:lvl1pPr>
              <a:defRPr/>
            </a:lvl1pPr>
          </a:lstStyle>
          <a:p>
            <a:pPr>
              <a:defRPr/>
            </a:pPr>
            <a:endParaRPr lang="en-GB"/>
          </a:p>
        </p:txBody>
      </p:sp>
      <p:sp>
        <p:nvSpPr>
          <p:cNvPr id="7" name="Slide Number Placeholder 5">
            <a:extLst>
              <a:ext uri="{FF2B5EF4-FFF2-40B4-BE49-F238E27FC236}">
                <a16:creationId xmlns:a16="http://schemas.microsoft.com/office/drawing/2014/main" id="{14BE1F2E-E83B-4402-8EC8-BFC1CE559AAB}"/>
              </a:ext>
            </a:extLst>
          </p:cNvPr>
          <p:cNvSpPr>
            <a:spLocks noGrp="1"/>
          </p:cNvSpPr>
          <p:nvPr>
            <p:ph type="sldNum" sz="quarter" idx="12"/>
          </p:nvPr>
        </p:nvSpPr>
        <p:spPr/>
        <p:txBody>
          <a:bodyPr/>
          <a:lstStyle>
            <a:lvl1pPr>
              <a:defRPr/>
            </a:lvl1pPr>
          </a:lstStyle>
          <a:p>
            <a:fld id="{60F7EF8A-154C-4126-8723-70FE3719D295}" type="slidenum">
              <a:rPr lang="en-GB" altLang="en-US"/>
              <a:pPr/>
              <a:t>‹#›</a:t>
            </a:fld>
            <a:endParaRPr lang="en-GB" altLang="en-US"/>
          </a:p>
        </p:txBody>
      </p:sp>
    </p:spTree>
    <p:extLst>
      <p:ext uri="{BB962C8B-B14F-4D97-AF65-F5344CB8AC3E}">
        <p14:creationId xmlns:p14="http://schemas.microsoft.com/office/powerpoint/2010/main" val="10940986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4A27C81-BF83-42A4-838B-18A742C83647}"/>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7" name="Text Placeholder 2">
            <a:extLst>
              <a:ext uri="{FF2B5EF4-FFF2-40B4-BE49-F238E27FC236}">
                <a16:creationId xmlns:a16="http://schemas.microsoft.com/office/drawing/2014/main" id="{8E0F7483-B1D0-4E72-9A1E-C3BAE0B471D6}"/>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sp>
        <p:nvSpPr>
          <p:cNvPr id="4" name="Date Placeholder 3">
            <a:extLst>
              <a:ext uri="{FF2B5EF4-FFF2-40B4-BE49-F238E27FC236}">
                <a16:creationId xmlns:a16="http://schemas.microsoft.com/office/drawing/2014/main" id="{CD7BFD38-0097-4B03-ADD5-C17FCBBD28C2}"/>
              </a:ext>
            </a:extLst>
          </p:cNvPr>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B98C50F0-C513-42E5-B635-4FA00FFB32D0}" type="datetimeFigureOut">
              <a:rPr lang="en-GB"/>
              <a:pPr>
                <a:defRPr/>
              </a:pPr>
              <a:t>16/10/2020</a:t>
            </a:fld>
            <a:endParaRPr lang="en-GB"/>
          </a:p>
        </p:txBody>
      </p:sp>
      <p:sp>
        <p:nvSpPr>
          <p:cNvPr id="5" name="Footer Placeholder 4">
            <a:extLst>
              <a:ext uri="{FF2B5EF4-FFF2-40B4-BE49-F238E27FC236}">
                <a16:creationId xmlns:a16="http://schemas.microsoft.com/office/drawing/2014/main" id="{0D8826C0-B9A1-45F5-889F-504C3603E521}"/>
              </a:ext>
            </a:extLst>
          </p:cNvPr>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GB"/>
          </a:p>
        </p:txBody>
      </p:sp>
      <p:sp>
        <p:nvSpPr>
          <p:cNvPr id="6" name="Slide Number Placeholder 5">
            <a:extLst>
              <a:ext uri="{FF2B5EF4-FFF2-40B4-BE49-F238E27FC236}">
                <a16:creationId xmlns:a16="http://schemas.microsoft.com/office/drawing/2014/main" id="{BD9921B4-86C5-435C-AA8A-D30FBE5558B2}"/>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panose="020F0502020204030204" pitchFamily="34" charset="0"/>
              </a:defRPr>
            </a:lvl1pPr>
          </a:lstStyle>
          <a:p>
            <a:fld id="{2D820AFD-049C-46D8-A011-81BF52A1C8FC}" type="slidenum">
              <a:rPr lang="en-GB" altLang="en-US"/>
              <a:pPr/>
              <a:t>‹#›</a:t>
            </a:fld>
            <a:endParaRPr lang="en-GB" altLang="en-US"/>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newteachercenter.org/"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a:extLst>
              <a:ext uri="{FF2B5EF4-FFF2-40B4-BE49-F238E27FC236}">
                <a16:creationId xmlns:a16="http://schemas.microsoft.com/office/drawing/2014/main" id="{E10C6B0A-47D2-4C9E-A888-AD61122AC2AF}"/>
              </a:ext>
            </a:extLst>
          </p:cNvPr>
          <p:cNvSpPr>
            <a:spLocks noGrp="1"/>
          </p:cNvSpPr>
          <p:nvPr>
            <p:ph type="dt" sz="quarter" idx="10"/>
          </p:nvPr>
        </p:nvSpPr>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en-GB" altLang="en-US" sz="1200">
                <a:solidFill>
                  <a:srgbClr val="898989"/>
                </a:solidFill>
                <a:cs typeface="Arial" panose="020B0604020202020204" pitchFamily="34" charset="0"/>
              </a:rPr>
              <a:t> </a:t>
            </a:r>
          </a:p>
          <a:p>
            <a:pPr fontAlgn="base">
              <a:spcBef>
                <a:spcPct val="0"/>
              </a:spcBef>
              <a:spcAft>
                <a:spcPct val="0"/>
              </a:spcAft>
              <a:buFontTx/>
              <a:buNone/>
            </a:pPr>
            <a:endParaRPr lang="en-GB" altLang="en-US" sz="1200">
              <a:solidFill>
                <a:srgbClr val="898989"/>
              </a:solidFill>
              <a:cs typeface="Arial" panose="020B0604020202020204" pitchFamily="34" charset="0"/>
            </a:endParaRPr>
          </a:p>
          <a:p>
            <a:pPr fontAlgn="base">
              <a:spcBef>
                <a:spcPct val="0"/>
              </a:spcBef>
              <a:spcAft>
                <a:spcPct val="0"/>
              </a:spcAft>
              <a:buFontTx/>
              <a:buNone/>
            </a:pPr>
            <a:fld id="{96715A21-C8E8-42ED-BE6E-420350E89623}" type="slidenum">
              <a:rPr lang="en-GB" altLang="en-US" sz="1200" smtClean="0">
                <a:solidFill>
                  <a:srgbClr val="898989"/>
                </a:solidFill>
                <a:cs typeface="Arial" panose="020B0604020202020204" pitchFamily="34" charset="0"/>
              </a:rPr>
              <a:pPr fontAlgn="base">
                <a:spcBef>
                  <a:spcPct val="0"/>
                </a:spcBef>
                <a:spcAft>
                  <a:spcPct val="0"/>
                </a:spcAft>
                <a:buFontTx/>
                <a:buNone/>
              </a:pPr>
              <a:t>1</a:t>
            </a:fld>
            <a:endParaRPr lang="en-GB" altLang="en-US" sz="1200">
              <a:solidFill>
                <a:srgbClr val="898989"/>
              </a:solidFill>
              <a:cs typeface="Arial" panose="020B0604020202020204" pitchFamily="34" charset="0"/>
            </a:endParaRPr>
          </a:p>
        </p:txBody>
      </p:sp>
      <p:sp>
        <p:nvSpPr>
          <p:cNvPr id="6147" name="Rectangle 6">
            <a:extLst>
              <a:ext uri="{FF2B5EF4-FFF2-40B4-BE49-F238E27FC236}">
                <a16:creationId xmlns:a16="http://schemas.microsoft.com/office/drawing/2014/main" id="{7E6E6C12-9326-4735-ABD6-7A838CCA8542}"/>
              </a:ext>
            </a:extLst>
          </p:cNvPr>
          <p:cNvSpPr>
            <a:spLocks noGrp="1" noChangeArrowheads="1"/>
          </p:cNvSpPr>
          <p:nvPr>
            <p:ph type="ctrTitle"/>
          </p:nvPr>
        </p:nvSpPr>
        <p:spPr>
          <a:xfrm>
            <a:off x="684213" y="1052513"/>
            <a:ext cx="5614987" cy="1584325"/>
          </a:xfrm>
        </p:spPr>
        <p:txBody>
          <a:bodyPr rtlCol="0">
            <a:normAutofit fontScale="90000"/>
          </a:bodyPr>
          <a:lstStyle/>
          <a:p>
            <a:pPr eaLnBrk="1" fontAlgn="auto" hangingPunct="1">
              <a:spcAft>
                <a:spcPts val="0"/>
              </a:spcAft>
              <a:defRPr/>
            </a:pPr>
            <a:r>
              <a:rPr lang="en-GB" altLang="en-US" sz="4000" dirty="0">
                <a:latin typeface="Arial" panose="020B0604020202020204" pitchFamily="34" charset="0"/>
                <a:cs typeface="Arial" panose="020B0604020202020204" pitchFamily="34" charset="0"/>
              </a:rPr>
              <a:t/>
            </a:r>
            <a:br>
              <a:rPr lang="en-GB" altLang="en-US" sz="4000" dirty="0">
                <a:latin typeface="Arial" panose="020B0604020202020204" pitchFamily="34" charset="0"/>
                <a:cs typeface="Arial" panose="020B0604020202020204" pitchFamily="34" charset="0"/>
              </a:rPr>
            </a:br>
            <a:r>
              <a:rPr lang="en-GB" altLang="en-US" sz="4000" dirty="0">
                <a:latin typeface="Arial" panose="020B0604020202020204" pitchFamily="34" charset="0"/>
                <a:cs typeface="Arial" panose="020B0604020202020204" pitchFamily="34" charset="0"/>
              </a:rPr>
              <a:t/>
            </a:r>
            <a:br>
              <a:rPr lang="en-GB" altLang="en-US" sz="4000" dirty="0">
                <a:latin typeface="Arial" panose="020B0604020202020204" pitchFamily="34" charset="0"/>
                <a:cs typeface="Arial" panose="020B0604020202020204" pitchFamily="34" charset="0"/>
              </a:rPr>
            </a:br>
            <a:r>
              <a:rPr lang="en-GB" altLang="en-US" sz="4000" dirty="0">
                <a:latin typeface="Arial" panose="020B0604020202020204" pitchFamily="34" charset="0"/>
                <a:cs typeface="Arial" panose="020B0604020202020204" pitchFamily="34" charset="0"/>
              </a:rPr>
              <a:t/>
            </a:r>
            <a:br>
              <a:rPr lang="en-GB" altLang="en-US" sz="4000" dirty="0">
                <a:latin typeface="Arial" panose="020B0604020202020204" pitchFamily="34" charset="0"/>
                <a:cs typeface="Arial" panose="020B0604020202020204" pitchFamily="34" charset="0"/>
              </a:rPr>
            </a:br>
            <a:r>
              <a:rPr lang="en-GB" altLang="en-US" sz="4000" dirty="0">
                <a:latin typeface="Arial" panose="020B0604020202020204" pitchFamily="34" charset="0"/>
                <a:cs typeface="Arial" panose="020B0604020202020204" pitchFamily="34" charset="0"/>
              </a:rPr>
              <a:t/>
            </a:r>
            <a:br>
              <a:rPr lang="en-GB" altLang="en-US" sz="4000" dirty="0">
                <a:latin typeface="Arial" panose="020B0604020202020204" pitchFamily="34" charset="0"/>
                <a:cs typeface="Arial" panose="020B0604020202020204" pitchFamily="34" charset="0"/>
              </a:rPr>
            </a:br>
            <a:r>
              <a:rPr lang="en-GB" altLang="en-US" sz="4000" dirty="0">
                <a:latin typeface="Arial" panose="020B0604020202020204" pitchFamily="34" charset="0"/>
                <a:cs typeface="Arial" panose="020B0604020202020204" pitchFamily="34" charset="0"/>
              </a:rPr>
              <a:t>Being a Mentor</a:t>
            </a:r>
            <a:br>
              <a:rPr lang="en-GB" altLang="en-US" sz="4000" dirty="0">
                <a:latin typeface="Arial" panose="020B0604020202020204" pitchFamily="34" charset="0"/>
                <a:cs typeface="Arial" panose="020B0604020202020204" pitchFamily="34" charset="0"/>
              </a:rPr>
            </a:br>
            <a:r>
              <a:rPr lang="en-GB" altLang="en-US" sz="2800" dirty="0">
                <a:latin typeface="Arial" panose="020B0604020202020204" pitchFamily="34" charset="0"/>
                <a:cs typeface="Arial" panose="020B0604020202020204" pitchFamily="34" charset="0"/>
              </a:rPr>
              <a:t/>
            </a:r>
            <a:br>
              <a:rPr lang="en-GB" altLang="en-US" sz="2800" dirty="0">
                <a:latin typeface="Arial" panose="020B0604020202020204" pitchFamily="34" charset="0"/>
                <a:cs typeface="Arial" panose="020B0604020202020204" pitchFamily="34" charset="0"/>
              </a:rPr>
            </a:br>
            <a:r>
              <a:rPr lang="en-GB" altLang="en-US" sz="2800" dirty="0">
                <a:latin typeface="Arial" panose="020B0604020202020204" pitchFamily="34" charset="0"/>
                <a:cs typeface="Arial" panose="020B0604020202020204" pitchFamily="34" charset="0"/>
              </a:rPr>
              <a:t>Session 2</a:t>
            </a:r>
            <a:br>
              <a:rPr lang="en-GB" altLang="en-US" sz="2800" dirty="0">
                <a:latin typeface="Arial" panose="020B0604020202020204" pitchFamily="34" charset="0"/>
                <a:cs typeface="Arial" panose="020B0604020202020204" pitchFamily="34" charset="0"/>
              </a:rPr>
            </a:br>
            <a:r>
              <a:rPr lang="en-GB" altLang="en-US" sz="2800" dirty="0">
                <a:latin typeface="Arial" panose="020B0604020202020204" pitchFamily="34" charset="0"/>
                <a:cs typeface="Arial" panose="020B0604020202020204" pitchFamily="34" charset="0"/>
              </a:rPr>
              <a:t/>
            </a:r>
            <a:br>
              <a:rPr lang="en-GB" altLang="en-US" sz="2800" dirty="0">
                <a:latin typeface="Arial" panose="020B0604020202020204" pitchFamily="34" charset="0"/>
                <a:cs typeface="Arial" panose="020B0604020202020204" pitchFamily="34" charset="0"/>
              </a:rPr>
            </a:br>
            <a:r>
              <a:rPr lang="en-GB" altLang="en-US" sz="2800" dirty="0">
                <a:latin typeface="Arial" panose="020B0604020202020204" pitchFamily="34" charset="0"/>
                <a:cs typeface="Arial" panose="020B0604020202020204" pitchFamily="34" charset="0"/>
              </a:rPr>
              <a:t/>
            </a:r>
            <a:br>
              <a:rPr lang="en-GB" altLang="en-US" sz="2800" dirty="0">
                <a:latin typeface="Arial" panose="020B0604020202020204" pitchFamily="34" charset="0"/>
                <a:cs typeface="Arial" panose="020B0604020202020204" pitchFamily="34" charset="0"/>
              </a:rPr>
            </a:br>
            <a:r>
              <a:rPr lang="en-GB" altLang="en-US" sz="2800" dirty="0">
                <a:latin typeface="Arial" panose="020B0604020202020204" pitchFamily="34" charset="0"/>
                <a:cs typeface="Arial" panose="020B0604020202020204" pitchFamily="34" charset="0"/>
              </a:rPr>
              <a:t/>
            </a:r>
            <a:br>
              <a:rPr lang="en-GB" altLang="en-US" sz="2800" dirty="0">
                <a:latin typeface="Arial" panose="020B0604020202020204" pitchFamily="34" charset="0"/>
                <a:cs typeface="Arial" panose="020B0604020202020204" pitchFamily="34" charset="0"/>
              </a:rPr>
            </a:br>
            <a:r>
              <a:rPr lang="en-GB" altLang="en-US" sz="2800" dirty="0">
                <a:latin typeface="Arial" panose="020B0604020202020204" pitchFamily="34" charset="0"/>
                <a:cs typeface="Arial" panose="020B0604020202020204" pitchFamily="34" charset="0"/>
              </a:rPr>
              <a:t/>
            </a:r>
            <a:br>
              <a:rPr lang="en-GB" altLang="en-US" sz="2800" dirty="0">
                <a:latin typeface="Arial" panose="020B0604020202020204" pitchFamily="34" charset="0"/>
                <a:cs typeface="Arial" panose="020B0604020202020204" pitchFamily="34" charset="0"/>
              </a:rPr>
            </a:br>
            <a:r>
              <a:rPr lang="en-GB" altLang="en-US" sz="2800" dirty="0">
                <a:latin typeface="Arial" panose="020B0604020202020204" pitchFamily="34" charset="0"/>
                <a:cs typeface="Arial" panose="020B0604020202020204" pitchFamily="34" charset="0"/>
              </a:rPr>
              <a:t/>
            </a:r>
            <a:br>
              <a:rPr lang="en-GB" altLang="en-US" sz="2800" dirty="0">
                <a:latin typeface="Arial" panose="020B0604020202020204" pitchFamily="34" charset="0"/>
                <a:cs typeface="Arial" panose="020B0604020202020204" pitchFamily="34" charset="0"/>
              </a:rPr>
            </a:br>
            <a:r>
              <a:rPr lang="en-GB" altLang="en-US" sz="1800" dirty="0">
                <a:latin typeface="Arial" panose="020B0604020202020204" pitchFamily="34" charset="0"/>
                <a:cs typeface="Arial" panose="020B0604020202020204" pitchFamily="34" charset="0"/>
              </a:rPr>
              <a:t>The City of Edinburgh Council in partnership </a:t>
            </a:r>
            <a:br>
              <a:rPr lang="en-GB" altLang="en-US" sz="1800" dirty="0">
                <a:latin typeface="Arial" panose="020B0604020202020204" pitchFamily="34" charset="0"/>
                <a:cs typeface="Arial" panose="020B0604020202020204" pitchFamily="34" charset="0"/>
              </a:rPr>
            </a:br>
            <a:r>
              <a:rPr lang="en-GB" altLang="en-US" sz="1800" dirty="0">
                <a:latin typeface="Arial" panose="020B0604020202020204" pitchFamily="34" charset="0"/>
                <a:cs typeface="Arial" panose="020B0604020202020204" pitchFamily="34" charset="0"/>
              </a:rPr>
              <a:t>with Edinburgh University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a:extLst>
              <a:ext uri="{FF2B5EF4-FFF2-40B4-BE49-F238E27FC236}">
                <a16:creationId xmlns:a16="http://schemas.microsoft.com/office/drawing/2014/main" id="{8CD66BCF-6236-4547-8895-A01304C91DF7}"/>
              </a:ext>
            </a:extLst>
          </p:cNvPr>
          <p:cNvSpPr>
            <a:spLocks noChangeArrowheads="1"/>
          </p:cNvSpPr>
          <p:nvPr/>
        </p:nvSpPr>
        <p:spPr bwMode="auto">
          <a:xfrm>
            <a:off x="911225" y="1236663"/>
            <a:ext cx="900113" cy="5327650"/>
          </a:xfrm>
          <a:prstGeom prst="upArrow">
            <a:avLst>
              <a:gd name="adj1" fmla="val 50000"/>
              <a:gd name="adj2" fmla="val 147972"/>
            </a:avLst>
          </a:prstGeom>
          <a:gradFill rotWithShape="1">
            <a:gsLst>
              <a:gs pos="0">
                <a:schemeClr val="bg1"/>
              </a:gs>
              <a:gs pos="100000">
                <a:schemeClr val="bg2">
                  <a:alpha val="43999"/>
                </a:schemeClr>
              </a:gs>
            </a:gsLst>
            <a:lin ang="5400000" scaled="1"/>
          </a:gradFill>
          <a:ln w="9525">
            <a:solidFill>
              <a:srgbClr val="B40000"/>
            </a:solidFill>
            <a:miter lim="800000"/>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800"/>
          </a:p>
        </p:txBody>
      </p:sp>
      <p:sp>
        <p:nvSpPr>
          <p:cNvPr id="22531" name="Rectangle 3">
            <a:extLst>
              <a:ext uri="{FF2B5EF4-FFF2-40B4-BE49-F238E27FC236}">
                <a16:creationId xmlns:a16="http://schemas.microsoft.com/office/drawing/2014/main" id="{3AAED4FA-2383-4E55-859B-ECAA2B80DBAB}"/>
              </a:ext>
            </a:extLst>
          </p:cNvPr>
          <p:cNvSpPr>
            <a:spLocks noGrp="1" noChangeArrowheads="1"/>
          </p:cNvSpPr>
          <p:nvPr>
            <p:ph type="title"/>
          </p:nvPr>
        </p:nvSpPr>
        <p:spPr>
          <a:xfrm>
            <a:off x="0" y="0"/>
            <a:ext cx="4978400" cy="1143000"/>
          </a:xfrm>
        </p:spPr>
        <p:txBody>
          <a:bodyPr/>
          <a:lstStyle/>
          <a:p>
            <a:pPr eaLnBrk="1" hangingPunct="1"/>
            <a:r>
              <a:rPr lang="en-GB" altLang="en-US" dirty="0">
                <a:latin typeface="Arial" panose="020B0604020202020204" pitchFamily="34" charset="0"/>
                <a:cs typeface="Arial" panose="020B0604020202020204" pitchFamily="34" charset="0"/>
              </a:rPr>
              <a:t>	Listening Levels</a:t>
            </a:r>
          </a:p>
        </p:txBody>
      </p:sp>
      <p:sp>
        <p:nvSpPr>
          <p:cNvPr id="22532" name="Rectangle 7">
            <a:extLst>
              <a:ext uri="{FF2B5EF4-FFF2-40B4-BE49-F238E27FC236}">
                <a16:creationId xmlns:a16="http://schemas.microsoft.com/office/drawing/2014/main" id="{9021E30F-B5BD-4A21-BAA9-1DF356E2A262}"/>
              </a:ext>
            </a:extLst>
          </p:cNvPr>
          <p:cNvSpPr>
            <a:spLocks noChangeArrowheads="1"/>
          </p:cNvSpPr>
          <p:nvPr/>
        </p:nvSpPr>
        <p:spPr bwMode="auto">
          <a:xfrm>
            <a:off x="1900798" y="5675313"/>
            <a:ext cx="3907865"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GB" altLang="en-US" sz="1800" b="1">
                <a:solidFill>
                  <a:srgbClr val="800000"/>
                </a:solidFill>
                <a:latin typeface="Arial" panose="020B0604020202020204" pitchFamily="34" charset="0"/>
              </a:rPr>
              <a:t>Level 1 – Waiting to say your stuff</a:t>
            </a:r>
          </a:p>
        </p:txBody>
      </p:sp>
      <p:sp>
        <p:nvSpPr>
          <p:cNvPr id="22533" name="Text Box 8">
            <a:extLst>
              <a:ext uri="{FF2B5EF4-FFF2-40B4-BE49-F238E27FC236}">
                <a16:creationId xmlns:a16="http://schemas.microsoft.com/office/drawing/2014/main" id="{87071724-C386-4CFF-AF92-2A624986B775}"/>
              </a:ext>
            </a:extLst>
          </p:cNvPr>
          <p:cNvSpPr txBox="1">
            <a:spLocks noChangeArrowheads="1"/>
          </p:cNvSpPr>
          <p:nvPr/>
        </p:nvSpPr>
        <p:spPr bwMode="auto">
          <a:xfrm>
            <a:off x="2055813" y="6045200"/>
            <a:ext cx="285432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ja-JP" altLang="en-GB" sz="1600" i="1">
                <a:solidFill>
                  <a:srgbClr val="800000"/>
                </a:solidFill>
                <a:latin typeface="Arial" panose="020B0604020202020204" pitchFamily="34" charset="0"/>
              </a:rPr>
              <a:t>‘</a:t>
            </a:r>
            <a:r>
              <a:rPr lang="en-GB" altLang="ja-JP" sz="1800" i="1">
                <a:solidFill>
                  <a:srgbClr val="800000"/>
                </a:solidFill>
                <a:latin typeface="Arial" panose="020B0604020202020204" pitchFamily="34" charset="0"/>
              </a:rPr>
              <a:t>I have something far </a:t>
            </a:r>
          </a:p>
          <a:p>
            <a:pPr algn="r" eaLnBrk="1" hangingPunct="1">
              <a:spcBef>
                <a:spcPct val="0"/>
              </a:spcBef>
              <a:buFontTx/>
              <a:buNone/>
            </a:pPr>
            <a:r>
              <a:rPr lang="en-GB" altLang="en-US" sz="1800" i="1">
                <a:solidFill>
                  <a:srgbClr val="800000"/>
                </a:solidFill>
                <a:latin typeface="Arial" panose="020B0604020202020204" pitchFamily="34" charset="0"/>
                <a:ea typeface="MS PGothic" panose="020B0600070205080204" pitchFamily="34" charset="-128"/>
              </a:rPr>
              <a:t>more interesting to say..</a:t>
            </a:r>
            <a:r>
              <a:rPr lang="ja-JP" altLang="en-GB" sz="1800" i="1">
                <a:solidFill>
                  <a:srgbClr val="800000"/>
                </a:solidFill>
                <a:latin typeface="Arial" panose="020B0604020202020204" pitchFamily="34" charset="0"/>
              </a:rPr>
              <a:t>’</a:t>
            </a:r>
            <a:endParaRPr lang="en-GB" altLang="en-US" sz="1800" i="1">
              <a:solidFill>
                <a:srgbClr val="800000"/>
              </a:solidFill>
              <a:latin typeface="Arial" panose="020B0604020202020204" pitchFamily="34" charset="0"/>
            </a:endParaRPr>
          </a:p>
        </p:txBody>
      </p:sp>
      <p:sp>
        <p:nvSpPr>
          <p:cNvPr id="22534" name="Text Box 9">
            <a:extLst>
              <a:ext uri="{FF2B5EF4-FFF2-40B4-BE49-F238E27FC236}">
                <a16:creationId xmlns:a16="http://schemas.microsoft.com/office/drawing/2014/main" id="{5F0B2FB2-A8EC-4655-9003-2ADF8F3CE169}"/>
              </a:ext>
            </a:extLst>
          </p:cNvPr>
          <p:cNvSpPr txBox="1">
            <a:spLocks noChangeArrowheads="1"/>
          </p:cNvSpPr>
          <p:nvPr/>
        </p:nvSpPr>
        <p:spPr bwMode="auto">
          <a:xfrm>
            <a:off x="1619250" y="3714750"/>
            <a:ext cx="7848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b="1">
                <a:solidFill>
                  <a:srgbClr val="0027A4"/>
                </a:solidFill>
                <a:latin typeface="Arial" panose="020B0604020202020204" pitchFamily="34" charset="0"/>
              </a:rPr>
              <a:t>Level 2 – listening in part, and adding your own meaning/advice</a:t>
            </a:r>
          </a:p>
        </p:txBody>
      </p:sp>
      <p:sp>
        <p:nvSpPr>
          <p:cNvPr id="22535" name="Text Box 10">
            <a:extLst>
              <a:ext uri="{FF2B5EF4-FFF2-40B4-BE49-F238E27FC236}">
                <a16:creationId xmlns:a16="http://schemas.microsoft.com/office/drawing/2014/main" id="{E60112F5-A664-49AD-BFA7-79FDF9433FD6}"/>
              </a:ext>
            </a:extLst>
          </p:cNvPr>
          <p:cNvSpPr txBox="1">
            <a:spLocks noChangeArrowheads="1"/>
          </p:cNvSpPr>
          <p:nvPr/>
        </p:nvSpPr>
        <p:spPr bwMode="auto">
          <a:xfrm>
            <a:off x="2916238" y="4149725"/>
            <a:ext cx="352901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ja-JP" altLang="en-GB" sz="1800">
                <a:solidFill>
                  <a:srgbClr val="0027A4"/>
                </a:solidFill>
                <a:latin typeface="Arial" panose="020B0604020202020204" pitchFamily="34" charset="0"/>
              </a:rPr>
              <a:t>‘</a:t>
            </a:r>
            <a:r>
              <a:rPr lang="en-GB" altLang="ja-JP" sz="1800" i="1">
                <a:solidFill>
                  <a:srgbClr val="0027A4"/>
                </a:solidFill>
                <a:latin typeface="Arial" panose="020B0604020202020204" pitchFamily="34" charset="0"/>
              </a:rPr>
              <a:t>I know, I</a:t>
            </a:r>
            <a:r>
              <a:rPr lang="ja-JP" altLang="en-GB" sz="1800" i="1">
                <a:solidFill>
                  <a:srgbClr val="0027A4"/>
                </a:solidFill>
                <a:latin typeface="Arial" panose="020B0604020202020204" pitchFamily="34" charset="0"/>
              </a:rPr>
              <a:t>’</a:t>
            </a:r>
            <a:r>
              <a:rPr lang="en-GB" altLang="ja-JP" sz="1800" i="1">
                <a:solidFill>
                  <a:srgbClr val="0027A4"/>
                </a:solidFill>
                <a:latin typeface="Arial" panose="020B0604020202020204" pitchFamily="34" charset="0"/>
              </a:rPr>
              <a:t>ve done that too, and</a:t>
            </a:r>
          </a:p>
          <a:p>
            <a:pPr algn="r" eaLnBrk="1" hangingPunct="1">
              <a:spcBef>
                <a:spcPct val="0"/>
              </a:spcBef>
              <a:buFontTx/>
              <a:buNone/>
            </a:pPr>
            <a:r>
              <a:rPr lang="en-GB" altLang="en-US" sz="1800" i="1">
                <a:solidFill>
                  <a:srgbClr val="0027A4"/>
                </a:solidFill>
                <a:latin typeface="Arial" panose="020B0604020202020204" pitchFamily="34" charset="0"/>
                <a:ea typeface="MS PGothic" panose="020B0600070205080204" pitchFamily="34" charset="-128"/>
              </a:rPr>
              <a:t> here</a:t>
            </a:r>
            <a:r>
              <a:rPr lang="ja-JP" altLang="en-GB" sz="1800" i="1">
                <a:solidFill>
                  <a:srgbClr val="0027A4"/>
                </a:solidFill>
                <a:latin typeface="Arial" panose="020B0604020202020204" pitchFamily="34" charset="0"/>
              </a:rPr>
              <a:t>’</a:t>
            </a:r>
            <a:r>
              <a:rPr lang="en-GB" altLang="ja-JP" sz="1800" i="1">
                <a:solidFill>
                  <a:srgbClr val="0027A4"/>
                </a:solidFill>
                <a:latin typeface="Arial" panose="020B0604020202020204" pitchFamily="34" charset="0"/>
              </a:rPr>
              <a:t>s what you should do</a:t>
            </a:r>
          </a:p>
          <a:p>
            <a:pPr algn="r" eaLnBrk="1" hangingPunct="1">
              <a:spcBef>
                <a:spcPct val="0"/>
              </a:spcBef>
              <a:buFontTx/>
              <a:buNone/>
            </a:pPr>
            <a:r>
              <a:rPr lang="en-GB" altLang="en-US" sz="1800" i="1">
                <a:solidFill>
                  <a:srgbClr val="0027A4"/>
                </a:solidFill>
                <a:latin typeface="Arial" panose="020B0604020202020204" pitchFamily="34" charset="0"/>
              </a:rPr>
              <a:t>about it..</a:t>
            </a:r>
            <a:r>
              <a:rPr lang="ja-JP" altLang="en-GB" sz="1800" i="1">
                <a:solidFill>
                  <a:srgbClr val="0027A4"/>
                </a:solidFill>
                <a:latin typeface="Arial" panose="020B0604020202020204" pitchFamily="34" charset="0"/>
              </a:rPr>
              <a:t>’</a:t>
            </a:r>
            <a:endParaRPr lang="en-GB" altLang="en-US" sz="1800" i="1">
              <a:solidFill>
                <a:srgbClr val="0027A4"/>
              </a:solidFill>
              <a:latin typeface="Arial" panose="020B0604020202020204" pitchFamily="34" charset="0"/>
            </a:endParaRPr>
          </a:p>
        </p:txBody>
      </p:sp>
      <p:sp>
        <p:nvSpPr>
          <p:cNvPr id="22536" name="Text Box 11">
            <a:extLst>
              <a:ext uri="{FF2B5EF4-FFF2-40B4-BE49-F238E27FC236}">
                <a16:creationId xmlns:a16="http://schemas.microsoft.com/office/drawing/2014/main" id="{774E1700-AFA0-4790-A9DC-801DB3293315}"/>
              </a:ext>
            </a:extLst>
          </p:cNvPr>
          <p:cNvSpPr txBox="1">
            <a:spLocks noChangeArrowheads="1"/>
          </p:cNvSpPr>
          <p:nvPr/>
        </p:nvSpPr>
        <p:spPr bwMode="auto">
          <a:xfrm>
            <a:off x="1811338" y="1524000"/>
            <a:ext cx="446405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800" b="1">
                <a:solidFill>
                  <a:srgbClr val="008000"/>
                </a:solidFill>
                <a:latin typeface="Arial" panose="020B0604020202020204" pitchFamily="34" charset="0"/>
              </a:rPr>
              <a:t>Level 3 - Attentive, person-focused</a:t>
            </a:r>
          </a:p>
        </p:txBody>
      </p:sp>
      <p:sp>
        <p:nvSpPr>
          <p:cNvPr id="22537" name="Text Box 12">
            <a:extLst>
              <a:ext uri="{FF2B5EF4-FFF2-40B4-BE49-F238E27FC236}">
                <a16:creationId xmlns:a16="http://schemas.microsoft.com/office/drawing/2014/main" id="{8236EBAB-A51C-45F4-9C8B-D525171FC159}"/>
              </a:ext>
            </a:extLst>
          </p:cNvPr>
          <p:cNvSpPr txBox="1">
            <a:spLocks noChangeArrowheads="1"/>
          </p:cNvSpPr>
          <p:nvPr/>
        </p:nvSpPr>
        <p:spPr bwMode="auto">
          <a:xfrm>
            <a:off x="2217371" y="1919288"/>
            <a:ext cx="2467342"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ja-JP" altLang="en-GB" sz="1800">
                <a:solidFill>
                  <a:srgbClr val="008000"/>
                </a:solidFill>
                <a:latin typeface="Arial" panose="020B0604020202020204" pitchFamily="34" charset="0"/>
              </a:rPr>
              <a:t>‘</a:t>
            </a:r>
            <a:r>
              <a:rPr lang="en-GB" altLang="ja-JP" sz="1800">
                <a:solidFill>
                  <a:srgbClr val="008000"/>
                </a:solidFill>
                <a:latin typeface="Arial" panose="020B0604020202020204" pitchFamily="34" charset="0"/>
              </a:rPr>
              <a:t>..interesting way </a:t>
            </a:r>
          </a:p>
          <a:p>
            <a:pPr algn="r" eaLnBrk="1" hangingPunct="1">
              <a:spcBef>
                <a:spcPct val="0"/>
              </a:spcBef>
              <a:buFontTx/>
              <a:buNone/>
            </a:pPr>
            <a:r>
              <a:rPr lang="en-GB" altLang="en-US" sz="1800">
                <a:solidFill>
                  <a:srgbClr val="008000"/>
                </a:solidFill>
                <a:latin typeface="Arial" panose="020B0604020202020204" pitchFamily="34" charset="0"/>
                <a:ea typeface="MS PGothic" panose="020B0600070205080204" pitchFamily="34" charset="-128"/>
              </a:rPr>
              <a:t>of looking at things,</a:t>
            </a:r>
          </a:p>
          <a:p>
            <a:pPr algn="r" eaLnBrk="1" hangingPunct="1">
              <a:spcBef>
                <a:spcPct val="0"/>
              </a:spcBef>
              <a:buFontTx/>
              <a:buNone/>
            </a:pPr>
            <a:r>
              <a:rPr lang="en-GB" altLang="en-US" sz="1800">
                <a:solidFill>
                  <a:srgbClr val="008000"/>
                </a:solidFill>
                <a:latin typeface="Arial" panose="020B0604020202020204" pitchFamily="34" charset="0"/>
                <a:ea typeface="MS PGothic" panose="020B0600070205080204" pitchFamily="34" charset="-128"/>
              </a:rPr>
              <a:t>I</a:t>
            </a:r>
            <a:r>
              <a:rPr lang="ja-JP" altLang="en-GB" sz="1800">
                <a:solidFill>
                  <a:srgbClr val="008000"/>
                </a:solidFill>
                <a:latin typeface="Arial" panose="020B0604020202020204" pitchFamily="34" charset="0"/>
              </a:rPr>
              <a:t>’</a:t>
            </a:r>
            <a:r>
              <a:rPr lang="en-GB" altLang="ja-JP" sz="1800">
                <a:solidFill>
                  <a:srgbClr val="008000"/>
                </a:solidFill>
                <a:latin typeface="Arial" panose="020B0604020202020204" pitchFamily="34" charset="0"/>
              </a:rPr>
              <a:t>d like to know more</a:t>
            </a:r>
            <a:r>
              <a:rPr lang="ja-JP" altLang="en-GB" sz="1800">
                <a:solidFill>
                  <a:srgbClr val="008000"/>
                </a:solidFill>
                <a:latin typeface="Arial" panose="020B0604020202020204" pitchFamily="34" charset="0"/>
              </a:rPr>
              <a:t>’</a:t>
            </a:r>
            <a:endParaRPr lang="en-GB" altLang="en-US" sz="1800">
              <a:solidFill>
                <a:srgbClr val="008000"/>
              </a:solidFill>
              <a:latin typeface="Arial" panose="020B0604020202020204" pitchFamily="34" charset="0"/>
            </a:endParaRPr>
          </a:p>
        </p:txBody>
      </p:sp>
      <p:sp>
        <p:nvSpPr>
          <p:cNvPr id="22538" name="Text Box 13">
            <a:extLst>
              <a:ext uri="{FF2B5EF4-FFF2-40B4-BE49-F238E27FC236}">
                <a16:creationId xmlns:a16="http://schemas.microsoft.com/office/drawing/2014/main" id="{6738F331-8A52-41C5-93BD-F83CAFF5654E}"/>
              </a:ext>
            </a:extLst>
          </p:cNvPr>
          <p:cNvSpPr txBox="1">
            <a:spLocks noChangeArrowheads="1"/>
          </p:cNvSpPr>
          <p:nvPr/>
        </p:nvSpPr>
        <p:spPr bwMode="auto">
          <a:xfrm>
            <a:off x="1155700" y="6045200"/>
            <a:ext cx="43180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800" b="1">
                <a:solidFill>
                  <a:srgbClr val="800000"/>
                </a:solidFill>
                <a:latin typeface="Arial" panose="020B0604020202020204" pitchFamily="34" charset="0"/>
              </a:rPr>
              <a:t>1</a:t>
            </a:r>
          </a:p>
        </p:txBody>
      </p:sp>
      <p:sp>
        <p:nvSpPr>
          <p:cNvPr id="22539" name="Text Box 14">
            <a:extLst>
              <a:ext uri="{FF2B5EF4-FFF2-40B4-BE49-F238E27FC236}">
                <a16:creationId xmlns:a16="http://schemas.microsoft.com/office/drawing/2014/main" id="{5462A401-A3AE-4458-A787-1D39A36469F7}"/>
              </a:ext>
            </a:extLst>
          </p:cNvPr>
          <p:cNvSpPr txBox="1">
            <a:spLocks noChangeArrowheads="1"/>
          </p:cNvSpPr>
          <p:nvPr/>
        </p:nvSpPr>
        <p:spPr bwMode="auto">
          <a:xfrm>
            <a:off x="1192213" y="3630613"/>
            <a:ext cx="360362"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800" b="1">
                <a:solidFill>
                  <a:srgbClr val="0027A4"/>
                </a:solidFill>
                <a:latin typeface="Arial" panose="020B0604020202020204" pitchFamily="34" charset="0"/>
              </a:rPr>
              <a:t>2</a:t>
            </a:r>
          </a:p>
        </p:txBody>
      </p:sp>
      <p:sp>
        <p:nvSpPr>
          <p:cNvPr id="22540" name="Text Box 15">
            <a:extLst>
              <a:ext uri="{FF2B5EF4-FFF2-40B4-BE49-F238E27FC236}">
                <a16:creationId xmlns:a16="http://schemas.microsoft.com/office/drawing/2014/main" id="{3EF62C43-9798-44D6-9B75-300799935AA5}"/>
              </a:ext>
            </a:extLst>
          </p:cNvPr>
          <p:cNvSpPr txBox="1">
            <a:spLocks noChangeArrowheads="1"/>
          </p:cNvSpPr>
          <p:nvPr/>
        </p:nvSpPr>
        <p:spPr bwMode="auto">
          <a:xfrm>
            <a:off x="1169988" y="1400175"/>
            <a:ext cx="382587"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800" b="1">
                <a:solidFill>
                  <a:srgbClr val="009900"/>
                </a:solidFill>
                <a:latin typeface="Arial" panose="020B0604020202020204" pitchFamily="34" charset="0"/>
              </a:rPr>
              <a:t>3</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C78F1A55-E264-4903-8FDD-C74ACB702714}"/>
              </a:ext>
            </a:extLst>
          </p:cNvPr>
          <p:cNvSpPr>
            <a:spLocks noGrp="1" noChangeArrowheads="1"/>
          </p:cNvSpPr>
          <p:nvPr>
            <p:ph type="title"/>
          </p:nvPr>
        </p:nvSpPr>
        <p:spPr/>
        <p:txBody>
          <a:bodyPr/>
          <a:lstStyle/>
          <a:p>
            <a:pPr eaLnBrk="1" hangingPunct="1"/>
            <a:r>
              <a:rPr lang="en-GB" altLang="en-US">
                <a:latin typeface="Arial" panose="020B0604020202020204" pitchFamily="34" charset="0"/>
                <a:cs typeface="Arial" panose="020B0604020202020204" pitchFamily="34" charset="0"/>
              </a:rPr>
              <a:t>The Mentoring Conversation</a:t>
            </a:r>
          </a:p>
        </p:txBody>
      </p:sp>
      <p:sp>
        <p:nvSpPr>
          <p:cNvPr id="24579" name="Rectangle 3">
            <a:extLst>
              <a:ext uri="{FF2B5EF4-FFF2-40B4-BE49-F238E27FC236}">
                <a16:creationId xmlns:a16="http://schemas.microsoft.com/office/drawing/2014/main" id="{D229CD27-4935-411E-A36A-B73D69933EA0}"/>
              </a:ext>
            </a:extLst>
          </p:cNvPr>
          <p:cNvSpPr>
            <a:spLocks noGrp="1" noChangeArrowheads="1"/>
          </p:cNvSpPr>
          <p:nvPr>
            <p:ph type="body" idx="1"/>
          </p:nvPr>
        </p:nvSpPr>
        <p:spPr/>
        <p:txBody>
          <a:bodyPr/>
          <a:lstStyle/>
          <a:p>
            <a:pPr eaLnBrk="1" hangingPunct="1">
              <a:lnSpc>
                <a:spcPct val="80000"/>
              </a:lnSpc>
            </a:pPr>
            <a:r>
              <a:rPr lang="en-GB" altLang="en-US" sz="2400" dirty="0">
                <a:latin typeface="Arial" panose="020B0604020202020204" pitchFamily="34" charset="0"/>
                <a:cs typeface="Arial" panose="020B0604020202020204" pitchFamily="34" charset="0"/>
              </a:rPr>
              <a:t>Setting the tone</a:t>
            </a:r>
          </a:p>
          <a:p>
            <a:pPr eaLnBrk="1" hangingPunct="1">
              <a:lnSpc>
                <a:spcPct val="80000"/>
              </a:lnSpc>
            </a:pPr>
            <a:endParaRPr lang="en-GB" altLang="en-US" sz="2400" dirty="0">
              <a:latin typeface="Arial" panose="020B0604020202020204" pitchFamily="34" charset="0"/>
              <a:cs typeface="Arial" panose="020B0604020202020204" pitchFamily="34" charset="0"/>
            </a:endParaRPr>
          </a:p>
          <a:p>
            <a:pPr eaLnBrk="1" hangingPunct="1">
              <a:lnSpc>
                <a:spcPct val="80000"/>
              </a:lnSpc>
            </a:pPr>
            <a:r>
              <a:rPr lang="en-GB" altLang="en-US" sz="2400" dirty="0">
                <a:latin typeface="Arial" panose="020B0604020202020204" pitchFamily="34" charset="0"/>
                <a:cs typeface="Arial" panose="020B0604020202020204" pitchFamily="34" charset="0"/>
              </a:rPr>
              <a:t>Opening up the opportunity for self evaluation and reflection</a:t>
            </a:r>
          </a:p>
          <a:p>
            <a:pPr eaLnBrk="1" hangingPunct="1">
              <a:lnSpc>
                <a:spcPct val="80000"/>
              </a:lnSpc>
            </a:pPr>
            <a:endParaRPr lang="en-GB" altLang="en-US" sz="2400" dirty="0">
              <a:latin typeface="Arial" panose="020B0604020202020204" pitchFamily="34" charset="0"/>
              <a:cs typeface="Arial" panose="020B0604020202020204" pitchFamily="34" charset="0"/>
            </a:endParaRPr>
          </a:p>
          <a:p>
            <a:pPr eaLnBrk="1" hangingPunct="1">
              <a:lnSpc>
                <a:spcPct val="80000"/>
              </a:lnSpc>
            </a:pPr>
            <a:r>
              <a:rPr lang="en-GB" altLang="en-US" sz="2400" dirty="0">
                <a:latin typeface="Arial" panose="020B0604020202020204" pitchFamily="34" charset="0"/>
                <a:cs typeface="Arial" panose="020B0604020202020204" pitchFamily="34" charset="0"/>
              </a:rPr>
              <a:t>Identify goal(s)</a:t>
            </a:r>
          </a:p>
          <a:p>
            <a:pPr eaLnBrk="1" hangingPunct="1">
              <a:lnSpc>
                <a:spcPct val="80000"/>
              </a:lnSpc>
            </a:pPr>
            <a:endParaRPr lang="en-GB" altLang="en-US" sz="2400" dirty="0">
              <a:latin typeface="Arial" panose="020B0604020202020204" pitchFamily="34" charset="0"/>
              <a:cs typeface="Arial" panose="020B0604020202020204" pitchFamily="34" charset="0"/>
            </a:endParaRPr>
          </a:p>
          <a:p>
            <a:pPr eaLnBrk="1" hangingPunct="1">
              <a:lnSpc>
                <a:spcPct val="80000"/>
              </a:lnSpc>
            </a:pPr>
            <a:r>
              <a:rPr lang="en-GB" altLang="en-US" sz="2400" dirty="0">
                <a:latin typeface="Arial" panose="020B0604020202020204" pitchFamily="34" charset="0"/>
                <a:cs typeface="Arial" panose="020B0604020202020204" pitchFamily="34" charset="0"/>
              </a:rPr>
              <a:t>Explore current position</a:t>
            </a:r>
          </a:p>
          <a:p>
            <a:pPr eaLnBrk="1" hangingPunct="1">
              <a:lnSpc>
                <a:spcPct val="80000"/>
              </a:lnSpc>
            </a:pPr>
            <a:endParaRPr lang="en-GB" altLang="en-US" sz="2400" dirty="0">
              <a:latin typeface="Arial" panose="020B0604020202020204" pitchFamily="34" charset="0"/>
              <a:cs typeface="Arial" panose="020B0604020202020204" pitchFamily="34" charset="0"/>
            </a:endParaRPr>
          </a:p>
          <a:p>
            <a:pPr eaLnBrk="1" hangingPunct="1">
              <a:lnSpc>
                <a:spcPct val="80000"/>
              </a:lnSpc>
            </a:pPr>
            <a:r>
              <a:rPr lang="en-GB" altLang="en-US" sz="2400" dirty="0">
                <a:latin typeface="Arial" panose="020B0604020202020204" pitchFamily="34" charset="0"/>
                <a:cs typeface="Arial" panose="020B0604020202020204" pitchFamily="34" charset="0"/>
              </a:rPr>
              <a:t>Consider options</a:t>
            </a:r>
          </a:p>
          <a:p>
            <a:pPr eaLnBrk="1" hangingPunct="1">
              <a:lnSpc>
                <a:spcPct val="80000"/>
              </a:lnSpc>
            </a:pPr>
            <a:endParaRPr lang="en-GB" altLang="en-US" sz="2400" dirty="0">
              <a:latin typeface="Arial" panose="020B0604020202020204" pitchFamily="34" charset="0"/>
              <a:cs typeface="Arial" panose="020B0604020202020204" pitchFamily="34" charset="0"/>
            </a:endParaRPr>
          </a:p>
          <a:p>
            <a:pPr eaLnBrk="1" hangingPunct="1">
              <a:lnSpc>
                <a:spcPct val="80000"/>
              </a:lnSpc>
            </a:pPr>
            <a:r>
              <a:rPr lang="en-GB" altLang="en-US" sz="2400" dirty="0">
                <a:latin typeface="Arial" panose="020B0604020202020204" pitchFamily="34" charset="0"/>
                <a:cs typeface="Arial" panose="020B0604020202020204" pitchFamily="34" charset="0"/>
              </a:rPr>
              <a:t>Commit to action/next steps</a:t>
            </a:r>
          </a:p>
          <a:p>
            <a:pPr eaLnBrk="1" hangingPunct="1">
              <a:lnSpc>
                <a:spcPct val="80000"/>
              </a:lnSpc>
            </a:pPr>
            <a:endParaRPr lang="en-GB" altLang="en-US" sz="2400" dirty="0">
              <a:latin typeface="Arial" panose="020B0604020202020204" pitchFamily="34" charset="0"/>
              <a:cs typeface="Arial" panose="020B060402020202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2">
            <a:extLst>
              <a:ext uri="{FF2B5EF4-FFF2-40B4-BE49-F238E27FC236}">
                <a16:creationId xmlns:a16="http://schemas.microsoft.com/office/drawing/2014/main" id="{8BA4CF1A-3E1B-46CE-8847-25809A895951}"/>
              </a:ext>
            </a:extLst>
          </p:cNvPr>
          <p:cNvSpPr>
            <a:spLocks noGrp="1"/>
          </p:cNvSpPr>
          <p:nvPr>
            <p:ph type="title"/>
          </p:nvPr>
        </p:nvSpPr>
        <p:spPr/>
        <p:txBody>
          <a:bodyPr/>
          <a:lstStyle/>
          <a:p>
            <a:pPr eaLnBrk="1" hangingPunct="1"/>
            <a:r>
              <a:rPr lang="en-GB" altLang="en-US">
                <a:latin typeface="Arial" panose="020B0604020202020204" pitchFamily="34" charset="0"/>
                <a:cs typeface="Arial" panose="020B0604020202020204" pitchFamily="34" charset="0"/>
              </a:rPr>
              <a:t>Goal / Plan / Actions</a:t>
            </a:r>
          </a:p>
        </p:txBody>
      </p:sp>
      <p:sp>
        <p:nvSpPr>
          <p:cNvPr id="26627" name="Content Placeholder 3">
            <a:extLst>
              <a:ext uri="{FF2B5EF4-FFF2-40B4-BE49-F238E27FC236}">
                <a16:creationId xmlns:a16="http://schemas.microsoft.com/office/drawing/2014/main" id="{4B6E7B76-7C87-446A-A46B-BEC568D2618C}"/>
              </a:ext>
            </a:extLst>
          </p:cNvPr>
          <p:cNvSpPr>
            <a:spLocks noGrp="1"/>
          </p:cNvSpPr>
          <p:nvPr>
            <p:ph idx="1"/>
          </p:nvPr>
        </p:nvSpPr>
        <p:spPr>
          <a:xfrm>
            <a:off x="1331913" y="1989138"/>
            <a:ext cx="7991475" cy="4310062"/>
          </a:xfrm>
        </p:spPr>
        <p:txBody>
          <a:bodyPr/>
          <a:lstStyle/>
          <a:p>
            <a:pPr eaLnBrk="1" hangingPunct="1">
              <a:buFontTx/>
              <a:buNone/>
            </a:pPr>
            <a:r>
              <a:rPr lang="en-GB" altLang="en-US" i="1" dirty="0">
                <a:latin typeface="Arial" panose="020B0604020202020204" pitchFamily="34" charset="0"/>
                <a:cs typeface="Arial" panose="020B0604020202020204" pitchFamily="34" charset="0"/>
              </a:rPr>
              <a:t>Begin with the end in mind.....</a:t>
            </a:r>
          </a:p>
          <a:p>
            <a:pPr eaLnBrk="1" hangingPunct="1">
              <a:buFontTx/>
              <a:buNone/>
            </a:pPr>
            <a:endParaRPr lang="en-GB" altLang="en-US" i="1" dirty="0">
              <a:latin typeface="Arial" panose="020B0604020202020204" pitchFamily="34" charset="0"/>
              <a:cs typeface="Arial" panose="020B0604020202020204" pitchFamily="34" charset="0"/>
            </a:endParaRPr>
          </a:p>
          <a:p>
            <a:pPr eaLnBrk="1" hangingPunct="1">
              <a:buFontTx/>
              <a:buNone/>
            </a:pPr>
            <a:r>
              <a:rPr lang="en-GB" altLang="en-US" i="1" dirty="0">
                <a:latin typeface="Arial" panose="020B0604020202020204" pitchFamily="34" charset="0"/>
                <a:cs typeface="Arial" panose="020B0604020202020204" pitchFamily="34" charset="0"/>
              </a:rPr>
              <a:t>Long term goals</a:t>
            </a:r>
          </a:p>
          <a:p>
            <a:pPr eaLnBrk="1" hangingPunct="1">
              <a:buFontTx/>
              <a:buNone/>
            </a:pPr>
            <a:endParaRPr lang="en-GB" altLang="en-US" i="1" dirty="0">
              <a:latin typeface="Arial" panose="020B0604020202020204" pitchFamily="34" charset="0"/>
              <a:cs typeface="Arial" panose="020B0604020202020204" pitchFamily="34" charset="0"/>
            </a:endParaRPr>
          </a:p>
          <a:p>
            <a:pPr eaLnBrk="1" hangingPunct="1">
              <a:buFontTx/>
              <a:buNone/>
            </a:pPr>
            <a:r>
              <a:rPr lang="en-GB" altLang="en-US" i="1" dirty="0">
                <a:latin typeface="Arial" panose="020B0604020202020204" pitchFamily="34" charset="0"/>
                <a:cs typeface="Arial" panose="020B0604020202020204" pitchFamily="34" charset="0"/>
              </a:rPr>
              <a:t>Short term goals</a:t>
            </a:r>
          </a:p>
        </p:txBody>
      </p:sp>
      <p:sp>
        <p:nvSpPr>
          <p:cNvPr id="28676" name="Date Placeholder 1">
            <a:extLst>
              <a:ext uri="{FF2B5EF4-FFF2-40B4-BE49-F238E27FC236}">
                <a16:creationId xmlns:a16="http://schemas.microsoft.com/office/drawing/2014/main" id="{A25EDD75-E880-46A7-B404-BECB17BC5FBC}"/>
              </a:ext>
            </a:extLst>
          </p:cNvPr>
          <p:cNvSpPr>
            <a:spLocks noGrp="1"/>
          </p:cNvSpPr>
          <p:nvPr>
            <p:ph type="dt" sz="quarter" idx="10"/>
          </p:nvPr>
        </p:nvSpPr>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en-GB" altLang="en-US" sz="1200">
                <a:solidFill>
                  <a:srgbClr val="898989"/>
                </a:solidFill>
                <a:cs typeface="Arial" panose="020B0604020202020204" pitchFamily="34" charset="0"/>
              </a:rPr>
              <a:t> </a:t>
            </a:r>
          </a:p>
          <a:p>
            <a:pPr fontAlgn="base">
              <a:spcBef>
                <a:spcPct val="0"/>
              </a:spcBef>
              <a:spcAft>
                <a:spcPct val="0"/>
              </a:spcAft>
              <a:buFontTx/>
              <a:buNone/>
            </a:pPr>
            <a:endParaRPr lang="en-GB" altLang="en-US" sz="1200">
              <a:solidFill>
                <a:srgbClr val="898989"/>
              </a:solidFill>
              <a:cs typeface="Arial" panose="020B0604020202020204" pitchFamily="34" charset="0"/>
            </a:endParaRPr>
          </a:p>
          <a:p>
            <a:pPr fontAlgn="base">
              <a:spcBef>
                <a:spcPct val="0"/>
              </a:spcBef>
              <a:spcAft>
                <a:spcPct val="0"/>
              </a:spcAft>
              <a:buFontTx/>
              <a:buNone/>
            </a:pPr>
            <a:fld id="{3DA8E9EA-F88B-463F-ABF9-F97FAE866DF5}" type="slidenum">
              <a:rPr lang="en-GB" altLang="en-US" sz="1200" smtClean="0">
                <a:solidFill>
                  <a:srgbClr val="898989"/>
                </a:solidFill>
                <a:cs typeface="Arial" panose="020B0604020202020204" pitchFamily="34" charset="0"/>
              </a:rPr>
              <a:pPr fontAlgn="base">
                <a:spcBef>
                  <a:spcPct val="0"/>
                </a:spcBef>
                <a:spcAft>
                  <a:spcPct val="0"/>
                </a:spcAft>
                <a:buFontTx/>
                <a:buNone/>
              </a:pPr>
              <a:t>12</a:t>
            </a:fld>
            <a:endParaRPr lang="en-GB" altLang="en-US" sz="1200">
              <a:solidFill>
                <a:srgbClr val="898989"/>
              </a:solidFill>
              <a:cs typeface="Arial" panose="020B0604020202020204"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a:extLst>
              <a:ext uri="{FF2B5EF4-FFF2-40B4-BE49-F238E27FC236}">
                <a16:creationId xmlns:a16="http://schemas.microsoft.com/office/drawing/2014/main" id="{333BAC06-7BE8-418D-A65F-52B3F802CC29}"/>
              </a:ext>
            </a:extLst>
          </p:cNvPr>
          <p:cNvSpPr>
            <a:spLocks noGrp="1"/>
          </p:cNvSpPr>
          <p:nvPr>
            <p:ph type="title"/>
          </p:nvPr>
        </p:nvSpPr>
        <p:spPr/>
        <p:txBody>
          <a:bodyPr/>
          <a:lstStyle/>
          <a:p>
            <a:pPr eaLnBrk="1" hangingPunct="1"/>
            <a:r>
              <a:rPr lang="en-GB" altLang="en-US" dirty="0">
                <a:latin typeface="Arial" panose="020B0604020202020204" pitchFamily="34" charset="0"/>
                <a:cs typeface="Arial" panose="020B0604020202020204" pitchFamily="34" charset="0"/>
              </a:rPr>
              <a:t>Stimulus for Dialogue</a:t>
            </a:r>
          </a:p>
        </p:txBody>
      </p:sp>
      <p:sp>
        <p:nvSpPr>
          <p:cNvPr id="28675" name="Content Placeholder 2">
            <a:extLst>
              <a:ext uri="{FF2B5EF4-FFF2-40B4-BE49-F238E27FC236}">
                <a16:creationId xmlns:a16="http://schemas.microsoft.com/office/drawing/2014/main" id="{E321F44F-9E1C-4C05-A186-A8930032A595}"/>
              </a:ext>
            </a:extLst>
          </p:cNvPr>
          <p:cNvSpPr>
            <a:spLocks noGrp="1"/>
          </p:cNvSpPr>
          <p:nvPr>
            <p:ph idx="1"/>
          </p:nvPr>
        </p:nvSpPr>
        <p:spPr/>
        <p:txBody>
          <a:bodyPr/>
          <a:lstStyle/>
          <a:p>
            <a:pPr eaLnBrk="1" hangingPunct="1"/>
            <a:r>
              <a:rPr lang="en-GB" altLang="en-US">
                <a:latin typeface="Arial" panose="020B0604020202020204" pitchFamily="34" charset="0"/>
                <a:cs typeface="Arial" panose="020B0604020202020204" pitchFamily="34" charset="0"/>
              </a:rPr>
              <a:t>Teaching and Learning experiences</a:t>
            </a:r>
          </a:p>
          <a:p>
            <a:pPr eaLnBrk="1" hangingPunct="1"/>
            <a:r>
              <a:rPr lang="en-GB" altLang="en-US">
                <a:latin typeface="Arial" panose="020B0604020202020204" pitchFamily="34" charset="0"/>
                <a:cs typeface="Arial" panose="020B0604020202020204" pitchFamily="34" charset="0"/>
              </a:rPr>
              <a:t>Outcomes for learners</a:t>
            </a:r>
          </a:p>
          <a:p>
            <a:pPr eaLnBrk="1" hangingPunct="1"/>
            <a:r>
              <a:rPr lang="en-GB" altLang="en-US">
                <a:latin typeface="Arial" panose="020B0604020202020204" pitchFamily="34" charset="0"/>
                <a:cs typeface="Arial" panose="020B0604020202020204" pitchFamily="34" charset="0"/>
              </a:rPr>
              <a:t>Area of GTCS Standard</a:t>
            </a:r>
          </a:p>
          <a:p>
            <a:pPr eaLnBrk="1" hangingPunct="1"/>
            <a:r>
              <a:rPr lang="en-GB" altLang="en-US">
                <a:latin typeface="Arial" panose="020B0604020202020204" pitchFamily="34" charset="0"/>
                <a:cs typeface="Arial" panose="020B0604020202020204" pitchFamily="34" charset="0"/>
              </a:rPr>
              <a:t>Successes</a:t>
            </a:r>
          </a:p>
          <a:p>
            <a:pPr eaLnBrk="1" hangingPunct="1"/>
            <a:r>
              <a:rPr lang="en-GB" altLang="en-US">
                <a:latin typeface="Arial" panose="020B0604020202020204" pitchFamily="34" charset="0"/>
                <a:cs typeface="Arial" panose="020B0604020202020204" pitchFamily="34" charset="0"/>
              </a:rPr>
              <a:t>Challenges</a:t>
            </a:r>
          </a:p>
          <a:p>
            <a:pPr eaLnBrk="1" hangingPunct="1"/>
            <a:r>
              <a:rPr lang="en-GB" altLang="en-US">
                <a:latin typeface="Arial" panose="020B0604020202020204" pitchFamily="34" charset="0"/>
                <a:cs typeface="Arial" panose="020B0604020202020204" pitchFamily="34" charset="0"/>
              </a:rPr>
              <a:t>Next Steps</a:t>
            </a:r>
          </a:p>
          <a:p>
            <a:pPr eaLnBrk="1" hangingPunct="1"/>
            <a:endParaRPr lang="en-GB" altLang="en-US">
              <a:latin typeface="Arial" panose="020B0604020202020204" pitchFamily="34" charset="0"/>
              <a:cs typeface="Arial" panose="020B0604020202020204" pitchFamily="34" charset="0"/>
            </a:endParaRPr>
          </a:p>
        </p:txBody>
      </p:sp>
      <p:sp>
        <p:nvSpPr>
          <p:cNvPr id="30724" name="Date Placeholder 3">
            <a:extLst>
              <a:ext uri="{FF2B5EF4-FFF2-40B4-BE49-F238E27FC236}">
                <a16:creationId xmlns:a16="http://schemas.microsoft.com/office/drawing/2014/main" id="{9ED66916-B868-4D3F-9EF9-40C182BB28E4}"/>
              </a:ext>
            </a:extLst>
          </p:cNvPr>
          <p:cNvSpPr>
            <a:spLocks noGrp="1"/>
          </p:cNvSpPr>
          <p:nvPr>
            <p:ph type="dt" sz="quarter" idx="10"/>
          </p:nvPr>
        </p:nvSpPr>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en-GB" altLang="en-US" sz="1200">
                <a:solidFill>
                  <a:srgbClr val="898989"/>
                </a:solidFill>
                <a:cs typeface="Arial" panose="020B0604020202020204" pitchFamily="34" charset="0"/>
              </a:rPr>
              <a:t> </a:t>
            </a:r>
          </a:p>
          <a:p>
            <a:pPr fontAlgn="base">
              <a:spcBef>
                <a:spcPct val="0"/>
              </a:spcBef>
              <a:spcAft>
                <a:spcPct val="0"/>
              </a:spcAft>
              <a:buFontTx/>
              <a:buNone/>
            </a:pPr>
            <a:endParaRPr lang="en-GB" altLang="en-US" sz="1200">
              <a:solidFill>
                <a:srgbClr val="898989"/>
              </a:solidFill>
              <a:cs typeface="Arial" panose="020B0604020202020204" pitchFamily="34" charset="0"/>
            </a:endParaRPr>
          </a:p>
          <a:p>
            <a:pPr fontAlgn="base">
              <a:spcBef>
                <a:spcPct val="0"/>
              </a:spcBef>
              <a:spcAft>
                <a:spcPct val="0"/>
              </a:spcAft>
              <a:buFontTx/>
              <a:buNone/>
            </a:pPr>
            <a:fld id="{131D2E7B-8712-4150-93A2-C30EBAF45BD8}" type="slidenum">
              <a:rPr lang="en-GB" altLang="en-US" sz="1200" smtClean="0">
                <a:solidFill>
                  <a:srgbClr val="898989"/>
                </a:solidFill>
                <a:cs typeface="Arial" panose="020B0604020202020204" pitchFamily="34" charset="0"/>
              </a:rPr>
              <a:pPr fontAlgn="base">
                <a:spcBef>
                  <a:spcPct val="0"/>
                </a:spcBef>
                <a:spcAft>
                  <a:spcPct val="0"/>
                </a:spcAft>
                <a:buFontTx/>
                <a:buNone/>
              </a:pPr>
              <a:t>13</a:t>
            </a:fld>
            <a:endParaRPr lang="en-GB" altLang="en-US" sz="1200">
              <a:solidFill>
                <a:srgbClr val="898989"/>
              </a:solidFill>
              <a:cs typeface="Arial" panose="020B0604020202020204"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1">
            <a:extLst>
              <a:ext uri="{FF2B5EF4-FFF2-40B4-BE49-F238E27FC236}">
                <a16:creationId xmlns:a16="http://schemas.microsoft.com/office/drawing/2014/main" id="{67905035-DFB4-4FB4-9ABA-23CC58EFDCBD}"/>
              </a:ext>
            </a:extLst>
          </p:cNvPr>
          <p:cNvSpPr>
            <a:spLocks noGrp="1"/>
          </p:cNvSpPr>
          <p:nvPr>
            <p:ph type="dt" sz="quarter" idx="10"/>
          </p:nvPr>
        </p:nvSpPr>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en-GB" altLang="en-US" sz="1200">
                <a:solidFill>
                  <a:srgbClr val="898989"/>
                </a:solidFill>
                <a:cs typeface="Arial" panose="020B0604020202020204" pitchFamily="34" charset="0"/>
              </a:rPr>
              <a:t> </a:t>
            </a:r>
          </a:p>
          <a:p>
            <a:pPr fontAlgn="base">
              <a:spcBef>
                <a:spcPct val="0"/>
              </a:spcBef>
              <a:spcAft>
                <a:spcPct val="0"/>
              </a:spcAft>
              <a:buFontTx/>
              <a:buNone/>
            </a:pPr>
            <a:endParaRPr lang="en-GB" altLang="en-US" sz="1200">
              <a:solidFill>
                <a:srgbClr val="898989"/>
              </a:solidFill>
              <a:cs typeface="Arial" panose="020B0604020202020204" pitchFamily="34" charset="0"/>
            </a:endParaRPr>
          </a:p>
          <a:p>
            <a:pPr fontAlgn="base">
              <a:spcBef>
                <a:spcPct val="0"/>
              </a:spcBef>
              <a:spcAft>
                <a:spcPct val="0"/>
              </a:spcAft>
              <a:buFontTx/>
              <a:buNone/>
            </a:pPr>
            <a:fld id="{E03E0888-AD7E-4BBC-ACD2-6791F14ABD4D}" type="slidenum">
              <a:rPr lang="en-GB" altLang="en-US" sz="1200" smtClean="0">
                <a:solidFill>
                  <a:srgbClr val="898989"/>
                </a:solidFill>
                <a:cs typeface="Arial" panose="020B0604020202020204" pitchFamily="34" charset="0"/>
              </a:rPr>
              <a:pPr fontAlgn="base">
                <a:spcBef>
                  <a:spcPct val="0"/>
                </a:spcBef>
                <a:spcAft>
                  <a:spcPct val="0"/>
                </a:spcAft>
                <a:buFontTx/>
                <a:buNone/>
              </a:pPr>
              <a:t>14</a:t>
            </a:fld>
            <a:endParaRPr lang="en-GB" altLang="en-US" sz="1200">
              <a:solidFill>
                <a:srgbClr val="898989"/>
              </a:solidFill>
              <a:cs typeface="Arial" panose="020B0604020202020204" pitchFamily="34" charset="0"/>
            </a:endParaRPr>
          </a:p>
        </p:txBody>
      </p:sp>
      <p:sp>
        <p:nvSpPr>
          <p:cNvPr id="30723" name="Rectangle 2">
            <a:extLst>
              <a:ext uri="{FF2B5EF4-FFF2-40B4-BE49-F238E27FC236}">
                <a16:creationId xmlns:a16="http://schemas.microsoft.com/office/drawing/2014/main" id="{E7CEB543-5367-4FDC-BDA8-F827BC7BEE0E}"/>
              </a:ext>
            </a:extLst>
          </p:cNvPr>
          <p:cNvSpPr>
            <a:spLocks noGrp="1" noChangeArrowheads="1"/>
          </p:cNvSpPr>
          <p:nvPr>
            <p:ph type="title" idx="4294967295"/>
          </p:nvPr>
        </p:nvSpPr>
        <p:spPr/>
        <p:txBody>
          <a:bodyPr/>
          <a:lstStyle/>
          <a:p>
            <a:pPr eaLnBrk="1" hangingPunct="1"/>
            <a:r>
              <a:rPr lang="en-GB" altLang="en-US">
                <a:latin typeface="Arial" panose="020B0604020202020204" pitchFamily="34" charset="0"/>
                <a:cs typeface="Arial" panose="020B0604020202020204" pitchFamily="34" charset="0"/>
              </a:rPr>
              <a:t>TALK</a:t>
            </a:r>
          </a:p>
        </p:txBody>
      </p:sp>
      <p:sp>
        <p:nvSpPr>
          <p:cNvPr id="30724" name="Rectangle 3">
            <a:extLst>
              <a:ext uri="{FF2B5EF4-FFF2-40B4-BE49-F238E27FC236}">
                <a16:creationId xmlns:a16="http://schemas.microsoft.com/office/drawing/2014/main" id="{C7E9A50B-E026-482E-A26C-A6810CFC0620}"/>
              </a:ext>
            </a:extLst>
          </p:cNvPr>
          <p:cNvSpPr>
            <a:spLocks noGrp="1" noChangeArrowheads="1"/>
          </p:cNvSpPr>
          <p:nvPr>
            <p:ph type="body" idx="4294967295"/>
          </p:nvPr>
        </p:nvSpPr>
        <p:spPr>
          <a:xfrm>
            <a:off x="468313" y="1196975"/>
            <a:ext cx="8229600" cy="4535488"/>
          </a:xfrm>
        </p:spPr>
        <p:txBody>
          <a:bodyPr/>
          <a:lstStyle/>
          <a:p>
            <a:pPr eaLnBrk="1" hangingPunct="1"/>
            <a:r>
              <a:rPr lang="en-GB" altLang="en-US" sz="1800" u="sng" dirty="0">
                <a:latin typeface="Arial" panose="020B0604020202020204" pitchFamily="34" charset="0"/>
                <a:cs typeface="Arial" panose="020B0604020202020204" pitchFamily="34" charset="0"/>
              </a:rPr>
              <a:t>T</a:t>
            </a:r>
            <a:r>
              <a:rPr lang="en-GB" altLang="en-US" sz="1800" dirty="0">
                <a:latin typeface="Arial" panose="020B0604020202020204" pitchFamily="34" charset="0"/>
                <a:cs typeface="Arial" panose="020B0604020202020204" pitchFamily="34" charset="0"/>
              </a:rPr>
              <a:t>ell the person what you are thinking from the start</a:t>
            </a:r>
          </a:p>
          <a:p>
            <a:pPr lvl="1" eaLnBrk="1" hangingPunct="1"/>
            <a:r>
              <a:rPr lang="en-GB" altLang="en-US" sz="1800" dirty="0">
                <a:latin typeface="Arial" panose="020B0604020202020204" pitchFamily="34" charset="0"/>
                <a:cs typeface="Arial" panose="020B0604020202020204" pitchFamily="34" charset="0"/>
              </a:rPr>
              <a:t>Illustrate your assumptions about the situation with examples that you have directly observed or heard that led to your conclusions.</a:t>
            </a:r>
          </a:p>
          <a:p>
            <a:pPr eaLnBrk="1" hangingPunct="1"/>
            <a:r>
              <a:rPr lang="en-GB" altLang="en-US" sz="1800" u="sng" dirty="0">
                <a:latin typeface="Arial" panose="020B0604020202020204" pitchFamily="34" charset="0"/>
                <a:cs typeface="Arial" panose="020B0604020202020204" pitchFamily="34" charset="0"/>
              </a:rPr>
              <a:t>A</a:t>
            </a:r>
            <a:r>
              <a:rPr lang="en-GB" altLang="en-US" sz="1800" dirty="0">
                <a:latin typeface="Arial" panose="020B0604020202020204" pitchFamily="34" charset="0"/>
                <a:cs typeface="Arial" panose="020B0604020202020204" pitchFamily="34" charset="0"/>
              </a:rPr>
              <a:t>sk whether he/she has the same interpretation of the situation.</a:t>
            </a:r>
          </a:p>
          <a:p>
            <a:pPr lvl="1" eaLnBrk="1" hangingPunct="1"/>
            <a:r>
              <a:rPr lang="en-GB" altLang="en-US" sz="1800" dirty="0">
                <a:latin typeface="Arial" panose="020B0604020202020204" pitchFamily="34" charset="0"/>
                <a:cs typeface="Arial" panose="020B0604020202020204" pitchFamily="34" charset="0"/>
              </a:rPr>
              <a:t>If not, ask that the person explain his/her alternative view of the situation.</a:t>
            </a:r>
          </a:p>
          <a:p>
            <a:pPr eaLnBrk="1" hangingPunct="1"/>
            <a:r>
              <a:rPr lang="en-GB" altLang="en-US" sz="1800" u="sng" dirty="0">
                <a:latin typeface="Arial" panose="020B0604020202020204" pitchFamily="34" charset="0"/>
                <a:cs typeface="Arial" panose="020B0604020202020204" pitchFamily="34" charset="0"/>
              </a:rPr>
              <a:t>L</a:t>
            </a:r>
            <a:r>
              <a:rPr lang="en-GB" altLang="en-US" sz="1800" dirty="0">
                <a:latin typeface="Arial" panose="020B0604020202020204" pitchFamily="34" charset="0"/>
                <a:cs typeface="Arial" panose="020B0604020202020204" pitchFamily="34" charset="0"/>
              </a:rPr>
              <a:t>isten to his/her response</a:t>
            </a:r>
          </a:p>
          <a:p>
            <a:pPr lvl="1" eaLnBrk="1" hangingPunct="1"/>
            <a:r>
              <a:rPr lang="en-GB" altLang="en-US" sz="1800" dirty="0">
                <a:latin typeface="Arial" panose="020B0604020202020204" pitchFamily="34" charset="0"/>
                <a:cs typeface="Arial" panose="020B0604020202020204" pitchFamily="34" charset="0"/>
              </a:rPr>
              <a:t>Listening refers to stating what was understood, checking to see if this is what was meant, exploring differences, and working to reach consensus on a joint meaning of the situation</a:t>
            </a:r>
          </a:p>
          <a:p>
            <a:pPr eaLnBrk="1" hangingPunct="1"/>
            <a:r>
              <a:rPr lang="en-GB" altLang="en-US" sz="1800" u="sng" dirty="0">
                <a:latin typeface="Arial" panose="020B0604020202020204" pitchFamily="34" charset="0"/>
                <a:cs typeface="Arial" panose="020B0604020202020204" pitchFamily="34" charset="0"/>
              </a:rPr>
              <a:t>K</a:t>
            </a:r>
            <a:r>
              <a:rPr lang="en-GB" altLang="en-US" sz="1800" dirty="0">
                <a:latin typeface="Arial" panose="020B0604020202020204" pitchFamily="34" charset="0"/>
                <a:cs typeface="Arial" panose="020B0604020202020204" pitchFamily="34" charset="0"/>
              </a:rPr>
              <a:t>eep open to others views</a:t>
            </a:r>
          </a:p>
          <a:p>
            <a:pPr lvl="1" eaLnBrk="1" hangingPunct="1"/>
            <a:r>
              <a:rPr lang="en-GB" altLang="en-US" sz="1800" dirty="0">
                <a:latin typeface="Arial" panose="020B0604020202020204" pitchFamily="34" charset="0"/>
                <a:cs typeface="Arial" panose="020B0604020202020204" pitchFamily="34" charset="0"/>
              </a:rPr>
              <a:t>For dialogue to be productive all parties must acknowledge that theirs is only one interpretation of a situation; shared meaning can only come from accepting and surfacing our multiple understandings.</a:t>
            </a:r>
          </a:p>
          <a:p>
            <a:pPr lvl="1" eaLnBrk="1" hangingPunct="1"/>
            <a:endParaRPr lang="en-GB" altLang="en-US" sz="2000" dirty="0">
              <a:latin typeface="Arial" panose="020B0604020202020204" pitchFamily="34" charset="0"/>
              <a:cs typeface="Arial" panose="020B0604020202020204" pitchFamily="34" charset="0"/>
            </a:endParaRPr>
          </a:p>
        </p:txBody>
      </p:sp>
      <p:sp>
        <p:nvSpPr>
          <p:cNvPr id="30725" name="TextBox 1">
            <a:extLst>
              <a:ext uri="{FF2B5EF4-FFF2-40B4-BE49-F238E27FC236}">
                <a16:creationId xmlns:a16="http://schemas.microsoft.com/office/drawing/2014/main" id="{776FB402-20C8-4F7F-BF08-3D5B69F63BFB}"/>
              </a:ext>
            </a:extLst>
          </p:cNvPr>
          <p:cNvSpPr txBox="1">
            <a:spLocks noChangeArrowheads="1"/>
          </p:cNvSpPr>
          <p:nvPr/>
        </p:nvSpPr>
        <p:spPr bwMode="auto">
          <a:xfrm>
            <a:off x="457200" y="5732463"/>
            <a:ext cx="3106738" cy="82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buClr>
                <a:srgbClr val="C1002B"/>
              </a:buClr>
              <a:buFontTx/>
              <a:buNone/>
            </a:pPr>
            <a:r>
              <a:rPr lang="en-GB" altLang="en-US" sz="1400">
                <a:latin typeface="Arial" panose="020B0604020202020204" pitchFamily="34" charset="0"/>
              </a:rPr>
              <a:t>Ref: O’Neil, J and Marsick, V;(2007) </a:t>
            </a:r>
          </a:p>
          <a:p>
            <a:pPr eaLnBrk="1" hangingPunct="1">
              <a:buClr>
                <a:srgbClr val="C1002B"/>
              </a:buClr>
              <a:buFontTx/>
              <a:buNone/>
            </a:pPr>
            <a:r>
              <a:rPr lang="en-GB" altLang="en-US" sz="1400" i="1">
                <a:latin typeface="Arial" panose="020B0604020202020204" pitchFamily="34" charset="0"/>
              </a:rPr>
              <a:t>Understanding Action Learning ;</a:t>
            </a:r>
          </a:p>
          <a:p>
            <a:pPr eaLnBrk="1" hangingPunct="1">
              <a:buClr>
                <a:srgbClr val="C1002B"/>
              </a:buClr>
              <a:buFontTx/>
              <a:buNone/>
            </a:pPr>
            <a:r>
              <a:rPr lang="en-GB" altLang="en-US" sz="1400">
                <a:latin typeface="Arial" panose="020B0604020202020204" pitchFamily="34" charset="0"/>
              </a:rPr>
              <a:t>Amacom Pub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1">
            <a:extLst>
              <a:ext uri="{FF2B5EF4-FFF2-40B4-BE49-F238E27FC236}">
                <a16:creationId xmlns:a16="http://schemas.microsoft.com/office/drawing/2014/main" id="{5EE4DF3F-0828-4BF1-BCCF-5B05B0650F28}"/>
              </a:ext>
            </a:extLst>
          </p:cNvPr>
          <p:cNvSpPr>
            <a:spLocks noGrp="1"/>
          </p:cNvSpPr>
          <p:nvPr>
            <p:ph type="dt" sz="quarter" idx="10"/>
          </p:nvPr>
        </p:nvSpPr>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en-GB" altLang="en-US" sz="1200">
                <a:solidFill>
                  <a:srgbClr val="898989"/>
                </a:solidFill>
                <a:cs typeface="Arial" panose="020B0604020202020204" pitchFamily="34" charset="0"/>
              </a:rPr>
              <a:t> </a:t>
            </a:r>
          </a:p>
          <a:p>
            <a:pPr fontAlgn="base">
              <a:spcBef>
                <a:spcPct val="0"/>
              </a:spcBef>
              <a:spcAft>
                <a:spcPct val="0"/>
              </a:spcAft>
              <a:buFontTx/>
              <a:buNone/>
            </a:pPr>
            <a:endParaRPr lang="en-GB" altLang="en-US" sz="1200">
              <a:solidFill>
                <a:srgbClr val="898989"/>
              </a:solidFill>
              <a:cs typeface="Arial" panose="020B0604020202020204" pitchFamily="34" charset="0"/>
            </a:endParaRPr>
          </a:p>
          <a:p>
            <a:pPr fontAlgn="base">
              <a:spcBef>
                <a:spcPct val="0"/>
              </a:spcBef>
              <a:spcAft>
                <a:spcPct val="0"/>
              </a:spcAft>
              <a:buFontTx/>
              <a:buNone/>
            </a:pPr>
            <a:fld id="{9EEB972C-A46D-427B-A098-2D66F03A6D29}" type="slidenum">
              <a:rPr lang="en-GB" altLang="en-US" sz="1200" smtClean="0">
                <a:solidFill>
                  <a:srgbClr val="898989"/>
                </a:solidFill>
                <a:cs typeface="Arial" panose="020B0604020202020204" pitchFamily="34" charset="0"/>
              </a:rPr>
              <a:pPr fontAlgn="base">
                <a:spcBef>
                  <a:spcPct val="0"/>
                </a:spcBef>
                <a:spcAft>
                  <a:spcPct val="0"/>
                </a:spcAft>
                <a:buFontTx/>
                <a:buNone/>
              </a:pPr>
              <a:t>15</a:t>
            </a:fld>
            <a:endParaRPr lang="en-GB" altLang="en-US" sz="1200">
              <a:solidFill>
                <a:srgbClr val="898989"/>
              </a:solidFill>
              <a:cs typeface="Arial" panose="020B0604020202020204" pitchFamily="34" charset="0"/>
            </a:endParaRPr>
          </a:p>
        </p:txBody>
      </p:sp>
      <p:sp>
        <p:nvSpPr>
          <p:cNvPr id="34819" name="Rectangle 2">
            <a:extLst>
              <a:ext uri="{FF2B5EF4-FFF2-40B4-BE49-F238E27FC236}">
                <a16:creationId xmlns:a16="http://schemas.microsoft.com/office/drawing/2014/main" id="{C85165B4-9B5C-4E68-B79B-20DC81191096}"/>
              </a:ext>
            </a:extLst>
          </p:cNvPr>
          <p:cNvSpPr>
            <a:spLocks noGrp="1" noChangeArrowheads="1"/>
          </p:cNvSpPr>
          <p:nvPr>
            <p:ph type="title" idx="4294967295"/>
          </p:nvPr>
        </p:nvSpPr>
        <p:spPr>
          <a:xfrm>
            <a:off x="179388" y="274638"/>
            <a:ext cx="8785225" cy="1138237"/>
          </a:xfrm>
        </p:spPr>
        <p:txBody>
          <a:bodyPr rtlCol="0">
            <a:normAutofit fontScale="90000"/>
          </a:bodyPr>
          <a:lstStyle/>
          <a:p>
            <a:pPr eaLnBrk="1" fontAlgn="auto" hangingPunct="1">
              <a:spcAft>
                <a:spcPts val="0"/>
              </a:spcAft>
              <a:defRPr/>
            </a:pPr>
            <a:r>
              <a:rPr lang="en-GB" altLang="en-US">
                <a:latin typeface="Arial" panose="020B0604020202020204" pitchFamily="34" charset="0"/>
                <a:cs typeface="Arial" panose="020B0604020202020204" pitchFamily="34" charset="0"/>
              </a:rPr>
              <a:t>Mentoring in Practice </a:t>
            </a:r>
            <a:br>
              <a:rPr lang="en-GB" altLang="en-US">
                <a:latin typeface="Arial" panose="020B0604020202020204" pitchFamily="34" charset="0"/>
                <a:cs typeface="Arial" panose="020B0604020202020204" pitchFamily="34" charset="0"/>
              </a:rPr>
            </a:br>
            <a:r>
              <a:rPr lang="en-GB" altLang="en-US" sz="2800">
                <a:latin typeface="Arial" panose="020B0604020202020204" pitchFamily="34" charset="0"/>
                <a:cs typeface="Arial" panose="020B0604020202020204" pitchFamily="34" charset="0"/>
              </a:rPr>
              <a:t>A Café Conversation  </a:t>
            </a:r>
          </a:p>
        </p:txBody>
      </p:sp>
      <p:sp>
        <p:nvSpPr>
          <p:cNvPr id="69635" name="Rectangle 3">
            <a:extLst>
              <a:ext uri="{FF2B5EF4-FFF2-40B4-BE49-F238E27FC236}">
                <a16:creationId xmlns:a16="http://schemas.microsoft.com/office/drawing/2014/main" id="{73C63EFD-6631-4DD0-8DDD-D65A77265570}"/>
              </a:ext>
            </a:extLst>
          </p:cNvPr>
          <p:cNvSpPr>
            <a:spLocks noGrp="1" noChangeArrowheads="1"/>
          </p:cNvSpPr>
          <p:nvPr>
            <p:ph type="body" idx="4294967295"/>
          </p:nvPr>
        </p:nvSpPr>
        <p:spPr>
          <a:xfrm>
            <a:off x="250825" y="1401763"/>
            <a:ext cx="7991475" cy="4310062"/>
          </a:xfrm>
        </p:spPr>
        <p:txBody>
          <a:bodyPr rtlCol="0">
            <a:normAutofit lnSpcReduction="10000"/>
          </a:bodyPr>
          <a:lstStyle/>
          <a:p>
            <a:pPr marL="609600" indent="-609600" eaLnBrk="1" fontAlgn="auto" hangingPunct="1">
              <a:spcAft>
                <a:spcPts val="0"/>
              </a:spcAft>
              <a:buFontTx/>
              <a:buAutoNum type="arabicPeriod"/>
              <a:defRPr/>
            </a:pPr>
            <a:r>
              <a:rPr lang="en-GB" altLang="en-US" sz="2000" dirty="0">
                <a:latin typeface="Arial" panose="020B0604020202020204" pitchFamily="34" charset="0"/>
                <a:cs typeface="Arial" panose="020B0604020202020204" pitchFamily="34" charset="0"/>
              </a:rPr>
              <a:t>In small groups read the scenario.</a:t>
            </a:r>
          </a:p>
          <a:p>
            <a:pPr marL="609600" indent="-609600" eaLnBrk="1" fontAlgn="auto" hangingPunct="1">
              <a:spcAft>
                <a:spcPts val="0"/>
              </a:spcAft>
              <a:buFontTx/>
              <a:buAutoNum type="arabicPeriod"/>
              <a:defRPr/>
            </a:pPr>
            <a:endParaRPr lang="en-GB" altLang="en-US" sz="1000" dirty="0">
              <a:latin typeface="Arial" panose="020B0604020202020204" pitchFamily="34" charset="0"/>
              <a:cs typeface="Arial" panose="020B0604020202020204" pitchFamily="34" charset="0"/>
            </a:endParaRPr>
          </a:p>
          <a:p>
            <a:pPr marL="609600" indent="-609600" eaLnBrk="1" fontAlgn="auto" hangingPunct="1">
              <a:spcAft>
                <a:spcPts val="0"/>
              </a:spcAft>
              <a:buFontTx/>
              <a:buAutoNum type="arabicPeriod" startAt="2"/>
              <a:defRPr/>
            </a:pPr>
            <a:r>
              <a:rPr lang="en-GB" altLang="en-US" sz="2000" dirty="0">
                <a:latin typeface="Arial" panose="020B0604020202020204" pitchFamily="34" charset="0"/>
                <a:cs typeface="Arial" panose="020B0604020202020204" pitchFamily="34" charset="0"/>
              </a:rPr>
              <a:t>What assumptions might you make?</a:t>
            </a:r>
          </a:p>
          <a:p>
            <a:pPr marL="609600" indent="-609600" eaLnBrk="1" fontAlgn="auto" hangingPunct="1">
              <a:spcAft>
                <a:spcPts val="0"/>
              </a:spcAft>
              <a:buFontTx/>
              <a:buAutoNum type="arabicPeriod" startAt="2"/>
              <a:defRPr/>
            </a:pPr>
            <a:endParaRPr lang="en-GB" altLang="en-US" sz="1000" dirty="0">
              <a:latin typeface="Arial" panose="020B0604020202020204" pitchFamily="34" charset="0"/>
              <a:cs typeface="Arial" panose="020B0604020202020204" pitchFamily="34" charset="0"/>
            </a:endParaRPr>
          </a:p>
          <a:p>
            <a:pPr marL="609600" indent="-609600" eaLnBrk="1" fontAlgn="auto" hangingPunct="1">
              <a:spcAft>
                <a:spcPts val="0"/>
              </a:spcAft>
              <a:buFontTx/>
              <a:buAutoNum type="arabicPeriod" startAt="3"/>
              <a:defRPr/>
            </a:pPr>
            <a:r>
              <a:rPr lang="en-GB" altLang="en-US" sz="2000" dirty="0">
                <a:latin typeface="Arial" panose="020B0604020202020204" pitchFamily="34" charset="0"/>
                <a:cs typeface="Arial" panose="020B0604020202020204" pitchFamily="34" charset="0"/>
              </a:rPr>
              <a:t>How can you test your assumptions?</a:t>
            </a:r>
          </a:p>
          <a:p>
            <a:pPr marL="609600" indent="-609600" eaLnBrk="1" fontAlgn="auto" hangingPunct="1">
              <a:spcAft>
                <a:spcPts val="0"/>
              </a:spcAft>
              <a:buFontTx/>
              <a:buAutoNum type="arabicPeriod" startAt="3"/>
              <a:defRPr/>
            </a:pPr>
            <a:endParaRPr lang="en-GB" altLang="en-US" sz="1000" dirty="0">
              <a:latin typeface="Arial" panose="020B0604020202020204" pitchFamily="34" charset="0"/>
              <a:cs typeface="Arial" panose="020B0604020202020204" pitchFamily="34" charset="0"/>
            </a:endParaRPr>
          </a:p>
          <a:p>
            <a:pPr marL="609600" indent="-609600" eaLnBrk="1" fontAlgn="auto" hangingPunct="1">
              <a:spcAft>
                <a:spcPts val="0"/>
              </a:spcAft>
              <a:buFontTx/>
              <a:buAutoNum type="arabicPeriod" startAt="4"/>
              <a:defRPr/>
            </a:pPr>
            <a:r>
              <a:rPr lang="en-GB" altLang="en-US" sz="2000" dirty="0">
                <a:latin typeface="Arial" panose="020B0604020202020204" pitchFamily="34" charset="0"/>
                <a:cs typeface="Arial" panose="020B0604020202020204" pitchFamily="34" charset="0"/>
              </a:rPr>
              <a:t>What additional information might you need?</a:t>
            </a:r>
          </a:p>
          <a:p>
            <a:pPr marL="609600" indent="-609600" eaLnBrk="1" fontAlgn="auto" hangingPunct="1">
              <a:spcAft>
                <a:spcPts val="0"/>
              </a:spcAft>
              <a:buFontTx/>
              <a:buAutoNum type="arabicPeriod" startAt="4"/>
              <a:defRPr/>
            </a:pPr>
            <a:endParaRPr lang="en-GB" altLang="en-US" sz="1000" dirty="0">
              <a:latin typeface="Arial" panose="020B0604020202020204" pitchFamily="34" charset="0"/>
              <a:cs typeface="Arial" panose="020B0604020202020204" pitchFamily="34" charset="0"/>
            </a:endParaRPr>
          </a:p>
          <a:p>
            <a:pPr marL="609600" indent="-609600" eaLnBrk="1" fontAlgn="auto" hangingPunct="1">
              <a:spcAft>
                <a:spcPts val="0"/>
              </a:spcAft>
              <a:buFontTx/>
              <a:buAutoNum type="arabicPeriod" startAt="4"/>
              <a:defRPr/>
            </a:pPr>
            <a:r>
              <a:rPr lang="en-GB" altLang="en-US" sz="2000" dirty="0">
                <a:latin typeface="Arial" panose="020B0604020202020204" pitchFamily="34" charset="0"/>
                <a:cs typeface="Arial" panose="020B0604020202020204" pitchFamily="34" charset="0"/>
              </a:rPr>
              <a:t>How might you introduce the discussion/what questions might you need to ask?</a:t>
            </a:r>
          </a:p>
          <a:p>
            <a:pPr marL="609600" indent="-609600" eaLnBrk="1" fontAlgn="auto" hangingPunct="1">
              <a:spcAft>
                <a:spcPts val="0"/>
              </a:spcAft>
              <a:buFontTx/>
              <a:buAutoNum type="arabicPeriod" startAt="4"/>
              <a:defRPr/>
            </a:pPr>
            <a:endParaRPr lang="en-GB" altLang="en-US" sz="1000" dirty="0">
              <a:latin typeface="Arial" panose="020B0604020202020204" pitchFamily="34" charset="0"/>
              <a:cs typeface="Arial" panose="020B0604020202020204" pitchFamily="34" charset="0"/>
            </a:endParaRPr>
          </a:p>
          <a:p>
            <a:pPr marL="609600" indent="-609600" eaLnBrk="1" fontAlgn="auto" hangingPunct="1">
              <a:spcAft>
                <a:spcPts val="0"/>
              </a:spcAft>
              <a:buFontTx/>
              <a:buAutoNum type="arabicPeriod" startAt="6"/>
              <a:defRPr/>
            </a:pPr>
            <a:r>
              <a:rPr lang="en-GB" altLang="en-US" sz="2000" dirty="0">
                <a:latin typeface="Arial" panose="020B0604020202020204" pitchFamily="34" charset="0"/>
                <a:cs typeface="Arial" panose="020B0604020202020204" pitchFamily="34" charset="0"/>
              </a:rPr>
              <a:t>What support might you provide?</a:t>
            </a:r>
          </a:p>
          <a:p>
            <a:pPr marL="609600" indent="-609600" eaLnBrk="1" fontAlgn="auto" hangingPunct="1">
              <a:spcAft>
                <a:spcPts val="0"/>
              </a:spcAft>
              <a:buFontTx/>
              <a:buAutoNum type="arabicPeriod" startAt="6"/>
              <a:defRPr/>
            </a:pPr>
            <a:endParaRPr lang="en-GB" altLang="en-US" sz="1000" dirty="0">
              <a:latin typeface="Arial" panose="020B0604020202020204" pitchFamily="34" charset="0"/>
              <a:cs typeface="Arial" panose="020B0604020202020204" pitchFamily="34" charset="0"/>
            </a:endParaRPr>
          </a:p>
          <a:p>
            <a:pPr marL="609600" indent="-609600" eaLnBrk="1" fontAlgn="auto" hangingPunct="1">
              <a:spcAft>
                <a:spcPts val="0"/>
              </a:spcAft>
              <a:buFontTx/>
              <a:buAutoNum type="arabicPeriod" startAt="6"/>
              <a:defRPr/>
            </a:pPr>
            <a:r>
              <a:rPr lang="en-GB" altLang="en-US" sz="2000" dirty="0">
                <a:latin typeface="Arial" panose="020B0604020202020204" pitchFamily="34" charset="0"/>
                <a:cs typeface="Arial" panose="020B0604020202020204" pitchFamily="34" charset="0"/>
              </a:rPr>
              <a:t>Is there anything additional that you </a:t>
            </a:r>
          </a:p>
          <a:p>
            <a:pPr marL="0" indent="0" eaLnBrk="1" fontAlgn="auto" hangingPunct="1">
              <a:spcAft>
                <a:spcPts val="0"/>
              </a:spcAft>
              <a:buFontTx/>
              <a:buNone/>
              <a:defRPr/>
            </a:pPr>
            <a:r>
              <a:rPr lang="en-GB" altLang="en-US" sz="2000" dirty="0">
                <a:latin typeface="Arial" panose="020B0604020202020204" pitchFamily="34" charset="0"/>
                <a:cs typeface="Arial" panose="020B0604020202020204" pitchFamily="34" charset="0"/>
              </a:rPr>
              <a:t>	might need to consider?</a:t>
            </a:r>
          </a:p>
          <a:p>
            <a:pPr marL="609600" indent="-609600" eaLnBrk="1" fontAlgn="auto" hangingPunct="1">
              <a:spcAft>
                <a:spcPts val="0"/>
              </a:spcAft>
              <a:buFontTx/>
              <a:buNone/>
              <a:defRPr/>
            </a:pPr>
            <a:endParaRPr lang="en-GB" altLang="en-US" sz="2400" dirty="0">
              <a:latin typeface="Arial" panose="020B0604020202020204" pitchFamily="34" charset="0"/>
              <a:cs typeface="Arial" panose="020B0604020202020204" pitchFamily="34" charset="0"/>
            </a:endParaRPr>
          </a:p>
          <a:p>
            <a:pPr marL="609600" indent="-609600" eaLnBrk="1" fontAlgn="auto" hangingPunct="1">
              <a:spcAft>
                <a:spcPts val="0"/>
              </a:spcAft>
              <a:buFontTx/>
              <a:buNone/>
              <a:defRPr/>
            </a:pPr>
            <a:endParaRPr lang="en-GB" altLang="en-US" sz="2400" dirty="0">
              <a:latin typeface="Arial" panose="020B0604020202020204" pitchFamily="34" charset="0"/>
              <a:cs typeface="Arial" panose="020B0604020202020204" pitchFamily="34" charset="0"/>
            </a:endParaRPr>
          </a:p>
          <a:p>
            <a:pPr marL="609600" indent="-609600" eaLnBrk="1" fontAlgn="auto" hangingPunct="1">
              <a:spcAft>
                <a:spcPts val="0"/>
              </a:spcAft>
              <a:buFontTx/>
              <a:buNone/>
              <a:defRPr/>
            </a:pPr>
            <a:endParaRPr lang="en-GB" altLang="en-US" sz="2400" dirty="0">
              <a:latin typeface="Arial" panose="020B0604020202020204" pitchFamily="34" charset="0"/>
              <a:cs typeface="Arial" panose="020B0604020202020204"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1">
            <a:extLst>
              <a:ext uri="{FF2B5EF4-FFF2-40B4-BE49-F238E27FC236}">
                <a16:creationId xmlns:a16="http://schemas.microsoft.com/office/drawing/2014/main" id="{F59B3027-797A-412F-AA32-660948433AE2}"/>
              </a:ext>
            </a:extLst>
          </p:cNvPr>
          <p:cNvSpPr>
            <a:spLocks noGrp="1"/>
          </p:cNvSpPr>
          <p:nvPr>
            <p:ph type="dt" sz="quarter" idx="10"/>
          </p:nvPr>
        </p:nvSpPr>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en-GB" altLang="en-US" sz="1200">
                <a:solidFill>
                  <a:srgbClr val="898989"/>
                </a:solidFill>
                <a:cs typeface="Arial" panose="020B0604020202020204" pitchFamily="34" charset="0"/>
              </a:rPr>
              <a:t> </a:t>
            </a:r>
          </a:p>
          <a:p>
            <a:pPr fontAlgn="base">
              <a:spcBef>
                <a:spcPct val="0"/>
              </a:spcBef>
              <a:spcAft>
                <a:spcPct val="0"/>
              </a:spcAft>
              <a:buFontTx/>
              <a:buNone/>
            </a:pPr>
            <a:endParaRPr lang="en-GB" altLang="en-US" sz="1200">
              <a:solidFill>
                <a:srgbClr val="898989"/>
              </a:solidFill>
              <a:cs typeface="Arial" panose="020B0604020202020204" pitchFamily="34" charset="0"/>
            </a:endParaRPr>
          </a:p>
          <a:p>
            <a:pPr fontAlgn="base">
              <a:spcBef>
                <a:spcPct val="0"/>
              </a:spcBef>
              <a:spcAft>
                <a:spcPct val="0"/>
              </a:spcAft>
              <a:buFontTx/>
              <a:buNone/>
            </a:pPr>
            <a:fld id="{43A907A8-0AF8-49DE-80DE-CB6C4186F16F}" type="slidenum">
              <a:rPr lang="en-GB" altLang="en-US" sz="1200" smtClean="0">
                <a:solidFill>
                  <a:srgbClr val="898989"/>
                </a:solidFill>
                <a:cs typeface="Arial" panose="020B0604020202020204" pitchFamily="34" charset="0"/>
              </a:rPr>
              <a:pPr fontAlgn="base">
                <a:spcBef>
                  <a:spcPct val="0"/>
                </a:spcBef>
                <a:spcAft>
                  <a:spcPct val="0"/>
                </a:spcAft>
                <a:buFontTx/>
                <a:buNone/>
              </a:pPr>
              <a:t>16</a:t>
            </a:fld>
            <a:endParaRPr lang="en-GB" altLang="en-US" sz="1200">
              <a:solidFill>
                <a:srgbClr val="898989"/>
              </a:solidFill>
              <a:cs typeface="Arial" panose="020B0604020202020204" pitchFamily="34" charset="0"/>
            </a:endParaRPr>
          </a:p>
        </p:txBody>
      </p:sp>
      <p:sp>
        <p:nvSpPr>
          <p:cNvPr id="34819" name="Rectangle 2">
            <a:extLst>
              <a:ext uri="{FF2B5EF4-FFF2-40B4-BE49-F238E27FC236}">
                <a16:creationId xmlns:a16="http://schemas.microsoft.com/office/drawing/2014/main" id="{4BF4F0A6-B7F5-496A-AA85-F0643E7459F0}"/>
              </a:ext>
            </a:extLst>
          </p:cNvPr>
          <p:cNvSpPr>
            <a:spLocks noGrp="1" noChangeArrowheads="1"/>
          </p:cNvSpPr>
          <p:nvPr>
            <p:ph type="title" idx="4294967295"/>
          </p:nvPr>
        </p:nvSpPr>
        <p:spPr>
          <a:xfrm>
            <a:off x="2827338" y="163513"/>
            <a:ext cx="3741737" cy="1143000"/>
          </a:xfrm>
        </p:spPr>
        <p:txBody>
          <a:bodyPr/>
          <a:lstStyle/>
          <a:p>
            <a:pPr eaLnBrk="1" hangingPunct="1"/>
            <a:r>
              <a:rPr lang="en-GB" altLang="en-US" sz="3200">
                <a:latin typeface="Arial" panose="020B0604020202020204" pitchFamily="34" charset="0"/>
                <a:cs typeface="Arial" panose="020B0604020202020204" pitchFamily="34" charset="0"/>
              </a:rPr>
              <a:t>Career </a:t>
            </a:r>
            <a:r>
              <a:rPr lang="ja-JP" altLang="en-GB" sz="3200">
                <a:latin typeface="Arial" panose="020B0604020202020204" pitchFamily="34" charset="0"/>
                <a:cs typeface="Arial" panose="020B0604020202020204" pitchFamily="34" charset="0"/>
              </a:rPr>
              <a:t>‘</a:t>
            </a:r>
            <a:r>
              <a:rPr lang="en-GB" altLang="ja-JP" sz="3200">
                <a:latin typeface="Arial" panose="020B0604020202020204" pitchFamily="34" charset="0"/>
                <a:cs typeface="Arial" panose="020B0604020202020204" pitchFamily="34" charset="0"/>
              </a:rPr>
              <a:t>waves</a:t>
            </a:r>
            <a:r>
              <a:rPr lang="ja-JP" altLang="en-GB" sz="3200">
                <a:latin typeface="Arial" panose="020B0604020202020204" pitchFamily="34" charset="0"/>
                <a:cs typeface="Arial" panose="020B0604020202020204" pitchFamily="34" charset="0"/>
              </a:rPr>
              <a:t>’</a:t>
            </a:r>
            <a:r>
              <a:rPr lang="en-GB" altLang="ja-JP" sz="3200">
                <a:latin typeface="Arial" panose="020B0604020202020204" pitchFamily="34" charset="0"/>
                <a:cs typeface="Arial" panose="020B0604020202020204" pitchFamily="34" charset="0"/>
              </a:rPr>
              <a:t/>
            </a:r>
            <a:br>
              <a:rPr lang="en-GB" altLang="ja-JP" sz="3200">
                <a:latin typeface="Arial" panose="020B0604020202020204" pitchFamily="34" charset="0"/>
                <a:cs typeface="Arial" panose="020B0604020202020204" pitchFamily="34" charset="0"/>
              </a:rPr>
            </a:br>
            <a:r>
              <a:rPr lang="en-GB" altLang="ja-JP" sz="900">
                <a:latin typeface="Arial" panose="020B0604020202020204" pitchFamily="34" charset="0"/>
                <a:cs typeface="Arial" panose="020B0604020202020204" pitchFamily="34" charset="0"/>
              </a:rPr>
              <a:t> </a:t>
            </a:r>
            <a:endParaRPr lang="en-GB" altLang="en-US" sz="900">
              <a:latin typeface="Arial" panose="020B0604020202020204" pitchFamily="34" charset="0"/>
              <a:cs typeface="Arial" panose="020B0604020202020204" pitchFamily="34" charset="0"/>
            </a:endParaRPr>
          </a:p>
        </p:txBody>
      </p:sp>
      <p:sp>
        <p:nvSpPr>
          <p:cNvPr id="34820" name="Line 3">
            <a:extLst>
              <a:ext uri="{FF2B5EF4-FFF2-40B4-BE49-F238E27FC236}">
                <a16:creationId xmlns:a16="http://schemas.microsoft.com/office/drawing/2014/main" id="{16CA8A79-E248-4AF2-8F17-400167E19DD2}"/>
              </a:ext>
            </a:extLst>
          </p:cNvPr>
          <p:cNvSpPr>
            <a:spLocks noChangeShapeType="1"/>
          </p:cNvSpPr>
          <p:nvPr/>
        </p:nvSpPr>
        <p:spPr bwMode="auto">
          <a:xfrm>
            <a:off x="1243013" y="2027238"/>
            <a:ext cx="0" cy="38862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4821" name="Line 4">
            <a:extLst>
              <a:ext uri="{FF2B5EF4-FFF2-40B4-BE49-F238E27FC236}">
                <a16:creationId xmlns:a16="http://schemas.microsoft.com/office/drawing/2014/main" id="{A0B8DE02-9CE9-44A6-871C-6BFBE55B0AA9}"/>
              </a:ext>
            </a:extLst>
          </p:cNvPr>
          <p:cNvSpPr>
            <a:spLocks noChangeShapeType="1"/>
          </p:cNvSpPr>
          <p:nvPr/>
        </p:nvSpPr>
        <p:spPr bwMode="auto">
          <a:xfrm>
            <a:off x="1243013" y="5913438"/>
            <a:ext cx="71628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GB"/>
          </a:p>
        </p:txBody>
      </p:sp>
      <p:sp>
        <p:nvSpPr>
          <p:cNvPr id="34822" name="Text Box 6">
            <a:extLst>
              <a:ext uri="{FF2B5EF4-FFF2-40B4-BE49-F238E27FC236}">
                <a16:creationId xmlns:a16="http://schemas.microsoft.com/office/drawing/2014/main" id="{67366775-C7AF-4152-ACF3-AA4D3613D976}"/>
              </a:ext>
            </a:extLst>
          </p:cNvPr>
          <p:cNvSpPr txBox="1">
            <a:spLocks noChangeArrowheads="1"/>
          </p:cNvSpPr>
          <p:nvPr/>
        </p:nvSpPr>
        <p:spPr bwMode="auto">
          <a:xfrm>
            <a:off x="846138" y="5421313"/>
            <a:ext cx="3365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400" b="1">
                <a:latin typeface="Times New Roman" panose="02020603050405020304" pitchFamily="18" charset="0"/>
              </a:rPr>
              <a:t>_</a:t>
            </a:r>
            <a:endParaRPr lang="en-GB" altLang="en-US" sz="2400">
              <a:latin typeface="Times New Roman" panose="02020603050405020304" pitchFamily="18" charset="0"/>
            </a:endParaRPr>
          </a:p>
        </p:txBody>
      </p:sp>
      <p:sp>
        <p:nvSpPr>
          <p:cNvPr id="34823" name="Text Box 7">
            <a:extLst>
              <a:ext uri="{FF2B5EF4-FFF2-40B4-BE49-F238E27FC236}">
                <a16:creationId xmlns:a16="http://schemas.microsoft.com/office/drawing/2014/main" id="{89111FBC-DCC6-4782-9107-919A5E0C143A}"/>
              </a:ext>
            </a:extLst>
          </p:cNvPr>
          <p:cNvSpPr txBox="1">
            <a:spLocks noChangeArrowheads="1"/>
          </p:cNvSpPr>
          <p:nvPr/>
        </p:nvSpPr>
        <p:spPr bwMode="auto">
          <a:xfrm>
            <a:off x="785813" y="1874838"/>
            <a:ext cx="3571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400" b="1">
                <a:latin typeface="Times New Roman" panose="02020603050405020304" pitchFamily="18" charset="0"/>
              </a:rPr>
              <a:t>+</a:t>
            </a:r>
            <a:endParaRPr lang="en-GB" altLang="en-US" sz="2400">
              <a:latin typeface="Times New Roman" panose="02020603050405020304" pitchFamily="18" charset="0"/>
            </a:endParaRPr>
          </a:p>
        </p:txBody>
      </p:sp>
      <p:sp>
        <p:nvSpPr>
          <p:cNvPr id="34824" name="Freeform 8">
            <a:extLst>
              <a:ext uri="{FF2B5EF4-FFF2-40B4-BE49-F238E27FC236}">
                <a16:creationId xmlns:a16="http://schemas.microsoft.com/office/drawing/2014/main" id="{B4D574C7-2193-4BE9-A85B-DCC85528BF07}"/>
              </a:ext>
            </a:extLst>
          </p:cNvPr>
          <p:cNvSpPr>
            <a:spLocks/>
          </p:cNvSpPr>
          <p:nvPr/>
        </p:nvSpPr>
        <p:spPr bwMode="auto">
          <a:xfrm>
            <a:off x="1471613" y="2157413"/>
            <a:ext cx="6704012" cy="3832225"/>
          </a:xfrm>
          <a:custGeom>
            <a:avLst/>
            <a:gdLst>
              <a:gd name="T0" fmla="*/ 0 w 4304"/>
              <a:gd name="T1" fmla="*/ 2147483646 h 2504"/>
              <a:gd name="T2" fmla="*/ 2147483646 w 4304"/>
              <a:gd name="T3" fmla="*/ 2147483646 h 2504"/>
              <a:gd name="T4" fmla="*/ 2147483646 w 4304"/>
              <a:gd name="T5" fmla="*/ 2147483646 h 2504"/>
              <a:gd name="T6" fmla="*/ 2147483646 w 4304"/>
              <a:gd name="T7" fmla="*/ 2147483646 h 2504"/>
              <a:gd name="T8" fmla="*/ 2147483646 w 4304"/>
              <a:gd name="T9" fmla="*/ 2147483646 h 2504"/>
              <a:gd name="T10" fmla="*/ 2147483646 w 4304"/>
              <a:gd name="T11" fmla="*/ 2147483646 h 2504"/>
              <a:gd name="T12" fmla="*/ 2147483646 w 4304"/>
              <a:gd name="T13" fmla="*/ 2147483646 h 2504"/>
              <a:gd name="T14" fmla="*/ 2147483646 w 4304"/>
              <a:gd name="T15" fmla="*/ 2147483646 h 2504"/>
              <a:gd name="T16" fmla="*/ 0 60000 65536"/>
              <a:gd name="T17" fmla="*/ 0 60000 65536"/>
              <a:gd name="T18" fmla="*/ 0 60000 65536"/>
              <a:gd name="T19" fmla="*/ 0 60000 65536"/>
              <a:gd name="T20" fmla="*/ 0 60000 65536"/>
              <a:gd name="T21" fmla="*/ 0 60000 65536"/>
              <a:gd name="T22" fmla="*/ 0 60000 65536"/>
              <a:gd name="T23" fmla="*/ 0 60000 65536"/>
              <a:gd name="T24" fmla="*/ 0 w 4304"/>
              <a:gd name="T25" fmla="*/ 0 h 2504"/>
              <a:gd name="T26" fmla="*/ 4304 w 4304"/>
              <a:gd name="T27" fmla="*/ 2504 h 250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4304" h="2504">
                <a:moveTo>
                  <a:pt x="0" y="200"/>
                </a:moveTo>
                <a:cubicBezTo>
                  <a:pt x="204" y="152"/>
                  <a:pt x="408" y="104"/>
                  <a:pt x="624" y="440"/>
                </a:cubicBezTo>
                <a:cubicBezTo>
                  <a:pt x="840" y="776"/>
                  <a:pt x="984" y="1928"/>
                  <a:pt x="1296" y="2216"/>
                </a:cubicBezTo>
                <a:cubicBezTo>
                  <a:pt x="1608" y="2504"/>
                  <a:pt x="2264" y="2304"/>
                  <a:pt x="2496" y="2168"/>
                </a:cubicBezTo>
                <a:cubicBezTo>
                  <a:pt x="2728" y="2032"/>
                  <a:pt x="2528" y="1536"/>
                  <a:pt x="2688" y="1400"/>
                </a:cubicBezTo>
                <a:cubicBezTo>
                  <a:pt x="2848" y="1264"/>
                  <a:pt x="3208" y="1552"/>
                  <a:pt x="3456" y="1352"/>
                </a:cubicBezTo>
                <a:cubicBezTo>
                  <a:pt x="3704" y="1152"/>
                  <a:pt x="4048" y="400"/>
                  <a:pt x="4176" y="200"/>
                </a:cubicBezTo>
                <a:cubicBezTo>
                  <a:pt x="4304" y="0"/>
                  <a:pt x="4264" y="76"/>
                  <a:pt x="4224" y="152"/>
                </a:cubicBezTo>
              </a:path>
            </a:pathLst>
          </a:cu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GB"/>
          </a:p>
        </p:txBody>
      </p:sp>
      <p:sp>
        <p:nvSpPr>
          <p:cNvPr id="34825" name="Text Box 9">
            <a:extLst>
              <a:ext uri="{FF2B5EF4-FFF2-40B4-BE49-F238E27FC236}">
                <a16:creationId xmlns:a16="http://schemas.microsoft.com/office/drawing/2014/main" id="{62353C17-598B-4CEA-88CF-27BCC033BA3F}"/>
              </a:ext>
            </a:extLst>
          </p:cNvPr>
          <p:cNvSpPr txBox="1">
            <a:spLocks noChangeArrowheads="1"/>
          </p:cNvSpPr>
          <p:nvPr/>
        </p:nvSpPr>
        <p:spPr bwMode="auto">
          <a:xfrm>
            <a:off x="1547813" y="1844675"/>
            <a:ext cx="151195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000" dirty="0">
                <a:latin typeface="Arial" panose="020B0604020202020204" pitchFamily="34" charset="0"/>
              </a:rPr>
              <a:t>Anticipation</a:t>
            </a:r>
          </a:p>
        </p:txBody>
      </p:sp>
      <p:sp>
        <p:nvSpPr>
          <p:cNvPr id="34826" name="Text Box 10">
            <a:extLst>
              <a:ext uri="{FF2B5EF4-FFF2-40B4-BE49-F238E27FC236}">
                <a16:creationId xmlns:a16="http://schemas.microsoft.com/office/drawing/2014/main" id="{F74B4C70-0D42-44FD-ABED-68266F582DE2}"/>
              </a:ext>
            </a:extLst>
          </p:cNvPr>
          <p:cNvSpPr txBox="1">
            <a:spLocks noChangeArrowheads="1"/>
          </p:cNvSpPr>
          <p:nvPr/>
        </p:nvSpPr>
        <p:spPr bwMode="auto">
          <a:xfrm>
            <a:off x="2827338" y="3486150"/>
            <a:ext cx="1098378"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000">
                <a:latin typeface="Arial" panose="020B0604020202020204" pitchFamily="34" charset="0"/>
              </a:rPr>
              <a:t>Survival</a:t>
            </a:r>
          </a:p>
        </p:txBody>
      </p:sp>
      <p:sp>
        <p:nvSpPr>
          <p:cNvPr id="34827" name="Text Box 11">
            <a:extLst>
              <a:ext uri="{FF2B5EF4-FFF2-40B4-BE49-F238E27FC236}">
                <a16:creationId xmlns:a16="http://schemas.microsoft.com/office/drawing/2014/main" id="{41212B93-B098-4C74-8828-AD079CF691F6}"/>
              </a:ext>
            </a:extLst>
          </p:cNvPr>
          <p:cNvSpPr txBox="1">
            <a:spLocks noChangeArrowheads="1"/>
          </p:cNvSpPr>
          <p:nvPr/>
        </p:nvSpPr>
        <p:spPr bwMode="auto">
          <a:xfrm>
            <a:off x="3278188" y="4965700"/>
            <a:ext cx="19732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000">
                <a:latin typeface="Arial" panose="020B0604020202020204" pitchFamily="34" charset="0"/>
              </a:rPr>
              <a:t>Disillusionment</a:t>
            </a:r>
          </a:p>
        </p:txBody>
      </p:sp>
      <p:sp>
        <p:nvSpPr>
          <p:cNvPr id="34828" name="Text Box 12">
            <a:extLst>
              <a:ext uri="{FF2B5EF4-FFF2-40B4-BE49-F238E27FC236}">
                <a16:creationId xmlns:a16="http://schemas.microsoft.com/office/drawing/2014/main" id="{D8AEF259-7ADD-4856-8D2F-851C0383C861}"/>
              </a:ext>
            </a:extLst>
          </p:cNvPr>
          <p:cNvSpPr txBox="1">
            <a:spLocks noChangeArrowheads="1"/>
          </p:cNvSpPr>
          <p:nvPr/>
        </p:nvSpPr>
        <p:spPr bwMode="auto">
          <a:xfrm>
            <a:off x="5662613" y="4435475"/>
            <a:ext cx="17192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000">
                <a:latin typeface="Arial" panose="020B0604020202020204" pitchFamily="34" charset="0"/>
              </a:rPr>
              <a:t>Rejuvenation</a:t>
            </a:r>
          </a:p>
        </p:txBody>
      </p:sp>
      <p:sp>
        <p:nvSpPr>
          <p:cNvPr id="34829" name="Text Box 13">
            <a:extLst>
              <a:ext uri="{FF2B5EF4-FFF2-40B4-BE49-F238E27FC236}">
                <a16:creationId xmlns:a16="http://schemas.microsoft.com/office/drawing/2014/main" id="{439404A5-E1FA-490F-8DD9-BD98E62C95C0}"/>
              </a:ext>
            </a:extLst>
          </p:cNvPr>
          <p:cNvSpPr txBox="1">
            <a:spLocks noChangeArrowheads="1"/>
          </p:cNvSpPr>
          <p:nvPr/>
        </p:nvSpPr>
        <p:spPr bwMode="auto">
          <a:xfrm>
            <a:off x="5815013" y="3292475"/>
            <a:ext cx="1326004"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000">
                <a:latin typeface="Arial" panose="020B0604020202020204" pitchFamily="34" charset="0"/>
              </a:rPr>
              <a:t>Reflection</a:t>
            </a:r>
          </a:p>
        </p:txBody>
      </p:sp>
      <p:sp>
        <p:nvSpPr>
          <p:cNvPr id="34830" name="Text Box 14">
            <a:extLst>
              <a:ext uri="{FF2B5EF4-FFF2-40B4-BE49-F238E27FC236}">
                <a16:creationId xmlns:a16="http://schemas.microsoft.com/office/drawing/2014/main" id="{1CAA80B0-21E7-4788-A744-A451076B9492}"/>
              </a:ext>
            </a:extLst>
          </p:cNvPr>
          <p:cNvSpPr txBox="1">
            <a:spLocks noChangeArrowheads="1"/>
          </p:cNvSpPr>
          <p:nvPr/>
        </p:nvSpPr>
        <p:spPr bwMode="auto">
          <a:xfrm>
            <a:off x="6446838" y="1798638"/>
            <a:ext cx="1511952"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000">
                <a:latin typeface="Arial" panose="020B0604020202020204" pitchFamily="34" charset="0"/>
              </a:rPr>
              <a:t>Anticipation</a:t>
            </a:r>
          </a:p>
        </p:txBody>
      </p:sp>
      <p:sp>
        <p:nvSpPr>
          <p:cNvPr id="34831" name="TextBox 14">
            <a:extLst>
              <a:ext uri="{FF2B5EF4-FFF2-40B4-BE49-F238E27FC236}">
                <a16:creationId xmlns:a16="http://schemas.microsoft.com/office/drawing/2014/main" id="{04E1ADC7-C288-4F5E-8142-AC792B4CCF15}"/>
              </a:ext>
            </a:extLst>
          </p:cNvPr>
          <p:cNvSpPr txBox="1">
            <a:spLocks noChangeArrowheads="1"/>
          </p:cNvSpPr>
          <p:nvPr/>
        </p:nvSpPr>
        <p:spPr bwMode="auto">
          <a:xfrm>
            <a:off x="7243763" y="173038"/>
            <a:ext cx="1649412" cy="93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GB" altLang="en-US" sz="1100">
                <a:latin typeface="Arial" panose="020B0604020202020204" pitchFamily="34" charset="0"/>
              </a:rPr>
              <a:t>Ref:</a:t>
            </a:r>
          </a:p>
          <a:p>
            <a:pPr algn="r" eaLnBrk="1" hangingPunct="1">
              <a:spcBef>
                <a:spcPct val="0"/>
              </a:spcBef>
              <a:buFontTx/>
              <a:buNone/>
            </a:pPr>
            <a:r>
              <a:rPr lang="en-GB" altLang="en-US" sz="1100">
                <a:latin typeface="Arial" panose="020B0604020202020204" pitchFamily="34" charset="0"/>
              </a:rPr>
              <a:t>  New Teacher Center,</a:t>
            </a:r>
          </a:p>
          <a:p>
            <a:pPr algn="r" eaLnBrk="1" hangingPunct="1">
              <a:spcBef>
                <a:spcPct val="0"/>
              </a:spcBef>
              <a:buFontTx/>
              <a:buNone/>
            </a:pPr>
            <a:r>
              <a:rPr lang="en-GB" altLang="en-US" sz="1100">
                <a:latin typeface="Arial" panose="020B0604020202020204" pitchFamily="34" charset="0"/>
              </a:rPr>
              <a:t>Santa Cruz, </a:t>
            </a:r>
          </a:p>
          <a:p>
            <a:pPr algn="r" eaLnBrk="1" hangingPunct="1">
              <a:spcBef>
                <a:spcPct val="0"/>
              </a:spcBef>
              <a:buFontTx/>
              <a:buNone/>
            </a:pPr>
            <a:r>
              <a:rPr lang="en-GB" altLang="en-US" sz="1100">
                <a:latin typeface="Arial" panose="020B0604020202020204" pitchFamily="34" charset="0"/>
              </a:rPr>
              <a:t>California </a:t>
            </a:r>
          </a:p>
          <a:p>
            <a:pPr algn="r" eaLnBrk="1" hangingPunct="1">
              <a:spcBef>
                <a:spcPct val="0"/>
              </a:spcBef>
              <a:buFontTx/>
              <a:buNone/>
            </a:pPr>
            <a:r>
              <a:rPr lang="en-GB" altLang="en-US" sz="1100">
                <a:latin typeface="Arial" panose="020B0604020202020204" pitchFamily="34" charset="0"/>
              </a:rPr>
              <a:t>(2007)</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1">
            <a:extLst>
              <a:ext uri="{FF2B5EF4-FFF2-40B4-BE49-F238E27FC236}">
                <a16:creationId xmlns:a16="http://schemas.microsoft.com/office/drawing/2014/main" id="{349633BB-B949-4011-AEC4-A6EB670FFE9D}"/>
              </a:ext>
            </a:extLst>
          </p:cNvPr>
          <p:cNvSpPr>
            <a:spLocks noGrp="1"/>
          </p:cNvSpPr>
          <p:nvPr>
            <p:ph type="dt" sz="quarter" idx="10"/>
          </p:nvPr>
        </p:nvSpPr>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en-GB" altLang="en-US" sz="1200">
                <a:solidFill>
                  <a:srgbClr val="898989"/>
                </a:solidFill>
                <a:cs typeface="Arial" panose="020B0604020202020204" pitchFamily="34" charset="0"/>
              </a:rPr>
              <a:t> </a:t>
            </a:r>
          </a:p>
          <a:p>
            <a:pPr fontAlgn="base">
              <a:spcBef>
                <a:spcPct val="0"/>
              </a:spcBef>
              <a:spcAft>
                <a:spcPct val="0"/>
              </a:spcAft>
              <a:buFontTx/>
              <a:buNone/>
            </a:pPr>
            <a:endParaRPr lang="en-GB" altLang="en-US" sz="1200">
              <a:solidFill>
                <a:srgbClr val="898989"/>
              </a:solidFill>
              <a:cs typeface="Arial" panose="020B0604020202020204" pitchFamily="34" charset="0"/>
            </a:endParaRPr>
          </a:p>
          <a:p>
            <a:pPr fontAlgn="base">
              <a:spcBef>
                <a:spcPct val="0"/>
              </a:spcBef>
              <a:spcAft>
                <a:spcPct val="0"/>
              </a:spcAft>
              <a:buFontTx/>
              <a:buNone/>
            </a:pPr>
            <a:fld id="{D4A9A35E-8FAF-4106-8732-6A74961CB1CB}" type="slidenum">
              <a:rPr lang="en-GB" altLang="en-US" sz="1200" smtClean="0">
                <a:solidFill>
                  <a:srgbClr val="898989"/>
                </a:solidFill>
                <a:cs typeface="Arial" panose="020B0604020202020204" pitchFamily="34" charset="0"/>
              </a:rPr>
              <a:pPr fontAlgn="base">
                <a:spcBef>
                  <a:spcPct val="0"/>
                </a:spcBef>
                <a:spcAft>
                  <a:spcPct val="0"/>
                </a:spcAft>
                <a:buFontTx/>
                <a:buNone/>
              </a:pPr>
              <a:t>17</a:t>
            </a:fld>
            <a:endParaRPr lang="en-GB" altLang="en-US" sz="1200">
              <a:solidFill>
                <a:srgbClr val="898989"/>
              </a:solidFill>
              <a:cs typeface="Arial" panose="020B0604020202020204" pitchFamily="34" charset="0"/>
            </a:endParaRPr>
          </a:p>
        </p:txBody>
      </p:sp>
      <p:sp>
        <p:nvSpPr>
          <p:cNvPr id="38915" name="Rectangle 2">
            <a:extLst>
              <a:ext uri="{FF2B5EF4-FFF2-40B4-BE49-F238E27FC236}">
                <a16:creationId xmlns:a16="http://schemas.microsoft.com/office/drawing/2014/main" id="{FE48C659-1297-4E52-95F0-EDA72207F991}"/>
              </a:ext>
            </a:extLst>
          </p:cNvPr>
          <p:cNvSpPr>
            <a:spLocks noGrp="1" noChangeArrowheads="1"/>
          </p:cNvSpPr>
          <p:nvPr>
            <p:ph type="title" idx="4294967295"/>
          </p:nvPr>
        </p:nvSpPr>
        <p:spPr/>
        <p:txBody>
          <a:bodyPr rtlCol="0">
            <a:normAutofit fontScale="90000"/>
          </a:bodyPr>
          <a:lstStyle/>
          <a:p>
            <a:pPr eaLnBrk="1" fontAlgn="auto" hangingPunct="1">
              <a:spcAft>
                <a:spcPts val="0"/>
              </a:spcAft>
              <a:defRPr/>
            </a:pPr>
            <a:r>
              <a:rPr lang="en-GB" altLang="en-US" dirty="0">
                <a:latin typeface="Arial" panose="020B0604020202020204" pitchFamily="34" charset="0"/>
                <a:cs typeface="Arial" panose="020B0604020202020204" pitchFamily="34" charset="0"/>
              </a:rPr>
              <a:t>Mentoring in Practice</a:t>
            </a:r>
            <a:br>
              <a:rPr lang="en-GB" altLang="en-US" dirty="0">
                <a:latin typeface="Arial" panose="020B0604020202020204" pitchFamily="34" charset="0"/>
                <a:cs typeface="Arial" panose="020B0604020202020204" pitchFamily="34" charset="0"/>
              </a:rPr>
            </a:br>
            <a:r>
              <a:rPr lang="en-GB" altLang="en-US" dirty="0">
                <a:latin typeface="Arial" panose="020B0604020202020204" pitchFamily="34" charset="0"/>
                <a:cs typeface="Arial" panose="020B0604020202020204" pitchFamily="34" charset="0"/>
              </a:rPr>
              <a:t>Group Discussion</a:t>
            </a:r>
          </a:p>
        </p:txBody>
      </p:sp>
      <p:sp>
        <p:nvSpPr>
          <p:cNvPr id="36868" name="Rectangle 3">
            <a:extLst>
              <a:ext uri="{FF2B5EF4-FFF2-40B4-BE49-F238E27FC236}">
                <a16:creationId xmlns:a16="http://schemas.microsoft.com/office/drawing/2014/main" id="{6FA68531-5F0D-4312-AC48-6AD44633DBC6}"/>
              </a:ext>
            </a:extLst>
          </p:cNvPr>
          <p:cNvSpPr>
            <a:spLocks noGrp="1" noChangeArrowheads="1"/>
          </p:cNvSpPr>
          <p:nvPr>
            <p:ph type="body" idx="4294967295"/>
          </p:nvPr>
        </p:nvSpPr>
        <p:spPr/>
        <p:txBody>
          <a:bodyPr/>
          <a:lstStyle/>
          <a:p>
            <a:pPr eaLnBrk="1" hangingPunct="1">
              <a:buFontTx/>
              <a:buNone/>
            </a:pPr>
            <a:endParaRPr lang="en-GB" altLang="en-US">
              <a:latin typeface="Arial" panose="020B0604020202020204" pitchFamily="34" charset="0"/>
              <a:cs typeface="Arial" panose="020B0604020202020204" pitchFamily="34" charset="0"/>
            </a:endParaRPr>
          </a:p>
          <a:p>
            <a:pPr eaLnBrk="1" hangingPunct="1"/>
            <a:r>
              <a:rPr lang="en-GB" altLang="en-US">
                <a:latin typeface="Arial" panose="020B0604020202020204" pitchFamily="34" charset="0"/>
                <a:cs typeface="Arial" panose="020B0604020202020204" pitchFamily="34" charset="0"/>
              </a:rPr>
              <a:t>Consider what the mentee needs at each phase</a:t>
            </a:r>
          </a:p>
          <a:p>
            <a:pPr eaLnBrk="1" hangingPunct="1"/>
            <a:endParaRPr lang="en-GB" altLang="en-US">
              <a:latin typeface="Arial" panose="020B0604020202020204" pitchFamily="34" charset="0"/>
              <a:cs typeface="Arial" panose="020B0604020202020204" pitchFamily="34" charset="0"/>
            </a:endParaRPr>
          </a:p>
          <a:p>
            <a:pPr eaLnBrk="1" hangingPunct="1"/>
            <a:r>
              <a:rPr lang="en-GB" altLang="en-US">
                <a:latin typeface="Arial" panose="020B0604020202020204" pitchFamily="34" charset="0"/>
                <a:cs typeface="Arial" panose="020B0604020202020204" pitchFamily="34" charset="0"/>
              </a:rPr>
              <a:t>Suggest strategies which might be useful during this phase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1">
            <a:extLst>
              <a:ext uri="{FF2B5EF4-FFF2-40B4-BE49-F238E27FC236}">
                <a16:creationId xmlns:a16="http://schemas.microsoft.com/office/drawing/2014/main" id="{A5ED01A3-4C9E-4070-8E28-BEADA95EAB8E}"/>
              </a:ext>
            </a:extLst>
          </p:cNvPr>
          <p:cNvSpPr>
            <a:spLocks noGrp="1"/>
          </p:cNvSpPr>
          <p:nvPr>
            <p:ph type="dt" sz="quarter" idx="10"/>
          </p:nvPr>
        </p:nvSpPr>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en-GB" altLang="en-US" sz="1200">
                <a:solidFill>
                  <a:srgbClr val="898989"/>
                </a:solidFill>
                <a:cs typeface="Arial" panose="020B0604020202020204" pitchFamily="34" charset="0"/>
              </a:rPr>
              <a:t> </a:t>
            </a:r>
          </a:p>
          <a:p>
            <a:pPr fontAlgn="base">
              <a:spcBef>
                <a:spcPct val="0"/>
              </a:spcBef>
              <a:spcAft>
                <a:spcPct val="0"/>
              </a:spcAft>
              <a:buFontTx/>
              <a:buNone/>
            </a:pPr>
            <a:endParaRPr lang="en-GB" altLang="en-US" sz="1200">
              <a:solidFill>
                <a:srgbClr val="898989"/>
              </a:solidFill>
              <a:cs typeface="Arial" panose="020B0604020202020204" pitchFamily="34" charset="0"/>
            </a:endParaRPr>
          </a:p>
          <a:p>
            <a:pPr fontAlgn="base">
              <a:spcBef>
                <a:spcPct val="0"/>
              </a:spcBef>
              <a:spcAft>
                <a:spcPct val="0"/>
              </a:spcAft>
              <a:buFontTx/>
              <a:buNone/>
            </a:pPr>
            <a:fld id="{4BC93D40-AB1A-49CF-909A-843A7A5D084C}" type="slidenum">
              <a:rPr lang="en-GB" altLang="en-US" sz="1200" smtClean="0">
                <a:solidFill>
                  <a:srgbClr val="898989"/>
                </a:solidFill>
                <a:cs typeface="Arial" panose="020B0604020202020204" pitchFamily="34" charset="0"/>
              </a:rPr>
              <a:pPr fontAlgn="base">
                <a:spcBef>
                  <a:spcPct val="0"/>
                </a:spcBef>
                <a:spcAft>
                  <a:spcPct val="0"/>
                </a:spcAft>
                <a:buFontTx/>
                <a:buNone/>
              </a:pPr>
              <a:t>18</a:t>
            </a:fld>
            <a:endParaRPr lang="en-GB" altLang="en-US" sz="1200">
              <a:solidFill>
                <a:srgbClr val="898989"/>
              </a:solidFill>
              <a:cs typeface="Arial" panose="020B0604020202020204" pitchFamily="34" charset="0"/>
            </a:endParaRPr>
          </a:p>
        </p:txBody>
      </p:sp>
      <p:sp>
        <p:nvSpPr>
          <p:cNvPr id="38915" name="Title 1">
            <a:extLst>
              <a:ext uri="{FF2B5EF4-FFF2-40B4-BE49-F238E27FC236}">
                <a16:creationId xmlns:a16="http://schemas.microsoft.com/office/drawing/2014/main" id="{C21B72B4-5A63-471B-8B1B-18C667D49879}"/>
              </a:ext>
            </a:extLst>
          </p:cNvPr>
          <p:cNvSpPr>
            <a:spLocks noGrp="1"/>
          </p:cNvSpPr>
          <p:nvPr>
            <p:ph type="title" idx="4294967295"/>
          </p:nvPr>
        </p:nvSpPr>
        <p:spPr/>
        <p:txBody>
          <a:bodyPr/>
          <a:lstStyle/>
          <a:p>
            <a:pPr eaLnBrk="1" hangingPunct="1"/>
            <a:r>
              <a:rPr lang="en-GB" altLang="en-US">
                <a:latin typeface="Arial" panose="020B0604020202020204" pitchFamily="34" charset="0"/>
                <a:cs typeface="Arial" panose="020B0604020202020204" pitchFamily="34" charset="0"/>
              </a:rPr>
              <a:t>Tools to Support the Process</a:t>
            </a:r>
          </a:p>
        </p:txBody>
      </p:sp>
      <p:sp>
        <p:nvSpPr>
          <p:cNvPr id="38916" name="Content Placeholder 2">
            <a:extLst>
              <a:ext uri="{FF2B5EF4-FFF2-40B4-BE49-F238E27FC236}">
                <a16:creationId xmlns:a16="http://schemas.microsoft.com/office/drawing/2014/main" id="{905BF556-2C79-4A88-A371-14B1A0CADD30}"/>
              </a:ext>
            </a:extLst>
          </p:cNvPr>
          <p:cNvSpPr>
            <a:spLocks noGrp="1"/>
          </p:cNvSpPr>
          <p:nvPr>
            <p:ph idx="4294967295"/>
          </p:nvPr>
        </p:nvSpPr>
        <p:spPr/>
        <p:txBody>
          <a:bodyPr/>
          <a:lstStyle/>
          <a:p>
            <a:pPr eaLnBrk="1" hangingPunct="1">
              <a:buFontTx/>
              <a:buNone/>
            </a:pPr>
            <a:endParaRPr lang="en-GB" altLang="en-US" dirty="0">
              <a:latin typeface="Arial" panose="020B0604020202020204" pitchFamily="34" charset="0"/>
              <a:cs typeface="Arial" panose="020B0604020202020204" pitchFamily="34" charset="0"/>
            </a:endParaRPr>
          </a:p>
          <a:p>
            <a:pPr eaLnBrk="1" hangingPunct="1"/>
            <a:r>
              <a:rPr lang="en-GB" altLang="en-US" dirty="0">
                <a:latin typeface="Arial" panose="020B0604020202020204" pitchFamily="34" charset="0"/>
                <a:cs typeface="Arial" panose="020B0604020202020204" pitchFamily="34" charset="0"/>
              </a:rPr>
              <a:t>Reflective Log</a:t>
            </a:r>
          </a:p>
          <a:p>
            <a:pPr eaLnBrk="1" hangingPunct="1"/>
            <a:endParaRPr lang="en-GB" altLang="en-US" dirty="0">
              <a:latin typeface="Arial" panose="020B0604020202020204" pitchFamily="34" charset="0"/>
              <a:cs typeface="Arial" panose="020B0604020202020204" pitchFamily="34" charset="0"/>
            </a:endParaRPr>
          </a:p>
          <a:p>
            <a:pPr eaLnBrk="1" hangingPunct="1"/>
            <a:r>
              <a:rPr lang="en-GB" altLang="en-US" dirty="0">
                <a:latin typeface="Arial" panose="020B0604020202020204" pitchFamily="34" charset="0"/>
                <a:cs typeface="Arial" panose="020B0604020202020204" pitchFamily="34" charset="0"/>
              </a:rPr>
              <a:t>Goal Setting Tool </a:t>
            </a:r>
          </a:p>
          <a:p>
            <a:pPr eaLnBrk="1" hangingPunct="1">
              <a:buFontTx/>
              <a:buNone/>
            </a:pPr>
            <a:endParaRPr lang="en-GB" altLang="en-US" dirty="0">
              <a:latin typeface="Arial" panose="020B0604020202020204" pitchFamily="34" charset="0"/>
              <a:cs typeface="Arial" panose="020B0604020202020204" pitchFamily="34" charset="0"/>
            </a:endParaRPr>
          </a:p>
          <a:p>
            <a:pPr eaLnBrk="1" hangingPunct="1"/>
            <a:r>
              <a:rPr lang="en-GB" altLang="en-US" dirty="0">
                <a:latin typeface="Arial" panose="020B0604020202020204" pitchFamily="34" charset="0"/>
                <a:cs typeface="Arial" panose="020B0604020202020204" pitchFamily="34" charset="0"/>
              </a:rPr>
              <a:t>Evidence of Development</a:t>
            </a:r>
          </a:p>
          <a:p>
            <a:pPr eaLnBrk="1" hangingPunct="1">
              <a:buFontTx/>
              <a:buNone/>
            </a:pPr>
            <a:endParaRPr lang="en-GB" altLang="en-US" dirty="0">
              <a:latin typeface="Arial" panose="020B0604020202020204" pitchFamily="34" charset="0"/>
              <a:cs typeface="Arial" panose="020B0604020202020204"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a:extLst>
              <a:ext uri="{FF2B5EF4-FFF2-40B4-BE49-F238E27FC236}">
                <a16:creationId xmlns:a16="http://schemas.microsoft.com/office/drawing/2014/main" id="{2BE0F8A1-C773-4CC8-AEA4-2E1D36F13CFF}"/>
              </a:ext>
            </a:extLst>
          </p:cNvPr>
          <p:cNvSpPr>
            <a:spLocks noGrp="1"/>
          </p:cNvSpPr>
          <p:nvPr>
            <p:ph type="title"/>
          </p:nvPr>
        </p:nvSpPr>
        <p:spPr/>
        <p:txBody>
          <a:bodyPr/>
          <a:lstStyle/>
          <a:p>
            <a:pPr eaLnBrk="1" hangingPunct="1"/>
            <a:r>
              <a:rPr lang="en-GB" altLang="en-US">
                <a:latin typeface="Arial" panose="020B0604020202020204" pitchFamily="34" charset="0"/>
                <a:cs typeface="Arial" panose="020B0604020202020204" pitchFamily="34" charset="0"/>
              </a:rPr>
              <a:t>Tools to Support the Dialogue</a:t>
            </a:r>
          </a:p>
        </p:txBody>
      </p:sp>
      <p:sp>
        <p:nvSpPr>
          <p:cNvPr id="40963" name="Content Placeholder 2">
            <a:extLst>
              <a:ext uri="{FF2B5EF4-FFF2-40B4-BE49-F238E27FC236}">
                <a16:creationId xmlns:a16="http://schemas.microsoft.com/office/drawing/2014/main" id="{D7713CBF-5486-4499-ADEB-78B721C3A239}"/>
              </a:ext>
            </a:extLst>
          </p:cNvPr>
          <p:cNvSpPr>
            <a:spLocks noGrp="1"/>
          </p:cNvSpPr>
          <p:nvPr>
            <p:ph idx="1"/>
          </p:nvPr>
        </p:nvSpPr>
        <p:spPr/>
        <p:txBody>
          <a:bodyPr/>
          <a:lstStyle/>
          <a:p>
            <a:pPr eaLnBrk="1" hangingPunct="1"/>
            <a:r>
              <a:rPr lang="en-GB" altLang="en-US" dirty="0">
                <a:latin typeface="Arial" panose="020B0604020202020204" pitchFamily="34" charset="0"/>
                <a:cs typeface="Arial" panose="020B0604020202020204" pitchFamily="34" charset="0"/>
              </a:rPr>
              <a:t>Coaching Model  “GROW”</a:t>
            </a:r>
          </a:p>
          <a:p>
            <a:pPr eaLnBrk="1" hangingPunct="1"/>
            <a:endParaRPr lang="en-GB" altLang="en-US" dirty="0">
              <a:latin typeface="Arial" panose="020B0604020202020204" pitchFamily="34" charset="0"/>
              <a:cs typeface="Arial" panose="020B0604020202020204" pitchFamily="34" charset="0"/>
            </a:endParaRPr>
          </a:p>
          <a:p>
            <a:pPr eaLnBrk="1" hangingPunct="1"/>
            <a:r>
              <a:rPr lang="en-GB" altLang="en-US" dirty="0">
                <a:latin typeface="Arial" panose="020B0604020202020204" pitchFamily="34" charset="0"/>
                <a:cs typeface="Arial" panose="020B0604020202020204" pitchFamily="34" charset="0"/>
              </a:rPr>
              <a:t>Reflective Questions</a:t>
            </a:r>
          </a:p>
          <a:p>
            <a:pPr eaLnBrk="1" hangingPunct="1"/>
            <a:endParaRPr lang="en-GB" altLang="en-US" dirty="0">
              <a:latin typeface="Arial" panose="020B0604020202020204" pitchFamily="34" charset="0"/>
              <a:cs typeface="Arial" panose="020B0604020202020204" pitchFamily="34" charset="0"/>
            </a:endParaRPr>
          </a:p>
          <a:p>
            <a:pPr eaLnBrk="1" hangingPunct="1"/>
            <a:r>
              <a:rPr lang="en-GB" altLang="en-US" dirty="0">
                <a:latin typeface="Arial" panose="020B0604020202020204" pitchFamily="34" charset="0"/>
                <a:cs typeface="Arial" panose="020B0604020202020204" pitchFamily="34" charset="0"/>
              </a:rPr>
              <a:t>Consequence Matrix</a:t>
            </a:r>
          </a:p>
          <a:p>
            <a:pPr eaLnBrk="1" hangingPunct="1"/>
            <a:endParaRPr lang="en-GB" altLang="en-US" dirty="0">
              <a:latin typeface="Arial" panose="020B0604020202020204" pitchFamily="34" charset="0"/>
              <a:cs typeface="Arial" panose="020B0604020202020204" pitchFamily="34" charset="0"/>
            </a:endParaRPr>
          </a:p>
          <a:p>
            <a:pPr eaLnBrk="1" hangingPunct="1"/>
            <a:r>
              <a:rPr lang="en-GB" altLang="en-US" dirty="0">
                <a:latin typeface="Arial" panose="020B0604020202020204" pitchFamily="34" charset="0"/>
                <a:cs typeface="Arial" panose="020B0604020202020204" pitchFamily="34" charset="0"/>
              </a:rPr>
              <a:t>Metaphors</a:t>
            </a:r>
          </a:p>
          <a:p>
            <a:pPr eaLnBrk="1" hangingPunct="1"/>
            <a:endParaRPr lang="en-GB" altLang="en-US" dirty="0">
              <a:latin typeface="Arial" panose="020B0604020202020204" pitchFamily="34" charset="0"/>
              <a:cs typeface="Arial" panose="020B0604020202020204" pitchFamily="34" charset="0"/>
            </a:endParaRPr>
          </a:p>
          <a:p>
            <a:pPr eaLnBrk="1" hangingPunct="1"/>
            <a:endParaRPr lang="en-GB" altLang="en-US" dirty="0">
              <a:latin typeface="Arial" panose="020B0604020202020204" pitchFamily="34" charset="0"/>
              <a:cs typeface="Arial" panose="020B0604020202020204" pitchFamily="34" charset="0"/>
            </a:endParaRPr>
          </a:p>
          <a:p>
            <a:pPr eaLnBrk="1" hangingPunct="1"/>
            <a:endParaRPr lang="en-GB" altLang="en-US" dirty="0">
              <a:latin typeface="Arial" panose="020B0604020202020204" pitchFamily="34" charset="0"/>
              <a:cs typeface="Arial" panose="020B0604020202020204" pitchFamily="34" charset="0"/>
            </a:endParaRPr>
          </a:p>
        </p:txBody>
      </p:sp>
      <p:sp>
        <p:nvSpPr>
          <p:cNvPr id="43012" name="Date Placeholder 3">
            <a:extLst>
              <a:ext uri="{FF2B5EF4-FFF2-40B4-BE49-F238E27FC236}">
                <a16:creationId xmlns:a16="http://schemas.microsoft.com/office/drawing/2014/main" id="{5B0663D7-F708-4120-AABB-E3AD5999C596}"/>
              </a:ext>
            </a:extLst>
          </p:cNvPr>
          <p:cNvSpPr>
            <a:spLocks noGrp="1"/>
          </p:cNvSpPr>
          <p:nvPr>
            <p:ph type="dt" sz="quarter" idx="10"/>
          </p:nvPr>
        </p:nvSpPr>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en-GB" altLang="en-US" sz="1200">
                <a:solidFill>
                  <a:srgbClr val="898989"/>
                </a:solidFill>
                <a:cs typeface="Arial" panose="020B0604020202020204" pitchFamily="34" charset="0"/>
              </a:rPr>
              <a:t> </a:t>
            </a:r>
          </a:p>
          <a:p>
            <a:pPr fontAlgn="base">
              <a:spcBef>
                <a:spcPct val="0"/>
              </a:spcBef>
              <a:spcAft>
                <a:spcPct val="0"/>
              </a:spcAft>
              <a:buFontTx/>
              <a:buNone/>
            </a:pPr>
            <a:endParaRPr lang="en-GB" altLang="en-US" sz="1200">
              <a:solidFill>
                <a:srgbClr val="898989"/>
              </a:solidFill>
              <a:cs typeface="Arial" panose="020B0604020202020204" pitchFamily="34" charset="0"/>
            </a:endParaRPr>
          </a:p>
          <a:p>
            <a:pPr fontAlgn="base">
              <a:spcBef>
                <a:spcPct val="0"/>
              </a:spcBef>
              <a:spcAft>
                <a:spcPct val="0"/>
              </a:spcAft>
              <a:buFontTx/>
              <a:buNone/>
            </a:pPr>
            <a:fld id="{06A28AE8-ABF7-47E0-A827-286C545C5ECF}" type="slidenum">
              <a:rPr lang="en-GB" altLang="en-US" sz="1200" smtClean="0">
                <a:solidFill>
                  <a:srgbClr val="898989"/>
                </a:solidFill>
                <a:cs typeface="Arial" panose="020B0604020202020204" pitchFamily="34" charset="0"/>
              </a:rPr>
              <a:pPr fontAlgn="base">
                <a:spcBef>
                  <a:spcPct val="0"/>
                </a:spcBef>
                <a:spcAft>
                  <a:spcPct val="0"/>
                </a:spcAft>
                <a:buFontTx/>
                <a:buNone/>
              </a:pPr>
              <a:t>19</a:t>
            </a:fld>
            <a:endParaRPr lang="en-GB" altLang="en-US" sz="1200">
              <a:solidFill>
                <a:srgbClr val="898989"/>
              </a:solidFill>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1">
            <a:extLst>
              <a:ext uri="{FF2B5EF4-FFF2-40B4-BE49-F238E27FC236}">
                <a16:creationId xmlns:a16="http://schemas.microsoft.com/office/drawing/2014/main" id="{16CD3B44-A971-4DB2-BE75-1AF51AFA7B6C}"/>
              </a:ext>
            </a:extLst>
          </p:cNvPr>
          <p:cNvSpPr>
            <a:spLocks noGrp="1"/>
          </p:cNvSpPr>
          <p:nvPr>
            <p:ph type="dt" sz="quarter" idx="10"/>
          </p:nvPr>
        </p:nvSpPr>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en-GB" altLang="en-US" sz="1200">
                <a:solidFill>
                  <a:srgbClr val="898989"/>
                </a:solidFill>
                <a:cs typeface="Arial" panose="020B0604020202020204" pitchFamily="34" charset="0"/>
              </a:rPr>
              <a:t> </a:t>
            </a:r>
          </a:p>
          <a:p>
            <a:pPr fontAlgn="base">
              <a:spcBef>
                <a:spcPct val="0"/>
              </a:spcBef>
              <a:spcAft>
                <a:spcPct val="0"/>
              </a:spcAft>
              <a:buFontTx/>
              <a:buNone/>
            </a:pPr>
            <a:endParaRPr lang="en-GB" altLang="en-US" sz="1200">
              <a:solidFill>
                <a:srgbClr val="898989"/>
              </a:solidFill>
              <a:cs typeface="Arial" panose="020B0604020202020204" pitchFamily="34" charset="0"/>
            </a:endParaRPr>
          </a:p>
          <a:p>
            <a:pPr fontAlgn="base">
              <a:spcBef>
                <a:spcPct val="0"/>
              </a:spcBef>
              <a:spcAft>
                <a:spcPct val="0"/>
              </a:spcAft>
              <a:buFontTx/>
              <a:buNone/>
            </a:pPr>
            <a:fld id="{08038251-95F7-4B5A-B1DE-C298CAD317C2}" type="slidenum">
              <a:rPr lang="en-GB" altLang="en-US" sz="1200" smtClean="0">
                <a:solidFill>
                  <a:srgbClr val="898989"/>
                </a:solidFill>
                <a:cs typeface="Arial" panose="020B0604020202020204" pitchFamily="34" charset="0"/>
              </a:rPr>
              <a:pPr fontAlgn="base">
                <a:spcBef>
                  <a:spcPct val="0"/>
                </a:spcBef>
                <a:spcAft>
                  <a:spcPct val="0"/>
                </a:spcAft>
                <a:buFontTx/>
                <a:buNone/>
              </a:pPr>
              <a:t>2</a:t>
            </a:fld>
            <a:endParaRPr lang="en-GB" altLang="en-US" sz="1200">
              <a:solidFill>
                <a:srgbClr val="898989"/>
              </a:solidFill>
              <a:cs typeface="Arial" panose="020B0604020202020204" pitchFamily="34" charset="0"/>
            </a:endParaRPr>
          </a:p>
        </p:txBody>
      </p:sp>
      <p:graphicFrame>
        <p:nvGraphicFramePr>
          <p:cNvPr id="6147" name="Object 2">
            <a:extLst>
              <a:ext uri="{FF2B5EF4-FFF2-40B4-BE49-F238E27FC236}">
                <a16:creationId xmlns:a16="http://schemas.microsoft.com/office/drawing/2014/main" id="{D6E5B9AC-93A6-441B-88DD-F4E6AD953288}"/>
              </a:ext>
            </a:extLst>
          </p:cNvPr>
          <p:cNvGraphicFramePr>
            <a:graphicFrameLocks noChangeAspect="1"/>
          </p:cNvGraphicFramePr>
          <p:nvPr/>
        </p:nvGraphicFramePr>
        <p:xfrm>
          <a:off x="3630613" y="2327275"/>
          <a:ext cx="1035050" cy="2225675"/>
        </p:xfrm>
        <a:graphic>
          <a:graphicData uri="http://schemas.openxmlformats.org/presentationml/2006/ole">
            <mc:AlternateContent xmlns:mc="http://schemas.openxmlformats.org/markup-compatibility/2006">
              <mc:Choice xmlns:v="urn:schemas-microsoft-com:vml" Requires="v">
                <p:oleObj spid="_x0000_s6171" name="Clip" r:id="rId4" imgW="1854740" imgH="3988340" progId="MS_ClipArt_Gallery.2">
                  <p:embed/>
                </p:oleObj>
              </mc:Choice>
              <mc:Fallback>
                <p:oleObj name="Clip" r:id="rId4" imgW="1854740" imgH="3988340" progId="MS_ClipArt_Gallery.2">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30613" y="2327275"/>
                        <a:ext cx="1035050" cy="2225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6148" name="Oval 4">
            <a:extLst>
              <a:ext uri="{FF2B5EF4-FFF2-40B4-BE49-F238E27FC236}">
                <a16:creationId xmlns:a16="http://schemas.microsoft.com/office/drawing/2014/main" id="{31FD2F4C-06D0-4799-A55B-D56114192400}"/>
              </a:ext>
            </a:extLst>
          </p:cNvPr>
          <p:cNvSpPr>
            <a:spLocks noChangeArrowheads="1"/>
          </p:cNvSpPr>
          <p:nvPr/>
        </p:nvSpPr>
        <p:spPr bwMode="auto">
          <a:xfrm>
            <a:off x="1116013" y="1412875"/>
            <a:ext cx="1524000" cy="685800"/>
          </a:xfrm>
          <a:prstGeom prst="ellipse">
            <a:avLst/>
          </a:prstGeom>
          <a:solidFill>
            <a:schemeClr val="accent1"/>
          </a:solidFill>
          <a:ln w="9525">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400" b="1"/>
              <a:t>Resource</a:t>
            </a:r>
          </a:p>
        </p:txBody>
      </p:sp>
      <p:sp>
        <p:nvSpPr>
          <p:cNvPr id="6149" name="Oval 5">
            <a:extLst>
              <a:ext uri="{FF2B5EF4-FFF2-40B4-BE49-F238E27FC236}">
                <a16:creationId xmlns:a16="http://schemas.microsoft.com/office/drawing/2014/main" id="{3ECDDDFC-7378-4F12-A55E-44C769B2FD4D}"/>
              </a:ext>
            </a:extLst>
          </p:cNvPr>
          <p:cNvSpPr>
            <a:spLocks noChangeArrowheads="1"/>
          </p:cNvSpPr>
          <p:nvPr/>
        </p:nvSpPr>
        <p:spPr bwMode="auto">
          <a:xfrm>
            <a:off x="3630613" y="5222875"/>
            <a:ext cx="1524000" cy="685800"/>
          </a:xfrm>
          <a:prstGeom prst="ellipse">
            <a:avLst/>
          </a:prstGeom>
          <a:solidFill>
            <a:schemeClr val="accent1"/>
          </a:solidFill>
          <a:ln w="9525">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400" b="1"/>
              <a:t>Learner</a:t>
            </a:r>
          </a:p>
        </p:txBody>
      </p:sp>
      <p:sp>
        <p:nvSpPr>
          <p:cNvPr id="6150" name="Oval 6">
            <a:extLst>
              <a:ext uri="{FF2B5EF4-FFF2-40B4-BE49-F238E27FC236}">
                <a16:creationId xmlns:a16="http://schemas.microsoft.com/office/drawing/2014/main" id="{D899532C-76FD-4FDA-B11A-8AF04ED26864}"/>
              </a:ext>
            </a:extLst>
          </p:cNvPr>
          <p:cNvSpPr>
            <a:spLocks noChangeArrowheads="1"/>
          </p:cNvSpPr>
          <p:nvPr/>
        </p:nvSpPr>
        <p:spPr bwMode="auto">
          <a:xfrm>
            <a:off x="3478213" y="1031875"/>
            <a:ext cx="1524000" cy="685800"/>
          </a:xfrm>
          <a:prstGeom prst="ellipse">
            <a:avLst/>
          </a:prstGeom>
          <a:solidFill>
            <a:schemeClr val="accent1"/>
          </a:solidFill>
          <a:ln w="9525">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400" b="1"/>
              <a:t>Problem </a:t>
            </a:r>
          </a:p>
          <a:p>
            <a:pPr algn="ctr" eaLnBrk="1" hangingPunct="1">
              <a:spcBef>
                <a:spcPct val="0"/>
              </a:spcBef>
              <a:buFontTx/>
              <a:buNone/>
            </a:pPr>
            <a:r>
              <a:rPr lang="en-GB" altLang="en-US" sz="1400" b="1"/>
              <a:t>solver</a:t>
            </a:r>
          </a:p>
        </p:txBody>
      </p:sp>
      <p:sp>
        <p:nvSpPr>
          <p:cNvPr id="6151" name="Oval 7">
            <a:extLst>
              <a:ext uri="{FF2B5EF4-FFF2-40B4-BE49-F238E27FC236}">
                <a16:creationId xmlns:a16="http://schemas.microsoft.com/office/drawing/2014/main" id="{24DD52FE-9FB1-4FFE-AEC7-257F01E8BCC2}"/>
              </a:ext>
            </a:extLst>
          </p:cNvPr>
          <p:cNvSpPr>
            <a:spLocks noChangeArrowheads="1"/>
          </p:cNvSpPr>
          <p:nvPr/>
        </p:nvSpPr>
        <p:spPr bwMode="auto">
          <a:xfrm>
            <a:off x="5611813" y="4765675"/>
            <a:ext cx="1524000" cy="685800"/>
          </a:xfrm>
          <a:prstGeom prst="ellipse">
            <a:avLst/>
          </a:prstGeom>
          <a:solidFill>
            <a:schemeClr val="accent1"/>
          </a:solidFill>
          <a:ln w="9525">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400" b="1"/>
              <a:t>Collaborator</a:t>
            </a:r>
          </a:p>
        </p:txBody>
      </p:sp>
      <p:sp>
        <p:nvSpPr>
          <p:cNvPr id="6152" name="Oval 8">
            <a:extLst>
              <a:ext uri="{FF2B5EF4-FFF2-40B4-BE49-F238E27FC236}">
                <a16:creationId xmlns:a16="http://schemas.microsoft.com/office/drawing/2014/main" id="{673D650C-6982-4FBA-9970-D95CDD6AD88F}"/>
              </a:ext>
            </a:extLst>
          </p:cNvPr>
          <p:cNvSpPr>
            <a:spLocks noChangeArrowheads="1"/>
          </p:cNvSpPr>
          <p:nvPr/>
        </p:nvSpPr>
        <p:spPr bwMode="auto">
          <a:xfrm>
            <a:off x="5535613" y="1641475"/>
            <a:ext cx="1524000" cy="685800"/>
          </a:xfrm>
          <a:prstGeom prst="ellipse">
            <a:avLst/>
          </a:prstGeom>
          <a:solidFill>
            <a:schemeClr val="accent1"/>
          </a:solidFill>
          <a:ln w="9525">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400" b="1"/>
              <a:t>Advocate</a:t>
            </a:r>
          </a:p>
        </p:txBody>
      </p:sp>
      <p:sp>
        <p:nvSpPr>
          <p:cNvPr id="6153" name="Oval 9">
            <a:extLst>
              <a:ext uri="{FF2B5EF4-FFF2-40B4-BE49-F238E27FC236}">
                <a16:creationId xmlns:a16="http://schemas.microsoft.com/office/drawing/2014/main" id="{E4882D7A-6133-4C8D-9C23-22673C9E894C}"/>
              </a:ext>
            </a:extLst>
          </p:cNvPr>
          <p:cNvSpPr>
            <a:spLocks noChangeArrowheads="1"/>
          </p:cNvSpPr>
          <p:nvPr/>
        </p:nvSpPr>
        <p:spPr bwMode="auto">
          <a:xfrm>
            <a:off x="1268413" y="4841875"/>
            <a:ext cx="1524000" cy="685800"/>
          </a:xfrm>
          <a:prstGeom prst="ellipse">
            <a:avLst/>
          </a:prstGeom>
          <a:solidFill>
            <a:schemeClr val="accent1"/>
          </a:solidFill>
          <a:ln w="9525">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400" b="1"/>
              <a:t>Assessor</a:t>
            </a:r>
          </a:p>
        </p:txBody>
      </p:sp>
      <p:sp>
        <p:nvSpPr>
          <p:cNvPr id="6154" name="Oval 10">
            <a:extLst>
              <a:ext uri="{FF2B5EF4-FFF2-40B4-BE49-F238E27FC236}">
                <a16:creationId xmlns:a16="http://schemas.microsoft.com/office/drawing/2014/main" id="{6AA12718-0B58-4A43-B370-AA7F32EC11D8}"/>
              </a:ext>
            </a:extLst>
          </p:cNvPr>
          <p:cNvSpPr>
            <a:spLocks noChangeArrowheads="1"/>
          </p:cNvSpPr>
          <p:nvPr/>
        </p:nvSpPr>
        <p:spPr bwMode="auto">
          <a:xfrm>
            <a:off x="5840413" y="3698875"/>
            <a:ext cx="1524000" cy="685800"/>
          </a:xfrm>
          <a:prstGeom prst="ellipse">
            <a:avLst/>
          </a:prstGeom>
          <a:solidFill>
            <a:schemeClr val="accent1"/>
          </a:solidFill>
          <a:ln w="9525">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400" b="1"/>
              <a:t>Coach</a:t>
            </a:r>
          </a:p>
        </p:txBody>
      </p:sp>
      <p:sp>
        <p:nvSpPr>
          <p:cNvPr id="6155" name="Oval 11">
            <a:extLst>
              <a:ext uri="{FF2B5EF4-FFF2-40B4-BE49-F238E27FC236}">
                <a16:creationId xmlns:a16="http://schemas.microsoft.com/office/drawing/2014/main" id="{BB9D2AEC-F329-4886-B51C-5F8062BD7AF9}"/>
              </a:ext>
            </a:extLst>
          </p:cNvPr>
          <p:cNvSpPr>
            <a:spLocks noChangeArrowheads="1"/>
          </p:cNvSpPr>
          <p:nvPr/>
        </p:nvSpPr>
        <p:spPr bwMode="auto">
          <a:xfrm>
            <a:off x="5688013" y="2632075"/>
            <a:ext cx="1524000" cy="685800"/>
          </a:xfrm>
          <a:prstGeom prst="ellipse">
            <a:avLst/>
          </a:prstGeom>
          <a:solidFill>
            <a:schemeClr val="accent1"/>
          </a:solidFill>
          <a:ln w="9525">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400" b="1"/>
              <a:t>Facilitator</a:t>
            </a:r>
          </a:p>
        </p:txBody>
      </p:sp>
      <p:sp>
        <p:nvSpPr>
          <p:cNvPr id="6156" name="Oval 12">
            <a:extLst>
              <a:ext uri="{FF2B5EF4-FFF2-40B4-BE49-F238E27FC236}">
                <a16:creationId xmlns:a16="http://schemas.microsoft.com/office/drawing/2014/main" id="{C4C7A8DD-4614-4F83-B07E-0896B767008A}"/>
              </a:ext>
            </a:extLst>
          </p:cNvPr>
          <p:cNvSpPr>
            <a:spLocks noChangeArrowheads="1"/>
          </p:cNvSpPr>
          <p:nvPr/>
        </p:nvSpPr>
        <p:spPr bwMode="auto">
          <a:xfrm>
            <a:off x="1344613" y="3775075"/>
            <a:ext cx="1524000" cy="685800"/>
          </a:xfrm>
          <a:prstGeom prst="ellipse">
            <a:avLst/>
          </a:prstGeom>
          <a:solidFill>
            <a:schemeClr val="accent1"/>
          </a:solidFill>
          <a:ln w="9525">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400" b="1"/>
              <a:t>Trusted</a:t>
            </a:r>
          </a:p>
          <a:p>
            <a:pPr algn="ctr" eaLnBrk="1" hangingPunct="1">
              <a:spcBef>
                <a:spcPct val="0"/>
              </a:spcBef>
              <a:buFontTx/>
              <a:buNone/>
            </a:pPr>
            <a:r>
              <a:rPr lang="en-GB" altLang="en-US" sz="1400" b="1"/>
              <a:t>Listener</a:t>
            </a:r>
          </a:p>
        </p:txBody>
      </p:sp>
      <p:sp>
        <p:nvSpPr>
          <p:cNvPr id="6157" name="Oval 13">
            <a:extLst>
              <a:ext uri="{FF2B5EF4-FFF2-40B4-BE49-F238E27FC236}">
                <a16:creationId xmlns:a16="http://schemas.microsoft.com/office/drawing/2014/main" id="{81EC8AD5-A31B-469A-9F89-B5831DE15626}"/>
              </a:ext>
            </a:extLst>
          </p:cNvPr>
          <p:cNvSpPr>
            <a:spLocks noChangeArrowheads="1"/>
          </p:cNvSpPr>
          <p:nvPr/>
        </p:nvSpPr>
        <p:spPr bwMode="auto">
          <a:xfrm>
            <a:off x="1192213" y="2632075"/>
            <a:ext cx="1524000" cy="685800"/>
          </a:xfrm>
          <a:prstGeom prst="ellipse">
            <a:avLst/>
          </a:prstGeom>
          <a:solidFill>
            <a:schemeClr val="accent1"/>
          </a:solidFill>
          <a:ln w="9525">
            <a:solidFill>
              <a:schemeClr val="tx1"/>
            </a:solidFill>
            <a:round/>
            <a:headEnd/>
            <a:tailEnd/>
          </a:ln>
        </p:spPr>
        <p:txBody>
          <a:bodyPr wrap="none"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400" b="1"/>
              <a:t>Teacher</a:t>
            </a:r>
          </a:p>
        </p:txBody>
      </p:sp>
      <p:sp>
        <p:nvSpPr>
          <p:cNvPr id="6158" name="Line 14">
            <a:extLst>
              <a:ext uri="{FF2B5EF4-FFF2-40B4-BE49-F238E27FC236}">
                <a16:creationId xmlns:a16="http://schemas.microsoft.com/office/drawing/2014/main" id="{A326D5B9-73A8-4F5C-9A95-C8D8B08BFE1B}"/>
              </a:ext>
            </a:extLst>
          </p:cNvPr>
          <p:cNvSpPr>
            <a:spLocks noChangeShapeType="1"/>
          </p:cNvSpPr>
          <p:nvPr/>
        </p:nvSpPr>
        <p:spPr bwMode="auto">
          <a:xfrm flipH="1" flipV="1">
            <a:off x="2716213" y="2022475"/>
            <a:ext cx="838200" cy="609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6159" name="Line 15">
            <a:extLst>
              <a:ext uri="{FF2B5EF4-FFF2-40B4-BE49-F238E27FC236}">
                <a16:creationId xmlns:a16="http://schemas.microsoft.com/office/drawing/2014/main" id="{7BC774C3-A03D-44B8-A409-DEE2877A1B8F}"/>
              </a:ext>
            </a:extLst>
          </p:cNvPr>
          <p:cNvSpPr>
            <a:spLocks noChangeShapeType="1"/>
          </p:cNvSpPr>
          <p:nvPr/>
        </p:nvSpPr>
        <p:spPr bwMode="auto">
          <a:xfrm flipH="1">
            <a:off x="2868613" y="3013075"/>
            <a:ext cx="685800" cy="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6160" name="Line 16">
            <a:extLst>
              <a:ext uri="{FF2B5EF4-FFF2-40B4-BE49-F238E27FC236}">
                <a16:creationId xmlns:a16="http://schemas.microsoft.com/office/drawing/2014/main" id="{238410CC-D672-4F94-AA24-148A3D0C920C}"/>
              </a:ext>
            </a:extLst>
          </p:cNvPr>
          <p:cNvSpPr>
            <a:spLocks noChangeShapeType="1"/>
          </p:cNvSpPr>
          <p:nvPr/>
        </p:nvSpPr>
        <p:spPr bwMode="auto">
          <a:xfrm flipH="1">
            <a:off x="3021013" y="3622675"/>
            <a:ext cx="8382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6161" name="Line 17">
            <a:extLst>
              <a:ext uri="{FF2B5EF4-FFF2-40B4-BE49-F238E27FC236}">
                <a16:creationId xmlns:a16="http://schemas.microsoft.com/office/drawing/2014/main" id="{7F0A33AD-996B-4198-8DB1-4168E5C962BA}"/>
              </a:ext>
            </a:extLst>
          </p:cNvPr>
          <p:cNvSpPr>
            <a:spLocks noChangeShapeType="1"/>
          </p:cNvSpPr>
          <p:nvPr/>
        </p:nvSpPr>
        <p:spPr bwMode="auto">
          <a:xfrm flipH="1">
            <a:off x="3021013" y="4156075"/>
            <a:ext cx="914400" cy="762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6162" name="Line 18">
            <a:extLst>
              <a:ext uri="{FF2B5EF4-FFF2-40B4-BE49-F238E27FC236}">
                <a16:creationId xmlns:a16="http://schemas.microsoft.com/office/drawing/2014/main" id="{F2E82535-70FB-4B20-82F6-A3C406FF17C4}"/>
              </a:ext>
            </a:extLst>
          </p:cNvPr>
          <p:cNvSpPr>
            <a:spLocks noChangeShapeType="1"/>
          </p:cNvSpPr>
          <p:nvPr/>
        </p:nvSpPr>
        <p:spPr bwMode="auto">
          <a:xfrm>
            <a:off x="4926013" y="4460875"/>
            <a:ext cx="762000" cy="3810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6163" name="Line 19">
            <a:extLst>
              <a:ext uri="{FF2B5EF4-FFF2-40B4-BE49-F238E27FC236}">
                <a16:creationId xmlns:a16="http://schemas.microsoft.com/office/drawing/2014/main" id="{33362FE1-DE51-494C-A73E-E221B5CDC441}"/>
              </a:ext>
            </a:extLst>
          </p:cNvPr>
          <p:cNvSpPr>
            <a:spLocks noChangeShapeType="1"/>
          </p:cNvSpPr>
          <p:nvPr/>
        </p:nvSpPr>
        <p:spPr bwMode="auto">
          <a:xfrm flipV="1">
            <a:off x="4697413" y="2174875"/>
            <a:ext cx="8382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6164" name="Line 20">
            <a:extLst>
              <a:ext uri="{FF2B5EF4-FFF2-40B4-BE49-F238E27FC236}">
                <a16:creationId xmlns:a16="http://schemas.microsoft.com/office/drawing/2014/main" id="{2C98FF5E-CBA7-4FFF-945F-EF7EDAC36305}"/>
              </a:ext>
            </a:extLst>
          </p:cNvPr>
          <p:cNvSpPr>
            <a:spLocks noChangeShapeType="1"/>
          </p:cNvSpPr>
          <p:nvPr/>
        </p:nvSpPr>
        <p:spPr bwMode="auto">
          <a:xfrm flipV="1">
            <a:off x="4926013" y="3013075"/>
            <a:ext cx="609600" cy="76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6165" name="Line 21">
            <a:extLst>
              <a:ext uri="{FF2B5EF4-FFF2-40B4-BE49-F238E27FC236}">
                <a16:creationId xmlns:a16="http://schemas.microsoft.com/office/drawing/2014/main" id="{FF1E8CA5-BFD0-464D-803F-E3FD95CE78F4}"/>
              </a:ext>
            </a:extLst>
          </p:cNvPr>
          <p:cNvSpPr>
            <a:spLocks noChangeShapeType="1"/>
          </p:cNvSpPr>
          <p:nvPr/>
        </p:nvSpPr>
        <p:spPr bwMode="auto">
          <a:xfrm>
            <a:off x="4849813" y="3622675"/>
            <a:ext cx="9144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6166" name="Line 22">
            <a:extLst>
              <a:ext uri="{FF2B5EF4-FFF2-40B4-BE49-F238E27FC236}">
                <a16:creationId xmlns:a16="http://schemas.microsoft.com/office/drawing/2014/main" id="{7C53ABD3-E366-4C7A-9185-65E5D5F22F75}"/>
              </a:ext>
            </a:extLst>
          </p:cNvPr>
          <p:cNvSpPr>
            <a:spLocks noChangeShapeType="1"/>
          </p:cNvSpPr>
          <p:nvPr/>
        </p:nvSpPr>
        <p:spPr bwMode="auto">
          <a:xfrm flipV="1">
            <a:off x="4087813" y="1946275"/>
            <a:ext cx="152400" cy="3048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6167" name="Line 23">
            <a:extLst>
              <a:ext uri="{FF2B5EF4-FFF2-40B4-BE49-F238E27FC236}">
                <a16:creationId xmlns:a16="http://schemas.microsoft.com/office/drawing/2014/main" id="{F7111D3A-BB33-4A3A-AF24-58B2FDA16D4E}"/>
              </a:ext>
            </a:extLst>
          </p:cNvPr>
          <p:cNvSpPr>
            <a:spLocks noChangeShapeType="1"/>
          </p:cNvSpPr>
          <p:nvPr/>
        </p:nvSpPr>
        <p:spPr bwMode="auto">
          <a:xfrm>
            <a:off x="4316413" y="4689475"/>
            <a:ext cx="0" cy="4572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GB"/>
          </a:p>
        </p:txBody>
      </p:sp>
      <p:sp>
        <p:nvSpPr>
          <p:cNvPr id="6168" name="Rectangle 24">
            <a:extLst>
              <a:ext uri="{FF2B5EF4-FFF2-40B4-BE49-F238E27FC236}">
                <a16:creationId xmlns:a16="http://schemas.microsoft.com/office/drawing/2014/main" id="{D2A085EE-F88B-4121-AA24-19665F08EED4}"/>
              </a:ext>
            </a:extLst>
          </p:cNvPr>
          <p:cNvSpPr>
            <a:spLocks noChangeArrowheads="1"/>
          </p:cNvSpPr>
          <p:nvPr/>
        </p:nvSpPr>
        <p:spPr bwMode="auto">
          <a:xfrm>
            <a:off x="2555875" y="188913"/>
            <a:ext cx="316865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2000">
                <a:solidFill>
                  <a:schemeClr val="tx2"/>
                </a:solidFill>
                <a:latin typeface="Arial" panose="020B0604020202020204" pitchFamily="34" charset="0"/>
              </a:rPr>
              <a:t>Teacher Mentor Roles </a:t>
            </a:r>
          </a:p>
        </p:txBody>
      </p:sp>
      <p:sp>
        <p:nvSpPr>
          <p:cNvPr id="6169" name="TextBox 24">
            <a:extLst>
              <a:ext uri="{FF2B5EF4-FFF2-40B4-BE49-F238E27FC236}">
                <a16:creationId xmlns:a16="http://schemas.microsoft.com/office/drawing/2014/main" id="{A00E7C01-7117-43C2-ACDA-5A200B5EF8B1}"/>
              </a:ext>
            </a:extLst>
          </p:cNvPr>
          <p:cNvSpPr txBox="1">
            <a:spLocks noChangeArrowheads="1"/>
          </p:cNvSpPr>
          <p:nvPr/>
        </p:nvSpPr>
        <p:spPr bwMode="auto">
          <a:xfrm>
            <a:off x="6548438" y="5108575"/>
            <a:ext cx="2089150" cy="938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r" eaLnBrk="1" hangingPunct="1">
              <a:spcBef>
                <a:spcPct val="0"/>
              </a:spcBef>
              <a:buFontTx/>
              <a:buNone/>
            </a:pPr>
            <a:r>
              <a:rPr lang="en-GB" altLang="en-US" sz="1100">
                <a:latin typeface="Arial" panose="020B0604020202020204" pitchFamily="34" charset="0"/>
              </a:rPr>
              <a:t>Ref:</a:t>
            </a:r>
          </a:p>
          <a:p>
            <a:pPr algn="r" eaLnBrk="1" hangingPunct="1">
              <a:spcBef>
                <a:spcPct val="0"/>
              </a:spcBef>
              <a:buFontTx/>
              <a:buNone/>
            </a:pPr>
            <a:r>
              <a:rPr lang="en-GB" altLang="en-US" sz="1100">
                <a:latin typeface="Arial" panose="020B0604020202020204" pitchFamily="34" charset="0"/>
              </a:rPr>
              <a:t>  New Teacher Center,</a:t>
            </a:r>
          </a:p>
          <a:p>
            <a:pPr algn="r" eaLnBrk="1" hangingPunct="1">
              <a:spcBef>
                <a:spcPct val="0"/>
              </a:spcBef>
              <a:buFontTx/>
              <a:buNone/>
            </a:pPr>
            <a:r>
              <a:rPr lang="en-GB" altLang="en-US" sz="1100">
                <a:latin typeface="Arial" panose="020B0604020202020204" pitchFamily="34" charset="0"/>
              </a:rPr>
              <a:t>Santa Cruz, </a:t>
            </a:r>
          </a:p>
          <a:p>
            <a:pPr algn="r" eaLnBrk="1" hangingPunct="1">
              <a:spcBef>
                <a:spcPct val="0"/>
              </a:spcBef>
              <a:buFontTx/>
              <a:buNone/>
            </a:pPr>
            <a:r>
              <a:rPr lang="en-GB" altLang="en-US" sz="1100">
                <a:latin typeface="Arial" panose="020B0604020202020204" pitchFamily="34" charset="0"/>
              </a:rPr>
              <a:t>California </a:t>
            </a:r>
          </a:p>
          <a:p>
            <a:pPr algn="r" eaLnBrk="1" hangingPunct="1">
              <a:spcBef>
                <a:spcPct val="0"/>
              </a:spcBef>
              <a:buFontTx/>
              <a:buNone/>
            </a:pPr>
            <a:r>
              <a:rPr lang="en-GB" altLang="en-US" sz="1100">
                <a:latin typeface="Arial" panose="020B0604020202020204" pitchFamily="34" charset="0"/>
              </a:rPr>
              <a:t>(2007)</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Date Placeholder 3">
            <a:extLst>
              <a:ext uri="{FF2B5EF4-FFF2-40B4-BE49-F238E27FC236}">
                <a16:creationId xmlns:a16="http://schemas.microsoft.com/office/drawing/2014/main" id="{83F6B349-F00D-417F-BB14-9D25504B5B57}"/>
              </a:ext>
            </a:extLst>
          </p:cNvPr>
          <p:cNvSpPr>
            <a:spLocks noGrp="1"/>
          </p:cNvSpPr>
          <p:nvPr>
            <p:ph type="dt" sz="quarter" idx="10"/>
          </p:nvPr>
        </p:nvSpPr>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en-GB" altLang="en-US" sz="1200">
                <a:solidFill>
                  <a:srgbClr val="898989"/>
                </a:solidFill>
                <a:cs typeface="Arial" panose="020B0604020202020204" pitchFamily="34" charset="0"/>
              </a:rPr>
              <a:t> </a:t>
            </a:r>
          </a:p>
          <a:p>
            <a:pPr fontAlgn="base">
              <a:spcBef>
                <a:spcPct val="0"/>
              </a:spcBef>
              <a:spcAft>
                <a:spcPct val="0"/>
              </a:spcAft>
              <a:buFontTx/>
              <a:buNone/>
            </a:pPr>
            <a:endParaRPr lang="en-GB" altLang="en-US" sz="1200">
              <a:solidFill>
                <a:srgbClr val="898989"/>
              </a:solidFill>
              <a:cs typeface="Arial" panose="020B0604020202020204" pitchFamily="34" charset="0"/>
            </a:endParaRPr>
          </a:p>
          <a:p>
            <a:pPr fontAlgn="base">
              <a:spcBef>
                <a:spcPct val="0"/>
              </a:spcBef>
              <a:spcAft>
                <a:spcPct val="0"/>
              </a:spcAft>
              <a:buFontTx/>
              <a:buNone/>
            </a:pPr>
            <a:fld id="{484BDCBD-AD1D-43D5-8140-47EE8F513E06}" type="slidenum">
              <a:rPr lang="en-GB" altLang="en-US" sz="1200" smtClean="0">
                <a:solidFill>
                  <a:srgbClr val="898989"/>
                </a:solidFill>
                <a:cs typeface="Arial" panose="020B0604020202020204" pitchFamily="34" charset="0"/>
              </a:rPr>
              <a:pPr fontAlgn="base">
                <a:spcBef>
                  <a:spcPct val="0"/>
                </a:spcBef>
                <a:spcAft>
                  <a:spcPct val="0"/>
                </a:spcAft>
                <a:buFontTx/>
                <a:buNone/>
              </a:pPr>
              <a:t>20</a:t>
            </a:fld>
            <a:endParaRPr lang="en-GB" altLang="en-US" sz="1200">
              <a:solidFill>
                <a:srgbClr val="898989"/>
              </a:solidFill>
              <a:cs typeface="Arial" panose="020B0604020202020204" pitchFamily="34" charset="0"/>
            </a:endParaRPr>
          </a:p>
        </p:txBody>
      </p:sp>
      <p:sp>
        <p:nvSpPr>
          <p:cNvPr id="43011" name="Rectangle 2">
            <a:extLst>
              <a:ext uri="{FF2B5EF4-FFF2-40B4-BE49-F238E27FC236}">
                <a16:creationId xmlns:a16="http://schemas.microsoft.com/office/drawing/2014/main" id="{19BF71BA-5555-43BA-A45B-5D808B47CEA5}"/>
              </a:ext>
            </a:extLst>
          </p:cNvPr>
          <p:cNvSpPr>
            <a:spLocks noGrp="1" noChangeArrowheads="1"/>
          </p:cNvSpPr>
          <p:nvPr>
            <p:ph type="title"/>
          </p:nvPr>
        </p:nvSpPr>
        <p:spPr/>
        <p:txBody>
          <a:bodyPr/>
          <a:lstStyle/>
          <a:p>
            <a:pPr eaLnBrk="1" hangingPunct="1"/>
            <a:r>
              <a:rPr lang="en-GB" altLang="en-US">
                <a:latin typeface="Arial" panose="020B0604020202020204" pitchFamily="34" charset="0"/>
                <a:cs typeface="Arial" panose="020B0604020202020204" pitchFamily="34" charset="0"/>
              </a:rPr>
              <a:t>Mentoring Competencies</a:t>
            </a:r>
          </a:p>
        </p:txBody>
      </p:sp>
      <p:sp>
        <p:nvSpPr>
          <p:cNvPr id="43012" name="Rectangle 3">
            <a:extLst>
              <a:ext uri="{FF2B5EF4-FFF2-40B4-BE49-F238E27FC236}">
                <a16:creationId xmlns:a16="http://schemas.microsoft.com/office/drawing/2014/main" id="{4BADC58E-36E6-4B6D-9DBD-DA9AC8D0F8EC}"/>
              </a:ext>
            </a:extLst>
          </p:cNvPr>
          <p:cNvSpPr>
            <a:spLocks noGrp="1" noChangeArrowheads="1"/>
          </p:cNvSpPr>
          <p:nvPr>
            <p:ph type="body" idx="1"/>
          </p:nvPr>
        </p:nvSpPr>
        <p:spPr/>
        <p:txBody>
          <a:bodyPr/>
          <a:lstStyle/>
          <a:p>
            <a:pPr eaLnBrk="1" hangingPunct="1">
              <a:buFontTx/>
              <a:buNone/>
            </a:pPr>
            <a:r>
              <a:rPr lang="en-GB" altLang="en-US" b="1" u="sng" dirty="0">
                <a:latin typeface="Arial" panose="020B0604020202020204" pitchFamily="34" charset="0"/>
                <a:cs typeface="Arial" panose="020B0604020202020204" pitchFamily="34" charset="0"/>
              </a:rPr>
              <a:t>Reflecting</a:t>
            </a:r>
          </a:p>
          <a:p>
            <a:pPr eaLnBrk="1" hangingPunct="1">
              <a:buClr>
                <a:schemeClr val="tx1"/>
              </a:buClr>
            </a:pPr>
            <a:r>
              <a:rPr lang="en-GB" altLang="en-US" dirty="0">
                <a:latin typeface="Arial" panose="020B0604020202020204" pitchFamily="34" charset="0"/>
                <a:cs typeface="Arial" panose="020B0604020202020204" pitchFamily="34" charset="0"/>
              </a:rPr>
              <a:t>Maintain and review the process, relationship, progress and achievements</a:t>
            </a:r>
          </a:p>
          <a:p>
            <a:pPr eaLnBrk="1" hangingPunct="1">
              <a:buClr>
                <a:schemeClr val="tx1"/>
              </a:buClr>
            </a:pPr>
            <a:r>
              <a:rPr lang="en-GB" altLang="en-US" dirty="0">
                <a:latin typeface="Arial" panose="020B0604020202020204" pitchFamily="34" charset="0"/>
                <a:cs typeface="Arial" panose="020B0604020202020204" pitchFamily="34" charset="0"/>
              </a:rPr>
              <a:t>Record and maintain notes</a:t>
            </a:r>
          </a:p>
          <a:p>
            <a:pPr eaLnBrk="1" hangingPunct="1">
              <a:buClr>
                <a:schemeClr val="tx1"/>
              </a:buClr>
            </a:pPr>
            <a:r>
              <a:rPr lang="en-GB" altLang="en-US" dirty="0">
                <a:latin typeface="Arial" panose="020B0604020202020204" pitchFamily="34" charset="0"/>
                <a:cs typeface="Arial" panose="020B0604020202020204" pitchFamily="34" charset="0"/>
              </a:rPr>
              <a:t>Reflect on and develop own mentoring competence</a:t>
            </a:r>
          </a:p>
          <a:p>
            <a:pPr eaLnBrk="1" hangingPunct="1">
              <a:buClr>
                <a:schemeClr val="tx1"/>
              </a:buClr>
            </a:pPr>
            <a:endParaRPr lang="en-GB" altLang="en-US" dirty="0">
              <a:latin typeface="Arial" panose="020B0604020202020204" pitchFamily="34" charset="0"/>
              <a:cs typeface="Arial" panose="020B0604020202020204" pitchFamily="34" charset="0"/>
            </a:endParaRPr>
          </a:p>
          <a:p>
            <a:pPr eaLnBrk="1" hangingPunct="1">
              <a:buClr>
                <a:schemeClr val="tx1"/>
              </a:buClr>
              <a:buFontTx/>
              <a:buNone/>
            </a:pPr>
            <a:r>
              <a:rPr lang="en-GB" altLang="en-US" sz="1800" b="1" dirty="0">
                <a:latin typeface="Arial" panose="020B0604020202020204" pitchFamily="34" charset="0"/>
                <a:cs typeface="Arial" panose="020B0604020202020204" pitchFamily="34" charset="0"/>
              </a:rPr>
              <a:t> </a:t>
            </a:r>
          </a:p>
          <a:p>
            <a:pPr eaLnBrk="1" hangingPunct="1">
              <a:buClr>
                <a:schemeClr val="tx1"/>
              </a:buClr>
              <a:buFontTx/>
              <a:buNone/>
            </a:pPr>
            <a:endParaRPr lang="en-GB" altLang="en-US" sz="2800" dirty="0">
              <a:latin typeface="Arial" panose="020B0604020202020204" pitchFamily="34" charset="0"/>
              <a:cs typeface="Arial" panose="020B0604020202020204" pitchFamily="34" charset="0"/>
            </a:endParaRPr>
          </a:p>
        </p:txBody>
      </p:sp>
      <p:sp>
        <p:nvSpPr>
          <p:cNvPr id="43013" name="TextBox 4">
            <a:extLst>
              <a:ext uri="{FF2B5EF4-FFF2-40B4-BE49-F238E27FC236}">
                <a16:creationId xmlns:a16="http://schemas.microsoft.com/office/drawing/2014/main" id="{0097AEAB-75AD-4A6C-BC05-E3E53788F961}"/>
              </a:ext>
            </a:extLst>
          </p:cNvPr>
          <p:cNvSpPr txBox="1">
            <a:spLocks noChangeArrowheads="1"/>
          </p:cNvSpPr>
          <p:nvPr/>
        </p:nvSpPr>
        <p:spPr bwMode="auto">
          <a:xfrm>
            <a:off x="98425" y="5622925"/>
            <a:ext cx="2087563" cy="93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100">
                <a:latin typeface="Arial" panose="020B0604020202020204" pitchFamily="34" charset="0"/>
              </a:rPr>
              <a:t>Ref:</a:t>
            </a:r>
          </a:p>
          <a:p>
            <a:pPr eaLnBrk="1" hangingPunct="1">
              <a:spcBef>
                <a:spcPct val="0"/>
              </a:spcBef>
              <a:buFontTx/>
              <a:buNone/>
            </a:pPr>
            <a:r>
              <a:rPr lang="en-GB" altLang="en-US" sz="1100">
                <a:latin typeface="Arial" panose="020B0604020202020204" pitchFamily="34" charset="0"/>
              </a:rPr>
              <a:t>New Teacher Center,</a:t>
            </a:r>
          </a:p>
          <a:p>
            <a:pPr eaLnBrk="1" hangingPunct="1">
              <a:spcBef>
                <a:spcPct val="0"/>
              </a:spcBef>
              <a:buFontTx/>
              <a:buNone/>
            </a:pPr>
            <a:r>
              <a:rPr lang="en-GB" altLang="en-US" sz="1100">
                <a:latin typeface="Arial" panose="020B0604020202020204" pitchFamily="34" charset="0"/>
              </a:rPr>
              <a:t>Santa Cruz, </a:t>
            </a:r>
          </a:p>
          <a:p>
            <a:pPr eaLnBrk="1" hangingPunct="1">
              <a:spcBef>
                <a:spcPct val="0"/>
              </a:spcBef>
              <a:buFontTx/>
              <a:buNone/>
            </a:pPr>
            <a:r>
              <a:rPr lang="en-GB" altLang="en-US" sz="1100">
                <a:latin typeface="Arial" panose="020B0604020202020204" pitchFamily="34" charset="0"/>
              </a:rPr>
              <a:t>California </a:t>
            </a:r>
          </a:p>
          <a:p>
            <a:pPr eaLnBrk="1" hangingPunct="1">
              <a:spcBef>
                <a:spcPct val="0"/>
              </a:spcBef>
              <a:buFontTx/>
              <a:buNone/>
            </a:pPr>
            <a:r>
              <a:rPr lang="en-GB" altLang="en-US" sz="1100">
                <a:latin typeface="Arial" panose="020B0604020202020204" pitchFamily="34" charset="0"/>
              </a:rPr>
              <a:t>(2007)</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Date Placeholder 3">
            <a:extLst>
              <a:ext uri="{FF2B5EF4-FFF2-40B4-BE49-F238E27FC236}">
                <a16:creationId xmlns:a16="http://schemas.microsoft.com/office/drawing/2014/main" id="{700B9037-2170-410C-A349-0A738C79452F}"/>
              </a:ext>
            </a:extLst>
          </p:cNvPr>
          <p:cNvSpPr>
            <a:spLocks noGrp="1"/>
          </p:cNvSpPr>
          <p:nvPr>
            <p:ph type="dt" sz="quarter" idx="10"/>
          </p:nvPr>
        </p:nvSpPr>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en-GB" altLang="en-US" sz="1200">
                <a:solidFill>
                  <a:srgbClr val="898989"/>
                </a:solidFill>
                <a:cs typeface="Arial" panose="020B0604020202020204" pitchFamily="34" charset="0"/>
              </a:rPr>
              <a:t> </a:t>
            </a:r>
          </a:p>
          <a:p>
            <a:pPr fontAlgn="base">
              <a:spcBef>
                <a:spcPct val="0"/>
              </a:spcBef>
              <a:spcAft>
                <a:spcPct val="0"/>
              </a:spcAft>
              <a:buFontTx/>
              <a:buNone/>
            </a:pPr>
            <a:endParaRPr lang="en-GB" altLang="en-US" sz="1200">
              <a:solidFill>
                <a:srgbClr val="898989"/>
              </a:solidFill>
              <a:cs typeface="Arial" panose="020B0604020202020204" pitchFamily="34" charset="0"/>
            </a:endParaRPr>
          </a:p>
          <a:p>
            <a:pPr fontAlgn="base">
              <a:spcBef>
                <a:spcPct val="0"/>
              </a:spcBef>
              <a:spcAft>
                <a:spcPct val="0"/>
              </a:spcAft>
              <a:buFontTx/>
              <a:buNone/>
            </a:pPr>
            <a:fld id="{4C7AD0D2-DBD7-4D28-A4A4-20F94464ADAA}" type="slidenum">
              <a:rPr lang="en-GB" altLang="en-US" sz="1200" smtClean="0">
                <a:solidFill>
                  <a:srgbClr val="898989"/>
                </a:solidFill>
                <a:cs typeface="Arial" panose="020B0604020202020204" pitchFamily="34" charset="0"/>
              </a:rPr>
              <a:pPr fontAlgn="base">
                <a:spcBef>
                  <a:spcPct val="0"/>
                </a:spcBef>
                <a:spcAft>
                  <a:spcPct val="0"/>
                </a:spcAft>
                <a:buFontTx/>
                <a:buNone/>
              </a:pPr>
              <a:t>21</a:t>
            </a:fld>
            <a:endParaRPr lang="en-GB" altLang="en-US" sz="1200">
              <a:solidFill>
                <a:srgbClr val="898989"/>
              </a:solidFill>
              <a:cs typeface="Arial" panose="020B0604020202020204" pitchFamily="34" charset="0"/>
            </a:endParaRPr>
          </a:p>
        </p:txBody>
      </p:sp>
      <p:sp>
        <p:nvSpPr>
          <p:cNvPr id="45059" name="Rectangle 2">
            <a:extLst>
              <a:ext uri="{FF2B5EF4-FFF2-40B4-BE49-F238E27FC236}">
                <a16:creationId xmlns:a16="http://schemas.microsoft.com/office/drawing/2014/main" id="{E89D3E3C-4007-42CB-AF8A-5A0B87FF7FB8}"/>
              </a:ext>
            </a:extLst>
          </p:cNvPr>
          <p:cNvSpPr>
            <a:spLocks noGrp="1" noChangeArrowheads="1"/>
          </p:cNvSpPr>
          <p:nvPr>
            <p:ph type="title"/>
          </p:nvPr>
        </p:nvSpPr>
        <p:spPr/>
        <p:txBody>
          <a:bodyPr/>
          <a:lstStyle/>
          <a:p>
            <a:pPr eaLnBrk="1" hangingPunct="1"/>
            <a:r>
              <a:rPr lang="en-GB" altLang="en-US">
                <a:latin typeface="Arial" panose="020B0604020202020204" pitchFamily="34" charset="0"/>
                <a:cs typeface="Arial" panose="020B0604020202020204" pitchFamily="34" charset="0"/>
              </a:rPr>
              <a:t>References</a:t>
            </a:r>
          </a:p>
        </p:txBody>
      </p:sp>
      <p:sp>
        <p:nvSpPr>
          <p:cNvPr id="81923" name="Rectangle 3">
            <a:extLst>
              <a:ext uri="{FF2B5EF4-FFF2-40B4-BE49-F238E27FC236}">
                <a16:creationId xmlns:a16="http://schemas.microsoft.com/office/drawing/2014/main" id="{CC486D2D-ADFB-4509-8877-24C4FD51A733}"/>
              </a:ext>
            </a:extLst>
          </p:cNvPr>
          <p:cNvSpPr>
            <a:spLocks noGrp="1" noChangeArrowheads="1"/>
          </p:cNvSpPr>
          <p:nvPr>
            <p:ph type="body" idx="1"/>
          </p:nvPr>
        </p:nvSpPr>
        <p:spPr>
          <a:xfrm>
            <a:off x="457200" y="1417638"/>
            <a:ext cx="8218488" cy="4308475"/>
          </a:xfrm>
        </p:spPr>
        <p:txBody>
          <a:bodyPr rtlCol="0">
            <a:normAutofit lnSpcReduction="10000"/>
          </a:bodyPr>
          <a:lstStyle/>
          <a:p>
            <a:pPr eaLnBrk="1" fontAlgn="auto" hangingPunct="1">
              <a:spcAft>
                <a:spcPts val="0"/>
              </a:spcAft>
              <a:defRPr/>
            </a:pPr>
            <a:r>
              <a:rPr lang="en-GB" altLang="en-US" sz="2000" dirty="0">
                <a:latin typeface="Arial" panose="020B0604020202020204" pitchFamily="34" charset="0"/>
                <a:cs typeface="Arial" panose="020B0604020202020204" pitchFamily="34" charset="0"/>
              </a:rPr>
              <a:t> New Teacher </a:t>
            </a:r>
            <a:r>
              <a:rPr lang="en-GB" altLang="en-US" sz="2000" dirty="0" err="1">
                <a:latin typeface="Arial" panose="020B0604020202020204" pitchFamily="34" charset="0"/>
                <a:cs typeface="Arial" panose="020B0604020202020204" pitchFamily="34" charset="0"/>
              </a:rPr>
              <a:t>Center</a:t>
            </a:r>
            <a:r>
              <a:rPr lang="en-GB" altLang="en-US" sz="2000" dirty="0">
                <a:latin typeface="Arial" panose="020B0604020202020204" pitchFamily="34" charset="0"/>
                <a:cs typeface="Arial" panose="020B0604020202020204" pitchFamily="34" charset="0"/>
              </a:rPr>
              <a:t>, Santa Cruz, California </a:t>
            </a:r>
          </a:p>
          <a:p>
            <a:pPr eaLnBrk="1" fontAlgn="auto" hangingPunct="1">
              <a:spcAft>
                <a:spcPts val="0"/>
              </a:spcAft>
              <a:buFontTx/>
              <a:buNone/>
              <a:defRPr/>
            </a:pPr>
            <a:r>
              <a:rPr lang="en-GB" altLang="en-US" sz="2000" dirty="0">
                <a:latin typeface="Arial" panose="020B0604020202020204" pitchFamily="34" charset="0"/>
                <a:cs typeface="Arial" panose="020B0604020202020204" pitchFamily="34" charset="0"/>
              </a:rPr>
              <a:t>      </a:t>
            </a:r>
            <a:r>
              <a:rPr lang="en-GB" altLang="en-US" sz="2000" dirty="0">
                <a:latin typeface="Arial" panose="020B0604020202020204" pitchFamily="34" charset="0"/>
                <a:cs typeface="Arial" panose="020B0604020202020204" pitchFamily="34" charset="0"/>
                <a:hlinkClick r:id="rId3"/>
              </a:rPr>
              <a:t>http://www.newteachercenter.org/</a:t>
            </a:r>
            <a:endParaRPr lang="en-GB" altLang="en-US" sz="2000" dirty="0">
              <a:latin typeface="Arial" panose="020B0604020202020204" pitchFamily="34" charset="0"/>
              <a:cs typeface="Arial" panose="020B0604020202020204" pitchFamily="34" charset="0"/>
            </a:endParaRPr>
          </a:p>
          <a:p>
            <a:pPr marL="0" indent="0" eaLnBrk="1" fontAlgn="auto" hangingPunct="1">
              <a:spcAft>
                <a:spcPts val="0"/>
              </a:spcAft>
              <a:buFontTx/>
              <a:buNone/>
              <a:defRPr/>
            </a:pPr>
            <a:endParaRPr lang="en-GB" sz="2000" dirty="0">
              <a:latin typeface="Arial" panose="020B0604020202020204" pitchFamily="34" charset="0"/>
              <a:cs typeface="Arial" panose="020B0604020202020204" pitchFamily="34" charset="0"/>
            </a:endParaRPr>
          </a:p>
          <a:p>
            <a:pPr eaLnBrk="1" fontAlgn="auto" hangingPunct="1">
              <a:spcAft>
                <a:spcPts val="0"/>
              </a:spcAft>
              <a:defRPr/>
            </a:pPr>
            <a:r>
              <a:rPr lang="en-GB" sz="2000" dirty="0" err="1">
                <a:latin typeface="Arial" panose="020B0604020202020204" pitchFamily="34" charset="0"/>
                <a:cs typeface="Arial" panose="020B0604020202020204" pitchFamily="34" charset="0"/>
              </a:rPr>
              <a:t>Megginson</a:t>
            </a:r>
            <a:r>
              <a:rPr lang="en-GB" sz="2000" dirty="0">
                <a:latin typeface="Arial" panose="020B0604020202020204" pitchFamily="34" charset="0"/>
                <a:cs typeface="Arial" panose="020B0604020202020204" pitchFamily="34" charset="0"/>
              </a:rPr>
              <a:t>, D. and </a:t>
            </a:r>
            <a:r>
              <a:rPr lang="en-GB" sz="2000" dirty="0" err="1">
                <a:latin typeface="Arial" panose="020B0604020202020204" pitchFamily="34" charset="0"/>
                <a:cs typeface="Arial" panose="020B0604020202020204" pitchFamily="34" charset="0"/>
              </a:rPr>
              <a:t>Clutterbuck</a:t>
            </a:r>
            <a:r>
              <a:rPr lang="en-GB" sz="2000" dirty="0">
                <a:latin typeface="Arial" panose="020B0604020202020204" pitchFamily="34" charset="0"/>
                <a:cs typeface="Arial" panose="020B0604020202020204" pitchFamily="34" charset="0"/>
              </a:rPr>
              <a:t>, D., (2009) </a:t>
            </a:r>
            <a:r>
              <a:rPr lang="en-GB" sz="2000" i="1" dirty="0">
                <a:latin typeface="Arial" panose="020B0604020202020204" pitchFamily="34" charset="0"/>
                <a:cs typeface="Arial" panose="020B0604020202020204" pitchFamily="34" charset="0"/>
              </a:rPr>
              <a:t>Further Techniques for Coaching and Mentoring</a:t>
            </a:r>
            <a:r>
              <a:rPr lang="en-GB" sz="2000" dirty="0">
                <a:latin typeface="Arial" panose="020B0604020202020204" pitchFamily="34" charset="0"/>
                <a:cs typeface="Arial" panose="020B0604020202020204" pitchFamily="34" charset="0"/>
              </a:rPr>
              <a:t>; Butterworth–Heinemann </a:t>
            </a:r>
          </a:p>
          <a:p>
            <a:pPr marL="0" indent="0" eaLnBrk="1" fontAlgn="auto" hangingPunct="1">
              <a:spcAft>
                <a:spcPts val="0"/>
              </a:spcAft>
              <a:buFontTx/>
              <a:buNone/>
              <a:defRPr/>
            </a:pPr>
            <a:endParaRPr lang="en-GB" sz="2000" dirty="0">
              <a:latin typeface="Arial" panose="020B0604020202020204" pitchFamily="34" charset="0"/>
              <a:cs typeface="Arial" panose="020B0604020202020204" pitchFamily="34" charset="0"/>
            </a:endParaRPr>
          </a:p>
          <a:p>
            <a:pPr eaLnBrk="1" fontAlgn="auto" hangingPunct="1">
              <a:spcAft>
                <a:spcPts val="0"/>
              </a:spcAft>
              <a:defRPr/>
            </a:pPr>
            <a:r>
              <a:rPr lang="en-GB" sz="2000" dirty="0">
                <a:latin typeface="Arial" panose="020B0604020202020204" pitchFamily="34" charset="0"/>
                <a:cs typeface="Arial" panose="020B0604020202020204" pitchFamily="34" charset="0"/>
              </a:rPr>
              <a:t>Rock, D.,(2007) </a:t>
            </a:r>
            <a:r>
              <a:rPr lang="en-GB" sz="2000" i="1" dirty="0">
                <a:latin typeface="Arial" panose="020B0604020202020204" pitchFamily="34" charset="0"/>
                <a:cs typeface="Arial" panose="020B0604020202020204" pitchFamily="34" charset="0"/>
              </a:rPr>
              <a:t>Quiet Leadership</a:t>
            </a:r>
            <a:r>
              <a:rPr lang="en-GB" sz="2000" dirty="0">
                <a:latin typeface="Arial" panose="020B0604020202020204" pitchFamily="34" charset="0"/>
                <a:cs typeface="Arial" panose="020B0604020202020204" pitchFamily="34" charset="0"/>
              </a:rPr>
              <a:t>; Harper Collins, New York (2007)</a:t>
            </a:r>
            <a:endParaRPr lang="en-GB" altLang="en-US" sz="2000" dirty="0">
              <a:latin typeface="Arial" panose="020B0604020202020204" pitchFamily="34" charset="0"/>
              <a:cs typeface="Arial" panose="020B0604020202020204" pitchFamily="34" charset="0"/>
            </a:endParaRPr>
          </a:p>
          <a:p>
            <a:pPr eaLnBrk="1" fontAlgn="auto" hangingPunct="1">
              <a:spcAft>
                <a:spcPts val="0"/>
              </a:spcAft>
              <a:defRPr/>
            </a:pPr>
            <a:r>
              <a:rPr lang="en-GB" altLang="en-US" sz="2000" dirty="0">
                <a:latin typeface="Arial" panose="020B0604020202020204" pitchFamily="34" charset="0"/>
                <a:cs typeface="Arial" panose="020B0604020202020204" pitchFamily="34" charset="0"/>
              </a:rPr>
              <a:t>O’Neil, Judy and </a:t>
            </a:r>
            <a:r>
              <a:rPr lang="en-GB" altLang="en-US" sz="2000" dirty="0" err="1">
                <a:latin typeface="Arial" panose="020B0604020202020204" pitchFamily="34" charset="0"/>
                <a:cs typeface="Arial" panose="020B0604020202020204" pitchFamily="34" charset="0"/>
              </a:rPr>
              <a:t>Marsick</a:t>
            </a:r>
            <a:r>
              <a:rPr lang="en-GB" altLang="en-US" sz="2000" dirty="0">
                <a:latin typeface="Arial" panose="020B0604020202020204" pitchFamily="34" charset="0"/>
                <a:cs typeface="Arial" panose="020B0604020202020204" pitchFamily="34" charset="0"/>
              </a:rPr>
              <a:t>, Victoria (2007) </a:t>
            </a:r>
            <a:r>
              <a:rPr lang="en-GB" altLang="en-US" sz="2000" i="1" dirty="0">
                <a:latin typeface="Arial" panose="020B0604020202020204" pitchFamily="34" charset="0"/>
                <a:cs typeface="Arial" panose="020B0604020202020204" pitchFamily="34" charset="0"/>
              </a:rPr>
              <a:t>Understanding Action Learning ; </a:t>
            </a:r>
            <a:r>
              <a:rPr lang="en-GB" altLang="en-US" sz="2000" dirty="0" err="1">
                <a:latin typeface="Arial" panose="020B0604020202020204" pitchFamily="34" charset="0"/>
                <a:cs typeface="Arial" panose="020B0604020202020204" pitchFamily="34" charset="0"/>
              </a:rPr>
              <a:t>Amacom</a:t>
            </a:r>
            <a:r>
              <a:rPr lang="en-GB" altLang="en-US" sz="2000" dirty="0">
                <a:latin typeface="Arial" panose="020B0604020202020204" pitchFamily="34" charset="0"/>
                <a:cs typeface="Arial" panose="020B0604020202020204" pitchFamily="34" charset="0"/>
              </a:rPr>
              <a:t> Pub</a:t>
            </a:r>
          </a:p>
          <a:p>
            <a:pPr marL="0" indent="0" eaLnBrk="1" fontAlgn="auto" hangingPunct="1">
              <a:spcAft>
                <a:spcPts val="0"/>
              </a:spcAft>
              <a:buFontTx/>
              <a:buNone/>
              <a:defRPr/>
            </a:pPr>
            <a:endParaRPr lang="en-GB" altLang="en-US" sz="2000" dirty="0">
              <a:latin typeface="Arial" panose="020B0604020202020204" pitchFamily="34" charset="0"/>
              <a:cs typeface="Arial" panose="020B0604020202020204" pitchFamily="34" charset="0"/>
            </a:endParaRPr>
          </a:p>
          <a:p>
            <a:pPr eaLnBrk="1" fontAlgn="auto" hangingPunct="1">
              <a:spcAft>
                <a:spcPts val="0"/>
              </a:spcAft>
              <a:defRPr/>
            </a:pPr>
            <a:r>
              <a:rPr lang="en-GB" altLang="en-US" sz="2000" dirty="0">
                <a:latin typeface="Arial" panose="020B0604020202020204" pitchFamily="34" charset="0"/>
                <a:cs typeface="Arial" panose="020B0604020202020204" pitchFamily="34" charset="0"/>
              </a:rPr>
              <a:t>Covey, Stephen R. (2004):</a:t>
            </a:r>
            <a:r>
              <a:rPr lang="en-GB" altLang="en-US" sz="2000" i="1" dirty="0">
                <a:latin typeface="Arial" panose="020B0604020202020204" pitchFamily="34" charset="0"/>
                <a:cs typeface="Arial" panose="020B0604020202020204" pitchFamily="34" charset="0"/>
              </a:rPr>
              <a:t>The 7 Habits of Highly Effective People</a:t>
            </a:r>
            <a:r>
              <a:rPr lang="en-GB" altLang="en-US" sz="2000" dirty="0">
                <a:latin typeface="Arial" panose="020B0604020202020204" pitchFamily="34" charset="0"/>
                <a:cs typeface="Arial" panose="020B0604020202020204" pitchFamily="34" charset="0"/>
              </a:rPr>
              <a:t>;  Simon and Schuster Pub New York  </a:t>
            </a:r>
          </a:p>
          <a:p>
            <a:pPr eaLnBrk="1" fontAlgn="auto" hangingPunct="1">
              <a:spcAft>
                <a:spcPts val="0"/>
              </a:spcAft>
              <a:buFontTx/>
              <a:buNone/>
              <a:defRPr/>
            </a:pPr>
            <a:r>
              <a:rPr lang="en-GB" altLang="en-US" sz="2000" dirty="0">
                <a:latin typeface="Arial" panose="020B0604020202020204" pitchFamily="34" charset="0"/>
                <a:cs typeface="Arial" panose="020B0604020202020204" pitchFamily="34" charset="0"/>
              </a:rPr>
              <a:t>  </a:t>
            </a:r>
          </a:p>
          <a:p>
            <a:pPr eaLnBrk="1" fontAlgn="auto" hangingPunct="1">
              <a:spcAft>
                <a:spcPts val="0"/>
              </a:spcAft>
              <a:buFontTx/>
              <a:buNone/>
              <a:defRPr/>
            </a:pPr>
            <a:endParaRPr lang="en-GB" altLang="en-US" sz="2400" dirty="0">
              <a:latin typeface="Arial" panose="020B0604020202020204" pitchFamily="34" charset="0"/>
              <a:cs typeface="Arial" panose="020B0604020202020204" pitchFamily="34" charset="0"/>
            </a:endParaRPr>
          </a:p>
          <a:p>
            <a:pPr eaLnBrk="1" fontAlgn="auto" hangingPunct="1">
              <a:spcAft>
                <a:spcPts val="0"/>
              </a:spcAft>
              <a:buFontTx/>
              <a:buNone/>
              <a:defRPr/>
            </a:pPr>
            <a:endParaRPr lang="en-GB" altLang="en-US" sz="2400" dirty="0">
              <a:latin typeface="Arial" panose="020B0604020202020204" pitchFamily="34" charset="0"/>
              <a:cs typeface="Arial" panose="020B0604020202020204" pitchFamily="34" charset="0"/>
            </a:endParaRPr>
          </a:p>
          <a:p>
            <a:pPr eaLnBrk="1" fontAlgn="auto" hangingPunct="1">
              <a:spcAft>
                <a:spcPts val="0"/>
              </a:spcAft>
              <a:defRPr/>
            </a:pPr>
            <a:endParaRPr lang="en-GB" altLang="en-US" sz="2400" dirty="0">
              <a:latin typeface="Arial" panose="020B0604020202020204" pitchFamily="34" charset="0"/>
              <a:cs typeface="Arial" panose="020B0604020202020204"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68686DA8-000A-4910-86BF-12F7D162B38D}"/>
              </a:ext>
            </a:extLst>
          </p:cNvPr>
          <p:cNvSpPr>
            <a:spLocks noGrp="1" noChangeArrowheads="1"/>
          </p:cNvSpPr>
          <p:nvPr>
            <p:ph type="title"/>
          </p:nvPr>
        </p:nvSpPr>
        <p:spPr/>
        <p:txBody>
          <a:bodyPr/>
          <a:lstStyle/>
          <a:p>
            <a:pPr eaLnBrk="1" hangingPunct="1"/>
            <a:r>
              <a:rPr lang="en-GB" altLang="en-US" dirty="0">
                <a:latin typeface="Arial" panose="020B0604020202020204" pitchFamily="34" charset="0"/>
                <a:cs typeface="Arial" panose="020B0604020202020204" pitchFamily="34" charset="0"/>
              </a:rPr>
              <a:t>The Mentoring Continuum</a:t>
            </a:r>
          </a:p>
        </p:txBody>
      </p:sp>
      <p:grpSp>
        <p:nvGrpSpPr>
          <p:cNvPr id="8195" name="Diagram 3">
            <a:extLst>
              <a:ext uri="{FF2B5EF4-FFF2-40B4-BE49-F238E27FC236}">
                <a16:creationId xmlns:a16="http://schemas.microsoft.com/office/drawing/2014/main" id="{B33F8017-1F8D-468A-9BBD-776E6F222C51}"/>
              </a:ext>
            </a:extLst>
          </p:cNvPr>
          <p:cNvGrpSpPr>
            <a:grpSpLocks noChangeAspect="1"/>
          </p:cNvGrpSpPr>
          <p:nvPr/>
        </p:nvGrpSpPr>
        <p:grpSpPr bwMode="auto">
          <a:xfrm>
            <a:off x="468313" y="1557338"/>
            <a:ext cx="7991475" cy="4310062"/>
            <a:chOff x="266" y="709"/>
            <a:chExt cx="5184" cy="2851"/>
          </a:xfrm>
        </p:grpSpPr>
        <p:sp>
          <p:nvSpPr>
            <p:cNvPr id="8197" name="AutoShape 4">
              <a:extLst>
                <a:ext uri="{FF2B5EF4-FFF2-40B4-BE49-F238E27FC236}">
                  <a16:creationId xmlns:a16="http://schemas.microsoft.com/office/drawing/2014/main" id="{24DBC104-910F-4153-9A66-1DC9551F8D06}"/>
                </a:ext>
              </a:extLst>
            </p:cNvPr>
            <p:cNvSpPr>
              <a:spLocks noChangeAspect="1" noChangeArrowheads="1" noTextEdit="1"/>
            </p:cNvSpPr>
            <p:nvPr/>
          </p:nvSpPr>
          <p:spPr bwMode="auto">
            <a:xfrm>
              <a:off x="266" y="709"/>
              <a:ext cx="5184" cy="2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p>
          </p:txBody>
        </p:sp>
        <p:sp>
          <p:nvSpPr>
            <p:cNvPr id="8198" name="_s2052">
              <a:extLst>
                <a:ext uri="{FF2B5EF4-FFF2-40B4-BE49-F238E27FC236}">
                  <a16:creationId xmlns:a16="http://schemas.microsoft.com/office/drawing/2014/main" id="{172C40A1-F5B0-4707-8A47-FD713DFB9CF5}"/>
                </a:ext>
              </a:extLst>
            </p:cNvPr>
            <p:cNvSpPr>
              <a:spLocks noChangeArrowheads="1" noTextEdit="1"/>
            </p:cNvSpPr>
            <p:nvPr/>
          </p:nvSpPr>
          <p:spPr bwMode="auto">
            <a:xfrm>
              <a:off x="1935" y="920"/>
              <a:ext cx="1847" cy="1847"/>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58 w 21600"/>
                <a:gd name="T19" fmla="*/ 3158 h 21600"/>
                <a:gd name="T20" fmla="*/ 18442 w 21600"/>
                <a:gd name="T21" fmla="*/ 18442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2050" y="3709"/>
                  </a:moveTo>
                  <a:cubicBezTo>
                    <a:pt x="11637" y="3636"/>
                    <a:pt x="11219" y="3599"/>
                    <a:pt x="10800" y="3599"/>
                  </a:cubicBezTo>
                  <a:cubicBezTo>
                    <a:pt x="9107" y="3599"/>
                    <a:pt x="7468" y="4196"/>
                    <a:pt x="6171" y="5284"/>
                  </a:cubicBezTo>
                  <a:lnTo>
                    <a:pt x="3857" y="2526"/>
                  </a:lnTo>
                  <a:cubicBezTo>
                    <a:pt x="5802" y="894"/>
                    <a:pt x="8260" y="-1"/>
                    <a:pt x="10800" y="-1"/>
                  </a:cubicBezTo>
                  <a:cubicBezTo>
                    <a:pt x="11428" y="-1"/>
                    <a:pt x="12056" y="54"/>
                    <a:pt x="12675" y="164"/>
                  </a:cubicBezTo>
                  <a:lnTo>
                    <a:pt x="13144" y="-2495"/>
                  </a:lnTo>
                  <a:lnTo>
                    <a:pt x="16794" y="2717"/>
                  </a:lnTo>
                  <a:lnTo>
                    <a:pt x="11581" y="6368"/>
                  </a:lnTo>
                  <a:lnTo>
                    <a:pt x="12050" y="3709"/>
                  </a:lnTo>
                  <a:close/>
                </a:path>
              </a:pathLst>
            </a:custGeom>
            <a:solidFill>
              <a:schemeClr val="accent1"/>
            </a:solidFill>
            <a:ln w="9525">
              <a:solidFill>
                <a:schemeClr val="tx1"/>
              </a:solidFill>
              <a:miter lim="800000"/>
              <a:headEnd/>
              <a:tailEnd/>
            </a:ln>
          </p:spPr>
          <p:txBody>
            <a:bodyPr lIns="0" tIns="0" rIns="0" bIns="0" anchor="ctr"/>
            <a:lstStyle/>
            <a:p>
              <a:endParaRPr lang="en-GB"/>
            </a:p>
          </p:txBody>
        </p:sp>
        <p:sp>
          <p:nvSpPr>
            <p:cNvPr id="8199" name="_s2053">
              <a:extLst>
                <a:ext uri="{FF2B5EF4-FFF2-40B4-BE49-F238E27FC236}">
                  <a16:creationId xmlns:a16="http://schemas.microsoft.com/office/drawing/2014/main" id="{5C43C99C-1484-4263-82AB-18E9F1F9C7E5}"/>
                </a:ext>
              </a:extLst>
            </p:cNvPr>
            <p:cNvSpPr>
              <a:spLocks noChangeArrowheads="1" noTextEdit="1"/>
            </p:cNvSpPr>
            <p:nvPr/>
          </p:nvSpPr>
          <p:spPr bwMode="auto">
            <a:xfrm rot="7200000">
              <a:off x="2188" y="1358"/>
              <a:ext cx="1847" cy="1847"/>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58 w 21600"/>
                <a:gd name="T19" fmla="*/ 3158 h 21600"/>
                <a:gd name="T20" fmla="*/ 18442 w 21600"/>
                <a:gd name="T21" fmla="*/ 18442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2050" y="3709"/>
                  </a:moveTo>
                  <a:cubicBezTo>
                    <a:pt x="11637" y="3636"/>
                    <a:pt x="11219" y="3599"/>
                    <a:pt x="10800" y="3599"/>
                  </a:cubicBezTo>
                  <a:cubicBezTo>
                    <a:pt x="9107" y="3599"/>
                    <a:pt x="7468" y="4196"/>
                    <a:pt x="6171" y="5284"/>
                  </a:cubicBezTo>
                  <a:lnTo>
                    <a:pt x="3857" y="2526"/>
                  </a:lnTo>
                  <a:cubicBezTo>
                    <a:pt x="5802" y="894"/>
                    <a:pt x="8260" y="-1"/>
                    <a:pt x="10800" y="-1"/>
                  </a:cubicBezTo>
                  <a:cubicBezTo>
                    <a:pt x="11428" y="-1"/>
                    <a:pt x="12056" y="54"/>
                    <a:pt x="12675" y="164"/>
                  </a:cubicBezTo>
                  <a:lnTo>
                    <a:pt x="13144" y="-2495"/>
                  </a:lnTo>
                  <a:lnTo>
                    <a:pt x="16794" y="2717"/>
                  </a:lnTo>
                  <a:lnTo>
                    <a:pt x="11581" y="6368"/>
                  </a:lnTo>
                  <a:lnTo>
                    <a:pt x="12050" y="3709"/>
                  </a:lnTo>
                  <a:close/>
                </a:path>
              </a:pathLst>
            </a:custGeom>
            <a:solidFill>
              <a:schemeClr val="accent1"/>
            </a:solidFill>
            <a:ln w="9525">
              <a:solidFill>
                <a:schemeClr val="tx1"/>
              </a:solidFill>
              <a:miter lim="800000"/>
              <a:headEnd/>
              <a:tailEnd/>
            </a:ln>
          </p:spPr>
          <p:txBody>
            <a:bodyPr lIns="0" tIns="0" rIns="0" bIns="0" anchor="ctr"/>
            <a:lstStyle/>
            <a:p>
              <a:endParaRPr lang="en-GB"/>
            </a:p>
          </p:txBody>
        </p:sp>
        <p:sp>
          <p:nvSpPr>
            <p:cNvPr id="8200" name="_s2054">
              <a:extLst>
                <a:ext uri="{FF2B5EF4-FFF2-40B4-BE49-F238E27FC236}">
                  <a16:creationId xmlns:a16="http://schemas.microsoft.com/office/drawing/2014/main" id="{CFE5231E-A5C1-4A24-BBBD-054E8A839EA0}"/>
                </a:ext>
              </a:extLst>
            </p:cNvPr>
            <p:cNvSpPr>
              <a:spLocks noChangeArrowheads="1" noTextEdit="1"/>
            </p:cNvSpPr>
            <p:nvPr/>
          </p:nvSpPr>
          <p:spPr bwMode="auto">
            <a:xfrm rot="-7200000">
              <a:off x="1682" y="1358"/>
              <a:ext cx="1847" cy="1847"/>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58 w 21600"/>
                <a:gd name="T19" fmla="*/ 3158 h 21600"/>
                <a:gd name="T20" fmla="*/ 18442 w 21600"/>
                <a:gd name="T21" fmla="*/ 18442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2050" y="3709"/>
                  </a:moveTo>
                  <a:cubicBezTo>
                    <a:pt x="11637" y="3636"/>
                    <a:pt x="11219" y="3599"/>
                    <a:pt x="10800" y="3599"/>
                  </a:cubicBezTo>
                  <a:cubicBezTo>
                    <a:pt x="9107" y="3599"/>
                    <a:pt x="7468" y="4196"/>
                    <a:pt x="6171" y="5284"/>
                  </a:cubicBezTo>
                  <a:lnTo>
                    <a:pt x="3857" y="2526"/>
                  </a:lnTo>
                  <a:cubicBezTo>
                    <a:pt x="5802" y="894"/>
                    <a:pt x="8260" y="-1"/>
                    <a:pt x="10800" y="-1"/>
                  </a:cubicBezTo>
                  <a:cubicBezTo>
                    <a:pt x="11428" y="-1"/>
                    <a:pt x="12056" y="54"/>
                    <a:pt x="12675" y="164"/>
                  </a:cubicBezTo>
                  <a:lnTo>
                    <a:pt x="13144" y="-2495"/>
                  </a:lnTo>
                  <a:lnTo>
                    <a:pt x="16794" y="2717"/>
                  </a:lnTo>
                  <a:lnTo>
                    <a:pt x="11581" y="6368"/>
                  </a:lnTo>
                  <a:lnTo>
                    <a:pt x="12050" y="3709"/>
                  </a:lnTo>
                  <a:close/>
                </a:path>
              </a:pathLst>
            </a:custGeom>
            <a:solidFill>
              <a:schemeClr val="accent1"/>
            </a:solidFill>
            <a:ln w="9525">
              <a:solidFill>
                <a:schemeClr val="tx1"/>
              </a:solidFill>
              <a:miter lim="800000"/>
              <a:headEnd/>
              <a:tailEnd/>
            </a:ln>
          </p:spPr>
          <p:txBody>
            <a:bodyPr lIns="0" tIns="0" rIns="0" bIns="0" anchor="ctr"/>
            <a:lstStyle/>
            <a:p>
              <a:endParaRPr lang="en-GB"/>
            </a:p>
          </p:txBody>
        </p:sp>
        <p:sp>
          <p:nvSpPr>
            <p:cNvPr id="8201" name="_s2055">
              <a:extLst>
                <a:ext uri="{FF2B5EF4-FFF2-40B4-BE49-F238E27FC236}">
                  <a16:creationId xmlns:a16="http://schemas.microsoft.com/office/drawing/2014/main" id="{AC2038CD-5A68-4975-A5D1-569A97BDBB16}"/>
                </a:ext>
              </a:extLst>
            </p:cNvPr>
            <p:cNvSpPr>
              <a:spLocks noChangeArrowheads="1"/>
            </p:cNvSpPr>
            <p:nvPr/>
          </p:nvSpPr>
          <p:spPr bwMode="auto">
            <a:xfrm>
              <a:off x="3364" y="1258"/>
              <a:ext cx="741" cy="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100">
                  <a:latin typeface="Arial" panose="020B0604020202020204" pitchFamily="34" charset="0"/>
                </a:rPr>
                <a:t>Collaborative</a:t>
              </a:r>
            </a:p>
          </p:txBody>
        </p:sp>
        <p:sp>
          <p:nvSpPr>
            <p:cNvPr id="8202" name="_s2056">
              <a:extLst>
                <a:ext uri="{FF2B5EF4-FFF2-40B4-BE49-F238E27FC236}">
                  <a16:creationId xmlns:a16="http://schemas.microsoft.com/office/drawing/2014/main" id="{9B2F603B-9D7F-44CE-A18F-DED091449857}"/>
                </a:ext>
              </a:extLst>
            </p:cNvPr>
            <p:cNvSpPr>
              <a:spLocks noChangeArrowheads="1"/>
            </p:cNvSpPr>
            <p:nvPr/>
          </p:nvSpPr>
          <p:spPr bwMode="auto">
            <a:xfrm>
              <a:off x="2489" y="2777"/>
              <a:ext cx="741" cy="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100">
                  <a:latin typeface="Arial" panose="020B0604020202020204" pitchFamily="34" charset="0"/>
                </a:rPr>
                <a:t>Facilitative</a:t>
              </a:r>
            </a:p>
          </p:txBody>
        </p:sp>
        <p:sp>
          <p:nvSpPr>
            <p:cNvPr id="8203" name="_s2057">
              <a:extLst>
                <a:ext uri="{FF2B5EF4-FFF2-40B4-BE49-F238E27FC236}">
                  <a16:creationId xmlns:a16="http://schemas.microsoft.com/office/drawing/2014/main" id="{9A10CE35-98A9-4F72-9D7E-6552EB7A77BE}"/>
                </a:ext>
              </a:extLst>
            </p:cNvPr>
            <p:cNvSpPr>
              <a:spLocks noChangeArrowheads="1"/>
            </p:cNvSpPr>
            <p:nvPr/>
          </p:nvSpPr>
          <p:spPr bwMode="auto">
            <a:xfrm>
              <a:off x="1611" y="1259"/>
              <a:ext cx="741" cy="7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ct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1100">
                  <a:latin typeface="Arial" panose="020B0604020202020204" pitchFamily="34" charset="0"/>
                </a:rPr>
                <a:t>Instructive</a:t>
              </a:r>
            </a:p>
          </p:txBody>
        </p:sp>
      </p:grpSp>
      <p:sp>
        <p:nvSpPr>
          <p:cNvPr id="12" name="TextBox 11">
            <a:extLst>
              <a:ext uri="{FF2B5EF4-FFF2-40B4-BE49-F238E27FC236}">
                <a16:creationId xmlns:a16="http://schemas.microsoft.com/office/drawing/2014/main" id="{2A36DE83-1987-4F26-B378-0CC4EF35EACB}"/>
              </a:ext>
            </a:extLst>
          </p:cNvPr>
          <p:cNvSpPr txBox="1"/>
          <p:nvPr/>
        </p:nvSpPr>
        <p:spPr>
          <a:xfrm>
            <a:off x="55563" y="5516563"/>
            <a:ext cx="2087562" cy="1231900"/>
          </a:xfrm>
          <a:prstGeom prst="rect">
            <a:avLst/>
          </a:prstGeom>
          <a:noFill/>
        </p:spPr>
        <p:txBody>
          <a:bodyPr>
            <a:spAutoFit/>
          </a:bodyPr>
          <a:lstStyle/>
          <a:p>
            <a:pPr eaLnBrk="1" fontAlgn="auto" hangingPunct="1">
              <a:spcBef>
                <a:spcPts val="0"/>
              </a:spcBef>
              <a:spcAft>
                <a:spcPts val="0"/>
              </a:spcAft>
              <a:defRPr/>
            </a:pPr>
            <a:r>
              <a:rPr lang="en-GB" altLang="en-US" sz="1400" dirty="0"/>
              <a:t>Ref:</a:t>
            </a:r>
          </a:p>
          <a:p>
            <a:pPr eaLnBrk="1" fontAlgn="auto" hangingPunct="1">
              <a:spcBef>
                <a:spcPts val="0"/>
              </a:spcBef>
              <a:spcAft>
                <a:spcPts val="0"/>
              </a:spcAft>
              <a:defRPr/>
            </a:pPr>
            <a:r>
              <a:rPr lang="en-GB" altLang="en-US" sz="1400" dirty="0"/>
              <a:t>New Teacher </a:t>
            </a:r>
            <a:r>
              <a:rPr lang="en-GB" altLang="en-US" sz="1400" dirty="0" err="1"/>
              <a:t>Center</a:t>
            </a:r>
            <a:r>
              <a:rPr lang="en-GB" altLang="en-US" sz="1400" dirty="0"/>
              <a:t>,</a:t>
            </a:r>
          </a:p>
          <a:p>
            <a:pPr eaLnBrk="1" fontAlgn="auto" hangingPunct="1">
              <a:spcBef>
                <a:spcPts val="0"/>
              </a:spcBef>
              <a:spcAft>
                <a:spcPts val="0"/>
              </a:spcAft>
              <a:defRPr/>
            </a:pPr>
            <a:r>
              <a:rPr lang="en-GB" altLang="en-US" sz="1400" dirty="0"/>
              <a:t>Santa Cruz, </a:t>
            </a:r>
          </a:p>
          <a:p>
            <a:pPr eaLnBrk="1" fontAlgn="auto" hangingPunct="1">
              <a:spcBef>
                <a:spcPts val="0"/>
              </a:spcBef>
              <a:spcAft>
                <a:spcPts val="0"/>
              </a:spcAft>
              <a:defRPr/>
            </a:pPr>
            <a:r>
              <a:rPr lang="en-GB" altLang="en-US" sz="1400" dirty="0"/>
              <a:t>California </a:t>
            </a:r>
          </a:p>
          <a:p>
            <a:pPr eaLnBrk="1" fontAlgn="auto" hangingPunct="1">
              <a:spcBef>
                <a:spcPts val="0"/>
              </a:spcBef>
              <a:spcAft>
                <a:spcPts val="0"/>
              </a:spcAft>
              <a:defRPr/>
            </a:pPr>
            <a:r>
              <a:rPr lang="en-GB" altLang="en-US" sz="1400" dirty="0"/>
              <a:t>(2007</a:t>
            </a:r>
            <a:r>
              <a:rPr lang="en-GB" altLang="en-US" dirty="0"/>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361D0FD5-F5D1-47BD-AD1A-A47BF6B32FE6}"/>
              </a:ext>
            </a:extLst>
          </p:cNvPr>
          <p:cNvSpPr>
            <a:spLocks noGrp="1" noChangeArrowheads="1"/>
          </p:cNvSpPr>
          <p:nvPr>
            <p:ph type="title"/>
          </p:nvPr>
        </p:nvSpPr>
        <p:spPr/>
        <p:txBody>
          <a:bodyPr/>
          <a:lstStyle/>
          <a:p>
            <a:pPr eaLnBrk="1" hangingPunct="1"/>
            <a:r>
              <a:rPr lang="en-GB" altLang="en-US" dirty="0">
                <a:latin typeface="Arial" panose="020B0604020202020204" pitchFamily="34" charset="0"/>
                <a:cs typeface="Arial" panose="020B0604020202020204" pitchFamily="34" charset="0"/>
              </a:rPr>
              <a:t>The Four Stages for Dialogue</a:t>
            </a:r>
          </a:p>
        </p:txBody>
      </p:sp>
      <p:sp>
        <p:nvSpPr>
          <p:cNvPr id="47106" name="Rectangle 3">
            <a:extLst>
              <a:ext uri="{FF2B5EF4-FFF2-40B4-BE49-F238E27FC236}">
                <a16:creationId xmlns:a16="http://schemas.microsoft.com/office/drawing/2014/main" id="{8BC47847-19E0-4B5C-BC16-FBA9BAB62393}"/>
              </a:ext>
            </a:extLst>
          </p:cNvPr>
          <p:cNvSpPr>
            <a:spLocks noGrp="1" noChangeArrowheads="1"/>
          </p:cNvSpPr>
          <p:nvPr>
            <p:ph type="body" idx="1"/>
          </p:nvPr>
        </p:nvSpPr>
        <p:spPr>
          <a:xfrm>
            <a:off x="468313" y="1557338"/>
            <a:ext cx="8496300" cy="4310062"/>
          </a:xfrm>
        </p:spPr>
        <p:txBody>
          <a:bodyPr rtlCol="0">
            <a:normAutofit lnSpcReduction="10000"/>
          </a:bodyPr>
          <a:lstStyle/>
          <a:p>
            <a:pPr eaLnBrk="1" fontAlgn="auto" hangingPunct="1">
              <a:lnSpc>
                <a:spcPct val="90000"/>
              </a:lnSpc>
              <a:spcAft>
                <a:spcPts val="0"/>
              </a:spcAft>
              <a:buFontTx/>
              <a:buNone/>
              <a:defRPr/>
            </a:pPr>
            <a:r>
              <a:rPr lang="en-GB" altLang="en-US" dirty="0">
                <a:latin typeface="Arial" panose="020B0604020202020204" pitchFamily="34" charset="0"/>
                <a:cs typeface="Arial" panose="020B0604020202020204" pitchFamily="34" charset="0"/>
              </a:rPr>
              <a:t>Before</a:t>
            </a:r>
          </a:p>
          <a:p>
            <a:pPr marL="514350" indent="-514350" eaLnBrk="1" fontAlgn="auto" hangingPunct="1">
              <a:lnSpc>
                <a:spcPct val="90000"/>
              </a:lnSpc>
              <a:spcAft>
                <a:spcPts val="0"/>
              </a:spcAft>
              <a:buFontTx/>
              <a:buAutoNum type="arabicParenBoth"/>
              <a:defRPr/>
            </a:pPr>
            <a:r>
              <a:rPr lang="en-GB" altLang="en-US" sz="2800" dirty="0">
                <a:latin typeface="Arial" panose="020B0604020202020204" pitchFamily="34" charset="0"/>
                <a:cs typeface="Arial" panose="020B0604020202020204" pitchFamily="34" charset="0"/>
              </a:rPr>
              <a:t>Planning and Preparation</a:t>
            </a:r>
          </a:p>
          <a:p>
            <a:pPr marL="514350" indent="-514350" eaLnBrk="1" fontAlgn="auto" hangingPunct="1">
              <a:lnSpc>
                <a:spcPct val="90000"/>
              </a:lnSpc>
              <a:spcAft>
                <a:spcPts val="0"/>
              </a:spcAft>
              <a:buFontTx/>
              <a:buAutoNum type="arabicParenBoth"/>
              <a:defRPr/>
            </a:pPr>
            <a:endParaRPr lang="en-GB" altLang="en-US" sz="2800" dirty="0">
              <a:latin typeface="Arial" panose="020B0604020202020204" pitchFamily="34" charset="0"/>
              <a:cs typeface="Arial" panose="020B0604020202020204" pitchFamily="34" charset="0"/>
            </a:endParaRPr>
          </a:p>
          <a:p>
            <a:pPr eaLnBrk="1" fontAlgn="auto" hangingPunct="1">
              <a:lnSpc>
                <a:spcPct val="90000"/>
              </a:lnSpc>
              <a:spcAft>
                <a:spcPts val="0"/>
              </a:spcAft>
              <a:buFontTx/>
              <a:buNone/>
              <a:defRPr/>
            </a:pPr>
            <a:r>
              <a:rPr lang="en-GB" altLang="en-US" dirty="0">
                <a:latin typeface="Arial" panose="020B0604020202020204" pitchFamily="34" charset="0"/>
                <a:cs typeface="Arial" panose="020B0604020202020204" pitchFamily="34" charset="0"/>
              </a:rPr>
              <a:t>During</a:t>
            </a:r>
          </a:p>
          <a:p>
            <a:pPr eaLnBrk="1" fontAlgn="auto" hangingPunct="1">
              <a:lnSpc>
                <a:spcPct val="90000"/>
              </a:lnSpc>
              <a:spcAft>
                <a:spcPts val="0"/>
              </a:spcAft>
              <a:buFontTx/>
              <a:buNone/>
              <a:defRPr/>
            </a:pPr>
            <a:r>
              <a:rPr lang="en-GB" altLang="en-US" sz="2800" dirty="0">
                <a:latin typeface="Arial" panose="020B0604020202020204" pitchFamily="34" charset="0"/>
                <a:cs typeface="Arial" panose="020B0604020202020204" pitchFamily="34" charset="0"/>
              </a:rPr>
              <a:t>(2) Facilitating the conversation</a:t>
            </a:r>
          </a:p>
          <a:p>
            <a:pPr eaLnBrk="1" fontAlgn="auto" hangingPunct="1">
              <a:lnSpc>
                <a:spcPct val="90000"/>
              </a:lnSpc>
              <a:spcAft>
                <a:spcPts val="0"/>
              </a:spcAft>
              <a:buFontTx/>
              <a:buNone/>
              <a:defRPr/>
            </a:pPr>
            <a:r>
              <a:rPr lang="en-GB" altLang="en-US" sz="2800" dirty="0">
                <a:latin typeface="Arial" panose="020B0604020202020204" pitchFamily="34" charset="0"/>
                <a:cs typeface="Arial" panose="020B0604020202020204" pitchFamily="34" charset="0"/>
              </a:rPr>
              <a:t>(3) Agreeing the outcome/action/next steps</a:t>
            </a:r>
          </a:p>
          <a:p>
            <a:pPr eaLnBrk="1" fontAlgn="auto" hangingPunct="1">
              <a:lnSpc>
                <a:spcPct val="90000"/>
              </a:lnSpc>
              <a:spcAft>
                <a:spcPts val="0"/>
              </a:spcAft>
              <a:buFontTx/>
              <a:buNone/>
              <a:defRPr/>
            </a:pPr>
            <a:endParaRPr lang="en-GB" altLang="en-US" sz="2800" dirty="0">
              <a:latin typeface="Arial" panose="020B0604020202020204" pitchFamily="34" charset="0"/>
              <a:cs typeface="Arial" panose="020B0604020202020204" pitchFamily="34" charset="0"/>
            </a:endParaRPr>
          </a:p>
          <a:p>
            <a:pPr eaLnBrk="1" fontAlgn="auto" hangingPunct="1">
              <a:lnSpc>
                <a:spcPct val="90000"/>
              </a:lnSpc>
              <a:spcAft>
                <a:spcPts val="0"/>
              </a:spcAft>
              <a:buFontTx/>
              <a:buNone/>
              <a:defRPr/>
            </a:pPr>
            <a:r>
              <a:rPr lang="en-GB" altLang="en-US" dirty="0">
                <a:latin typeface="Arial" panose="020B0604020202020204" pitchFamily="34" charset="0"/>
                <a:cs typeface="Arial" panose="020B0604020202020204" pitchFamily="34" charset="0"/>
              </a:rPr>
              <a:t>After</a:t>
            </a:r>
          </a:p>
          <a:p>
            <a:pPr eaLnBrk="1" fontAlgn="auto" hangingPunct="1">
              <a:lnSpc>
                <a:spcPct val="90000"/>
              </a:lnSpc>
              <a:spcAft>
                <a:spcPts val="0"/>
              </a:spcAft>
              <a:buFontTx/>
              <a:buNone/>
              <a:defRPr/>
            </a:pPr>
            <a:r>
              <a:rPr lang="en-GB" altLang="en-US" sz="2800" dirty="0">
                <a:latin typeface="Arial" panose="020B0604020202020204" pitchFamily="34" charset="0"/>
                <a:cs typeface="Arial" panose="020B0604020202020204" pitchFamily="34" charset="0"/>
              </a:rPr>
              <a:t>(4) Evaluating / Feedback/Review</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1">
            <a:extLst>
              <a:ext uri="{FF2B5EF4-FFF2-40B4-BE49-F238E27FC236}">
                <a16:creationId xmlns:a16="http://schemas.microsoft.com/office/drawing/2014/main" id="{871A7322-5741-41D6-920E-991C09F613A2}"/>
              </a:ext>
            </a:extLst>
          </p:cNvPr>
          <p:cNvSpPr>
            <a:spLocks noGrp="1"/>
          </p:cNvSpPr>
          <p:nvPr>
            <p:ph type="dt" sz="quarter" idx="10"/>
          </p:nvPr>
        </p:nvSpPr>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en-GB" altLang="en-US" sz="1200">
                <a:solidFill>
                  <a:srgbClr val="898989"/>
                </a:solidFill>
                <a:cs typeface="Arial" panose="020B0604020202020204" pitchFamily="34" charset="0"/>
              </a:rPr>
              <a:t> </a:t>
            </a:r>
          </a:p>
          <a:p>
            <a:pPr fontAlgn="base">
              <a:spcBef>
                <a:spcPct val="0"/>
              </a:spcBef>
              <a:spcAft>
                <a:spcPct val="0"/>
              </a:spcAft>
              <a:buFontTx/>
              <a:buNone/>
            </a:pPr>
            <a:endParaRPr lang="en-GB" altLang="en-US" sz="1200">
              <a:solidFill>
                <a:srgbClr val="898989"/>
              </a:solidFill>
              <a:cs typeface="Arial" panose="020B0604020202020204" pitchFamily="34" charset="0"/>
            </a:endParaRPr>
          </a:p>
          <a:p>
            <a:pPr fontAlgn="base">
              <a:spcBef>
                <a:spcPct val="0"/>
              </a:spcBef>
              <a:spcAft>
                <a:spcPct val="0"/>
              </a:spcAft>
              <a:buFontTx/>
              <a:buNone/>
            </a:pPr>
            <a:fld id="{EAA40A2C-CAAC-4326-AE89-DB0CA15A79FD}" type="slidenum">
              <a:rPr lang="en-GB" altLang="en-US" sz="1200" smtClean="0">
                <a:solidFill>
                  <a:srgbClr val="898989"/>
                </a:solidFill>
                <a:cs typeface="Arial" panose="020B0604020202020204" pitchFamily="34" charset="0"/>
              </a:rPr>
              <a:pPr fontAlgn="base">
                <a:spcBef>
                  <a:spcPct val="0"/>
                </a:spcBef>
                <a:spcAft>
                  <a:spcPct val="0"/>
                </a:spcAft>
                <a:buFontTx/>
                <a:buNone/>
              </a:pPr>
              <a:t>5</a:t>
            </a:fld>
            <a:endParaRPr lang="en-GB" altLang="en-US" sz="1200">
              <a:solidFill>
                <a:srgbClr val="898989"/>
              </a:solidFill>
              <a:cs typeface="Arial" panose="020B0604020202020204" pitchFamily="34" charset="0"/>
            </a:endParaRPr>
          </a:p>
        </p:txBody>
      </p:sp>
      <p:sp>
        <p:nvSpPr>
          <p:cNvPr id="14339" name="Rectangle 2">
            <a:extLst>
              <a:ext uri="{FF2B5EF4-FFF2-40B4-BE49-F238E27FC236}">
                <a16:creationId xmlns:a16="http://schemas.microsoft.com/office/drawing/2014/main" id="{E8EF29B6-4F23-4CB9-A3BA-5A2E7892196F}"/>
              </a:ext>
            </a:extLst>
          </p:cNvPr>
          <p:cNvSpPr>
            <a:spLocks noGrp="1" noChangeArrowheads="1"/>
          </p:cNvSpPr>
          <p:nvPr>
            <p:ph type="title" idx="4294967295"/>
          </p:nvPr>
        </p:nvSpPr>
        <p:spPr/>
        <p:txBody>
          <a:bodyPr rtlCol="0">
            <a:normAutofit/>
          </a:bodyPr>
          <a:lstStyle/>
          <a:p>
            <a:pPr eaLnBrk="1" fontAlgn="auto" hangingPunct="1">
              <a:spcAft>
                <a:spcPts val="0"/>
              </a:spcAft>
              <a:defRPr/>
            </a:pPr>
            <a:r>
              <a:rPr lang="en-GB" altLang="en-US" dirty="0">
                <a:latin typeface="Arial" panose="020B0604020202020204" pitchFamily="34" charset="0"/>
                <a:cs typeface="Arial" panose="020B0604020202020204" pitchFamily="34" charset="0"/>
              </a:rPr>
              <a:t>A Mentoring Dialogue...reminder</a:t>
            </a:r>
          </a:p>
        </p:txBody>
      </p:sp>
      <p:sp>
        <p:nvSpPr>
          <p:cNvPr id="14340" name="Rectangle 3">
            <a:extLst>
              <a:ext uri="{FF2B5EF4-FFF2-40B4-BE49-F238E27FC236}">
                <a16:creationId xmlns:a16="http://schemas.microsoft.com/office/drawing/2014/main" id="{7B79AB35-6911-4778-858E-8C3B9642122F}"/>
              </a:ext>
            </a:extLst>
          </p:cNvPr>
          <p:cNvSpPr>
            <a:spLocks noGrp="1" noChangeArrowheads="1"/>
          </p:cNvSpPr>
          <p:nvPr>
            <p:ph type="body" idx="4294967295"/>
          </p:nvPr>
        </p:nvSpPr>
        <p:spPr>
          <a:xfrm>
            <a:off x="539750" y="1196975"/>
            <a:ext cx="7991475" cy="4310063"/>
          </a:xfrm>
        </p:spPr>
        <p:txBody>
          <a:bodyPr rtlCol="0">
            <a:normAutofit fontScale="92500" lnSpcReduction="20000"/>
          </a:bodyPr>
          <a:lstStyle/>
          <a:p>
            <a:pPr eaLnBrk="1" fontAlgn="auto" hangingPunct="1">
              <a:lnSpc>
                <a:spcPct val="80000"/>
              </a:lnSpc>
              <a:spcAft>
                <a:spcPts val="0"/>
              </a:spcAft>
              <a:buFontTx/>
              <a:buNone/>
              <a:defRPr/>
            </a:pPr>
            <a:endParaRPr lang="en-GB" altLang="en-US" sz="1800">
              <a:latin typeface="Arial" panose="020B0604020202020204" pitchFamily="34" charset="0"/>
              <a:cs typeface="Arial" panose="020B0604020202020204" pitchFamily="34" charset="0"/>
            </a:endParaRPr>
          </a:p>
          <a:p>
            <a:pPr eaLnBrk="1" fontAlgn="auto" hangingPunct="1">
              <a:lnSpc>
                <a:spcPct val="80000"/>
              </a:lnSpc>
              <a:spcAft>
                <a:spcPts val="0"/>
              </a:spcAft>
              <a:buFontTx/>
              <a:buNone/>
              <a:defRPr/>
            </a:pPr>
            <a:r>
              <a:rPr lang="en-GB" altLang="en-US" sz="1800">
                <a:latin typeface="Arial" panose="020B0604020202020204" pitchFamily="34" charset="0"/>
                <a:cs typeface="Arial" panose="020B0604020202020204" pitchFamily="34" charset="0"/>
              </a:rPr>
              <a:t>Assess the mentee</a:t>
            </a:r>
            <a:r>
              <a:rPr lang="ja-JP" altLang="en-GB" sz="1800">
                <a:latin typeface="Arial" panose="020B0604020202020204" pitchFamily="34" charset="0"/>
                <a:cs typeface="Arial" panose="020B0604020202020204" pitchFamily="34" charset="0"/>
              </a:rPr>
              <a:t>’</a:t>
            </a:r>
            <a:r>
              <a:rPr lang="en-GB" altLang="ja-JP" sz="1800">
                <a:latin typeface="Arial" panose="020B0604020202020204" pitchFamily="34" charset="0"/>
                <a:cs typeface="Arial" panose="020B0604020202020204" pitchFamily="34" charset="0"/>
              </a:rPr>
              <a:t>s needs by:</a:t>
            </a:r>
          </a:p>
          <a:p>
            <a:pPr eaLnBrk="1" fontAlgn="auto" hangingPunct="1">
              <a:lnSpc>
                <a:spcPct val="80000"/>
              </a:lnSpc>
              <a:spcAft>
                <a:spcPts val="0"/>
              </a:spcAft>
              <a:defRPr/>
            </a:pPr>
            <a:r>
              <a:rPr lang="en-GB" altLang="en-US" sz="1800">
                <a:latin typeface="Arial" panose="020B0604020202020204" pitchFamily="34" charset="0"/>
                <a:cs typeface="Arial" panose="020B0604020202020204" pitchFamily="34" charset="0"/>
              </a:rPr>
              <a:t>Building trust</a:t>
            </a:r>
          </a:p>
          <a:p>
            <a:pPr eaLnBrk="1" fontAlgn="auto" hangingPunct="1">
              <a:lnSpc>
                <a:spcPct val="80000"/>
              </a:lnSpc>
              <a:spcAft>
                <a:spcPts val="0"/>
              </a:spcAft>
              <a:defRPr/>
            </a:pPr>
            <a:r>
              <a:rPr lang="en-GB" altLang="en-US" sz="1800">
                <a:latin typeface="Arial" panose="020B0604020202020204" pitchFamily="34" charset="0"/>
                <a:cs typeface="Arial" panose="020B0604020202020204" pitchFamily="34" charset="0"/>
              </a:rPr>
              <a:t>Identifying successes and areas for development</a:t>
            </a:r>
          </a:p>
          <a:p>
            <a:pPr eaLnBrk="1" fontAlgn="auto" hangingPunct="1">
              <a:lnSpc>
                <a:spcPct val="80000"/>
              </a:lnSpc>
              <a:spcAft>
                <a:spcPts val="0"/>
              </a:spcAft>
              <a:defRPr/>
            </a:pPr>
            <a:endParaRPr lang="en-GB" altLang="en-US" sz="1800">
              <a:latin typeface="Arial" panose="020B0604020202020204" pitchFamily="34" charset="0"/>
              <a:cs typeface="Arial" panose="020B0604020202020204" pitchFamily="34" charset="0"/>
            </a:endParaRPr>
          </a:p>
          <a:p>
            <a:pPr eaLnBrk="1" fontAlgn="auto" hangingPunct="1">
              <a:lnSpc>
                <a:spcPct val="80000"/>
              </a:lnSpc>
              <a:spcAft>
                <a:spcPts val="0"/>
              </a:spcAft>
              <a:buFontTx/>
              <a:buNone/>
              <a:defRPr/>
            </a:pPr>
            <a:r>
              <a:rPr lang="en-GB" altLang="en-US" sz="1800">
                <a:latin typeface="Arial" panose="020B0604020202020204" pitchFamily="34" charset="0"/>
                <a:cs typeface="Arial" panose="020B0604020202020204" pitchFamily="34" charset="0"/>
              </a:rPr>
              <a:t>Establish a focus for work by:</a:t>
            </a:r>
          </a:p>
          <a:p>
            <a:pPr eaLnBrk="1" fontAlgn="auto" hangingPunct="1">
              <a:lnSpc>
                <a:spcPct val="80000"/>
              </a:lnSpc>
              <a:spcAft>
                <a:spcPts val="0"/>
              </a:spcAft>
              <a:defRPr/>
            </a:pPr>
            <a:r>
              <a:rPr lang="en-GB" altLang="en-US" sz="1800">
                <a:latin typeface="Arial" panose="020B0604020202020204" pitchFamily="34" charset="0"/>
                <a:cs typeface="Arial" panose="020B0604020202020204" pitchFamily="34" charset="0"/>
              </a:rPr>
              <a:t>Paraphrasing</a:t>
            </a:r>
          </a:p>
          <a:p>
            <a:pPr eaLnBrk="1" fontAlgn="auto" hangingPunct="1">
              <a:lnSpc>
                <a:spcPct val="80000"/>
              </a:lnSpc>
              <a:spcAft>
                <a:spcPts val="0"/>
              </a:spcAft>
              <a:defRPr/>
            </a:pPr>
            <a:r>
              <a:rPr lang="en-GB" altLang="en-US" sz="1800">
                <a:latin typeface="Arial" panose="020B0604020202020204" pitchFamily="34" charset="0"/>
                <a:cs typeface="Arial" panose="020B0604020202020204" pitchFamily="34" charset="0"/>
              </a:rPr>
              <a:t>Clarifying</a:t>
            </a:r>
          </a:p>
          <a:p>
            <a:pPr eaLnBrk="1" fontAlgn="auto" hangingPunct="1">
              <a:lnSpc>
                <a:spcPct val="80000"/>
              </a:lnSpc>
              <a:spcAft>
                <a:spcPts val="0"/>
              </a:spcAft>
              <a:defRPr/>
            </a:pPr>
            <a:endParaRPr lang="en-GB" altLang="en-US" sz="1800">
              <a:latin typeface="Arial" panose="020B0604020202020204" pitchFamily="34" charset="0"/>
              <a:cs typeface="Arial" panose="020B0604020202020204" pitchFamily="34" charset="0"/>
            </a:endParaRPr>
          </a:p>
          <a:p>
            <a:pPr eaLnBrk="1" fontAlgn="auto" hangingPunct="1">
              <a:lnSpc>
                <a:spcPct val="80000"/>
              </a:lnSpc>
              <a:spcAft>
                <a:spcPts val="0"/>
              </a:spcAft>
              <a:buFontTx/>
              <a:buNone/>
              <a:defRPr/>
            </a:pPr>
            <a:r>
              <a:rPr lang="en-GB" altLang="en-US" sz="1800">
                <a:latin typeface="Arial" panose="020B0604020202020204" pitchFamily="34" charset="0"/>
                <a:cs typeface="Arial" panose="020B0604020202020204" pitchFamily="34" charset="0"/>
              </a:rPr>
              <a:t>Support mentee</a:t>
            </a:r>
            <a:r>
              <a:rPr lang="ja-JP" altLang="en-GB" sz="1800">
                <a:latin typeface="Arial" panose="020B0604020202020204" pitchFamily="34" charset="0"/>
                <a:cs typeface="Arial" panose="020B0604020202020204" pitchFamily="34" charset="0"/>
              </a:rPr>
              <a:t>’</a:t>
            </a:r>
            <a:r>
              <a:rPr lang="en-GB" altLang="ja-JP" sz="1800">
                <a:latin typeface="Arial" panose="020B0604020202020204" pitchFamily="34" charset="0"/>
                <a:cs typeface="Arial" panose="020B0604020202020204" pitchFamily="34" charset="0"/>
              </a:rPr>
              <a:t>s development by:</a:t>
            </a:r>
          </a:p>
          <a:p>
            <a:pPr eaLnBrk="1" fontAlgn="auto" hangingPunct="1">
              <a:lnSpc>
                <a:spcPct val="80000"/>
              </a:lnSpc>
              <a:spcAft>
                <a:spcPts val="0"/>
              </a:spcAft>
              <a:defRPr/>
            </a:pPr>
            <a:r>
              <a:rPr lang="en-GB" altLang="en-US" sz="1800">
                <a:latin typeface="Arial" panose="020B0604020202020204" pitchFamily="34" charset="0"/>
                <a:cs typeface="Arial" panose="020B0604020202020204" pitchFamily="34" charset="0"/>
              </a:rPr>
              <a:t>Instruction</a:t>
            </a:r>
          </a:p>
          <a:p>
            <a:pPr eaLnBrk="1" fontAlgn="auto" hangingPunct="1">
              <a:lnSpc>
                <a:spcPct val="80000"/>
              </a:lnSpc>
              <a:spcAft>
                <a:spcPts val="0"/>
              </a:spcAft>
              <a:defRPr/>
            </a:pPr>
            <a:r>
              <a:rPr lang="en-GB" altLang="en-US" sz="1800">
                <a:latin typeface="Arial" panose="020B0604020202020204" pitchFamily="34" charset="0"/>
                <a:cs typeface="Arial" panose="020B0604020202020204" pitchFamily="34" charset="0"/>
              </a:rPr>
              <a:t>Collaboration</a:t>
            </a:r>
          </a:p>
          <a:p>
            <a:pPr eaLnBrk="1" fontAlgn="auto" hangingPunct="1">
              <a:lnSpc>
                <a:spcPct val="80000"/>
              </a:lnSpc>
              <a:spcAft>
                <a:spcPts val="0"/>
              </a:spcAft>
              <a:defRPr/>
            </a:pPr>
            <a:r>
              <a:rPr lang="en-GB" altLang="en-US" sz="1800">
                <a:latin typeface="Arial" panose="020B0604020202020204" pitchFamily="34" charset="0"/>
                <a:cs typeface="Arial" panose="020B0604020202020204" pitchFamily="34" charset="0"/>
              </a:rPr>
              <a:t>Reflection</a:t>
            </a:r>
          </a:p>
          <a:p>
            <a:pPr eaLnBrk="1" fontAlgn="auto" hangingPunct="1">
              <a:lnSpc>
                <a:spcPct val="80000"/>
              </a:lnSpc>
              <a:spcAft>
                <a:spcPts val="0"/>
              </a:spcAft>
              <a:defRPr/>
            </a:pPr>
            <a:endParaRPr lang="en-GB" altLang="en-US" sz="1800">
              <a:latin typeface="Arial" panose="020B0604020202020204" pitchFamily="34" charset="0"/>
              <a:cs typeface="Arial" panose="020B0604020202020204" pitchFamily="34" charset="0"/>
            </a:endParaRPr>
          </a:p>
          <a:p>
            <a:pPr eaLnBrk="1" fontAlgn="auto" hangingPunct="1">
              <a:lnSpc>
                <a:spcPct val="80000"/>
              </a:lnSpc>
              <a:spcAft>
                <a:spcPts val="0"/>
              </a:spcAft>
              <a:buFontTx/>
              <a:buNone/>
              <a:defRPr/>
            </a:pPr>
            <a:r>
              <a:rPr lang="en-GB" altLang="en-US" sz="1800">
                <a:latin typeface="Arial" panose="020B0604020202020204" pitchFamily="34" charset="0"/>
                <a:cs typeface="Arial" panose="020B0604020202020204" pitchFamily="34" charset="0"/>
              </a:rPr>
              <a:t>Promote accountability by:</a:t>
            </a:r>
          </a:p>
          <a:p>
            <a:pPr eaLnBrk="1" fontAlgn="auto" hangingPunct="1">
              <a:lnSpc>
                <a:spcPct val="80000"/>
              </a:lnSpc>
              <a:spcAft>
                <a:spcPts val="0"/>
              </a:spcAft>
              <a:defRPr/>
            </a:pPr>
            <a:r>
              <a:rPr lang="en-GB" altLang="en-US" sz="1800">
                <a:latin typeface="Arial" panose="020B0604020202020204" pitchFamily="34" charset="0"/>
                <a:cs typeface="Arial" panose="020B0604020202020204" pitchFamily="34" charset="0"/>
              </a:rPr>
              <a:t>Identifying next steps</a:t>
            </a:r>
          </a:p>
          <a:p>
            <a:pPr eaLnBrk="1" fontAlgn="auto" hangingPunct="1">
              <a:lnSpc>
                <a:spcPct val="80000"/>
              </a:lnSpc>
              <a:spcAft>
                <a:spcPts val="0"/>
              </a:spcAft>
              <a:defRPr/>
            </a:pPr>
            <a:r>
              <a:rPr lang="en-GB" altLang="en-US" sz="1800">
                <a:latin typeface="Arial" panose="020B0604020202020204" pitchFamily="34" charset="0"/>
                <a:cs typeface="Arial" panose="020B0604020202020204" pitchFamily="34" charset="0"/>
              </a:rPr>
              <a:t>Follow-up</a:t>
            </a:r>
          </a:p>
          <a:p>
            <a:pPr eaLnBrk="1" fontAlgn="auto" hangingPunct="1">
              <a:lnSpc>
                <a:spcPct val="80000"/>
              </a:lnSpc>
              <a:spcAft>
                <a:spcPts val="0"/>
              </a:spcAft>
              <a:buFontTx/>
              <a:buNone/>
              <a:defRPr/>
            </a:pPr>
            <a:endParaRPr lang="en-GB" altLang="en-US" sz="1800">
              <a:latin typeface="Arial" panose="020B0604020202020204" pitchFamily="34" charset="0"/>
              <a:cs typeface="Arial" panose="020B0604020202020204" pitchFamily="34" charset="0"/>
            </a:endParaRPr>
          </a:p>
          <a:p>
            <a:pPr eaLnBrk="1" fontAlgn="auto" hangingPunct="1">
              <a:lnSpc>
                <a:spcPct val="80000"/>
              </a:lnSpc>
              <a:spcAft>
                <a:spcPts val="0"/>
              </a:spcAft>
              <a:buFontTx/>
              <a:buNone/>
              <a:defRPr/>
            </a:pPr>
            <a:r>
              <a:rPr lang="en-GB" altLang="en-US" sz="1800" b="1">
                <a:latin typeface="Arial" panose="020B0604020202020204" pitchFamily="34" charset="0"/>
                <a:cs typeface="Arial" panose="020B0604020202020204" pitchFamily="34" charset="0"/>
              </a:rPr>
              <a:t> </a:t>
            </a:r>
          </a:p>
        </p:txBody>
      </p:sp>
      <p:sp>
        <p:nvSpPr>
          <p:cNvPr id="12293" name="TextBox 5">
            <a:extLst>
              <a:ext uri="{FF2B5EF4-FFF2-40B4-BE49-F238E27FC236}">
                <a16:creationId xmlns:a16="http://schemas.microsoft.com/office/drawing/2014/main" id="{F3CF633E-13AB-493C-86D7-1C3FD1DED84B}"/>
              </a:ext>
            </a:extLst>
          </p:cNvPr>
          <p:cNvSpPr txBox="1">
            <a:spLocks noChangeArrowheads="1"/>
          </p:cNvSpPr>
          <p:nvPr/>
        </p:nvSpPr>
        <p:spPr bwMode="auto">
          <a:xfrm>
            <a:off x="6084888" y="4708525"/>
            <a:ext cx="2087562" cy="123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400">
                <a:latin typeface="Arial" panose="020B0604020202020204" pitchFamily="34" charset="0"/>
              </a:rPr>
              <a:t>Ref:</a:t>
            </a:r>
          </a:p>
          <a:p>
            <a:pPr eaLnBrk="1" hangingPunct="1">
              <a:spcBef>
                <a:spcPct val="0"/>
              </a:spcBef>
              <a:buFontTx/>
              <a:buNone/>
            </a:pPr>
            <a:r>
              <a:rPr lang="en-GB" altLang="en-US" sz="1400">
                <a:latin typeface="Arial" panose="020B0604020202020204" pitchFamily="34" charset="0"/>
              </a:rPr>
              <a:t>New Teacher Center,</a:t>
            </a:r>
          </a:p>
          <a:p>
            <a:pPr eaLnBrk="1" hangingPunct="1">
              <a:spcBef>
                <a:spcPct val="0"/>
              </a:spcBef>
              <a:buFontTx/>
              <a:buNone/>
            </a:pPr>
            <a:r>
              <a:rPr lang="en-GB" altLang="en-US" sz="1400">
                <a:latin typeface="Arial" panose="020B0604020202020204" pitchFamily="34" charset="0"/>
              </a:rPr>
              <a:t>Santa Cruz, </a:t>
            </a:r>
          </a:p>
          <a:p>
            <a:pPr eaLnBrk="1" hangingPunct="1">
              <a:spcBef>
                <a:spcPct val="0"/>
              </a:spcBef>
              <a:buFontTx/>
              <a:buNone/>
            </a:pPr>
            <a:r>
              <a:rPr lang="en-GB" altLang="en-US" sz="1400">
                <a:latin typeface="Arial" panose="020B0604020202020204" pitchFamily="34" charset="0"/>
              </a:rPr>
              <a:t>California </a:t>
            </a:r>
          </a:p>
          <a:p>
            <a:pPr eaLnBrk="1" hangingPunct="1">
              <a:spcBef>
                <a:spcPct val="0"/>
              </a:spcBef>
              <a:buFontTx/>
              <a:buNone/>
            </a:pPr>
            <a:r>
              <a:rPr lang="en-GB" altLang="en-US" sz="1400">
                <a:latin typeface="Arial" panose="020B0604020202020204" pitchFamily="34" charset="0"/>
              </a:rPr>
              <a:t>(2007</a:t>
            </a:r>
            <a:r>
              <a:rPr lang="en-GB" altLang="en-US" sz="1800">
                <a:latin typeface="Arial" panose="020B0604020202020204" pitchFamily="34" charset="0"/>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a:extLst>
              <a:ext uri="{FF2B5EF4-FFF2-40B4-BE49-F238E27FC236}">
                <a16:creationId xmlns:a16="http://schemas.microsoft.com/office/drawing/2014/main" id="{BC4A46E9-132E-4ABF-9F5A-DE72DE07BCFC}"/>
              </a:ext>
            </a:extLst>
          </p:cNvPr>
          <p:cNvSpPr>
            <a:spLocks noGrp="1"/>
          </p:cNvSpPr>
          <p:nvPr>
            <p:ph type="dt" sz="quarter" idx="10"/>
          </p:nvPr>
        </p:nvSpPr>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en-GB" altLang="en-US" sz="1200">
                <a:solidFill>
                  <a:srgbClr val="898989"/>
                </a:solidFill>
                <a:cs typeface="Arial" panose="020B0604020202020204" pitchFamily="34" charset="0"/>
              </a:rPr>
              <a:t> </a:t>
            </a:r>
          </a:p>
          <a:p>
            <a:pPr fontAlgn="base">
              <a:spcBef>
                <a:spcPct val="0"/>
              </a:spcBef>
              <a:spcAft>
                <a:spcPct val="0"/>
              </a:spcAft>
              <a:buFontTx/>
              <a:buNone/>
            </a:pPr>
            <a:endParaRPr lang="en-GB" altLang="en-US" sz="1200">
              <a:solidFill>
                <a:srgbClr val="898989"/>
              </a:solidFill>
              <a:cs typeface="Arial" panose="020B0604020202020204" pitchFamily="34" charset="0"/>
            </a:endParaRPr>
          </a:p>
          <a:p>
            <a:pPr fontAlgn="base">
              <a:spcBef>
                <a:spcPct val="0"/>
              </a:spcBef>
              <a:spcAft>
                <a:spcPct val="0"/>
              </a:spcAft>
              <a:buFontTx/>
              <a:buNone/>
            </a:pPr>
            <a:fld id="{B5250856-D836-4345-BA76-A36785E49012}" type="slidenum">
              <a:rPr lang="en-GB" altLang="en-US" sz="1200" smtClean="0">
                <a:solidFill>
                  <a:srgbClr val="898989"/>
                </a:solidFill>
                <a:cs typeface="Arial" panose="020B0604020202020204" pitchFamily="34" charset="0"/>
              </a:rPr>
              <a:pPr fontAlgn="base">
                <a:spcBef>
                  <a:spcPct val="0"/>
                </a:spcBef>
                <a:spcAft>
                  <a:spcPct val="0"/>
                </a:spcAft>
                <a:buFontTx/>
                <a:buNone/>
              </a:pPr>
              <a:t>6</a:t>
            </a:fld>
            <a:endParaRPr lang="en-GB" altLang="en-US" sz="1200">
              <a:solidFill>
                <a:srgbClr val="898989"/>
              </a:solidFill>
              <a:cs typeface="Arial" panose="020B0604020202020204" pitchFamily="34" charset="0"/>
            </a:endParaRPr>
          </a:p>
        </p:txBody>
      </p:sp>
      <p:sp>
        <p:nvSpPr>
          <p:cNvPr id="16387" name="Rectangle 2">
            <a:extLst>
              <a:ext uri="{FF2B5EF4-FFF2-40B4-BE49-F238E27FC236}">
                <a16:creationId xmlns:a16="http://schemas.microsoft.com/office/drawing/2014/main" id="{DC0D54A4-B861-4D74-9932-054C42EF594B}"/>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GB" altLang="en-US">
                <a:latin typeface="Arial" panose="020B0604020202020204" pitchFamily="34" charset="0"/>
                <a:cs typeface="Arial" panose="020B0604020202020204" pitchFamily="34" charset="0"/>
              </a:rPr>
              <a:t>Getting to know you…</a:t>
            </a:r>
            <a:br>
              <a:rPr lang="en-GB" altLang="en-US">
                <a:latin typeface="Arial" panose="020B0604020202020204" pitchFamily="34" charset="0"/>
                <a:cs typeface="Arial" panose="020B0604020202020204" pitchFamily="34" charset="0"/>
              </a:rPr>
            </a:br>
            <a:r>
              <a:rPr lang="en-GB" altLang="en-US">
                <a:latin typeface="Arial" panose="020B0604020202020204" pitchFamily="34" charset="0"/>
                <a:cs typeface="Arial" panose="020B0604020202020204" pitchFamily="34" charset="0"/>
              </a:rPr>
              <a:t>Getting started...</a:t>
            </a:r>
          </a:p>
        </p:txBody>
      </p:sp>
      <p:sp>
        <p:nvSpPr>
          <p:cNvPr id="16388" name="Rectangle 3">
            <a:extLst>
              <a:ext uri="{FF2B5EF4-FFF2-40B4-BE49-F238E27FC236}">
                <a16:creationId xmlns:a16="http://schemas.microsoft.com/office/drawing/2014/main" id="{3B88C33C-90A2-49A1-BDB9-15F45469CD48}"/>
              </a:ext>
            </a:extLst>
          </p:cNvPr>
          <p:cNvSpPr>
            <a:spLocks noGrp="1" noChangeArrowheads="1"/>
          </p:cNvSpPr>
          <p:nvPr>
            <p:ph type="body" idx="1"/>
          </p:nvPr>
        </p:nvSpPr>
        <p:spPr/>
        <p:txBody>
          <a:bodyPr rtlCol="0">
            <a:normAutofit lnSpcReduction="10000"/>
          </a:bodyPr>
          <a:lstStyle/>
          <a:p>
            <a:pPr eaLnBrk="1" fontAlgn="auto" hangingPunct="1">
              <a:spcAft>
                <a:spcPts val="0"/>
              </a:spcAft>
              <a:defRPr/>
            </a:pPr>
            <a:r>
              <a:rPr lang="en-GB" altLang="en-US">
                <a:latin typeface="Arial" panose="020B0604020202020204" pitchFamily="34" charset="0"/>
                <a:cs typeface="Arial" panose="020B0604020202020204" pitchFamily="34" charset="0"/>
              </a:rPr>
              <a:t>What are the benefits, the challenges,</a:t>
            </a:r>
          </a:p>
          <a:p>
            <a:pPr eaLnBrk="1" fontAlgn="auto" hangingPunct="1">
              <a:spcAft>
                <a:spcPts val="0"/>
              </a:spcAft>
              <a:buFontTx/>
              <a:buNone/>
              <a:defRPr/>
            </a:pPr>
            <a:r>
              <a:rPr lang="en-GB" altLang="en-US">
                <a:latin typeface="Arial" panose="020B0604020202020204" pitchFamily="34" charset="0"/>
                <a:cs typeface="Arial" panose="020B0604020202020204" pitchFamily="34" charset="0"/>
              </a:rPr>
              <a:t>the strategies, which might support the process ?</a:t>
            </a:r>
          </a:p>
          <a:p>
            <a:pPr eaLnBrk="1" fontAlgn="auto" hangingPunct="1">
              <a:spcAft>
                <a:spcPts val="0"/>
              </a:spcAft>
              <a:buFontTx/>
              <a:buNone/>
              <a:defRPr/>
            </a:pPr>
            <a:endParaRPr lang="en-GB" altLang="en-US">
              <a:latin typeface="Arial" panose="020B0604020202020204" pitchFamily="34" charset="0"/>
              <a:cs typeface="Arial" panose="020B0604020202020204" pitchFamily="34" charset="0"/>
            </a:endParaRPr>
          </a:p>
          <a:p>
            <a:pPr eaLnBrk="1" fontAlgn="auto" hangingPunct="1">
              <a:spcAft>
                <a:spcPts val="0"/>
              </a:spcAft>
              <a:buFontTx/>
              <a:buNone/>
              <a:defRPr/>
            </a:pPr>
            <a:r>
              <a:rPr lang="en-GB" altLang="en-US" b="1">
                <a:latin typeface="Arial" panose="020B0604020202020204" pitchFamily="34" charset="0"/>
                <a:cs typeface="Arial" panose="020B0604020202020204" pitchFamily="34" charset="0"/>
              </a:rPr>
              <a:t>Key Question</a:t>
            </a:r>
          </a:p>
          <a:p>
            <a:pPr eaLnBrk="1" fontAlgn="auto" hangingPunct="1">
              <a:spcAft>
                <a:spcPts val="0"/>
              </a:spcAft>
              <a:defRPr/>
            </a:pPr>
            <a:r>
              <a:rPr lang="en-GB" altLang="en-US">
                <a:latin typeface="Arial" panose="020B0604020202020204" pitchFamily="34" charset="0"/>
                <a:cs typeface="Arial" panose="020B0604020202020204" pitchFamily="34" charset="0"/>
              </a:rPr>
              <a:t>How are we going to work together?</a:t>
            </a:r>
          </a:p>
          <a:p>
            <a:pPr eaLnBrk="1" fontAlgn="auto" hangingPunct="1">
              <a:spcAft>
                <a:spcPts val="0"/>
              </a:spcAft>
              <a:defRPr/>
            </a:pPr>
            <a:endParaRPr lang="en-GB" altLang="en-US">
              <a:latin typeface="Arial" panose="020B0604020202020204" pitchFamily="34" charset="0"/>
              <a:cs typeface="Arial" panose="020B0604020202020204" pitchFamily="34" charset="0"/>
            </a:endParaRPr>
          </a:p>
          <a:p>
            <a:pPr eaLnBrk="1" fontAlgn="auto" hangingPunct="1">
              <a:spcAft>
                <a:spcPts val="0"/>
              </a:spcAft>
              <a:buFontTx/>
              <a:buNone/>
              <a:defRPr/>
            </a:pPr>
            <a:r>
              <a:rPr lang="en-GB" altLang="en-US">
                <a:latin typeface="Arial" panose="020B0604020202020204" pitchFamily="34" charset="0"/>
                <a:cs typeface="Arial" panose="020B0604020202020204" pitchFamily="34" charset="0"/>
              </a:rPr>
              <a:t>Share your ideas in a small group</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a:extLst>
              <a:ext uri="{FF2B5EF4-FFF2-40B4-BE49-F238E27FC236}">
                <a16:creationId xmlns:a16="http://schemas.microsoft.com/office/drawing/2014/main" id="{31D277C7-D443-4022-8E18-FF8CAC537577}"/>
              </a:ext>
            </a:extLst>
          </p:cNvPr>
          <p:cNvSpPr>
            <a:spLocks noGrp="1"/>
          </p:cNvSpPr>
          <p:nvPr>
            <p:ph type="dt" sz="quarter" idx="10"/>
          </p:nvPr>
        </p:nvSpPr>
        <p:spPr/>
        <p:txBody>
          <a:bodyPr wrap="square" numCol="1" anchorCtr="0" compatLnSpc="1">
            <a:prstTxWarp prst="textNoShape">
              <a:avLst/>
            </a:prstTxWarp>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0"/>
              </a:spcBef>
              <a:spcAft>
                <a:spcPct val="0"/>
              </a:spcAft>
              <a:buFontTx/>
              <a:buNone/>
            </a:pPr>
            <a:r>
              <a:rPr lang="en-GB" altLang="en-US" sz="1200">
                <a:solidFill>
                  <a:srgbClr val="898989"/>
                </a:solidFill>
                <a:cs typeface="Arial" panose="020B0604020202020204" pitchFamily="34" charset="0"/>
              </a:rPr>
              <a:t> </a:t>
            </a:r>
          </a:p>
          <a:p>
            <a:pPr fontAlgn="base">
              <a:spcBef>
                <a:spcPct val="0"/>
              </a:spcBef>
              <a:spcAft>
                <a:spcPct val="0"/>
              </a:spcAft>
              <a:buFontTx/>
              <a:buNone/>
            </a:pPr>
            <a:endParaRPr lang="en-GB" altLang="en-US" sz="1200">
              <a:solidFill>
                <a:srgbClr val="898989"/>
              </a:solidFill>
              <a:cs typeface="Arial" panose="020B0604020202020204" pitchFamily="34" charset="0"/>
            </a:endParaRPr>
          </a:p>
          <a:p>
            <a:pPr fontAlgn="base">
              <a:spcBef>
                <a:spcPct val="0"/>
              </a:spcBef>
              <a:spcAft>
                <a:spcPct val="0"/>
              </a:spcAft>
              <a:buFontTx/>
              <a:buNone/>
            </a:pPr>
            <a:fld id="{54ED8F59-CDD5-4A50-9C7B-AE963DAC954D}" type="slidenum">
              <a:rPr lang="en-GB" altLang="en-US" sz="1200" smtClean="0">
                <a:solidFill>
                  <a:srgbClr val="898989"/>
                </a:solidFill>
                <a:cs typeface="Arial" panose="020B0604020202020204" pitchFamily="34" charset="0"/>
              </a:rPr>
              <a:pPr fontAlgn="base">
                <a:spcBef>
                  <a:spcPct val="0"/>
                </a:spcBef>
                <a:spcAft>
                  <a:spcPct val="0"/>
                </a:spcAft>
                <a:buFontTx/>
                <a:buNone/>
              </a:pPr>
              <a:t>7</a:t>
            </a:fld>
            <a:endParaRPr lang="en-GB" altLang="en-US" sz="1200">
              <a:solidFill>
                <a:srgbClr val="898989"/>
              </a:solidFill>
              <a:cs typeface="Arial" panose="020B0604020202020204" pitchFamily="34" charset="0"/>
            </a:endParaRPr>
          </a:p>
        </p:txBody>
      </p:sp>
      <p:sp>
        <p:nvSpPr>
          <p:cNvPr id="16387" name="Rectangle 2">
            <a:extLst>
              <a:ext uri="{FF2B5EF4-FFF2-40B4-BE49-F238E27FC236}">
                <a16:creationId xmlns:a16="http://schemas.microsoft.com/office/drawing/2014/main" id="{24C68165-3A26-434C-8B47-3E677D451B2D}"/>
              </a:ext>
            </a:extLst>
          </p:cNvPr>
          <p:cNvSpPr>
            <a:spLocks noGrp="1" noChangeArrowheads="1"/>
          </p:cNvSpPr>
          <p:nvPr>
            <p:ph type="title"/>
          </p:nvPr>
        </p:nvSpPr>
        <p:spPr/>
        <p:txBody>
          <a:bodyPr/>
          <a:lstStyle/>
          <a:p>
            <a:pPr eaLnBrk="1" hangingPunct="1"/>
            <a:r>
              <a:rPr lang="en-GB" altLang="en-US">
                <a:latin typeface="Arial" panose="020B0604020202020204" pitchFamily="34" charset="0"/>
                <a:cs typeface="Arial" panose="020B0604020202020204" pitchFamily="34" charset="0"/>
              </a:rPr>
              <a:t>Wise words…</a:t>
            </a:r>
          </a:p>
        </p:txBody>
      </p:sp>
      <p:sp>
        <p:nvSpPr>
          <p:cNvPr id="16388" name="Rectangle 3">
            <a:extLst>
              <a:ext uri="{FF2B5EF4-FFF2-40B4-BE49-F238E27FC236}">
                <a16:creationId xmlns:a16="http://schemas.microsoft.com/office/drawing/2014/main" id="{57DE64B8-44B1-4817-BD15-D122A7B200E1}"/>
              </a:ext>
            </a:extLst>
          </p:cNvPr>
          <p:cNvSpPr>
            <a:spLocks noGrp="1" noChangeArrowheads="1"/>
          </p:cNvSpPr>
          <p:nvPr>
            <p:ph type="body" idx="1"/>
          </p:nvPr>
        </p:nvSpPr>
        <p:spPr/>
        <p:txBody>
          <a:bodyPr/>
          <a:lstStyle/>
          <a:p>
            <a:pPr eaLnBrk="1" hangingPunct="1">
              <a:buFontTx/>
              <a:buNone/>
            </a:pPr>
            <a:r>
              <a:rPr lang="en-GB" altLang="en-US" dirty="0">
                <a:latin typeface="Arial" panose="020B0604020202020204" pitchFamily="34" charset="0"/>
                <a:cs typeface="Arial" panose="020B0604020202020204" pitchFamily="34" charset="0"/>
              </a:rPr>
              <a:t> </a:t>
            </a:r>
            <a:r>
              <a:rPr lang="ja-JP" altLang="en-GB" dirty="0">
                <a:latin typeface="Arial" panose="020B0604020202020204" pitchFamily="34" charset="0"/>
                <a:cs typeface="Arial" panose="020B0604020202020204" pitchFamily="34" charset="0"/>
              </a:rPr>
              <a:t>“</a:t>
            </a:r>
            <a:r>
              <a:rPr lang="en-GB" altLang="ja-JP" dirty="0">
                <a:latin typeface="Arial" panose="020B0604020202020204" pitchFamily="34" charset="0"/>
                <a:cs typeface="Arial" panose="020B0604020202020204" pitchFamily="34" charset="0"/>
              </a:rPr>
              <a:t>Remember that any time you want someone</a:t>
            </a:r>
            <a:r>
              <a:rPr lang="ja-JP" altLang="en-GB" dirty="0">
                <a:latin typeface="Arial" panose="020B0604020202020204" pitchFamily="34" charset="0"/>
                <a:cs typeface="Arial" panose="020B0604020202020204" pitchFamily="34" charset="0"/>
              </a:rPr>
              <a:t>’</a:t>
            </a:r>
            <a:r>
              <a:rPr lang="en-GB" altLang="ja-JP" dirty="0">
                <a:latin typeface="Arial" panose="020B0604020202020204" pitchFamily="34" charset="0"/>
                <a:cs typeface="Arial" panose="020B0604020202020204" pitchFamily="34" charset="0"/>
              </a:rPr>
              <a:t>s brain to do something new it is likely to bring up fear and concern, stopping their neurons from processing new ideas. So it is important to make people feel safe.</a:t>
            </a:r>
            <a:r>
              <a:rPr lang="ja-JP" altLang="en-GB" dirty="0">
                <a:latin typeface="Arial" panose="020B0604020202020204" pitchFamily="34" charset="0"/>
                <a:cs typeface="Arial" panose="020B0604020202020204" pitchFamily="34" charset="0"/>
              </a:rPr>
              <a:t>”</a:t>
            </a:r>
            <a:endParaRPr lang="en-GB" altLang="ja-JP" dirty="0">
              <a:latin typeface="Arial" panose="020B0604020202020204" pitchFamily="34" charset="0"/>
              <a:cs typeface="Arial" panose="020B0604020202020204" pitchFamily="34" charset="0"/>
            </a:endParaRPr>
          </a:p>
          <a:p>
            <a:pPr eaLnBrk="1" hangingPunct="1">
              <a:buFontTx/>
              <a:buNone/>
            </a:pPr>
            <a:endParaRPr lang="en-GB" altLang="en-US" dirty="0">
              <a:latin typeface="Arial" panose="020B0604020202020204" pitchFamily="34" charset="0"/>
              <a:cs typeface="Arial" panose="020B0604020202020204" pitchFamily="34" charset="0"/>
            </a:endParaRPr>
          </a:p>
          <a:p>
            <a:pPr eaLnBrk="1" hangingPunct="1">
              <a:buFontTx/>
              <a:buNone/>
            </a:pPr>
            <a:r>
              <a:rPr lang="en-GB" altLang="en-US" dirty="0">
                <a:latin typeface="Arial" panose="020B0604020202020204" pitchFamily="34" charset="0"/>
                <a:cs typeface="Arial" panose="020B0604020202020204" pitchFamily="34" charset="0"/>
              </a:rPr>
              <a:t> </a:t>
            </a:r>
          </a:p>
        </p:txBody>
      </p:sp>
      <p:sp>
        <p:nvSpPr>
          <p:cNvPr id="16389" name="TextBox 4">
            <a:extLst>
              <a:ext uri="{FF2B5EF4-FFF2-40B4-BE49-F238E27FC236}">
                <a16:creationId xmlns:a16="http://schemas.microsoft.com/office/drawing/2014/main" id="{5781E3AE-D9CB-4696-9521-66E64DFE81BC}"/>
              </a:ext>
            </a:extLst>
          </p:cNvPr>
          <p:cNvSpPr txBox="1">
            <a:spLocks noChangeArrowheads="1"/>
          </p:cNvSpPr>
          <p:nvPr/>
        </p:nvSpPr>
        <p:spPr bwMode="auto">
          <a:xfrm>
            <a:off x="827088" y="5076825"/>
            <a:ext cx="1512887" cy="101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200" dirty="0"/>
              <a:t>Ref: </a:t>
            </a:r>
          </a:p>
          <a:p>
            <a:pPr eaLnBrk="1" hangingPunct="1">
              <a:spcBef>
                <a:spcPct val="0"/>
              </a:spcBef>
              <a:buFontTx/>
              <a:buNone/>
            </a:pPr>
            <a:r>
              <a:rPr lang="en-GB" altLang="en-US" sz="1200" dirty="0"/>
              <a:t>Rock, David (2007)</a:t>
            </a:r>
          </a:p>
          <a:p>
            <a:pPr eaLnBrk="1" hangingPunct="1">
              <a:spcBef>
                <a:spcPct val="0"/>
              </a:spcBef>
              <a:buFontTx/>
              <a:buNone/>
            </a:pPr>
            <a:r>
              <a:rPr lang="en-GB" altLang="en-US" sz="1200" dirty="0"/>
              <a:t>Quiet Leadership; </a:t>
            </a:r>
          </a:p>
          <a:p>
            <a:pPr eaLnBrk="1" hangingPunct="1">
              <a:spcBef>
                <a:spcPct val="0"/>
              </a:spcBef>
              <a:buFontTx/>
              <a:buNone/>
            </a:pPr>
            <a:r>
              <a:rPr lang="en-GB" altLang="en-US" sz="1200" dirty="0"/>
              <a:t>Harper Collins,</a:t>
            </a:r>
          </a:p>
          <a:p>
            <a:pPr eaLnBrk="1" hangingPunct="1">
              <a:spcBef>
                <a:spcPct val="0"/>
              </a:spcBef>
              <a:buFontTx/>
              <a:buNone/>
            </a:pPr>
            <a:r>
              <a:rPr lang="en-GB" altLang="en-US" sz="1200" dirty="0"/>
              <a:t>New York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a:extLst>
              <a:ext uri="{FF2B5EF4-FFF2-40B4-BE49-F238E27FC236}">
                <a16:creationId xmlns:a16="http://schemas.microsoft.com/office/drawing/2014/main" id="{DEC438B5-9B9B-42C0-AD9B-586629FD13AC}"/>
              </a:ext>
            </a:extLst>
          </p:cNvPr>
          <p:cNvSpPr>
            <a:spLocks noChangeArrowheads="1"/>
          </p:cNvSpPr>
          <p:nvPr/>
        </p:nvSpPr>
        <p:spPr bwMode="auto">
          <a:xfrm>
            <a:off x="179388" y="1412875"/>
            <a:ext cx="8748712"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en-US" sz="2400" dirty="0">
                <a:solidFill>
                  <a:srgbClr val="CC0000"/>
                </a:solidFill>
                <a:latin typeface="Arial" panose="020B0604020202020204" pitchFamily="34" charset="0"/>
              </a:rPr>
              <a:t>Seek first to understand, and then to be understood..</a:t>
            </a:r>
          </a:p>
          <a:p>
            <a:pPr algn="ctr" eaLnBrk="1" hangingPunct="1">
              <a:spcBef>
                <a:spcPct val="0"/>
              </a:spcBef>
              <a:buFontTx/>
              <a:buNone/>
            </a:pPr>
            <a:r>
              <a:rPr lang="en-GB" altLang="en-US" sz="2400" dirty="0">
                <a:solidFill>
                  <a:srgbClr val="CC0000"/>
                </a:solidFill>
                <a:latin typeface="Arial" panose="020B0604020202020204" pitchFamily="34" charset="0"/>
              </a:rPr>
              <a:t>					- </a:t>
            </a:r>
            <a:r>
              <a:rPr lang="en-GB" altLang="en-US" sz="2400" i="1" dirty="0">
                <a:solidFill>
                  <a:srgbClr val="CC0000"/>
                </a:solidFill>
                <a:latin typeface="Arial" panose="020B0604020202020204" pitchFamily="34" charset="0"/>
              </a:rPr>
              <a:t>Stephen R. Covey</a:t>
            </a:r>
          </a:p>
        </p:txBody>
      </p:sp>
      <p:sp>
        <p:nvSpPr>
          <p:cNvPr id="18435" name="Rectangle 1">
            <a:extLst>
              <a:ext uri="{FF2B5EF4-FFF2-40B4-BE49-F238E27FC236}">
                <a16:creationId xmlns:a16="http://schemas.microsoft.com/office/drawing/2014/main" id="{D2E6F95B-5179-4756-8A44-5DD6E5826F99}"/>
              </a:ext>
            </a:extLst>
          </p:cNvPr>
          <p:cNvSpPr>
            <a:spLocks noChangeArrowheads="1"/>
          </p:cNvSpPr>
          <p:nvPr/>
        </p:nvSpPr>
        <p:spPr bwMode="auto">
          <a:xfrm>
            <a:off x="468313" y="5445125"/>
            <a:ext cx="45720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GB" altLang="en-US" sz="1400">
                <a:latin typeface="Arial" panose="020B0604020202020204" pitchFamily="34" charset="0"/>
              </a:rPr>
              <a:t>Ref:</a:t>
            </a:r>
          </a:p>
          <a:p>
            <a:pPr eaLnBrk="1" hangingPunct="1">
              <a:spcBef>
                <a:spcPct val="0"/>
              </a:spcBef>
              <a:buFontTx/>
              <a:buNone/>
            </a:pPr>
            <a:r>
              <a:rPr lang="en-GB" altLang="en-US" sz="1400">
                <a:latin typeface="Arial" panose="020B0604020202020204" pitchFamily="34" charset="0"/>
              </a:rPr>
              <a:t>Covey, Stephen R. (2004)</a:t>
            </a:r>
          </a:p>
          <a:p>
            <a:pPr eaLnBrk="1" hangingPunct="1">
              <a:spcBef>
                <a:spcPct val="0"/>
              </a:spcBef>
              <a:buFontTx/>
              <a:buNone/>
            </a:pPr>
            <a:r>
              <a:rPr lang="en-GB" altLang="en-US" sz="1400">
                <a:latin typeface="Arial" panose="020B0604020202020204" pitchFamily="34" charset="0"/>
              </a:rPr>
              <a:t>The 7 Habits of Highly Effective People  </a:t>
            </a:r>
          </a:p>
          <a:p>
            <a:pPr eaLnBrk="1" hangingPunct="1">
              <a:spcBef>
                <a:spcPct val="0"/>
              </a:spcBef>
              <a:buFontTx/>
              <a:buNone/>
            </a:pPr>
            <a:r>
              <a:rPr lang="en-GB" altLang="en-US" sz="1400">
                <a:latin typeface="Arial" panose="020B0604020202020204" pitchFamily="34" charset="0"/>
              </a:rPr>
              <a:t>Simon and Schuster Pub New York  </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49DA2B7E-2333-42EE-83D5-437B30166FE4}"/>
              </a:ext>
            </a:extLst>
          </p:cNvPr>
          <p:cNvSpPr>
            <a:spLocks noGrp="1" noChangeArrowheads="1"/>
          </p:cNvSpPr>
          <p:nvPr>
            <p:ph type="title"/>
          </p:nvPr>
        </p:nvSpPr>
        <p:spPr/>
        <p:txBody>
          <a:bodyPr rtlCol="0">
            <a:normAutofit fontScale="90000"/>
          </a:bodyPr>
          <a:lstStyle/>
          <a:p>
            <a:pPr eaLnBrk="1" fontAlgn="auto" hangingPunct="1">
              <a:spcAft>
                <a:spcPts val="0"/>
              </a:spcAft>
              <a:defRPr/>
            </a:pPr>
            <a:r>
              <a:rPr lang="en-GB" altLang="en-US" sz="4000">
                <a:latin typeface="Arial" panose="020B0604020202020204" pitchFamily="34" charset="0"/>
                <a:cs typeface="Arial" panose="020B0604020202020204" pitchFamily="34" charset="0"/>
              </a:rPr>
              <a:t>What goes into our communication?</a:t>
            </a:r>
          </a:p>
        </p:txBody>
      </p:sp>
      <p:sp>
        <p:nvSpPr>
          <p:cNvPr id="20483" name="Rectangle 3">
            <a:extLst>
              <a:ext uri="{FF2B5EF4-FFF2-40B4-BE49-F238E27FC236}">
                <a16:creationId xmlns:a16="http://schemas.microsoft.com/office/drawing/2014/main" id="{F4BF33BD-582E-4687-AC31-AC7629E57A3D}"/>
              </a:ext>
            </a:extLst>
          </p:cNvPr>
          <p:cNvSpPr>
            <a:spLocks noGrp="1" noChangeArrowheads="1"/>
          </p:cNvSpPr>
          <p:nvPr>
            <p:ph type="body" idx="1"/>
          </p:nvPr>
        </p:nvSpPr>
        <p:spPr>
          <a:xfrm>
            <a:off x="465138" y="1989138"/>
            <a:ext cx="7991475" cy="4310062"/>
          </a:xfrm>
        </p:spPr>
        <p:txBody>
          <a:bodyPr/>
          <a:lstStyle/>
          <a:p>
            <a:pPr eaLnBrk="1" hangingPunct="1"/>
            <a:r>
              <a:rPr lang="en-GB" altLang="en-US" dirty="0">
                <a:latin typeface="Arial" panose="020B0604020202020204" pitchFamily="34" charset="0"/>
                <a:cs typeface="Arial" panose="020B0604020202020204" pitchFamily="34" charset="0"/>
              </a:rPr>
              <a:t>Words</a:t>
            </a:r>
          </a:p>
          <a:p>
            <a:pPr eaLnBrk="1" hangingPunct="1"/>
            <a:endParaRPr lang="en-GB" altLang="en-US" dirty="0">
              <a:latin typeface="Arial" panose="020B0604020202020204" pitchFamily="34" charset="0"/>
              <a:cs typeface="Arial" panose="020B0604020202020204" pitchFamily="34" charset="0"/>
            </a:endParaRPr>
          </a:p>
          <a:p>
            <a:pPr eaLnBrk="1" hangingPunct="1"/>
            <a:r>
              <a:rPr lang="en-GB" altLang="en-US" dirty="0">
                <a:latin typeface="Arial" panose="020B0604020202020204" pitchFamily="34" charset="0"/>
                <a:cs typeface="Arial" panose="020B0604020202020204" pitchFamily="34" charset="0"/>
              </a:rPr>
              <a:t>Tone</a:t>
            </a:r>
          </a:p>
          <a:p>
            <a:pPr eaLnBrk="1" hangingPunct="1"/>
            <a:endParaRPr lang="en-GB" altLang="en-US" dirty="0">
              <a:latin typeface="Arial" panose="020B0604020202020204" pitchFamily="34" charset="0"/>
              <a:cs typeface="Arial" panose="020B0604020202020204" pitchFamily="34" charset="0"/>
            </a:endParaRPr>
          </a:p>
          <a:p>
            <a:pPr eaLnBrk="1" hangingPunct="1"/>
            <a:r>
              <a:rPr lang="en-GB" altLang="en-US" dirty="0">
                <a:latin typeface="Arial" panose="020B0604020202020204" pitchFamily="34" charset="0"/>
                <a:cs typeface="Arial" panose="020B0604020202020204" pitchFamily="34" charset="0"/>
              </a:rPr>
              <a:t>Facial expression</a:t>
            </a:r>
          </a:p>
          <a:p>
            <a:pPr eaLnBrk="1" hangingPunct="1"/>
            <a:endParaRPr lang="en-GB" altLang="en-US" dirty="0">
              <a:latin typeface="Arial" panose="020B0604020202020204" pitchFamily="34" charset="0"/>
              <a:cs typeface="Arial" panose="020B0604020202020204" pitchFamily="34" charset="0"/>
            </a:endParaRPr>
          </a:p>
          <a:p>
            <a:pPr eaLnBrk="1" hangingPunct="1"/>
            <a:endParaRPr lang="en-GB" altLang="en-US" dirty="0">
              <a:latin typeface="Arial" panose="020B0604020202020204" pitchFamily="34" charset="0"/>
              <a:cs typeface="Arial" panose="020B0604020202020204" pitchFamily="34" charset="0"/>
            </a:endParaRPr>
          </a:p>
          <a:p>
            <a:pPr eaLnBrk="1" hangingPunct="1"/>
            <a:endParaRPr lang="en-GB" altLang="en-US" dirty="0">
              <a:latin typeface="Arial" panose="020B0604020202020204" pitchFamily="34" charset="0"/>
              <a:cs typeface="Arial" panose="020B0604020202020204" pitchFamily="34" charset="0"/>
            </a:endParaRPr>
          </a:p>
          <a:p>
            <a:pPr eaLnBrk="1" hangingPunct="1">
              <a:buFontTx/>
              <a:buNone/>
            </a:pPr>
            <a:endParaRPr lang="en-GB" altLang="en-US" dirty="0">
              <a:latin typeface="Arial" panose="020B0604020202020204" pitchFamily="34" charset="0"/>
              <a:cs typeface="Arial" panose="020B0604020202020204"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3F14B10D1AD3FC43BC106EB14128889B" ma:contentTypeVersion="4" ma:contentTypeDescription="Create a new document." ma:contentTypeScope="" ma:versionID="d84ae2bf91c0929e3667fb6a4c137542">
  <xsd:schema xmlns:xsd="http://www.w3.org/2001/XMLSchema" xmlns:xs="http://www.w3.org/2001/XMLSchema" xmlns:p="http://schemas.microsoft.com/office/2006/metadata/properties" xmlns:ns2="90c6c8b5-fdd0-4f41-bbf8-f17285df375a" targetNamespace="http://schemas.microsoft.com/office/2006/metadata/properties" ma:root="true" ma:fieldsID="7e2a7bcb8d6d6d39d5136aaa4a0f31d2" ns2:_="">
    <xsd:import namespace="90c6c8b5-fdd0-4f41-bbf8-f17285df375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c6c8b5-fdd0-4f41-bbf8-f17285df37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5E369D5-8C87-4344-A32F-D0FBCCFE5C72}">
  <ds:schemaRefs>
    <ds:schemaRef ds:uri="http://schemas.microsoft.com/sharepoint/v3/contenttype/forms"/>
  </ds:schemaRefs>
</ds:datastoreItem>
</file>

<file path=customXml/itemProps2.xml><?xml version="1.0" encoding="utf-8"?>
<ds:datastoreItem xmlns:ds="http://schemas.openxmlformats.org/officeDocument/2006/customXml" ds:itemID="{1BF4C296-205B-447F-9260-8B12ED7AC01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c6c8b5-fdd0-4f41-bbf8-f17285df37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32</TotalTime>
  <Words>2758</Words>
  <Application>Microsoft Office PowerPoint</Application>
  <PresentationFormat>On-screen Show (4:3)</PresentationFormat>
  <Paragraphs>446</Paragraphs>
  <Slides>21</Slides>
  <Notes>21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9" baseType="lpstr">
      <vt:lpstr>MS PGothic</vt:lpstr>
      <vt:lpstr>MS PGothic</vt:lpstr>
      <vt:lpstr>Arial</vt:lpstr>
      <vt:lpstr>Calibri</vt:lpstr>
      <vt:lpstr>Comic Sans MS</vt:lpstr>
      <vt:lpstr>Times New Roman</vt:lpstr>
      <vt:lpstr>Office Theme</vt:lpstr>
      <vt:lpstr>Clip</vt:lpstr>
      <vt:lpstr>    Being a Mentor  Session 2      The City of Edinburgh Council in partnership  with Edinburgh University</vt:lpstr>
      <vt:lpstr>PowerPoint Presentation</vt:lpstr>
      <vt:lpstr>The Mentoring Continuum</vt:lpstr>
      <vt:lpstr>The Four Stages for Dialogue</vt:lpstr>
      <vt:lpstr>A Mentoring Dialogue...reminder</vt:lpstr>
      <vt:lpstr>Getting to know you… Getting started...</vt:lpstr>
      <vt:lpstr>Wise words…</vt:lpstr>
      <vt:lpstr>PowerPoint Presentation</vt:lpstr>
      <vt:lpstr>What goes into our communication?</vt:lpstr>
      <vt:lpstr> Listening Levels</vt:lpstr>
      <vt:lpstr>The Mentoring Conversation</vt:lpstr>
      <vt:lpstr>Goal / Plan / Actions</vt:lpstr>
      <vt:lpstr>Stimulus for Dialogue</vt:lpstr>
      <vt:lpstr>TALK</vt:lpstr>
      <vt:lpstr>Mentoring in Practice  A Café Conversation  </vt:lpstr>
      <vt:lpstr>Career ‘waves’  </vt:lpstr>
      <vt:lpstr>Mentoring in Practice Group Discussion</vt:lpstr>
      <vt:lpstr>Tools to Support the Process</vt:lpstr>
      <vt:lpstr>Tools to Support the Dialogue</vt:lpstr>
      <vt:lpstr>Mentoring Competencies</vt:lpstr>
      <vt:lpstr>References</vt:lpstr>
    </vt:vector>
  </TitlesOfParts>
  <Company>City of Edinburgh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Being a Mentor  Session 2      The City of Edinburgh Council in partnership  with Edinburgh University</dc:title>
  <dc:creator>Caroline Bayne</dc:creator>
  <cp:lastModifiedBy>Henderson L (Louise)</cp:lastModifiedBy>
  <cp:revision>4</cp:revision>
  <dcterms:created xsi:type="dcterms:W3CDTF">2014-09-08T10:52:53Z</dcterms:created>
  <dcterms:modified xsi:type="dcterms:W3CDTF">2020-10-16T14:27:10Z</dcterms:modified>
</cp:coreProperties>
</file>