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0" r:id="rId2"/>
    <p:sldId id="259" r:id="rId3"/>
    <p:sldId id="263"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D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9"/>
    <p:restoredTop sz="94663"/>
  </p:normalViewPr>
  <p:slideViewPr>
    <p:cSldViewPr snapToGrid="0">
      <p:cViewPr varScale="1">
        <p:scale>
          <a:sx n="83" d="100"/>
          <a:sy n="83" d="100"/>
        </p:scale>
        <p:origin x="40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51C643-D55E-4EEA-A071-400F82D37146}" type="datetimeFigureOut">
              <a:rPr lang="en-GB" smtClean="0"/>
              <a:t>05/03/2021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9241DF-0B4C-4350-B69D-F3507402665E}" type="slidenum">
              <a:rPr lang="en-GB" smtClean="0"/>
              <a:t>‹#›</a:t>
            </a:fld>
            <a:endParaRPr lang="en-GB"/>
          </a:p>
        </p:txBody>
      </p:sp>
    </p:spTree>
    <p:extLst>
      <p:ext uri="{BB962C8B-B14F-4D97-AF65-F5344CB8AC3E}">
        <p14:creationId xmlns:p14="http://schemas.microsoft.com/office/powerpoint/2010/main" val="3806759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9241DF-0B4C-4350-B69D-F3507402665E}" type="slidenum">
              <a:rPr lang="en-GB" smtClean="0"/>
              <a:t>1</a:t>
            </a:fld>
            <a:endParaRPr lang="en-GB"/>
          </a:p>
        </p:txBody>
      </p:sp>
    </p:spTree>
    <p:extLst>
      <p:ext uri="{BB962C8B-B14F-4D97-AF65-F5344CB8AC3E}">
        <p14:creationId xmlns:p14="http://schemas.microsoft.com/office/powerpoint/2010/main" val="1166479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alpha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8603" y="1385835"/>
            <a:ext cx="7635499" cy="551454"/>
          </a:xfrm>
          <a:prstGeom prst="rect">
            <a:avLst/>
          </a:prstGeom>
        </p:spPr>
        <p:txBody>
          <a:bodyPr lIns="0" tIns="0" rIns="0" bIns="0" anchor="t"/>
          <a:lstStyle>
            <a:lvl1pPr algn="l">
              <a:defRPr sz="3600">
                <a:solidFill>
                  <a:schemeClr val="tx1">
                    <a:lumMod val="75000"/>
                    <a:lumOff val="25000"/>
                  </a:schemeClr>
                </a:solidFill>
                <a:latin typeface="Helvetica" pitchFamily="2" charset="0"/>
              </a:defRPr>
            </a:lvl1pPr>
          </a:lstStyle>
          <a:p>
            <a:r>
              <a:rPr lang="en-US" dirty="0"/>
              <a:t>Click to edit Master title style</a:t>
            </a:r>
            <a:endParaRPr lang="en-GB" dirty="0"/>
          </a:p>
        </p:txBody>
      </p:sp>
      <p:sp>
        <p:nvSpPr>
          <p:cNvPr id="3" name="Subtitle 2"/>
          <p:cNvSpPr>
            <a:spLocks noGrp="1"/>
          </p:cNvSpPr>
          <p:nvPr>
            <p:ph type="subTitle" idx="1"/>
          </p:nvPr>
        </p:nvSpPr>
        <p:spPr>
          <a:xfrm>
            <a:off x="557938" y="2200759"/>
            <a:ext cx="7671661" cy="3797085"/>
          </a:xfrm>
          <a:prstGeom prst="rect">
            <a:avLst/>
          </a:prstGeom>
          <a:solidFill>
            <a:schemeClr val="bg1"/>
          </a:solidFill>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8" name="Rectangle 7">
            <a:extLst>
              <a:ext uri="{FF2B5EF4-FFF2-40B4-BE49-F238E27FC236}">
                <a16:creationId xmlns:a16="http://schemas.microsoft.com/office/drawing/2014/main" id="{0EB8E9D5-8169-214E-B73A-351AFBAEB507}"/>
              </a:ext>
            </a:extLst>
          </p:cNvPr>
          <p:cNvSpPr/>
          <p:nvPr userDrawn="1"/>
        </p:nvSpPr>
        <p:spPr>
          <a:xfrm>
            <a:off x="-154983" y="0"/>
            <a:ext cx="12584624" cy="976393"/>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6A0E1B2-69FA-A54E-9DD8-5AC7EAF8AE8C}"/>
              </a:ext>
            </a:extLst>
          </p:cNvPr>
          <p:cNvSpPr txBox="1"/>
          <p:nvPr userDrawn="1"/>
        </p:nvSpPr>
        <p:spPr>
          <a:xfrm>
            <a:off x="449451" y="325464"/>
            <a:ext cx="8787539" cy="461665"/>
          </a:xfrm>
          <a:prstGeom prst="rect">
            <a:avLst/>
          </a:prstGeom>
          <a:noFill/>
        </p:spPr>
        <p:txBody>
          <a:bodyPr wrap="square" rtlCol="0">
            <a:spAutoFit/>
          </a:bodyPr>
          <a:lstStyle/>
          <a:p>
            <a:r>
              <a:rPr lang="en-US" sz="2400" dirty="0">
                <a:latin typeface="Helvetica Light" panose="020B0403020202020204" pitchFamily="34" charset="0"/>
              </a:rPr>
              <a:t>Remote learning entitlements</a:t>
            </a:r>
          </a:p>
        </p:txBody>
      </p:sp>
      <p:cxnSp>
        <p:nvCxnSpPr>
          <p:cNvPr id="11" name="Straight Connector 10">
            <a:extLst>
              <a:ext uri="{FF2B5EF4-FFF2-40B4-BE49-F238E27FC236}">
                <a16:creationId xmlns:a16="http://schemas.microsoft.com/office/drawing/2014/main" id="{B81C36DD-D9B0-724E-B237-5F765FDB9FD0}"/>
              </a:ext>
            </a:extLst>
          </p:cNvPr>
          <p:cNvCxnSpPr/>
          <p:nvPr userDrawn="1"/>
        </p:nvCxnSpPr>
        <p:spPr>
          <a:xfrm>
            <a:off x="526942" y="6400800"/>
            <a:ext cx="11282766"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94172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F45A645E-3A57-A04B-B7F3-05222B16B5A2}"/>
              </a:ext>
            </a:extLst>
          </p:cNvPr>
          <p:cNvCxnSpPr/>
          <p:nvPr userDrawn="1"/>
        </p:nvCxnSpPr>
        <p:spPr>
          <a:xfrm>
            <a:off x="526942" y="6400800"/>
            <a:ext cx="11282766" cy="0"/>
          </a:xfrm>
          <a:prstGeom prst="line">
            <a:avLst/>
          </a:prstGeom>
        </p:spPr>
        <p:style>
          <a:lnRef idx="1">
            <a:schemeClr val="dk1"/>
          </a:lnRef>
          <a:fillRef idx="0">
            <a:schemeClr val="dk1"/>
          </a:fillRef>
          <a:effectRef idx="0">
            <a:schemeClr val="dk1"/>
          </a:effectRef>
          <a:fontRef idx="minor">
            <a:schemeClr val="tx1"/>
          </a:fontRef>
        </p:style>
      </p:cxnSp>
      <p:sp>
        <p:nvSpPr>
          <p:cNvPr id="6" name="Title 1">
            <a:extLst>
              <a:ext uri="{FF2B5EF4-FFF2-40B4-BE49-F238E27FC236}">
                <a16:creationId xmlns:a16="http://schemas.microsoft.com/office/drawing/2014/main" id="{46E4B72D-A922-3641-A3B1-4835BDCC04A8}"/>
              </a:ext>
            </a:extLst>
          </p:cNvPr>
          <p:cNvSpPr>
            <a:spLocks noGrp="1"/>
          </p:cNvSpPr>
          <p:nvPr>
            <p:ph type="ctrTitle"/>
          </p:nvPr>
        </p:nvSpPr>
        <p:spPr>
          <a:xfrm>
            <a:off x="578603" y="1385835"/>
            <a:ext cx="7635499" cy="551454"/>
          </a:xfrm>
          <a:prstGeom prst="rect">
            <a:avLst/>
          </a:prstGeom>
        </p:spPr>
        <p:txBody>
          <a:bodyPr lIns="0" tIns="0" rIns="0" bIns="0" anchor="t"/>
          <a:lstStyle>
            <a:lvl1pPr algn="l">
              <a:defRPr sz="3600">
                <a:solidFill>
                  <a:schemeClr val="tx1">
                    <a:lumMod val="75000"/>
                    <a:lumOff val="25000"/>
                  </a:schemeClr>
                </a:solidFill>
                <a:latin typeface="Helvetica" pitchFamily="2" charset="0"/>
              </a:defRPr>
            </a:lvl1pPr>
          </a:lstStyle>
          <a:p>
            <a:r>
              <a:rPr lang="en-US" dirty="0"/>
              <a:t>Click to edit Master title style</a:t>
            </a:r>
            <a:endParaRPr lang="en-GB" dirty="0"/>
          </a:p>
        </p:txBody>
      </p:sp>
    </p:spTree>
    <p:extLst>
      <p:ext uri="{BB962C8B-B14F-4D97-AF65-F5344CB8AC3E}">
        <p14:creationId xmlns:p14="http://schemas.microsoft.com/office/powerpoint/2010/main" val="33086269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B102CE3-9909-464A-85BF-3440FEA83F0F}"/>
              </a:ext>
            </a:extLst>
          </p:cNvPr>
          <p:cNvSpPr/>
          <p:nvPr userDrawn="1"/>
        </p:nvSpPr>
        <p:spPr>
          <a:xfrm>
            <a:off x="-1" y="1"/>
            <a:ext cx="12192001" cy="691375"/>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A57A87D-F018-DA45-8373-ECD8B8656E31}"/>
              </a:ext>
            </a:extLst>
          </p:cNvPr>
          <p:cNvSpPr txBox="1"/>
          <p:nvPr userDrawn="1"/>
        </p:nvSpPr>
        <p:spPr>
          <a:xfrm>
            <a:off x="449451" y="258558"/>
            <a:ext cx="8787539" cy="276999"/>
          </a:xfrm>
          <a:prstGeom prst="rect">
            <a:avLst/>
          </a:prstGeom>
          <a:noFill/>
        </p:spPr>
        <p:txBody>
          <a:bodyPr wrap="square" lIns="0" tIns="0" rIns="0" bIns="0" rtlCol="0">
            <a:spAutoFit/>
          </a:bodyPr>
          <a:lstStyle/>
          <a:p>
            <a:r>
              <a:rPr lang="en-GB" sz="1800" dirty="0" smtClean="0">
                <a:solidFill>
                  <a:srgbClr val="002060"/>
                </a:solidFill>
                <a:latin typeface="Helvetica" pitchFamily="2" charset="0"/>
                <a:cs typeface="Arial" panose="020B0604020202020204" pitchFamily="34" charset="0"/>
              </a:rPr>
              <a:t>Remote learning entitlements:</a:t>
            </a:r>
            <a:r>
              <a:rPr lang="en-GB" sz="1800" baseline="0" dirty="0" smtClean="0">
                <a:solidFill>
                  <a:srgbClr val="002060"/>
                </a:solidFill>
                <a:latin typeface="Helvetica" pitchFamily="2" charset="0"/>
                <a:cs typeface="Arial" panose="020B0604020202020204" pitchFamily="34" charset="0"/>
              </a:rPr>
              <a:t> Examples from the national overviews of practice</a:t>
            </a:r>
            <a:endParaRPr lang="en-US" sz="1800" dirty="0">
              <a:latin typeface="Helvetica" pitchFamily="2" charset="0"/>
            </a:endParaRPr>
          </a:p>
        </p:txBody>
      </p:sp>
    </p:spTree>
    <p:extLst>
      <p:ext uri="{BB962C8B-B14F-4D97-AF65-F5344CB8AC3E}">
        <p14:creationId xmlns:p14="http://schemas.microsoft.com/office/powerpoint/2010/main" val="3255787119"/>
      </p:ext>
    </p:extLst>
  </p:cSld>
  <p:clrMap bg1="lt1" tx1="dk1" bg2="lt2" tx2="dk2" accent1="accent1" accent2="accent2" accent3="accent3" accent4="accent4" accent5="accent5" accent6="accent6" hlink="hlink" folHlink="folHlink"/>
  <p:sldLayoutIdLst>
    <p:sldLayoutId id="2147483649" r:id="rId1"/>
    <p:sldLayoutId id="21474836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cid:FCC30149-9673-4CDD-A14D-C981B18FAC0D@lan" TargetMode="External"/><Relationship Id="rId5" Type="http://schemas.openxmlformats.org/officeDocument/2006/relationships/image" Target="../media/image2.png"/><Relationship Id="rId4" Type="http://schemas.openxmlformats.org/officeDocument/2006/relationships/hyperlink" Target="https://education.gov.scot/improvement/covid-19-education-recovery/national-overviews/national-overview-of-practice-report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5">
            <a:extLst>
              <a:ext uri="{FF2B5EF4-FFF2-40B4-BE49-F238E27FC236}">
                <a16:creationId xmlns:a16="http://schemas.microsoft.com/office/drawing/2014/main" id="{43D2AE86-83DA-B644-A499-0F9A0F25B988}"/>
              </a:ext>
            </a:extLst>
          </p:cNvPr>
          <p:cNvSpPr txBox="1">
            <a:spLocks/>
          </p:cNvSpPr>
          <p:nvPr/>
        </p:nvSpPr>
        <p:spPr>
          <a:xfrm>
            <a:off x="593725" y="1379788"/>
            <a:ext cx="5078278" cy="551454"/>
          </a:xfrm>
          <a:prstGeom prst="rect">
            <a:avLst/>
          </a:prstGeom>
        </p:spPr>
        <p:txBody>
          <a:bodyPr lIns="0" tIns="0" rIns="0" bIns="0" anchor="t"/>
          <a:lstStyle>
            <a:lvl1pPr algn="l" defTabSz="914400" rtl="0" eaLnBrk="1" latinLnBrk="0" hangingPunct="1">
              <a:lnSpc>
                <a:spcPct val="90000"/>
              </a:lnSpc>
              <a:spcBef>
                <a:spcPct val="0"/>
              </a:spcBef>
              <a:buNone/>
              <a:defRPr sz="3600" kern="1200">
                <a:solidFill>
                  <a:schemeClr val="tx1">
                    <a:lumMod val="75000"/>
                    <a:lumOff val="25000"/>
                  </a:schemeClr>
                </a:solidFill>
                <a:latin typeface="Helvetica" pitchFamily="2" charset="0"/>
                <a:ea typeface="+mj-ea"/>
                <a:cs typeface="+mj-cs"/>
              </a:defRPr>
            </a:lvl1pPr>
          </a:lstStyle>
          <a:p>
            <a:endParaRPr lang="en-US" dirty="0"/>
          </a:p>
        </p:txBody>
      </p:sp>
      <p:sp>
        <p:nvSpPr>
          <p:cNvPr id="11" name="Title 10">
            <a:extLst>
              <a:ext uri="{FF2B5EF4-FFF2-40B4-BE49-F238E27FC236}">
                <a16:creationId xmlns:a16="http://schemas.microsoft.com/office/drawing/2014/main" id="{6A8298AD-252A-6B46-BBF1-9FA4A7AC002D}"/>
              </a:ext>
            </a:extLst>
          </p:cNvPr>
          <p:cNvSpPr>
            <a:spLocks noGrp="1"/>
          </p:cNvSpPr>
          <p:nvPr>
            <p:ph type="ctrTitle"/>
          </p:nvPr>
        </p:nvSpPr>
        <p:spPr>
          <a:xfrm>
            <a:off x="578603" y="1385835"/>
            <a:ext cx="5643777" cy="551454"/>
          </a:xfrm>
        </p:spPr>
        <p:txBody>
          <a:bodyPr/>
          <a:lstStyle/>
          <a:p>
            <a:r>
              <a:rPr lang="en-GB" dirty="0"/>
              <a:t>Using information to plan and support learning which improves learners’ experiences and motivation</a:t>
            </a:r>
            <a:br>
              <a:rPr lang="en-GB" dirty="0"/>
            </a:br>
            <a:r>
              <a:rPr lang="en-GB" b="1" dirty="0" smtClean="0">
                <a:latin typeface="Arial" panose="020B0604020202020204" pitchFamily="34" charset="0"/>
                <a:cs typeface="Arial" panose="020B0604020202020204" pitchFamily="34" charset="0"/>
              </a:rPr>
              <a:t/>
            </a:r>
            <a:br>
              <a:rPr lang="en-GB" b="1" dirty="0" smtClean="0">
                <a:latin typeface="Arial" panose="020B0604020202020204" pitchFamily="34" charset="0"/>
                <a:cs typeface="Arial" panose="020B0604020202020204" pitchFamily="34" charset="0"/>
              </a:rPr>
            </a:br>
            <a:r>
              <a:rPr lang="en-GB" b="1" dirty="0" err="1"/>
              <a:t>Liberton</a:t>
            </a:r>
            <a:r>
              <a:rPr lang="en-GB" b="1" dirty="0"/>
              <a:t> High School, </a:t>
            </a:r>
            <a:r>
              <a:rPr lang="en-GB" dirty="0"/>
              <a:t>The City of Edinburgh Council </a:t>
            </a:r>
            <a:br>
              <a:rPr lang="en-GB" dirty="0"/>
            </a:br>
            <a:r>
              <a:rPr lang="en-GB" dirty="0"/>
              <a:t> </a:t>
            </a:r>
            <a:br>
              <a:rPr lang="en-GB" dirty="0"/>
            </a:br>
            <a:r>
              <a:rPr lang="en-US" dirty="0"/>
              <a:t/>
            </a:r>
            <a:br>
              <a:rPr lang="en-US" dirty="0"/>
            </a:br>
            <a:endParaRPr lang="en-US" dirty="0"/>
          </a:p>
        </p:txBody>
      </p:sp>
      <p:pic>
        <p:nvPicPr>
          <p:cNvPr id="6" name="Picture 5" descr="Education Scotland RGB (45mm)"/>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8603" y="5507295"/>
            <a:ext cx="1619250" cy="647700"/>
          </a:xfrm>
          <a:prstGeom prst="rect">
            <a:avLst/>
          </a:prstGeom>
          <a:noFill/>
        </p:spPr>
      </p:pic>
      <p:sp>
        <p:nvSpPr>
          <p:cNvPr id="7" name="TextBox 6"/>
          <p:cNvSpPr txBox="1"/>
          <p:nvPr/>
        </p:nvSpPr>
        <p:spPr>
          <a:xfrm>
            <a:off x="2898775" y="5785663"/>
            <a:ext cx="4555672" cy="369332"/>
          </a:xfrm>
          <a:prstGeom prst="rect">
            <a:avLst/>
          </a:prstGeom>
          <a:noFill/>
        </p:spPr>
        <p:txBody>
          <a:bodyPr wrap="square" rtlCol="0">
            <a:spAutoFit/>
          </a:bodyPr>
          <a:lstStyle/>
          <a:p>
            <a:r>
              <a:rPr lang="en-GB" dirty="0" smtClean="0">
                <a:solidFill>
                  <a:srgbClr val="0070C0"/>
                </a:solidFill>
                <a:latin typeface="Arial" panose="020B0604020202020204" pitchFamily="34" charset="0"/>
                <a:cs typeface="Arial" panose="020B0604020202020204" pitchFamily="34" charset="0"/>
              </a:rPr>
              <a:t>&gt;</a:t>
            </a:r>
            <a:r>
              <a:rPr lang="en-GB" dirty="0" smtClean="0">
                <a:solidFill>
                  <a:srgbClr val="0070C0"/>
                </a:solidFill>
                <a:latin typeface="Arial" panose="020B0604020202020204" pitchFamily="34" charset="0"/>
                <a:cs typeface="Arial" panose="020B0604020202020204" pitchFamily="34" charset="0"/>
                <a:hlinkClick r:id="rId4"/>
              </a:rPr>
              <a:t>National overviews of practice</a:t>
            </a:r>
            <a:r>
              <a:rPr lang="en-GB" dirty="0" smtClean="0">
                <a:solidFill>
                  <a:srgbClr val="0070C0"/>
                </a:solidFill>
                <a:latin typeface="Arial" panose="020B0604020202020204" pitchFamily="34" charset="0"/>
                <a:cs typeface="Arial" panose="020B0604020202020204" pitchFamily="34" charset="0"/>
              </a:rPr>
              <a:t>&lt;</a:t>
            </a:r>
            <a:endParaRPr lang="en-GB" dirty="0">
              <a:solidFill>
                <a:srgbClr val="0070C0"/>
              </a:solidFill>
              <a:latin typeface="Arial" panose="020B0604020202020204" pitchFamily="34" charset="0"/>
              <a:cs typeface="Arial" panose="020B0604020202020204" pitchFamily="34" charset="0"/>
            </a:endParaRPr>
          </a:p>
        </p:txBody>
      </p:sp>
      <p:pic>
        <p:nvPicPr>
          <p:cNvPr id="10" name="Picture 9" descr="cid:FCC30149-9673-4CDD-A14D-C981B18FAC0D@lan"/>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7168243" y="1379787"/>
            <a:ext cx="4497070" cy="4405875"/>
          </a:xfrm>
          <a:prstGeom prst="rect">
            <a:avLst/>
          </a:prstGeom>
          <a:noFill/>
          <a:ln>
            <a:noFill/>
          </a:ln>
        </p:spPr>
      </p:pic>
    </p:spTree>
    <p:extLst>
      <p:ext uri="{BB962C8B-B14F-4D97-AF65-F5344CB8AC3E}">
        <p14:creationId xmlns:p14="http://schemas.microsoft.com/office/powerpoint/2010/main" val="17189809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0D5D1-4B72-A047-B5E5-3172327E2C52}"/>
              </a:ext>
            </a:extLst>
          </p:cNvPr>
          <p:cNvSpPr>
            <a:spLocks noGrp="1"/>
          </p:cNvSpPr>
          <p:nvPr>
            <p:ph type="ctrTitle"/>
          </p:nvPr>
        </p:nvSpPr>
        <p:spPr>
          <a:xfrm>
            <a:off x="578603" y="1385835"/>
            <a:ext cx="10252307" cy="551454"/>
          </a:xfrm>
        </p:spPr>
        <p:txBody>
          <a:bodyPr/>
          <a:lstStyle/>
          <a:p>
            <a:r>
              <a:rPr lang="en-GB" dirty="0" err="1" smtClean="0">
                <a:solidFill>
                  <a:srgbClr val="002060"/>
                </a:solidFill>
                <a:latin typeface="Arial" panose="020B0604020202020204" pitchFamily="34" charset="0"/>
                <a:cs typeface="Arial" panose="020B0604020202020204" pitchFamily="34" charset="0"/>
              </a:rPr>
              <a:t>Liberton</a:t>
            </a:r>
            <a:r>
              <a:rPr lang="en-GB" dirty="0" smtClean="0">
                <a:solidFill>
                  <a:srgbClr val="002060"/>
                </a:solidFill>
                <a:latin typeface="Arial" panose="020B0604020202020204" pitchFamily="34" charset="0"/>
                <a:cs typeface="Arial" panose="020B0604020202020204" pitchFamily="34" charset="0"/>
              </a:rPr>
              <a:t> High School </a:t>
            </a:r>
            <a:r>
              <a:rPr lang="en-GB" dirty="0" smtClean="0">
                <a:solidFill>
                  <a:srgbClr val="002060"/>
                </a:solidFill>
                <a:latin typeface="Arial" panose="020B0604020202020204" pitchFamily="34" charset="0"/>
                <a:cs typeface="Arial" panose="020B0604020202020204" pitchFamily="34" charset="0"/>
              </a:rPr>
              <a:t>- case study  </a:t>
            </a:r>
            <a:endParaRPr lang="en-US" dirty="0"/>
          </a:p>
        </p:txBody>
      </p:sp>
      <p:sp>
        <p:nvSpPr>
          <p:cNvPr id="12" name="TextBox 11"/>
          <p:cNvSpPr txBox="1"/>
          <p:nvPr/>
        </p:nvSpPr>
        <p:spPr>
          <a:xfrm>
            <a:off x="578604" y="2230821"/>
            <a:ext cx="11245534" cy="286232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To monitor and evaluate levels of participation, the school has developed a three point scale to support staff when evaluating young people’s involvement and contributions during and after remote learning lessons. The three point scale used by teachers ranges from full, partial to no engagement and is underpinned by teacher professional judgement on how young people are progressing in their learning. Using this data, senior leaders alert young people and their parents and carers to any concerns and also use this information to celebrate young people’s achievements. This data is regularly reviewed and used to identify those young people requiring additional support. For example, a few young people in the senior phase now have bespoke learning programmes to reinforce learning concepts. Data gathered by the school now shows a reduction in the number of senior phase pupils not engaging in remote learning activities. Weekly house meetings focus on addressing particular challenges young people are facing at home and in their learning. </a:t>
            </a:r>
          </a:p>
        </p:txBody>
      </p:sp>
    </p:spTree>
    <p:extLst>
      <p:ext uri="{BB962C8B-B14F-4D97-AF65-F5344CB8AC3E}">
        <p14:creationId xmlns:p14="http://schemas.microsoft.com/office/powerpoint/2010/main" val="2093556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0D5D1-4B72-A047-B5E5-3172327E2C52}"/>
              </a:ext>
            </a:extLst>
          </p:cNvPr>
          <p:cNvSpPr>
            <a:spLocks noGrp="1"/>
          </p:cNvSpPr>
          <p:nvPr>
            <p:ph type="ctrTitle"/>
          </p:nvPr>
        </p:nvSpPr>
        <p:spPr/>
        <p:txBody>
          <a:bodyPr/>
          <a:lstStyle/>
          <a:p>
            <a:r>
              <a:rPr lang="en-GB" dirty="0" err="1" smtClean="0">
                <a:solidFill>
                  <a:srgbClr val="002060"/>
                </a:solidFill>
                <a:latin typeface="Arial" panose="020B0604020202020204" pitchFamily="34" charset="0"/>
                <a:cs typeface="Arial" panose="020B0604020202020204" pitchFamily="34" charset="0"/>
              </a:rPr>
              <a:t>Liberton</a:t>
            </a:r>
            <a:r>
              <a:rPr lang="en-GB" dirty="0" smtClean="0">
                <a:solidFill>
                  <a:srgbClr val="002060"/>
                </a:solidFill>
                <a:latin typeface="Arial" panose="020B0604020202020204" pitchFamily="34" charset="0"/>
                <a:cs typeface="Arial" panose="020B0604020202020204" pitchFamily="34" charset="0"/>
              </a:rPr>
              <a:t> High School </a:t>
            </a:r>
            <a:r>
              <a:rPr lang="en-GB" dirty="0" smtClean="0">
                <a:solidFill>
                  <a:srgbClr val="002060"/>
                </a:solidFill>
                <a:latin typeface="Arial" panose="020B0604020202020204" pitchFamily="34" charset="0"/>
                <a:cs typeface="Arial" panose="020B0604020202020204" pitchFamily="34" charset="0"/>
              </a:rPr>
              <a:t>- continued</a:t>
            </a:r>
            <a:endParaRPr lang="en-US" dirty="0"/>
          </a:p>
        </p:txBody>
      </p:sp>
      <p:sp>
        <p:nvSpPr>
          <p:cNvPr id="12" name="TextBox 11"/>
          <p:cNvSpPr txBox="1"/>
          <p:nvPr/>
        </p:nvSpPr>
        <p:spPr>
          <a:xfrm>
            <a:off x="578604" y="2230821"/>
            <a:ext cx="11245534" cy="2031325"/>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At the start of the second lockdown, staff identified a group of young people who were not engaged in remote learning during the previous lockdown. To re-engage these learners, support for learning teachers now make weekly calls to check in with families and young people to see how pupils are getting on, to offer advice and follow up any issues with class teachers. Learners are provided with three support sessions across the week to direct them towards particular lessons and assignments. This support helps them to organise their week and encourages them to contact class teachers about any specific issues. These approaches have increased engagement as well as supporting positive home school relationships.</a:t>
            </a:r>
          </a:p>
        </p:txBody>
      </p:sp>
    </p:spTree>
    <p:extLst>
      <p:ext uri="{BB962C8B-B14F-4D97-AF65-F5344CB8AC3E}">
        <p14:creationId xmlns:p14="http://schemas.microsoft.com/office/powerpoint/2010/main" val="6892928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493</TotalTime>
  <Words>340</Words>
  <Application>Microsoft Office PowerPoint</Application>
  <PresentationFormat>Widescreen</PresentationFormat>
  <Paragraphs>7</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Helvetica</vt:lpstr>
      <vt:lpstr>Helvetica Light</vt:lpstr>
      <vt:lpstr>Office Theme</vt:lpstr>
      <vt:lpstr>Using information to plan and support learning which improves learners’ experiences and motivation  Liberton High School, The City of Edinburgh Council     </vt:lpstr>
      <vt:lpstr>Liberton High School - case study  </vt:lpstr>
      <vt:lpstr>Liberton High School - continued</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Gordon L (Louise)</dc:creator>
  <cp:lastModifiedBy>Gordon L (Louise)</cp:lastModifiedBy>
  <cp:revision>32</cp:revision>
  <dcterms:created xsi:type="dcterms:W3CDTF">2021-02-02T15:43:17Z</dcterms:created>
  <dcterms:modified xsi:type="dcterms:W3CDTF">2021-03-05T14:39:54Z</dcterms:modified>
</cp:coreProperties>
</file>