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2"/>
  </p:sldMasterIdLst>
  <p:notesMasterIdLst>
    <p:notesMasterId r:id="rId12"/>
  </p:notesMasterIdLst>
  <p:sldIdLst>
    <p:sldId id="264" r:id="rId3"/>
    <p:sldId id="275" r:id="rId4"/>
    <p:sldId id="266" r:id="rId5"/>
    <p:sldId id="267" r:id="rId6"/>
    <p:sldId id="268" r:id="rId7"/>
    <p:sldId id="276" r:id="rId8"/>
    <p:sldId id="270" r:id="rId9"/>
    <p:sldId id="274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69094" autoAdjust="0"/>
  </p:normalViewPr>
  <p:slideViewPr>
    <p:cSldViewPr>
      <p:cViewPr varScale="1">
        <p:scale>
          <a:sx n="69" d="100"/>
          <a:sy n="69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2FE2-24C1-4133-8017-1979A8A824D5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2DAE2-08F6-4249-9471-DF901ACB18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89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Primary school children in Aberdeen City watching a video clip pitching for funding.   A total of 3755 young people across five areas voted!</a:t>
            </a:r>
            <a:endParaRPr lang="en-GB" sz="1600" b="1" i="0" dirty="0" smtClean="0">
              <a:latin typeface="Arial" pitchFamily="34" charset="0"/>
              <a:cs typeface="Arial" pitchFamily="34" charset="0"/>
            </a:endParaRPr>
          </a:p>
          <a:p>
            <a:endParaRPr lang="en-GB" sz="1400" b="1" i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0C4FB-4BB8-4220-8B28-F571EA77F4E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52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Began in Brazil in </a:t>
            </a:r>
            <a:r>
              <a:rPr lang="en-GB" dirty="0" err="1" smtClean="0">
                <a:solidFill>
                  <a:schemeClr val="tx1"/>
                </a:solidFill>
              </a:rPr>
              <a:t>1980s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Home of the respected educational innovator Paulo Freire.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Main purpose a desire to reallocate public money to where it was needed, locally and democratically, and to build active citizenship.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Has been used in around 3,000 localities around the world.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DAE2-08F6-4249-9471-DF901ACB1842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795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1200" b="1" dirty="0"/>
              <a:t>2016/17 Community Choices Fund</a:t>
            </a:r>
          </a:p>
          <a:p>
            <a:r>
              <a:rPr lang="en-GB" sz="1200" dirty="0"/>
              <a:t>39,000 voters (this included online votes)</a:t>
            </a:r>
          </a:p>
          <a:p>
            <a:endParaRPr lang="en-GB" sz="1200" dirty="0"/>
          </a:p>
          <a:p>
            <a:r>
              <a:rPr lang="en-GB" sz="1200" dirty="0"/>
              <a:t>122 </a:t>
            </a:r>
            <a:r>
              <a:rPr lang="en-GB" sz="1200" dirty="0" smtClean="0"/>
              <a:t>Events – led by councils, </a:t>
            </a:r>
            <a:r>
              <a:rPr lang="en-GB" sz="1200" dirty="0" err="1" smtClean="0"/>
              <a:t>CPPs</a:t>
            </a:r>
            <a:r>
              <a:rPr lang="en-GB" sz="1200" dirty="0" smtClean="0"/>
              <a:t>, healt</a:t>
            </a:r>
            <a:r>
              <a:rPr lang="en-GB" sz="1200" baseline="0" dirty="0" smtClean="0"/>
              <a:t>h &amp; Social Care Partnerships, community councils and many more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1,352 local projects were successful in getting </a:t>
            </a:r>
            <a:r>
              <a:rPr lang="en-GB" sz="1200" dirty="0" smtClean="0"/>
              <a:t>funding – tackling</a:t>
            </a:r>
            <a:r>
              <a:rPr lang="en-GB" sz="1200" baseline="0" dirty="0" smtClean="0"/>
              <a:t> social isolation, improving health and wellbeing, reducing the cost of the school day.</a:t>
            </a:r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total of £2,621,441 was distributed to these projects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France: Regional government of Poitou-Charentes</a:t>
            </a:r>
            <a:br>
              <a:rPr lang="en-GB" dirty="0"/>
            </a:br>
            <a:r>
              <a:rPr lang="en-GB" dirty="0"/>
              <a:t> used PB to decide 10% of capital school budgets</a:t>
            </a:r>
            <a:br>
              <a:rPr lang="en-GB" dirty="0"/>
            </a:br>
            <a:r>
              <a:rPr lang="en-GB" dirty="0"/>
              <a:t>across 93 schools. 1400 projects implemented over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Zambian schools used PB for the first time this year, </a:t>
            </a:r>
            <a:br>
              <a:rPr lang="en-GB" dirty="0"/>
            </a:br>
            <a:r>
              <a:rPr lang="en-GB" dirty="0"/>
              <a:t>with the innovative D21 digital democracy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Schools in Phoenix Arizona, and elsewhere in the USA,</a:t>
            </a:r>
            <a:br>
              <a:rPr lang="en-GB" dirty="0"/>
            </a:br>
            <a:r>
              <a:rPr lang="en-GB" dirty="0"/>
              <a:t>have been testing PB, with great results.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Curriculum resources and lesson plans are already freely available online in the USA.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DAE2-08F6-4249-9471-DF901ACB184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7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DAE2-08F6-4249-9471-DF901ACB184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59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r>
              <a:rPr lang="en-GB" baseline="0" dirty="0" smtClean="0"/>
              <a:t>  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DAE2-08F6-4249-9471-DF901ACB184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2DAE2-08F6-4249-9471-DF901ACB18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654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number of learning documents have been developed</a:t>
            </a:r>
            <a:r>
              <a:rPr lang="en-GB" baseline="0" dirty="0" smtClean="0"/>
              <a:t> for Scotland in the past three years.  A few examples are:</a:t>
            </a:r>
          </a:p>
          <a:p>
            <a:endParaRPr lang="en-GB" baseline="0" dirty="0" smtClean="0"/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Introduction to </a:t>
            </a:r>
            <a:r>
              <a:rPr lang="en-GB" baseline="0" dirty="0" err="1" smtClean="0"/>
              <a:t>PB</a:t>
            </a:r>
            <a:r>
              <a:rPr lang="en-GB" baseline="0" dirty="0" smtClean="0"/>
              <a:t> Booklet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Guides for running and evaluation </a:t>
            </a:r>
            <a:r>
              <a:rPr lang="en-GB" baseline="0" dirty="0" err="1" smtClean="0"/>
              <a:t>PB</a:t>
            </a:r>
            <a:r>
              <a:rPr lang="en-GB" baseline="0" dirty="0" smtClean="0"/>
              <a:t> processes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National evaluation of progress to date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aseline="0" dirty="0" smtClean="0"/>
              <a:t>Digital Case Studies 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PB</a:t>
            </a:r>
            <a:r>
              <a:rPr lang="en-GB" baseline="0" dirty="0" smtClean="0"/>
              <a:t> Animation Video produced by the Church of Scotland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 baseline="0" dirty="0" smtClean="0"/>
              <a:t>All of these and many more are available on the </a:t>
            </a:r>
            <a:r>
              <a:rPr lang="en-GB" b="1" baseline="0" dirty="0" err="1" smtClean="0"/>
              <a:t>PB</a:t>
            </a:r>
            <a:r>
              <a:rPr lang="en-GB" b="1" baseline="0" dirty="0" smtClean="0"/>
              <a:t> Scotland Website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801A5-3133-49C9-9C03-BA96C9C912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900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39A4F-9E27-4DB3-A388-E75AC929AF1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14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232D9F2-62A1-433E-AF9D-981CE3A695AE}" type="datetimeFigureOut">
              <a:rPr lang="en-GB" smtClean="0"/>
              <a:pPr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074E932-ECE8-417F-B65F-A1CCD90951F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glazik@scotland.gov.scot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ww.pbscotlant.scot/" TargetMode="External"/><Relationship Id="rId4" Type="http://schemas.openxmlformats.org/officeDocument/2006/relationships/hyperlink" Target="mailto:info@pbscotland.sc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08" y="347896"/>
            <a:ext cx="84406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064896" cy="223224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/>
            </a:r>
            <a:br>
              <a:rPr lang="en-GB" sz="4000" dirty="0">
                <a:solidFill>
                  <a:schemeClr val="bg1"/>
                </a:solidFill>
              </a:rPr>
            </a:b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7920880" cy="1584176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</a:rPr>
              <a:t>Participatory Budgeting in Schools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237312"/>
            <a:ext cx="26273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static1.squarespace.com/static/558172f0e4b077ee5306aa83/t/5825b7dbebbd1ab109dd4de3/1478866917390/?format=300w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387401"/>
            <a:ext cx="1724969" cy="14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4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i="1" dirty="0"/>
              <a:t>What is participatory budgeting?</a:t>
            </a:r>
            <a:r>
              <a:rPr lang="en-GB" i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GB" i="1" dirty="0">
                <a:solidFill>
                  <a:schemeClr val="accent4">
                    <a:lumMod val="75000"/>
                  </a:schemeClr>
                </a:solidFill>
              </a:rPr>
            </a:b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5464" y="1846127"/>
            <a:ext cx="410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1. People come up with ideas on how to spend a budget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819712" y="2811760"/>
            <a:ext cx="3406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2. People vote for their priorities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796136" y="3739668"/>
            <a:ext cx="3142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3. The priorities with the most votes get funded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42210" y="4961261"/>
            <a:ext cx="57292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PB gives people a voice.  It brings them together both face to face and online.  </a:t>
            </a:r>
          </a:p>
          <a:p>
            <a:endParaRPr lang="en-GB" sz="2400" b="1" dirty="0"/>
          </a:p>
          <a:p>
            <a:r>
              <a:rPr lang="en-GB" sz="2400" b="1" dirty="0"/>
              <a:t>It helps more people to get involved and have a say.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82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PB happens in many places and in many different ways.</a:t>
            </a:r>
          </a:p>
        </p:txBody>
      </p:sp>
      <p:pic>
        <p:nvPicPr>
          <p:cNvPr id="1028" name="Picture 4" descr="http://every1counts.org.uk/wp-content/uploads/2010/11/stramongate-2.jpg"/>
          <p:cNvPicPr>
            <a:picLocks noChangeAspect="1" noChangeArrowheads="1"/>
          </p:cNvPicPr>
          <p:nvPr/>
        </p:nvPicPr>
        <p:blipFill>
          <a:blip r:embed="rId3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1619672" y="2204864"/>
            <a:ext cx="2788946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122618" y="544522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Participatory budgeting is more than just getting pupils to vote on options, </a:t>
            </a:r>
            <a:br>
              <a:rPr lang="en-GB" dirty="0"/>
            </a:br>
            <a:r>
              <a:rPr lang="en-GB" dirty="0"/>
              <a:t>they need to explore the issue and come up with suggestions themselves.</a:t>
            </a:r>
          </a:p>
        </p:txBody>
      </p:sp>
      <p:pic>
        <p:nvPicPr>
          <p:cNvPr id="2" name="Picture 2" descr="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2093610" cy="15841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2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PB in Schools in Scotland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Midlothian </a:t>
            </a:r>
            <a:r>
              <a:rPr lang="en-GB" dirty="0"/>
              <a:t>Council  is working with teachers and families in 11 primary schools on an £80,000 initiative aimed at reducing the disadvantage families experience in meeting the cost of the school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e-voting, Young Scot and North Ayrshire Council worked with over 5,000 young people to decide how £60,000 should be allocated to 67 youth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Pupils </a:t>
            </a:r>
            <a:r>
              <a:rPr lang="en-GB" dirty="0"/>
              <a:t>and parents in two primary schools in Glasgow decided how £20,000 should be allocated to help reduce the cost of the school day.</a:t>
            </a:r>
          </a:p>
          <a:p>
            <a:endParaRPr lang="en-GB" dirty="0"/>
          </a:p>
          <a:p>
            <a:r>
              <a:rPr lang="en-GB" b="1" i="1" dirty="0" smtClean="0"/>
              <a:t>“</a:t>
            </a:r>
            <a:r>
              <a:rPr lang="en-GB" b="1" i="1" dirty="0"/>
              <a:t>It’s open to more people.  If, as a parent, you have reading issues or dyslexia, sending forms to the school is more difficult.  Whereas here you are coming along, hearing it first-hand and then you are literally putting a token in a tin and I think more people are involved because of that”.</a:t>
            </a:r>
            <a:r>
              <a:rPr lang="en-GB" i="1" dirty="0"/>
              <a:t> </a:t>
            </a:r>
            <a:r>
              <a:rPr lang="en-GB" i="1" dirty="0" smtClean="0"/>
              <a:t> </a:t>
            </a:r>
            <a:r>
              <a:rPr lang="en-GB" smtClean="0"/>
              <a:t>Primary School </a:t>
            </a:r>
            <a:r>
              <a:rPr lang="en-GB"/>
              <a:t>H</a:t>
            </a:r>
            <a:r>
              <a:rPr lang="en-GB" smtClean="0"/>
              <a:t>ead </a:t>
            </a:r>
            <a:r>
              <a:rPr lang="en-GB" dirty="0"/>
              <a:t>T</a:t>
            </a:r>
            <a:r>
              <a:rPr lang="en-GB" smtClean="0"/>
              <a:t>eacher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PB in Schools?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4" y="1772816"/>
            <a:ext cx="8676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err="1"/>
              <a:t>PB</a:t>
            </a:r>
            <a:r>
              <a:rPr lang="en-GB" sz="2000" b="1" dirty="0"/>
              <a:t> in schools will:</a:t>
            </a:r>
          </a:p>
          <a:p>
            <a:endParaRPr lang="en-GB" sz="2000" b="1" dirty="0"/>
          </a:p>
          <a:p>
            <a:r>
              <a:rPr lang="en-GB" sz="2000" b="1" dirty="0"/>
              <a:t>Build more confident and active young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 real experience of democracy in 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Offers a positive engagement experience.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Strengthens school culture by building positive relationships.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Awareness of wider community needs and ways of addressing them.</a:t>
            </a:r>
          </a:p>
          <a:p>
            <a:pPr marL="285750" indent="-285750"/>
            <a:r>
              <a:rPr lang="en-GB" sz="2000" b="1" dirty="0"/>
              <a:t>Contribute to raising attainment across the whole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Motivates young people to work collaboratively.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Develops research, interviewing and presentation skills.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Builds useful skills in budgeting and financial literacy.</a:t>
            </a:r>
          </a:p>
          <a:p>
            <a:pPr marL="285750" indent="-285750"/>
            <a:r>
              <a:rPr lang="en-GB" sz="2000" b="1" dirty="0"/>
              <a:t>Integrate with the school 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Contributes to maths, literacy, PSHE, technology and critical </a:t>
            </a:r>
            <a:r>
              <a:rPr lang="en-GB" sz="2000" dirty="0" smtClean="0"/>
              <a:t>thinking.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Supports school councils and promotes peer to peer </a:t>
            </a:r>
            <a:r>
              <a:rPr lang="en-GB" sz="2000" dirty="0" smtClean="0"/>
              <a:t>learning.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fit neatly within a busy school </a:t>
            </a:r>
            <a:r>
              <a:rPr lang="en-GB" sz="2000" dirty="0" smtClean="0"/>
              <a:t>calendar.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83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Video – </a:t>
            </a:r>
            <a:r>
              <a:rPr lang="en-GB" dirty="0" err="1"/>
              <a:t>PB</a:t>
            </a:r>
            <a:r>
              <a:rPr lang="en-GB" dirty="0"/>
              <a:t> in Action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413338"/>
            <a:ext cx="83529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How would </a:t>
            </a:r>
            <a:r>
              <a:rPr lang="en-GB" sz="2000" dirty="0" smtClean="0"/>
              <a:t>young people </a:t>
            </a:r>
            <a:r>
              <a:rPr lang="en-GB" sz="2000" dirty="0"/>
              <a:t>spend the </a:t>
            </a:r>
            <a:r>
              <a:rPr lang="en-GB" sz="2000" dirty="0" smtClean="0"/>
              <a:t>school’s </a:t>
            </a:r>
            <a:r>
              <a:rPr lang="en-GB" sz="2000" dirty="0"/>
              <a:t>budget?</a:t>
            </a:r>
          </a:p>
          <a:p>
            <a:endParaRPr lang="en-GB" dirty="0"/>
          </a:p>
          <a:p>
            <a:r>
              <a:rPr lang="en-GB" dirty="0"/>
              <a:t>A video from the Participatory Budgeting Project in the USA shows the experience of PB in 5 schools in Phoenix, Arizona. </a:t>
            </a:r>
            <a:r>
              <a:rPr lang="en-GB" dirty="0" smtClean="0"/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for Discussion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1859340"/>
            <a:ext cx="813690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en-GB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How </a:t>
            </a:r>
            <a:r>
              <a:rPr lang="en-GB" sz="2600" dirty="0"/>
              <a:t>might some of the outcomes expressed in the examples you have just seen, help raise attainment and increase parent and child engagement? </a:t>
            </a:r>
          </a:p>
          <a:p>
            <a:pPr marL="514350" indent="-514350">
              <a:buFont typeface="+mj-lt"/>
              <a:buAutoNum type="arabicPeriod"/>
            </a:pPr>
            <a:endParaRPr lang="en-GB" sz="2600" dirty="0"/>
          </a:p>
          <a:p>
            <a:pPr marL="514350" indent="-514350">
              <a:buFont typeface="+mj-lt"/>
              <a:buAutoNum type="arabicPeriod"/>
            </a:pPr>
            <a:r>
              <a:rPr lang="en-GB" sz="2600" dirty="0"/>
              <a:t>What opportunities exist for you to try </a:t>
            </a:r>
            <a:r>
              <a:rPr lang="en-GB" sz="2600" dirty="0" err="1"/>
              <a:t>PB</a:t>
            </a:r>
            <a:r>
              <a:rPr lang="en-GB" sz="2600" dirty="0"/>
              <a:t> in your </a:t>
            </a:r>
            <a:r>
              <a:rPr lang="en-GB" sz="2600" dirty="0" smtClean="0"/>
              <a:t>school, for example, how could it help </a:t>
            </a:r>
            <a:r>
              <a:rPr lang="en-GB" sz="2600" dirty="0"/>
              <a:t>you </a:t>
            </a:r>
            <a:r>
              <a:rPr lang="en-GB" sz="2600" dirty="0" smtClean="0"/>
              <a:t>allocate </a:t>
            </a:r>
            <a:r>
              <a:rPr lang="en-GB" sz="2600" dirty="0"/>
              <a:t>the pupil equity </a:t>
            </a:r>
            <a:r>
              <a:rPr lang="en-GB" sz="2600" dirty="0" smtClean="0"/>
              <a:t>fund?</a:t>
            </a:r>
          </a:p>
          <a:p>
            <a:pPr marL="514350" indent="-514350">
              <a:buFont typeface="+mj-lt"/>
              <a:buAutoNum type="arabicPeriod"/>
            </a:pPr>
            <a:endParaRPr lang="en-GB" sz="2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600" dirty="0" smtClean="0"/>
              <a:t>What </a:t>
            </a:r>
            <a:r>
              <a:rPr lang="en-GB" sz="2600" dirty="0"/>
              <a:t>support, information or tools would be helpful for you to introduce </a:t>
            </a:r>
            <a:r>
              <a:rPr lang="en-GB" sz="2600" dirty="0" err="1"/>
              <a:t>PB</a:t>
            </a:r>
            <a:r>
              <a:rPr lang="en-GB" sz="2600" dirty="0"/>
              <a:t> in your school? </a:t>
            </a:r>
          </a:p>
        </p:txBody>
      </p:sp>
    </p:spTree>
    <p:extLst>
      <p:ext uri="{BB962C8B-B14F-4D97-AF65-F5344CB8AC3E}">
        <p14:creationId xmlns:p14="http://schemas.microsoft.com/office/powerpoint/2010/main" val="6675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02" y="3364811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GB" sz="3200" i="1" dirty="0"/>
              <a:t/>
            </a:r>
            <a:br>
              <a:rPr lang="en-GB" sz="3200" i="1" dirty="0"/>
            </a:br>
            <a:r>
              <a:rPr lang="en-GB" sz="3200" i="1" dirty="0">
                <a:solidFill>
                  <a:schemeClr val="tx1"/>
                </a:solidFill>
              </a:rPr>
              <a:t>Support Materials – www.pbscotland.scot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243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1044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endParaRPr lang="en-GB" dirty="0">
              <a:hlinkClick r:id="rId3"/>
            </a:endParaRPr>
          </a:p>
          <a:p>
            <a:pPr marL="0" indent="0" algn="ctr">
              <a:buNone/>
            </a:pPr>
            <a:r>
              <a:rPr lang="en-GB" sz="3200" dirty="0" smtClean="0"/>
              <a:t>Further information:  </a:t>
            </a:r>
            <a:r>
              <a:rPr lang="en-GB" sz="3200" dirty="0" err="1" smtClean="0">
                <a:hlinkClick r:id="rId4"/>
              </a:rPr>
              <a:t>info@pbscotland.scot</a:t>
            </a:r>
            <a:r>
              <a:rPr lang="en-GB" sz="3200" dirty="0" smtClean="0"/>
              <a:t> 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 smtClean="0"/>
              <a:t>Simon </a:t>
            </a:r>
            <a:r>
              <a:rPr lang="en-GB" sz="3200" dirty="0"/>
              <a:t>Cameron, PB Development Manager, COSLA</a:t>
            </a:r>
            <a:endParaRPr lang="en-GB" sz="3200" dirty="0">
              <a:hlinkClick r:id="rId3"/>
            </a:endParaRPr>
          </a:p>
          <a:p>
            <a:pPr marL="0" indent="0" algn="ctr">
              <a:buNone/>
            </a:pPr>
            <a:r>
              <a:rPr lang="en-GB" sz="3200" dirty="0">
                <a:hlinkClick r:id="rId3"/>
              </a:rPr>
              <a:t>simonc@cosla.gov.uk </a:t>
            </a:r>
          </a:p>
          <a:p>
            <a:pPr marL="0" indent="0" algn="ctr">
              <a:buNone/>
            </a:pPr>
            <a:r>
              <a:rPr lang="en-GB" sz="3200" dirty="0"/>
              <a:t>Tel: 0131 474 9261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Kathleen </a:t>
            </a:r>
            <a:r>
              <a:rPr lang="en-GB" sz="3200" dirty="0" err="1"/>
              <a:t>Glazik</a:t>
            </a:r>
            <a:r>
              <a:rPr lang="en-GB" sz="3200" dirty="0"/>
              <a:t>, PB Policy Manager, Scottish Government</a:t>
            </a:r>
            <a:endParaRPr lang="en-GB" sz="3200" dirty="0">
              <a:hlinkClick r:id="rId3"/>
            </a:endParaRPr>
          </a:p>
          <a:p>
            <a:pPr marL="0" indent="0" algn="ctr">
              <a:buNone/>
            </a:pPr>
            <a:r>
              <a:rPr lang="en-GB" sz="3200" dirty="0" err="1">
                <a:hlinkClick r:id="rId3"/>
              </a:rPr>
              <a:t>Kathleen.glazik@gov.scot</a:t>
            </a:r>
            <a:r>
              <a:rPr lang="en-GB" sz="3200" dirty="0"/>
              <a:t> </a:t>
            </a:r>
          </a:p>
          <a:p>
            <a:pPr marL="0" indent="0" algn="ctr">
              <a:buNone/>
            </a:pPr>
            <a:r>
              <a:rPr lang="en-GB" sz="3200" dirty="0"/>
              <a:t>Tel: 0131 244 0831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Participatory Budgeting Website</a:t>
            </a:r>
          </a:p>
          <a:p>
            <a:pPr marL="0" indent="0" algn="ctr">
              <a:buNone/>
            </a:pPr>
            <a:r>
              <a:rPr lang="en-GB" sz="3200" dirty="0">
                <a:hlinkClick r:id="rId5"/>
              </a:rPr>
              <a:t>www.PBScotland.scot</a:t>
            </a:r>
            <a:endParaRPr lang="en-GB" sz="3200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Contact Details and More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093296"/>
            <a:ext cx="26289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s://static1.squarespace.com/static/558172f0e4b077ee5306aa83/t/5825b7dbebbd1ab109dd4de3/1478866917390/?format=300w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387401"/>
            <a:ext cx="1724969" cy="14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3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metadata xmlns="http://www.objective.com/ecm/document/metadata/53D26341A57B383EE0540010E0463CCA" version="1.0.0">
  <systemFields>
    <field name="Objective-Id">
      <value order="0">A20137349</value>
    </field>
    <field name="Objective-Title">
      <value order="0">V2.1 Participatory Budgeting FINAL FOR PUBLICATION 07-02-18</value>
    </field>
    <field name="Objective-Description">
      <value order="0"/>
    </field>
    <field name="Objective-CreationStamp">
      <value order="0">2018-02-09T16:31:17Z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2018-02-09T16:31:52Z</value>
    </field>
    <field name="Objective-Owner">
      <value order="0">Walker, Joe J (U417636)</value>
    </field>
    <field name="Objective-Path">
      <value order="0">Objective Global Folder:SG File Plan:Education, careers and employment:Education and skills:Schools - Governance, management and finance:Advice and policy: Schools - governance, management and finance:Scottish Attainment Challenge: Pupil Equity Funding: Events: 2016-2021</value>
    </field>
    <field name="Objective-Parent">
      <value order="0">Scottish Attainment Challenge: Pupil Equity Funding: Events: 2016-2021</value>
    </field>
    <field name="Objective-State">
      <value order="0">Being Drafted</value>
    </field>
    <field name="Objective-VersionId">
      <value order="0">vA28168176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qA627808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Connect Creator">
        <value order="0"/>
      </field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EDB45499E3C4A9CABBFB5D3A49FC1" ma:contentTypeVersion="" ma:contentTypeDescription="Create a new document." ma:contentTypeScope="" ma:versionID="5c5f75ac7c3d579760b9791698263576">
  <xsd:schema xmlns:xsd="http://www.w3.org/2001/XMLSchema" xmlns:xs="http://www.w3.org/2001/XMLSchema" xmlns:p="http://schemas.microsoft.com/office/2006/metadata/properties" xmlns:ns2="1b74abb2-0bc9-42e8-aab0-5e5156035123" targetNamespace="http://schemas.microsoft.com/office/2006/metadata/properties" ma:root="true" ma:fieldsID="b9ac8e7a53c5cc55c3a307b0fefe977b" ns2:_="">
    <xsd:import namespace="1b74abb2-0bc9-42e8-aab0-5e51560351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74abb2-0bc9-42e8-aab0-5e5156035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69CECF-13A9-4840-A95E-7B82AD408038}"/>
</file>

<file path=customXml/itemProps2.xml><?xml version="1.0" encoding="utf-8"?>
<ds:datastoreItem xmlns:ds="http://schemas.openxmlformats.org/officeDocument/2006/customXml" ds:itemID="{F214BC6F-73E3-419E-95D4-001C12F0C23B}"/>
</file>

<file path=customXml/itemProps3.xml><?xml version="1.0" encoding="utf-8"?>
<ds:datastoreItem xmlns:ds="http://schemas.openxmlformats.org/officeDocument/2006/customXml" ds:itemID="{5745109E-2DDF-40CB-AC2B-FF9B10C90820}"/>
</file>

<file path=customXml/itemProps4.xml><?xml version="1.0" encoding="utf-8"?>
<ds:datastoreItem xmlns:ds="http://schemas.openxmlformats.org/officeDocument/2006/customXml" ds:itemID="{8453633E-2C2B-4EDC-9DE1-D42988797EDA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710</TotalTime>
  <Words>637</Words>
  <Application>Microsoft Office PowerPoint</Application>
  <PresentationFormat>On-screen Show (4:3)</PresentationFormat>
  <Paragraphs>110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Candara</vt:lpstr>
      <vt:lpstr>Symbol</vt:lpstr>
      <vt:lpstr>Waveform</vt:lpstr>
      <vt:lpstr> </vt:lpstr>
      <vt:lpstr>What is participatory budgeting? </vt:lpstr>
      <vt:lpstr>PB happens in many places and in many different ways.</vt:lpstr>
      <vt:lpstr>PB in Schools in Scotland</vt:lpstr>
      <vt:lpstr>Why do PB in Schools?</vt:lpstr>
      <vt:lpstr>Video – PB in Action</vt:lpstr>
      <vt:lpstr>Questions for Discussion</vt:lpstr>
      <vt:lpstr> Support Materials – www.pbscotland.scot  </vt:lpstr>
      <vt:lpstr>Contact Details and More information</vt:lpstr>
    </vt:vector>
  </TitlesOfParts>
  <Company>Scottish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Participatory Budgeting in Schools</dc:title>
  <dc:creator>PB Scotland Network</dc:creator>
  <cp:lastModifiedBy>Stevenson J (Jeremy)</cp:lastModifiedBy>
  <cp:revision>48</cp:revision>
  <dcterms:created xsi:type="dcterms:W3CDTF">2018-01-22T17:17:59Z</dcterms:created>
  <dcterms:modified xsi:type="dcterms:W3CDTF">2018-02-09T16:36:04Z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A20137349</vt:lpwstr>
  </property>
  <property fmtid="{D5CDD505-2E9C-101B-9397-08002B2CF9AE}" pid="4" name="Objective-Title">
    <vt:lpwstr>V2.1 Participatory Budgeting FINAL FOR PUBLICATION 07-02-18</vt:lpwstr>
  </property>
  <property fmtid="{D5CDD505-2E9C-101B-9397-08002B2CF9AE}" pid="5" name="Objective-Description">
    <vt:lpwstr/>
  </property>
  <property fmtid="{D5CDD505-2E9C-101B-9397-08002B2CF9AE}" pid="6" name="Objective-CreationStamp">
    <vt:filetime>2018-02-09T16:31:52Z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2018-02-09T16:31:53Z</vt:filetime>
  </property>
  <property fmtid="{D5CDD505-2E9C-101B-9397-08002B2CF9AE}" pid="11" name="Objective-Owner">
    <vt:lpwstr>Walker, Joe J (U417636)</vt:lpwstr>
  </property>
  <property fmtid="{D5CDD505-2E9C-101B-9397-08002B2CF9AE}" pid="12" name="Objective-Path">
    <vt:lpwstr>Objective Global Folder:SG File Plan:Education, careers and employment:Education and skills:Schools - Governance, management and finance:Advice and policy: Schools - governance, management and finance:Scottish Attainment Challenge: Pupil Equity Funding: E</vt:lpwstr>
  </property>
  <property fmtid="{D5CDD505-2E9C-101B-9397-08002B2CF9AE}" pid="13" name="Objective-Parent">
    <vt:lpwstr>Scottish Attainment Challenge: Pupil Equity Funding: Events: 2016-2021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vA28168176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Connect Creator">
    <vt:lpwstr/>
  </property>
  <property fmtid="{D5CDD505-2E9C-101B-9397-08002B2CF9AE}" pid="23" name="Objective-Date Received">
    <vt:lpwstr/>
  </property>
  <property fmtid="{D5CDD505-2E9C-101B-9397-08002B2CF9AE}" pid="24" name="Objective-Date of Original">
    <vt:lpwstr/>
  </property>
  <property fmtid="{D5CDD505-2E9C-101B-9397-08002B2CF9AE}" pid="25" name="Objective-SG Web Publication - Category">
    <vt:lpwstr/>
  </property>
  <property fmtid="{D5CDD505-2E9C-101B-9397-08002B2CF9AE}" pid="26" name="Objective-SG Web Publication - Category 2 Classification">
    <vt:lpwstr/>
  </property>
  <property fmtid="{D5CDD505-2E9C-101B-9397-08002B2CF9AE}" pid="27" name="Objective-Comment">
    <vt:lpwstr/>
  </property>
  <property fmtid="{D5CDD505-2E9C-101B-9397-08002B2CF9AE}" pid="28" name="Objective-Date of Original [system]">
    <vt:lpwstr/>
  </property>
  <property fmtid="{D5CDD505-2E9C-101B-9397-08002B2CF9AE}" pid="29" name="Objective-Date Received [system]">
    <vt:lpwstr/>
  </property>
  <property fmtid="{D5CDD505-2E9C-101B-9397-08002B2CF9AE}" pid="30" name="Objective-SG Web Publication - Category [system]">
    <vt:lpwstr/>
  </property>
  <property fmtid="{D5CDD505-2E9C-101B-9397-08002B2CF9AE}" pid="31" name="Objective-SG Web Publication - Category 2 Classification [system]">
    <vt:lpwstr/>
  </property>
  <property fmtid="{D5CDD505-2E9C-101B-9397-08002B2CF9AE}" pid="32" name="Objective-Connect Creator [system]">
    <vt:lpwstr/>
  </property>
  <property fmtid="{D5CDD505-2E9C-101B-9397-08002B2CF9AE}" pid="33" name="ContentTypeId">
    <vt:lpwstr>0x010100403EDB45499E3C4A9CABBFB5D3A49FC1</vt:lpwstr>
  </property>
</Properties>
</file>