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449" r:id="rId5"/>
    <p:sldId id="332" r:id="rId6"/>
    <p:sldId id="436" r:id="rId7"/>
    <p:sldId id="439" r:id="rId8"/>
    <p:sldId id="438" r:id="rId9"/>
    <p:sldId id="446" r:id="rId10"/>
    <p:sldId id="437" r:id="rId11"/>
    <p:sldId id="441" r:id="rId12"/>
    <p:sldId id="447" r:id="rId13"/>
    <p:sldId id="445" r:id="rId14"/>
    <p:sldId id="427" r:id="rId15"/>
    <p:sldId id="448" r:id="rId16"/>
    <p:sldId id="428" r:id="rId17"/>
    <p:sldId id="429" r:id="rId18"/>
    <p:sldId id="430" r:id="rId19"/>
    <p:sldId id="431" r:id="rId20"/>
    <p:sldId id="414"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5CC8630-A87A-4C5D-8C5C-807B62E0F3EE}">
          <p14:sldIdLst>
            <p14:sldId id="449"/>
            <p14:sldId id="332"/>
            <p14:sldId id="436"/>
            <p14:sldId id="439"/>
            <p14:sldId id="438"/>
            <p14:sldId id="446"/>
            <p14:sldId id="437"/>
            <p14:sldId id="441"/>
            <p14:sldId id="447"/>
            <p14:sldId id="445"/>
            <p14:sldId id="427"/>
            <p14:sldId id="448"/>
            <p14:sldId id="428"/>
            <p14:sldId id="429"/>
            <p14:sldId id="430"/>
            <p14:sldId id="431"/>
            <p14:sldId id="414"/>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C4"/>
    <a:srgbClr val="00ABB5"/>
    <a:srgbClr val="B3D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34" autoAdjust="0"/>
    <p:restoredTop sz="90053" autoAdjust="0"/>
  </p:normalViewPr>
  <p:slideViewPr>
    <p:cSldViewPr snapToGrid="0">
      <p:cViewPr varScale="1">
        <p:scale>
          <a:sx n="70" d="100"/>
          <a:sy n="70" d="100"/>
        </p:scale>
        <p:origin x="90" y="4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5322"/>
    </p:cViewPr>
  </p:sorter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pPr/>
              <a:t>16/12/2019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pPr/>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pPr/>
              <a:t>16/12/2019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pPr/>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pPr/>
              <a:t>2</a:t>
            </a:fld>
            <a:endParaRPr lang="en-GB"/>
          </a:p>
        </p:txBody>
      </p:sp>
    </p:spTree>
    <p:extLst>
      <p:ext uri="{BB962C8B-B14F-4D97-AF65-F5344CB8AC3E}">
        <p14:creationId xmlns:p14="http://schemas.microsoft.com/office/powerpoint/2010/main" val="183776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pPr/>
              <a:t>11</a:t>
            </a:fld>
            <a:endParaRPr lang="en-GB"/>
          </a:p>
        </p:txBody>
      </p:sp>
    </p:spTree>
    <p:extLst>
      <p:ext uri="{BB962C8B-B14F-4D97-AF65-F5344CB8AC3E}">
        <p14:creationId xmlns:p14="http://schemas.microsoft.com/office/powerpoint/2010/main" val="108906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383333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1207680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pic>
        <p:nvPicPr>
          <p:cNvPr id="4" name="Picture 3"/>
          <p:cNvPicPr>
            <a:picLocks noChangeAspect="1"/>
          </p:cNvPicPr>
          <p:nvPr userDrawn="1"/>
        </p:nvPicPr>
        <p:blipFill rotWithShape="1">
          <a:blip r:embed="rId2" cstate="print"/>
          <a:srcRect l="23724" t="23521" r="26011" b="31464"/>
          <a:stretch/>
        </p:blipFill>
        <p:spPr>
          <a:xfrm>
            <a:off x="-18539" y="5840541"/>
            <a:ext cx="12263839" cy="1026730"/>
          </a:xfrm>
          <a:prstGeom prst="rect">
            <a:avLst/>
          </a:prstGeom>
        </p:spPr>
      </p:pic>
      <p:sp>
        <p:nvSpPr>
          <p:cNvPr id="5" name="TextBox 4"/>
          <p:cNvSpPr txBox="1"/>
          <p:nvPr userDrawn="1"/>
        </p:nvSpPr>
        <p:spPr>
          <a:xfrm>
            <a:off x="7933610" y="6351675"/>
            <a:ext cx="3958912" cy="276999"/>
          </a:xfrm>
          <a:prstGeom prst="rect">
            <a:avLst/>
          </a:prstGeom>
          <a:noFill/>
        </p:spPr>
        <p:txBody>
          <a:bodyPr wrap="square" rtlCol="0">
            <a:spAutoFit/>
          </a:bodyPr>
          <a:lstStyle/>
          <a:p>
            <a:r>
              <a:rPr lang="en-GB" sz="1200" b="1" dirty="0" smtClean="0">
                <a:solidFill>
                  <a:schemeClr val="bg1"/>
                </a:solidFill>
              </a:rPr>
              <a:t>For </a:t>
            </a:r>
            <a:r>
              <a:rPr lang="en-GB" sz="1200" b="1" dirty="0">
                <a:solidFill>
                  <a:schemeClr val="bg1"/>
                </a:solidFill>
              </a:rPr>
              <a:t>Scotland’s learners with Scotland’s educators</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gov.scot/improvement/Pages/Curriculum-for-Excellence-Benchmarks-.as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hyperlink" Target="https://education.gov.scot/improvement/learning-resources/Milestones%20to%20support%20learners%20with%20complex%20additional%20support%20needs%20-%20Literacy%20and%20Englis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830263"/>
            <a:ext cx="10836972" cy="3761192"/>
          </a:xfrm>
        </p:spPr>
        <p:txBody>
          <a:bodyPr/>
          <a:lstStyle/>
          <a:p>
            <a:pPr algn="ctr">
              <a:lnSpc>
                <a:spcPct val="150000"/>
              </a:lnSpc>
            </a:pPr>
            <a:r>
              <a:rPr lang="en-GB" dirty="0" smtClean="0"/>
              <a:t>Planning for Differentiation</a:t>
            </a:r>
            <a:br>
              <a:rPr lang="en-GB" dirty="0" smtClean="0"/>
            </a:br>
            <a:r>
              <a:rPr lang="en-GB" dirty="0" smtClean="0"/>
              <a:t>using the</a:t>
            </a:r>
            <a:br>
              <a:rPr lang="en-GB" dirty="0" smtClean="0"/>
            </a:br>
            <a:r>
              <a:rPr lang="en-GB" dirty="0" smtClean="0"/>
              <a:t>Milestones for Complex Additional Support Needs</a:t>
            </a:r>
            <a:endParaRPr lang="en-GB" dirty="0"/>
          </a:p>
        </p:txBody>
      </p:sp>
    </p:spTree>
    <p:extLst>
      <p:ext uri="{BB962C8B-B14F-4D97-AF65-F5344CB8AC3E}">
        <p14:creationId xmlns:p14="http://schemas.microsoft.com/office/powerpoint/2010/main" val="99934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1295401" y="1532586"/>
            <a:ext cx="9601196" cy="4343282"/>
          </a:xfrm>
        </p:spPr>
        <p:txBody>
          <a:bodyPr/>
          <a:lstStyle/>
          <a:p>
            <a:r>
              <a:rPr lang="en-GB" sz="3200" b="1" dirty="0">
                <a:solidFill>
                  <a:srgbClr val="00ABB5"/>
                </a:solidFill>
                <a:latin typeface="Arial" panose="020B0604020202020204" pitchFamily="34" charset="0"/>
                <a:cs typeface="Arial" panose="020B0604020202020204" pitchFamily="34" charset="0"/>
              </a:rPr>
              <a:t>Early </a:t>
            </a:r>
            <a:r>
              <a:rPr lang="en-GB" sz="3200" b="1" dirty="0" smtClean="0">
                <a:solidFill>
                  <a:srgbClr val="00ABB5"/>
                </a:solidFill>
                <a:latin typeface="Arial" panose="020B0604020202020204" pitchFamily="34" charset="0"/>
                <a:cs typeface="Arial" panose="020B0604020202020204" pitchFamily="34" charset="0"/>
              </a:rPr>
              <a:t>Level Benchmarks:</a:t>
            </a:r>
          </a:p>
          <a:p>
            <a:endParaRPr lang="en-GB" dirty="0" smtClean="0">
              <a:solidFill>
                <a:srgbClr val="00ABB5"/>
              </a:solidFill>
              <a:latin typeface="Arial" panose="020B0604020202020204" pitchFamily="34" charset="0"/>
              <a:cs typeface="Arial" panose="020B0604020202020204" pitchFamily="34" charset="0"/>
            </a:endParaRPr>
          </a:p>
          <a:p>
            <a:pPr marL="0" indent="0">
              <a:lnSpc>
                <a:spcPct val="150000"/>
              </a:lnSpc>
              <a:buNone/>
            </a:pPr>
            <a:r>
              <a:rPr lang="en-GB" dirty="0" smtClean="0">
                <a:solidFill>
                  <a:srgbClr val="00ABB5"/>
                </a:solidFill>
                <a:latin typeface="Arial" panose="020B0604020202020204" pitchFamily="34" charset="0"/>
                <a:cs typeface="Arial" panose="020B0604020202020204" pitchFamily="34" charset="0"/>
              </a:rPr>
              <a:t>I </a:t>
            </a:r>
            <a:r>
              <a:rPr lang="en-GB" dirty="0">
                <a:solidFill>
                  <a:srgbClr val="00ABB5"/>
                </a:solidFill>
                <a:latin typeface="Arial" panose="020B0604020202020204" pitchFamily="34" charset="0"/>
                <a:cs typeface="Arial" panose="020B0604020202020204" pitchFamily="34" charset="0"/>
              </a:rPr>
              <a:t>can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identify the rhyming word </a:t>
            </a:r>
            <a:r>
              <a:rPr lang="en-GB" dirty="0">
                <a:solidFill>
                  <a:srgbClr val="00ABB5"/>
                </a:solidFill>
                <a:latin typeface="Arial" panose="020B0604020202020204" pitchFamily="34" charset="0"/>
                <a:cs typeface="Arial" panose="020B0604020202020204" pitchFamily="34" charset="0"/>
              </a:rPr>
              <a:t>for up to 3 dogs in Hairy Maclary from Donaldson's Dairy, </a:t>
            </a:r>
            <a:r>
              <a:rPr lang="en-GB"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anticipating </a:t>
            </a:r>
            <a:r>
              <a:rPr lang="en-GB" dirty="0">
                <a:solidFill>
                  <a:srgbClr val="00ABB5"/>
                </a:solidFill>
                <a:latin typeface="Arial" panose="020B0604020202020204" pitchFamily="34" charset="0"/>
                <a:cs typeface="Arial" panose="020B0604020202020204" pitchFamily="34" charset="0"/>
              </a:rPr>
              <a:t>when to join in and filling in the pauses. I can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share what I like/dislike</a:t>
            </a:r>
            <a:r>
              <a:rPr lang="en-GB" dirty="0">
                <a:solidFill>
                  <a:srgbClr val="00ABB5"/>
                </a:solidFill>
                <a:latin typeface="Arial" panose="020B0604020202020204" pitchFamily="34" charset="0"/>
                <a:cs typeface="Arial" panose="020B0604020202020204" pitchFamily="34" charset="0"/>
              </a:rPr>
              <a:t> about the characters and choose other stories with the same characters, </a:t>
            </a:r>
            <a:r>
              <a:rPr lang="en-GB"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identifying the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books by the cover </a:t>
            </a:r>
            <a:r>
              <a:rPr lang="en-GB" dirty="0">
                <a:solidFill>
                  <a:srgbClr val="00ABB5"/>
                </a:solidFill>
                <a:latin typeface="Arial" panose="020B0604020202020204" pitchFamily="34" charset="0"/>
                <a:cs typeface="Arial" panose="020B0604020202020204" pitchFamily="34" charset="0"/>
              </a:rPr>
              <a:t>from a selection of up to 3.</a:t>
            </a:r>
          </a:p>
          <a:p>
            <a:endParaRPr lang="en-GB" dirty="0">
              <a:solidFill>
                <a:srgbClr val="00ABB5"/>
              </a:solidFill>
            </a:endParaRPr>
          </a:p>
        </p:txBody>
      </p:sp>
    </p:spTree>
    <p:extLst>
      <p:ext uri="{BB962C8B-B14F-4D97-AF65-F5344CB8AC3E}">
        <p14:creationId xmlns:p14="http://schemas.microsoft.com/office/powerpoint/2010/main" val="97168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srcRect l="23724" t="23521" r="26011" b="31464"/>
          <a:stretch/>
        </p:blipFill>
        <p:spPr>
          <a:xfrm>
            <a:off x="-18539" y="5840541"/>
            <a:ext cx="12263839" cy="1026730"/>
          </a:xfrm>
          <a:prstGeom prst="rect">
            <a:avLst/>
          </a:prstGeom>
        </p:spPr>
      </p:pic>
      <p:sp>
        <p:nvSpPr>
          <p:cNvPr id="6" name="TextBox 5"/>
          <p:cNvSpPr txBox="1"/>
          <p:nvPr/>
        </p:nvSpPr>
        <p:spPr>
          <a:xfrm>
            <a:off x="7933610" y="6351675"/>
            <a:ext cx="3958912" cy="276999"/>
          </a:xfrm>
          <a:prstGeom prst="rect">
            <a:avLst/>
          </a:prstGeom>
          <a:noFill/>
        </p:spPr>
        <p:txBody>
          <a:bodyPr wrap="square" rtlCol="0">
            <a:spAutoFit/>
          </a:bodyPr>
          <a:lstStyle/>
          <a:p>
            <a:r>
              <a:rPr lang="en-GB" sz="1200" b="1" dirty="0" smtClean="0">
                <a:solidFill>
                  <a:schemeClr val="bg1"/>
                </a:solidFill>
              </a:rPr>
              <a:t>For </a:t>
            </a:r>
            <a:r>
              <a:rPr lang="en-GB" sz="1200" b="1" dirty="0">
                <a:solidFill>
                  <a:schemeClr val="bg1"/>
                </a:solidFill>
              </a:rPr>
              <a:t>Scotland’s learners with Scotland’s educators</a:t>
            </a:r>
          </a:p>
        </p:txBody>
      </p:sp>
      <p:sp>
        <p:nvSpPr>
          <p:cNvPr id="7" name="Rectangle 6"/>
          <p:cNvSpPr/>
          <p:nvPr/>
        </p:nvSpPr>
        <p:spPr>
          <a:xfrm>
            <a:off x="503254" y="279218"/>
            <a:ext cx="4498347" cy="1015663"/>
          </a:xfrm>
          <a:prstGeom prst="rect">
            <a:avLst/>
          </a:prstGeom>
        </p:spPr>
        <p:txBody>
          <a:bodyPr wrap="none">
            <a:spAutoFit/>
          </a:bodyPr>
          <a:lstStyle/>
          <a:p>
            <a:r>
              <a:rPr lang="en-GB" sz="3000" b="1" kern="0" dirty="0" smtClean="0">
                <a:solidFill>
                  <a:srgbClr val="00ABB5"/>
                </a:solidFill>
                <a:ea typeface="+mj-ea"/>
                <a:cs typeface="+mj-cs"/>
              </a:rPr>
              <a:t>Early level Benchmarks</a:t>
            </a:r>
          </a:p>
          <a:p>
            <a:endParaRPr lang="en-GB" sz="3000" b="1" kern="0" dirty="0">
              <a:solidFill>
                <a:srgbClr val="00ABB5"/>
              </a:solidFill>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3785977630"/>
              </p:ext>
            </p:extLst>
          </p:nvPr>
        </p:nvGraphicFramePr>
        <p:xfrm>
          <a:off x="503254" y="815415"/>
          <a:ext cx="10535739" cy="1981200"/>
        </p:xfrm>
        <a:graphic>
          <a:graphicData uri="http://schemas.openxmlformats.org/drawingml/2006/table">
            <a:tbl>
              <a:tblPr firstRow="1" firstCol="1" bandRow="1"/>
              <a:tblGrid>
                <a:gridCol w="1595790">
                  <a:extLst>
                    <a:ext uri="{9D8B030D-6E8A-4147-A177-3AD203B41FA5}">
                      <a16:colId xmlns:a16="http://schemas.microsoft.com/office/drawing/2014/main" val="227556880"/>
                    </a:ext>
                  </a:extLst>
                </a:gridCol>
                <a:gridCol w="2387697">
                  <a:extLst>
                    <a:ext uri="{9D8B030D-6E8A-4147-A177-3AD203B41FA5}">
                      <a16:colId xmlns:a16="http://schemas.microsoft.com/office/drawing/2014/main" val="4164260474"/>
                    </a:ext>
                  </a:extLst>
                </a:gridCol>
                <a:gridCol w="6552252">
                  <a:extLst>
                    <a:ext uri="{9D8B030D-6E8A-4147-A177-3AD203B41FA5}">
                      <a16:colId xmlns:a16="http://schemas.microsoft.com/office/drawing/2014/main" val="3669132433"/>
                    </a:ext>
                  </a:extLst>
                </a:gridCol>
              </a:tblGrid>
              <a:tr h="1919113">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1100" b="1"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Reading</a:t>
                      </a:r>
                    </a:p>
                    <a:p>
                      <a:pPr algn="l">
                        <a:lnSpc>
                          <a:spcPts val="1200"/>
                        </a:lnSpc>
                        <a:spcAft>
                          <a:spcPts val="0"/>
                        </a:spcAft>
                        <a:tabLst>
                          <a:tab pos="457200" algn="l"/>
                          <a:tab pos="914400" algn="l"/>
                          <a:tab pos="1371600" algn="l"/>
                          <a:tab pos="1828800" algn="l"/>
                          <a:tab pos="2971800" algn="l"/>
                          <a:tab pos="3429000" algn="l"/>
                          <a:tab pos="5715000" algn="r"/>
                        </a:tabLst>
                      </a:pPr>
                      <a:endParaRPr lang="en-GB" sz="1100" b="1"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1100" b="1"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Enjoyment </a:t>
                      </a:r>
                      <a:r>
                        <a:rPr lang="en-GB"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r>
                      <a:br>
                        <a:rPr lang="en-GB"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en-GB"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and choice</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n-GB" sz="1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within a motivating and challenging environment developing an awareness of the relevance of texts </a:t>
                      </a:r>
                      <a:br>
                        <a:rPr lang="en-GB" sz="1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en-GB" sz="1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in my life</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1921"/>
                    </a:solidFill>
                  </a:tcPr>
                </a:tc>
                <a:tc>
                  <a:txBody>
                    <a:bodyPr/>
                    <a:lstStyle/>
                    <a:p>
                      <a:pPr algn="l">
                        <a:lnSpc>
                          <a:spcPts val="1200"/>
                        </a:lnSpc>
                        <a:spcAft>
                          <a:spcPts val="0"/>
                        </a:spcAft>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372100" algn="l"/>
                          <a:tab pos="5715000" algn="r"/>
                        </a:tabLst>
                      </a:pPr>
                      <a:r>
                        <a:rPr lang="en-GB" sz="1100" b="1" i="1" dirty="0">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372100" algn="l"/>
                          <a:tab pos="5715000" algn="r"/>
                        </a:tabLst>
                      </a:pPr>
                      <a:r>
                        <a:rPr lang="en-GB" sz="1100" b="1" i="1" dirty="0">
                          <a:effectLst/>
                          <a:latin typeface="Arial" panose="020B0604020202020204" pitchFamily="34" charset="0"/>
                          <a:ea typeface="Times New Roman" panose="02020603050405020304" pitchFamily="18" charset="0"/>
                          <a:cs typeface="Arial" panose="020B0604020202020204" pitchFamily="34" charset="0"/>
                        </a:rPr>
                        <a:t>I enjoy exploring and playing with the patterns and sounds of language and can use what I learn.</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200"/>
                        </a:lnSpc>
                        <a:spcAft>
                          <a:spcPts val="0"/>
                        </a:spcAft>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372100" algn="l"/>
                          <a:tab pos="5715000" algn="r"/>
                        </a:tabLst>
                      </a:pPr>
                      <a:r>
                        <a:rPr lang="en-GB" sz="1100" b="1" i="1" spc="-30" dirty="0">
                          <a:solidFill>
                            <a:srgbClr val="BA1921"/>
                          </a:solidFill>
                          <a:effectLst/>
                          <a:latin typeface="Arial" panose="020B0604020202020204" pitchFamily="34" charset="0"/>
                          <a:ea typeface="Times New Roman" panose="02020603050405020304" pitchFamily="18" charset="0"/>
                          <a:cs typeface="Arial" panose="020B0604020202020204" pitchFamily="34" charset="0"/>
                        </a:rPr>
                        <a:t>LIT 0-</a:t>
                      </a:r>
                      <a:r>
                        <a:rPr lang="en-GB" sz="1100" b="1" i="1" spc="-30" dirty="0" err="1">
                          <a:solidFill>
                            <a:srgbClr val="BA1921"/>
                          </a:solidFill>
                          <a:effectLst/>
                          <a:latin typeface="Arial" panose="020B0604020202020204" pitchFamily="34" charset="0"/>
                          <a:ea typeface="Times New Roman" panose="02020603050405020304" pitchFamily="18" charset="0"/>
                          <a:cs typeface="Arial" panose="020B0604020202020204" pitchFamily="34" charset="0"/>
                        </a:rPr>
                        <a:t>01a</a:t>
                      </a:r>
                      <a:r>
                        <a:rPr lang="en-GB" sz="1100" b="1" i="1" spc="-30" dirty="0">
                          <a:solidFill>
                            <a:srgbClr val="BA1921"/>
                          </a:solidFill>
                          <a:effectLst/>
                          <a:latin typeface="Arial" panose="020B0604020202020204" pitchFamily="34" charset="0"/>
                          <a:ea typeface="Times New Roman" panose="02020603050405020304" pitchFamily="18" charset="0"/>
                          <a:cs typeface="Arial" panose="020B0604020202020204" pitchFamily="34" charset="0"/>
                        </a:rPr>
                        <a:t> / LIT 0-</a:t>
                      </a:r>
                      <a:r>
                        <a:rPr lang="en-GB" sz="1100" b="1" i="1" spc="-30" dirty="0" err="1">
                          <a:solidFill>
                            <a:srgbClr val="BA1921"/>
                          </a:solidFill>
                          <a:effectLst/>
                          <a:latin typeface="Arial" panose="020B0604020202020204" pitchFamily="34" charset="0"/>
                          <a:ea typeface="Times New Roman" panose="02020603050405020304" pitchFamily="18" charset="0"/>
                          <a:cs typeface="Arial" panose="020B0604020202020204" pitchFamily="34" charset="0"/>
                        </a:rPr>
                        <a:t>11a</a:t>
                      </a:r>
                      <a:r>
                        <a:rPr lang="en-GB" sz="1100" b="1" i="1" spc="-30" dirty="0">
                          <a:solidFill>
                            <a:srgbClr val="BA1921"/>
                          </a:solidFill>
                          <a:effectLst/>
                          <a:latin typeface="Arial" panose="020B0604020202020204" pitchFamily="34" charset="0"/>
                          <a:ea typeface="Times New Roman" panose="02020603050405020304" pitchFamily="18" charset="0"/>
                          <a:cs typeface="Arial" panose="020B0604020202020204" pitchFamily="34" charset="0"/>
                        </a:rPr>
                        <a:t> / LIT 0-</a:t>
                      </a:r>
                      <a:r>
                        <a:rPr lang="en-GB" sz="1100" b="1" i="1" spc="-30" dirty="0" err="1">
                          <a:solidFill>
                            <a:srgbClr val="BA1921"/>
                          </a:solidFill>
                          <a:effectLst/>
                          <a:latin typeface="Arial" panose="020B0604020202020204" pitchFamily="34" charset="0"/>
                          <a:ea typeface="Times New Roman" panose="02020603050405020304" pitchFamily="18" charset="0"/>
                          <a:cs typeface="Arial" panose="020B0604020202020204" pitchFamily="34" charset="0"/>
                        </a:rPr>
                        <a:t>20a</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ts val="1200"/>
                        </a:lnSpc>
                        <a:spcAft>
                          <a:spcPts val="0"/>
                        </a:spcAft>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372100" algn="l"/>
                          <a:tab pos="5715000" algn="r"/>
                        </a:tabLst>
                      </a:pPr>
                      <a:r>
                        <a:rPr lang="en-GB" sz="1100" b="1" i="1" dirty="0">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372100" algn="l"/>
                          <a:tab pos="5715000" algn="r"/>
                        </a:tabLst>
                      </a:pPr>
                      <a:r>
                        <a:rPr lang="en-GB" sz="1100" b="1" i="1" dirty="0">
                          <a:effectLst/>
                          <a:latin typeface="Arial" panose="020B0604020202020204" pitchFamily="34" charset="0"/>
                          <a:ea typeface="Times New Roman" panose="02020603050405020304" pitchFamily="18" charset="0"/>
                          <a:cs typeface="Arial" panose="020B0604020202020204" pitchFamily="34" charset="0"/>
                        </a:rPr>
                        <a:t>I enjoy exploring and choosing stories and other texts to watch, read or listen to, and can share my likes and dislikes.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200"/>
                        </a:lnSpc>
                        <a:spcAft>
                          <a:spcPts val="0"/>
                        </a:spcAft>
                        <a:tabLst>
                          <a:tab pos="457200" algn="l"/>
                          <a:tab pos="914400" algn="l"/>
                          <a:tab pos="1371600" algn="l"/>
                          <a:tab pos="1828800" algn="l"/>
                          <a:tab pos="2971800" algn="l"/>
                          <a:tab pos="3429000" algn="l"/>
                          <a:tab pos="5715000" algn="r"/>
                        </a:tabLst>
                      </a:pPr>
                      <a:r>
                        <a:rPr lang="en-GB" sz="1100" b="1" i="1" dirty="0">
                          <a:solidFill>
                            <a:srgbClr val="BA1921"/>
                          </a:solidFill>
                          <a:effectLst/>
                          <a:latin typeface="Arial" panose="020B0604020202020204" pitchFamily="34" charset="0"/>
                          <a:ea typeface="Times New Roman" panose="02020603050405020304" pitchFamily="18" charset="0"/>
                          <a:cs typeface="Arial" panose="020B0604020202020204" pitchFamily="34" charset="0"/>
                        </a:rPr>
                        <a:t>LIT 0-</a:t>
                      </a:r>
                      <a:r>
                        <a:rPr lang="en-GB" sz="1100" b="1" i="1" dirty="0" err="1">
                          <a:solidFill>
                            <a:srgbClr val="BA1921"/>
                          </a:solidFill>
                          <a:effectLst/>
                          <a:latin typeface="Arial" panose="020B0604020202020204" pitchFamily="34" charset="0"/>
                          <a:ea typeface="Times New Roman" panose="02020603050405020304" pitchFamily="18" charset="0"/>
                          <a:cs typeface="Arial" panose="020B0604020202020204" pitchFamily="34" charset="0"/>
                        </a:rPr>
                        <a:t>01b</a:t>
                      </a:r>
                      <a:r>
                        <a:rPr lang="en-GB" sz="1100" b="1" i="1" dirty="0">
                          <a:solidFill>
                            <a:srgbClr val="BA1921"/>
                          </a:solidFill>
                          <a:effectLst/>
                          <a:latin typeface="Arial" panose="020B0604020202020204" pitchFamily="34" charset="0"/>
                          <a:ea typeface="Times New Roman" panose="02020603050405020304" pitchFamily="18" charset="0"/>
                          <a:cs typeface="Arial" panose="020B0604020202020204" pitchFamily="34" charset="0"/>
                        </a:rPr>
                        <a:t> / LIT 0-</a:t>
                      </a:r>
                      <a:r>
                        <a:rPr lang="en-GB" sz="1100" b="1" i="1" dirty="0" err="1">
                          <a:solidFill>
                            <a:srgbClr val="BA1921"/>
                          </a:solidFill>
                          <a:effectLst/>
                          <a:latin typeface="Arial" panose="020B0604020202020204" pitchFamily="34" charset="0"/>
                          <a:ea typeface="Times New Roman" panose="02020603050405020304" pitchFamily="18" charset="0"/>
                          <a:cs typeface="Arial" panose="020B0604020202020204" pitchFamily="34" charset="0"/>
                        </a:rPr>
                        <a:t>11b</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200"/>
                        </a:lnSpc>
                        <a:spcAft>
                          <a:spcPts val="0"/>
                        </a:spcAft>
                        <a:tabLst>
                          <a:tab pos="457200" algn="l"/>
                          <a:tab pos="914400" algn="l"/>
                          <a:tab pos="1371600" algn="l"/>
                          <a:tab pos="1828800" algn="l"/>
                          <a:tab pos="2971800" algn="l"/>
                          <a:tab pos="3429000" algn="l"/>
                          <a:tab pos="5715000" algn="r"/>
                        </a:tabLst>
                      </a:pPr>
                      <a:r>
                        <a:rPr lang="en-GB" sz="1100" b="1" i="1" dirty="0">
                          <a:solidFill>
                            <a:srgbClr val="D10B17"/>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100" b="1" i="1" dirty="0">
                          <a:effectLst/>
                          <a:latin typeface="Arial" panose="020B0604020202020204" pitchFamily="34"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b="1" i="1" dirty="0">
                          <a:solidFill>
                            <a:schemeClr val="tx1"/>
                          </a:solidFill>
                          <a:effectLst/>
                          <a:latin typeface="Arial" panose="020B0604020202020204" pitchFamily="34" charset="0"/>
                          <a:ea typeface="Arial" panose="020B0604020202020204" pitchFamily="34" charset="0"/>
                          <a:cs typeface="Arial" panose="020B0604020202020204" pitchFamily="34" charset="0"/>
                        </a:rPr>
                        <a:t>Chooses a story or other texts for enjoyment making use of the cover, title, </a:t>
                      </a:r>
                      <a:br>
                        <a:rPr lang="en-GB" sz="1100" b="1" i="1" dirty="0">
                          <a:solidFill>
                            <a:schemeClr val="tx1"/>
                          </a:solidFill>
                          <a:effectLst/>
                          <a:latin typeface="Arial" panose="020B0604020202020204" pitchFamily="34" charset="0"/>
                          <a:ea typeface="Arial" panose="020B0604020202020204" pitchFamily="34" charset="0"/>
                          <a:cs typeface="Arial" panose="020B0604020202020204" pitchFamily="34" charset="0"/>
                        </a:rPr>
                      </a:br>
                      <a:r>
                        <a:rPr lang="en-GB" sz="1100" b="1" i="1" dirty="0">
                          <a:solidFill>
                            <a:schemeClr val="tx1"/>
                          </a:solidFill>
                          <a:effectLst/>
                          <a:latin typeface="Arial" panose="020B0604020202020204" pitchFamily="34" charset="0"/>
                          <a:ea typeface="Arial" panose="020B0604020202020204" pitchFamily="34" charset="0"/>
                          <a:cs typeface="Arial" panose="020B0604020202020204" pitchFamily="34" charset="0"/>
                        </a:rPr>
                        <a:t>author and/or illustrator. </a:t>
                      </a:r>
                      <a:endParaRPr lang="en-GB" sz="1100" b="1" i="1" dirty="0" smtClean="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0" lvl="0" indent="0" algn="l">
                        <a:lnSpc>
                          <a:spcPts val="1200"/>
                        </a:lnSpc>
                        <a:spcAft>
                          <a:spcPts val="0"/>
                        </a:spcAft>
                        <a:buFont typeface="Symbol" panose="05050102010706020507" pitchFamily="18" charset="2"/>
                        <a:buNone/>
                        <a:tabLst>
                          <a:tab pos="457200" algn="l"/>
                          <a:tab pos="914400" algn="l"/>
                          <a:tab pos="1371600" algn="l"/>
                          <a:tab pos="1828800" algn="l"/>
                          <a:tab pos="2971800" algn="l"/>
                          <a:tab pos="3429000" algn="l"/>
                          <a:tab pos="5715000" algn="r"/>
                        </a:tabLst>
                      </a:pPr>
                      <a:endParaRPr lang="en-GB" sz="11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b="1" i="1" dirty="0">
                          <a:effectLst/>
                          <a:latin typeface="Arial" panose="020B0604020202020204" pitchFamily="34" charset="0"/>
                          <a:ea typeface="Arial" panose="020B0604020202020204" pitchFamily="34" charset="0"/>
                          <a:cs typeface="Arial" panose="020B0604020202020204" pitchFamily="34" charset="0"/>
                        </a:rPr>
                        <a:t>Engages with and enjoys watching, reading or listening to different texts, </a:t>
                      </a:r>
                      <a:br>
                        <a:rPr lang="en-GB" sz="1100" b="1" i="1" dirty="0">
                          <a:effectLst/>
                          <a:latin typeface="Arial" panose="020B0604020202020204" pitchFamily="34" charset="0"/>
                          <a:ea typeface="Arial" panose="020B0604020202020204" pitchFamily="34" charset="0"/>
                          <a:cs typeface="Arial" panose="020B0604020202020204" pitchFamily="34" charset="0"/>
                        </a:rPr>
                      </a:br>
                      <a:r>
                        <a:rPr lang="en-GB" sz="1100" b="1" i="1" dirty="0">
                          <a:effectLst/>
                          <a:latin typeface="Arial" panose="020B0604020202020204" pitchFamily="34" charset="0"/>
                          <a:ea typeface="Arial" panose="020B0604020202020204" pitchFamily="34" charset="0"/>
                          <a:cs typeface="Arial" panose="020B0604020202020204" pitchFamily="34" charset="0"/>
                        </a:rPr>
                        <a:t>including stories, songs and rhymes, </a:t>
                      </a:r>
                      <a:r>
                        <a:rPr lang="en-GB" sz="1100" b="1" i="1" dirty="0">
                          <a:solidFill>
                            <a:srgbClr val="00ABB5"/>
                          </a:solidFill>
                          <a:effectLst/>
                          <a:latin typeface="Arial" panose="020B0604020202020204" pitchFamily="34" charset="0"/>
                          <a:ea typeface="Arial" panose="020B0604020202020204" pitchFamily="34" charset="0"/>
                          <a:cs typeface="Arial" panose="020B0604020202020204" pitchFamily="34" charset="0"/>
                        </a:rPr>
                        <a:t>and can share likes and dislikes.</a:t>
                      </a:r>
                      <a:endParaRPr lang="en-GB" sz="1100" b="1" dirty="0">
                        <a:solidFill>
                          <a:srgbClr val="00ABB5"/>
                        </a:solidFill>
                        <a:effectLst/>
                        <a:latin typeface="Arial" panose="020B0604020202020204" pitchFamily="34" charset="0"/>
                        <a:ea typeface="Times New Roman" panose="02020603050405020304" pitchFamily="18" charset="0"/>
                        <a:cs typeface="Times New Roman" panose="02020603050405020304" pitchFamily="18" charset="0"/>
                      </a:endParaRPr>
                    </a:p>
                    <a:p>
                      <a:pPr marL="228600" algn="l">
                        <a:lnSpc>
                          <a:spcPts val="1200"/>
                        </a:lnSpc>
                        <a:spcAft>
                          <a:spcPts val="0"/>
                        </a:spcAft>
                        <a:tabLst>
                          <a:tab pos="457200" algn="l"/>
                          <a:tab pos="914400" algn="l"/>
                          <a:tab pos="1371600" algn="l"/>
                          <a:tab pos="1828800" algn="l"/>
                          <a:tab pos="2971800" algn="l"/>
                          <a:tab pos="3429000" algn="l"/>
                          <a:tab pos="5715000" algn="r"/>
                        </a:tabLst>
                      </a:pPr>
                      <a:r>
                        <a:rPr lang="en-GB" sz="1100" b="1" dirty="0">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l">
                        <a:lnSpc>
                          <a:spcPts val="1200"/>
                        </a:lnSpc>
                        <a:spcAft>
                          <a:spcPts val="0"/>
                        </a:spcAft>
                        <a:tabLst>
                          <a:tab pos="457200" algn="l"/>
                          <a:tab pos="914400" algn="l"/>
                          <a:tab pos="1371600" algn="l"/>
                          <a:tab pos="1828800" algn="l"/>
                          <a:tab pos="2971800" algn="l"/>
                          <a:tab pos="3429000" algn="l"/>
                          <a:tab pos="5715000" algn="r"/>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96578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5968349"/>
              </p:ext>
            </p:extLst>
          </p:nvPr>
        </p:nvGraphicFramePr>
        <p:xfrm>
          <a:off x="503254" y="2850251"/>
          <a:ext cx="10535739" cy="3048000"/>
        </p:xfrm>
        <a:graphic>
          <a:graphicData uri="http://schemas.openxmlformats.org/drawingml/2006/table">
            <a:tbl>
              <a:tblPr firstRow="1" firstCol="1" bandRow="1"/>
              <a:tblGrid>
                <a:gridCol w="1594872">
                  <a:extLst>
                    <a:ext uri="{9D8B030D-6E8A-4147-A177-3AD203B41FA5}">
                      <a16:colId xmlns:a16="http://schemas.microsoft.com/office/drawing/2014/main" val="1897494617"/>
                    </a:ext>
                  </a:extLst>
                </a:gridCol>
                <a:gridCol w="2450074">
                  <a:extLst>
                    <a:ext uri="{9D8B030D-6E8A-4147-A177-3AD203B41FA5}">
                      <a16:colId xmlns:a16="http://schemas.microsoft.com/office/drawing/2014/main" val="3857477214"/>
                    </a:ext>
                  </a:extLst>
                </a:gridCol>
                <a:gridCol w="6490793">
                  <a:extLst>
                    <a:ext uri="{9D8B030D-6E8A-4147-A177-3AD203B41FA5}">
                      <a16:colId xmlns:a16="http://schemas.microsoft.com/office/drawing/2014/main" val="7441296"/>
                    </a:ext>
                  </a:extLst>
                </a:gridCol>
              </a:tblGrid>
              <a:tr h="2889044">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1100" b="1"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Listening  &amp; Talking</a:t>
                      </a:r>
                    </a:p>
                    <a:p>
                      <a:pPr algn="l">
                        <a:lnSpc>
                          <a:spcPts val="1200"/>
                        </a:lnSpc>
                        <a:spcAft>
                          <a:spcPts val="0"/>
                        </a:spcAft>
                        <a:tabLst>
                          <a:tab pos="457200" algn="l"/>
                          <a:tab pos="914400" algn="l"/>
                          <a:tab pos="1371600" algn="l"/>
                          <a:tab pos="1828800" algn="l"/>
                          <a:tab pos="2971800" algn="l"/>
                          <a:tab pos="3429000" algn="l"/>
                          <a:tab pos="5715000" algn="r"/>
                        </a:tabLst>
                      </a:pPr>
                      <a:endParaRPr lang="en-GB" sz="1100" b="1"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1100" b="1"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Enjoyment </a:t>
                      </a:r>
                      <a:r>
                        <a:rPr lang="en-GB"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r>
                      <a:br>
                        <a:rPr lang="en-GB"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en-GB"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and choice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n-GB" sz="10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within a motivating and challenging environment developing an awareness of the relevance of texts </a:t>
                      </a:r>
                      <a:br>
                        <a:rPr lang="en-GB" sz="10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en-GB" sz="10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in my life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1921"/>
                    </a:solidFill>
                  </a:tcPr>
                </a:tc>
                <a:tc>
                  <a:txBody>
                    <a:bodyPr/>
                    <a:lstStyle/>
                    <a:p>
                      <a:pPr algn="l">
                        <a:lnSpc>
                          <a:spcPts val="1200"/>
                        </a:lnSpc>
                        <a:spcAft>
                          <a:spcPts val="0"/>
                        </a:spcAft>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372100" algn="l"/>
                          <a:tab pos="5715000" algn="r"/>
                        </a:tabLst>
                      </a:pPr>
                      <a:r>
                        <a:rPr lang="en-GB" sz="1100" b="1" i="1"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372100" algn="l"/>
                          <a:tab pos="5715000" algn="r"/>
                        </a:tabLst>
                      </a:pPr>
                      <a:r>
                        <a:rPr lang="en-GB" sz="1100" b="1" i="1" dirty="0">
                          <a:effectLst/>
                          <a:latin typeface="Arial" panose="020B0604020202020204" pitchFamily="34" charset="0"/>
                          <a:ea typeface="Times New Roman" panose="02020603050405020304" pitchFamily="18" charset="0"/>
                          <a:cs typeface="Arial" panose="020B0604020202020204" pitchFamily="34" charset="0"/>
                        </a:rPr>
                        <a:t>I enjoy exploring and playing with the patterns and sounds of language, and can use what I learn.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200"/>
                        </a:lnSpc>
                        <a:spcAft>
                          <a:spcPts val="0"/>
                        </a:spcAft>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372100" algn="l"/>
                          <a:tab pos="5715000" algn="r"/>
                        </a:tabLst>
                      </a:pPr>
                      <a:r>
                        <a:rPr lang="en-GB" sz="1100" b="1" i="1" dirty="0">
                          <a:solidFill>
                            <a:srgbClr val="BA1921"/>
                          </a:solidFill>
                          <a:effectLst/>
                          <a:latin typeface="Arial" panose="020B0604020202020204" pitchFamily="34" charset="0"/>
                          <a:ea typeface="Times New Roman" panose="02020603050405020304" pitchFamily="18" charset="0"/>
                          <a:cs typeface="Arial" panose="020B0604020202020204" pitchFamily="34" charset="0"/>
                        </a:rPr>
                        <a:t>LIT 0-</a:t>
                      </a:r>
                      <a:r>
                        <a:rPr lang="en-GB" sz="1100" b="1" i="1" dirty="0" err="1">
                          <a:solidFill>
                            <a:srgbClr val="BA1921"/>
                          </a:solidFill>
                          <a:effectLst/>
                          <a:latin typeface="Arial" panose="020B0604020202020204" pitchFamily="34" charset="0"/>
                          <a:ea typeface="Times New Roman" panose="02020603050405020304" pitchFamily="18" charset="0"/>
                          <a:cs typeface="Arial" panose="020B0604020202020204" pitchFamily="34" charset="0"/>
                        </a:rPr>
                        <a:t>01a</a:t>
                      </a:r>
                      <a:r>
                        <a:rPr lang="en-GB" sz="1100" b="1" i="1" dirty="0">
                          <a:solidFill>
                            <a:srgbClr val="BA1921"/>
                          </a:solidFill>
                          <a:effectLst/>
                          <a:latin typeface="Arial" panose="020B0604020202020204" pitchFamily="34" charset="0"/>
                          <a:ea typeface="Times New Roman" panose="02020603050405020304" pitchFamily="18" charset="0"/>
                          <a:cs typeface="Arial" panose="020B0604020202020204" pitchFamily="34" charset="0"/>
                        </a:rPr>
                        <a:t> / LIT 0-</a:t>
                      </a:r>
                      <a:r>
                        <a:rPr lang="en-GB" sz="1100" b="1" i="1" dirty="0" err="1">
                          <a:solidFill>
                            <a:srgbClr val="BA1921"/>
                          </a:solidFill>
                          <a:effectLst/>
                          <a:latin typeface="Arial" panose="020B0604020202020204" pitchFamily="34" charset="0"/>
                          <a:ea typeface="Times New Roman" panose="02020603050405020304" pitchFamily="18" charset="0"/>
                          <a:cs typeface="Arial" panose="020B0604020202020204" pitchFamily="34" charset="0"/>
                        </a:rPr>
                        <a:t>11a</a:t>
                      </a:r>
                      <a:r>
                        <a:rPr lang="en-GB" sz="1100" b="1" i="1" dirty="0">
                          <a:solidFill>
                            <a:srgbClr val="BA1921"/>
                          </a:solidFill>
                          <a:effectLst/>
                          <a:latin typeface="Arial" panose="020B0604020202020204" pitchFamily="34" charset="0"/>
                          <a:ea typeface="Times New Roman" panose="02020603050405020304" pitchFamily="18" charset="0"/>
                          <a:cs typeface="Arial" panose="020B0604020202020204" pitchFamily="34" charset="0"/>
                        </a:rPr>
                        <a:t> / LIT 0-</a:t>
                      </a:r>
                      <a:r>
                        <a:rPr lang="en-GB" sz="1100" b="1" i="1" dirty="0" err="1">
                          <a:solidFill>
                            <a:srgbClr val="BA1921"/>
                          </a:solidFill>
                          <a:effectLst/>
                          <a:latin typeface="Arial" panose="020B0604020202020204" pitchFamily="34" charset="0"/>
                          <a:ea typeface="Times New Roman" panose="02020603050405020304" pitchFamily="18" charset="0"/>
                          <a:cs typeface="Arial" panose="020B0604020202020204" pitchFamily="34" charset="0"/>
                        </a:rPr>
                        <a:t>20a</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372100" algn="l"/>
                          <a:tab pos="5715000" algn="r"/>
                        </a:tabLst>
                      </a:pPr>
                      <a:r>
                        <a:rPr lang="en-GB" sz="1100" b="1" i="1"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372100" algn="l"/>
                          <a:tab pos="5715000" algn="r"/>
                        </a:tabLst>
                      </a:pPr>
                      <a:r>
                        <a:rPr lang="en-GB" sz="1100" b="1" i="1" dirty="0">
                          <a:effectLst/>
                          <a:latin typeface="Arial" panose="020B0604020202020204" pitchFamily="34" charset="0"/>
                          <a:ea typeface="Times New Roman" panose="02020603050405020304" pitchFamily="18" charset="0"/>
                          <a:cs typeface="Arial" panose="020B0604020202020204" pitchFamily="34" charset="0"/>
                        </a:rPr>
                        <a:t>I enjoy exploring and </a:t>
                      </a:r>
                      <a:br>
                        <a:rPr lang="en-GB" sz="1100" b="1" i="1" dirty="0">
                          <a:effectLst/>
                          <a:latin typeface="Arial" panose="020B0604020202020204" pitchFamily="34" charset="0"/>
                          <a:ea typeface="Times New Roman" panose="02020603050405020304" pitchFamily="18" charset="0"/>
                          <a:cs typeface="Arial" panose="020B0604020202020204" pitchFamily="34" charset="0"/>
                        </a:rPr>
                      </a:br>
                      <a:r>
                        <a:rPr lang="en-GB" sz="1100" b="1" i="1" dirty="0">
                          <a:effectLst/>
                          <a:latin typeface="Arial" panose="020B0604020202020204" pitchFamily="34" charset="0"/>
                          <a:ea typeface="Times New Roman" panose="02020603050405020304" pitchFamily="18" charset="0"/>
                          <a:cs typeface="Arial" panose="020B0604020202020204" pitchFamily="34" charset="0"/>
                        </a:rPr>
                        <a:t>choosing stories and other texts to watch, read or listen to, and can share my likes </a:t>
                      </a:r>
                      <a:br>
                        <a:rPr lang="en-GB" sz="1100" b="1" i="1" dirty="0">
                          <a:effectLst/>
                          <a:latin typeface="Arial" panose="020B0604020202020204" pitchFamily="34" charset="0"/>
                          <a:ea typeface="Times New Roman" panose="02020603050405020304" pitchFamily="18" charset="0"/>
                          <a:cs typeface="Arial" panose="020B0604020202020204" pitchFamily="34" charset="0"/>
                        </a:rPr>
                      </a:br>
                      <a:r>
                        <a:rPr lang="en-GB" sz="1100" b="1" i="1" dirty="0">
                          <a:effectLst/>
                          <a:latin typeface="Arial" panose="020B0604020202020204" pitchFamily="34" charset="0"/>
                          <a:ea typeface="Times New Roman" panose="02020603050405020304" pitchFamily="18" charset="0"/>
                          <a:cs typeface="Arial" panose="020B0604020202020204" pitchFamily="34" charset="0"/>
                        </a:rPr>
                        <a:t>and dislikes.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200"/>
                        </a:lnSpc>
                        <a:spcAft>
                          <a:spcPts val="0"/>
                        </a:spcAft>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372100" algn="l"/>
                          <a:tab pos="5715000" algn="r"/>
                        </a:tabLst>
                      </a:pPr>
                      <a:r>
                        <a:rPr lang="en-GB" sz="1100" b="1" i="1" dirty="0">
                          <a:solidFill>
                            <a:srgbClr val="BA1921"/>
                          </a:solidFill>
                          <a:effectLst/>
                          <a:latin typeface="Arial" panose="020B0604020202020204" pitchFamily="34" charset="0"/>
                          <a:ea typeface="Times New Roman" panose="02020603050405020304" pitchFamily="18" charset="0"/>
                          <a:cs typeface="Arial" panose="020B0604020202020204" pitchFamily="34" charset="0"/>
                        </a:rPr>
                        <a:t>LIT 0-</a:t>
                      </a:r>
                      <a:r>
                        <a:rPr lang="en-GB" sz="1100" b="1" i="1" dirty="0" err="1">
                          <a:solidFill>
                            <a:srgbClr val="BA1921"/>
                          </a:solidFill>
                          <a:effectLst/>
                          <a:latin typeface="Arial" panose="020B0604020202020204" pitchFamily="34" charset="0"/>
                          <a:ea typeface="Times New Roman" panose="02020603050405020304" pitchFamily="18" charset="0"/>
                          <a:cs typeface="Arial" panose="020B0604020202020204" pitchFamily="34" charset="0"/>
                        </a:rPr>
                        <a:t>01b</a:t>
                      </a:r>
                      <a:r>
                        <a:rPr lang="en-GB" sz="1100" b="1" i="1" dirty="0">
                          <a:solidFill>
                            <a:srgbClr val="BA1921"/>
                          </a:solidFill>
                          <a:effectLst/>
                          <a:latin typeface="Arial" panose="020B0604020202020204" pitchFamily="34" charset="0"/>
                          <a:ea typeface="Times New Roman" panose="02020603050405020304" pitchFamily="18" charset="0"/>
                          <a:cs typeface="Arial" panose="020B0604020202020204" pitchFamily="34" charset="0"/>
                        </a:rPr>
                        <a:t> / LIT 0-</a:t>
                      </a:r>
                      <a:r>
                        <a:rPr lang="en-GB" sz="1100" b="1" i="1" dirty="0" err="1">
                          <a:solidFill>
                            <a:srgbClr val="BA1921"/>
                          </a:solidFill>
                          <a:effectLst/>
                          <a:latin typeface="Arial" panose="020B0604020202020204" pitchFamily="34" charset="0"/>
                          <a:ea typeface="Times New Roman" panose="02020603050405020304" pitchFamily="18" charset="0"/>
                          <a:cs typeface="Arial" panose="020B0604020202020204" pitchFamily="34" charset="0"/>
                        </a:rPr>
                        <a:t>11b</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200"/>
                        </a:lnSpc>
                        <a:spcAft>
                          <a:spcPts val="0"/>
                        </a:spcAft>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372100" algn="l"/>
                          <a:tab pos="5715000" algn="r"/>
                        </a:tabLst>
                      </a:pPr>
                      <a:r>
                        <a:rPr lang="en-GB" sz="1100" b="1" i="1"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372100" algn="l"/>
                          <a:tab pos="5715000" algn="r"/>
                        </a:tabLst>
                      </a:pPr>
                      <a:r>
                        <a:rPr lang="en-GB" sz="1100" b="1" i="1" dirty="0">
                          <a:effectLst/>
                          <a:latin typeface="Arial" panose="020B0604020202020204" pitchFamily="34" charset="0"/>
                          <a:ea typeface="Times New Roman" panose="02020603050405020304" pitchFamily="18" charset="0"/>
                          <a:cs typeface="Arial" panose="020B0604020202020204" pitchFamily="34" charset="0"/>
                        </a:rPr>
                        <a:t>I enjoy exploring events and characters in stories and other texts, sharing my thoughts </a:t>
                      </a:r>
                      <a:br>
                        <a:rPr lang="en-GB" sz="1100" b="1" i="1" dirty="0">
                          <a:effectLst/>
                          <a:latin typeface="Arial" panose="020B0604020202020204" pitchFamily="34" charset="0"/>
                          <a:ea typeface="Times New Roman" panose="02020603050405020304" pitchFamily="18" charset="0"/>
                          <a:cs typeface="Arial" panose="020B0604020202020204" pitchFamily="34" charset="0"/>
                        </a:rPr>
                      </a:br>
                      <a:r>
                        <a:rPr lang="en-GB" sz="1100" b="1" i="1" dirty="0">
                          <a:effectLst/>
                          <a:latin typeface="Arial" panose="020B0604020202020204" pitchFamily="34" charset="0"/>
                          <a:ea typeface="Times New Roman" panose="02020603050405020304" pitchFamily="18" charset="0"/>
                          <a:cs typeface="Arial" panose="020B0604020202020204" pitchFamily="34" charset="0"/>
                        </a:rPr>
                        <a:t>in different ways.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200"/>
                        </a:lnSpc>
                        <a:spcAft>
                          <a:spcPts val="0"/>
                        </a:spcAft>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372100" algn="l"/>
                          <a:tab pos="5715000" algn="r"/>
                        </a:tabLst>
                      </a:pPr>
                      <a:r>
                        <a:rPr lang="en-GB" sz="1100" b="1" i="1" dirty="0">
                          <a:solidFill>
                            <a:srgbClr val="BA1921"/>
                          </a:solidFill>
                          <a:effectLst/>
                          <a:latin typeface="Arial" panose="020B0604020202020204" pitchFamily="34" charset="0"/>
                          <a:ea typeface="Times New Roman" panose="02020603050405020304" pitchFamily="18" charset="0"/>
                          <a:cs typeface="Arial" panose="020B0604020202020204" pitchFamily="34" charset="0"/>
                        </a:rPr>
                        <a:t>LIT 0-</a:t>
                      </a:r>
                      <a:r>
                        <a:rPr lang="en-GB" sz="1100" b="1" i="1" dirty="0" err="1">
                          <a:solidFill>
                            <a:srgbClr val="BA1921"/>
                          </a:solidFill>
                          <a:effectLst/>
                          <a:latin typeface="Arial" panose="020B0604020202020204" pitchFamily="34" charset="0"/>
                          <a:ea typeface="Times New Roman" panose="02020603050405020304" pitchFamily="18" charset="0"/>
                          <a:cs typeface="Arial" panose="020B0604020202020204" pitchFamily="34" charset="0"/>
                        </a:rPr>
                        <a:t>01c</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ts val="1200"/>
                        </a:lnSpc>
                        <a:spcAft>
                          <a:spcPts val="0"/>
                        </a:spcAft>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372100" algn="l"/>
                          <a:tab pos="5715000" algn="r"/>
                        </a:tabLst>
                      </a:pPr>
                      <a:r>
                        <a:rPr lang="en-GB" sz="1100" b="1" i="1" dirty="0">
                          <a:solidFill>
                            <a:srgbClr val="D10B17"/>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tabLst>
                          <a:tab pos="457200" algn="l"/>
                          <a:tab pos="914400" algn="l"/>
                          <a:tab pos="1371600" algn="l"/>
                          <a:tab pos="1828800" algn="l"/>
                          <a:tab pos="2971800" algn="l"/>
                          <a:tab pos="3429000" algn="l"/>
                          <a:tab pos="5715000" algn="r"/>
                        </a:tabLst>
                      </a:pPr>
                      <a:r>
                        <a:rPr lang="en-GB" sz="1100" b="1" i="1"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b="1" i="1" dirty="0">
                          <a:effectLst/>
                          <a:latin typeface="Arial" panose="020B0604020202020204" pitchFamily="34" charset="0"/>
                          <a:ea typeface="Times New Roman" panose="02020603050405020304" pitchFamily="18" charset="0"/>
                          <a:cs typeface="Arial" panose="020B0604020202020204" pitchFamily="34" charset="0"/>
                        </a:rPr>
                        <a:t>Hears and says patterns in words.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b="1" i="1" dirty="0">
                          <a:solidFill>
                            <a:srgbClr val="00ABB5"/>
                          </a:solidFill>
                          <a:effectLst/>
                          <a:latin typeface="Arial" panose="020B0604020202020204" pitchFamily="34" charset="0"/>
                          <a:ea typeface="Times New Roman" panose="02020603050405020304" pitchFamily="18" charset="0"/>
                          <a:cs typeface="Arial" panose="020B0604020202020204" pitchFamily="34" charset="0"/>
                        </a:rPr>
                        <a:t>Hears and says rhyming words and generates rhyme from a given word.</a:t>
                      </a:r>
                      <a:endParaRPr lang="en-GB" sz="1200" dirty="0">
                        <a:solidFill>
                          <a:srgbClr val="00ABB5"/>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b="1" i="1" dirty="0">
                          <a:effectLst/>
                          <a:latin typeface="Arial" panose="020B0604020202020204" pitchFamily="34" charset="0"/>
                          <a:ea typeface="Times New Roman" panose="02020603050405020304" pitchFamily="18" charset="0"/>
                          <a:cs typeface="Arial" panose="020B0604020202020204" pitchFamily="34" charset="0"/>
                        </a:rPr>
                        <a:t>Hears and says the different single sounds made by letters.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b="1" i="1" dirty="0">
                          <a:effectLst/>
                          <a:latin typeface="Arial" panose="020B0604020202020204" pitchFamily="34" charset="0"/>
                          <a:ea typeface="Times New Roman" panose="02020603050405020304" pitchFamily="18" charset="0"/>
                          <a:cs typeface="Arial" panose="020B0604020202020204" pitchFamily="34" charset="0"/>
                        </a:rPr>
                        <a:t>Hears and says letter blends/sounds made by a combination of letters.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b="1" i="1" dirty="0">
                          <a:solidFill>
                            <a:srgbClr val="00ABB5"/>
                          </a:solidFill>
                          <a:effectLst/>
                          <a:latin typeface="Arial" panose="020B0604020202020204" pitchFamily="34" charset="0"/>
                          <a:ea typeface="Times New Roman" panose="02020603050405020304" pitchFamily="18" charset="0"/>
                          <a:cs typeface="Arial" panose="020B0604020202020204" pitchFamily="34" charset="0"/>
                        </a:rPr>
                        <a:t>Participates actively in songs, rhymes and stories.</a:t>
                      </a:r>
                      <a:endParaRPr lang="en-GB" sz="1200" dirty="0">
                        <a:solidFill>
                          <a:srgbClr val="00ABB5"/>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b="1" i="1" dirty="0">
                          <a:solidFill>
                            <a:srgbClr val="00ABB5"/>
                          </a:solidFill>
                          <a:effectLst/>
                          <a:latin typeface="Arial" panose="020B0604020202020204" pitchFamily="34" charset="0"/>
                          <a:ea typeface="Arial" panose="020B0604020202020204" pitchFamily="34" charset="0"/>
                          <a:cs typeface="Arial" panose="020B0604020202020204" pitchFamily="34" charset="0"/>
                        </a:rPr>
                        <a:t>Chooses a story or other texts for enjoyment, making use of the cover, title, author and/or illustrator. </a:t>
                      </a:r>
                      <a:endParaRPr lang="en-GB" sz="1200" dirty="0">
                        <a:solidFill>
                          <a:srgbClr val="00ABB5"/>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b="1" i="1" dirty="0">
                          <a:solidFill>
                            <a:srgbClr val="00ABB5"/>
                          </a:solidFill>
                          <a:effectLst/>
                          <a:latin typeface="Arial" panose="020B0604020202020204" pitchFamily="34" charset="0"/>
                          <a:ea typeface="Arial" panose="020B0604020202020204" pitchFamily="34" charset="0"/>
                          <a:cs typeface="Arial" panose="020B0604020202020204" pitchFamily="34" charset="0"/>
                        </a:rPr>
                        <a:t>Engages with and enjoys watching, reading or listening to different texts, including stories, songs and rhymes, and can share likes and dislikes.</a:t>
                      </a:r>
                      <a:endParaRPr lang="en-GB" sz="1200" dirty="0">
                        <a:solidFill>
                          <a:srgbClr val="00ABB5"/>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b="1" i="1" dirty="0">
                          <a:effectLst/>
                          <a:latin typeface="Arial" panose="020B0604020202020204" pitchFamily="34" charset="0"/>
                          <a:ea typeface="Arial" panose="020B0604020202020204" pitchFamily="34" charset="0"/>
                          <a:cs typeface="Arial" panose="020B0604020202020204" pitchFamily="34" charset="0"/>
                        </a:rPr>
                        <a:t>Engages with stories and texts in different ways, for example, retelling/re-enacting stories and/or using puppets/props.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l">
                        <a:lnSpc>
                          <a:spcPts val="1200"/>
                        </a:lnSpc>
                        <a:spcAft>
                          <a:spcPts val="0"/>
                        </a:spcAft>
                        <a:tabLst>
                          <a:tab pos="457200" algn="l"/>
                          <a:tab pos="914400" algn="l"/>
                          <a:tab pos="1371600" algn="l"/>
                          <a:tab pos="1828800" algn="l"/>
                          <a:tab pos="2971800" algn="l"/>
                          <a:tab pos="3429000" algn="l"/>
                          <a:tab pos="5715000" algn="r"/>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545328"/>
                  </a:ext>
                </a:extLst>
              </a:tr>
            </a:tbl>
          </a:graphicData>
        </a:graphic>
      </p:graphicFrame>
    </p:spTree>
    <p:extLst>
      <p:ext uri="{BB962C8B-B14F-4D97-AF65-F5344CB8AC3E}">
        <p14:creationId xmlns:p14="http://schemas.microsoft.com/office/powerpoint/2010/main" val="1418095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1295401" y="1532586"/>
            <a:ext cx="9601196" cy="4343282"/>
          </a:xfrm>
        </p:spPr>
        <p:txBody>
          <a:bodyPr/>
          <a:lstStyle/>
          <a:p>
            <a:r>
              <a:rPr lang="en-GB" sz="3200" b="1" dirty="0">
                <a:solidFill>
                  <a:srgbClr val="00ABB5"/>
                </a:solidFill>
                <a:latin typeface="Arial" panose="020B0604020202020204" pitchFamily="34" charset="0"/>
                <a:cs typeface="Arial" panose="020B0604020202020204" pitchFamily="34" charset="0"/>
              </a:rPr>
              <a:t>Early </a:t>
            </a:r>
            <a:r>
              <a:rPr lang="en-GB" sz="3200" b="1" dirty="0" smtClean="0">
                <a:solidFill>
                  <a:srgbClr val="00ABB5"/>
                </a:solidFill>
                <a:latin typeface="Arial" panose="020B0604020202020204" pitchFamily="34" charset="0"/>
                <a:cs typeface="Arial" panose="020B0604020202020204" pitchFamily="34" charset="0"/>
              </a:rPr>
              <a:t>Level Benchmarks:</a:t>
            </a:r>
          </a:p>
          <a:p>
            <a:endParaRPr lang="en-GB" dirty="0" smtClean="0">
              <a:solidFill>
                <a:srgbClr val="00ABB5"/>
              </a:solidFill>
              <a:latin typeface="Arial" panose="020B0604020202020204" pitchFamily="34" charset="0"/>
              <a:cs typeface="Arial" panose="020B0604020202020204" pitchFamily="34" charset="0"/>
            </a:endParaRPr>
          </a:p>
          <a:p>
            <a:pPr marL="0" indent="0">
              <a:lnSpc>
                <a:spcPct val="150000"/>
              </a:lnSpc>
              <a:buNone/>
            </a:pPr>
            <a:r>
              <a:rPr lang="en-GB" dirty="0" smtClean="0">
                <a:solidFill>
                  <a:srgbClr val="00ABB5"/>
                </a:solidFill>
                <a:latin typeface="Arial" panose="020B0604020202020204" pitchFamily="34" charset="0"/>
                <a:cs typeface="Arial" panose="020B0604020202020204" pitchFamily="34" charset="0"/>
              </a:rPr>
              <a:t>I </a:t>
            </a:r>
            <a:r>
              <a:rPr lang="en-GB" dirty="0">
                <a:solidFill>
                  <a:srgbClr val="00ABB5"/>
                </a:solidFill>
                <a:latin typeface="Arial" panose="020B0604020202020204" pitchFamily="34" charset="0"/>
                <a:cs typeface="Arial" panose="020B0604020202020204" pitchFamily="34" charset="0"/>
              </a:rPr>
              <a:t>can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identify the rhyming word </a:t>
            </a:r>
            <a:r>
              <a:rPr lang="en-GB" dirty="0">
                <a:solidFill>
                  <a:srgbClr val="00ABB5"/>
                </a:solidFill>
                <a:latin typeface="Arial" panose="020B0604020202020204" pitchFamily="34" charset="0"/>
                <a:cs typeface="Arial" panose="020B0604020202020204" pitchFamily="34" charset="0"/>
              </a:rPr>
              <a:t>for up to 3 dogs in Hairy Maclary from Donaldson's Dairy, </a:t>
            </a:r>
            <a:r>
              <a:rPr lang="en-GB"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anticipating </a:t>
            </a:r>
            <a:r>
              <a:rPr lang="en-GB" dirty="0">
                <a:solidFill>
                  <a:srgbClr val="00ABB5"/>
                </a:solidFill>
                <a:latin typeface="Arial" panose="020B0604020202020204" pitchFamily="34" charset="0"/>
                <a:cs typeface="Arial" panose="020B0604020202020204" pitchFamily="34" charset="0"/>
              </a:rPr>
              <a:t>when to join in and filling in the pauses. I can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share what I like/dislike</a:t>
            </a:r>
            <a:r>
              <a:rPr lang="en-GB" dirty="0">
                <a:solidFill>
                  <a:srgbClr val="00ABB5"/>
                </a:solidFill>
                <a:latin typeface="Arial" panose="020B0604020202020204" pitchFamily="34" charset="0"/>
                <a:cs typeface="Arial" panose="020B0604020202020204" pitchFamily="34" charset="0"/>
              </a:rPr>
              <a:t> about the characters and choose other stories with the same characters, </a:t>
            </a:r>
            <a:r>
              <a:rPr lang="en-GB"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identifying the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books by the cover </a:t>
            </a:r>
            <a:r>
              <a:rPr lang="en-GB" dirty="0">
                <a:solidFill>
                  <a:srgbClr val="00ABB5"/>
                </a:solidFill>
                <a:latin typeface="Arial" panose="020B0604020202020204" pitchFamily="34" charset="0"/>
                <a:cs typeface="Arial" panose="020B0604020202020204" pitchFamily="34" charset="0"/>
              </a:rPr>
              <a:t>from a selection of up to 3.</a:t>
            </a:r>
          </a:p>
          <a:p>
            <a:endParaRPr lang="en-GB" dirty="0">
              <a:solidFill>
                <a:srgbClr val="00ABB5"/>
              </a:solidFill>
            </a:endParaRPr>
          </a:p>
        </p:txBody>
      </p:sp>
    </p:spTree>
    <p:extLst>
      <p:ext uri="{BB962C8B-B14F-4D97-AF65-F5344CB8AC3E}">
        <p14:creationId xmlns:p14="http://schemas.microsoft.com/office/powerpoint/2010/main" val="2355798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srcRect l="23724" t="23521" r="26011" b="31464"/>
          <a:stretch/>
        </p:blipFill>
        <p:spPr>
          <a:xfrm>
            <a:off x="-18539" y="5840541"/>
            <a:ext cx="12263839" cy="1026730"/>
          </a:xfrm>
          <a:prstGeom prst="rect">
            <a:avLst/>
          </a:prstGeom>
        </p:spPr>
      </p:pic>
      <p:sp>
        <p:nvSpPr>
          <p:cNvPr id="5" name="TextBox 4"/>
          <p:cNvSpPr txBox="1"/>
          <p:nvPr/>
        </p:nvSpPr>
        <p:spPr>
          <a:xfrm>
            <a:off x="7933610" y="6351675"/>
            <a:ext cx="3958912" cy="276999"/>
          </a:xfrm>
          <a:prstGeom prst="rect">
            <a:avLst/>
          </a:prstGeom>
          <a:noFill/>
        </p:spPr>
        <p:txBody>
          <a:bodyPr wrap="square" rtlCol="0">
            <a:spAutoFit/>
          </a:bodyPr>
          <a:lstStyle/>
          <a:p>
            <a:r>
              <a:rPr lang="en-GB" sz="1200" b="1" dirty="0" smtClean="0">
                <a:solidFill>
                  <a:schemeClr val="bg1"/>
                </a:solidFill>
              </a:rPr>
              <a:t>For </a:t>
            </a:r>
            <a:r>
              <a:rPr lang="en-GB" sz="1200" b="1" dirty="0">
                <a:solidFill>
                  <a:schemeClr val="bg1"/>
                </a:solidFill>
              </a:rPr>
              <a:t>Scotland’s learners with Scotland’s educators</a:t>
            </a:r>
          </a:p>
        </p:txBody>
      </p:sp>
      <p:sp>
        <p:nvSpPr>
          <p:cNvPr id="9" name="Content Placeholder 2"/>
          <p:cNvSpPr>
            <a:spLocks noGrp="1"/>
          </p:cNvSpPr>
          <p:nvPr>
            <p:ph idx="1"/>
          </p:nvPr>
        </p:nvSpPr>
        <p:spPr>
          <a:xfrm>
            <a:off x="695460" y="642027"/>
            <a:ext cx="10844012" cy="5411044"/>
          </a:xfrm>
        </p:spPr>
        <p:txBody>
          <a:bodyPr>
            <a:normAutofit/>
          </a:bodyPr>
          <a:lstStyle/>
          <a:p>
            <a:pPr marL="0" indent="0">
              <a:buNone/>
            </a:pPr>
            <a:r>
              <a:rPr lang="en-GB" sz="1800" b="1" dirty="0">
                <a:solidFill>
                  <a:srgbClr val="00C4C4"/>
                </a:solidFill>
                <a:latin typeface="Arial" panose="020B0604020202020204" pitchFamily="34" charset="0"/>
                <a:cs typeface="Arial" panose="020B0604020202020204" pitchFamily="34" charset="0"/>
              </a:rPr>
              <a:t>Staff would then use the </a:t>
            </a:r>
            <a:r>
              <a:rPr lang="en-GB" sz="1800" b="1" dirty="0">
                <a:solidFill>
                  <a:schemeClr val="tx1"/>
                </a:solidFill>
                <a:latin typeface="Arial" panose="020B0604020202020204" pitchFamily="34" charset="0"/>
                <a:cs typeface="Arial" panose="020B0604020202020204" pitchFamily="34" charset="0"/>
              </a:rPr>
              <a:t>‘</a:t>
            </a:r>
            <a:r>
              <a:rPr lang="en-GB" sz="1800" b="1" dirty="0">
                <a:solidFill>
                  <a:srgbClr val="FF0000"/>
                </a:solidFill>
                <a:latin typeface="Arial" panose="020B0604020202020204" pitchFamily="34" charset="0"/>
                <a:cs typeface="Arial" panose="020B0604020202020204" pitchFamily="34" charset="0"/>
              </a:rPr>
              <a:t>Continuum of </a:t>
            </a:r>
            <a:r>
              <a:rPr lang="en-GB" sz="1800" b="1" dirty="0" smtClean="0">
                <a:solidFill>
                  <a:srgbClr val="FF0000"/>
                </a:solidFill>
                <a:latin typeface="Arial" panose="020B0604020202020204" pitchFamily="34" charset="0"/>
                <a:cs typeface="Arial" panose="020B0604020202020204" pitchFamily="34" charset="0"/>
              </a:rPr>
              <a:t>Engagement</a:t>
            </a:r>
            <a:r>
              <a:rPr lang="en-GB" sz="1800" b="1" dirty="0">
                <a:solidFill>
                  <a:srgbClr val="00C4C4"/>
                </a:solidFill>
                <a:latin typeface="Arial" panose="020B0604020202020204" pitchFamily="34" charset="0"/>
                <a:cs typeface="Arial" panose="020B0604020202020204" pitchFamily="34" charset="0"/>
              </a:rPr>
              <a:t>’ and the </a:t>
            </a:r>
            <a:r>
              <a:rPr lang="en-GB" sz="1800" b="1" dirty="0" smtClean="0">
                <a:solidFill>
                  <a:srgbClr val="00C4C4"/>
                </a:solidFill>
                <a:latin typeface="Arial" panose="020B0604020202020204" pitchFamily="34" charset="0"/>
                <a:cs typeface="Arial" panose="020B0604020202020204" pitchFamily="34" charset="0"/>
              </a:rPr>
              <a:t>‘Types of Support’ </a:t>
            </a:r>
            <a:r>
              <a:rPr lang="en-GB" sz="1800" b="1" dirty="0">
                <a:solidFill>
                  <a:srgbClr val="00C4C4"/>
                </a:solidFill>
                <a:latin typeface="Arial" panose="020B0604020202020204" pitchFamily="34" charset="0"/>
                <a:cs typeface="Arial" panose="020B0604020202020204" pitchFamily="34" charset="0"/>
              </a:rPr>
              <a:t>assessing learners at the start, and then again at the end of the term</a:t>
            </a:r>
            <a:r>
              <a:rPr lang="en-GB" sz="1800" b="1" dirty="0" smtClean="0">
                <a:solidFill>
                  <a:srgbClr val="00C4C4"/>
                </a:solidFill>
                <a:latin typeface="Arial" panose="020B0604020202020204" pitchFamily="34" charset="0"/>
                <a:cs typeface="Arial" panose="020B0604020202020204" pitchFamily="34" charset="0"/>
              </a:rPr>
              <a:t>.</a:t>
            </a:r>
            <a:endParaRPr lang="en-GB" sz="1800" dirty="0">
              <a:solidFill>
                <a:srgbClr val="00C4C4"/>
              </a:solidFill>
              <a:latin typeface="Arial" panose="020B0604020202020204" pitchFamily="34" charset="0"/>
              <a:cs typeface="Arial" panose="020B0604020202020204" pitchFamily="34" charset="0"/>
            </a:endParaRPr>
          </a:p>
          <a:p>
            <a:pPr marL="0" indent="0">
              <a:buNone/>
            </a:pPr>
            <a:r>
              <a:rPr lang="en-GB" dirty="0" smtClean="0">
                <a:solidFill>
                  <a:srgbClr val="00C4C4"/>
                </a:solidFill>
                <a:latin typeface="Arial" panose="020B0604020202020204" pitchFamily="34" charset="0"/>
                <a:cs typeface="Arial" panose="020B0604020202020204" pitchFamily="34" charset="0"/>
              </a:rPr>
              <a:t>Example</a:t>
            </a:r>
            <a:r>
              <a:rPr lang="en-GB" dirty="0">
                <a:solidFill>
                  <a:srgbClr val="00C4C4"/>
                </a:solidFill>
                <a:latin typeface="Arial" panose="020B0604020202020204" pitchFamily="34" charset="0"/>
                <a:cs typeface="Arial" panose="020B0604020202020204" pitchFamily="34" charset="0"/>
              </a:rPr>
              <a:t>:</a:t>
            </a:r>
            <a:endParaRPr lang="en-GB" sz="1200" dirty="0">
              <a:solidFill>
                <a:srgbClr val="00C4C4"/>
              </a:solidFill>
              <a:latin typeface="Arial" panose="020B0604020202020204" pitchFamily="34" charset="0"/>
              <a:cs typeface="Arial" panose="020B0604020202020204" pitchFamily="34" charset="0"/>
            </a:endParaRPr>
          </a:p>
          <a:p>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967031430"/>
              </p:ext>
            </p:extLst>
          </p:nvPr>
        </p:nvGraphicFramePr>
        <p:xfrm>
          <a:off x="840658" y="2039649"/>
          <a:ext cx="10698814" cy="3562295"/>
        </p:xfrm>
        <a:graphic>
          <a:graphicData uri="http://schemas.openxmlformats.org/drawingml/2006/table">
            <a:tbl>
              <a:tblPr firstRow="1" firstCol="1" bandRow="1"/>
              <a:tblGrid>
                <a:gridCol w="5246949">
                  <a:extLst>
                    <a:ext uri="{9D8B030D-6E8A-4147-A177-3AD203B41FA5}">
                      <a16:colId xmlns:a16="http://schemas.microsoft.com/office/drawing/2014/main" val="20000"/>
                    </a:ext>
                  </a:extLst>
                </a:gridCol>
                <a:gridCol w="5451865">
                  <a:extLst>
                    <a:ext uri="{9D8B030D-6E8A-4147-A177-3AD203B41FA5}">
                      <a16:colId xmlns:a16="http://schemas.microsoft.com/office/drawing/2014/main" val="20001"/>
                    </a:ext>
                  </a:extLst>
                </a:gridCol>
              </a:tblGrid>
              <a:tr h="527747">
                <a:tc>
                  <a:txBody>
                    <a:bodyPr/>
                    <a:lstStyle/>
                    <a:p>
                      <a:pPr>
                        <a:spcAft>
                          <a:spcPts val="0"/>
                        </a:spcAft>
                      </a:pPr>
                      <a:r>
                        <a:rPr lang="en-GB" sz="1600" b="1" dirty="0">
                          <a:effectLst/>
                          <a:latin typeface="Arial" panose="020B0604020202020204" pitchFamily="34" charset="0"/>
                          <a:ea typeface="Calibri" panose="020F0502020204030204" pitchFamily="34" charset="0"/>
                        </a:rPr>
                        <a:t>At the start of the term; </a:t>
                      </a:r>
                      <a:endParaRPr lang="en-GB" sz="1600" b="1" dirty="0" smtClean="0">
                        <a:effectLst/>
                        <a:latin typeface="Arial" panose="020B0604020202020204" pitchFamily="34" charset="0"/>
                        <a:ea typeface="Calibri" panose="020F0502020204030204" pitchFamily="34" charset="0"/>
                      </a:endParaRPr>
                    </a:p>
                    <a:p>
                      <a:pPr>
                        <a:spcAft>
                          <a:spcPts val="0"/>
                        </a:spcAft>
                      </a:pPr>
                      <a:r>
                        <a:rPr lang="en-GB" sz="1600" b="1" i="1" dirty="0" smtClean="0">
                          <a:solidFill>
                            <a:schemeClr val="tx1"/>
                          </a:solidFill>
                          <a:effectLst/>
                          <a:latin typeface="Arial" panose="020B0604020202020204" pitchFamily="34" charset="0"/>
                          <a:ea typeface="Times New Roman" panose="02020603050405020304" pitchFamily="18" charset="0"/>
                        </a:rPr>
                        <a:t>Moderated by</a:t>
                      </a:r>
                      <a:r>
                        <a:rPr lang="en-GB" sz="1600" b="1" i="1" baseline="0" dirty="0" smtClean="0">
                          <a:solidFill>
                            <a:schemeClr val="tx1"/>
                          </a:solidFill>
                          <a:effectLst/>
                          <a:latin typeface="Arial" panose="020B0604020202020204" pitchFamily="34" charset="0"/>
                          <a:ea typeface="Times New Roman" panose="02020603050405020304" pitchFamily="18" charset="0"/>
                        </a:rPr>
                        <a:t>                                         Date</a:t>
                      </a:r>
                      <a:endParaRPr lang="en-GB" sz="1600" i="1" dirty="0" smtClean="0">
                        <a:solidFill>
                          <a:schemeClr val="tx1"/>
                        </a:solidFill>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Arial" panose="020B0604020202020204" pitchFamily="34" charset="0"/>
                          <a:ea typeface="Calibri" panose="020F0502020204030204" pitchFamily="34" charset="0"/>
                        </a:rPr>
                        <a:t>At the end of the term; </a:t>
                      </a:r>
                      <a:endParaRPr lang="en-GB" sz="1600" b="1" dirty="0" smtClean="0">
                        <a:effectLst/>
                        <a:latin typeface="Arial" panose="020B0604020202020204" pitchFamily="34" charset="0"/>
                        <a:ea typeface="Calibri" panose="020F0502020204030204" pitchFamily="34" charset="0"/>
                      </a:endParaRPr>
                    </a:p>
                    <a:p>
                      <a:pPr>
                        <a:spcAft>
                          <a:spcPts val="0"/>
                        </a:spcAft>
                      </a:pPr>
                      <a:r>
                        <a:rPr lang="en-GB" sz="1600" b="1" i="1" dirty="0" smtClean="0">
                          <a:solidFill>
                            <a:schemeClr val="tx1"/>
                          </a:solidFill>
                          <a:effectLst/>
                          <a:latin typeface="Arial" panose="020B0604020202020204" pitchFamily="34" charset="0"/>
                          <a:ea typeface="Times New Roman" panose="02020603050405020304" pitchFamily="18" charset="0"/>
                        </a:rPr>
                        <a:t>Moderated by</a:t>
                      </a:r>
                      <a:r>
                        <a:rPr lang="en-GB" sz="1600" b="1" i="1" baseline="0" dirty="0" smtClean="0">
                          <a:solidFill>
                            <a:schemeClr val="tx1"/>
                          </a:solidFill>
                          <a:effectLst/>
                          <a:latin typeface="Arial" panose="020B0604020202020204" pitchFamily="34" charset="0"/>
                          <a:ea typeface="Times New Roman" panose="02020603050405020304" pitchFamily="18" charset="0"/>
                        </a:rPr>
                        <a:t>                          Date </a:t>
                      </a:r>
                      <a:endParaRPr lang="en-GB" sz="1600" i="1" dirty="0">
                        <a:solidFill>
                          <a:schemeClr val="tx1"/>
                        </a:solidFill>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548">
                <a:tc>
                  <a:txBody>
                    <a:bodyPr/>
                    <a:lstStyle/>
                    <a:p>
                      <a:pPr>
                        <a:spcAft>
                          <a:spcPts val="0"/>
                        </a:spcAft>
                      </a:pPr>
                      <a:r>
                        <a:rPr lang="en-GB" sz="1600" b="1" i="1" dirty="0">
                          <a:effectLst/>
                          <a:latin typeface="Arial" panose="020B0604020202020204" pitchFamily="34" charset="0"/>
                          <a:ea typeface="Calibri" panose="020F0502020204030204" pitchFamily="34" charset="0"/>
                        </a:rPr>
                        <a:t>Example</a:t>
                      </a:r>
                      <a:r>
                        <a:rPr lang="en-GB" sz="1600" b="1" i="1" dirty="0" smtClean="0">
                          <a:effectLst/>
                          <a:latin typeface="Arial" panose="020B0604020202020204" pitchFamily="34" charset="0"/>
                          <a:ea typeface="Calibri" panose="020F0502020204030204" pitchFamily="34" charset="0"/>
                        </a:rPr>
                        <a:t>;</a:t>
                      </a:r>
                    </a:p>
                    <a:p>
                      <a:pPr>
                        <a:spcAft>
                          <a:spcPts val="0"/>
                        </a:spcAft>
                      </a:pP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dirty="0">
                          <a:effectLst/>
                          <a:latin typeface="Arial" panose="020B0604020202020204" pitchFamily="34" charset="0"/>
                          <a:ea typeface="Calibri" panose="020F0502020204030204" pitchFamily="34" charset="0"/>
                        </a:rPr>
                        <a:t>Learner A – </a:t>
                      </a:r>
                      <a:r>
                        <a:rPr lang="en-GB" sz="1600" dirty="0" smtClean="0">
                          <a:effectLst/>
                          <a:latin typeface="Arial" panose="020B0604020202020204" pitchFamily="34" charset="0"/>
                          <a:ea typeface="Calibri" panose="020F0502020204030204" pitchFamily="34" charset="0"/>
                        </a:rPr>
                        <a:t>Foundation Milestones;</a:t>
                      </a:r>
                      <a:r>
                        <a:rPr lang="en-GB" sz="1600" baseline="0" dirty="0" smtClean="0">
                          <a:effectLst/>
                          <a:latin typeface="Arial" panose="020B0604020202020204" pitchFamily="34" charset="0"/>
                          <a:ea typeface="Calibri" panose="020F0502020204030204" pitchFamily="34" charset="0"/>
                        </a:rPr>
                        <a:t> </a:t>
                      </a:r>
                    </a:p>
                    <a:p>
                      <a:pPr>
                        <a:spcAft>
                          <a:spcPts val="0"/>
                        </a:spcAft>
                      </a:pPr>
                      <a:endParaRPr lang="en-GB" sz="1600" baseline="0" dirty="0" smtClean="0">
                        <a:effectLst/>
                        <a:latin typeface="Arial" panose="020B0604020202020204" pitchFamily="34" charset="0"/>
                        <a:ea typeface="Calibri" panose="020F0502020204030204" pitchFamily="34" charset="0"/>
                      </a:endParaRPr>
                    </a:p>
                    <a:p>
                      <a:pPr>
                        <a:spcAft>
                          <a:spcPts val="0"/>
                        </a:spcAft>
                      </a:pPr>
                      <a:r>
                        <a:rPr lang="en-GB" sz="1600" dirty="0" smtClean="0">
                          <a:solidFill>
                            <a:srgbClr val="FF0000"/>
                          </a:solidFill>
                          <a:effectLst/>
                          <a:latin typeface="Arial" panose="020B0604020202020204" pitchFamily="34" charset="0"/>
                          <a:ea typeface="Calibri" panose="020F0502020204030204" pitchFamily="34" charset="0"/>
                        </a:rPr>
                        <a:t>Experiences</a:t>
                      </a:r>
                      <a:r>
                        <a:rPr lang="en-GB" sz="1600" dirty="0">
                          <a:solidFill>
                            <a:srgbClr val="FF0000"/>
                          </a:solidFill>
                          <a:effectLst/>
                          <a:latin typeface="Arial" panose="020B0604020202020204" pitchFamily="34" charset="0"/>
                          <a:ea typeface="Calibri" panose="020F0502020204030204" pitchFamily="34" charset="0"/>
                        </a:rPr>
                        <a:t>; </a:t>
                      </a:r>
                      <a:r>
                        <a:rPr lang="en-GB" sz="1600" b="1" dirty="0">
                          <a:solidFill>
                            <a:srgbClr val="FF0000"/>
                          </a:solidFill>
                          <a:effectLst/>
                          <a:latin typeface="Arial" panose="020B0604020202020204" pitchFamily="34" charset="0"/>
                          <a:ea typeface="Calibri" panose="020F0502020204030204" pitchFamily="34" charset="0"/>
                        </a:rPr>
                        <a:t>Notices</a:t>
                      </a:r>
                      <a:r>
                        <a:rPr lang="en-GB" sz="1600" dirty="0">
                          <a:solidFill>
                            <a:srgbClr val="FF0000"/>
                          </a:solidFill>
                          <a:effectLst/>
                          <a:latin typeface="Arial" panose="020B0604020202020204" pitchFamily="34" charset="0"/>
                          <a:ea typeface="Calibri" panose="020F0502020204030204" pitchFamily="34" charset="0"/>
                        </a:rPr>
                        <a:t> </a:t>
                      </a:r>
                      <a:r>
                        <a:rPr lang="en-GB" sz="1600" dirty="0" smtClean="0">
                          <a:solidFill>
                            <a:srgbClr val="FF0000"/>
                          </a:solidFill>
                          <a:effectLst/>
                          <a:latin typeface="Arial" panose="020B0604020202020204" pitchFamily="34" charset="0"/>
                          <a:ea typeface="Calibri" panose="020F0502020204030204" pitchFamily="34" charset="0"/>
                        </a:rPr>
                        <a:t>by</a:t>
                      </a:r>
                      <a:r>
                        <a:rPr lang="en-GB" sz="1600" baseline="0" dirty="0" smtClean="0">
                          <a:solidFill>
                            <a:srgbClr val="FF0000"/>
                          </a:solidFill>
                          <a:effectLst/>
                          <a:latin typeface="Arial" panose="020B0604020202020204" pitchFamily="34" charset="0"/>
                          <a:ea typeface="Calibri" panose="020F0502020204030204" pitchFamily="34" charset="0"/>
                        </a:rPr>
                        <a:t> lifting her head up as the Hairy Maclary prop (with sound) moves towards her. Has repeated this more than once. Has smiled as she explores the prop and hears the repeating phrase. </a:t>
                      </a:r>
                      <a:endParaRPr lang="en-GB" sz="1600" dirty="0">
                        <a:solidFill>
                          <a:srgbClr val="FF0000"/>
                        </a:solidFill>
                        <a:effectLst/>
                        <a:latin typeface="Times New Roman" panose="02020603050405020304" pitchFamily="18" charset="0"/>
                        <a:ea typeface="Times New Roman" panose="02020603050405020304" pitchFamily="18" charset="0"/>
                      </a:endParaRPr>
                    </a:p>
                    <a:p>
                      <a:pPr>
                        <a:spcAft>
                          <a:spcPts val="0"/>
                        </a:spcAft>
                      </a:pPr>
                      <a:endParaRPr lang="en-GB" sz="1600" dirty="0" smtClean="0">
                        <a:solidFill>
                          <a:srgbClr val="FF0000"/>
                        </a:solidFill>
                        <a:effectLst/>
                        <a:latin typeface="Arial" panose="020B0604020202020204" pitchFamily="34" charset="0"/>
                        <a:ea typeface="Calibri" panose="020F0502020204030204" pitchFamily="34" charset="0"/>
                      </a:endParaRPr>
                    </a:p>
                    <a:p>
                      <a:pPr>
                        <a:spcAft>
                          <a:spcPts val="0"/>
                        </a:spcAft>
                      </a:pPr>
                      <a:r>
                        <a:rPr lang="en-GB" sz="1600" dirty="0" smtClean="0">
                          <a:effectLst/>
                          <a:latin typeface="Arial" panose="020B0604020202020204" pitchFamily="34" charset="0"/>
                          <a:ea typeface="Calibri" panose="020F0502020204030204" pitchFamily="34" charset="0"/>
                        </a:rPr>
                        <a:t>Physical, visual, and</a:t>
                      </a:r>
                      <a:r>
                        <a:rPr lang="en-GB" sz="1600" baseline="0" dirty="0" smtClean="0">
                          <a:effectLst/>
                          <a:latin typeface="Arial" panose="020B0604020202020204" pitchFamily="34" charset="0"/>
                          <a:ea typeface="Calibri" panose="020F0502020204030204" pitchFamily="34" charset="0"/>
                        </a:rPr>
                        <a:t> verbal</a:t>
                      </a:r>
                      <a:r>
                        <a:rPr lang="en-GB" sz="1600" dirty="0" smtClean="0">
                          <a:effectLst/>
                          <a:latin typeface="Arial" panose="020B0604020202020204" pitchFamily="34" charset="0"/>
                          <a:ea typeface="Calibri" panose="020F0502020204030204" pitchFamily="34" charset="0"/>
                        </a:rPr>
                        <a:t> support.</a:t>
                      </a:r>
                      <a:endParaRPr lang="en-GB" sz="1600" dirty="0">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dirty="0">
                          <a:effectLst/>
                          <a:latin typeface="Arial" panose="020B0604020202020204" pitchFamily="34" charset="0"/>
                          <a:ea typeface="Calibri" panose="020F0502020204030204" pitchFamily="34" charset="0"/>
                        </a:rPr>
                        <a:t> </a:t>
                      </a:r>
                      <a:endParaRPr lang="en-GB" sz="1200" b="1" dirty="0" smtClean="0">
                        <a:effectLst/>
                        <a:latin typeface="Arial" panose="020B0604020202020204" pitchFamily="34" charset="0"/>
                        <a:ea typeface="Calibri" panose="020F0502020204030204" pitchFamily="34" charset="0"/>
                      </a:endParaRPr>
                    </a:p>
                    <a:p>
                      <a:pPr>
                        <a:spcAft>
                          <a:spcPts val="0"/>
                        </a:spcAft>
                      </a:pPr>
                      <a:endParaRPr lang="en-GB" sz="1200" b="1" dirty="0" smtClean="0">
                        <a:effectLst/>
                        <a:latin typeface="Arial" panose="020B0604020202020204" pitchFamily="34" charset="0"/>
                        <a:ea typeface="Times New Roman" panose="02020603050405020304" pitchFamily="18" charset="0"/>
                      </a:endParaRPr>
                    </a:p>
                    <a:p>
                      <a:pPr>
                        <a:spcAft>
                          <a:spcPts val="0"/>
                        </a:spcAft>
                      </a:pPr>
                      <a:r>
                        <a:rPr lang="en-GB" sz="1600" dirty="0" smtClean="0">
                          <a:effectLst/>
                          <a:latin typeface="Arial" panose="020B0604020202020204" pitchFamily="34" charset="0"/>
                          <a:ea typeface="Calibri" panose="020F0502020204030204" pitchFamily="34" charset="0"/>
                        </a:rPr>
                        <a:t>Learner A – Foundation Milestones;</a:t>
                      </a:r>
                      <a:endParaRPr lang="en-GB" sz="1600" baseline="0" dirty="0" smtClean="0">
                        <a:effectLst/>
                        <a:latin typeface="Arial" panose="020B0604020202020204" pitchFamily="34" charset="0"/>
                        <a:ea typeface="Calibri" panose="020F0502020204030204" pitchFamily="34" charset="0"/>
                      </a:endParaRPr>
                    </a:p>
                    <a:p>
                      <a:pPr>
                        <a:spcAft>
                          <a:spcPts val="0"/>
                        </a:spcAft>
                      </a:pPr>
                      <a:endParaRPr lang="en-GB" sz="1600" baseline="0" dirty="0" smtClean="0">
                        <a:effectLst/>
                        <a:latin typeface="Arial" panose="020B0604020202020204" pitchFamily="34" charset="0"/>
                        <a:ea typeface="Calibri" panose="020F0502020204030204" pitchFamily="34" charset="0"/>
                      </a:endParaRPr>
                    </a:p>
                    <a:p>
                      <a:pPr>
                        <a:spcAft>
                          <a:spcPts val="0"/>
                        </a:spcAft>
                      </a:pPr>
                      <a:r>
                        <a:rPr lang="en-GB" sz="1600" dirty="0" smtClean="0">
                          <a:effectLst/>
                          <a:latin typeface="Arial" panose="020B0604020202020204" pitchFamily="34" charset="0"/>
                          <a:ea typeface="Calibri" panose="020F0502020204030204" pitchFamily="34" charset="0"/>
                        </a:rPr>
                        <a:t>Actively</a:t>
                      </a:r>
                      <a:r>
                        <a:rPr lang="en-GB" sz="1600" baseline="0" dirty="0" smtClean="0">
                          <a:effectLst/>
                          <a:latin typeface="Arial" panose="020B0604020202020204" pitchFamily="34" charset="0"/>
                          <a:ea typeface="Calibri" panose="020F0502020204030204" pitchFamily="34" charset="0"/>
                        </a:rPr>
                        <a:t> engages</a:t>
                      </a:r>
                      <a:r>
                        <a:rPr lang="en-GB" sz="1600" dirty="0" smtClean="0">
                          <a:effectLst/>
                          <a:latin typeface="Arial" panose="020B0604020202020204" pitchFamily="34" charset="0"/>
                          <a:ea typeface="Calibri" panose="020F0502020204030204" pitchFamily="34" charset="0"/>
                        </a:rPr>
                        <a:t>; </a:t>
                      </a:r>
                      <a:r>
                        <a:rPr lang="en-GB" sz="1600" b="1" dirty="0" smtClean="0">
                          <a:effectLst/>
                          <a:latin typeface="Arial" panose="020B0604020202020204" pitchFamily="34" charset="0"/>
                          <a:ea typeface="Calibri" panose="020F0502020204030204" pitchFamily="34" charset="0"/>
                        </a:rPr>
                        <a:t>Responds</a:t>
                      </a:r>
                      <a:r>
                        <a:rPr lang="en-GB" sz="1600" b="1" baseline="0" dirty="0" smtClean="0">
                          <a:effectLst/>
                          <a:latin typeface="Arial" panose="020B0604020202020204" pitchFamily="34" charset="0"/>
                          <a:ea typeface="Calibri" panose="020F0502020204030204" pitchFamily="34" charset="0"/>
                        </a:rPr>
                        <a:t> </a:t>
                      </a:r>
                      <a:r>
                        <a:rPr lang="en-GB" sz="1600" dirty="0" smtClean="0">
                          <a:effectLst/>
                          <a:latin typeface="Arial" panose="020B0604020202020204" pitchFamily="34" charset="0"/>
                          <a:ea typeface="Calibri" panose="020F0502020204030204" pitchFamily="34" charset="0"/>
                        </a:rPr>
                        <a:t>by</a:t>
                      </a:r>
                      <a:r>
                        <a:rPr lang="en-GB" sz="1600" baseline="0" dirty="0" smtClean="0">
                          <a:effectLst/>
                          <a:latin typeface="Arial" panose="020B0604020202020204" pitchFamily="34" charset="0"/>
                          <a:ea typeface="Calibri" panose="020F0502020204030204" pitchFamily="34" charset="0"/>
                        </a:rPr>
                        <a:t> lifting her head up as the Hairy Maclary prop (with sound) moves towards her. Has repeated this almost every time the prop and phrase is used. Smiles and laughs consistently as she explores the prop and hears the repeating phrase.</a:t>
                      </a:r>
                      <a:endParaRPr lang="en-GB" sz="1600" dirty="0" smtClean="0">
                        <a:effectLst/>
                        <a:latin typeface="Times New Roman" panose="02020603050405020304" pitchFamily="18" charset="0"/>
                        <a:ea typeface="Times New Roman" panose="02020603050405020304" pitchFamily="18" charset="0"/>
                      </a:endParaRPr>
                    </a:p>
                    <a:p>
                      <a:pPr>
                        <a:spcAft>
                          <a:spcPts val="0"/>
                        </a:spcAft>
                      </a:pPr>
                      <a:endParaRPr lang="en-GB" sz="1600" dirty="0" smtClean="0">
                        <a:effectLst/>
                        <a:latin typeface="Arial" panose="020B0604020202020204" pitchFamily="34" charset="0"/>
                        <a:ea typeface="Calibri" panose="020F0502020204030204" pitchFamily="34" charset="0"/>
                      </a:endParaRPr>
                    </a:p>
                    <a:p>
                      <a:pPr>
                        <a:spcAft>
                          <a:spcPts val="0"/>
                        </a:spcAft>
                      </a:pPr>
                      <a:r>
                        <a:rPr lang="en-GB" sz="1600" dirty="0" smtClean="0">
                          <a:effectLst/>
                          <a:latin typeface="Arial" panose="020B0604020202020204" pitchFamily="34" charset="0"/>
                          <a:ea typeface="Times New Roman" panose="02020603050405020304" pitchFamily="18" charset="0"/>
                        </a:rPr>
                        <a:t>Physical,</a:t>
                      </a:r>
                      <a:r>
                        <a:rPr lang="en-GB" sz="1600" baseline="0" dirty="0" smtClean="0">
                          <a:effectLst/>
                          <a:latin typeface="Arial" panose="020B0604020202020204" pitchFamily="34" charset="0"/>
                          <a:ea typeface="Times New Roman" panose="02020603050405020304" pitchFamily="18" charset="0"/>
                        </a:rPr>
                        <a:t> visual, and verbal support.</a:t>
                      </a:r>
                      <a:endParaRPr lang="en-GB" sz="1600" dirty="0" smtClean="0">
                        <a:effectLst/>
                        <a:latin typeface="Times New Roman" panose="02020603050405020304" pitchFamily="18" charset="0"/>
                        <a:ea typeface="Times New Roman" panose="02020603050405020304" pitchFamily="18" charset="0"/>
                      </a:endParaRPr>
                    </a:p>
                    <a:p>
                      <a:pPr>
                        <a:spcAft>
                          <a:spcPts val="0"/>
                        </a:spcAft>
                      </a:pPr>
                      <a:endParaRPr lang="en-GB" sz="1600" dirty="0">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92362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95460" y="680937"/>
            <a:ext cx="10844012" cy="5372134"/>
          </a:xfrm>
        </p:spPr>
        <p:txBody>
          <a:bodyPr>
            <a:normAutofit/>
          </a:bodyPr>
          <a:lstStyle/>
          <a:p>
            <a:r>
              <a:rPr lang="en-GB" sz="1800" b="1" dirty="0">
                <a:solidFill>
                  <a:srgbClr val="00C4C4"/>
                </a:solidFill>
                <a:latin typeface="Arial" panose="020B0604020202020204" pitchFamily="34" charset="0"/>
                <a:cs typeface="Arial" panose="020B0604020202020204" pitchFamily="34" charset="0"/>
              </a:rPr>
              <a:t>Staff would then use the </a:t>
            </a:r>
            <a:r>
              <a:rPr lang="en-GB" sz="1800" b="1" dirty="0">
                <a:solidFill>
                  <a:schemeClr val="tx1"/>
                </a:solidFill>
                <a:latin typeface="Arial" panose="020B0604020202020204" pitchFamily="34" charset="0"/>
                <a:cs typeface="Arial" panose="020B0604020202020204" pitchFamily="34" charset="0"/>
              </a:rPr>
              <a:t>‘</a:t>
            </a:r>
            <a:r>
              <a:rPr lang="en-GB" sz="1800" b="1" dirty="0">
                <a:solidFill>
                  <a:srgbClr val="00C4C4"/>
                </a:solidFill>
                <a:latin typeface="Arial" panose="020B0604020202020204" pitchFamily="34" charset="0"/>
                <a:cs typeface="Arial" panose="020B0604020202020204" pitchFamily="34" charset="0"/>
              </a:rPr>
              <a:t>Continuum of Engagement’ and the ‘</a:t>
            </a:r>
            <a:r>
              <a:rPr lang="en-GB" sz="1800" b="1" dirty="0">
                <a:solidFill>
                  <a:srgbClr val="FF0000"/>
                </a:solidFill>
                <a:latin typeface="Arial" panose="020B0604020202020204" pitchFamily="34" charset="0"/>
                <a:cs typeface="Arial" panose="020B0604020202020204" pitchFamily="34" charset="0"/>
              </a:rPr>
              <a:t>Types of Support</a:t>
            </a:r>
            <a:r>
              <a:rPr lang="en-GB" sz="1800" b="1" dirty="0">
                <a:solidFill>
                  <a:srgbClr val="00C4C4"/>
                </a:solidFill>
                <a:latin typeface="Arial" panose="020B0604020202020204" pitchFamily="34" charset="0"/>
                <a:cs typeface="Arial" panose="020B0604020202020204" pitchFamily="34" charset="0"/>
              </a:rPr>
              <a:t>’ assessing learners at the start, and then again at the end of the term.</a:t>
            </a:r>
            <a:endParaRPr lang="en-GB" sz="1800" dirty="0">
              <a:solidFill>
                <a:srgbClr val="00C4C4"/>
              </a:solidFill>
              <a:latin typeface="Arial" panose="020B0604020202020204" pitchFamily="34" charset="0"/>
              <a:cs typeface="Arial" panose="020B0604020202020204" pitchFamily="34" charset="0"/>
            </a:endParaRPr>
          </a:p>
          <a:p>
            <a:r>
              <a:rPr lang="en-GB" sz="1800" dirty="0">
                <a:solidFill>
                  <a:srgbClr val="00C4C4"/>
                </a:solidFill>
                <a:latin typeface="Arial" panose="020B0604020202020204" pitchFamily="34" charset="0"/>
                <a:cs typeface="Arial" panose="020B0604020202020204" pitchFamily="34" charset="0"/>
              </a:rPr>
              <a:t>Example:</a:t>
            </a:r>
            <a:endParaRPr lang="en-GB" sz="1200" dirty="0">
              <a:solidFill>
                <a:srgbClr val="00C4C4"/>
              </a:solidFill>
              <a:latin typeface="Arial" panose="020B0604020202020204" pitchFamily="34" charset="0"/>
              <a:cs typeface="Arial" panose="020B0604020202020204" pitchFamily="34" charset="0"/>
            </a:endParaRPr>
          </a:p>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868319546"/>
              </p:ext>
            </p:extLst>
          </p:nvPr>
        </p:nvGraphicFramePr>
        <p:xfrm>
          <a:off x="695460" y="2126044"/>
          <a:ext cx="10844012" cy="3562295"/>
        </p:xfrm>
        <a:graphic>
          <a:graphicData uri="http://schemas.openxmlformats.org/drawingml/2006/table">
            <a:tbl>
              <a:tblPr firstRow="1" firstCol="1" bandRow="1"/>
              <a:tblGrid>
                <a:gridCol w="5392147">
                  <a:extLst>
                    <a:ext uri="{9D8B030D-6E8A-4147-A177-3AD203B41FA5}">
                      <a16:colId xmlns:a16="http://schemas.microsoft.com/office/drawing/2014/main" val="20000"/>
                    </a:ext>
                  </a:extLst>
                </a:gridCol>
                <a:gridCol w="5451865">
                  <a:extLst>
                    <a:ext uri="{9D8B030D-6E8A-4147-A177-3AD203B41FA5}">
                      <a16:colId xmlns:a16="http://schemas.microsoft.com/office/drawing/2014/main" val="20001"/>
                    </a:ext>
                  </a:extLst>
                </a:gridCol>
              </a:tblGrid>
              <a:tr h="527747">
                <a:tc>
                  <a:txBody>
                    <a:bodyPr/>
                    <a:lstStyle/>
                    <a:p>
                      <a:pPr>
                        <a:spcAft>
                          <a:spcPts val="0"/>
                        </a:spcAft>
                      </a:pPr>
                      <a:r>
                        <a:rPr lang="en-GB" sz="1600" b="1" dirty="0">
                          <a:effectLst/>
                          <a:latin typeface="Arial" panose="020B0604020202020204" pitchFamily="34" charset="0"/>
                          <a:ea typeface="Calibri" panose="020F0502020204030204" pitchFamily="34" charset="0"/>
                        </a:rPr>
                        <a:t>At the start of the term; </a:t>
                      </a:r>
                      <a:endParaRPr lang="en-GB" sz="1600" b="1" dirty="0" smtClean="0">
                        <a:effectLst/>
                        <a:latin typeface="Arial" panose="020B0604020202020204" pitchFamily="34" charset="0"/>
                        <a:ea typeface="Calibri" panose="020F0502020204030204" pitchFamily="34" charset="0"/>
                      </a:endParaRPr>
                    </a:p>
                    <a:p>
                      <a:pPr>
                        <a:spcAft>
                          <a:spcPts val="0"/>
                        </a:spcAft>
                      </a:pPr>
                      <a:r>
                        <a:rPr lang="en-GB" sz="1600" b="1" i="1" dirty="0" smtClean="0">
                          <a:solidFill>
                            <a:schemeClr val="tx1"/>
                          </a:solidFill>
                          <a:effectLst/>
                          <a:latin typeface="Arial" panose="020B0604020202020204" pitchFamily="34" charset="0"/>
                          <a:ea typeface="Times New Roman" panose="02020603050405020304" pitchFamily="18" charset="0"/>
                        </a:rPr>
                        <a:t>Moderated by</a:t>
                      </a:r>
                      <a:r>
                        <a:rPr lang="en-GB" sz="1600" b="1" i="1" baseline="0" dirty="0" smtClean="0">
                          <a:solidFill>
                            <a:schemeClr val="tx1"/>
                          </a:solidFill>
                          <a:effectLst/>
                          <a:latin typeface="Arial" panose="020B0604020202020204" pitchFamily="34" charset="0"/>
                          <a:ea typeface="Times New Roman" panose="02020603050405020304" pitchFamily="18" charset="0"/>
                        </a:rPr>
                        <a:t>                                         Date</a:t>
                      </a:r>
                      <a:endParaRPr lang="en-GB" sz="1600" i="1" dirty="0" smtClean="0">
                        <a:solidFill>
                          <a:schemeClr val="tx1"/>
                        </a:solidFill>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Arial" panose="020B0604020202020204" pitchFamily="34" charset="0"/>
                          <a:ea typeface="Calibri" panose="020F0502020204030204" pitchFamily="34" charset="0"/>
                        </a:rPr>
                        <a:t>At the end of the term; </a:t>
                      </a:r>
                      <a:endParaRPr lang="en-GB" sz="1600" b="1" dirty="0" smtClean="0">
                        <a:effectLst/>
                        <a:latin typeface="Arial" panose="020B0604020202020204" pitchFamily="34" charset="0"/>
                        <a:ea typeface="Calibri" panose="020F0502020204030204" pitchFamily="34" charset="0"/>
                      </a:endParaRPr>
                    </a:p>
                    <a:p>
                      <a:pPr>
                        <a:spcAft>
                          <a:spcPts val="0"/>
                        </a:spcAft>
                      </a:pPr>
                      <a:r>
                        <a:rPr lang="en-GB" sz="1600" b="1" i="1" dirty="0" smtClean="0">
                          <a:solidFill>
                            <a:schemeClr val="tx1"/>
                          </a:solidFill>
                          <a:effectLst/>
                          <a:latin typeface="Arial" panose="020B0604020202020204" pitchFamily="34" charset="0"/>
                          <a:ea typeface="Times New Roman" panose="02020603050405020304" pitchFamily="18" charset="0"/>
                        </a:rPr>
                        <a:t>Moderated by</a:t>
                      </a:r>
                      <a:r>
                        <a:rPr lang="en-GB" sz="1600" b="1" i="1" baseline="0" dirty="0" smtClean="0">
                          <a:solidFill>
                            <a:schemeClr val="tx1"/>
                          </a:solidFill>
                          <a:effectLst/>
                          <a:latin typeface="Arial" panose="020B0604020202020204" pitchFamily="34" charset="0"/>
                          <a:ea typeface="Times New Roman" panose="02020603050405020304" pitchFamily="18" charset="0"/>
                        </a:rPr>
                        <a:t>                          Date </a:t>
                      </a:r>
                      <a:endParaRPr lang="en-GB" sz="1600" i="1" dirty="0">
                        <a:solidFill>
                          <a:schemeClr val="tx1"/>
                        </a:solidFill>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548">
                <a:tc>
                  <a:txBody>
                    <a:bodyPr/>
                    <a:lstStyle/>
                    <a:p>
                      <a:pPr>
                        <a:spcAft>
                          <a:spcPts val="0"/>
                        </a:spcAft>
                      </a:pPr>
                      <a:r>
                        <a:rPr lang="en-GB" sz="1600" b="1" i="1" dirty="0">
                          <a:effectLst/>
                          <a:latin typeface="Arial" panose="020B0604020202020204" pitchFamily="34" charset="0"/>
                          <a:ea typeface="Calibri" panose="020F0502020204030204" pitchFamily="34" charset="0"/>
                        </a:rPr>
                        <a:t>Example</a:t>
                      </a:r>
                      <a:r>
                        <a:rPr lang="en-GB" sz="1600" b="1" i="1" dirty="0" smtClean="0">
                          <a:effectLst/>
                          <a:latin typeface="Arial" panose="020B0604020202020204" pitchFamily="34" charset="0"/>
                          <a:ea typeface="Calibri" panose="020F0502020204030204" pitchFamily="34" charset="0"/>
                        </a:rPr>
                        <a:t>;</a:t>
                      </a:r>
                    </a:p>
                    <a:p>
                      <a:pPr>
                        <a:spcAft>
                          <a:spcPts val="0"/>
                        </a:spcAft>
                      </a:pP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dirty="0">
                          <a:effectLst/>
                          <a:latin typeface="Arial" panose="020B0604020202020204" pitchFamily="34" charset="0"/>
                          <a:ea typeface="Calibri" panose="020F0502020204030204" pitchFamily="34" charset="0"/>
                        </a:rPr>
                        <a:t>Learner A – </a:t>
                      </a:r>
                      <a:r>
                        <a:rPr lang="en-GB" sz="1600" dirty="0" smtClean="0">
                          <a:effectLst/>
                          <a:latin typeface="Arial" panose="020B0604020202020204" pitchFamily="34" charset="0"/>
                          <a:ea typeface="Calibri" panose="020F0502020204030204" pitchFamily="34" charset="0"/>
                        </a:rPr>
                        <a:t>Foundation Milestones;</a:t>
                      </a:r>
                      <a:r>
                        <a:rPr lang="en-GB" sz="1600" baseline="0" dirty="0" smtClean="0">
                          <a:effectLst/>
                          <a:latin typeface="Arial" panose="020B0604020202020204" pitchFamily="34" charset="0"/>
                          <a:ea typeface="Calibri" panose="020F0502020204030204" pitchFamily="34" charset="0"/>
                        </a:rPr>
                        <a:t> </a:t>
                      </a:r>
                    </a:p>
                    <a:p>
                      <a:pPr>
                        <a:spcAft>
                          <a:spcPts val="0"/>
                        </a:spcAft>
                      </a:pPr>
                      <a:endParaRPr lang="en-GB" sz="1600" baseline="0" dirty="0" smtClean="0">
                        <a:effectLst/>
                        <a:latin typeface="Arial" panose="020B0604020202020204" pitchFamily="34" charset="0"/>
                        <a:ea typeface="Calibri" panose="020F0502020204030204" pitchFamily="34" charset="0"/>
                      </a:endParaRPr>
                    </a:p>
                    <a:p>
                      <a:pPr>
                        <a:spcAft>
                          <a:spcPts val="0"/>
                        </a:spcAft>
                      </a:pPr>
                      <a:r>
                        <a:rPr lang="en-GB" sz="1600" dirty="0" smtClean="0">
                          <a:effectLst/>
                          <a:latin typeface="Arial" panose="020B0604020202020204" pitchFamily="34" charset="0"/>
                          <a:ea typeface="Calibri" panose="020F0502020204030204" pitchFamily="34" charset="0"/>
                        </a:rPr>
                        <a:t>Experiences</a:t>
                      </a:r>
                      <a:r>
                        <a:rPr lang="en-GB" sz="1600" dirty="0">
                          <a:effectLst/>
                          <a:latin typeface="Arial" panose="020B0604020202020204" pitchFamily="34" charset="0"/>
                          <a:ea typeface="Calibri" panose="020F0502020204030204" pitchFamily="34" charset="0"/>
                        </a:rPr>
                        <a:t>; </a:t>
                      </a:r>
                      <a:r>
                        <a:rPr lang="en-GB" sz="1600" b="1" dirty="0">
                          <a:effectLst/>
                          <a:latin typeface="Arial" panose="020B0604020202020204" pitchFamily="34" charset="0"/>
                          <a:ea typeface="Calibri" panose="020F0502020204030204" pitchFamily="34" charset="0"/>
                        </a:rPr>
                        <a:t>Notices</a:t>
                      </a:r>
                      <a:r>
                        <a:rPr lang="en-GB" sz="1600" dirty="0">
                          <a:effectLst/>
                          <a:latin typeface="Arial" panose="020B0604020202020204" pitchFamily="34" charset="0"/>
                          <a:ea typeface="Calibri" panose="020F0502020204030204" pitchFamily="34" charset="0"/>
                        </a:rPr>
                        <a:t> </a:t>
                      </a:r>
                      <a:r>
                        <a:rPr lang="en-GB" sz="1600" dirty="0" smtClean="0">
                          <a:effectLst/>
                          <a:latin typeface="Arial" panose="020B0604020202020204" pitchFamily="34" charset="0"/>
                          <a:ea typeface="Calibri" panose="020F0502020204030204" pitchFamily="34" charset="0"/>
                        </a:rPr>
                        <a:t>by</a:t>
                      </a:r>
                      <a:r>
                        <a:rPr lang="en-GB" sz="1600" baseline="0" dirty="0" smtClean="0">
                          <a:effectLst/>
                          <a:latin typeface="Arial" panose="020B0604020202020204" pitchFamily="34" charset="0"/>
                          <a:ea typeface="Calibri" panose="020F0502020204030204" pitchFamily="34" charset="0"/>
                        </a:rPr>
                        <a:t> lifting her head up as the Hairy Maclary prop (with sound) moves towards her. Has repeated this more than once. Has smiled as she explores the prop and hears the repeating phrase. </a:t>
                      </a:r>
                      <a:endParaRPr lang="en-GB" sz="1600" dirty="0">
                        <a:effectLst/>
                        <a:latin typeface="Times New Roman" panose="02020603050405020304" pitchFamily="18" charset="0"/>
                        <a:ea typeface="Times New Roman" panose="02020603050405020304" pitchFamily="18" charset="0"/>
                      </a:endParaRPr>
                    </a:p>
                    <a:p>
                      <a:pPr>
                        <a:spcAft>
                          <a:spcPts val="0"/>
                        </a:spcAft>
                      </a:pPr>
                      <a:endParaRPr lang="en-GB" sz="1600" dirty="0" smtClean="0">
                        <a:effectLst/>
                        <a:latin typeface="Arial" panose="020B0604020202020204" pitchFamily="34" charset="0"/>
                        <a:ea typeface="Calibri" panose="020F0502020204030204" pitchFamily="34" charset="0"/>
                      </a:endParaRPr>
                    </a:p>
                    <a:p>
                      <a:pPr>
                        <a:spcAft>
                          <a:spcPts val="0"/>
                        </a:spcAft>
                      </a:pPr>
                      <a:r>
                        <a:rPr lang="en-GB" sz="1600" dirty="0" smtClean="0">
                          <a:solidFill>
                            <a:srgbClr val="FF0000"/>
                          </a:solidFill>
                          <a:effectLst/>
                          <a:latin typeface="Arial" panose="020B0604020202020204" pitchFamily="34" charset="0"/>
                          <a:ea typeface="Calibri" panose="020F0502020204030204" pitchFamily="34" charset="0"/>
                        </a:rPr>
                        <a:t>Physical, visual, and</a:t>
                      </a:r>
                      <a:r>
                        <a:rPr lang="en-GB" sz="1600" baseline="0" dirty="0" smtClean="0">
                          <a:solidFill>
                            <a:srgbClr val="FF0000"/>
                          </a:solidFill>
                          <a:effectLst/>
                          <a:latin typeface="Arial" panose="020B0604020202020204" pitchFamily="34" charset="0"/>
                          <a:ea typeface="Calibri" panose="020F0502020204030204" pitchFamily="34" charset="0"/>
                        </a:rPr>
                        <a:t> verbal</a:t>
                      </a:r>
                      <a:r>
                        <a:rPr lang="en-GB" sz="1600" dirty="0" smtClean="0">
                          <a:solidFill>
                            <a:srgbClr val="FF0000"/>
                          </a:solidFill>
                          <a:effectLst/>
                          <a:latin typeface="Arial" panose="020B0604020202020204" pitchFamily="34" charset="0"/>
                          <a:ea typeface="Calibri" panose="020F0502020204030204" pitchFamily="34" charset="0"/>
                        </a:rPr>
                        <a:t> support</a:t>
                      </a:r>
                      <a:r>
                        <a:rPr lang="en-GB" sz="1600" dirty="0" smtClean="0">
                          <a:effectLst/>
                          <a:latin typeface="Arial" panose="020B0604020202020204" pitchFamily="34" charset="0"/>
                          <a:ea typeface="Calibri" panose="020F0502020204030204" pitchFamily="34" charset="0"/>
                        </a:rPr>
                        <a:t>.</a:t>
                      </a:r>
                      <a:endParaRPr lang="en-GB" sz="1600" dirty="0">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dirty="0">
                          <a:effectLst/>
                          <a:latin typeface="Arial" panose="020B0604020202020204" pitchFamily="34" charset="0"/>
                          <a:ea typeface="Calibri" panose="020F0502020204030204" pitchFamily="34" charset="0"/>
                        </a:rPr>
                        <a:t> </a:t>
                      </a:r>
                      <a:endParaRPr lang="en-GB" sz="1200" b="1" dirty="0" smtClean="0">
                        <a:effectLst/>
                        <a:latin typeface="Arial" panose="020B0604020202020204" pitchFamily="34" charset="0"/>
                        <a:ea typeface="Calibri" panose="020F0502020204030204" pitchFamily="34" charset="0"/>
                      </a:endParaRPr>
                    </a:p>
                    <a:p>
                      <a:pPr>
                        <a:spcAft>
                          <a:spcPts val="0"/>
                        </a:spcAft>
                      </a:pPr>
                      <a:endParaRPr lang="en-GB" sz="1200" b="1" dirty="0" smtClean="0">
                        <a:effectLst/>
                        <a:latin typeface="Arial" panose="020B0604020202020204" pitchFamily="34" charset="0"/>
                        <a:ea typeface="Times New Roman" panose="02020603050405020304" pitchFamily="18" charset="0"/>
                      </a:endParaRPr>
                    </a:p>
                    <a:p>
                      <a:pPr>
                        <a:spcAft>
                          <a:spcPts val="0"/>
                        </a:spcAft>
                      </a:pPr>
                      <a:r>
                        <a:rPr lang="en-GB" sz="1600" dirty="0" smtClean="0">
                          <a:effectLst/>
                          <a:latin typeface="Arial" panose="020B0604020202020204" pitchFamily="34" charset="0"/>
                          <a:ea typeface="Calibri" panose="020F0502020204030204" pitchFamily="34" charset="0"/>
                        </a:rPr>
                        <a:t>Learner A – Foundation Milestones;</a:t>
                      </a:r>
                      <a:endParaRPr lang="en-GB" sz="1600" baseline="0" dirty="0" smtClean="0">
                        <a:effectLst/>
                        <a:latin typeface="Arial" panose="020B0604020202020204" pitchFamily="34" charset="0"/>
                        <a:ea typeface="Calibri" panose="020F0502020204030204" pitchFamily="34" charset="0"/>
                      </a:endParaRPr>
                    </a:p>
                    <a:p>
                      <a:pPr>
                        <a:spcAft>
                          <a:spcPts val="0"/>
                        </a:spcAft>
                      </a:pPr>
                      <a:endParaRPr lang="en-GB" sz="1600" baseline="0" dirty="0" smtClean="0">
                        <a:effectLst/>
                        <a:latin typeface="Arial" panose="020B0604020202020204" pitchFamily="34" charset="0"/>
                        <a:ea typeface="Calibri" panose="020F0502020204030204" pitchFamily="34" charset="0"/>
                      </a:endParaRPr>
                    </a:p>
                    <a:p>
                      <a:pPr>
                        <a:spcAft>
                          <a:spcPts val="0"/>
                        </a:spcAft>
                      </a:pPr>
                      <a:r>
                        <a:rPr lang="en-GB" sz="1600" dirty="0" smtClean="0">
                          <a:effectLst/>
                          <a:latin typeface="Arial" panose="020B0604020202020204" pitchFamily="34" charset="0"/>
                          <a:ea typeface="Calibri" panose="020F0502020204030204" pitchFamily="34" charset="0"/>
                        </a:rPr>
                        <a:t>Actively</a:t>
                      </a:r>
                      <a:r>
                        <a:rPr lang="en-GB" sz="1600" baseline="0" dirty="0" smtClean="0">
                          <a:effectLst/>
                          <a:latin typeface="Arial" panose="020B0604020202020204" pitchFamily="34" charset="0"/>
                          <a:ea typeface="Calibri" panose="020F0502020204030204" pitchFamily="34" charset="0"/>
                        </a:rPr>
                        <a:t> engages</a:t>
                      </a:r>
                      <a:r>
                        <a:rPr lang="en-GB" sz="1600" dirty="0" smtClean="0">
                          <a:effectLst/>
                          <a:latin typeface="Arial" panose="020B0604020202020204" pitchFamily="34" charset="0"/>
                          <a:ea typeface="Calibri" panose="020F0502020204030204" pitchFamily="34" charset="0"/>
                        </a:rPr>
                        <a:t>; </a:t>
                      </a:r>
                      <a:r>
                        <a:rPr lang="en-GB" sz="1600" b="1" dirty="0" smtClean="0">
                          <a:effectLst/>
                          <a:latin typeface="Arial" panose="020B0604020202020204" pitchFamily="34" charset="0"/>
                          <a:ea typeface="Calibri" panose="020F0502020204030204" pitchFamily="34" charset="0"/>
                        </a:rPr>
                        <a:t>Responds</a:t>
                      </a:r>
                      <a:r>
                        <a:rPr lang="en-GB" sz="1600" b="1" baseline="0" dirty="0" smtClean="0">
                          <a:effectLst/>
                          <a:latin typeface="Arial" panose="020B0604020202020204" pitchFamily="34" charset="0"/>
                          <a:ea typeface="Calibri" panose="020F0502020204030204" pitchFamily="34" charset="0"/>
                        </a:rPr>
                        <a:t> </a:t>
                      </a:r>
                      <a:r>
                        <a:rPr lang="en-GB" sz="1600" dirty="0" smtClean="0">
                          <a:effectLst/>
                          <a:latin typeface="Arial" panose="020B0604020202020204" pitchFamily="34" charset="0"/>
                          <a:ea typeface="Calibri" panose="020F0502020204030204" pitchFamily="34" charset="0"/>
                        </a:rPr>
                        <a:t>by</a:t>
                      </a:r>
                      <a:r>
                        <a:rPr lang="en-GB" sz="1600" baseline="0" dirty="0" smtClean="0">
                          <a:effectLst/>
                          <a:latin typeface="Arial" panose="020B0604020202020204" pitchFamily="34" charset="0"/>
                          <a:ea typeface="Calibri" panose="020F0502020204030204" pitchFamily="34" charset="0"/>
                        </a:rPr>
                        <a:t> lifting her head up as the Hairy Maclary prop (with sound) moves towards her. Has repeated this almost every time the prop and phrase is used. Smiles and laughs consistently as she explores the prop and hears the repeating phrase.</a:t>
                      </a:r>
                      <a:endParaRPr lang="en-GB" sz="1600" dirty="0" smtClean="0">
                        <a:effectLst/>
                        <a:latin typeface="Times New Roman" panose="02020603050405020304" pitchFamily="18" charset="0"/>
                        <a:ea typeface="Times New Roman" panose="02020603050405020304" pitchFamily="18" charset="0"/>
                      </a:endParaRPr>
                    </a:p>
                    <a:p>
                      <a:pPr>
                        <a:spcAft>
                          <a:spcPts val="0"/>
                        </a:spcAft>
                      </a:pPr>
                      <a:endParaRPr lang="en-GB" sz="1600" dirty="0" smtClean="0">
                        <a:effectLst/>
                        <a:latin typeface="Arial" panose="020B0604020202020204" pitchFamily="34" charset="0"/>
                        <a:ea typeface="Calibri" panose="020F0502020204030204" pitchFamily="34" charset="0"/>
                      </a:endParaRPr>
                    </a:p>
                    <a:p>
                      <a:pPr>
                        <a:spcAft>
                          <a:spcPts val="0"/>
                        </a:spcAft>
                      </a:pPr>
                      <a:r>
                        <a:rPr lang="en-GB" sz="1600" dirty="0" smtClean="0">
                          <a:effectLst/>
                          <a:latin typeface="Arial" panose="020B0604020202020204" pitchFamily="34" charset="0"/>
                          <a:ea typeface="Times New Roman" panose="02020603050405020304" pitchFamily="18" charset="0"/>
                        </a:rPr>
                        <a:t>Physical,</a:t>
                      </a:r>
                      <a:r>
                        <a:rPr lang="en-GB" sz="1600" baseline="0" dirty="0" smtClean="0">
                          <a:effectLst/>
                          <a:latin typeface="Arial" panose="020B0604020202020204" pitchFamily="34" charset="0"/>
                          <a:ea typeface="Times New Roman" panose="02020603050405020304" pitchFamily="18" charset="0"/>
                        </a:rPr>
                        <a:t> visual, and verbal support.</a:t>
                      </a:r>
                      <a:endParaRPr lang="en-GB" sz="1600" dirty="0" smtClean="0">
                        <a:effectLst/>
                        <a:latin typeface="Times New Roman" panose="02020603050405020304" pitchFamily="18" charset="0"/>
                        <a:ea typeface="Times New Roman" panose="02020603050405020304" pitchFamily="18" charset="0"/>
                      </a:endParaRPr>
                    </a:p>
                    <a:p>
                      <a:pPr>
                        <a:spcAft>
                          <a:spcPts val="0"/>
                        </a:spcAft>
                      </a:pPr>
                      <a:endParaRPr lang="en-GB" sz="1600" dirty="0">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5009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95460" y="622571"/>
            <a:ext cx="10844012" cy="5430500"/>
          </a:xfrm>
        </p:spPr>
        <p:txBody>
          <a:bodyPr>
            <a:normAutofit/>
          </a:bodyPr>
          <a:lstStyle/>
          <a:p>
            <a:r>
              <a:rPr lang="en-GB" sz="1800" b="1" dirty="0">
                <a:solidFill>
                  <a:srgbClr val="00C4C4"/>
                </a:solidFill>
                <a:latin typeface="Arial" panose="020B0604020202020204" pitchFamily="34" charset="0"/>
                <a:cs typeface="Arial" panose="020B0604020202020204" pitchFamily="34" charset="0"/>
              </a:rPr>
              <a:t>Staff would then use the </a:t>
            </a:r>
            <a:r>
              <a:rPr lang="en-GB" sz="1800" b="1" dirty="0">
                <a:solidFill>
                  <a:schemeClr val="tx1"/>
                </a:solidFill>
                <a:latin typeface="Arial" panose="020B0604020202020204" pitchFamily="34" charset="0"/>
                <a:cs typeface="Arial" panose="020B0604020202020204" pitchFamily="34" charset="0"/>
              </a:rPr>
              <a:t>‘</a:t>
            </a:r>
            <a:r>
              <a:rPr lang="en-GB" sz="1800" b="1" dirty="0">
                <a:solidFill>
                  <a:srgbClr val="00C4C4"/>
                </a:solidFill>
                <a:latin typeface="Arial" panose="020B0604020202020204" pitchFamily="34" charset="0"/>
                <a:cs typeface="Arial" panose="020B0604020202020204" pitchFamily="34" charset="0"/>
              </a:rPr>
              <a:t>Continuum of Engagement’ and the ‘Types of Support’ assessing learners at the start, and then again at the end of the term.</a:t>
            </a:r>
            <a:endParaRPr lang="en-GB" sz="1800" dirty="0">
              <a:solidFill>
                <a:srgbClr val="00C4C4"/>
              </a:solidFill>
              <a:latin typeface="Arial" panose="020B0604020202020204" pitchFamily="34" charset="0"/>
              <a:cs typeface="Arial" panose="020B0604020202020204" pitchFamily="34" charset="0"/>
            </a:endParaRPr>
          </a:p>
          <a:p>
            <a:r>
              <a:rPr lang="en-GB" sz="1800" dirty="0">
                <a:solidFill>
                  <a:srgbClr val="00C4C4"/>
                </a:solidFill>
                <a:latin typeface="Arial" panose="020B0604020202020204" pitchFamily="34" charset="0"/>
                <a:cs typeface="Arial" panose="020B0604020202020204" pitchFamily="34" charset="0"/>
              </a:rPr>
              <a:t>Example:</a:t>
            </a:r>
            <a:endParaRPr lang="en-GB" sz="1200" dirty="0">
              <a:solidFill>
                <a:srgbClr val="00C4C4"/>
              </a:solidFill>
              <a:latin typeface="Arial" panose="020B0604020202020204" pitchFamily="34" charset="0"/>
              <a:cs typeface="Arial" panose="020B0604020202020204" pitchFamily="34" charset="0"/>
            </a:endParaRPr>
          </a:p>
          <a:p>
            <a:r>
              <a:rPr lang="en-GB" b="1" dirty="0" smtClean="0"/>
              <a:t>Moderation</a:t>
            </a:r>
            <a:endParaRPr lang="en-GB" b="1" dirty="0"/>
          </a:p>
        </p:txBody>
      </p:sp>
      <p:graphicFrame>
        <p:nvGraphicFramePr>
          <p:cNvPr id="9" name="Table 8"/>
          <p:cNvGraphicFramePr>
            <a:graphicFrameLocks noGrp="1"/>
          </p:cNvGraphicFramePr>
          <p:nvPr>
            <p:extLst>
              <p:ext uri="{D42A27DB-BD31-4B8C-83A1-F6EECF244321}">
                <p14:modId xmlns:p14="http://schemas.microsoft.com/office/powerpoint/2010/main" val="904782744"/>
              </p:ext>
            </p:extLst>
          </p:nvPr>
        </p:nvGraphicFramePr>
        <p:xfrm>
          <a:off x="695460" y="2126044"/>
          <a:ext cx="10844012" cy="3562295"/>
        </p:xfrm>
        <a:graphic>
          <a:graphicData uri="http://schemas.openxmlformats.org/drawingml/2006/table">
            <a:tbl>
              <a:tblPr firstRow="1" firstCol="1" bandRow="1"/>
              <a:tblGrid>
                <a:gridCol w="5392147">
                  <a:extLst>
                    <a:ext uri="{9D8B030D-6E8A-4147-A177-3AD203B41FA5}">
                      <a16:colId xmlns:a16="http://schemas.microsoft.com/office/drawing/2014/main" val="20000"/>
                    </a:ext>
                  </a:extLst>
                </a:gridCol>
                <a:gridCol w="5451865">
                  <a:extLst>
                    <a:ext uri="{9D8B030D-6E8A-4147-A177-3AD203B41FA5}">
                      <a16:colId xmlns:a16="http://schemas.microsoft.com/office/drawing/2014/main" val="20001"/>
                    </a:ext>
                  </a:extLst>
                </a:gridCol>
              </a:tblGrid>
              <a:tr h="527747">
                <a:tc>
                  <a:txBody>
                    <a:bodyPr/>
                    <a:lstStyle/>
                    <a:p>
                      <a:pPr>
                        <a:spcAft>
                          <a:spcPts val="0"/>
                        </a:spcAft>
                      </a:pPr>
                      <a:r>
                        <a:rPr lang="en-GB" sz="1600" b="1" dirty="0">
                          <a:effectLst/>
                          <a:latin typeface="Arial" panose="020B0604020202020204" pitchFamily="34" charset="0"/>
                          <a:ea typeface="Calibri" panose="020F0502020204030204" pitchFamily="34" charset="0"/>
                        </a:rPr>
                        <a:t>At the start of the term; </a:t>
                      </a:r>
                      <a:endParaRPr lang="en-GB" sz="1600" b="1" dirty="0" smtClean="0">
                        <a:effectLst/>
                        <a:latin typeface="Arial" panose="020B0604020202020204" pitchFamily="34" charset="0"/>
                        <a:ea typeface="Calibri" panose="020F0502020204030204" pitchFamily="34" charset="0"/>
                      </a:endParaRPr>
                    </a:p>
                    <a:p>
                      <a:pPr>
                        <a:spcAft>
                          <a:spcPts val="0"/>
                        </a:spcAft>
                      </a:pPr>
                      <a:r>
                        <a:rPr lang="en-GB" sz="1600" b="1" i="0" dirty="0" smtClean="0">
                          <a:solidFill>
                            <a:srgbClr val="FF0000"/>
                          </a:solidFill>
                          <a:effectLst/>
                          <a:latin typeface="Arial" panose="020B0604020202020204" pitchFamily="34" charset="0"/>
                          <a:ea typeface="Times New Roman" panose="02020603050405020304" pitchFamily="18" charset="0"/>
                        </a:rPr>
                        <a:t>Moderated by</a:t>
                      </a:r>
                      <a:r>
                        <a:rPr lang="en-GB" sz="1600" b="1" i="0" baseline="0" dirty="0" smtClean="0">
                          <a:solidFill>
                            <a:srgbClr val="FF0000"/>
                          </a:solidFill>
                          <a:effectLst/>
                          <a:latin typeface="Arial" panose="020B0604020202020204" pitchFamily="34" charset="0"/>
                          <a:ea typeface="Times New Roman" panose="02020603050405020304" pitchFamily="18" charset="0"/>
                        </a:rPr>
                        <a:t>                                         Date</a:t>
                      </a:r>
                      <a:endParaRPr lang="en-GB" sz="1600" b="1" i="0" dirty="0" smtClean="0">
                        <a:solidFill>
                          <a:srgbClr val="FF0000"/>
                        </a:solidFill>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Arial" panose="020B0604020202020204" pitchFamily="34" charset="0"/>
                          <a:ea typeface="Calibri" panose="020F0502020204030204" pitchFamily="34" charset="0"/>
                        </a:rPr>
                        <a:t>At the end of the term; </a:t>
                      </a:r>
                      <a:endParaRPr lang="en-GB" sz="1600" b="1" dirty="0" smtClean="0">
                        <a:effectLst/>
                        <a:latin typeface="Arial" panose="020B0604020202020204" pitchFamily="34" charset="0"/>
                        <a:ea typeface="Calibri" panose="020F0502020204030204" pitchFamily="34" charset="0"/>
                      </a:endParaRPr>
                    </a:p>
                    <a:p>
                      <a:pPr>
                        <a:spcAft>
                          <a:spcPts val="0"/>
                        </a:spcAft>
                      </a:pPr>
                      <a:r>
                        <a:rPr lang="en-GB" sz="1600" b="1" i="0" dirty="0" smtClean="0">
                          <a:solidFill>
                            <a:srgbClr val="FF0000"/>
                          </a:solidFill>
                          <a:effectLst/>
                          <a:latin typeface="Arial" panose="020B0604020202020204" pitchFamily="34" charset="0"/>
                          <a:ea typeface="Times New Roman" panose="02020603050405020304" pitchFamily="18" charset="0"/>
                        </a:rPr>
                        <a:t>Moderated by</a:t>
                      </a:r>
                      <a:r>
                        <a:rPr lang="en-GB" sz="1600" b="1" i="0" baseline="0" dirty="0" smtClean="0">
                          <a:solidFill>
                            <a:srgbClr val="FF0000"/>
                          </a:solidFill>
                          <a:effectLst/>
                          <a:latin typeface="Arial" panose="020B0604020202020204" pitchFamily="34" charset="0"/>
                          <a:ea typeface="Times New Roman" panose="02020603050405020304" pitchFamily="18" charset="0"/>
                        </a:rPr>
                        <a:t>                          Date </a:t>
                      </a:r>
                      <a:endParaRPr lang="en-GB" sz="1600" i="0" dirty="0">
                        <a:solidFill>
                          <a:srgbClr val="FF0000"/>
                        </a:solidFill>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548">
                <a:tc>
                  <a:txBody>
                    <a:bodyPr/>
                    <a:lstStyle/>
                    <a:p>
                      <a:pPr>
                        <a:spcAft>
                          <a:spcPts val="0"/>
                        </a:spcAft>
                      </a:pPr>
                      <a:r>
                        <a:rPr lang="en-GB" sz="1600" b="1" i="1" dirty="0">
                          <a:effectLst/>
                          <a:latin typeface="Arial" panose="020B0604020202020204" pitchFamily="34" charset="0"/>
                          <a:ea typeface="Calibri" panose="020F0502020204030204" pitchFamily="34" charset="0"/>
                        </a:rPr>
                        <a:t>Example</a:t>
                      </a:r>
                      <a:r>
                        <a:rPr lang="en-GB" sz="1600" b="1" i="1" dirty="0" smtClean="0">
                          <a:effectLst/>
                          <a:latin typeface="Arial" panose="020B0604020202020204" pitchFamily="34" charset="0"/>
                          <a:ea typeface="Calibri" panose="020F0502020204030204" pitchFamily="34" charset="0"/>
                        </a:rPr>
                        <a:t>;</a:t>
                      </a:r>
                    </a:p>
                    <a:p>
                      <a:pPr>
                        <a:spcAft>
                          <a:spcPts val="0"/>
                        </a:spcAft>
                      </a:pP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dirty="0">
                          <a:effectLst/>
                          <a:latin typeface="Arial" panose="020B0604020202020204" pitchFamily="34" charset="0"/>
                          <a:ea typeface="Calibri" panose="020F0502020204030204" pitchFamily="34" charset="0"/>
                        </a:rPr>
                        <a:t>Learner A – </a:t>
                      </a:r>
                      <a:r>
                        <a:rPr lang="en-GB" sz="1600" dirty="0" smtClean="0">
                          <a:effectLst/>
                          <a:latin typeface="Arial" panose="020B0604020202020204" pitchFamily="34" charset="0"/>
                          <a:ea typeface="Calibri" panose="020F0502020204030204" pitchFamily="34" charset="0"/>
                        </a:rPr>
                        <a:t>Foundation Milestones;</a:t>
                      </a:r>
                      <a:r>
                        <a:rPr lang="en-GB" sz="1600" baseline="0" dirty="0" smtClean="0">
                          <a:effectLst/>
                          <a:latin typeface="Arial" panose="020B0604020202020204" pitchFamily="34" charset="0"/>
                          <a:ea typeface="Calibri" panose="020F0502020204030204" pitchFamily="34" charset="0"/>
                        </a:rPr>
                        <a:t> </a:t>
                      </a:r>
                    </a:p>
                    <a:p>
                      <a:pPr>
                        <a:spcAft>
                          <a:spcPts val="0"/>
                        </a:spcAft>
                      </a:pPr>
                      <a:endParaRPr lang="en-GB" sz="1600" baseline="0" dirty="0" smtClean="0">
                        <a:effectLst/>
                        <a:latin typeface="Arial" panose="020B0604020202020204" pitchFamily="34" charset="0"/>
                        <a:ea typeface="Calibri" panose="020F0502020204030204" pitchFamily="34" charset="0"/>
                      </a:endParaRPr>
                    </a:p>
                    <a:p>
                      <a:pPr>
                        <a:spcAft>
                          <a:spcPts val="0"/>
                        </a:spcAft>
                      </a:pPr>
                      <a:r>
                        <a:rPr lang="en-GB" sz="1600" dirty="0" smtClean="0">
                          <a:effectLst/>
                          <a:latin typeface="Arial" panose="020B0604020202020204" pitchFamily="34" charset="0"/>
                          <a:ea typeface="Calibri" panose="020F0502020204030204" pitchFamily="34" charset="0"/>
                        </a:rPr>
                        <a:t>Experiences</a:t>
                      </a:r>
                      <a:r>
                        <a:rPr lang="en-GB" sz="1600" dirty="0">
                          <a:effectLst/>
                          <a:latin typeface="Arial" panose="020B0604020202020204" pitchFamily="34" charset="0"/>
                          <a:ea typeface="Calibri" panose="020F0502020204030204" pitchFamily="34" charset="0"/>
                        </a:rPr>
                        <a:t>; </a:t>
                      </a:r>
                      <a:r>
                        <a:rPr lang="en-GB" sz="1600" b="1" dirty="0">
                          <a:effectLst/>
                          <a:latin typeface="Arial" panose="020B0604020202020204" pitchFamily="34" charset="0"/>
                          <a:ea typeface="Calibri" panose="020F0502020204030204" pitchFamily="34" charset="0"/>
                        </a:rPr>
                        <a:t>Notices</a:t>
                      </a:r>
                      <a:r>
                        <a:rPr lang="en-GB" sz="1600" dirty="0">
                          <a:effectLst/>
                          <a:latin typeface="Arial" panose="020B0604020202020204" pitchFamily="34" charset="0"/>
                          <a:ea typeface="Calibri" panose="020F0502020204030204" pitchFamily="34" charset="0"/>
                        </a:rPr>
                        <a:t> </a:t>
                      </a:r>
                      <a:r>
                        <a:rPr lang="en-GB" sz="1600" dirty="0" smtClean="0">
                          <a:effectLst/>
                          <a:latin typeface="Arial" panose="020B0604020202020204" pitchFamily="34" charset="0"/>
                          <a:ea typeface="Calibri" panose="020F0502020204030204" pitchFamily="34" charset="0"/>
                        </a:rPr>
                        <a:t>by</a:t>
                      </a:r>
                      <a:r>
                        <a:rPr lang="en-GB" sz="1600" baseline="0" dirty="0" smtClean="0">
                          <a:effectLst/>
                          <a:latin typeface="Arial" panose="020B0604020202020204" pitchFamily="34" charset="0"/>
                          <a:ea typeface="Calibri" panose="020F0502020204030204" pitchFamily="34" charset="0"/>
                        </a:rPr>
                        <a:t> lifting her head up as the Hairy Maclary prop (with sound) moves towards her. Has repeated this more than once. Has smiled as she explores the prop and hears the repeating phrase. </a:t>
                      </a:r>
                      <a:endParaRPr lang="en-GB" sz="1600" dirty="0">
                        <a:effectLst/>
                        <a:latin typeface="Times New Roman" panose="02020603050405020304" pitchFamily="18" charset="0"/>
                        <a:ea typeface="Times New Roman" panose="02020603050405020304" pitchFamily="18" charset="0"/>
                      </a:endParaRPr>
                    </a:p>
                    <a:p>
                      <a:pPr>
                        <a:spcAft>
                          <a:spcPts val="0"/>
                        </a:spcAft>
                      </a:pPr>
                      <a:endParaRPr lang="en-GB" sz="1600" dirty="0" smtClean="0">
                        <a:effectLst/>
                        <a:latin typeface="Arial" panose="020B0604020202020204" pitchFamily="34" charset="0"/>
                        <a:ea typeface="Calibri" panose="020F0502020204030204" pitchFamily="34" charset="0"/>
                      </a:endParaRPr>
                    </a:p>
                    <a:p>
                      <a:pPr>
                        <a:spcAft>
                          <a:spcPts val="0"/>
                        </a:spcAft>
                      </a:pPr>
                      <a:r>
                        <a:rPr lang="en-GB" sz="1600" dirty="0" smtClean="0">
                          <a:effectLst/>
                          <a:latin typeface="Arial" panose="020B0604020202020204" pitchFamily="34" charset="0"/>
                          <a:ea typeface="Calibri" panose="020F0502020204030204" pitchFamily="34" charset="0"/>
                        </a:rPr>
                        <a:t>Physical, visual, and</a:t>
                      </a:r>
                      <a:r>
                        <a:rPr lang="en-GB" sz="1600" baseline="0" dirty="0" smtClean="0">
                          <a:effectLst/>
                          <a:latin typeface="Arial" panose="020B0604020202020204" pitchFamily="34" charset="0"/>
                          <a:ea typeface="Calibri" panose="020F0502020204030204" pitchFamily="34" charset="0"/>
                        </a:rPr>
                        <a:t> verbal</a:t>
                      </a:r>
                      <a:r>
                        <a:rPr lang="en-GB" sz="1600" dirty="0" smtClean="0">
                          <a:effectLst/>
                          <a:latin typeface="Arial" panose="020B0604020202020204" pitchFamily="34" charset="0"/>
                          <a:ea typeface="Calibri" panose="020F0502020204030204" pitchFamily="34" charset="0"/>
                        </a:rPr>
                        <a:t> support.</a:t>
                      </a:r>
                      <a:endParaRPr lang="en-GB" sz="1600" dirty="0">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dirty="0">
                          <a:effectLst/>
                          <a:latin typeface="Arial" panose="020B0604020202020204" pitchFamily="34" charset="0"/>
                          <a:ea typeface="Calibri" panose="020F0502020204030204" pitchFamily="34" charset="0"/>
                        </a:rPr>
                        <a:t> </a:t>
                      </a:r>
                      <a:endParaRPr lang="en-GB" sz="1200" b="1" dirty="0" smtClean="0">
                        <a:effectLst/>
                        <a:latin typeface="Arial" panose="020B0604020202020204" pitchFamily="34" charset="0"/>
                        <a:ea typeface="Calibri" panose="020F0502020204030204" pitchFamily="34" charset="0"/>
                      </a:endParaRPr>
                    </a:p>
                    <a:p>
                      <a:pPr>
                        <a:spcAft>
                          <a:spcPts val="0"/>
                        </a:spcAft>
                      </a:pPr>
                      <a:endParaRPr lang="en-GB" sz="1200" b="1" dirty="0" smtClean="0">
                        <a:effectLst/>
                        <a:latin typeface="Arial" panose="020B0604020202020204" pitchFamily="34" charset="0"/>
                        <a:ea typeface="Times New Roman" panose="02020603050405020304" pitchFamily="18" charset="0"/>
                      </a:endParaRPr>
                    </a:p>
                    <a:p>
                      <a:pPr>
                        <a:spcAft>
                          <a:spcPts val="0"/>
                        </a:spcAft>
                      </a:pPr>
                      <a:r>
                        <a:rPr lang="en-GB" sz="1600" dirty="0" smtClean="0">
                          <a:effectLst/>
                          <a:latin typeface="Arial" panose="020B0604020202020204" pitchFamily="34" charset="0"/>
                          <a:ea typeface="Calibri" panose="020F0502020204030204" pitchFamily="34" charset="0"/>
                        </a:rPr>
                        <a:t>Learner A – Foundation Milestones;</a:t>
                      </a:r>
                      <a:endParaRPr lang="en-GB" sz="1600" baseline="0" dirty="0" smtClean="0">
                        <a:effectLst/>
                        <a:latin typeface="Arial" panose="020B0604020202020204" pitchFamily="34" charset="0"/>
                        <a:ea typeface="Calibri" panose="020F0502020204030204" pitchFamily="34" charset="0"/>
                      </a:endParaRPr>
                    </a:p>
                    <a:p>
                      <a:pPr>
                        <a:spcAft>
                          <a:spcPts val="0"/>
                        </a:spcAft>
                      </a:pPr>
                      <a:endParaRPr lang="en-GB" sz="1600" baseline="0" dirty="0" smtClean="0">
                        <a:effectLst/>
                        <a:latin typeface="Arial" panose="020B0604020202020204" pitchFamily="34" charset="0"/>
                        <a:ea typeface="Calibri" panose="020F0502020204030204" pitchFamily="34" charset="0"/>
                      </a:endParaRPr>
                    </a:p>
                    <a:p>
                      <a:pPr>
                        <a:spcAft>
                          <a:spcPts val="0"/>
                        </a:spcAft>
                      </a:pPr>
                      <a:r>
                        <a:rPr lang="en-GB" sz="1600" dirty="0" smtClean="0">
                          <a:effectLst/>
                          <a:latin typeface="Arial" panose="020B0604020202020204" pitchFamily="34" charset="0"/>
                          <a:ea typeface="Calibri" panose="020F0502020204030204" pitchFamily="34" charset="0"/>
                        </a:rPr>
                        <a:t>Actively</a:t>
                      </a:r>
                      <a:r>
                        <a:rPr lang="en-GB" sz="1600" baseline="0" dirty="0" smtClean="0">
                          <a:effectLst/>
                          <a:latin typeface="Arial" panose="020B0604020202020204" pitchFamily="34" charset="0"/>
                          <a:ea typeface="Calibri" panose="020F0502020204030204" pitchFamily="34" charset="0"/>
                        </a:rPr>
                        <a:t> engages</a:t>
                      </a:r>
                      <a:r>
                        <a:rPr lang="en-GB" sz="1600" dirty="0" smtClean="0">
                          <a:effectLst/>
                          <a:latin typeface="Arial" panose="020B0604020202020204" pitchFamily="34" charset="0"/>
                          <a:ea typeface="Calibri" panose="020F0502020204030204" pitchFamily="34" charset="0"/>
                        </a:rPr>
                        <a:t>; </a:t>
                      </a:r>
                      <a:r>
                        <a:rPr lang="en-GB" sz="1600" b="1" dirty="0" smtClean="0">
                          <a:effectLst/>
                          <a:latin typeface="Arial" panose="020B0604020202020204" pitchFamily="34" charset="0"/>
                          <a:ea typeface="Calibri" panose="020F0502020204030204" pitchFamily="34" charset="0"/>
                        </a:rPr>
                        <a:t>Responds</a:t>
                      </a:r>
                      <a:r>
                        <a:rPr lang="en-GB" sz="1600" b="1" baseline="0" dirty="0" smtClean="0">
                          <a:effectLst/>
                          <a:latin typeface="Arial" panose="020B0604020202020204" pitchFamily="34" charset="0"/>
                          <a:ea typeface="Calibri" panose="020F0502020204030204" pitchFamily="34" charset="0"/>
                        </a:rPr>
                        <a:t> </a:t>
                      </a:r>
                      <a:r>
                        <a:rPr lang="en-GB" sz="1600" dirty="0" smtClean="0">
                          <a:effectLst/>
                          <a:latin typeface="Arial" panose="020B0604020202020204" pitchFamily="34" charset="0"/>
                          <a:ea typeface="Calibri" panose="020F0502020204030204" pitchFamily="34" charset="0"/>
                        </a:rPr>
                        <a:t>by</a:t>
                      </a:r>
                      <a:r>
                        <a:rPr lang="en-GB" sz="1600" baseline="0" dirty="0" smtClean="0">
                          <a:effectLst/>
                          <a:latin typeface="Arial" panose="020B0604020202020204" pitchFamily="34" charset="0"/>
                          <a:ea typeface="Calibri" panose="020F0502020204030204" pitchFamily="34" charset="0"/>
                        </a:rPr>
                        <a:t> lifting her head up as the Hairy Maclary prop (with sound) moves towards her. Has repeated this almost every time the prop and phrase is used. Smiles and laughs consistently as she explores the prop and hears the repeating phrase.</a:t>
                      </a:r>
                      <a:endParaRPr lang="en-GB" sz="1600" dirty="0" smtClean="0">
                        <a:effectLst/>
                        <a:latin typeface="Times New Roman" panose="02020603050405020304" pitchFamily="18" charset="0"/>
                        <a:ea typeface="Times New Roman" panose="02020603050405020304" pitchFamily="18" charset="0"/>
                      </a:endParaRPr>
                    </a:p>
                    <a:p>
                      <a:pPr>
                        <a:spcAft>
                          <a:spcPts val="0"/>
                        </a:spcAft>
                      </a:pPr>
                      <a:endParaRPr lang="en-GB" sz="1600" dirty="0" smtClean="0">
                        <a:effectLst/>
                        <a:latin typeface="Arial" panose="020B0604020202020204" pitchFamily="34" charset="0"/>
                        <a:ea typeface="Calibri" panose="020F0502020204030204" pitchFamily="34" charset="0"/>
                      </a:endParaRPr>
                    </a:p>
                    <a:p>
                      <a:pPr>
                        <a:spcAft>
                          <a:spcPts val="0"/>
                        </a:spcAft>
                      </a:pPr>
                      <a:r>
                        <a:rPr lang="en-GB" sz="1600" dirty="0" smtClean="0">
                          <a:effectLst/>
                          <a:latin typeface="Arial" panose="020B0604020202020204" pitchFamily="34" charset="0"/>
                          <a:ea typeface="Times New Roman" panose="02020603050405020304" pitchFamily="18" charset="0"/>
                        </a:rPr>
                        <a:t>Physical,</a:t>
                      </a:r>
                      <a:r>
                        <a:rPr lang="en-GB" sz="1600" baseline="0" dirty="0" smtClean="0">
                          <a:effectLst/>
                          <a:latin typeface="Arial" panose="020B0604020202020204" pitchFamily="34" charset="0"/>
                          <a:ea typeface="Times New Roman" panose="02020603050405020304" pitchFamily="18" charset="0"/>
                        </a:rPr>
                        <a:t> visual, and verbal support.</a:t>
                      </a:r>
                      <a:endParaRPr lang="en-GB" sz="1600" dirty="0" smtClean="0">
                        <a:effectLst/>
                        <a:latin typeface="Times New Roman" panose="02020603050405020304" pitchFamily="18" charset="0"/>
                        <a:ea typeface="Times New Roman" panose="02020603050405020304" pitchFamily="18" charset="0"/>
                      </a:endParaRPr>
                    </a:p>
                    <a:p>
                      <a:pPr>
                        <a:spcAft>
                          <a:spcPts val="0"/>
                        </a:spcAft>
                      </a:pPr>
                      <a:endParaRPr lang="en-GB" sz="1600" dirty="0">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47709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95460" y="739303"/>
            <a:ext cx="10844012" cy="5313768"/>
          </a:xfrm>
        </p:spPr>
        <p:txBody>
          <a:bodyPr>
            <a:normAutofit/>
          </a:bodyPr>
          <a:lstStyle/>
          <a:p>
            <a:r>
              <a:rPr lang="en-GB" sz="1800" b="1" dirty="0">
                <a:solidFill>
                  <a:srgbClr val="00C4C4"/>
                </a:solidFill>
                <a:latin typeface="Arial" panose="020B0604020202020204" pitchFamily="34" charset="0"/>
                <a:cs typeface="Arial" panose="020B0604020202020204" pitchFamily="34" charset="0"/>
              </a:rPr>
              <a:t>Staff would then use the ‘Continuum of Engagement’ and the ‘Types of Support’ assessing learners at the start, and then again at the end of the term.</a:t>
            </a:r>
            <a:endParaRPr lang="en-GB" sz="1800" dirty="0">
              <a:solidFill>
                <a:srgbClr val="00C4C4"/>
              </a:solidFill>
              <a:latin typeface="Arial" panose="020B0604020202020204" pitchFamily="34" charset="0"/>
              <a:cs typeface="Arial" panose="020B0604020202020204" pitchFamily="34" charset="0"/>
            </a:endParaRPr>
          </a:p>
          <a:p>
            <a:r>
              <a:rPr lang="en-GB" sz="1800" dirty="0">
                <a:solidFill>
                  <a:srgbClr val="00C4C4"/>
                </a:solidFill>
                <a:latin typeface="Arial" panose="020B0604020202020204" pitchFamily="34" charset="0"/>
                <a:cs typeface="Arial" panose="020B0604020202020204" pitchFamily="34" charset="0"/>
              </a:rPr>
              <a:t>Example:</a:t>
            </a:r>
            <a:endParaRPr lang="en-GB" sz="1200" dirty="0">
              <a:solidFill>
                <a:srgbClr val="00C4C4"/>
              </a:solidFill>
              <a:latin typeface="Arial" panose="020B0604020202020204" pitchFamily="34" charset="0"/>
              <a:cs typeface="Arial" panose="020B0604020202020204" pitchFamily="34" charset="0"/>
            </a:endParaRPr>
          </a:p>
          <a:p>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3264641570"/>
              </p:ext>
            </p:extLst>
          </p:nvPr>
        </p:nvGraphicFramePr>
        <p:xfrm>
          <a:off x="746593" y="2071180"/>
          <a:ext cx="10698814" cy="3562295"/>
        </p:xfrm>
        <a:graphic>
          <a:graphicData uri="http://schemas.openxmlformats.org/drawingml/2006/table">
            <a:tbl>
              <a:tblPr firstRow="1" firstCol="1" bandRow="1"/>
              <a:tblGrid>
                <a:gridCol w="5246949">
                  <a:extLst>
                    <a:ext uri="{9D8B030D-6E8A-4147-A177-3AD203B41FA5}">
                      <a16:colId xmlns:a16="http://schemas.microsoft.com/office/drawing/2014/main" val="20000"/>
                    </a:ext>
                  </a:extLst>
                </a:gridCol>
                <a:gridCol w="5451865">
                  <a:extLst>
                    <a:ext uri="{9D8B030D-6E8A-4147-A177-3AD203B41FA5}">
                      <a16:colId xmlns:a16="http://schemas.microsoft.com/office/drawing/2014/main" val="20001"/>
                    </a:ext>
                  </a:extLst>
                </a:gridCol>
              </a:tblGrid>
              <a:tr h="527747">
                <a:tc>
                  <a:txBody>
                    <a:bodyPr/>
                    <a:lstStyle/>
                    <a:p>
                      <a:pPr>
                        <a:spcAft>
                          <a:spcPts val="0"/>
                        </a:spcAft>
                      </a:pPr>
                      <a:r>
                        <a:rPr lang="en-GB" sz="1600" b="1" dirty="0">
                          <a:effectLst/>
                          <a:latin typeface="Arial" panose="020B0604020202020204" pitchFamily="34" charset="0"/>
                          <a:ea typeface="Calibri" panose="020F0502020204030204" pitchFamily="34" charset="0"/>
                        </a:rPr>
                        <a:t>At the start of the term; </a:t>
                      </a:r>
                      <a:endParaRPr lang="en-GB" sz="1600" b="1" dirty="0" smtClean="0">
                        <a:effectLst/>
                        <a:latin typeface="Arial" panose="020B0604020202020204" pitchFamily="34" charset="0"/>
                        <a:ea typeface="Calibri" panose="020F0502020204030204" pitchFamily="34" charset="0"/>
                      </a:endParaRPr>
                    </a:p>
                    <a:p>
                      <a:pPr>
                        <a:spcAft>
                          <a:spcPts val="0"/>
                        </a:spcAft>
                      </a:pPr>
                      <a:r>
                        <a:rPr lang="en-GB" sz="1600" b="1" i="1" dirty="0" smtClean="0">
                          <a:solidFill>
                            <a:schemeClr val="tx1"/>
                          </a:solidFill>
                          <a:effectLst/>
                          <a:latin typeface="Arial" panose="020B0604020202020204" pitchFamily="34" charset="0"/>
                          <a:ea typeface="Times New Roman" panose="02020603050405020304" pitchFamily="18" charset="0"/>
                        </a:rPr>
                        <a:t>Moderated by</a:t>
                      </a:r>
                      <a:r>
                        <a:rPr lang="en-GB" sz="1600" b="1" i="1" baseline="0" dirty="0" smtClean="0">
                          <a:solidFill>
                            <a:schemeClr val="tx1"/>
                          </a:solidFill>
                          <a:effectLst/>
                          <a:latin typeface="Arial" panose="020B0604020202020204" pitchFamily="34" charset="0"/>
                          <a:ea typeface="Times New Roman" panose="02020603050405020304" pitchFamily="18" charset="0"/>
                        </a:rPr>
                        <a:t>                                         Date</a:t>
                      </a:r>
                      <a:endParaRPr lang="en-GB" sz="1600" i="1" dirty="0" smtClean="0">
                        <a:solidFill>
                          <a:schemeClr val="tx1"/>
                        </a:solidFill>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Arial" panose="020B0604020202020204" pitchFamily="34" charset="0"/>
                          <a:ea typeface="Calibri" panose="020F0502020204030204" pitchFamily="34" charset="0"/>
                        </a:rPr>
                        <a:t>At the end of the term; </a:t>
                      </a:r>
                      <a:endParaRPr lang="en-GB" sz="1600" b="1" dirty="0" smtClean="0">
                        <a:effectLst/>
                        <a:latin typeface="Arial" panose="020B0604020202020204" pitchFamily="34" charset="0"/>
                        <a:ea typeface="Calibri" panose="020F0502020204030204" pitchFamily="34" charset="0"/>
                      </a:endParaRPr>
                    </a:p>
                    <a:p>
                      <a:pPr>
                        <a:spcAft>
                          <a:spcPts val="0"/>
                        </a:spcAft>
                      </a:pPr>
                      <a:r>
                        <a:rPr lang="en-GB" sz="1600" b="1" i="1" dirty="0" smtClean="0">
                          <a:solidFill>
                            <a:schemeClr val="tx1"/>
                          </a:solidFill>
                          <a:effectLst/>
                          <a:latin typeface="Arial" panose="020B0604020202020204" pitchFamily="34" charset="0"/>
                          <a:ea typeface="Times New Roman" panose="02020603050405020304" pitchFamily="18" charset="0"/>
                        </a:rPr>
                        <a:t>Moderated by</a:t>
                      </a:r>
                      <a:r>
                        <a:rPr lang="en-GB" sz="1600" b="1" i="1" baseline="0" dirty="0" smtClean="0">
                          <a:solidFill>
                            <a:schemeClr val="tx1"/>
                          </a:solidFill>
                          <a:effectLst/>
                          <a:latin typeface="Arial" panose="020B0604020202020204" pitchFamily="34" charset="0"/>
                          <a:ea typeface="Times New Roman" panose="02020603050405020304" pitchFamily="18" charset="0"/>
                        </a:rPr>
                        <a:t>                          Date </a:t>
                      </a:r>
                      <a:endParaRPr lang="en-GB" sz="1600" i="1" dirty="0">
                        <a:solidFill>
                          <a:schemeClr val="tx1"/>
                        </a:solidFill>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548">
                <a:tc>
                  <a:txBody>
                    <a:bodyPr/>
                    <a:lstStyle/>
                    <a:p>
                      <a:pPr>
                        <a:spcAft>
                          <a:spcPts val="0"/>
                        </a:spcAft>
                      </a:pPr>
                      <a:r>
                        <a:rPr lang="en-GB" sz="1600" b="1" i="1" dirty="0">
                          <a:effectLst/>
                          <a:latin typeface="Arial" panose="020B0604020202020204" pitchFamily="34" charset="0"/>
                          <a:ea typeface="Calibri" panose="020F0502020204030204" pitchFamily="34" charset="0"/>
                        </a:rPr>
                        <a:t>Example</a:t>
                      </a:r>
                      <a:r>
                        <a:rPr lang="en-GB" sz="1600" b="1" i="1" dirty="0" smtClean="0">
                          <a:effectLst/>
                          <a:latin typeface="Arial" panose="020B0604020202020204" pitchFamily="34" charset="0"/>
                          <a:ea typeface="Calibri" panose="020F0502020204030204" pitchFamily="34" charset="0"/>
                        </a:rPr>
                        <a:t>;</a:t>
                      </a:r>
                    </a:p>
                    <a:p>
                      <a:pPr>
                        <a:spcAft>
                          <a:spcPts val="0"/>
                        </a:spcAft>
                      </a:pP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dirty="0">
                          <a:effectLst/>
                          <a:latin typeface="Arial" panose="020B0604020202020204" pitchFamily="34" charset="0"/>
                          <a:ea typeface="Calibri" panose="020F0502020204030204" pitchFamily="34" charset="0"/>
                        </a:rPr>
                        <a:t>Learner A – </a:t>
                      </a:r>
                      <a:r>
                        <a:rPr lang="en-GB" sz="1600" dirty="0" smtClean="0">
                          <a:effectLst/>
                          <a:latin typeface="Arial" panose="020B0604020202020204" pitchFamily="34" charset="0"/>
                          <a:ea typeface="Calibri" panose="020F0502020204030204" pitchFamily="34" charset="0"/>
                        </a:rPr>
                        <a:t>Foundation Milestones;</a:t>
                      </a:r>
                      <a:r>
                        <a:rPr lang="en-GB" sz="1600" baseline="0" dirty="0" smtClean="0">
                          <a:effectLst/>
                          <a:latin typeface="Arial" panose="020B0604020202020204" pitchFamily="34" charset="0"/>
                          <a:ea typeface="Calibri" panose="020F0502020204030204" pitchFamily="34" charset="0"/>
                        </a:rPr>
                        <a:t> </a:t>
                      </a:r>
                    </a:p>
                    <a:p>
                      <a:pPr>
                        <a:spcAft>
                          <a:spcPts val="0"/>
                        </a:spcAft>
                      </a:pPr>
                      <a:endParaRPr lang="en-GB" sz="1600" baseline="0" dirty="0" smtClean="0">
                        <a:effectLst/>
                        <a:latin typeface="Arial" panose="020B0604020202020204" pitchFamily="34" charset="0"/>
                        <a:ea typeface="Calibri" panose="020F0502020204030204" pitchFamily="34" charset="0"/>
                      </a:endParaRPr>
                    </a:p>
                    <a:p>
                      <a:pPr>
                        <a:spcAft>
                          <a:spcPts val="0"/>
                        </a:spcAft>
                      </a:pPr>
                      <a:r>
                        <a:rPr lang="en-GB" sz="1600" dirty="0" smtClean="0">
                          <a:solidFill>
                            <a:schemeClr val="tx1"/>
                          </a:solidFill>
                          <a:effectLst/>
                          <a:latin typeface="Arial" panose="020B0604020202020204" pitchFamily="34" charset="0"/>
                          <a:ea typeface="Calibri" panose="020F0502020204030204" pitchFamily="34" charset="0"/>
                        </a:rPr>
                        <a:t>Experiences</a:t>
                      </a:r>
                      <a:r>
                        <a:rPr lang="en-GB" sz="1600" dirty="0">
                          <a:solidFill>
                            <a:schemeClr val="tx1"/>
                          </a:solidFill>
                          <a:effectLst/>
                          <a:latin typeface="Arial" panose="020B0604020202020204" pitchFamily="34" charset="0"/>
                          <a:ea typeface="Calibri" panose="020F0502020204030204" pitchFamily="34" charset="0"/>
                        </a:rPr>
                        <a:t>; </a:t>
                      </a:r>
                      <a:r>
                        <a:rPr lang="en-GB" sz="1600" b="1" dirty="0">
                          <a:solidFill>
                            <a:schemeClr val="tx1"/>
                          </a:solidFill>
                          <a:effectLst/>
                          <a:latin typeface="Arial" panose="020B0604020202020204" pitchFamily="34" charset="0"/>
                          <a:ea typeface="Calibri" panose="020F0502020204030204" pitchFamily="34" charset="0"/>
                        </a:rPr>
                        <a:t>Notices</a:t>
                      </a:r>
                      <a:r>
                        <a:rPr lang="en-GB" sz="1600" dirty="0">
                          <a:solidFill>
                            <a:schemeClr val="tx1"/>
                          </a:solidFill>
                          <a:effectLst/>
                          <a:latin typeface="Arial" panose="020B0604020202020204" pitchFamily="34" charset="0"/>
                          <a:ea typeface="Calibri" panose="020F0502020204030204" pitchFamily="34" charset="0"/>
                        </a:rPr>
                        <a:t> </a:t>
                      </a:r>
                      <a:r>
                        <a:rPr lang="en-GB" sz="1600" dirty="0" smtClean="0">
                          <a:solidFill>
                            <a:schemeClr val="tx1"/>
                          </a:solidFill>
                          <a:effectLst/>
                          <a:latin typeface="Arial" panose="020B0604020202020204" pitchFamily="34" charset="0"/>
                          <a:ea typeface="Calibri" panose="020F0502020204030204" pitchFamily="34" charset="0"/>
                        </a:rPr>
                        <a:t>by</a:t>
                      </a:r>
                      <a:r>
                        <a:rPr lang="en-GB" sz="1600" baseline="0" dirty="0" smtClean="0">
                          <a:solidFill>
                            <a:schemeClr val="tx1"/>
                          </a:solidFill>
                          <a:effectLst/>
                          <a:latin typeface="Arial" panose="020B0604020202020204" pitchFamily="34" charset="0"/>
                          <a:ea typeface="Calibri" panose="020F0502020204030204" pitchFamily="34" charset="0"/>
                        </a:rPr>
                        <a:t> lifting her head up as the Hairy Maclary prop (with sound) moves towards her. Has repeated this more than once. Has smiled as she explores the prop and hears the repeating phrase. </a:t>
                      </a:r>
                      <a:endParaRPr lang="en-GB" sz="1600" dirty="0">
                        <a:solidFill>
                          <a:schemeClr val="tx1"/>
                        </a:solidFill>
                        <a:effectLst/>
                        <a:latin typeface="Times New Roman" panose="02020603050405020304" pitchFamily="18" charset="0"/>
                        <a:ea typeface="Times New Roman" panose="02020603050405020304" pitchFamily="18" charset="0"/>
                      </a:endParaRPr>
                    </a:p>
                    <a:p>
                      <a:pPr>
                        <a:spcAft>
                          <a:spcPts val="0"/>
                        </a:spcAft>
                      </a:pPr>
                      <a:endParaRPr lang="en-GB" sz="1600" dirty="0" smtClean="0">
                        <a:solidFill>
                          <a:srgbClr val="FF0000"/>
                        </a:solidFill>
                        <a:effectLst/>
                        <a:latin typeface="Arial" panose="020B0604020202020204" pitchFamily="34" charset="0"/>
                        <a:ea typeface="Calibri" panose="020F0502020204030204" pitchFamily="34" charset="0"/>
                      </a:endParaRPr>
                    </a:p>
                    <a:p>
                      <a:pPr>
                        <a:spcAft>
                          <a:spcPts val="0"/>
                        </a:spcAft>
                      </a:pPr>
                      <a:r>
                        <a:rPr lang="en-GB" sz="1600" dirty="0" smtClean="0">
                          <a:effectLst/>
                          <a:latin typeface="Arial" panose="020B0604020202020204" pitchFamily="34" charset="0"/>
                          <a:ea typeface="Calibri" panose="020F0502020204030204" pitchFamily="34" charset="0"/>
                        </a:rPr>
                        <a:t>Physical, visual, and</a:t>
                      </a:r>
                      <a:r>
                        <a:rPr lang="en-GB" sz="1600" baseline="0" dirty="0" smtClean="0">
                          <a:effectLst/>
                          <a:latin typeface="Arial" panose="020B0604020202020204" pitchFamily="34" charset="0"/>
                          <a:ea typeface="Calibri" panose="020F0502020204030204" pitchFamily="34" charset="0"/>
                        </a:rPr>
                        <a:t> verbal</a:t>
                      </a:r>
                      <a:r>
                        <a:rPr lang="en-GB" sz="1600" dirty="0" smtClean="0">
                          <a:effectLst/>
                          <a:latin typeface="Arial" panose="020B0604020202020204" pitchFamily="34" charset="0"/>
                          <a:ea typeface="Calibri" panose="020F0502020204030204" pitchFamily="34" charset="0"/>
                        </a:rPr>
                        <a:t> support.</a:t>
                      </a:r>
                      <a:endParaRPr lang="en-GB" sz="1600" dirty="0">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dirty="0">
                          <a:effectLst/>
                          <a:latin typeface="Arial" panose="020B0604020202020204" pitchFamily="34" charset="0"/>
                          <a:ea typeface="Calibri" panose="020F0502020204030204" pitchFamily="34" charset="0"/>
                        </a:rPr>
                        <a:t> </a:t>
                      </a:r>
                      <a:endParaRPr lang="en-GB" sz="1200" b="1" dirty="0" smtClean="0">
                        <a:effectLst/>
                        <a:latin typeface="Arial" panose="020B0604020202020204" pitchFamily="34" charset="0"/>
                        <a:ea typeface="Calibri" panose="020F0502020204030204" pitchFamily="34" charset="0"/>
                      </a:endParaRPr>
                    </a:p>
                    <a:p>
                      <a:pPr>
                        <a:spcAft>
                          <a:spcPts val="0"/>
                        </a:spcAft>
                      </a:pPr>
                      <a:endParaRPr lang="en-GB" sz="1200" b="1" dirty="0" smtClean="0">
                        <a:effectLst/>
                        <a:latin typeface="Arial" panose="020B0604020202020204" pitchFamily="34" charset="0"/>
                        <a:ea typeface="Times New Roman" panose="02020603050405020304" pitchFamily="18" charset="0"/>
                      </a:endParaRPr>
                    </a:p>
                    <a:p>
                      <a:pPr>
                        <a:spcAft>
                          <a:spcPts val="0"/>
                        </a:spcAft>
                      </a:pPr>
                      <a:r>
                        <a:rPr lang="en-GB" sz="1600" dirty="0" smtClean="0">
                          <a:effectLst/>
                          <a:latin typeface="Arial" panose="020B0604020202020204" pitchFamily="34" charset="0"/>
                          <a:ea typeface="Calibri" panose="020F0502020204030204" pitchFamily="34" charset="0"/>
                        </a:rPr>
                        <a:t>Learner A – Foundation Milestones;</a:t>
                      </a:r>
                      <a:endParaRPr lang="en-GB" sz="1600" baseline="0" dirty="0" smtClean="0">
                        <a:effectLst/>
                        <a:latin typeface="Arial" panose="020B0604020202020204" pitchFamily="34" charset="0"/>
                        <a:ea typeface="Calibri" panose="020F0502020204030204" pitchFamily="34" charset="0"/>
                      </a:endParaRPr>
                    </a:p>
                    <a:p>
                      <a:pPr>
                        <a:spcAft>
                          <a:spcPts val="0"/>
                        </a:spcAft>
                      </a:pPr>
                      <a:endParaRPr lang="en-GB" sz="1600" baseline="0" dirty="0" smtClean="0">
                        <a:effectLst/>
                        <a:latin typeface="Arial" panose="020B0604020202020204" pitchFamily="34" charset="0"/>
                        <a:ea typeface="Calibri" panose="020F0502020204030204" pitchFamily="34" charset="0"/>
                      </a:endParaRPr>
                    </a:p>
                    <a:p>
                      <a:pPr>
                        <a:spcAft>
                          <a:spcPts val="0"/>
                        </a:spcAft>
                      </a:pPr>
                      <a:r>
                        <a:rPr lang="en-GB" sz="1600" dirty="0" smtClean="0">
                          <a:solidFill>
                            <a:srgbClr val="FF0000"/>
                          </a:solidFill>
                          <a:effectLst/>
                          <a:latin typeface="Arial" panose="020B0604020202020204" pitchFamily="34" charset="0"/>
                          <a:ea typeface="Calibri" panose="020F0502020204030204" pitchFamily="34" charset="0"/>
                        </a:rPr>
                        <a:t>Actively</a:t>
                      </a:r>
                      <a:r>
                        <a:rPr lang="en-GB" sz="1600" baseline="0" dirty="0" smtClean="0">
                          <a:solidFill>
                            <a:srgbClr val="FF0000"/>
                          </a:solidFill>
                          <a:effectLst/>
                          <a:latin typeface="Arial" panose="020B0604020202020204" pitchFamily="34" charset="0"/>
                          <a:ea typeface="Calibri" panose="020F0502020204030204" pitchFamily="34" charset="0"/>
                        </a:rPr>
                        <a:t> engages</a:t>
                      </a:r>
                      <a:r>
                        <a:rPr lang="en-GB" sz="1600" dirty="0" smtClean="0">
                          <a:solidFill>
                            <a:srgbClr val="FF0000"/>
                          </a:solidFill>
                          <a:effectLst/>
                          <a:latin typeface="Arial" panose="020B0604020202020204" pitchFamily="34" charset="0"/>
                          <a:ea typeface="Calibri" panose="020F0502020204030204" pitchFamily="34" charset="0"/>
                        </a:rPr>
                        <a:t>; </a:t>
                      </a:r>
                      <a:r>
                        <a:rPr lang="en-GB" sz="1600" b="1" dirty="0" smtClean="0">
                          <a:solidFill>
                            <a:srgbClr val="FF0000"/>
                          </a:solidFill>
                          <a:effectLst/>
                          <a:latin typeface="Arial" panose="020B0604020202020204" pitchFamily="34" charset="0"/>
                          <a:ea typeface="Calibri" panose="020F0502020204030204" pitchFamily="34" charset="0"/>
                        </a:rPr>
                        <a:t>Responds</a:t>
                      </a:r>
                      <a:r>
                        <a:rPr lang="en-GB" sz="1600" b="1" baseline="0" dirty="0" smtClean="0">
                          <a:solidFill>
                            <a:srgbClr val="FF0000"/>
                          </a:solidFill>
                          <a:effectLst/>
                          <a:latin typeface="Arial" panose="020B0604020202020204" pitchFamily="34" charset="0"/>
                          <a:ea typeface="Calibri" panose="020F0502020204030204" pitchFamily="34" charset="0"/>
                        </a:rPr>
                        <a:t> </a:t>
                      </a:r>
                      <a:r>
                        <a:rPr lang="en-GB" sz="1600" dirty="0" smtClean="0">
                          <a:solidFill>
                            <a:srgbClr val="FF0000"/>
                          </a:solidFill>
                          <a:effectLst/>
                          <a:latin typeface="Arial" panose="020B0604020202020204" pitchFamily="34" charset="0"/>
                          <a:ea typeface="Calibri" panose="020F0502020204030204" pitchFamily="34" charset="0"/>
                        </a:rPr>
                        <a:t>by</a:t>
                      </a:r>
                      <a:r>
                        <a:rPr lang="en-GB" sz="1600" baseline="0" dirty="0" smtClean="0">
                          <a:solidFill>
                            <a:srgbClr val="FF0000"/>
                          </a:solidFill>
                          <a:effectLst/>
                          <a:latin typeface="Arial" panose="020B0604020202020204" pitchFamily="34" charset="0"/>
                          <a:ea typeface="Calibri" panose="020F0502020204030204" pitchFamily="34" charset="0"/>
                        </a:rPr>
                        <a:t> lifting her head up as the Hairy Maclary prop (with sound) moves towards her. Has repeated this almost every time the prop and phrase is used. Smiles and laughs consistently as she explores the prop and hears the repeating phrase.</a:t>
                      </a:r>
                      <a:endParaRPr lang="en-GB" sz="1600" dirty="0" smtClean="0">
                        <a:solidFill>
                          <a:srgbClr val="FF0000"/>
                        </a:solidFill>
                        <a:effectLst/>
                        <a:latin typeface="Times New Roman" panose="02020603050405020304" pitchFamily="18" charset="0"/>
                        <a:ea typeface="Times New Roman" panose="02020603050405020304" pitchFamily="18" charset="0"/>
                      </a:endParaRPr>
                    </a:p>
                    <a:p>
                      <a:pPr>
                        <a:spcAft>
                          <a:spcPts val="0"/>
                        </a:spcAft>
                      </a:pPr>
                      <a:endParaRPr lang="en-GB" sz="1600" dirty="0" smtClean="0">
                        <a:effectLst/>
                        <a:latin typeface="Arial" panose="020B0604020202020204" pitchFamily="34" charset="0"/>
                        <a:ea typeface="Calibri" panose="020F0502020204030204" pitchFamily="34" charset="0"/>
                      </a:endParaRPr>
                    </a:p>
                    <a:p>
                      <a:pPr>
                        <a:spcAft>
                          <a:spcPts val="0"/>
                        </a:spcAft>
                      </a:pPr>
                      <a:r>
                        <a:rPr lang="en-GB" sz="1600" dirty="0" smtClean="0">
                          <a:effectLst/>
                          <a:latin typeface="Arial" panose="020B0604020202020204" pitchFamily="34" charset="0"/>
                          <a:ea typeface="Times New Roman" panose="02020603050405020304" pitchFamily="18" charset="0"/>
                        </a:rPr>
                        <a:t>Physical,</a:t>
                      </a:r>
                      <a:r>
                        <a:rPr lang="en-GB" sz="1600" baseline="0" dirty="0" smtClean="0">
                          <a:effectLst/>
                          <a:latin typeface="Arial" panose="020B0604020202020204" pitchFamily="34" charset="0"/>
                          <a:ea typeface="Times New Roman" panose="02020603050405020304" pitchFamily="18" charset="0"/>
                        </a:rPr>
                        <a:t> visual, and verbal support.</a:t>
                      </a:r>
                      <a:endParaRPr lang="en-GB" sz="1600" dirty="0" smtClean="0">
                        <a:effectLst/>
                        <a:latin typeface="Times New Roman" panose="02020603050405020304" pitchFamily="18" charset="0"/>
                        <a:ea typeface="Times New Roman" panose="02020603050405020304" pitchFamily="18" charset="0"/>
                      </a:endParaRPr>
                    </a:p>
                    <a:p>
                      <a:pPr>
                        <a:spcAft>
                          <a:spcPts val="0"/>
                        </a:spcAft>
                      </a:pPr>
                      <a:endParaRPr lang="en-GB" sz="1600" dirty="0">
                        <a:effectLst/>
                        <a:latin typeface="Times New Roman" panose="02020603050405020304" pitchFamily="18" charset="0"/>
                        <a:ea typeface="Times New Roman" panose="02020603050405020304" pitchFamily="18" charset="0"/>
                      </a:endParaRPr>
                    </a:p>
                  </a:txBody>
                  <a:tcPr marL="67259" marR="67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60561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700017"/>
            <a:ext cx="11049507" cy="782320"/>
          </a:xfrm>
        </p:spPr>
        <p:txBody>
          <a:bodyPr/>
          <a:lstStyle/>
          <a:p>
            <a:pPr algn="ctr"/>
            <a:r>
              <a:rPr lang="en-GB" sz="3200" dirty="0" smtClean="0"/>
              <a:t>Useful Resources</a:t>
            </a:r>
            <a:endParaRPr lang="en-GB" sz="3200" dirty="0">
              <a:solidFill>
                <a:srgbClr val="00ABB5"/>
              </a:solidFill>
            </a:endParaRPr>
          </a:p>
        </p:txBody>
      </p:sp>
      <p:sp>
        <p:nvSpPr>
          <p:cNvPr id="3" name="Content Placeholder 2"/>
          <p:cNvSpPr>
            <a:spLocks noGrp="1"/>
          </p:cNvSpPr>
          <p:nvPr>
            <p:ph idx="1"/>
          </p:nvPr>
        </p:nvSpPr>
        <p:spPr>
          <a:xfrm>
            <a:off x="913167" y="1528024"/>
            <a:ext cx="10521292" cy="3801449"/>
          </a:xfrm>
        </p:spPr>
        <p:txBody>
          <a:bodyPr/>
          <a:lstStyle/>
          <a:p>
            <a:pPr>
              <a:buClr>
                <a:srgbClr val="00ABB5"/>
              </a:buClr>
            </a:pPr>
            <a:endParaRPr lang="en-GB" b="1" dirty="0" smtClean="0"/>
          </a:p>
          <a:p>
            <a:pPr>
              <a:buClr>
                <a:srgbClr val="00ABB5"/>
              </a:buClr>
            </a:pPr>
            <a:r>
              <a:rPr lang="en-GB" sz="2800" b="1" dirty="0" smtClean="0"/>
              <a:t>Benchmarks</a:t>
            </a:r>
          </a:p>
          <a:p>
            <a:pPr>
              <a:buClr>
                <a:srgbClr val="00ABB5"/>
              </a:buClr>
            </a:pPr>
            <a:r>
              <a:rPr lang="en-GB" dirty="0">
                <a:hlinkClick r:id="rId3"/>
              </a:rPr>
              <a:t>https://education.gov.scot/improvement/Pages/Curriculum-for-Excellence-Benchmarks-.</a:t>
            </a:r>
            <a:r>
              <a:rPr lang="en-GB" dirty="0" smtClean="0">
                <a:hlinkClick r:id="rId3"/>
              </a:rPr>
              <a:t>asp</a:t>
            </a:r>
            <a:endParaRPr lang="en-GB" dirty="0" smtClean="0"/>
          </a:p>
          <a:p>
            <a:pPr>
              <a:buClr>
                <a:srgbClr val="00ABB5"/>
              </a:buClr>
            </a:pPr>
            <a:endParaRPr lang="en-GB" dirty="0"/>
          </a:p>
          <a:p>
            <a:pPr>
              <a:buClr>
                <a:srgbClr val="00ABB5"/>
              </a:buClr>
            </a:pPr>
            <a:r>
              <a:rPr lang="en-GB" sz="2800" b="1" dirty="0" smtClean="0"/>
              <a:t>Milestones</a:t>
            </a:r>
          </a:p>
          <a:p>
            <a:pPr>
              <a:buClr>
                <a:srgbClr val="00ABB5"/>
              </a:buClr>
            </a:pPr>
            <a:r>
              <a:rPr lang="en-GB" dirty="0">
                <a:hlinkClick r:id="rId4"/>
              </a:rPr>
              <a:t>https://education.gov.scot/improvement/learning-resources/Milestones%20to%20support%20learners%20with%20complex%20additional%20support%20needs%20-%</a:t>
            </a:r>
            <a:r>
              <a:rPr lang="en-GB" dirty="0" smtClean="0">
                <a:hlinkClick r:id="rId4"/>
              </a:rPr>
              <a:t>20Literacy%20and%20English</a:t>
            </a:r>
            <a:endParaRPr lang="en-GB" dirty="0" smtClean="0"/>
          </a:p>
          <a:p>
            <a:pPr>
              <a:buClr>
                <a:srgbClr val="00ABB5"/>
              </a:buClr>
            </a:pPr>
            <a:endParaRPr lang="en-GB" dirty="0" smtClean="0"/>
          </a:p>
          <a:p>
            <a:pPr>
              <a:buClr>
                <a:srgbClr val="00ABB5"/>
              </a:buClr>
            </a:pPr>
            <a:r>
              <a:rPr lang="en-GB" dirty="0" smtClean="0"/>
              <a:t>  </a:t>
            </a:r>
          </a:p>
        </p:txBody>
      </p:sp>
      <p:pic>
        <p:nvPicPr>
          <p:cNvPr id="6" name="Picture 5"/>
          <p:cNvPicPr>
            <a:picLocks noChangeAspect="1"/>
          </p:cNvPicPr>
          <p:nvPr/>
        </p:nvPicPr>
        <p:blipFill>
          <a:blip r:embed="rId5"/>
          <a:stretch>
            <a:fillRect/>
          </a:stretch>
        </p:blipFill>
        <p:spPr>
          <a:xfrm>
            <a:off x="8630113" y="6374080"/>
            <a:ext cx="2804346" cy="186956"/>
          </a:xfrm>
          <a:prstGeom prst="rect">
            <a:avLst/>
          </a:prstGeom>
        </p:spPr>
      </p:pic>
      <p:pic>
        <p:nvPicPr>
          <p:cNvPr id="7" name="Picture 6"/>
          <p:cNvPicPr>
            <a:picLocks noChangeAspect="1"/>
          </p:cNvPicPr>
          <p:nvPr/>
        </p:nvPicPr>
        <p:blipFill rotWithShape="1">
          <a:blip r:embed="rId6" cstate="print"/>
          <a:srcRect l="23724" t="23521" r="26011" b="31464"/>
          <a:stretch/>
        </p:blipFill>
        <p:spPr>
          <a:xfrm>
            <a:off x="-18539" y="5840541"/>
            <a:ext cx="12263839" cy="1026730"/>
          </a:xfrm>
          <a:prstGeom prst="rect">
            <a:avLst/>
          </a:prstGeom>
        </p:spPr>
      </p:pic>
      <p:sp>
        <p:nvSpPr>
          <p:cNvPr id="9" name="TextBox 8"/>
          <p:cNvSpPr txBox="1"/>
          <p:nvPr/>
        </p:nvSpPr>
        <p:spPr>
          <a:xfrm>
            <a:off x="7933610" y="6351675"/>
            <a:ext cx="3958912" cy="276999"/>
          </a:xfrm>
          <a:prstGeom prst="rect">
            <a:avLst/>
          </a:prstGeom>
          <a:noFill/>
        </p:spPr>
        <p:txBody>
          <a:bodyPr wrap="square" rtlCol="0">
            <a:spAutoFit/>
          </a:bodyPr>
          <a:lstStyle/>
          <a:p>
            <a:r>
              <a:rPr lang="en-GB" sz="1200" b="1" dirty="0" smtClean="0">
                <a:solidFill>
                  <a:schemeClr val="bg1"/>
                </a:solidFill>
              </a:rPr>
              <a:t>For </a:t>
            </a:r>
            <a:r>
              <a:rPr lang="en-GB" sz="1200" b="1" dirty="0">
                <a:solidFill>
                  <a:schemeClr val="bg1"/>
                </a:solidFill>
              </a:rPr>
              <a:t>Scotland’s learners with Scotland’s educators</a:t>
            </a:r>
          </a:p>
        </p:txBody>
      </p:sp>
    </p:spTree>
    <p:extLst>
      <p:ext uri="{BB962C8B-B14F-4D97-AF65-F5344CB8AC3E}">
        <p14:creationId xmlns:p14="http://schemas.microsoft.com/office/powerpoint/2010/main" val="4087593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srcRect l="23724" t="23521" r="26011" b="31464"/>
          <a:stretch/>
        </p:blipFill>
        <p:spPr>
          <a:xfrm>
            <a:off x="-18539" y="5840541"/>
            <a:ext cx="12263839" cy="1026730"/>
          </a:xfrm>
          <a:prstGeom prst="rect">
            <a:avLst/>
          </a:prstGeom>
        </p:spPr>
      </p:pic>
      <p:sp>
        <p:nvSpPr>
          <p:cNvPr id="6" name="TextBox 5"/>
          <p:cNvSpPr txBox="1"/>
          <p:nvPr/>
        </p:nvSpPr>
        <p:spPr>
          <a:xfrm>
            <a:off x="7933610" y="6351675"/>
            <a:ext cx="3958912" cy="276999"/>
          </a:xfrm>
          <a:prstGeom prst="rect">
            <a:avLst/>
          </a:prstGeom>
          <a:noFill/>
        </p:spPr>
        <p:txBody>
          <a:bodyPr wrap="square" rtlCol="0">
            <a:spAutoFit/>
          </a:bodyPr>
          <a:lstStyle/>
          <a:p>
            <a:r>
              <a:rPr lang="en-GB" sz="1200" b="1" dirty="0" smtClean="0">
                <a:solidFill>
                  <a:schemeClr val="bg1"/>
                </a:solidFill>
              </a:rPr>
              <a:t>For </a:t>
            </a:r>
            <a:r>
              <a:rPr lang="en-GB" sz="1200" b="1" dirty="0">
                <a:solidFill>
                  <a:schemeClr val="bg1"/>
                </a:solidFill>
              </a:rPr>
              <a:t>Scotland’s learners with Scotland’s educators</a:t>
            </a:r>
          </a:p>
        </p:txBody>
      </p:sp>
      <p:sp>
        <p:nvSpPr>
          <p:cNvPr id="7" name="Title 1"/>
          <p:cNvSpPr txBox="1">
            <a:spLocks/>
          </p:cNvSpPr>
          <p:nvPr/>
        </p:nvSpPr>
        <p:spPr>
          <a:xfrm>
            <a:off x="694944" y="438912"/>
            <a:ext cx="10863071" cy="5674166"/>
          </a:xfrm>
          <a:prstGeom prst="rect">
            <a:avLst/>
          </a:prstGeom>
        </p:spPr>
        <p:txBody>
          <a:bodyPr>
            <a:normAutofit lnSpcReduction="10000"/>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nSpc>
                <a:spcPct val="160000"/>
              </a:lnSpc>
            </a:pPr>
            <a:r>
              <a:rPr lang="en-GB" sz="4000" kern="0" dirty="0" smtClean="0">
                <a:latin typeface="Arial" panose="020B0604020202020204" pitchFamily="34" charset="0"/>
                <a:cs typeface="Arial" panose="020B0604020202020204" pitchFamily="34" charset="0"/>
              </a:rPr>
              <a:t>Example – Planning for Literacy </a:t>
            </a:r>
            <a:br>
              <a:rPr lang="en-GB" sz="4000" kern="0" dirty="0" smtClean="0">
                <a:latin typeface="Arial" panose="020B0604020202020204" pitchFamily="34" charset="0"/>
                <a:cs typeface="Arial" panose="020B0604020202020204" pitchFamily="34" charset="0"/>
              </a:rPr>
            </a:br>
            <a:r>
              <a:rPr lang="en-GB" sz="2400" kern="0" dirty="0" smtClean="0">
                <a:latin typeface="Arial" panose="020B0604020202020204" pitchFamily="34" charset="0"/>
                <a:cs typeface="Arial" panose="020B0604020202020204" pitchFamily="34" charset="0"/>
              </a:rPr>
              <a:t>Experiences and Outcomes</a:t>
            </a:r>
          </a:p>
          <a:p>
            <a:pPr>
              <a:lnSpc>
                <a:spcPct val="160000"/>
              </a:lnSpc>
            </a:pPr>
            <a:r>
              <a:rPr lang="en-GB" sz="2700" kern="0" dirty="0" smtClean="0">
                <a:latin typeface="Arial" panose="020B0604020202020204" pitchFamily="34" charset="0"/>
                <a:cs typeface="Arial" panose="020B0604020202020204" pitchFamily="34" charset="0"/>
              </a:rPr>
              <a:t> </a:t>
            </a:r>
            <a:r>
              <a:rPr lang="en-GB" sz="2000" kern="0" dirty="0" smtClean="0">
                <a:latin typeface="Arial" panose="020B0604020202020204" pitchFamily="34" charset="0"/>
                <a:cs typeface="Arial" panose="020B0604020202020204" pitchFamily="34" charset="0"/>
              </a:rPr>
              <a:t>Reading</a:t>
            </a:r>
            <a:r>
              <a:rPr lang="en-GB" sz="1300" kern="0" dirty="0" smtClean="0">
                <a:latin typeface="Arial" panose="020B0604020202020204" pitchFamily="34" charset="0"/>
                <a:cs typeface="Arial" panose="020B0604020202020204" pitchFamily="34" charset="0"/>
              </a:rPr>
              <a:t/>
            </a:r>
            <a:br>
              <a:rPr lang="en-GB" sz="1300" kern="0" dirty="0" smtClean="0">
                <a:latin typeface="Arial" panose="020B0604020202020204" pitchFamily="34" charset="0"/>
                <a:cs typeface="Arial" panose="020B0604020202020204" pitchFamily="34" charset="0"/>
              </a:rPr>
            </a:br>
            <a:r>
              <a:rPr lang="en-GB" sz="1300" kern="0" dirty="0" smtClean="0">
                <a:latin typeface="Arial" panose="020B0604020202020204" pitchFamily="34" charset="0"/>
                <a:cs typeface="Arial" panose="020B0604020202020204" pitchFamily="34" charset="0"/>
              </a:rPr>
              <a:t/>
            </a:r>
            <a:br>
              <a:rPr lang="en-GB" sz="1300" kern="0" dirty="0" smtClean="0">
                <a:latin typeface="Arial" panose="020B0604020202020204" pitchFamily="34" charset="0"/>
                <a:cs typeface="Arial" panose="020B0604020202020204" pitchFamily="34" charset="0"/>
              </a:rPr>
            </a:br>
            <a:r>
              <a:rPr lang="en-GB" sz="1800" kern="0" dirty="0" smtClean="0">
                <a:latin typeface="Arial" panose="020B0604020202020204" pitchFamily="34" charset="0"/>
                <a:cs typeface="Arial" panose="020B0604020202020204" pitchFamily="34" charset="0"/>
              </a:rPr>
              <a:t>I enjoy exploring and playing with the patterns and sounds of language and can use what I learn</a:t>
            </a:r>
          </a:p>
          <a:p>
            <a:pPr algn="r">
              <a:lnSpc>
                <a:spcPct val="160000"/>
              </a:lnSpc>
            </a:pPr>
            <a:r>
              <a:rPr lang="en-GB" sz="1800" kern="0" dirty="0" smtClean="0">
                <a:latin typeface="Arial" panose="020B0604020202020204" pitchFamily="34" charset="0"/>
                <a:cs typeface="Arial" panose="020B0604020202020204" pitchFamily="34" charset="0"/>
              </a:rPr>
              <a:t>LIT 0-</a:t>
            </a:r>
            <a:r>
              <a:rPr lang="en-GB" sz="1800" kern="0" dirty="0" err="1" smtClean="0">
                <a:latin typeface="Arial" panose="020B0604020202020204" pitchFamily="34" charset="0"/>
                <a:cs typeface="Arial" panose="020B0604020202020204" pitchFamily="34" charset="0"/>
              </a:rPr>
              <a:t>01a</a:t>
            </a:r>
            <a:r>
              <a:rPr lang="en-GB" sz="1800" kern="0" dirty="0" smtClean="0">
                <a:latin typeface="Arial" panose="020B0604020202020204" pitchFamily="34" charset="0"/>
                <a:cs typeface="Arial" panose="020B0604020202020204" pitchFamily="34" charset="0"/>
              </a:rPr>
              <a:t>, </a:t>
            </a:r>
            <a:r>
              <a:rPr lang="en-GB" sz="1800" kern="0" dirty="0" err="1" smtClean="0">
                <a:latin typeface="Arial" panose="020B0604020202020204" pitchFamily="34" charset="0"/>
                <a:cs typeface="Arial" panose="020B0604020202020204" pitchFamily="34" charset="0"/>
              </a:rPr>
              <a:t>11a</a:t>
            </a:r>
            <a:r>
              <a:rPr lang="en-GB" sz="1800" kern="0" dirty="0" smtClean="0">
                <a:latin typeface="Arial" panose="020B0604020202020204" pitchFamily="34" charset="0"/>
                <a:cs typeface="Arial" panose="020B0604020202020204" pitchFamily="34" charset="0"/>
              </a:rPr>
              <a:t>, </a:t>
            </a:r>
            <a:r>
              <a:rPr lang="en-GB" sz="1800" kern="0" dirty="0" err="1" smtClean="0">
                <a:latin typeface="Arial" panose="020B0604020202020204" pitchFamily="34" charset="0"/>
                <a:cs typeface="Arial" panose="020B0604020202020204" pitchFamily="34" charset="0"/>
              </a:rPr>
              <a:t>20a</a:t>
            </a:r>
            <a:r>
              <a:rPr lang="en-GB" sz="1800" kern="0" dirty="0" smtClean="0">
                <a:latin typeface="Arial" panose="020B0604020202020204" pitchFamily="34" charset="0"/>
                <a:cs typeface="Arial" panose="020B0604020202020204" pitchFamily="34" charset="0"/>
              </a:rPr>
              <a:t>;</a:t>
            </a:r>
          </a:p>
          <a:p>
            <a:pPr>
              <a:lnSpc>
                <a:spcPct val="160000"/>
              </a:lnSpc>
            </a:pPr>
            <a:r>
              <a:rPr lang="en-GB" sz="2000" kern="0" dirty="0">
                <a:latin typeface="Arial" panose="020B0604020202020204" pitchFamily="34" charset="0"/>
                <a:cs typeface="Arial" panose="020B0604020202020204" pitchFamily="34" charset="0"/>
              </a:rPr>
              <a:t>Listening and Talking – Enjoyment and choice </a:t>
            </a:r>
          </a:p>
          <a:p>
            <a:pPr>
              <a:lnSpc>
                <a:spcPct val="160000"/>
              </a:lnSpc>
            </a:pPr>
            <a:r>
              <a:rPr lang="en-GB" sz="1800" kern="0" dirty="0" smtClean="0">
                <a:latin typeface="Arial" panose="020B0604020202020204" pitchFamily="34" charset="0"/>
                <a:cs typeface="Arial" panose="020B0604020202020204" pitchFamily="34" charset="0"/>
              </a:rPr>
              <a:t/>
            </a:r>
            <a:br>
              <a:rPr lang="en-GB" sz="1800" kern="0" dirty="0" smtClean="0">
                <a:latin typeface="Arial" panose="020B0604020202020204" pitchFamily="34" charset="0"/>
                <a:cs typeface="Arial" panose="020B0604020202020204" pitchFamily="34" charset="0"/>
              </a:rPr>
            </a:br>
            <a:r>
              <a:rPr lang="en-GB" sz="1800" kern="0" dirty="0" smtClean="0">
                <a:latin typeface="Arial" panose="020B0604020202020204" pitchFamily="34" charset="0"/>
                <a:cs typeface="Arial" panose="020B0604020202020204" pitchFamily="34" charset="0"/>
              </a:rPr>
              <a:t>I enjoy exploring and choosing stories and other texts to watch, read, or listen to, and can share my likes and dislikes</a:t>
            </a:r>
          </a:p>
          <a:p>
            <a:pPr algn="r">
              <a:lnSpc>
                <a:spcPct val="160000"/>
              </a:lnSpc>
            </a:pPr>
            <a:r>
              <a:rPr lang="en-GB" sz="1800" kern="0" dirty="0" smtClean="0">
                <a:latin typeface="Arial" panose="020B0604020202020204" pitchFamily="34" charset="0"/>
                <a:cs typeface="Arial" panose="020B0604020202020204" pitchFamily="34" charset="0"/>
              </a:rPr>
              <a:t>LIT 0-</a:t>
            </a:r>
            <a:r>
              <a:rPr lang="en-GB" sz="1800" kern="0" dirty="0" err="1" smtClean="0">
                <a:latin typeface="Arial" panose="020B0604020202020204" pitchFamily="34" charset="0"/>
                <a:cs typeface="Arial" panose="020B0604020202020204" pitchFamily="34" charset="0"/>
              </a:rPr>
              <a:t>01b</a:t>
            </a:r>
            <a:r>
              <a:rPr lang="en-GB" sz="1800" kern="0" dirty="0" smtClean="0">
                <a:latin typeface="Arial" panose="020B0604020202020204" pitchFamily="34" charset="0"/>
                <a:cs typeface="Arial" panose="020B0604020202020204" pitchFamily="34" charset="0"/>
              </a:rPr>
              <a:t>, </a:t>
            </a:r>
            <a:r>
              <a:rPr lang="en-GB" sz="1800" kern="0" dirty="0" err="1" smtClean="0">
                <a:latin typeface="Arial" panose="020B0604020202020204" pitchFamily="34" charset="0"/>
                <a:cs typeface="Arial" panose="020B0604020202020204" pitchFamily="34" charset="0"/>
              </a:rPr>
              <a:t>11b</a:t>
            </a:r>
            <a:r>
              <a:rPr lang="en-GB" sz="1800" kern="0" dirty="0" smtClean="0">
                <a:latin typeface="Arial" panose="020B0604020202020204" pitchFamily="34" charset="0"/>
                <a:cs typeface="Arial" panose="020B0604020202020204" pitchFamily="34" charset="0"/>
              </a:rPr>
              <a:t>. </a:t>
            </a:r>
            <a:endParaRPr lang="en-GB"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2196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8174" y="1554094"/>
            <a:ext cx="11375136" cy="3749812"/>
          </a:xfrm>
        </p:spPr>
        <p:txBody>
          <a:bodyPr>
            <a:normAutofit fontScale="25000" lnSpcReduction="20000"/>
          </a:bodyPr>
          <a:lstStyle/>
          <a:p>
            <a:pPr marL="0" indent="0">
              <a:buNone/>
            </a:pPr>
            <a:r>
              <a:rPr lang="en-GB" sz="14400" b="1" dirty="0" smtClean="0">
                <a:solidFill>
                  <a:srgbClr val="00ABB5"/>
                </a:solidFill>
                <a:latin typeface="Arial" panose="020B0604020202020204" pitchFamily="34" charset="0"/>
                <a:cs typeface="Arial" panose="020B0604020202020204" pitchFamily="34" charset="0"/>
              </a:rPr>
              <a:t>Resource: Hairy </a:t>
            </a:r>
            <a:r>
              <a:rPr lang="en-GB" sz="14400" b="1" dirty="0">
                <a:solidFill>
                  <a:srgbClr val="00ABB5"/>
                </a:solidFill>
                <a:latin typeface="Arial" panose="020B0604020202020204" pitchFamily="34" charset="0"/>
                <a:cs typeface="Arial" panose="020B0604020202020204" pitchFamily="34" charset="0"/>
              </a:rPr>
              <a:t>Maclary from Donaldson’s </a:t>
            </a:r>
            <a:r>
              <a:rPr lang="en-GB" sz="14400" b="1" dirty="0" smtClean="0">
                <a:solidFill>
                  <a:srgbClr val="00ABB5"/>
                </a:solidFill>
                <a:latin typeface="Arial" panose="020B0604020202020204" pitchFamily="34" charset="0"/>
                <a:cs typeface="Arial" panose="020B0604020202020204" pitchFamily="34" charset="0"/>
              </a:rPr>
              <a:t>Dairy</a:t>
            </a:r>
          </a:p>
          <a:p>
            <a:pPr marL="0" indent="0">
              <a:buNone/>
            </a:pPr>
            <a:endParaRPr lang="en-GB" sz="11200" b="1" i="1" dirty="0" smtClean="0">
              <a:solidFill>
                <a:srgbClr val="00ABB5"/>
              </a:solidFill>
              <a:latin typeface="Arial" panose="020B0604020202020204" pitchFamily="34" charset="0"/>
              <a:cs typeface="Arial" panose="020B0604020202020204" pitchFamily="34" charset="0"/>
            </a:endParaRPr>
          </a:p>
          <a:p>
            <a:pPr marL="0" indent="0">
              <a:buNone/>
            </a:pPr>
            <a:endParaRPr lang="en-GB" sz="2000" b="1" dirty="0">
              <a:solidFill>
                <a:srgbClr val="00ABB5"/>
              </a:solidFill>
              <a:latin typeface="Arial" panose="020B0604020202020204" pitchFamily="34" charset="0"/>
              <a:cs typeface="Arial" panose="020B0604020202020204" pitchFamily="34" charset="0"/>
            </a:endParaRPr>
          </a:p>
          <a:p>
            <a:pPr marL="0" indent="0">
              <a:buNone/>
            </a:pPr>
            <a:r>
              <a:rPr lang="en-GB" sz="9600" b="1" dirty="0" smtClean="0">
                <a:solidFill>
                  <a:srgbClr val="00ABB5"/>
                </a:solidFill>
                <a:latin typeface="Arial" panose="020B0604020202020204" pitchFamily="34" charset="0"/>
                <a:cs typeface="Arial" panose="020B0604020202020204" pitchFamily="34" charset="0"/>
              </a:rPr>
              <a:t>Learning Intention</a:t>
            </a:r>
            <a:endParaRPr lang="en-GB" sz="9600" dirty="0">
              <a:solidFill>
                <a:srgbClr val="00ABB5"/>
              </a:solidFill>
              <a:latin typeface="Arial" panose="020B0604020202020204" pitchFamily="34" charset="0"/>
              <a:cs typeface="Arial" panose="020B0604020202020204" pitchFamily="34" charset="0"/>
            </a:endParaRPr>
          </a:p>
          <a:p>
            <a:pPr marL="0" indent="0">
              <a:lnSpc>
                <a:spcPct val="170000"/>
              </a:lnSpc>
              <a:buNone/>
            </a:pPr>
            <a:r>
              <a:rPr lang="en-GB" sz="9600" dirty="0" smtClean="0">
                <a:solidFill>
                  <a:srgbClr val="00ABB5"/>
                </a:solidFill>
                <a:latin typeface="Arial" panose="020B0604020202020204" pitchFamily="34" charset="0"/>
                <a:cs typeface="Arial" panose="020B0604020202020204" pitchFamily="34" charset="0"/>
              </a:rPr>
              <a:t>I will respond to the repeating words and phrases in Hairy Maclary from Donaldson’s Dairy, and choose other stories to listen to from the Hairy Maclary range, identifying the story from the cover/props/sounds. I will share my likes and dislikes</a:t>
            </a:r>
            <a:r>
              <a:rPr lang="en-GB" sz="9600" dirty="0">
                <a:solidFill>
                  <a:srgbClr val="00ABB5"/>
                </a:solidFill>
                <a:latin typeface="Arial" panose="020B0604020202020204" pitchFamily="34" charset="0"/>
                <a:cs typeface="Arial" panose="020B0604020202020204" pitchFamily="34" charset="0"/>
              </a:rPr>
              <a:t> </a:t>
            </a:r>
            <a:r>
              <a:rPr lang="en-GB" sz="9600" dirty="0" smtClean="0">
                <a:solidFill>
                  <a:srgbClr val="00ABB5"/>
                </a:solidFill>
                <a:latin typeface="Arial" panose="020B0604020202020204" pitchFamily="34" charset="0"/>
                <a:cs typeface="Arial" panose="020B0604020202020204" pitchFamily="34" charset="0"/>
              </a:rPr>
              <a:t>for characters in the stories. </a:t>
            </a:r>
          </a:p>
          <a:p>
            <a:pPr marL="0" indent="0">
              <a:lnSpc>
                <a:spcPct val="170000"/>
              </a:lnSpc>
              <a:buNone/>
            </a:pPr>
            <a:endParaRPr lang="en-GB" sz="2000" dirty="0">
              <a:solidFill>
                <a:srgbClr val="00ABB5"/>
              </a:solidFill>
              <a:latin typeface="Arial" panose="020B0604020202020204" pitchFamily="34" charset="0"/>
              <a:cs typeface="Arial" panose="020B0604020202020204" pitchFamily="34" charset="0"/>
            </a:endParaRPr>
          </a:p>
          <a:p>
            <a:pPr>
              <a:lnSpc>
                <a:spcPct val="170000"/>
              </a:lnSpc>
            </a:pPr>
            <a:endParaRPr lang="en-GB" dirty="0" smtClean="0">
              <a:solidFill>
                <a:srgbClr val="00ABB5"/>
              </a:solidFill>
            </a:endParaRPr>
          </a:p>
          <a:p>
            <a:endParaRPr lang="en-GB" sz="1400" dirty="0" smtClean="0">
              <a:solidFill>
                <a:srgbClr val="00ABB5"/>
              </a:solidFill>
            </a:endParaRPr>
          </a:p>
          <a:p>
            <a:endParaRPr lang="en-GB" dirty="0">
              <a:solidFill>
                <a:srgbClr val="00ABB5"/>
              </a:solidFill>
            </a:endParaRPr>
          </a:p>
        </p:txBody>
      </p:sp>
    </p:spTree>
    <p:extLst>
      <p:ext uri="{BB962C8B-B14F-4D97-AF65-F5344CB8AC3E}">
        <p14:creationId xmlns:p14="http://schemas.microsoft.com/office/powerpoint/2010/main" val="4190409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76459" y="715252"/>
            <a:ext cx="10115281" cy="5067361"/>
          </a:xfrm>
        </p:spPr>
        <p:txBody>
          <a:bodyPr>
            <a:noAutofit/>
          </a:bodyPr>
          <a:lstStyle/>
          <a:p>
            <a:pPr marL="0" indent="0">
              <a:buNone/>
            </a:pPr>
            <a:r>
              <a:rPr lang="en-GB" sz="3200" b="1" dirty="0">
                <a:solidFill>
                  <a:srgbClr val="00ABB5"/>
                </a:solidFill>
                <a:latin typeface="Arial" panose="020B0604020202020204" pitchFamily="34" charset="0"/>
                <a:cs typeface="Arial" panose="020B0604020202020204" pitchFamily="34" charset="0"/>
              </a:rPr>
              <a:t>Success </a:t>
            </a:r>
            <a:r>
              <a:rPr lang="en-GB" sz="3200" b="1" dirty="0" smtClean="0">
                <a:solidFill>
                  <a:srgbClr val="00ABB5"/>
                </a:solidFill>
                <a:latin typeface="Arial" panose="020B0604020202020204" pitchFamily="34" charset="0"/>
                <a:cs typeface="Arial" panose="020B0604020202020204" pitchFamily="34" charset="0"/>
              </a:rPr>
              <a:t>Criteria</a:t>
            </a:r>
            <a:r>
              <a:rPr lang="en-GB" sz="3200" dirty="0">
                <a:solidFill>
                  <a:srgbClr val="00ABB5"/>
                </a:solidFill>
                <a:latin typeface="Arial" panose="020B0604020202020204" pitchFamily="34" charset="0"/>
                <a:cs typeface="Arial" panose="020B0604020202020204" pitchFamily="34" charset="0"/>
              </a:rPr>
              <a:t>:</a:t>
            </a:r>
          </a:p>
          <a:p>
            <a:pPr marL="0" indent="0">
              <a:buNone/>
            </a:pPr>
            <a:endParaRPr lang="en-GB" sz="3200" dirty="0" smtClean="0">
              <a:solidFill>
                <a:srgbClr val="00ABB5"/>
              </a:solidFill>
              <a:latin typeface="Arial" panose="020B0604020202020204" pitchFamily="34" charset="0"/>
              <a:cs typeface="Arial" panose="020B0604020202020204" pitchFamily="34" charset="0"/>
            </a:endParaRPr>
          </a:p>
          <a:p>
            <a:pPr marL="0" indent="0">
              <a:buNone/>
            </a:pPr>
            <a:r>
              <a:rPr lang="en-GB" sz="2400" b="1" dirty="0">
                <a:solidFill>
                  <a:srgbClr val="00ABB5"/>
                </a:solidFill>
                <a:latin typeface="Arial" panose="020B0604020202020204" pitchFamily="34" charset="0"/>
                <a:cs typeface="Arial" panose="020B0604020202020204" pitchFamily="34" charset="0"/>
              </a:rPr>
              <a:t>Foundation </a:t>
            </a:r>
            <a:r>
              <a:rPr lang="en-GB" sz="2400" b="1" dirty="0" smtClean="0">
                <a:solidFill>
                  <a:srgbClr val="00ABB5"/>
                </a:solidFill>
                <a:latin typeface="Arial" panose="020B0604020202020204" pitchFamily="34" charset="0"/>
                <a:cs typeface="Arial" panose="020B0604020202020204" pitchFamily="34" charset="0"/>
              </a:rPr>
              <a:t>Milestones:</a:t>
            </a:r>
          </a:p>
          <a:p>
            <a:pPr marL="0" indent="0">
              <a:buNone/>
            </a:pPr>
            <a:endParaRPr lang="en-GB" sz="2400" b="1" dirty="0">
              <a:solidFill>
                <a:srgbClr val="00ABB5"/>
              </a:solidFill>
              <a:latin typeface="Arial" panose="020B0604020202020204" pitchFamily="34" charset="0"/>
              <a:cs typeface="Arial" panose="020B0604020202020204" pitchFamily="34" charset="0"/>
            </a:endParaRPr>
          </a:p>
          <a:p>
            <a:pPr marL="0" indent="0">
              <a:lnSpc>
                <a:spcPct val="150000"/>
              </a:lnSpc>
              <a:buNone/>
            </a:pPr>
            <a:r>
              <a:rPr lang="en-GB" dirty="0" smtClean="0">
                <a:solidFill>
                  <a:srgbClr val="00ABB5"/>
                </a:solidFill>
                <a:latin typeface="Arial" panose="020B0604020202020204" pitchFamily="34" charset="0"/>
                <a:cs typeface="Arial" panose="020B0604020202020204" pitchFamily="34" charset="0"/>
              </a:rPr>
              <a:t>I </a:t>
            </a:r>
            <a:r>
              <a:rPr lang="en-GB" dirty="0">
                <a:solidFill>
                  <a:srgbClr val="00ABB5"/>
                </a:solidFill>
                <a:latin typeface="Arial" panose="020B0604020202020204" pitchFamily="34" charset="0"/>
                <a:cs typeface="Arial" panose="020B0604020202020204" pitchFamily="34" charset="0"/>
              </a:rPr>
              <a:t>can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show an awareness that something is happening by giving more consistent attention </a:t>
            </a:r>
            <a:r>
              <a:rPr lang="en-GB" dirty="0">
                <a:solidFill>
                  <a:srgbClr val="00ABB5"/>
                </a:solidFill>
                <a:latin typeface="Arial" panose="020B0604020202020204" pitchFamily="34" charset="0"/>
                <a:cs typeface="Arial" panose="020B0604020202020204" pitchFamily="34" charset="0"/>
              </a:rPr>
              <a:t>to the repeating phrase “…and Hairy Maclary from Donaldson’s Dairy” (using props),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showing pleasure through a non-verbal or physical response.</a:t>
            </a:r>
          </a:p>
          <a:p>
            <a:pPr>
              <a:lnSpc>
                <a:spcPct val="150000"/>
              </a:lnSpc>
            </a:pPr>
            <a:endParaRPr lang="en-GB" sz="3200" dirty="0">
              <a:solidFill>
                <a:srgbClr val="00ABB5"/>
              </a:solidFill>
            </a:endParaRPr>
          </a:p>
        </p:txBody>
      </p:sp>
    </p:spTree>
    <p:extLst>
      <p:ext uri="{BB962C8B-B14F-4D97-AF65-F5344CB8AC3E}">
        <p14:creationId xmlns:p14="http://schemas.microsoft.com/office/powerpoint/2010/main" val="249974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8477" y="542210"/>
            <a:ext cx="4398961" cy="553998"/>
          </a:xfrm>
          <a:prstGeom prst="rect">
            <a:avLst/>
          </a:prstGeom>
        </p:spPr>
        <p:txBody>
          <a:bodyPr wrap="none">
            <a:spAutoFit/>
          </a:bodyPr>
          <a:lstStyle/>
          <a:p>
            <a:r>
              <a:rPr lang="en-GB" sz="3000" b="1" kern="0" dirty="0" smtClean="0">
                <a:solidFill>
                  <a:srgbClr val="00ABB5"/>
                </a:solidFill>
                <a:ea typeface="+mj-ea"/>
                <a:cs typeface="+mj-cs"/>
              </a:rPr>
              <a:t>Foundation milestones</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691287429"/>
              </p:ext>
            </p:extLst>
          </p:nvPr>
        </p:nvGraphicFramePr>
        <p:xfrm>
          <a:off x="588477" y="1390218"/>
          <a:ext cx="4856359" cy="2438400"/>
        </p:xfrm>
        <a:graphic>
          <a:graphicData uri="http://schemas.openxmlformats.org/drawingml/2006/table">
            <a:tbl>
              <a:tblPr firstRow="1" firstCol="1" bandRow="1"/>
              <a:tblGrid>
                <a:gridCol w="270652">
                  <a:extLst>
                    <a:ext uri="{9D8B030D-6E8A-4147-A177-3AD203B41FA5}">
                      <a16:colId xmlns:a16="http://schemas.microsoft.com/office/drawing/2014/main" val="3885913332"/>
                    </a:ext>
                  </a:extLst>
                </a:gridCol>
                <a:gridCol w="4585707">
                  <a:extLst>
                    <a:ext uri="{9D8B030D-6E8A-4147-A177-3AD203B41FA5}">
                      <a16:colId xmlns:a16="http://schemas.microsoft.com/office/drawing/2014/main" val="217860017"/>
                    </a:ext>
                  </a:extLst>
                </a:gridCol>
              </a:tblGrid>
              <a:tr h="0">
                <a:tc>
                  <a:txBody>
                    <a:bodyPr/>
                    <a:lstStyle/>
                    <a:p>
                      <a:pPr marL="71755" marR="71755" algn="ctr">
                        <a:spcAft>
                          <a:spcPts val="0"/>
                        </a:spcAft>
                      </a:pPr>
                      <a:r>
                        <a:rPr lang="en-GB" sz="1100" b="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Attention skills</a:t>
                      </a:r>
                      <a:endParaRPr lang="en-GB" sz="110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Shows a simple reflex response to an individual stimuli</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342900" lvl="0" indent="-342900">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Shows a simple reflex response to a range of sensory stimuli, objects, people and/or activities.</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342900" lvl="0" indent="-342900">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Shows awareness of something happening:</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742950" lvl="1" indent="-285750">
                        <a:lnSpc>
                          <a:spcPts val="1200"/>
                        </a:lnSpc>
                        <a:spcAft>
                          <a:spcPts val="0"/>
                        </a:spcAft>
                        <a:buFont typeface="Courier New" panose="02070309020205020404" pitchFamily="49" charset="0"/>
                        <a:buChar char="o"/>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Gives a quick and fleeting response</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742950" lvl="1" indent="-285750">
                        <a:lnSpc>
                          <a:spcPts val="1200"/>
                        </a:lnSpc>
                        <a:spcAft>
                          <a:spcPts val="0"/>
                        </a:spcAft>
                        <a:buFont typeface="Courier New" panose="02070309020205020404" pitchFamily="49" charset="0"/>
                        <a:buChar char="o"/>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Gives inconsistent response</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742950" lvl="1" indent="-285750">
                        <a:lnSpc>
                          <a:spcPts val="1200"/>
                        </a:lnSpc>
                        <a:spcAft>
                          <a:spcPts val="0"/>
                        </a:spcAft>
                        <a:buFont typeface="Courier New" panose="02070309020205020404" pitchFamily="49" charset="0"/>
                        <a:buChar char="o"/>
                        <a:tabLst>
                          <a:tab pos="457200" algn="l"/>
                          <a:tab pos="914400" algn="l"/>
                          <a:tab pos="1371600" algn="l"/>
                          <a:tab pos="1828800" algn="l"/>
                          <a:tab pos="2971800" algn="l"/>
                          <a:tab pos="3429000" algn="l"/>
                          <a:tab pos="5715000" algn="r"/>
                        </a:tabLst>
                      </a:pPr>
                      <a:r>
                        <a:rPr lang="en-GB" sz="1100" dirty="0">
                          <a:solidFill>
                            <a:srgbClr val="00ABB5"/>
                          </a:solidFill>
                          <a:effectLst/>
                          <a:latin typeface="Arial" panose="020B0604020202020204" pitchFamily="34" charset="0"/>
                          <a:ea typeface="Times New Roman" panose="02020603050405020304" pitchFamily="18" charset="0"/>
                          <a:cs typeface="Times New Roman" panose="02020603050405020304" pitchFamily="18" charset="0"/>
                        </a:rPr>
                        <a:t>Gives more consistent attention and response.</a:t>
                      </a:r>
                      <a:endParaRPr lang="en-GB" sz="1100" dirty="0">
                        <a:solidFill>
                          <a:srgbClr val="00ABB5"/>
                        </a:solidFill>
                        <a:effectLst/>
                        <a:latin typeface="Arial" panose="020B0604020202020204" pitchFamily="34" charset="0"/>
                        <a:ea typeface="MS Mincho"/>
                        <a:cs typeface="Times New Roman" panose="02020603050405020304" pitchFamily="18" charset="0"/>
                      </a:endParaRPr>
                    </a:p>
                    <a:p>
                      <a:pPr marL="342900" lvl="0" indent="-342900">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Gives shared attention to a range of sensory stimuli, objects, people and/or activities.</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342900" lvl="0" indent="-342900">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Anticipates within familiar routines and situations </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342900" lvl="0" indent="-342900">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Shares a consistent response in familiar routines and situations.</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342900" lvl="0" indent="-342900">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Shows understanding of a sequence of activities within a familiar routine.</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342900" lvl="0" indent="-342900">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Demonstrates extended attention within familiar settings.</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342900" lvl="0" indent="-342900">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Demonstrates extended attention within unfamiliar settings.</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a:lnSpc>
                          <a:spcPts val="1200"/>
                        </a:lnSpc>
                        <a:spcAft>
                          <a:spcPts val="0"/>
                        </a:spcAft>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12949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42006938"/>
              </p:ext>
            </p:extLst>
          </p:nvPr>
        </p:nvGraphicFramePr>
        <p:xfrm>
          <a:off x="5751340" y="1390218"/>
          <a:ext cx="5757545" cy="2438400"/>
        </p:xfrm>
        <a:graphic>
          <a:graphicData uri="http://schemas.openxmlformats.org/drawingml/2006/table">
            <a:tbl>
              <a:tblPr firstRow="1" firstCol="1" bandRow="1"/>
              <a:tblGrid>
                <a:gridCol w="320877">
                  <a:extLst>
                    <a:ext uri="{9D8B030D-6E8A-4147-A177-3AD203B41FA5}">
                      <a16:colId xmlns:a16="http://schemas.microsoft.com/office/drawing/2014/main" val="461673664"/>
                    </a:ext>
                  </a:extLst>
                </a:gridCol>
                <a:gridCol w="5436668">
                  <a:extLst>
                    <a:ext uri="{9D8B030D-6E8A-4147-A177-3AD203B41FA5}">
                      <a16:colId xmlns:a16="http://schemas.microsoft.com/office/drawing/2014/main" val="866674330"/>
                    </a:ext>
                  </a:extLst>
                </a:gridCol>
              </a:tblGrid>
              <a:tr h="0">
                <a:tc>
                  <a:txBody>
                    <a:bodyPr/>
                    <a:lstStyle/>
                    <a:p>
                      <a:pPr marL="71755" marR="71755" algn="ctr">
                        <a:spcAft>
                          <a:spcPts val="0"/>
                        </a:spcAft>
                      </a:pPr>
                      <a:r>
                        <a:rPr lang="en-GB" sz="1100" b="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Preference and choice</a:t>
                      </a:r>
                      <a:endParaRPr lang="en-GB" sz="110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dirty="0">
                          <a:solidFill>
                            <a:srgbClr val="00ABB5"/>
                          </a:solidFill>
                          <a:effectLst/>
                          <a:latin typeface="Arial" panose="020B0604020202020204" pitchFamily="34" charset="0"/>
                          <a:ea typeface="Times New Roman" panose="02020603050405020304" pitchFamily="18" charset="0"/>
                          <a:cs typeface="Times New Roman" panose="02020603050405020304" pitchFamily="18" charset="0"/>
                        </a:rPr>
                        <a:t>Shows pleasure/displeasure through:</a:t>
                      </a:r>
                      <a:endParaRPr lang="en-GB" sz="1100" dirty="0">
                        <a:solidFill>
                          <a:srgbClr val="00ABB5"/>
                        </a:solidFill>
                        <a:effectLst/>
                        <a:latin typeface="Arial" panose="020B0604020202020204" pitchFamily="34" charset="0"/>
                        <a:ea typeface="MS Mincho"/>
                        <a:cs typeface="Times New Roman" panose="02020603050405020304" pitchFamily="18" charset="0"/>
                      </a:endParaRPr>
                    </a:p>
                    <a:p>
                      <a:pPr marL="742950" lvl="1" indent="-285750">
                        <a:lnSpc>
                          <a:spcPts val="1200"/>
                        </a:lnSpc>
                        <a:spcAft>
                          <a:spcPts val="0"/>
                        </a:spcAft>
                        <a:buFont typeface="Courier New" panose="02070309020205020404" pitchFamily="49" charset="0"/>
                        <a:buChar char="o"/>
                        <a:tabLst>
                          <a:tab pos="457200" algn="l"/>
                          <a:tab pos="914400" algn="l"/>
                          <a:tab pos="1371600" algn="l"/>
                          <a:tab pos="1828800" algn="l"/>
                          <a:tab pos="2971800" algn="l"/>
                          <a:tab pos="3429000" algn="l"/>
                          <a:tab pos="5715000" algn="r"/>
                        </a:tabLst>
                      </a:pPr>
                      <a:r>
                        <a:rPr lang="en-GB" sz="1100" dirty="0">
                          <a:solidFill>
                            <a:srgbClr val="00ABB5"/>
                          </a:solidFill>
                          <a:effectLst/>
                          <a:latin typeface="Arial" panose="020B0604020202020204" pitchFamily="34" charset="0"/>
                          <a:ea typeface="Times New Roman" panose="02020603050405020304" pitchFamily="18" charset="0"/>
                          <a:cs typeface="Times New Roman" panose="02020603050405020304" pitchFamily="18" charset="0"/>
                        </a:rPr>
                        <a:t>Non-verbal or physical response</a:t>
                      </a:r>
                      <a:endParaRPr lang="en-GB" sz="1100" dirty="0">
                        <a:solidFill>
                          <a:srgbClr val="00ABB5"/>
                        </a:solidFill>
                        <a:effectLst/>
                        <a:latin typeface="Arial" panose="020B0604020202020204" pitchFamily="34" charset="0"/>
                        <a:ea typeface="MS Mincho"/>
                        <a:cs typeface="Times New Roman" panose="02020603050405020304" pitchFamily="18" charset="0"/>
                      </a:endParaRPr>
                    </a:p>
                    <a:p>
                      <a:pPr marL="742950" lvl="1" indent="-285750">
                        <a:lnSpc>
                          <a:spcPts val="1200"/>
                        </a:lnSpc>
                        <a:spcAft>
                          <a:spcPts val="0"/>
                        </a:spcAft>
                        <a:buFont typeface="Courier New" panose="02070309020205020404" pitchFamily="49" charset="0"/>
                        <a:buChar char="o"/>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Verbal response.</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342900" lvl="0" indent="-342900">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Accepts or rejects in response to sensory stimuli, objects, people and/or activities</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342900" lvl="0" indent="-342900">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Indicates preferences in response to sensory stimuli, objects, people and/or activities</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342900" lvl="0" indent="-342900">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Consistently shows and expresses preference to sensory stimuli, objects, people and/or activities.</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342900" lvl="0" indent="-342900">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Communicates basic needs that enables them to be understood by others (for example, more/again/finished/enough/stop)</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342900" lvl="0" indent="-342900">
                        <a:lnSpc>
                          <a:spcPts val="12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Makes a choice using:</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742950" lvl="1" indent="-285750">
                        <a:lnSpc>
                          <a:spcPts val="1200"/>
                        </a:lnSpc>
                        <a:spcAft>
                          <a:spcPts val="0"/>
                        </a:spcAft>
                        <a:buFont typeface="Courier New" panose="02070309020205020404" pitchFamily="49" charset="0"/>
                        <a:buChar char="o"/>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Real objects</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742950" lvl="1" indent="-285750">
                        <a:lnSpc>
                          <a:spcPts val="1200"/>
                        </a:lnSpc>
                        <a:spcAft>
                          <a:spcPts val="0"/>
                        </a:spcAft>
                        <a:buFont typeface="Courier New" panose="02070309020205020404" pitchFamily="49" charset="0"/>
                        <a:buChar char="o"/>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Photos</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742950" lvl="1" indent="-285750">
                        <a:lnSpc>
                          <a:spcPts val="1200"/>
                        </a:lnSpc>
                        <a:spcAft>
                          <a:spcPts val="0"/>
                        </a:spcAft>
                        <a:buFont typeface="Courier New" panose="02070309020205020404" pitchFamily="49" charset="0"/>
                        <a:buChar char="o"/>
                        <a:tabLst>
                          <a:tab pos="457200" algn="l"/>
                          <a:tab pos="914400" algn="l"/>
                          <a:tab pos="1371600" algn="l"/>
                          <a:tab pos="1828800" algn="l"/>
                          <a:tab pos="2971800" algn="l"/>
                          <a:tab pos="3429000" algn="l"/>
                          <a:tab pos="5715000" algn="r"/>
                        </a:tabLst>
                      </a:pPr>
                      <a:r>
                        <a:rPr lang="en-GB" sz="11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Symbols.</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a:lnSpc>
                          <a:spcPts val="1200"/>
                        </a:lnSpc>
                        <a:spcAft>
                          <a:spcPts val="0"/>
                        </a:spcAft>
                        <a:tabLst>
                          <a:tab pos="457200" algn="l"/>
                          <a:tab pos="914400" algn="l"/>
                          <a:tab pos="1371600" algn="l"/>
                          <a:tab pos="1828800" algn="l"/>
                          <a:tab pos="2971800" algn="l"/>
                          <a:tab pos="3429000" algn="l"/>
                          <a:tab pos="5715000" algn="r"/>
                        </a:tabLst>
                      </a:pPr>
                      <a:r>
                        <a:rPr lang="en-GB" sz="11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9071762"/>
                  </a:ext>
                </a:extLst>
              </a:tr>
            </a:tbl>
          </a:graphicData>
        </a:graphic>
      </p:graphicFrame>
    </p:spTree>
    <p:extLst>
      <p:ext uri="{BB962C8B-B14F-4D97-AF65-F5344CB8AC3E}">
        <p14:creationId xmlns:p14="http://schemas.microsoft.com/office/powerpoint/2010/main" val="38080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76459" y="715252"/>
            <a:ext cx="10115281" cy="5067361"/>
          </a:xfrm>
        </p:spPr>
        <p:txBody>
          <a:bodyPr>
            <a:noAutofit/>
          </a:bodyPr>
          <a:lstStyle/>
          <a:p>
            <a:pPr marL="0" indent="0">
              <a:buNone/>
            </a:pPr>
            <a:r>
              <a:rPr lang="en-GB" sz="3200" b="1" dirty="0">
                <a:solidFill>
                  <a:srgbClr val="00ABB5"/>
                </a:solidFill>
                <a:latin typeface="Arial" panose="020B0604020202020204" pitchFamily="34" charset="0"/>
                <a:cs typeface="Arial" panose="020B0604020202020204" pitchFamily="34" charset="0"/>
              </a:rPr>
              <a:t>Success </a:t>
            </a:r>
            <a:r>
              <a:rPr lang="en-GB" sz="3200" b="1" dirty="0" smtClean="0">
                <a:solidFill>
                  <a:srgbClr val="00ABB5"/>
                </a:solidFill>
                <a:latin typeface="Arial" panose="020B0604020202020204" pitchFamily="34" charset="0"/>
                <a:cs typeface="Arial" panose="020B0604020202020204" pitchFamily="34" charset="0"/>
              </a:rPr>
              <a:t>Criteria</a:t>
            </a:r>
            <a:r>
              <a:rPr lang="en-GB" sz="3200" dirty="0">
                <a:solidFill>
                  <a:srgbClr val="00ABB5"/>
                </a:solidFill>
                <a:latin typeface="Arial" panose="020B0604020202020204" pitchFamily="34" charset="0"/>
                <a:cs typeface="Arial" panose="020B0604020202020204" pitchFamily="34" charset="0"/>
              </a:rPr>
              <a:t>:</a:t>
            </a:r>
          </a:p>
          <a:p>
            <a:pPr marL="0" indent="0">
              <a:buNone/>
            </a:pPr>
            <a:endParaRPr lang="en-GB" sz="3200" dirty="0" smtClean="0">
              <a:solidFill>
                <a:srgbClr val="00ABB5"/>
              </a:solidFill>
              <a:latin typeface="Arial" panose="020B0604020202020204" pitchFamily="34" charset="0"/>
              <a:cs typeface="Arial" panose="020B0604020202020204" pitchFamily="34" charset="0"/>
            </a:endParaRPr>
          </a:p>
          <a:p>
            <a:pPr marL="0" indent="0">
              <a:buNone/>
            </a:pPr>
            <a:r>
              <a:rPr lang="en-GB" sz="2400" b="1" dirty="0">
                <a:solidFill>
                  <a:srgbClr val="00ABB5"/>
                </a:solidFill>
                <a:latin typeface="Arial" panose="020B0604020202020204" pitchFamily="34" charset="0"/>
                <a:cs typeface="Arial" panose="020B0604020202020204" pitchFamily="34" charset="0"/>
              </a:rPr>
              <a:t>Foundation </a:t>
            </a:r>
            <a:r>
              <a:rPr lang="en-GB" sz="2400" b="1" dirty="0" smtClean="0">
                <a:solidFill>
                  <a:srgbClr val="00ABB5"/>
                </a:solidFill>
                <a:latin typeface="Arial" panose="020B0604020202020204" pitchFamily="34" charset="0"/>
                <a:cs typeface="Arial" panose="020B0604020202020204" pitchFamily="34" charset="0"/>
              </a:rPr>
              <a:t>Milestones:</a:t>
            </a:r>
          </a:p>
          <a:p>
            <a:pPr marL="0" indent="0">
              <a:buNone/>
            </a:pPr>
            <a:endParaRPr lang="en-GB" sz="2400" b="1" dirty="0">
              <a:solidFill>
                <a:srgbClr val="00ABB5"/>
              </a:solidFill>
              <a:latin typeface="Arial" panose="020B0604020202020204" pitchFamily="34" charset="0"/>
              <a:cs typeface="Arial" panose="020B0604020202020204" pitchFamily="34" charset="0"/>
            </a:endParaRPr>
          </a:p>
          <a:p>
            <a:pPr marL="0" indent="0">
              <a:lnSpc>
                <a:spcPct val="150000"/>
              </a:lnSpc>
              <a:buNone/>
            </a:pPr>
            <a:r>
              <a:rPr lang="en-GB" dirty="0" smtClean="0">
                <a:solidFill>
                  <a:srgbClr val="00ABB5"/>
                </a:solidFill>
                <a:latin typeface="Arial" panose="020B0604020202020204" pitchFamily="34" charset="0"/>
                <a:cs typeface="Arial" panose="020B0604020202020204" pitchFamily="34" charset="0"/>
              </a:rPr>
              <a:t>I </a:t>
            </a:r>
            <a:r>
              <a:rPr lang="en-GB" dirty="0">
                <a:solidFill>
                  <a:srgbClr val="00ABB5"/>
                </a:solidFill>
                <a:latin typeface="Arial" panose="020B0604020202020204" pitchFamily="34" charset="0"/>
                <a:cs typeface="Arial" panose="020B0604020202020204" pitchFamily="34" charset="0"/>
              </a:rPr>
              <a:t>can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show an awareness that something is happening by giving more consistent attention </a:t>
            </a:r>
            <a:r>
              <a:rPr lang="en-GB" dirty="0">
                <a:solidFill>
                  <a:srgbClr val="00ABB5"/>
                </a:solidFill>
                <a:latin typeface="Arial" panose="020B0604020202020204" pitchFamily="34" charset="0"/>
                <a:cs typeface="Arial" panose="020B0604020202020204" pitchFamily="34" charset="0"/>
              </a:rPr>
              <a:t>to the repeating phrase “…and Hairy Maclary from Donaldson’s Dairy” (using props),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showing pleasure through a non-verbal or physical response.</a:t>
            </a:r>
          </a:p>
          <a:p>
            <a:pPr>
              <a:lnSpc>
                <a:spcPct val="150000"/>
              </a:lnSpc>
            </a:pPr>
            <a:endParaRPr lang="en-GB" sz="3200" dirty="0">
              <a:solidFill>
                <a:srgbClr val="00ABB5"/>
              </a:solidFill>
            </a:endParaRPr>
          </a:p>
        </p:txBody>
      </p:sp>
    </p:spTree>
    <p:extLst>
      <p:ext uri="{BB962C8B-B14F-4D97-AF65-F5344CB8AC3E}">
        <p14:creationId xmlns:p14="http://schemas.microsoft.com/office/powerpoint/2010/main" val="743804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95401" y="1622738"/>
            <a:ext cx="9601196" cy="3260158"/>
          </a:xfrm>
        </p:spPr>
        <p:txBody>
          <a:bodyPr/>
          <a:lstStyle/>
          <a:p>
            <a:r>
              <a:rPr lang="en-GB" sz="3200" b="1" dirty="0">
                <a:solidFill>
                  <a:srgbClr val="00ABB5"/>
                </a:solidFill>
                <a:latin typeface="Arial" panose="020B0604020202020204" pitchFamily="34" charset="0"/>
                <a:cs typeface="Arial" panose="020B0604020202020204" pitchFamily="34" charset="0"/>
              </a:rPr>
              <a:t>Pre Early </a:t>
            </a:r>
            <a:r>
              <a:rPr lang="en-GB" sz="3200" b="1" dirty="0" smtClean="0">
                <a:solidFill>
                  <a:srgbClr val="00ABB5"/>
                </a:solidFill>
                <a:latin typeface="Arial" panose="020B0604020202020204" pitchFamily="34" charset="0"/>
                <a:cs typeface="Arial" panose="020B0604020202020204" pitchFamily="34" charset="0"/>
              </a:rPr>
              <a:t>Milestones:</a:t>
            </a:r>
            <a:endParaRPr lang="en-GB" dirty="0" smtClean="0">
              <a:solidFill>
                <a:srgbClr val="00ABB5"/>
              </a:solidFill>
              <a:latin typeface="Arial" panose="020B0604020202020204" pitchFamily="34" charset="0"/>
              <a:cs typeface="Arial" panose="020B0604020202020204" pitchFamily="34" charset="0"/>
            </a:endParaRPr>
          </a:p>
          <a:p>
            <a:pPr marL="0" indent="0">
              <a:buNone/>
            </a:pPr>
            <a:endParaRPr lang="en-GB" dirty="0" smtClean="0">
              <a:solidFill>
                <a:srgbClr val="00ABB5"/>
              </a:solidFill>
              <a:latin typeface="Arial" panose="020B0604020202020204" pitchFamily="34" charset="0"/>
              <a:cs typeface="Arial" panose="020B0604020202020204" pitchFamily="34" charset="0"/>
            </a:endParaRPr>
          </a:p>
          <a:p>
            <a:pPr marL="0" indent="0">
              <a:lnSpc>
                <a:spcPct val="150000"/>
              </a:lnSpc>
              <a:buNone/>
            </a:pPr>
            <a:r>
              <a:rPr lang="en-GB" dirty="0" smtClean="0">
                <a:solidFill>
                  <a:srgbClr val="00ABB5"/>
                </a:solidFill>
                <a:latin typeface="Arial" panose="020B0604020202020204" pitchFamily="34" charset="0"/>
                <a:cs typeface="Arial" panose="020B0604020202020204" pitchFamily="34" charset="0"/>
              </a:rPr>
              <a:t>I </a:t>
            </a:r>
            <a:r>
              <a:rPr lang="en-GB" dirty="0">
                <a:solidFill>
                  <a:srgbClr val="00ABB5"/>
                </a:solidFill>
                <a:latin typeface="Arial" panose="020B0604020202020204" pitchFamily="34" charset="0"/>
                <a:cs typeface="Arial" panose="020B0604020202020204" pitchFamily="34" charset="0"/>
              </a:rPr>
              <a:t>can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show an interest </a:t>
            </a:r>
            <a:r>
              <a:rPr lang="en-GB" dirty="0">
                <a:solidFill>
                  <a:srgbClr val="00ABB5"/>
                </a:solidFill>
                <a:latin typeface="Arial" panose="020B0604020202020204" pitchFamily="34" charset="0"/>
                <a:cs typeface="Arial" panose="020B0604020202020204" pitchFamily="34" charset="0"/>
              </a:rPr>
              <a:t>in the story ‘Hairy Maclary from Donaldson's Dairy’ and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anticipate and respond </a:t>
            </a:r>
            <a:r>
              <a:rPr lang="en-GB" dirty="0">
                <a:solidFill>
                  <a:srgbClr val="00ABB5"/>
                </a:solidFill>
                <a:latin typeface="Arial" panose="020B0604020202020204" pitchFamily="34" charset="0"/>
                <a:cs typeface="Arial" panose="020B0604020202020204" pitchFamily="34" charset="0"/>
              </a:rPr>
              <a:t>to the repeating phrase “……and Hairy Maclary from Donaldson's Dairy”,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demonstrating my likes and dislikes </a:t>
            </a:r>
            <a:r>
              <a:rPr lang="en-GB" dirty="0">
                <a:solidFill>
                  <a:srgbClr val="00ABB5"/>
                </a:solidFill>
                <a:latin typeface="Arial" panose="020B0604020202020204" pitchFamily="34" charset="0"/>
                <a:cs typeface="Arial" panose="020B0604020202020204" pitchFamily="34" charset="0"/>
              </a:rPr>
              <a:t>for Hairy Maclary and Scarface Claw. I can </a:t>
            </a:r>
            <a:r>
              <a:rPr lang="en-GB"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recognise Hairy Maclary on the cover </a:t>
            </a:r>
            <a:r>
              <a:rPr lang="en-GB" dirty="0">
                <a:solidFill>
                  <a:srgbClr val="00ABB5"/>
                </a:solidFill>
                <a:latin typeface="Arial" panose="020B0604020202020204" pitchFamily="34" charset="0"/>
                <a:cs typeface="Arial" panose="020B0604020202020204" pitchFamily="34" charset="0"/>
              </a:rPr>
              <a:t>of 1 other book. </a:t>
            </a:r>
          </a:p>
          <a:p>
            <a:pPr>
              <a:lnSpc>
                <a:spcPct val="150000"/>
              </a:lnSpc>
            </a:pPr>
            <a:endParaRPr lang="en-GB" dirty="0">
              <a:solidFill>
                <a:srgbClr val="00ABB5"/>
              </a:solidFill>
            </a:endParaRPr>
          </a:p>
        </p:txBody>
      </p:sp>
    </p:spTree>
    <p:extLst>
      <p:ext uri="{BB962C8B-B14F-4D97-AF65-F5344CB8AC3E}">
        <p14:creationId xmlns:p14="http://schemas.microsoft.com/office/powerpoint/2010/main" val="175383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7904" y="545050"/>
            <a:ext cx="3922869" cy="553998"/>
          </a:xfrm>
          <a:prstGeom prst="rect">
            <a:avLst/>
          </a:prstGeom>
        </p:spPr>
        <p:txBody>
          <a:bodyPr wrap="none">
            <a:spAutoFit/>
          </a:bodyPr>
          <a:lstStyle/>
          <a:p>
            <a:r>
              <a:rPr lang="en-GB" sz="3000" b="1" kern="0" dirty="0" smtClean="0">
                <a:solidFill>
                  <a:srgbClr val="00ABB5"/>
                </a:solidFill>
                <a:ea typeface="+mj-ea"/>
                <a:cs typeface="+mj-cs"/>
              </a:rPr>
              <a:t>Pre-early Milestones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12163144"/>
              </p:ext>
            </p:extLst>
          </p:nvPr>
        </p:nvGraphicFramePr>
        <p:xfrm>
          <a:off x="367904" y="1356070"/>
          <a:ext cx="5144623" cy="3810000"/>
        </p:xfrm>
        <a:graphic>
          <a:graphicData uri="http://schemas.openxmlformats.org/drawingml/2006/table">
            <a:tbl>
              <a:tblPr firstRow="1" firstCol="1" bandRow="1"/>
              <a:tblGrid>
                <a:gridCol w="1099678">
                  <a:extLst>
                    <a:ext uri="{9D8B030D-6E8A-4147-A177-3AD203B41FA5}">
                      <a16:colId xmlns:a16="http://schemas.microsoft.com/office/drawing/2014/main" val="2535064426"/>
                    </a:ext>
                  </a:extLst>
                </a:gridCol>
                <a:gridCol w="1464269">
                  <a:extLst>
                    <a:ext uri="{9D8B030D-6E8A-4147-A177-3AD203B41FA5}">
                      <a16:colId xmlns:a16="http://schemas.microsoft.com/office/drawing/2014/main" val="3320151709"/>
                    </a:ext>
                  </a:extLst>
                </a:gridCol>
                <a:gridCol w="2580676">
                  <a:extLst>
                    <a:ext uri="{9D8B030D-6E8A-4147-A177-3AD203B41FA5}">
                      <a16:colId xmlns:a16="http://schemas.microsoft.com/office/drawing/2014/main" val="4239128981"/>
                    </a:ext>
                  </a:extLst>
                </a:gridCol>
              </a:tblGrid>
              <a:tr h="532130">
                <a:tc>
                  <a:txBody>
                    <a:bodyPr/>
                    <a:lstStyle/>
                    <a:p>
                      <a:pPr algn="ctr">
                        <a:lnSpc>
                          <a:spcPts val="1200"/>
                        </a:lnSpc>
                        <a:spcAft>
                          <a:spcPts val="0"/>
                        </a:spcAft>
                      </a:pPr>
                      <a:r>
                        <a:rPr lang="en-GB" sz="1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Listening and talking</a:t>
                      </a:r>
                      <a:endParaRPr lang="en-GB" sz="1100">
                        <a:solidFill>
                          <a:schemeClr val="bg1"/>
                        </a:solidFill>
                        <a:effectLst/>
                        <a:latin typeface="Arial" panose="020B0604020202020204" pitchFamily="34" charset="0"/>
                        <a:ea typeface="MS Mincho"/>
                        <a:cs typeface="Times New Roman" panose="02020603050405020304" pitchFamily="18" charset="0"/>
                      </a:endParaRPr>
                    </a:p>
                    <a:p>
                      <a:pPr algn="ctr">
                        <a:lnSpc>
                          <a:spcPts val="1200"/>
                        </a:lnSpc>
                        <a:spcAft>
                          <a:spcPts val="0"/>
                        </a:spcAft>
                      </a:pPr>
                      <a:r>
                        <a:rPr lang="en-GB" sz="1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a:solidFill>
                          <a:schemeClr val="bg1"/>
                        </a:solidFill>
                        <a:effectLst/>
                        <a:latin typeface="Arial" panose="020B0604020202020204" pitchFamily="34" charset="0"/>
                        <a:ea typeface="MS Mincho"/>
                        <a:cs typeface="Times New Roman" panose="02020603050405020304" pitchFamily="18" charset="0"/>
                      </a:endParaRPr>
                    </a:p>
                    <a:p>
                      <a:pPr algn="ctr">
                        <a:lnSpc>
                          <a:spcPts val="1200"/>
                        </a:lnSpc>
                        <a:spcAft>
                          <a:spcPts val="0"/>
                        </a:spcAft>
                      </a:pPr>
                      <a:r>
                        <a:rPr lang="en-GB" sz="1000">
                          <a:solidFill>
                            <a:schemeClr val="bg1"/>
                          </a:solidFill>
                          <a:effectLst/>
                          <a:latin typeface="Arial" panose="020B0604020202020204" pitchFamily="34" charset="0"/>
                          <a:ea typeface="Times New Roman" panose="02020603050405020304" pitchFamily="18" charset="0"/>
                          <a:cs typeface="Arial" panose="020B0604020202020204" pitchFamily="34" charset="0"/>
                        </a:rPr>
                        <a:t>Curriculum Organisers</a:t>
                      </a:r>
                      <a:endParaRPr lang="en-GB" sz="110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spcAft>
                          <a:spcPts val="0"/>
                        </a:spcAft>
                      </a:pPr>
                      <a:r>
                        <a:rPr lang="en-GB" sz="1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Experiences and Outcomes</a:t>
                      </a:r>
                      <a:endParaRPr lang="en-GB" sz="1100">
                        <a:solidFill>
                          <a:schemeClr val="bg1"/>
                        </a:solidFill>
                        <a:effectLst/>
                        <a:latin typeface="Arial" panose="020B0604020202020204" pitchFamily="34" charset="0"/>
                        <a:ea typeface="MS Mincho"/>
                        <a:cs typeface="Times New Roman" panose="02020603050405020304" pitchFamily="18" charset="0"/>
                      </a:endParaRPr>
                    </a:p>
                    <a:p>
                      <a:pPr algn="ctr">
                        <a:lnSpc>
                          <a:spcPts val="1200"/>
                        </a:lnSpc>
                        <a:spcAft>
                          <a:spcPts val="0"/>
                        </a:spcAft>
                        <a:tabLst>
                          <a:tab pos="457200" algn="l"/>
                          <a:tab pos="914400" algn="l"/>
                          <a:tab pos="1371600" algn="l"/>
                          <a:tab pos="1828800" algn="l"/>
                          <a:tab pos="2971800" algn="l"/>
                          <a:tab pos="3429000" algn="l"/>
                          <a:tab pos="5715000" algn="r"/>
                        </a:tabLst>
                      </a:pPr>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for planning learning, teaching and assessment</a:t>
                      </a:r>
                      <a:endParaRPr lang="en-GB" sz="110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ts val="1200"/>
                        </a:lnSpc>
                        <a:spcAft>
                          <a:spcPts val="0"/>
                        </a:spcAft>
                        <a:tabLst>
                          <a:tab pos="457200" algn="l"/>
                          <a:tab pos="914400" algn="l"/>
                          <a:tab pos="1371600" algn="l"/>
                          <a:tab pos="1828800" algn="l"/>
                          <a:tab pos="2971800" algn="l"/>
                          <a:tab pos="3429000" algn="l"/>
                          <a:tab pos="5715000" algn="r"/>
                        </a:tabLst>
                      </a:pPr>
                      <a:r>
                        <a:rPr lang="en-GB" sz="1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Milestones</a:t>
                      </a:r>
                      <a:endParaRPr lang="en-GB" sz="1100" dirty="0">
                        <a:solidFill>
                          <a:schemeClr val="bg1"/>
                        </a:solidFill>
                        <a:effectLst/>
                        <a:latin typeface="Arial" panose="020B0604020202020204" pitchFamily="34" charset="0"/>
                        <a:ea typeface="MS Mincho"/>
                        <a:cs typeface="Times New Roman" panose="02020603050405020304" pitchFamily="18" charset="0"/>
                      </a:endParaRPr>
                    </a:p>
                    <a:p>
                      <a:pPr algn="ctr">
                        <a:lnSpc>
                          <a:spcPts val="1200"/>
                        </a:lnSpc>
                        <a:spcAft>
                          <a:spcPts val="0"/>
                        </a:spcAft>
                        <a:tabLst>
                          <a:tab pos="457200" algn="l"/>
                          <a:tab pos="914400" algn="l"/>
                          <a:tab pos="1371600" algn="l"/>
                          <a:tab pos="1828800" algn="l"/>
                          <a:tab pos="2971800" algn="l"/>
                          <a:tab pos="3429000" algn="l"/>
                          <a:tab pos="5715000" algn="r"/>
                        </a:tabLst>
                      </a:pPr>
                      <a:r>
                        <a:rPr lang="en-GB" sz="1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dirty="0">
                        <a:solidFill>
                          <a:schemeClr val="bg1"/>
                        </a:solidFill>
                        <a:effectLst/>
                        <a:latin typeface="Arial" panose="020B0604020202020204" pitchFamily="34" charset="0"/>
                        <a:ea typeface="MS Mincho"/>
                        <a:cs typeface="Times New Roman" panose="02020603050405020304" pitchFamily="18" charset="0"/>
                      </a:endParaRPr>
                    </a:p>
                    <a:p>
                      <a:pPr algn="ctr">
                        <a:lnSpc>
                          <a:spcPts val="1200"/>
                        </a:lnSpc>
                        <a:spcAft>
                          <a:spcPts val="0"/>
                        </a:spcAft>
                        <a:tabLst>
                          <a:tab pos="457200" algn="l"/>
                          <a:tab pos="914400" algn="l"/>
                          <a:tab pos="1371600" algn="l"/>
                          <a:tab pos="1828800" algn="l"/>
                          <a:tab pos="2971800" algn="l"/>
                          <a:tab pos="3429000" algn="l"/>
                          <a:tab pos="5715000" algn="r"/>
                        </a:tabLst>
                      </a:pPr>
                      <a:r>
                        <a:rPr lang="en-GB"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to support practitioners’ professional judgement</a:t>
                      </a:r>
                      <a:endParaRPr lang="en-GB" sz="11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609329376"/>
                  </a:ext>
                </a:extLst>
              </a:tr>
              <a:tr h="1429385">
                <a:tc>
                  <a:txBody>
                    <a:bodyPr/>
                    <a:lstStyle/>
                    <a:p>
                      <a:pPr>
                        <a:lnSpc>
                          <a:spcPts val="1200"/>
                        </a:lnSpc>
                        <a:spcAft>
                          <a:spcPts val="0"/>
                        </a:spcAft>
                      </a:pPr>
                      <a:r>
                        <a:rPr lang="en-GB"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Enjoyment and choice</a:t>
                      </a:r>
                      <a:endParaRPr lang="en-GB" sz="1100" dirty="0">
                        <a:solidFill>
                          <a:schemeClr val="bg1"/>
                        </a:solidFill>
                        <a:effectLst/>
                        <a:latin typeface="Arial" panose="020B0604020202020204" pitchFamily="34" charset="0"/>
                        <a:ea typeface="MS Mincho"/>
                        <a:cs typeface="Times New Roman" panose="02020603050405020304" pitchFamily="18" charset="0"/>
                      </a:endParaRPr>
                    </a:p>
                    <a:p>
                      <a:pPr>
                        <a:lnSpc>
                          <a:spcPts val="1200"/>
                        </a:lnSpc>
                        <a:spcAft>
                          <a:spcPts val="0"/>
                        </a:spcAft>
                      </a:pPr>
                      <a:r>
                        <a:rPr lang="en-GB"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within a motivating and challenging environment developing an awareness of the relevance of texts in my life.</a:t>
                      </a:r>
                      <a:endParaRPr lang="en-GB" sz="11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ts val="1200"/>
                        </a:lnSpc>
                        <a:spcAft>
                          <a:spcPts val="0"/>
                        </a:spcAft>
                        <a:tabLst>
                          <a:tab pos="2971800" algn="l"/>
                          <a:tab pos="3429000" algn="l"/>
                          <a:tab pos="5715000" algn="r"/>
                        </a:tabLst>
                      </a:pPr>
                      <a:r>
                        <a:rPr lang="en-GB" sz="1000">
                          <a:solidFill>
                            <a:srgbClr val="595959"/>
                          </a:solidFill>
                          <a:effectLst/>
                          <a:latin typeface="Arial" panose="020B0604020202020204" pitchFamily="34" charset="0"/>
                          <a:ea typeface="Times New Roman" panose="02020603050405020304" pitchFamily="18" charset="0"/>
                          <a:cs typeface="Arial" panose="020B0604020202020204" pitchFamily="34" charset="0"/>
                        </a:rPr>
                        <a:t>I enjoy exploring and playing with patterns and sounds of language, and can use what I learn.</a:t>
                      </a:r>
                      <a:endParaRPr lang="en-GB" sz="1100">
                        <a:solidFill>
                          <a:srgbClr val="595959"/>
                        </a:solidFill>
                        <a:effectLst/>
                        <a:latin typeface="Arial" panose="020B0604020202020204" pitchFamily="34" charset="0"/>
                        <a:ea typeface="MS Mincho"/>
                        <a:cs typeface="Times New Roman" panose="02020603050405020304" pitchFamily="18" charset="0"/>
                      </a:endParaRPr>
                    </a:p>
                    <a:p>
                      <a:pPr algn="r">
                        <a:lnSpc>
                          <a:spcPts val="1200"/>
                        </a:lnSpc>
                        <a:spcAft>
                          <a:spcPts val="0"/>
                        </a:spcAft>
                        <a:tabLst>
                          <a:tab pos="2971800" algn="l"/>
                          <a:tab pos="3429000" algn="l"/>
                          <a:tab pos="5715000" algn="r"/>
                        </a:tabLst>
                      </a:pPr>
                      <a:r>
                        <a:rPr lang="en-GB" sz="1000" i="1">
                          <a:solidFill>
                            <a:srgbClr val="FF0000"/>
                          </a:solidFill>
                          <a:effectLst/>
                          <a:latin typeface="Arial" panose="020B0604020202020204" pitchFamily="34" charset="0"/>
                          <a:ea typeface="Times New Roman" panose="02020603050405020304" pitchFamily="18" charset="0"/>
                          <a:cs typeface="Arial" panose="020B0604020202020204" pitchFamily="34" charset="0"/>
                        </a:rPr>
                        <a:t>LIT 0-01a/LIT 0-11a/LIT 0-20a</a:t>
                      </a:r>
                      <a:endParaRPr lang="en-GB" sz="1100">
                        <a:solidFill>
                          <a:srgbClr val="595959"/>
                        </a:solidFill>
                        <a:effectLst/>
                        <a:latin typeface="Arial" panose="020B0604020202020204" pitchFamily="34" charset="0"/>
                        <a:ea typeface="MS Mincho"/>
                        <a:cs typeface="Times New Roman" panose="02020603050405020304" pitchFamily="18" charset="0"/>
                      </a:endParaRPr>
                    </a:p>
                    <a:p>
                      <a:pPr>
                        <a:lnSpc>
                          <a:spcPts val="1200"/>
                        </a:lnSpc>
                        <a:spcAft>
                          <a:spcPts val="0"/>
                        </a:spcAft>
                        <a:tabLst>
                          <a:tab pos="2971800" algn="l"/>
                          <a:tab pos="3429000" algn="l"/>
                          <a:tab pos="5715000" algn="r"/>
                        </a:tabLst>
                      </a:pPr>
                      <a:r>
                        <a:rPr lang="en-GB" sz="1000">
                          <a:solidFill>
                            <a:srgbClr val="595959"/>
                          </a:solidFill>
                          <a:effectLst/>
                          <a:latin typeface="Arial" panose="020B0604020202020204" pitchFamily="34" charset="0"/>
                          <a:ea typeface="Times New Roman" panose="02020603050405020304" pitchFamily="18" charset="0"/>
                          <a:cs typeface="Arial" panose="020B0604020202020204" pitchFamily="34" charset="0"/>
                        </a:rPr>
                        <a:t>I enjoy exploring and choosing stories and other texts to watch, read and listen to, and can share my likes and dislikes.</a:t>
                      </a:r>
                      <a:endParaRPr lang="en-GB" sz="1100">
                        <a:solidFill>
                          <a:srgbClr val="595959"/>
                        </a:solidFill>
                        <a:effectLst/>
                        <a:latin typeface="Arial" panose="020B0604020202020204" pitchFamily="34" charset="0"/>
                        <a:ea typeface="MS Mincho"/>
                        <a:cs typeface="Times New Roman" panose="02020603050405020304" pitchFamily="18" charset="0"/>
                      </a:endParaRPr>
                    </a:p>
                    <a:p>
                      <a:pPr algn="r">
                        <a:lnSpc>
                          <a:spcPts val="1200"/>
                        </a:lnSpc>
                        <a:spcAft>
                          <a:spcPts val="0"/>
                        </a:spcAft>
                        <a:tabLst>
                          <a:tab pos="2971800" algn="l"/>
                          <a:tab pos="3429000" algn="l"/>
                          <a:tab pos="5715000" algn="r"/>
                        </a:tabLst>
                      </a:pPr>
                      <a:r>
                        <a:rPr lang="en-GB" sz="1000" i="1">
                          <a:solidFill>
                            <a:srgbClr val="FF0000"/>
                          </a:solidFill>
                          <a:effectLst/>
                          <a:latin typeface="Arial" panose="020B0604020202020204" pitchFamily="34" charset="0"/>
                          <a:ea typeface="Times New Roman" panose="02020603050405020304" pitchFamily="18" charset="0"/>
                          <a:cs typeface="Arial" panose="020B0604020202020204" pitchFamily="34" charset="0"/>
                        </a:rPr>
                        <a:t>LIT 0-01b/LIT 0-11b</a:t>
                      </a:r>
                      <a:endParaRPr lang="en-GB" sz="1100">
                        <a:solidFill>
                          <a:srgbClr val="595959"/>
                        </a:solidFill>
                        <a:effectLst/>
                        <a:latin typeface="Arial" panose="020B0604020202020204" pitchFamily="34" charset="0"/>
                        <a:ea typeface="MS Mincho"/>
                        <a:cs typeface="Times New Roman" panose="02020603050405020304" pitchFamily="18" charset="0"/>
                      </a:endParaRPr>
                    </a:p>
                    <a:p>
                      <a:pPr>
                        <a:lnSpc>
                          <a:spcPts val="1200"/>
                        </a:lnSpc>
                        <a:spcAft>
                          <a:spcPts val="0"/>
                        </a:spcAft>
                        <a:tabLst>
                          <a:tab pos="2971800" algn="l"/>
                          <a:tab pos="3429000" algn="l"/>
                          <a:tab pos="5715000" algn="r"/>
                        </a:tabLst>
                      </a:pPr>
                      <a:r>
                        <a:rPr lang="en-GB" sz="1000">
                          <a:solidFill>
                            <a:srgbClr val="595959"/>
                          </a:solidFill>
                          <a:effectLst/>
                          <a:latin typeface="Arial" panose="020B0604020202020204" pitchFamily="34" charset="0"/>
                          <a:ea typeface="Times New Roman" panose="02020603050405020304" pitchFamily="18" charset="0"/>
                          <a:cs typeface="Arial" panose="020B0604020202020204" pitchFamily="34" charset="0"/>
                        </a:rPr>
                        <a:t>I enjoy exploring events and characters in stories and other texts, sharing my thoughts in different ways.</a:t>
                      </a:r>
                      <a:endParaRPr lang="en-GB" sz="1100">
                        <a:solidFill>
                          <a:srgbClr val="595959"/>
                        </a:solidFill>
                        <a:effectLst/>
                        <a:latin typeface="Arial" panose="020B0604020202020204" pitchFamily="34" charset="0"/>
                        <a:ea typeface="MS Mincho"/>
                        <a:cs typeface="Times New Roman" panose="02020603050405020304" pitchFamily="18" charset="0"/>
                      </a:endParaRPr>
                    </a:p>
                    <a:p>
                      <a:pPr algn="r">
                        <a:lnSpc>
                          <a:spcPts val="1200"/>
                        </a:lnSpc>
                        <a:spcAft>
                          <a:spcPts val="0"/>
                        </a:spcAft>
                        <a:tabLst>
                          <a:tab pos="2971800" algn="l"/>
                          <a:tab pos="3429000" algn="l"/>
                          <a:tab pos="5715000" algn="r"/>
                        </a:tabLst>
                      </a:pPr>
                      <a:r>
                        <a:rPr lang="en-GB" sz="1000" i="1">
                          <a:solidFill>
                            <a:srgbClr val="FF0000"/>
                          </a:solidFill>
                          <a:effectLst/>
                          <a:latin typeface="Arial" panose="020B0604020202020204" pitchFamily="34" charset="0"/>
                          <a:ea typeface="Times New Roman" panose="02020603050405020304" pitchFamily="18" charset="0"/>
                          <a:cs typeface="Arial" panose="020B0604020202020204" pitchFamily="34" charset="0"/>
                        </a:rPr>
                        <a:t>LIT 0-01c</a:t>
                      </a:r>
                      <a:endParaRPr lang="en-GB" sz="110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000" dirty="0">
                          <a:solidFill>
                            <a:srgbClr val="00ABB5"/>
                          </a:solidFill>
                          <a:effectLst/>
                          <a:latin typeface="Arial" panose="020B0604020202020204" pitchFamily="34" charset="0"/>
                          <a:ea typeface="Times New Roman" panose="02020603050405020304" pitchFamily="18" charset="0"/>
                          <a:cs typeface="Arial" panose="020B0604020202020204" pitchFamily="34" charset="0"/>
                        </a:rPr>
                        <a:t>Shows a response to familiar characters, songs, rhymes and/or stories</a:t>
                      </a:r>
                      <a:endParaRPr lang="en-GB" sz="1200" dirty="0">
                        <a:solidFill>
                          <a:srgbClr val="00ABB5"/>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000" dirty="0">
                          <a:effectLst/>
                          <a:latin typeface="Arial" panose="020B0604020202020204" pitchFamily="34" charset="0"/>
                          <a:ea typeface="Times New Roman" panose="02020603050405020304" pitchFamily="18" charset="0"/>
                          <a:cs typeface="Arial" panose="020B0604020202020204" pitchFamily="34" charset="0"/>
                        </a:rPr>
                        <a:t>Generates meaningful vocalisations in response to familiar stimuli, objects, people and/or activities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000" dirty="0">
                          <a:solidFill>
                            <a:srgbClr val="00ABB5"/>
                          </a:solidFill>
                          <a:effectLst/>
                          <a:latin typeface="Arial" panose="020B0604020202020204" pitchFamily="34" charset="0"/>
                          <a:ea typeface="Times New Roman" panose="02020603050405020304" pitchFamily="18" charset="0"/>
                          <a:cs typeface="Arial" panose="020B0604020202020204" pitchFamily="34" charset="0"/>
                        </a:rPr>
                        <a:t>Demonstrates likes or dislikes for characters, songs, rhymes and/or stories</a:t>
                      </a:r>
                      <a:endParaRPr lang="en-GB" sz="1200" dirty="0">
                        <a:solidFill>
                          <a:srgbClr val="00ABB5"/>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000" dirty="0">
                          <a:effectLst/>
                          <a:latin typeface="Arial" panose="020B0604020202020204" pitchFamily="34" charset="0"/>
                          <a:ea typeface="Times New Roman" panose="02020603050405020304" pitchFamily="18" charset="0"/>
                          <a:cs typeface="Arial" panose="020B0604020202020204" pitchFamily="34" charset="0"/>
                        </a:rPr>
                        <a:t>Anticipates and responds to known events in familiar texts, songs, rhymes and/or stories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000" dirty="0">
                          <a:effectLst/>
                          <a:latin typeface="Arial" panose="020B0604020202020204" pitchFamily="34" charset="0"/>
                          <a:ea typeface="Times New Roman" panose="02020603050405020304" pitchFamily="18" charset="0"/>
                          <a:cs typeface="Arial" panose="020B0604020202020204" pitchFamily="34" charset="0"/>
                        </a:rPr>
                        <a:t>Joins in with actions, signs and/or movements relating to familiar texts, songs, rhymes and stories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pPr>
                      <a:r>
                        <a:rPr lang="en-GB" sz="1000" i="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64849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20918016"/>
              </p:ext>
            </p:extLst>
          </p:nvPr>
        </p:nvGraphicFramePr>
        <p:xfrm>
          <a:off x="6139542" y="1339596"/>
          <a:ext cx="5713550" cy="3764280"/>
        </p:xfrm>
        <a:graphic>
          <a:graphicData uri="http://schemas.openxmlformats.org/drawingml/2006/table">
            <a:tbl>
              <a:tblPr firstRow="1" firstCol="1" bandRow="1"/>
              <a:tblGrid>
                <a:gridCol w="1233168">
                  <a:extLst>
                    <a:ext uri="{9D8B030D-6E8A-4147-A177-3AD203B41FA5}">
                      <a16:colId xmlns:a16="http://schemas.microsoft.com/office/drawing/2014/main" val="763180814"/>
                    </a:ext>
                  </a:extLst>
                </a:gridCol>
                <a:gridCol w="1622245">
                  <a:extLst>
                    <a:ext uri="{9D8B030D-6E8A-4147-A177-3AD203B41FA5}">
                      <a16:colId xmlns:a16="http://schemas.microsoft.com/office/drawing/2014/main" val="3809442072"/>
                    </a:ext>
                  </a:extLst>
                </a:gridCol>
                <a:gridCol w="2858137">
                  <a:extLst>
                    <a:ext uri="{9D8B030D-6E8A-4147-A177-3AD203B41FA5}">
                      <a16:colId xmlns:a16="http://schemas.microsoft.com/office/drawing/2014/main" val="2289349682"/>
                    </a:ext>
                  </a:extLst>
                </a:gridCol>
              </a:tblGrid>
              <a:tr h="532130">
                <a:tc>
                  <a:txBody>
                    <a:bodyPr/>
                    <a:lstStyle/>
                    <a:p>
                      <a:pPr algn="ctr">
                        <a:lnSpc>
                          <a:spcPts val="1200"/>
                        </a:lnSpc>
                        <a:spcAft>
                          <a:spcPts val="0"/>
                        </a:spcAft>
                      </a:pPr>
                      <a:r>
                        <a:rPr lang="en-GB" sz="1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Reading</a:t>
                      </a:r>
                      <a:endParaRPr lang="en-GB" sz="1100">
                        <a:solidFill>
                          <a:schemeClr val="bg1"/>
                        </a:solidFill>
                        <a:effectLst/>
                        <a:latin typeface="Arial" panose="020B0604020202020204" pitchFamily="34" charset="0"/>
                        <a:ea typeface="MS Mincho"/>
                        <a:cs typeface="Times New Roman" panose="02020603050405020304" pitchFamily="18" charset="0"/>
                      </a:endParaRPr>
                    </a:p>
                    <a:p>
                      <a:pPr algn="ctr">
                        <a:lnSpc>
                          <a:spcPts val="1200"/>
                        </a:lnSpc>
                        <a:spcAft>
                          <a:spcPts val="0"/>
                        </a:spcAft>
                      </a:pPr>
                      <a:r>
                        <a:rPr lang="en-GB" sz="1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a:solidFill>
                          <a:schemeClr val="bg1"/>
                        </a:solidFill>
                        <a:effectLst/>
                        <a:latin typeface="Arial" panose="020B0604020202020204" pitchFamily="34" charset="0"/>
                        <a:ea typeface="MS Mincho"/>
                        <a:cs typeface="Times New Roman" panose="02020603050405020304" pitchFamily="18" charset="0"/>
                      </a:endParaRPr>
                    </a:p>
                    <a:p>
                      <a:pPr algn="ctr">
                        <a:lnSpc>
                          <a:spcPts val="1200"/>
                        </a:lnSpc>
                        <a:spcAft>
                          <a:spcPts val="0"/>
                        </a:spcAft>
                      </a:pPr>
                      <a:r>
                        <a:rPr lang="en-GB" sz="1000">
                          <a:solidFill>
                            <a:schemeClr val="bg1"/>
                          </a:solidFill>
                          <a:effectLst/>
                          <a:latin typeface="Arial" panose="020B0604020202020204" pitchFamily="34" charset="0"/>
                          <a:ea typeface="Times New Roman" panose="02020603050405020304" pitchFamily="18" charset="0"/>
                          <a:cs typeface="Arial" panose="020B0604020202020204" pitchFamily="34" charset="0"/>
                        </a:rPr>
                        <a:t>Curriculum Organisers</a:t>
                      </a:r>
                      <a:endParaRPr lang="en-GB" sz="110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spcAft>
                          <a:spcPts val="0"/>
                        </a:spcAft>
                      </a:pPr>
                      <a:r>
                        <a:rPr lang="en-GB" sz="1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Experiences and Outcomes</a:t>
                      </a:r>
                      <a:endParaRPr lang="en-GB" sz="1100" dirty="0">
                        <a:solidFill>
                          <a:schemeClr val="bg1"/>
                        </a:solidFill>
                        <a:effectLst/>
                        <a:latin typeface="Arial" panose="020B0604020202020204" pitchFamily="34" charset="0"/>
                        <a:ea typeface="MS Mincho"/>
                        <a:cs typeface="Times New Roman" panose="02020603050405020304" pitchFamily="18" charset="0"/>
                      </a:endParaRPr>
                    </a:p>
                    <a:p>
                      <a:pPr algn="ctr">
                        <a:lnSpc>
                          <a:spcPts val="1200"/>
                        </a:lnSpc>
                        <a:spcAft>
                          <a:spcPts val="0"/>
                        </a:spcAft>
                        <a:tabLst>
                          <a:tab pos="457200" algn="l"/>
                          <a:tab pos="914400" algn="l"/>
                          <a:tab pos="1371600" algn="l"/>
                          <a:tab pos="1828800" algn="l"/>
                          <a:tab pos="2971800" algn="l"/>
                          <a:tab pos="3429000" algn="l"/>
                          <a:tab pos="5715000" algn="r"/>
                        </a:tabLst>
                      </a:pPr>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for planning learning, teaching and assessment</a:t>
                      </a:r>
                      <a:endParaRPr lang="en-GB" sz="11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ts val="1200"/>
                        </a:lnSpc>
                        <a:spcAft>
                          <a:spcPts val="0"/>
                        </a:spcAft>
                        <a:tabLst>
                          <a:tab pos="457200" algn="l"/>
                          <a:tab pos="914400" algn="l"/>
                          <a:tab pos="1371600" algn="l"/>
                          <a:tab pos="1828800" algn="l"/>
                          <a:tab pos="2971800" algn="l"/>
                          <a:tab pos="3429000" algn="l"/>
                          <a:tab pos="5715000" algn="r"/>
                        </a:tabLst>
                      </a:pPr>
                      <a:r>
                        <a:rPr lang="en-GB" sz="1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Milestones</a:t>
                      </a:r>
                      <a:endParaRPr lang="en-GB" sz="1100" dirty="0">
                        <a:solidFill>
                          <a:schemeClr val="bg1"/>
                        </a:solidFill>
                        <a:effectLst/>
                        <a:latin typeface="Arial" panose="020B0604020202020204" pitchFamily="34" charset="0"/>
                        <a:ea typeface="MS Mincho"/>
                        <a:cs typeface="Times New Roman" panose="02020603050405020304" pitchFamily="18" charset="0"/>
                      </a:endParaRPr>
                    </a:p>
                    <a:p>
                      <a:pPr algn="ctr">
                        <a:lnSpc>
                          <a:spcPts val="1200"/>
                        </a:lnSpc>
                        <a:spcAft>
                          <a:spcPts val="0"/>
                        </a:spcAft>
                        <a:tabLst>
                          <a:tab pos="457200" algn="l"/>
                          <a:tab pos="914400" algn="l"/>
                          <a:tab pos="1371600" algn="l"/>
                          <a:tab pos="1828800" algn="l"/>
                          <a:tab pos="2971800" algn="l"/>
                          <a:tab pos="3429000" algn="l"/>
                          <a:tab pos="5715000" algn="r"/>
                        </a:tabLst>
                      </a:pPr>
                      <a:r>
                        <a:rPr lang="en-GB" sz="1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GB" sz="1100" dirty="0">
                        <a:solidFill>
                          <a:schemeClr val="bg1"/>
                        </a:solidFill>
                        <a:effectLst/>
                        <a:latin typeface="Arial" panose="020B0604020202020204" pitchFamily="34" charset="0"/>
                        <a:ea typeface="MS Mincho"/>
                        <a:cs typeface="Times New Roman" panose="02020603050405020304" pitchFamily="18" charset="0"/>
                      </a:endParaRPr>
                    </a:p>
                    <a:p>
                      <a:pPr algn="ctr">
                        <a:lnSpc>
                          <a:spcPts val="1200"/>
                        </a:lnSpc>
                        <a:spcAft>
                          <a:spcPts val="0"/>
                        </a:spcAft>
                        <a:tabLst>
                          <a:tab pos="457200" algn="l"/>
                          <a:tab pos="914400" algn="l"/>
                          <a:tab pos="1371600" algn="l"/>
                          <a:tab pos="1828800" algn="l"/>
                          <a:tab pos="2971800" algn="l"/>
                          <a:tab pos="3429000" algn="l"/>
                          <a:tab pos="5715000" algn="r"/>
                        </a:tabLst>
                      </a:pPr>
                      <a:r>
                        <a:rPr lang="en-GB"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to support practitioners’ professional judgement</a:t>
                      </a:r>
                      <a:endParaRPr lang="en-GB" sz="11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09005874"/>
                  </a:ext>
                </a:extLst>
              </a:tr>
              <a:tr h="1429385">
                <a:tc>
                  <a:txBody>
                    <a:bodyPr/>
                    <a:lstStyle/>
                    <a:p>
                      <a:pPr algn="l">
                        <a:lnSpc>
                          <a:spcPts val="1200"/>
                        </a:lnSpc>
                        <a:spcAft>
                          <a:spcPts val="0"/>
                        </a:spcAft>
                      </a:pPr>
                      <a:r>
                        <a:rPr lang="en-GB"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Enjoyment and choice</a:t>
                      </a:r>
                      <a:endParaRPr lang="en-GB" sz="1100" dirty="0">
                        <a:solidFill>
                          <a:schemeClr val="bg1"/>
                        </a:solidFill>
                        <a:effectLst/>
                        <a:latin typeface="Arial" panose="020B0604020202020204" pitchFamily="34" charset="0"/>
                        <a:ea typeface="MS Mincho"/>
                        <a:cs typeface="Times New Roman" panose="02020603050405020304" pitchFamily="18" charset="0"/>
                      </a:endParaRPr>
                    </a:p>
                    <a:p>
                      <a:pPr algn="l">
                        <a:lnSpc>
                          <a:spcPts val="1200"/>
                        </a:lnSpc>
                        <a:spcAft>
                          <a:spcPts val="0"/>
                        </a:spcAft>
                      </a:pPr>
                      <a:r>
                        <a:rPr lang="en-GB"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within a motivating and challenging environment developing an awareness of the relevance of texts in my life.</a:t>
                      </a:r>
                      <a:endParaRPr lang="en-GB" sz="1100" dirty="0">
                        <a:solidFill>
                          <a:schemeClr val="bg1"/>
                        </a:solidFill>
                        <a:effectLst/>
                        <a:latin typeface="Arial" panose="020B0604020202020204" pitchFamily="34"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a:lnSpc>
                          <a:spcPts val="1200"/>
                        </a:lnSpc>
                        <a:spcAft>
                          <a:spcPts val="0"/>
                        </a:spcAft>
                        <a:tabLst>
                          <a:tab pos="5715000" algn="r"/>
                        </a:tabLst>
                      </a:pPr>
                      <a:r>
                        <a:rPr lang="en-GB" sz="10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I enjoy exploring and playing with the patterns and sounds of language and can use what I learn.</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algn="r">
                        <a:lnSpc>
                          <a:spcPts val="1200"/>
                        </a:lnSpc>
                        <a:spcAft>
                          <a:spcPts val="0"/>
                        </a:spcAft>
                        <a:tabLst>
                          <a:tab pos="5715000" algn="r"/>
                        </a:tabLst>
                      </a:pPr>
                      <a:r>
                        <a:rPr lang="en-GB" sz="10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LIT 0-</a:t>
                      </a:r>
                      <a:r>
                        <a:rPr lang="en-GB" sz="10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01a</a:t>
                      </a:r>
                      <a:r>
                        <a:rPr lang="en-GB" sz="10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/LIT 0-</a:t>
                      </a:r>
                      <a:r>
                        <a:rPr lang="en-GB" sz="10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11a</a:t>
                      </a:r>
                      <a:r>
                        <a:rPr lang="en-GB" sz="10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/LIT 0-</a:t>
                      </a:r>
                      <a:r>
                        <a:rPr lang="en-GB" sz="10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20a</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algn="l">
                        <a:lnSpc>
                          <a:spcPts val="1200"/>
                        </a:lnSpc>
                        <a:spcAft>
                          <a:spcPts val="0"/>
                        </a:spcAft>
                        <a:tabLst>
                          <a:tab pos="5715000" algn="r"/>
                        </a:tabLst>
                      </a:pPr>
                      <a:r>
                        <a:rPr lang="en-GB" sz="10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I enjoy exploring and choosing stories and other texts to watch, read or listen to, and can share my likes and dislikes.</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algn="r">
                        <a:lnSpc>
                          <a:spcPts val="1200"/>
                        </a:lnSpc>
                        <a:spcAft>
                          <a:spcPts val="0"/>
                        </a:spcAft>
                        <a:tabLst>
                          <a:tab pos="5715000" algn="r"/>
                        </a:tabLst>
                      </a:pPr>
                      <a:r>
                        <a:rPr lang="en-GB" sz="10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LIT 0-</a:t>
                      </a:r>
                      <a:r>
                        <a:rPr lang="en-GB" sz="10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01b</a:t>
                      </a:r>
                      <a:r>
                        <a:rPr lang="en-GB" sz="10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/LIT 0-</a:t>
                      </a:r>
                      <a:r>
                        <a:rPr lang="en-GB" sz="1000"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11b</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algn="just">
                        <a:lnSpc>
                          <a:spcPts val="1200"/>
                        </a:lnSpc>
                        <a:spcAft>
                          <a:spcPts val="0"/>
                        </a:spcAft>
                        <a:tabLst>
                          <a:tab pos="5715000" algn="r"/>
                        </a:tabLst>
                      </a:pPr>
                      <a:r>
                        <a:rPr lang="en-GB" sz="1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000" dirty="0">
                          <a:solidFill>
                            <a:srgbClr val="00ABB5"/>
                          </a:solidFill>
                          <a:effectLst/>
                          <a:latin typeface="Arial" panose="020B0604020202020204" pitchFamily="34" charset="0"/>
                          <a:ea typeface="Times New Roman" panose="02020603050405020304" pitchFamily="18" charset="0"/>
                          <a:cs typeface="Arial" panose="020B0604020202020204" pitchFamily="34" charset="0"/>
                        </a:rPr>
                        <a:t>Shows an interest in rhymes, stories and/or text</a:t>
                      </a:r>
                      <a:endParaRPr lang="en-GB" sz="1100" dirty="0">
                        <a:solidFill>
                          <a:srgbClr val="00ABB5"/>
                        </a:solidFill>
                        <a:effectLst/>
                        <a:latin typeface="Arial" panose="020B0604020202020204" pitchFamily="34" charset="0"/>
                        <a:ea typeface="MS Mincho"/>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0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Shows an interest and makes a choice between a familiar rhyme, story and/or text</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000" dirty="0">
                          <a:solidFill>
                            <a:srgbClr val="00ABB5"/>
                          </a:solidFill>
                          <a:effectLst/>
                          <a:latin typeface="Arial" panose="020B0604020202020204" pitchFamily="34" charset="0"/>
                          <a:ea typeface="Times New Roman" panose="02020603050405020304" pitchFamily="18" charset="0"/>
                          <a:cs typeface="Arial" panose="020B0604020202020204" pitchFamily="34" charset="0"/>
                        </a:rPr>
                        <a:t>Anticipates or reacts to parts of a rhyme, story and/or text</a:t>
                      </a:r>
                      <a:endParaRPr lang="en-GB" sz="1100" dirty="0">
                        <a:solidFill>
                          <a:srgbClr val="00ABB5"/>
                        </a:solidFill>
                        <a:effectLst/>
                        <a:latin typeface="Arial" panose="020B0604020202020204" pitchFamily="34" charset="0"/>
                        <a:ea typeface="MS Mincho"/>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0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Demonstrates an awareness of the conventions of handling a storybook or text for example:</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742950" lvl="1" indent="-285750" algn="l">
                        <a:lnSpc>
                          <a:spcPct val="115000"/>
                        </a:lnSpc>
                        <a:spcAft>
                          <a:spcPts val="0"/>
                        </a:spcAft>
                        <a:buFont typeface="Courier New" panose="02070309020205020404" pitchFamily="49" charset="0"/>
                        <a:buChar char="o"/>
                        <a:tabLst>
                          <a:tab pos="457200" algn="l"/>
                          <a:tab pos="914400" algn="l"/>
                          <a:tab pos="1371600" algn="l"/>
                          <a:tab pos="1828800" algn="l"/>
                          <a:tab pos="2971800" algn="l"/>
                          <a:tab pos="3429000" algn="l"/>
                          <a:tab pos="5715000" algn="r"/>
                        </a:tabLst>
                      </a:pPr>
                      <a:r>
                        <a:rPr lang="en-GB" sz="10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Turning a page</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742950" lvl="1" indent="-285750" algn="l">
                        <a:lnSpc>
                          <a:spcPct val="115000"/>
                        </a:lnSpc>
                        <a:spcAft>
                          <a:spcPts val="0"/>
                        </a:spcAft>
                        <a:buFont typeface="Courier New" panose="02070309020205020404" pitchFamily="49" charset="0"/>
                        <a:buChar char="o"/>
                        <a:tabLst>
                          <a:tab pos="457200" algn="l"/>
                          <a:tab pos="914400" algn="l"/>
                          <a:tab pos="1371600" algn="l"/>
                          <a:tab pos="1828800" algn="l"/>
                          <a:tab pos="2971800" algn="l"/>
                          <a:tab pos="3429000" algn="l"/>
                          <a:tab pos="5715000" algn="r"/>
                        </a:tabLst>
                      </a:pPr>
                      <a:r>
                        <a:rPr lang="en-GB" sz="10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Left to right </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742950" lvl="1" indent="-285750" algn="l">
                        <a:lnSpc>
                          <a:spcPct val="115000"/>
                        </a:lnSpc>
                        <a:spcAft>
                          <a:spcPts val="0"/>
                        </a:spcAft>
                        <a:buFont typeface="Courier New" panose="02070309020205020404" pitchFamily="49" charset="0"/>
                        <a:buChar char="o"/>
                        <a:tabLst>
                          <a:tab pos="457200" algn="l"/>
                          <a:tab pos="914400" algn="l"/>
                          <a:tab pos="1371600" algn="l"/>
                          <a:tab pos="1828800" algn="l"/>
                          <a:tab pos="2971800" algn="l"/>
                          <a:tab pos="3429000" algn="l"/>
                          <a:tab pos="5715000" algn="r"/>
                        </a:tabLst>
                      </a:pPr>
                      <a:r>
                        <a:rPr lang="en-GB" sz="10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Holding book right way up</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742950" lvl="1" indent="-285750" algn="l">
                        <a:lnSpc>
                          <a:spcPct val="115000"/>
                        </a:lnSpc>
                        <a:spcAft>
                          <a:spcPts val="0"/>
                        </a:spcAft>
                        <a:buFont typeface="Courier New" panose="02070309020205020404" pitchFamily="49" charset="0"/>
                        <a:buChar char="o"/>
                        <a:tabLst>
                          <a:tab pos="457200" algn="l"/>
                          <a:tab pos="914400" algn="l"/>
                          <a:tab pos="1371600" algn="l"/>
                          <a:tab pos="1828800" algn="l"/>
                          <a:tab pos="2971800" algn="l"/>
                          <a:tab pos="3429000" algn="l"/>
                          <a:tab pos="5715000" algn="r"/>
                        </a:tabLst>
                      </a:pPr>
                      <a:r>
                        <a:rPr lang="en-GB" sz="10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Identifying front and back of a book</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742950" lvl="1" indent="-285750" algn="l">
                        <a:lnSpc>
                          <a:spcPct val="115000"/>
                        </a:lnSpc>
                        <a:spcAft>
                          <a:spcPts val="0"/>
                        </a:spcAft>
                        <a:buFont typeface="Courier New" panose="02070309020205020404" pitchFamily="49" charset="0"/>
                        <a:buChar char="o"/>
                        <a:tabLst>
                          <a:tab pos="457200" algn="l"/>
                          <a:tab pos="914400" algn="l"/>
                          <a:tab pos="1371600" algn="l"/>
                          <a:tab pos="1828800" algn="l"/>
                          <a:tab pos="2971800" algn="l"/>
                          <a:tab pos="3429000" algn="l"/>
                          <a:tab pos="5715000" algn="r"/>
                        </a:tabLst>
                      </a:pPr>
                      <a:r>
                        <a:rPr lang="en-GB" sz="10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Knowing the difference between a picture and text</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tabLst>
                          <a:tab pos="457200" algn="l"/>
                          <a:tab pos="914400" algn="l"/>
                          <a:tab pos="1371600" algn="l"/>
                          <a:tab pos="1828800" algn="l"/>
                          <a:tab pos="2971800" algn="l"/>
                          <a:tab pos="3429000" algn="l"/>
                          <a:tab pos="5715000" algn="r"/>
                        </a:tabLst>
                      </a:pPr>
                      <a:r>
                        <a:rPr lang="en-GB" sz="10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Explores a storybook or text in order to find objects, pictures and/or words</a:t>
                      </a:r>
                      <a:endParaRPr lang="en-GB" sz="1100" dirty="0">
                        <a:solidFill>
                          <a:srgbClr val="595959"/>
                        </a:solidFill>
                        <a:effectLst/>
                        <a:latin typeface="Arial" panose="020B0604020202020204" pitchFamily="34"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354715"/>
                  </a:ext>
                </a:extLst>
              </a:tr>
            </a:tbl>
          </a:graphicData>
        </a:graphic>
      </p:graphicFrame>
    </p:spTree>
    <p:extLst>
      <p:ext uri="{BB962C8B-B14F-4D97-AF65-F5344CB8AC3E}">
        <p14:creationId xmlns:p14="http://schemas.microsoft.com/office/powerpoint/2010/main" val="401982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95401" y="1622738"/>
            <a:ext cx="9601196" cy="3260158"/>
          </a:xfrm>
        </p:spPr>
        <p:txBody>
          <a:bodyPr/>
          <a:lstStyle/>
          <a:p>
            <a:r>
              <a:rPr lang="en-GB" sz="3200" b="1" dirty="0">
                <a:solidFill>
                  <a:srgbClr val="00ABB5"/>
                </a:solidFill>
                <a:latin typeface="Arial" panose="020B0604020202020204" pitchFamily="34" charset="0"/>
                <a:cs typeface="Arial" panose="020B0604020202020204" pitchFamily="34" charset="0"/>
              </a:rPr>
              <a:t>Pre Early </a:t>
            </a:r>
            <a:r>
              <a:rPr lang="en-GB" sz="3200" b="1" dirty="0" smtClean="0">
                <a:solidFill>
                  <a:srgbClr val="00ABB5"/>
                </a:solidFill>
                <a:latin typeface="Arial" panose="020B0604020202020204" pitchFamily="34" charset="0"/>
                <a:cs typeface="Arial" panose="020B0604020202020204" pitchFamily="34" charset="0"/>
              </a:rPr>
              <a:t>Milestones:</a:t>
            </a:r>
            <a:endParaRPr lang="en-GB" dirty="0" smtClean="0">
              <a:solidFill>
                <a:srgbClr val="00ABB5"/>
              </a:solidFill>
              <a:latin typeface="Arial" panose="020B0604020202020204" pitchFamily="34" charset="0"/>
              <a:cs typeface="Arial" panose="020B0604020202020204" pitchFamily="34" charset="0"/>
            </a:endParaRPr>
          </a:p>
          <a:p>
            <a:pPr marL="0" indent="0">
              <a:buNone/>
            </a:pPr>
            <a:endParaRPr lang="en-GB" dirty="0" smtClean="0">
              <a:solidFill>
                <a:srgbClr val="00ABB5"/>
              </a:solidFill>
              <a:latin typeface="Arial" panose="020B0604020202020204" pitchFamily="34" charset="0"/>
              <a:cs typeface="Arial" panose="020B0604020202020204" pitchFamily="34" charset="0"/>
            </a:endParaRPr>
          </a:p>
          <a:p>
            <a:pPr marL="0" indent="0">
              <a:lnSpc>
                <a:spcPct val="150000"/>
              </a:lnSpc>
              <a:buNone/>
            </a:pPr>
            <a:r>
              <a:rPr lang="en-GB" dirty="0" smtClean="0">
                <a:solidFill>
                  <a:srgbClr val="00ABB5"/>
                </a:solidFill>
                <a:latin typeface="Arial" panose="020B0604020202020204" pitchFamily="34" charset="0"/>
                <a:cs typeface="Arial" panose="020B0604020202020204" pitchFamily="34" charset="0"/>
              </a:rPr>
              <a:t>I </a:t>
            </a:r>
            <a:r>
              <a:rPr lang="en-GB" dirty="0">
                <a:solidFill>
                  <a:srgbClr val="00ABB5"/>
                </a:solidFill>
                <a:latin typeface="Arial" panose="020B0604020202020204" pitchFamily="34" charset="0"/>
                <a:cs typeface="Arial" panose="020B0604020202020204" pitchFamily="34" charset="0"/>
              </a:rPr>
              <a:t>can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show an interest </a:t>
            </a:r>
            <a:r>
              <a:rPr lang="en-GB" dirty="0">
                <a:solidFill>
                  <a:srgbClr val="00ABB5"/>
                </a:solidFill>
                <a:latin typeface="Arial" panose="020B0604020202020204" pitchFamily="34" charset="0"/>
                <a:cs typeface="Arial" panose="020B0604020202020204" pitchFamily="34" charset="0"/>
              </a:rPr>
              <a:t>in the story ‘Hairy Maclary from Donaldson's Dairy’ and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anticipate and respond </a:t>
            </a:r>
            <a:r>
              <a:rPr lang="en-GB" dirty="0">
                <a:solidFill>
                  <a:srgbClr val="00ABB5"/>
                </a:solidFill>
                <a:latin typeface="Arial" panose="020B0604020202020204" pitchFamily="34" charset="0"/>
                <a:cs typeface="Arial" panose="020B0604020202020204" pitchFamily="34" charset="0"/>
              </a:rPr>
              <a:t>to the repeating phrase “……and Hairy Maclary from Donaldson's Dairy”, </a:t>
            </a:r>
            <a:r>
              <a:rPr lang="en-GB" i="1"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demonstrating my likes and dislikes </a:t>
            </a:r>
            <a:r>
              <a:rPr lang="en-GB" dirty="0">
                <a:solidFill>
                  <a:srgbClr val="00ABB5"/>
                </a:solidFill>
                <a:latin typeface="Arial" panose="020B0604020202020204" pitchFamily="34" charset="0"/>
                <a:cs typeface="Arial" panose="020B0604020202020204" pitchFamily="34" charset="0"/>
              </a:rPr>
              <a:t>for Hairy Maclary and Scarface Claw. I can </a:t>
            </a:r>
            <a:r>
              <a:rPr lang="en-GB" dirty="0">
                <a:ln w="0"/>
                <a:solidFill>
                  <a:srgbClr val="00ABB5"/>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recognise Hairy Maclary on the cover </a:t>
            </a:r>
            <a:r>
              <a:rPr lang="en-GB" dirty="0">
                <a:solidFill>
                  <a:srgbClr val="00ABB5"/>
                </a:solidFill>
                <a:latin typeface="Arial" panose="020B0604020202020204" pitchFamily="34" charset="0"/>
                <a:cs typeface="Arial" panose="020B0604020202020204" pitchFamily="34" charset="0"/>
              </a:rPr>
              <a:t>of 1 other book. </a:t>
            </a:r>
          </a:p>
          <a:p>
            <a:pPr>
              <a:lnSpc>
                <a:spcPct val="150000"/>
              </a:lnSpc>
            </a:pPr>
            <a:endParaRPr lang="en-GB" dirty="0">
              <a:solidFill>
                <a:srgbClr val="00ABB5"/>
              </a:solidFill>
            </a:endParaRPr>
          </a:p>
        </p:txBody>
      </p:sp>
    </p:spTree>
    <p:extLst>
      <p:ext uri="{BB962C8B-B14F-4D97-AF65-F5344CB8AC3E}">
        <p14:creationId xmlns:p14="http://schemas.microsoft.com/office/powerpoint/2010/main" val="1645096054"/>
      </p:ext>
    </p:extLst>
  </p:cSld>
  <p:clrMapOvr>
    <a:masterClrMapping/>
  </p:clrMapOvr>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7165582EC3DC41B395D97DB1BF3DA8" ma:contentTypeVersion="0" ma:contentTypeDescription="Create a new document." ma:contentTypeScope="" ma:versionID="feb5a8be638222871c1a438969e75d01">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A4ABE2-B78C-4BD0-8665-FD9FFC20D4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7967039-C71A-4B84-9858-0728C216CC08}">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www.w3.org/XML/1998/namespace"/>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4370</TotalTime>
  <Words>1452</Words>
  <Application>Microsoft Office PowerPoint</Application>
  <PresentationFormat>Widescreen</PresentationFormat>
  <Paragraphs>254</Paragraphs>
  <Slides>17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Courier New</vt:lpstr>
      <vt:lpstr>Lucida Grande</vt:lpstr>
      <vt:lpstr>MS Mincho</vt:lpstr>
      <vt:lpstr>Symbol</vt:lpstr>
      <vt:lpstr>Times New Roman</vt:lpstr>
      <vt:lpstr>Wingdings</vt:lpstr>
      <vt:lpstr>3. Education Scotland Powerpoint Final</vt:lpstr>
      <vt:lpstr>Planning for Differentiation using the Milestones for Complex Additional Support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Resources</vt:lpstr>
    </vt:vector>
  </TitlesOfParts>
  <Company>Education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Differentiation using the Milestones for Complex Additional Support Needs</dc:title>
  <dc:creator>DLECJGEdS@gov.scot</dc:creator>
  <cp:lastModifiedBy>Stevenson J (Jeremy)</cp:lastModifiedBy>
  <cp:revision>404</cp:revision>
  <cp:lastPrinted>2017-10-26T14:31:58Z</cp:lastPrinted>
  <dcterms:created xsi:type="dcterms:W3CDTF">2014-01-17T15:23:54Z</dcterms:created>
  <dcterms:modified xsi:type="dcterms:W3CDTF">2019-12-16T17:12:42Z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0x010100457165582EC3DC41B395D97DB1BF3DA8</vt:lpwstr>
  </property>
  <property fmtid="{D5CDD505-2E9C-101B-9397-08002B2CF9AE}" pid="3" name="_dlc_DocIdItemGuid">
    <vt:lpwstr>c74d0d01-22fa-4460-a599-e806a271597e</vt:lpwstr>
  </property>
  <property fmtid="{D5CDD505-2E9C-101B-9397-08002B2CF9AE}" pid="4" name="Objective-Id">
    <vt:lpwstr>A17117002</vt:lpwstr>
  </property>
  <property fmtid="{D5CDD505-2E9C-101B-9397-08002B2CF9AE}" pid="5" name="Objective-Title">
    <vt:lpwstr>Education Scotland:Communications:CfE Benchmarks:Launch Powerpoint Presentation</vt:lpwstr>
  </property>
  <property fmtid="{D5CDD505-2E9C-101B-9397-08002B2CF9AE}" pid="6" name="Objective-Comment">
    <vt:lpwstr>
    </vt:lpwstr>
  </property>
  <property fmtid="{D5CDD505-2E9C-101B-9397-08002B2CF9AE}" pid="7" name="Objective-CreationStamp">
    <vt:filetime>2017-03-22T08:54:19Z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vt:lpwstr>
  </property>
  <property fmtid="{D5CDD505-2E9C-101B-9397-08002B2CF9AE}" pid="11" name="Objective-ModificationStamp">
    <vt:filetime>2017-03-23T11:46:54Z</vt:filetime>
  </property>
  <property fmtid="{D5CDD505-2E9C-101B-9397-08002B2CF9AE}" pid="12" name="Objective-Owner">
    <vt:lpwstr>Reilly, Tracy T (U416343)</vt:lpwstr>
  </property>
  <property fmtid="{D5CDD505-2E9C-101B-9397-08002B2CF9AE}" pid="13" name="Objective-Path">
    <vt:lpwstr>Objective Global Folder:SG File Plan:Administration:Communications:Internal communications:Policies and procedures: Internal communications:Education Scotland: Communications: Ensuring the Impact of Curriculum for Excellence: 2017-2022:</vt:lpwstr>
  </property>
  <property fmtid="{D5CDD505-2E9C-101B-9397-08002B2CF9AE}" pid="14" name="Objective-Parent">
    <vt:lpwstr>Education Scotland: Communications: Ensuring the Impact of Curriculum for Excellence: 2017-2022</vt:lpwstr>
  </property>
  <property fmtid="{D5CDD505-2E9C-101B-9397-08002B2CF9AE}" pid="15" name="Objective-State">
    <vt:lpwstr>Being Drafted</vt:lpwstr>
  </property>
  <property fmtid="{D5CDD505-2E9C-101B-9397-08002B2CF9AE}" pid="16" name="Objective-Version">
    <vt:lpwstr>0.4</vt:lpwstr>
  </property>
  <property fmtid="{D5CDD505-2E9C-101B-9397-08002B2CF9AE}" pid="17" name="Objective-VersionNumber">
    <vt:i4>4</vt:i4>
  </property>
  <property fmtid="{D5CDD505-2E9C-101B-9397-08002B2CF9AE}" pid="18" name="Objective-VersionComment">
    <vt:lpwstr>
    </vt:lpwstr>
  </property>
  <property fmtid="{D5CDD505-2E9C-101B-9397-08002B2CF9AE}" pid="19" name="Objective-FileNumber">
    <vt:lpwstr>
    </vt:lpwstr>
  </property>
  <property fmtid="{D5CDD505-2E9C-101B-9397-08002B2CF9AE}" pid="20" name="Objective-Classification">
    <vt:lpwstr>[Inherited - OFFICIAL]</vt:lpwstr>
  </property>
  <property fmtid="{D5CDD505-2E9C-101B-9397-08002B2CF9AE}" pid="21" name="Objective-Caveats">
    <vt:lpwstr>
    </vt:lpwstr>
  </property>
  <property fmtid="{D5CDD505-2E9C-101B-9397-08002B2CF9AE}" pid="22" name="Objective-Date of Original [system]">
    <vt:lpwstr>
    </vt:lpwstr>
  </property>
  <property fmtid="{D5CDD505-2E9C-101B-9397-08002B2CF9AE}" pid="23" name="Objective-Date Received [system]">
    <vt:lpwstr>
    </vt:lpwstr>
  </property>
  <property fmtid="{D5CDD505-2E9C-101B-9397-08002B2CF9AE}" pid="24" name="Objective-SG Web Publication - Category [system]">
    <vt:lpwstr>
    </vt:lpwstr>
  </property>
  <property fmtid="{D5CDD505-2E9C-101B-9397-08002B2CF9AE}" pid="25" name="Objective-SG Web Publication - Category 2 Classification [system]">
    <vt:lpwstr>
    </vt:lpwstr>
  </property>
</Properties>
</file>