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302" r:id="rId6"/>
    <p:sldId id="260" r:id="rId7"/>
    <p:sldId id="257" r:id="rId8"/>
    <p:sldId id="1332" r:id="rId9"/>
    <p:sldId id="262" r:id="rId10"/>
    <p:sldId id="1331" r:id="rId11"/>
    <p:sldId id="782" r:id="rId12"/>
    <p:sldId id="777" r:id="rId13"/>
    <p:sldId id="291" r:id="rId14"/>
    <p:sldId id="267" r:id="rId15"/>
    <p:sldId id="1334" r:id="rId16"/>
    <p:sldId id="642" r:id="rId17"/>
    <p:sldId id="1345" r:id="rId18"/>
    <p:sldId id="1325" r:id="rId19"/>
    <p:sldId id="1346" r:id="rId20"/>
    <p:sldId id="1320" r:id="rId21"/>
    <p:sldId id="1321" r:id="rId22"/>
    <p:sldId id="1347" r:id="rId23"/>
    <p:sldId id="1348" r:id="rId24"/>
    <p:sldId id="1344" r:id="rId25"/>
    <p:sldId id="1350" r:id="rId26"/>
    <p:sldId id="293" r:id="rId27"/>
    <p:sldId id="1349" r:id="rId28"/>
    <p:sldId id="1352" r:id="rId29"/>
    <p:sldId id="1339" r:id="rId30"/>
    <p:sldId id="1326" r:id="rId31"/>
    <p:sldId id="761" r:id="rId32"/>
    <p:sldId id="1358" r:id="rId33"/>
    <p:sldId id="1359" r:id="rId34"/>
    <p:sldId id="1360" r:id="rId35"/>
    <p:sldId id="1361" r:id="rId36"/>
    <p:sldId id="1355" r:id="rId37"/>
    <p:sldId id="288" r:id="rId38"/>
    <p:sldId id="135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aims" id="{180B813D-1C71-4CB5-ABFD-4B11BA7D8A32}">
          <p14:sldIdLst>
            <p14:sldId id="256"/>
            <p14:sldId id="302"/>
            <p14:sldId id="260"/>
            <p14:sldId id="257"/>
            <p14:sldId id="1332"/>
            <p14:sldId id="262"/>
            <p14:sldId id="1331"/>
          </p14:sldIdLst>
        </p14:section>
        <p14:section name="National guidance and research" id="{55DA4031-ACF1-49AA-B746-435CE0AD8030}">
          <p14:sldIdLst>
            <p14:sldId id="782"/>
            <p14:sldId id="777"/>
            <p14:sldId id="291"/>
          </p14:sldIdLst>
        </p14:section>
        <p14:section name="Using data" id="{EC542FEF-0CB7-480A-BA8F-E4F2FC322AC2}">
          <p14:sldIdLst>
            <p14:sldId id="267"/>
            <p14:sldId id="1334"/>
          </p14:sldIdLst>
        </p14:section>
        <p14:section name="Getting started" id="{9686FB35-3E04-4C00-98CC-0AD677ECAE85}">
          <p14:sldIdLst>
            <p14:sldId id="642"/>
            <p14:sldId id="1345"/>
            <p14:sldId id="1325"/>
            <p14:sldId id="1346"/>
            <p14:sldId id="1320"/>
            <p14:sldId id="1321"/>
            <p14:sldId id="1347"/>
          </p14:sldIdLst>
        </p14:section>
        <p14:section name="Interpreting the data" id="{018FBE7F-4476-44B0-8100-98AE5275A712}">
          <p14:sldIdLst>
            <p14:sldId id="1348"/>
            <p14:sldId id="1344"/>
            <p14:sldId id="1350"/>
            <p14:sldId id="293"/>
            <p14:sldId id="1349"/>
            <p14:sldId id="1352"/>
            <p14:sldId id="1339"/>
            <p14:sldId id="1326"/>
          </p14:sldIdLst>
        </p14:section>
        <p14:section name="Comparator data" id="{D170FFC5-B864-499D-BC51-134C4A3D3440}">
          <p14:sldIdLst>
            <p14:sldId id="761"/>
            <p14:sldId id="1358"/>
            <p14:sldId id="1359"/>
            <p14:sldId id="1360"/>
            <p14:sldId id="1361"/>
          </p14:sldIdLst>
        </p14:section>
        <p14:section name="Next Steps" id="{58FD8D20-6DC9-45A8-A4DA-E1A613658F8E}">
          <p14:sldIdLst>
            <p14:sldId id="1355"/>
            <p14:sldId id="288"/>
            <p14:sldId id="1357"/>
          </p14:sldIdLst>
        </p14:section>
        <p14:section name="Nationally available data" id="{50E2E429-E5CD-4DEA-B3E1-39D61FE67FDD}">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859905-679F-27D2-830E-4D68BA9D4FDD}" name="Jaclyn Andrews" initials="JA" userId="S::Jaclyn.Andrews@educationscotland.gov.scot::b19134a4-eaf2-437c-91aa-3a7defc545cd" providerId="AD"/>
  <p188:author id="{B0976316-DF7A-C98C-3E72-3010B366C038}" name="Janey Irving" initials="JI" userId="S::janey.irving@educationscotland.gov.scot::effdd303-f77f-4b0e-aead-a47de4d2173f" providerId="AD"/>
  <p188:author id="{66960D4B-DD4A-CABC-B4FF-87DD297D889F}" name="Liz Sommerville" initials="LS" userId="S::elizabeth.sommerville@educationscotland.gov.scot::2f7e0dbb-a0ac-4dfe-a131-6a892135118a" providerId="AD"/>
  <p188:author id="{4D9737CE-7A17-8D86-1C1F-81B84FF6B3DC}" name="Michael Halbert" initials="MH" userId="S::Michael.Halbert@educationscotland.gov.scot::df777a5f-0442-48e1-9aae-d2a96e273939" providerId="AD"/>
  <p188:author id="{83EEA9E1-8E53-76A2-A82D-9D891585BF6F}" name="Phil Neill" initials="PN" userId="S::Phil.Neill@educationscotland.gov.scot::4b36eeed-3cc2-4425-b260-b73cfaa414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9AB10-A1B0-D06E-3067-258B0BD54314}" v="6" dt="2024-05-01T13:40:32.974"/>
    <p1510:client id="{A1E34F7B-2EB9-ADC7-A4B5-62715F40714E}" v="5" dt="2024-05-01T13:44:43.317"/>
    <p1510:client id="{B9911432-C86E-4CA3-AAB2-96CDD19C9130}" v="4" dt="2024-04-30T19:49:09.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22" autoAdjust="0"/>
  </p:normalViewPr>
  <p:slideViewPr>
    <p:cSldViewPr snapToGrid="0">
      <p:cViewPr varScale="1">
        <p:scale>
          <a:sx n="52" d="100"/>
          <a:sy n="52" d="100"/>
        </p:scale>
        <p:origin x="110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Andrews" userId="S::esjandrews@glow.gov.uk::b500d751-ecfd-410c-9f17-4e0ee47c0b00" providerId="AD" clId="Web-{2CC8B8F9-2F61-4AE2-96A1-700B7259B528}"/>
    <pc:docChg chg="addSld delSld modSection">
      <pc:chgData name="Jaclyn Andrews" userId="S::esjandrews@glow.gov.uk::b500d751-ecfd-410c-9f17-4e0ee47c0b00" providerId="AD" clId="Web-{2CC8B8F9-2F61-4AE2-96A1-700B7259B528}" dt="2024-04-29T14:27:56.673" v="6"/>
      <pc:docMkLst>
        <pc:docMk/>
      </pc:docMkLst>
      <pc:sldChg chg="del">
        <pc:chgData name="Jaclyn Andrews" userId="S::esjandrews@glow.gov.uk::b500d751-ecfd-410c-9f17-4e0ee47c0b00" providerId="AD" clId="Web-{2CC8B8F9-2F61-4AE2-96A1-700B7259B528}" dt="2024-04-29T14:27:56.673" v="6"/>
        <pc:sldMkLst>
          <pc:docMk/>
          <pc:sldMk cId="2042953834" sldId="325"/>
        </pc:sldMkLst>
      </pc:sldChg>
      <pc:sldChg chg="del">
        <pc:chgData name="Jaclyn Andrews" userId="S::esjandrews@glow.gov.uk::b500d751-ecfd-410c-9f17-4e0ee47c0b00" providerId="AD" clId="Web-{2CC8B8F9-2F61-4AE2-96A1-700B7259B528}" dt="2024-04-29T14:27:56.673" v="5"/>
        <pc:sldMkLst>
          <pc:docMk/>
          <pc:sldMk cId="164369889" sldId="1353"/>
        </pc:sldMkLst>
      </pc:sldChg>
      <pc:sldChg chg="del">
        <pc:chgData name="Jaclyn Andrews" userId="S::esjandrews@glow.gov.uk::b500d751-ecfd-410c-9f17-4e0ee47c0b00" providerId="AD" clId="Web-{2CC8B8F9-2F61-4AE2-96A1-700B7259B528}" dt="2024-04-29T14:27:56.673" v="4"/>
        <pc:sldMkLst>
          <pc:docMk/>
          <pc:sldMk cId="2135663569" sldId="1354"/>
        </pc:sldMkLst>
      </pc:sldChg>
      <pc:sldChg chg="add">
        <pc:chgData name="Jaclyn Andrews" userId="S::esjandrews@glow.gov.uk::b500d751-ecfd-410c-9f17-4e0ee47c0b00" providerId="AD" clId="Web-{2CC8B8F9-2F61-4AE2-96A1-700B7259B528}" dt="2024-04-29T14:27:48.516" v="0"/>
        <pc:sldMkLst>
          <pc:docMk/>
          <pc:sldMk cId="1780471231" sldId="1358"/>
        </pc:sldMkLst>
      </pc:sldChg>
      <pc:sldChg chg="add">
        <pc:chgData name="Jaclyn Andrews" userId="S::esjandrews@glow.gov.uk::b500d751-ecfd-410c-9f17-4e0ee47c0b00" providerId="AD" clId="Web-{2CC8B8F9-2F61-4AE2-96A1-700B7259B528}" dt="2024-04-29T14:27:48.532" v="1"/>
        <pc:sldMkLst>
          <pc:docMk/>
          <pc:sldMk cId="3592071164" sldId="1359"/>
        </pc:sldMkLst>
      </pc:sldChg>
      <pc:sldChg chg="add">
        <pc:chgData name="Jaclyn Andrews" userId="S::esjandrews@glow.gov.uk::b500d751-ecfd-410c-9f17-4e0ee47c0b00" providerId="AD" clId="Web-{2CC8B8F9-2F61-4AE2-96A1-700B7259B528}" dt="2024-04-29T14:27:48.548" v="2"/>
        <pc:sldMkLst>
          <pc:docMk/>
          <pc:sldMk cId="2118013576" sldId="1360"/>
        </pc:sldMkLst>
      </pc:sldChg>
      <pc:sldChg chg="add">
        <pc:chgData name="Jaclyn Andrews" userId="S::esjandrews@glow.gov.uk::b500d751-ecfd-410c-9f17-4e0ee47c0b00" providerId="AD" clId="Web-{2CC8B8F9-2F61-4AE2-96A1-700B7259B528}" dt="2024-04-29T14:27:48.563" v="3"/>
        <pc:sldMkLst>
          <pc:docMk/>
          <pc:sldMk cId="1836543119" sldId="1361"/>
        </pc:sldMkLst>
      </pc:sldChg>
    </pc:docChg>
  </pc:docChgLst>
  <pc:docChgLst>
    <pc:chgData name="Jaclyn Andrews" userId="b19134a4-eaf2-437c-91aa-3a7defc545cd" providerId="ADAL" clId="{FB9CE874-F98F-4F96-8C7F-7B8D321FD603}"/>
    <pc:docChg chg="custSel addSld delSld modSld modSection">
      <pc:chgData name="Jaclyn Andrews" userId="b19134a4-eaf2-437c-91aa-3a7defc545cd" providerId="ADAL" clId="{FB9CE874-F98F-4F96-8C7F-7B8D321FD603}" dt="2024-04-24T16:16:16.445" v="75"/>
      <pc:docMkLst>
        <pc:docMk/>
      </pc:docMkLst>
      <pc:sldChg chg="del">
        <pc:chgData name="Jaclyn Andrews" userId="b19134a4-eaf2-437c-91aa-3a7defc545cd" providerId="ADAL" clId="{FB9CE874-F98F-4F96-8C7F-7B8D321FD603}" dt="2024-04-24T16:06:46.237" v="4" actId="47"/>
        <pc:sldMkLst>
          <pc:docMk/>
          <pc:sldMk cId="2375370055" sldId="264"/>
        </pc:sldMkLst>
      </pc:sldChg>
      <pc:sldChg chg="delSp modSp mod modCm">
        <pc:chgData name="Jaclyn Andrews" userId="b19134a4-eaf2-437c-91aa-3a7defc545cd" providerId="ADAL" clId="{FB9CE874-F98F-4F96-8C7F-7B8D321FD603}" dt="2024-04-24T16:06:52.806" v="5" actId="1076"/>
        <pc:sldMkLst>
          <pc:docMk/>
          <pc:sldMk cId="2637804314" sldId="777"/>
        </pc:sldMkLst>
        <pc:spChg chg="del">
          <ac:chgData name="Jaclyn Andrews" userId="b19134a4-eaf2-437c-91aa-3a7defc545cd" providerId="ADAL" clId="{FB9CE874-F98F-4F96-8C7F-7B8D321FD603}" dt="2024-04-24T16:06:18.586" v="1" actId="478"/>
          <ac:spMkLst>
            <pc:docMk/>
            <pc:sldMk cId="2637804314" sldId="777"/>
            <ac:spMk id="6" creationId="{54489285-7D99-B8C3-9E6A-9B73EE20FE8E}"/>
          </ac:spMkLst>
        </pc:spChg>
        <pc:picChg chg="mod">
          <ac:chgData name="Jaclyn Andrews" userId="b19134a4-eaf2-437c-91aa-3a7defc545cd" providerId="ADAL" clId="{FB9CE874-F98F-4F96-8C7F-7B8D321FD603}" dt="2024-04-24T16:06:52.806" v="5" actId="1076"/>
          <ac:picMkLst>
            <pc:docMk/>
            <pc:sldMk cId="2637804314" sldId="777"/>
            <ac:picMk id="3" creationId="{3B8754E1-48A1-12B4-6F6B-FFBDCC13C3E2}"/>
          </ac:picMkLst>
        </pc:picChg>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FB9CE874-F98F-4F96-8C7F-7B8D321FD603}" dt="2024-04-24T16:06:16.493" v="0"/>
              <pc2:cmMkLst xmlns:pc2="http://schemas.microsoft.com/office/powerpoint/2019/9/main/command">
                <pc:docMk/>
                <pc:sldMk cId="2637804314" sldId="777"/>
                <pc2:cmMk id="{655E1674-E406-4801-BFDC-8CA10F34E3EF}"/>
              </pc2:cmMkLst>
              <pc226:cmRplyChg chg="add">
                <pc226:chgData name="Jaclyn Andrews" userId="b19134a4-eaf2-437c-91aa-3a7defc545cd" providerId="ADAL" clId="{FB9CE874-F98F-4F96-8C7F-7B8D321FD603}" dt="2024-04-24T16:06:16.493" v="0"/>
                <pc2:cmRplyMkLst xmlns:pc2="http://schemas.microsoft.com/office/powerpoint/2019/9/main/command">
                  <pc:docMk/>
                  <pc:sldMk cId="2637804314" sldId="777"/>
                  <pc2:cmMk id="{655E1674-E406-4801-BFDC-8CA10F34E3EF}"/>
                  <pc2:cmRplyMk id="{ED07E65B-9AA4-4D22-AFCA-CEF2236FB7CD}"/>
                </pc2:cmRplyMkLst>
              </pc226:cmRplyChg>
            </pc226:cmChg>
          </p:ext>
        </pc:extLst>
      </pc:sldChg>
      <pc:sldChg chg="add">
        <pc:chgData name="Jaclyn Andrews" userId="b19134a4-eaf2-437c-91aa-3a7defc545cd" providerId="ADAL" clId="{FB9CE874-F98F-4F96-8C7F-7B8D321FD603}" dt="2024-04-24T16:06:44.017" v="3"/>
        <pc:sldMkLst>
          <pc:docMk/>
          <pc:sldMk cId="3052205949" sldId="782"/>
        </pc:sldMkLst>
      </pc:sldChg>
      <pc:sldChg chg="addSp modSp mod modCm modNotesTx">
        <pc:chgData name="Jaclyn Andrews" userId="b19134a4-eaf2-437c-91aa-3a7defc545cd" providerId="ADAL" clId="{FB9CE874-F98F-4F96-8C7F-7B8D321FD603}" dt="2024-04-24T16:16:16.445" v="75"/>
        <pc:sldMkLst>
          <pc:docMk/>
          <pc:sldMk cId="1867592988" sldId="1349"/>
        </pc:sldMkLst>
        <pc:spChg chg="add mod">
          <ac:chgData name="Jaclyn Andrews" userId="b19134a4-eaf2-437c-91aa-3a7defc545cd" providerId="ADAL" clId="{FB9CE874-F98F-4F96-8C7F-7B8D321FD603}" dt="2024-04-24T16:15:17.244" v="12" actId="20577"/>
          <ac:spMkLst>
            <pc:docMk/>
            <pc:sldMk cId="1867592988" sldId="1349"/>
            <ac:spMk id="3" creationId="{4522F4A4-C685-7093-AB44-97DE02B5A04F}"/>
          </ac:spMkLst>
        </pc:spChg>
        <pc:spChg chg="mod">
          <ac:chgData name="Jaclyn Andrews" userId="b19134a4-eaf2-437c-91aa-3a7defc545cd" providerId="ADAL" clId="{FB9CE874-F98F-4F96-8C7F-7B8D321FD603}" dt="2024-04-24T16:15:04.839" v="10" actId="20577"/>
          <ac:spMkLst>
            <pc:docMk/>
            <pc:sldMk cId="1867592988" sldId="1349"/>
            <ac:spMk id="14" creationId="{B6F472EF-3966-099F-A65C-01B854CFE428}"/>
          </ac:spMkLst>
        </pc:spChg>
        <pc:spChg chg="mod">
          <ac:chgData name="Jaclyn Andrews" userId="b19134a4-eaf2-437c-91aa-3a7defc545cd" providerId="ADAL" clId="{FB9CE874-F98F-4F96-8C7F-7B8D321FD603}" dt="2024-04-24T16:09:47.935" v="6" actId="1076"/>
          <ac:spMkLst>
            <pc:docMk/>
            <pc:sldMk cId="1867592988" sldId="1349"/>
            <ac:spMk id="15" creationId="{5AC84C7B-B932-DE1E-4484-16FF8702F2C2}"/>
          </ac:spMkLst>
        </pc:spChg>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FB9CE874-F98F-4F96-8C7F-7B8D321FD603}" dt="2024-04-24T16:16:16.445" v="75"/>
              <pc2:cmMkLst xmlns:pc2="http://schemas.microsoft.com/office/powerpoint/2019/9/main/command">
                <pc:docMk/>
                <pc:sldMk cId="1867592988" sldId="1349"/>
                <pc2:cmMk id="{9CD03022-5DB5-48C8-9052-93FED7321B34}"/>
              </pc2:cmMkLst>
              <pc226:cmRplyChg chg="add">
                <pc226:chgData name="Jaclyn Andrews" userId="b19134a4-eaf2-437c-91aa-3a7defc545cd" providerId="ADAL" clId="{FB9CE874-F98F-4F96-8C7F-7B8D321FD603}" dt="2024-04-24T16:16:16.445" v="75"/>
                <pc2:cmRplyMkLst xmlns:pc2="http://schemas.microsoft.com/office/powerpoint/2019/9/main/command">
                  <pc:docMk/>
                  <pc:sldMk cId="1867592988" sldId="1349"/>
                  <pc2:cmMk id="{9CD03022-5DB5-48C8-9052-93FED7321B34}"/>
                  <pc2:cmRplyMk id="{9C787514-447F-40A6-9754-C2A8545880DD}"/>
                </pc2:cmRplyMkLst>
              </pc226:cmRplyChg>
            </pc226:cmChg>
          </p:ext>
        </pc:extLst>
      </pc:sldChg>
    </pc:docChg>
  </pc:docChgLst>
  <pc:docChgLst>
    <pc:chgData name="Phil Neill" userId="S::espneill@glow.gov.uk::3dc6b307-de6b-45e8-8e36-a9c1d769c5ed" providerId="AD" clId="Web-{1E49AB10-A1B0-D06E-3067-258B0BD54314}"/>
    <pc:docChg chg="modSld">
      <pc:chgData name="Phil Neill" userId="S::espneill@glow.gov.uk::3dc6b307-de6b-45e8-8e36-a9c1d769c5ed" providerId="AD" clId="Web-{1E49AB10-A1B0-D06E-3067-258B0BD54314}" dt="2024-05-01T13:40:32.974" v="2" actId="20577"/>
      <pc:docMkLst>
        <pc:docMk/>
      </pc:docMkLst>
      <pc:sldChg chg="modSp">
        <pc:chgData name="Phil Neill" userId="S::espneill@glow.gov.uk::3dc6b307-de6b-45e8-8e36-a9c1d769c5ed" providerId="AD" clId="Web-{1E49AB10-A1B0-D06E-3067-258B0BD54314}" dt="2024-05-01T13:40:32.974" v="2" actId="20577"/>
        <pc:sldMkLst>
          <pc:docMk/>
          <pc:sldMk cId="2483683155" sldId="291"/>
        </pc:sldMkLst>
        <pc:spChg chg="mod">
          <ac:chgData name="Phil Neill" userId="S::espneill@glow.gov.uk::3dc6b307-de6b-45e8-8e36-a9c1d769c5ed" providerId="AD" clId="Web-{1E49AB10-A1B0-D06E-3067-258B0BD54314}" dt="2024-05-01T13:40:32.974" v="2" actId="20577"/>
          <ac:spMkLst>
            <pc:docMk/>
            <pc:sldMk cId="2483683155" sldId="291"/>
            <ac:spMk id="7" creationId="{4145691D-F927-C6ED-A283-D464CDA8A340}"/>
          </ac:spMkLst>
        </pc:spChg>
      </pc:sldChg>
    </pc:docChg>
  </pc:docChgLst>
  <pc:docChgLst>
    <pc:chgData name="Elizabeth Sommerville" userId="0839e972-48e3-45d3-bb5c-305eeae85771" providerId="ADAL" clId="{217DA46F-D129-4D6B-9318-CD3E9B09F4EE}"/>
    <pc:docChg chg="modSld">
      <pc:chgData name="Elizabeth Sommerville" userId="0839e972-48e3-45d3-bb5c-305eeae85771" providerId="ADAL" clId="{217DA46F-D129-4D6B-9318-CD3E9B09F4EE}" dt="2024-04-30T19:59:33.289" v="630" actId="20577"/>
      <pc:docMkLst>
        <pc:docMk/>
      </pc:docMkLst>
      <pc:sldChg chg="modSp mod delCm">
        <pc:chgData name="Elizabeth Sommerville" userId="0839e972-48e3-45d3-bb5c-305eeae85771" providerId="ADAL" clId="{217DA46F-D129-4D6B-9318-CD3E9B09F4EE}" dt="2024-04-28T18:41:26.891" v="2" actId="13244"/>
        <pc:sldMkLst>
          <pc:docMk/>
          <pc:sldMk cId="1636906469" sldId="257"/>
        </pc:sldMkLst>
        <pc:spChg chg="ord">
          <ac:chgData name="Elizabeth Sommerville" userId="0839e972-48e3-45d3-bb5c-305eeae85771" providerId="ADAL" clId="{217DA46F-D129-4D6B-9318-CD3E9B09F4EE}" dt="2024-04-28T18:41:26.891" v="2" actId="13244"/>
          <ac:spMkLst>
            <pc:docMk/>
            <pc:sldMk cId="1636906469" sldId="257"/>
            <ac:spMk id="8" creationId="{51CB9AAC-0113-0979-7097-6CD6139BEED4}"/>
          </ac:spMkLst>
        </pc:sp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1636906469" sldId="257"/>
                <pc2:cmMk id="{997DC4EB-C4F1-4B21-AC68-06069A9462B9}"/>
              </pc2:cmMkLst>
            </pc226:cmChg>
          </p:ext>
        </pc:extLst>
      </pc:sldChg>
      <pc:sldChg chg="modSp mod">
        <pc:chgData name="Elizabeth Sommerville" userId="0839e972-48e3-45d3-bb5c-305eeae85771" providerId="ADAL" clId="{217DA46F-D129-4D6B-9318-CD3E9B09F4EE}" dt="2024-04-28T18:41:22.290" v="1" actId="13244"/>
        <pc:sldMkLst>
          <pc:docMk/>
          <pc:sldMk cId="3880818203" sldId="260"/>
        </pc:sldMkLst>
        <pc:spChg chg="ord">
          <ac:chgData name="Elizabeth Sommerville" userId="0839e972-48e3-45d3-bb5c-305eeae85771" providerId="ADAL" clId="{217DA46F-D129-4D6B-9318-CD3E9B09F4EE}" dt="2024-04-28T18:41:22.290" v="1" actId="13244"/>
          <ac:spMkLst>
            <pc:docMk/>
            <pc:sldMk cId="3880818203" sldId="260"/>
            <ac:spMk id="4" creationId="{CA5997E3-78CA-A727-144A-6609DA2626C7}"/>
          </ac:spMkLst>
        </pc:spChg>
      </pc:sldChg>
      <pc:sldChg chg="modSp mod">
        <pc:chgData name="Elizabeth Sommerville" userId="0839e972-48e3-45d3-bb5c-305eeae85771" providerId="ADAL" clId="{217DA46F-D129-4D6B-9318-CD3E9B09F4EE}" dt="2024-04-28T18:41:35.164" v="4" actId="13244"/>
        <pc:sldMkLst>
          <pc:docMk/>
          <pc:sldMk cId="618706366" sldId="262"/>
        </pc:sldMkLst>
        <pc:picChg chg="ord">
          <ac:chgData name="Elizabeth Sommerville" userId="0839e972-48e3-45d3-bb5c-305eeae85771" providerId="ADAL" clId="{217DA46F-D129-4D6B-9318-CD3E9B09F4EE}" dt="2024-04-28T18:41:35.164" v="4" actId="13244"/>
          <ac:picMkLst>
            <pc:docMk/>
            <pc:sldMk cId="618706366" sldId="262"/>
            <ac:picMk id="4" creationId="{D3638B50-7FE7-FA06-CCB6-CFBCC9EC29B7}"/>
          </ac:picMkLst>
        </pc:picChg>
      </pc:sldChg>
      <pc:sldChg chg="modSp mod">
        <pc:chgData name="Elizabeth Sommerville" userId="0839e972-48e3-45d3-bb5c-305eeae85771" providerId="ADAL" clId="{217DA46F-D129-4D6B-9318-CD3E9B09F4EE}" dt="2024-04-28T18:41:57.305" v="10" actId="13244"/>
        <pc:sldMkLst>
          <pc:docMk/>
          <pc:sldMk cId="2483683155" sldId="291"/>
        </pc:sldMkLst>
        <pc:spChg chg="mod">
          <ac:chgData name="Elizabeth Sommerville" userId="0839e972-48e3-45d3-bb5c-305eeae85771" providerId="ADAL" clId="{217DA46F-D129-4D6B-9318-CD3E9B09F4EE}" dt="2024-04-28T18:41:52.968" v="8" actId="13244"/>
          <ac:spMkLst>
            <pc:docMk/>
            <pc:sldMk cId="2483683155" sldId="291"/>
            <ac:spMk id="6" creationId="{B53E3D3A-814E-3DF8-AA51-F4A5E18FCF8C}"/>
          </ac:spMkLst>
        </pc:spChg>
        <pc:picChg chg="ord">
          <ac:chgData name="Elizabeth Sommerville" userId="0839e972-48e3-45d3-bb5c-305eeae85771" providerId="ADAL" clId="{217DA46F-D129-4D6B-9318-CD3E9B09F4EE}" dt="2024-04-28T18:41:55.321" v="9" actId="13244"/>
          <ac:picMkLst>
            <pc:docMk/>
            <pc:sldMk cId="2483683155" sldId="291"/>
            <ac:picMk id="3" creationId="{427ADC8C-F04C-A9EE-58DE-4914FC5F99E9}"/>
          </ac:picMkLst>
        </pc:picChg>
        <pc:picChg chg="ord">
          <ac:chgData name="Elizabeth Sommerville" userId="0839e972-48e3-45d3-bb5c-305eeae85771" providerId="ADAL" clId="{217DA46F-D129-4D6B-9318-CD3E9B09F4EE}" dt="2024-04-28T18:41:57.305" v="10" actId="13244"/>
          <ac:picMkLst>
            <pc:docMk/>
            <pc:sldMk cId="2483683155" sldId="291"/>
            <ac:picMk id="5" creationId="{CD82C8AE-44FD-40DA-0D64-F471236A01E5}"/>
          </ac:picMkLst>
        </pc:picChg>
      </pc:sldChg>
      <pc:sldChg chg="delCm">
        <pc:chgData name="Elizabeth Sommerville" userId="0839e972-48e3-45d3-bb5c-305eeae85771" providerId="ADAL" clId="{217DA46F-D129-4D6B-9318-CD3E9B09F4EE}" dt="2024-04-28T18:40:46.824" v="0"/>
        <pc:sldMkLst>
          <pc:docMk/>
          <pc:sldMk cId="2042953834" sldId="325"/>
        </pc:sldMkLst>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2042953834" sldId="325"/>
                <pc2:cmMk id="{83EFA636-6B1E-4BC8-9C16-325B5C943BA9}"/>
              </pc2:cmMkLst>
            </pc226:cmChg>
          </p:ext>
        </pc:extLst>
      </pc:sldChg>
      <pc:sldChg chg="modSp delCm">
        <pc:chgData name="Elizabeth Sommerville" userId="0839e972-48e3-45d3-bb5c-305eeae85771" providerId="ADAL" clId="{217DA46F-D129-4D6B-9318-CD3E9B09F4EE}" dt="2024-04-28T18:41:45.262" v="7" actId="13244"/>
        <pc:sldMkLst>
          <pc:docMk/>
          <pc:sldMk cId="2637804314" sldId="777"/>
        </pc:sldMkLst>
        <pc:spChg chg="mod">
          <ac:chgData name="Elizabeth Sommerville" userId="0839e972-48e3-45d3-bb5c-305eeae85771" providerId="ADAL" clId="{217DA46F-D129-4D6B-9318-CD3E9B09F4EE}" dt="2024-04-28T18:41:45.262" v="7" actId="13244"/>
          <ac:spMkLst>
            <pc:docMk/>
            <pc:sldMk cId="2637804314" sldId="777"/>
            <ac:spMk id="4" creationId="{17C009FD-98F0-7552-E11E-558AF29387C1}"/>
          </ac:spMkLst>
        </pc:sp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2637804314" sldId="777"/>
                <pc2:cmMk id="{655E1674-E406-4801-BFDC-8CA10F34E3EF}"/>
              </pc2:cmMkLst>
            </pc226:cmChg>
          </p:ext>
        </pc:extLst>
      </pc:sldChg>
      <pc:sldChg chg="modSp mod">
        <pc:chgData name="Elizabeth Sommerville" userId="0839e972-48e3-45d3-bb5c-305eeae85771" providerId="ADAL" clId="{217DA46F-D129-4D6B-9318-CD3E9B09F4EE}" dt="2024-04-28T18:41:41.293" v="6" actId="13244"/>
        <pc:sldMkLst>
          <pc:docMk/>
          <pc:sldMk cId="3052205949" sldId="782"/>
        </pc:sldMkLst>
        <pc:spChg chg="ord">
          <ac:chgData name="Elizabeth Sommerville" userId="0839e972-48e3-45d3-bb5c-305eeae85771" providerId="ADAL" clId="{217DA46F-D129-4D6B-9318-CD3E9B09F4EE}" dt="2024-04-28T18:41:39.419" v="5" actId="13244"/>
          <ac:spMkLst>
            <pc:docMk/>
            <pc:sldMk cId="3052205949" sldId="782"/>
            <ac:spMk id="4" creationId="{201D265A-369C-55CE-29D3-C9E89A312D54}"/>
          </ac:spMkLst>
        </pc:spChg>
        <pc:spChg chg="ord">
          <ac:chgData name="Elizabeth Sommerville" userId="0839e972-48e3-45d3-bb5c-305eeae85771" providerId="ADAL" clId="{217DA46F-D129-4D6B-9318-CD3E9B09F4EE}" dt="2024-04-28T18:41:41.293" v="6" actId="13244"/>
          <ac:spMkLst>
            <pc:docMk/>
            <pc:sldMk cId="3052205949" sldId="782"/>
            <ac:spMk id="6" creationId="{426E826A-B16D-6ED8-9BF2-333CB2B0A1E0}"/>
          </ac:spMkLst>
        </pc:spChg>
      </pc:sldChg>
      <pc:sldChg chg="modSp mod delCm">
        <pc:chgData name="Elizabeth Sommerville" userId="0839e972-48e3-45d3-bb5c-305eeae85771" providerId="ADAL" clId="{217DA46F-D129-4D6B-9318-CD3E9B09F4EE}" dt="2024-04-28T18:42:33.638" v="15" actId="13244"/>
        <pc:sldMkLst>
          <pc:docMk/>
          <pc:sldMk cId="355058156" sldId="1320"/>
        </pc:sldMkLst>
        <pc:spChg chg="ord">
          <ac:chgData name="Elizabeth Sommerville" userId="0839e972-48e3-45d3-bb5c-305eeae85771" providerId="ADAL" clId="{217DA46F-D129-4D6B-9318-CD3E9B09F4EE}" dt="2024-04-28T18:42:33.638" v="15" actId="13244"/>
          <ac:spMkLst>
            <pc:docMk/>
            <pc:sldMk cId="355058156" sldId="1320"/>
            <ac:spMk id="4" creationId="{8D883251-3168-7490-3CBD-AEECC6F3A988}"/>
          </ac:spMkLst>
        </pc:sp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355058156" sldId="1320"/>
                <pc2:cmMk id="{316DCC70-EA86-437E-A9DA-E2291D8C94F3}"/>
              </pc2:cmMkLst>
            </pc226:cmChg>
          </p:ext>
        </pc:extLst>
      </pc:sldChg>
      <pc:sldChg chg="modSp mod">
        <pc:chgData name="Elizabeth Sommerville" userId="0839e972-48e3-45d3-bb5c-305eeae85771" providerId="ADAL" clId="{217DA46F-D129-4D6B-9318-CD3E9B09F4EE}" dt="2024-04-28T18:42:37.260" v="16" actId="13244"/>
        <pc:sldMkLst>
          <pc:docMk/>
          <pc:sldMk cId="1207801266" sldId="1321"/>
        </pc:sldMkLst>
        <pc:spChg chg="ord">
          <ac:chgData name="Elizabeth Sommerville" userId="0839e972-48e3-45d3-bb5c-305eeae85771" providerId="ADAL" clId="{217DA46F-D129-4D6B-9318-CD3E9B09F4EE}" dt="2024-04-28T18:42:37.260" v="16" actId="13244"/>
          <ac:spMkLst>
            <pc:docMk/>
            <pc:sldMk cId="1207801266" sldId="1321"/>
            <ac:spMk id="3" creationId="{8305568B-5E54-7479-A786-C538BA36EC31}"/>
          </ac:spMkLst>
        </pc:spChg>
      </pc:sldChg>
      <pc:sldChg chg="modSp">
        <pc:chgData name="Elizabeth Sommerville" userId="0839e972-48e3-45d3-bb5c-305eeae85771" providerId="ADAL" clId="{217DA46F-D129-4D6B-9318-CD3E9B09F4EE}" dt="2024-04-28T18:42:55.984" v="18" actId="13244"/>
        <pc:sldMkLst>
          <pc:docMk/>
          <pc:sldMk cId="3669838478" sldId="1326"/>
        </pc:sldMkLst>
        <pc:spChg chg="mod">
          <ac:chgData name="Elizabeth Sommerville" userId="0839e972-48e3-45d3-bb5c-305eeae85771" providerId="ADAL" clId="{217DA46F-D129-4D6B-9318-CD3E9B09F4EE}" dt="2024-04-28T18:42:55.984" v="18" actId="13244"/>
          <ac:spMkLst>
            <pc:docMk/>
            <pc:sldMk cId="3669838478" sldId="1326"/>
            <ac:spMk id="2" creationId="{F5D921FA-2378-6195-E3BC-8F12260B87FE}"/>
          </ac:spMkLst>
        </pc:spChg>
      </pc:sldChg>
      <pc:sldChg chg="delCm">
        <pc:chgData name="Elizabeth Sommerville" userId="0839e972-48e3-45d3-bb5c-305eeae85771" providerId="ADAL" clId="{217DA46F-D129-4D6B-9318-CD3E9B09F4EE}" dt="2024-04-28T18:40:46.824" v="0"/>
        <pc:sldMkLst>
          <pc:docMk/>
          <pc:sldMk cId="2935042916" sldId="1331"/>
        </pc:sldMkLst>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2935042916" sldId="1331"/>
                <pc2:cmMk id="{0BCD5143-8E1F-4E08-9416-317AF2352DAA}"/>
              </pc2:cmMkLst>
            </pc226:cmChg>
          </p:ext>
        </pc:extLst>
      </pc:sldChg>
      <pc:sldChg chg="modSp mod delCm">
        <pc:chgData name="Elizabeth Sommerville" userId="0839e972-48e3-45d3-bb5c-305eeae85771" providerId="ADAL" clId="{217DA46F-D129-4D6B-9318-CD3E9B09F4EE}" dt="2024-04-28T18:41:31.171" v="3" actId="13244"/>
        <pc:sldMkLst>
          <pc:docMk/>
          <pc:sldMk cId="667024018" sldId="1332"/>
        </pc:sldMkLst>
        <pc:spChg chg="ord">
          <ac:chgData name="Elizabeth Sommerville" userId="0839e972-48e3-45d3-bb5c-305eeae85771" providerId="ADAL" clId="{217DA46F-D129-4D6B-9318-CD3E9B09F4EE}" dt="2024-04-28T18:41:31.171" v="3" actId="13244"/>
          <ac:spMkLst>
            <pc:docMk/>
            <pc:sldMk cId="667024018" sldId="1332"/>
            <ac:spMk id="4" creationId="{5905630E-D9E4-4FB4-E627-F5C240CBBDDB}"/>
          </ac:spMkLst>
        </pc:sp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667024018" sldId="1332"/>
                <pc2:cmMk id="{8B7555E5-83A2-42CE-8F55-83CC74F00B81}"/>
              </pc2:cmMkLst>
            </pc226:cmChg>
          </p:ext>
        </pc:extLst>
      </pc:sldChg>
      <pc:sldChg chg="modSp mod">
        <pc:chgData name="Elizabeth Sommerville" userId="0839e972-48e3-45d3-bb5c-305eeae85771" providerId="ADAL" clId="{217DA46F-D129-4D6B-9318-CD3E9B09F4EE}" dt="2024-04-28T18:42:20.776" v="14" actId="13244"/>
        <pc:sldMkLst>
          <pc:docMk/>
          <pc:sldMk cId="61798040" sldId="1334"/>
        </pc:sldMkLst>
        <pc:spChg chg="ord">
          <ac:chgData name="Elizabeth Sommerville" userId="0839e972-48e3-45d3-bb5c-305eeae85771" providerId="ADAL" clId="{217DA46F-D129-4D6B-9318-CD3E9B09F4EE}" dt="2024-04-28T18:42:04.349" v="11" actId="13244"/>
          <ac:spMkLst>
            <pc:docMk/>
            <pc:sldMk cId="61798040" sldId="1334"/>
            <ac:spMk id="3" creationId="{67877F5E-8DF5-D49D-BDC2-A1EC1CE152A8}"/>
          </ac:spMkLst>
        </pc:spChg>
        <pc:spChg chg="ord">
          <ac:chgData name="Elizabeth Sommerville" userId="0839e972-48e3-45d3-bb5c-305eeae85771" providerId="ADAL" clId="{217DA46F-D129-4D6B-9318-CD3E9B09F4EE}" dt="2024-04-28T18:42:20.776" v="14" actId="13244"/>
          <ac:spMkLst>
            <pc:docMk/>
            <pc:sldMk cId="61798040" sldId="1334"/>
            <ac:spMk id="4" creationId="{A877E146-CFFF-ECA7-B1D6-74B6AAE11A9B}"/>
          </ac:spMkLst>
        </pc:spChg>
        <pc:spChg chg="ord">
          <ac:chgData name="Elizabeth Sommerville" userId="0839e972-48e3-45d3-bb5c-305eeae85771" providerId="ADAL" clId="{217DA46F-D129-4D6B-9318-CD3E9B09F4EE}" dt="2024-04-28T18:42:12.589" v="13" actId="13244"/>
          <ac:spMkLst>
            <pc:docMk/>
            <pc:sldMk cId="61798040" sldId="1334"/>
            <ac:spMk id="5" creationId="{FF79DB1B-7E93-06AB-2EAF-2F6DE11849E4}"/>
          </ac:spMkLst>
        </pc:spChg>
        <pc:picChg chg="ord">
          <ac:chgData name="Elizabeth Sommerville" userId="0839e972-48e3-45d3-bb5c-305eeae85771" providerId="ADAL" clId="{217DA46F-D129-4D6B-9318-CD3E9B09F4EE}" dt="2024-04-28T18:42:08.145" v="12" actId="13244"/>
          <ac:picMkLst>
            <pc:docMk/>
            <pc:sldMk cId="61798040" sldId="1334"/>
            <ac:picMk id="2" creationId="{85EECA01-D133-64B0-5102-73A120EC7D3D}"/>
          </ac:picMkLst>
        </pc:picChg>
      </pc:sldChg>
      <pc:sldChg chg="delCm">
        <pc:chgData name="Elizabeth Sommerville" userId="0839e972-48e3-45d3-bb5c-305eeae85771" providerId="ADAL" clId="{217DA46F-D129-4D6B-9318-CD3E9B09F4EE}" dt="2024-04-28T18:40:46.824" v="0"/>
        <pc:sldMkLst>
          <pc:docMk/>
          <pc:sldMk cId="1624784031" sldId="1344"/>
        </pc:sldMkLst>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1624784031" sldId="1344"/>
                <pc2:cmMk id="{B24C42D5-F5A7-4AEA-A441-6E4D710F81FA}"/>
              </pc2:cmMkLst>
            </pc226:cmChg>
          </p:ext>
        </pc:extLst>
      </pc:sldChg>
      <pc:sldChg chg="delCm">
        <pc:chgData name="Elizabeth Sommerville" userId="0839e972-48e3-45d3-bb5c-305eeae85771" providerId="ADAL" clId="{217DA46F-D129-4D6B-9318-CD3E9B09F4EE}" dt="2024-04-28T18:40:46.824" v="0"/>
        <pc:sldMkLst>
          <pc:docMk/>
          <pc:sldMk cId="3363709572" sldId="1347"/>
        </pc:sldMkLst>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3363709572" sldId="1347"/>
                <pc2:cmMk id="{2A9265A9-29DD-453E-BED1-8ED81FBF81CB}"/>
              </pc2:cmMkLst>
            </pc226:cmChg>
          </p:ext>
        </pc:extLst>
      </pc:sldChg>
      <pc:sldChg chg="modSp">
        <pc:chgData name="Elizabeth Sommerville" userId="0839e972-48e3-45d3-bb5c-305eeae85771" providerId="ADAL" clId="{217DA46F-D129-4D6B-9318-CD3E9B09F4EE}" dt="2024-04-28T18:42:45.300" v="17" actId="13244"/>
        <pc:sldMkLst>
          <pc:docMk/>
          <pc:sldMk cId="3008667133" sldId="1348"/>
        </pc:sldMkLst>
        <pc:picChg chg="mod">
          <ac:chgData name="Elizabeth Sommerville" userId="0839e972-48e3-45d3-bb5c-305eeae85771" providerId="ADAL" clId="{217DA46F-D129-4D6B-9318-CD3E9B09F4EE}" dt="2024-04-28T18:42:45.300" v="17" actId="13244"/>
          <ac:picMkLst>
            <pc:docMk/>
            <pc:sldMk cId="3008667133" sldId="1348"/>
            <ac:picMk id="2050" creationId="{5D42A4D0-37F3-B604-F7FA-542DDF1808D1}"/>
          </ac:picMkLst>
        </pc:picChg>
      </pc:sldChg>
      <pc:sldChg chg="delCm">
        <pc:chgData name="Elizabeth Sommerville" userId="0839e972-48e3-45d3-bb5c-305eeae85771" providerId="ADAL" clId="{217DA46F-D129-4D6B-9318-CD3E9B09F4EE}" dt="2024-04-28T18:40:46.824" v="0"/>
        <pc:sldMkLst>
          <pc:docMk/>
          <pc:sldMk cId="1867592988" sldId="1349"/>
        </pc:sldMkLst>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1867592988" sldId="1349"/>
                <pc2:cmMk id="{9CD03022-5DB5-48C8-9052-93FED7321B34}"/>
              </pc2:cmMkLst>
            </pc226:cmChg>
          </p:ext>
        </pc:extLst>
      </pc:sldChg>
      <pc:sldChg chg="delCm">
        <pc:chgData name="Elizabeth Sommerville" userId="0839e972-48e3-45d3-bb5c-305eeae85771" providerId="ADAL" clId="{217DA46F-D129-4D6B-9318-CD3E9B09F4EE}" dt="2024-04-28T18:40:46.824" v="0"/>
        <pc:sldMkLst>
          <pc:docMk/>
          <pc:sldMk cId="760641069" sldId="1352"/>
        </pc:sldMkLst>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760641069" sldId="1352"/>
                <pc2:cmMk id="{43BEDA38-C533-4DDD-A0A3-BA87BAE3E28F}"/>
              </pc2:cmMkLst>
            </pc226:cmChg>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760641069" sldId="1352"/>
                <pc2:cmMk id="{985FAE90-6910-498C-81D3-BA7BE6994D47}"/>
              </pc2:cmMkLst>
            </pc226:cmChg>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760641069" sldId="1352"/>
                <pc2:cmMk id="{0E13EFC3-9716-4334-81F3-388F5C349AD0}"/>
              </pc2:cmMkLst>
            </pc226:cmChg>
          </p:ext>
        </pc:extLst>
      </pc:sldChg>
      <pc:sldChg chg="modSp mod delCm">
        <pc:chgData name="Elizabeth Sommerville" userId="0839e972-48e3-45d3-bb5c-305eeae85771" providerId="ADAL" clId="{217DA46F-D129-4D6B-9318-CD3E9B09F4EE}" dt="2024-04-28T18:43:02.909" v="19" actId="13244"/>
        <pc:sldMkLst>
          <pc:docMk/>
          <pc:sldMk cId="164369889" sldId="1353"/>
        </pc:sldMkLst>
        <pc:picChg chg="ord">
          <ac:chgData name="Elizabeth Sommerville" userId="0839e972-48e3-45d3-bb5c-305eeae85771" providerId="ADAL" clId="{217DA46F-D129-4D6B-9318-CD3E9B09F4EE}" dt="2024-04-28T18:43:02.909" v="19" actId="13244"/>
          <ac:picMkLst>
            <pc:docMk/>
            <pc:sldMk cId="164369889" sldId="1353"/>
            <ac:picMk id="9" creationId="{7BB08C47-8289-0E8B-AE2C-0C8494589EC3}"/>
          </ac:picMkLst>
        </pc:pic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164369889" sldId="1353"/>
                <pc2:cmMk id="{98B4975E-8834-4471-BFA1-4BF624E4AEEE}"/>
              </pc2:cmMkLst>
            </pc226:cmChg>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164369889" sldId="1353"/>
                <pc2:cmMk id="{BBB3DF86-3DD4-428A-AA6C-2F414AFD5D84}"/>
              </pc2:cmMkLst>
            </pc226:cmChg>
          </p:ext>
        </pc:extLst>
      </pc:sldChg>
      <pc:sldChg chg="modSp mod delCm">
        <pc:chgData name="Elizabeth Sommerville" userId="0839e972-48e3-45d3-bb5c-305eeae85771" providerId="ADAL" clId="{217DA46F-D129-4D6B-9318-CD3E9B09F4EE}" dt="2024-04-28T18:43:28.063" v="20" actId="13244"/>
        <pc:sldMkLst>
          <pc:docMk/>
          <pc:sldMk cId="2135663569" sldId="1354"/>
        </pc:sldMkLst>
        <pc:picChg chg="ord">
          <ac:chgData name="Elizabeth Sommerville" userId="0839e972-48e3-45d3-bb5c-305eeae85771" providerId="ADAL" clId="{217DA46F-D129-4D6B-9318-CD3E9B09F4EE}" dt="2024-04-28T18:43:28.063" v="20" actId="13244"/>
          <ac:picMkLst>
            <pc:docMk/>
            <pc:sldMk cId="2135663569" sldId="1354"/>
            <ac:picMk id="11" creationId="{432A4EEE-047D-E481-995C-0B33D4224EA8}"/>
          </ac:picMkLst>
        </pc:pic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2135663569" sldId="1354"/>
                <pc2:cmMk id="{A101DE04-B889-416A-8A94-EC47CBC64830}"/>
              </pc2:cmMkLst>
            </pc226:cmChg>
            <pc226:cmChg xmlns:pc226="http://schemas.microsoft.com/office/powerpoint/2022/06/main/command" chg="del">
              <pc226:chgData name="Elizabeth Sommerville" userId="0839e972-48e3-45d3-bb5c-305eeae85771" providerId="ADAL" clId="{217DA46F-D129-4D6B-9318-CD3E9B09F4EE}" dt="2024-04-28T18:40:46.824" v="0"/>
              <pc2:cmMkLst xmlns:pc2="http://schemas.microsoft.com/office/powerpoint/2019/9/main/command">
                <pc:docMk/>
                <pc:sldMk cId="2135663569" sldId="1354"/>
                <pc2:cmMk id="{BC2422C2-2D39-46CB-A89F-B663B6FD61B0}"/>
              </pc2:cmMkLst>
            </pc226:cmChg>
          </p:ext>
        </pc:extLst>
      </pc:sldChg>
      <pc:sldChg chg="modSp mod">
        <pc:chgData name="Elizabeth Sommerville" userId="0839e972-48e3-45d3-bb5c-305eeae85771" providerId="ADAL" clId="{217DA46F-D129-4D6B-9318-CD3E9B09F4EE}" dt="2024-04-28T18:43:34.714" v="21" actId="13244"/>
        <pc:sldMkLst>
          <pc:docMk/>
          <pc:sldMk cId="1981368940" sldId="1355"/>
        </pc:sldMkLst>
        <pc:picChg chg="ord">
          <ac:chgData name="Elizabeth Sommerville" userId="0839e972-48e3-45d3-bb5c-305eeae85771" providerId="ADAL" clId="{217DA46F-D129-4D6B-9318-CD3E9B09F4EE}" dt="2024-04-28T18:43:34.714" v="21" actId="13244"/>
          <ac:picMkLst>
            <pc:docMk/>
            <pc:sldMk cId="1981368940" sldId="1355"/>
            <ac:picMk id="4" creationId="{981B3D35-5830-9393-2220-8E299D16886E}"/>
          </ac:picMkLst>
        </pc:picChg>
      </pc:sldChg>
      <pc:sldChg chg="modSp">
        <pc:chgData name="Elizabeth Sommerville" userId="0839e972-48e3-45d3-bb5c-305eeae85771" providerId="ADAL" clId="{217DA46F-D129-4D6B-9318-CD3E9B09F4EE}" dt="2024-04-28T18:43:50.348" v="23" actId="13244"/>
        <pc:sldMkLst>
          <pc:docMk/>
          <pc:sldMk cId="2958939115" sldId="1356"/>
        </pc:sldMkLst>
        <pc:spChg chg="mod">
          <ac:chgData name="Elizabeth Sommerville" userId="0839e972-48e3-45d3-bb5c-305eeae85771" providerId="ADAL" clId="{217DA46F-D129-4D6B-9318-CD3E9B09F4EE}" dt="2024-04-28T18:43:50.348" v="23" actId="13244"/>
          <ac:spMkLst>
            <pc:docMk/>
            <pc:sldMk cId="2958939115" sldId="1356"/>
            <ac:spMk id="8" creationId="{7B6F7AAC-D979-0F97-DE69-E434769C0A69}"/>
          </ac:spMkLst>
        </pc:spChg>
      </pc:sldChg>
      <pc:sldChg chg="modSp mod">
        <pc:chgData name="Elizabeth Sommerville" userId="0839e972-48e3-45d3-bb5c-305eeae85771" providerId="ADAL" clId="{217DA46F-D129-4D6B-9318-CD3E9B09F4EE}" dt="2024-04-28T18:43:40.208" v="22" actId="962"/>
        <pc:sldMkLst>
          <pc:docMk/>
          <pc:sldMk cId="3255041103" sldId="1357"/>
        </pc:sldMkLst>
        <pc:picChg chg="mod">
          <ac:chgData name="Elizabeth Sommerville" userId="0839e972-48e3-45d3-bb5c-305eeae85771" providerId="ADAL" clId="{217DA46F-D129-4D6B-9318-CD3E9B09F4EE}" dt="2024-04-28T18:43:40.208" v="22" actId="962"/>
          <ac:picMkLst>
            <pc:docMk/>
            <pc:sldMk cId="3255041103" sldId="1357"/>
            <ac:picMk id="7" creationId="{B135B038-C436-0831-B21F-1EC61F3E4E24}"/>
          </ac:picMkLst>
        </pc:picChg>
      </pc:sldChg>
      <pc:sldChg chg="modSp mod">
        <pc:chgData name="Elizabeth Sommerville" userId="0839e972-48e3-45d3-bb5c-305eeae85771" providerId="ADAL" clId="{217DA46F-D129-4D6B-9318-CD3E9B09F4EE}" dt="2024-04-30T19:59:02.569" v="618" actId="20577"/>
        <pc:sldMkLst>
          <pc:docMk/>
          <pc:sldMk cId="2118013576" sldId="1360"/>
        </pc:sldMkLst>
        <pc:spChg chg="mod">
          <ac:chgData name="Elizabeth Sommerville" userId="0839e972-48e3-45d3-bb5c-305eeae85771" providerId="ADAL" clId="{217DA46F-D129-4D6B-9318-CD3E9B09F4EE}" dt="2024-04-30T19:59:02.569" v="618" actId="20577"/>
          <ac:spMkLst>
            <pc:docMk/>
            <pc:sldMk cId="2118013576" sldId="1360"/>
            <ac:spMk id="4" creationId="{073E6936-F394-0CC2-D311-E72617A8247C}"/>
          </ac:spMkLst>
        </pc:spChg>
        <pc:picChg chg="mod">
          <ac:chgData name="Elizabeth Sommerville" userId="0839e972-48e3-45d3-bb5c-305eeae85771" providerId="ADAL" clId="{217DA46F-D129-4D6B-9318-CD3E9B09F4EE}" dt="2024-04-30T19:57:03.635" v="221" actId="962"/>
          <ac:picMkLst>
            <pc:docMk/>
            <pc:sldMk cId="2118013576" sldId="1360"/>
            <ac:picMk id="10" creationId="{E64120F1-C4E4-BEFA-392E-A61C0CB1237F}"/>
          </ac:picMkLst>
        </pc:picChg>
        <pc:picChg chg="mod">
          <ac:chgData name="Elizabeth Sommerville" userId="0839e972-48e3-45d3-bb5c-305eeae85771" providerId="ADAL" clId="{217DA46F-D129-4D6B-9318-CD3E9B09F4EE}" dt="2024-04-30T19:58:30.962" v="607" actId="962"/>
          <ac:picMkLst>
            <pc:docMk/>
            <pc:sldMk cId="2118013576" sldId="1360"/>
            <ac:picMk id="12" creationId="{108A4071-62A0-17B6-E6CB-9106B0645679}"/>
          </ac:picMkLst>
        </pc:picChg>
      </pc:sldChg>
      <pc:sldChg chg="modSp mod">
        <pc:chgData name="Elizabeth Sommerville" userId="0839e972-48e3-45d3-bb5c-305eeae85771" providerId="ADAL" clId="{217DA46F-D129-4D6B-9318-CD3E9B09F4EE}" dt="2024-04-30T19:59:33.289" v="630" actId="20577"/>
        <pc:sldMkLst>
          <pc:docMk/>
          <pc:sldMk cId="1836543119" sldId="1361"/>
        </pc:sldMkLst>
        <pc:spChg chg="mod ord">
          <ac:chgData name="Elizabeth Sommerville" userId="0839e972-48e3-45d3-bb5c-305eeae85771" providerId="ADAL" clId="{217DA46F-D129-4D6B-9318-CD3E9B09F4EE}" dt="2024-04-30T19:59:33.289" v="630" actId="20577"/>
          <ac:spMkLst>
            <pc:docMk/>
            <pc:sldMk cId="1836543119" sldId="1361"/>
            <ac:spMk id="3" creationId="{67877F5E-8DF5-D49D-BDC2-A1EC1CE152A8}"/>
          </ac:spMkLst>
        </pc:spChg>
      </pc:sldChg>
    </pc:docChg>
  </pc:docChgLst>
  <pc:docChgLst>
    <pc:chgData name="Phil Neill" userId="S::espneill@glow.gov.uk::3dc6b307-de6b-45e8-8e36-a9c1d769c5ed" providerId="AD" clId="Web-{A1E34F7B-2EB9-ADC7-A4B5-62715F40714E}"/>
    <pc:docChg chg="modSld">
      <pc:chgData name="Phil Neill" userId="S::espneill@glow.gov.uk::3dc6b307-de6b-45e8-8e36-a9c1d769c5ed" providerId="AD" clId="Web-{A1E34F7B-2EB9-ADC7-A4B5-62715F40714E}" dt="2024-05-01T13:44:43.301" v="1" actId="20577"/>
      <pc:docMkLst>
        <pc:docMk/>
      </pc:docMkLst>
      <pc:sldChg chg="modSp">
        <pc:chgData name="Phil Neill" userId="S::espneill@glow.gov.uk::3dc6b307-de6b-45e8-8e36-a9c1d769c5ed" providerId="AD" clId="Web-{A1E34F7B-2EB9-ADC7-A4B5-62715F40714E}" dt="2024-05-01T13:44:43.301" v="1" actId="20577"/>
        <pc:sldMkLst>
          <pc:docMk/>
          <pc:sldMk cId="1600699566" sldId="256"/>
        </pc:sldMkLst>
        <pc:spChg chg="mod">
          <ac:chgData name="Phil Neill" userId="S::espneill@glow.gov.uk::3dc6b307-de6b-45e8-8e36-a9c1d769c5ed" providerId="AD" clId="Web-{A1E34F7B-2EB9-ADC7-A4B5-62715F40714E}" dt="2024-05-01T13:44:43.301" v="1" actId="20577"/>
          <ac:spMkLst>
            <pc:docMk/>
            <pc:sldMk cId="1600699566" sldId="256"/>
            <ac:spMk id="6" creationId="{7DCDC8A9-380C-4415-4A49-167F3F557291}"/>
          </ac:spMkLst>
        </pc:spChg>
      </pc:sldChg>
    </pc:docChg>
  </pc:docChgLst>
  <pc:docChgLst>
    <pc:chgData name="Elizabeth Sommerville" userId="S::esesommerville@glow.gov.uk::0839e972-48e3-45d3-bb5c-305eeae85771" providerId="AD" clId="Web-{2E70C928-DBA0-4FF8-91E8-DAC839DCF625}"/>
    <pc:docChg chg="modSld">
      <pc:chgData name="Elizabeth Sommerville" userId="S::esesommerville@glow.gov.uk::0839e972-48e3-45d3-bb5c-305eeae85771" providerId="AD" clId="Web-{2E70C928-DBA0-4FF8-91E8-DAC839DCF625}" dt="2024-04-28T18:38:47.161" v="1" actId="20577"/>
      <pc:docMkLst>
        <pc:docMk/>
      </pc:docMkLst>
      <pc:sldChg chg="modSp">
        <pc:chgData name="Elizabeth Sommerville" userId="S::esesommerville@glow.gov.uk::0839e972-48e3-45d3-bb5c-305eeae85771" providerId="AD" clId="Web-{2E70C928-DBA0-4FF8-91E8-DAC839DCF625}" dt="2024-04-28T18:38:47.161" v="1" actId="20577"/>
        <pc:sldMkLst>
          <pc:docMk/>
          <pc:sldMk cId="1600699566" sldId="256"/>
        </pc:sldMkLst>
        <pc:spChg chg="mod">
          <ac:chgData name="Elizabeth Sommerville" userId="S::esesommerville@glow.gov.uk::0839e972-48e3-45d3-bb5c-305eeae85771" providerId="AD" clId="Web-{2E70C928-DBA0-4FF8-91E8-DAC839DCF625}" dt="2024-04-28T18:38:47.161" v="1" actId="20577"/>
          <ac:spMkLst>
            <pc:docMk/>
            <pc:sldMk cId="1600699566" sldId="256"/>
            <ac:spMk id="6" creationId="{7DCDC8A9-380C-4415-4A49-167F3F557291}"/>
          </ac:spMkLst>
        </pc:spChg>
      </pc:sldChg>
    </pc:docChg>
  </pc:docChgLst>
  <pc:docChgLst>
    <pc:chgData name="Jaclyn Andrews" userId="S::esjandrews@glow.gov.uk::b500d751-ecfd-410c-9f17-4e0ee47c0b00" providerId="AD" clId="Web-{A903AB61-066C-4EAF-824E-A9EF8C7FBFE3}"/>
    <pc:docChg chg="">
      <pc:chgData name="Jaclyn Andrews" userId="S::esjandrews@glow.gov.uk::b500d751-ecfd-410c-9f17-4e0ee47c0b00" providerId="AD" clId="Web-{A903AB61-066C-4EAF-824E-A9EF8C7FBFE3}" dt="2024-04-29T14:32:50.872" v="0"/>
      <pc:docMkLst>
        <pc:docMk/>
      </pc:docMkLst>
      <pc:sldChg chg="delCm">
        <pc:chgData name="Jaclyn Andrews" userId="S::esjandrews@glow.gov.uk::b500d751-ecfd-410c-9f17-4e0ee47c0b00" providerId="AD" clId="Web-{A903AB61-066C-4EAF-824E-A9EF8C7FBFE3}" dt="2024-04-29T14:32:50.872" v="0"/>
        <pc:sldMkLst>
          <pc:docMk/>
          <pc:sldMk cId="1780471231" sldId="1358"/>
        </pc:sldMkLst>
        <pc:extLst>
          <p:ext xmlns:p="http://schemas.openxmlformats.org/presentationml/2006/main" uri="{D6D511B9-2390-475A-947B-AFAB55BFBCF1}">
            <pc226:cmChg xmlns:pc226="http://schemas.microsoft.com/office/powerpoint/2022/06/main/command" chg="del">
              <pc226:chgData name="Jaclyn Andrews" userId="S::esjandrews@glow.gov.uk::b500d751-ecfd-410c-9f17-4e0ee47c0b00" providerId="AD" clId="Web-{A903AB61-066C-4EAF-824E-A9EF8C7FBFE3}" dt="2024-04-29T14:32:50.872" v="0"/>
              <pc2:cmMkLst xmlns:pc2="http://schemas.microsoft.com/office/powerpoint/2019/9/main/command">
                <pc:docMk/>
                <pc:sldMk cId="1780471231" sldId="1358"/>
                <pc2:cmMk id="{83EFA636-6B1E-4BC8-9C16-325B5C943BA9}"/>
              </pc2:cmMkLst>
            </pc226:cmChg>
          </p:ext>
        </pc:extLst>
      </pc:sldChg>
    </pc:docChg>
  </pc:docChgLst>
  <pc:docChgLst>
    <pc:chgData name="Elizabeth Sommerville" userId="S::esesommerville@glow.gov.uk::0839e972-48e3-45d3-bb5c-305eeae85771" providerId="AD" clId="Web-{B9911432-C86E-4CA3-AAB2-96CDD19C9130}"/>
    <pc:docChg chg="delSld modSld modSection">
      <pc:chgData name="Elizabeth Sommerville" userId="S::esesommerville@glow.gov.uk::0839e972-48e3-45d3-bb5c-305eeae85771" providerId="AD" clId="Web-{B9911432-C86E-4CA3-AAB2-96CDD19C9130}" dt="2024-04-30T19:49:09.256" v="3" actId="20577"/>
      <pc:docMkLst>
        <pc:docMk/>
      </pc:docMkLst>
      <pc:sldChg chg="del">
        <pc:chgData name="Elizabeth Sommerville" userId="S::esesommerville@glow.gov.uk::0839e972-48e3-45d3-bb5c-305eeae85771" providerId="AD" clId="Web-{B9911432-C86E-4CA3-AAB2-96CDD19C9130}" dt="2024-04-30T19:48:25.770" v="2"/>
        <pc:sldMkLst>
          <pc:docMk/>
          <pc:sldMk cId="2958939115" sldId="1356"/>
        </pc:sldMkLst>
      </pc:sldChg>
      <pc:sldChg chg="modSp">
        <pc:chgData name="Elizabeth Sommerville" userId="S::esesommerville@glow.gov.uk::0839e972-48e3-45d3-bb5c-305eeae85771" providerId="AD" clId="Web-{B9911432-C86E-4CA3-AAB2-96CDD19C9130}" dt="2024-04-30T19:48:15.833" v="1" actId="14100"/>
        <pc:sldMkLst>
          <pc:docMk/>
          <pc:sldMk cId="2118013576" sldId="1360"/>
        </pc:sldMkLst>
        <pc:spChg chg="mod">
          <ac:chgData name="Elizabeth Sommerville" userId="S::esesommerville@glow.gov.uk::0839e972-48e3-45d3-bb5c-305eeae85771" providerId="AD" clId="Web-{B9911432-C86E-4CA3-AAB2-96CDD19C9130}" dt="2024-04-30T19:48:15.833" v="1" actId="14100"/>
          <ac:spMkLst>
            <pc:docMk/>
            <pc:sldMk cId="2118013576" sldId="1360"/>
            <ac:spMk id="4" creationId="{073E6936-F394-0CC2-D311-E72617A8247C}"/>
          </ac:spMkLst>
        </pc:spChg>
      </pc:sldChg>
      <pc:sldChg chg="modSp">
        <pc:chgData name="Elizabeth Sommerville" userId="S::esesommerville@glow.gov.uk::0839e972-48e3-45d3-bb5c-305eeae85771" providerId="AD" clId="Web-{B9911432-C86E-4CA3-AAB2-96CDD19C9130}" dt="2024-04-30T19:49:09.256" v="3" actId="20577"/>
        <pc:sldMkLst>
          <pc:docMk/>
          <pc:sldMk cId="1836543119" sldId="1361"/>
        </pc:sldMkLst>
        <pc:spChg chg="mod">
          <ac:chgData name="Elizabeth Sommerville" userId="S::esesommerville@glow.gov.uk::0839e972-48e3-45d3-bb5c-305eeae85771" providerId="AD" clId="Web-{B9911432-C86E-4CA3-AAB2-96CDD19C9130}" dt="2024-04-30T19:49:09.256" v="3" actId="20577"/>
          <ac:spMkLst>
            <pc:docMk/>
            <pc:sldMk cId="1836543119" sldId="1361"/>
            <ac:spMk id="3" creationId="{67877F5E-8DF5-D49D-BDC2-A1EC1CE152A8}"/>
          </ac:spMkLst>
        </pc:spChg>
      </pc:sldChg>
    </pc:docChg>
  </pc:docChgLst>
  <pc:docChgLst>
    <pc:chgData name="Elizabeth Sommerville" userId="S::esesommerville@glow.gov.uk::0839e972-48e3-45d3-bb5c-305eeae85771" providerId="AD" clId="Web-{29B4B0F5-8FBA-4921-9D14-2C838C5A130D}"/>
    <pc:docChg chg="modSld">
      <pc:chgData name="Elizabeth Sommerville" userId="S::esesommerville@glow.gov.uk::0839e972-48e3-45d3-bb5c-305eeae85771" providerId="AD" clId="Web-{29B4B0F5-8FBA-4921-9D14-2C838C5A130D}" dt="2024-04-28T18:39:20.995" v="0" actId="20577"/>
      <pc:docMkLst>
        <pc:docMk/>
      </pc:docMkLst>
      <pc:sldChg chg="modSp">
        <pc:chgData name="Elizabeth Sommerville" userId="S::esesommerville@glow.gov.uk::0839e972-48e3-45d3-bb5c-305eeae85771" providerId="AD" clId="Web-{29B4B0F5-8FBA-4921-9D14-2C838C5A130D}" dt="2024-04-28T18:39:20.995" v="0" actId="20577"/>
        <pc:sldMkLst>
          <pc:docMk/>
          <pc:sldMk cId="1600699566" sldId="256"/>
        </pc:sldMkLst>
        <pc:spChg chg="mod">
          <ac:chgData name="Elizabeth Sommerville" userId="S::esesommerville@glow.gov.uk::0839e972-48e3-45d3-bb5c-305eeae85771" providerId="AD" clId="Web-{29B4B0F5-8FBA-4921-9D14-2C838C5A130D}" dt="2024-04-28T18:39:20.995" v="0" actId="20577"/>
          <ac:spMkLst>
            <pc:docMk/>
            <pc:sldMk cId="1600699566" sldId="256"/>
            <ac:spMk id="6" creationId="{7DCDC8A9-380C-4415-4A49-167F3F55729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B171F-EB8B-4CF6-A2D6-4B7B5ADE7A58}" type="doc">
      <dgm:prSet loTypeId="urn:microsoft.com/office/officeart/2008/layout/VerticalCurvedList" loCatId="list" qsTypeId="urn:microsoft.com/office/officeart/2005/8/quickstyle/simple3" qsCatId="simple" csTypeId="urn:microsoft.com/office/officeart/2005/8/colors/accent2_4" csCatId="accent2" phldr="1"/>
      <dgm:spPr/>
      <dgm:t>
        <a:bodyPr/>
        <a:lstStyle/>
        <a:p>
          <a:endParaRPr lang="en-GB"/>
        </a:p>
      </dgm:t>
    </dgm:pt>
    <dgm:pt modelId="{1A870F8E-1D1E-4281-BB5B-BA67A0D2C3CD}">
      <dgm:prSet phldrT="[Text]"/>
      <dgm:spPr/>
      <dgm:t>
        <a:bodyPr/>
        <a:lstStyle/>
        <a:p>
          <a:r>
            <a:rPr lang="en-GB"/>
            <a:t>National guidance and research</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10;"/>
        </a:ext>
      </dgm:extLst>
    </dgm:pt>
    <dgm:pt modelId="{34498098-56E9-4626-AC2B-4DA1EAA61179}" type="parTrans" cxnId="{0E09FD26-BB5D-46CB-8E0A-F25C661EB249}">
      <dgm:prSet/>
      <dgm:spPr/>
      <dgm:t>
        <a:bodyPr/>
        <a:lstStyle/>
        <a:p>
          <a:endParaRPr lang="en-GB"/>
        </a:p>
      </dgm:t>
    </dgm:pt>
    <dgm:pt modelId="{A733424E-8E48-4099-9748-CA53694FC37D}" type="sibTrans" cxnId="{0E09FD26-BB5D-46CB-8E0A-F25C661EB249}">
      <dgm:prSet/>
      <dgm:spPr/>
      <dgm:t>
        <a:bodyPr/>
        <a:lstStyle/>
        <a:p>
          <a:endParaRPr lang="en-GB"/>
        </a:p>
      </dgm:t>
    </dgm:pt>
    <dgm:pt modelId="{B790341B-5831-47C8-B1B9-DA1CD817B1BD}">
      <dgm:prSet phldrT="[Text]"/>
      <dgm:spPr/>
      <dgm:t>
        <a:bodyPr/>
        <a:lstStyle/>
        <a:p>
          <a:r>
            <a:rPr lang="en-GB"/>
            <a:t>Using</a:t>
          </a:r>
          <a:r>
            <a:rPr lang="en-GB" baseline="0"/>
            <a:t> data</a:t>
          </a:r>
          <a:endParaRPr lang="en-GB"/>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
        </a:ext>
      </dgm:extLst>
    </dgm:pt>
    <dgm:pt modelId="{D5EE7ED7-E48A-48EE-A08F-3E2020EAC63A}" type="parTrans" cxnId="{E5B4F2C6-7466-49C0-98A2-B0769DB539AE}">
      <dgm:prSet/>
      <dgm:spPr/>
      <dgm:t>
        <a:bodyPr/>
        <a:lstStyle/>
        <a:p>
          <a:endParaRPr lang="en-GB"/>
        </a:p>
      </dgm:t>
    </dgm:pt>
    <dgm:pt modelId="{5FF43768-0BBC-4FC5-A4E1-E2771ADBC7D2}" type="sibTrans" cxnId="{E5B4F2C6-7466-49C0-98A2-B0769DB539AE}">
      <dgm:prSet/>
      <dgm:spPr/>
      <dgm:t>
        <a:bodyPr/>
        <a:lstStyle/>
        <a:p>
          <a:endParaRPr lang="en-GB"/>
        </a:p>
      </dgm:t>
    </dgm:pt>
    <dgm:pt modelId="{E9F496CA-625B-4B3C-9031-C761EFD19E61}">
      <dgm:prSet phldrT="[Text]"/>
      <dgm:spPr/>
      <dgm:t>
        <a:bodyPr/>
        <a:lstStyle/>
        <a:p>
          <a:r>
            <a:rPr lang="en-GB"/>
            <a:t>Getting started</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
        </a:ext>
      </dgm:extLst>
    </dgm:pt>
    <dgm:pt modelId="{3568FFBD-F887-4744-A863-7179C7C9118A}" type="parTrans" cxnId="{C9C0C1B1-6394-46BA-BACC-02F95FFFE78A}">
      <dgm:prSet/>
      <dgm:spPr/>
    </dgm:pt>
    <dgm:pt modelId="{E690A08E-24D4-4151-A3AD-BBE38F570B7E}" type="sibTrans" cxnId="{C9C0C1B1-6394-46BA-BACC-02F95FFFE78A}">
      <dgm:prSet/>
      <dgm:spPr/>
    </dgm:pt>
    <dgm:pt modelId="{C4B2CB21-3843-4705-A703-C7AC005EBD33}">
      <dgm:prSet phldrT="[Text]"/>
      <dgm:spPr/>
      <dgm:t>
        <a:bodyPr/>
        <a:lstStyle/>
        <a:p>
          <a:r>
            <a:rPr lang="en-GB"/>
            <a:t>Interpreting the data</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
        </a:ext>
      </dgm:extLst>
    </dgm:pt>
    <dgm:pt modelId="{C4101B14-D794-4AA6-9263-1BBBACBB8FC0}" type="parTrans" cxnId="{762709A7-3E9A-4942-8ED5-35F4543D2515}">
      <dgm:prSet/>
      <dgm:spPr/>
    </dgm:pt>
    <dgm:pt modelId="{DA0A0E04-534D-4D0B-AF77-90A37872E216}" type="sibTrans" cxnId="{762709A7-3E9A-4942-8ED5-35F4543D2515}">
      <dgm:prSet/>
      <dgm:spPr/>
    </dgm:pt>
    <dgm:pt modelId="{9A1C8B44-C495-4FC9-8683-49BAB4A2FDA8}">
      <dgm:prSet phldrT="[Text]"/>
      <dgm:spPr/>
      <dgm:t>
        <a:bodyPr/>
        <a:lstStyle/>
        <a:p>
          <a:r>
            <a:rPr lang="en-GB"/>
            <a:t>Comparator data</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
        </a:ext>
      </dgm:extLst>
    </dgm:pt>
    <dgm:pt modelId="{02BE484D-4059-4CCF-B858-D07ED3F8FD10}" type="parTrans" cxnId="{9EDDA1A5-B1CB-4440-ABF2-9B2E7B276CE2}">
      <dgm:prSet/>
      <dgm:spPr/>
    </dgm:pt>
    <dgm:pt modelId="{05990628-E662-4337-825D-BE265A62EEDC}" type="sibTrans" cxnId="{9EDDA1A5-B1CB-4440-ABF2-9B2E7B276CE2}">
      <dgm:prSet/>
      <dgm:spPr/>
    </dgm:pt>
    <dgm:pt modelId="{DA294D58-0376-408B-83CE-9DB747C5E6B8}" type="pres">
      <dgm:prSet presAssocID="{8B7B171F-EB8B-4CF6-A2D6-4B7B5ADE7A58}" presName="Name0" presStyleCnt="0">
        <dgm:presLayoutVars>
          <dgm:chMax val="7"/>
          <dgm:chPref val="7"/>
          <dgm:dir/>
        </dgm:presLayoutVars>
      </dgm:prSet>
      <dgm:spPr/>
    </dgm:pt>
    <dgm:pt modelId="{A8C9F2EC-3736-44FC-97E3-A31414475BB8}" type="pres">
      <dgm:prSet presAssocID="{8B7B171F-EB8B-4CF6-A2D6-4B7B5ADE7A58}" presName="Name1" presStyleCnt="0"/>
      <dgm:spPr/>
    </dgm:pt>
    <dgm:pt modelId="{D9FE83E8-6451-4265-AA35-61A5C5942942}" type="pres">
      <dgm:prSet presAssocID="{8B7B171F-EB8B-4CF6-A2D6-4B7B5ADE7A58}" presName="cycle" presStyleCnt="0"/>
      <dgm:spPr/>
    </dgm:pt>
    <dgm:pt modelId="{8B4D328E-364A-419C-915E-3134F615E0E8}" type="pres">
      <dgm:prSet presAssocID="{8B7B171F-EB8B-4CF6-A2D6-4B7B5ADE7A58}" presName="srcNode" presStyleLbl="node1" presStyleIdx="0" presStyleCnt="5"/>
      <dgm:spPr/>
    </dgm:pt>
    <dgm:pt modelId="{6744B3B5-0239-436F-926B-518AB374C1A7}" type="pres">
      <dgm:prSet presAssocID="{8B7B171F-EB8B-4CF6-A2D6-4B7B5ADE7A58}" presName="conn" presStyleLbl="parChTrans1D2" presStyleIdx="0" presStyleCnt="1"/>
      <dgm:spPr/>
    </dgm:pt>
    <dgm:pt modelId="{481F2718-B3DE-4274-836B-5F15274504A5}" type="pres">
      <dgm:prSet presAssocID="{8B7B171F-EB8B-4CF6-A2D6-4B7B5ADE7A58}" presName="extraNode" presStyleLbl="node1" presStyleIdx="0" presStyleCnt="5"/>
      <dgm:spPr/>
    </dgm:pt>
    <dgm:pt modelId="{24AABA6E-A49D-42DB-A542-876EF2DE7C65}" type="pres">
      <dgm:prSet presAssocID="{8B7B171F-EB8B-4CF6-A2D6-4B7B5ADE7A58}" presName="dstNode" presStyleLbl="node1" presStyleIdx="0" presStyleCnt="5"/>
      <dgm:spPr/>
    </dgm:pt>
    <dgm:pt modelId="{8E493C90-1408-4526-8756-A3696992837D}" type="pres">
      <dgm:prSet presAssocID="{1A870F8E-1D1E-4281-BB5B-BA67A0D2C3CD}" presName="text_1" presStyleLbl="node1" presStyleIdx="0" presStyleCnt="5">
        <dgm:presLayoutVars>
          <dgm:bulletEnabled val="1"/>
        </dgm:presLayoutVars>
      </dgm:prSet>
      <dgm:spPr/>
    </dgm:pt>
    <dgm:pt modelId="{6ACD0082-46EB-4197-9AEF-6C3603194323}" type="pres">
      <dgm:prSet presAssocID="{1A870F8E-1D1E-4281-BB5B-BA67A0D2C3CD}" presName="accent_1" presStyleCnt="0"/>
      <dgm:spPr/>
    </dgm:pt>
    <dgm:pt modelId="{84B16BD2-BC88-4E10-9E43-6D6BE4C2FED5}" type="pres">
      <dgm:prSet presAssocID="{1A870F8E-1D1E-4281-BB5B-BA67A0D2C3CD}" presName="accentRepeatNode" presStyleLbl="solidFgAcc1" presStyleIdx="0" presStyleCnt="5"/>
      <dgm:spPr/>
    </dgm:pt>
    <dgm:pt modelId="{2E8260C5-714E-40EE-B332-FCC683D80095}" type="pres">
      <dgm:prSet presAssocID="{B790341B-5831-47C8-B1B9-DA1CD817B1BD}" presName="text_2" presStyleLbl="node1" presStyleIdx="1" presStyleCnt="5">
        <dgm:presLayoutVars>
          <dgm:bulletEnabled val="1"/>
        </dgm:presLayoutVars>
      </dgm:prSet>
      <dgm:spPr/>
    </dgm:pt>
    <dgm:pt modelId="{0E7DC222-0381-4A96-9F66-3A4789D11B2F}" type="pres">
      <dgm:prSet presAssocID="{B790341B-5831-47C8-B1B9-DA1CD817B1BD}" presName="accent_2" presStyleCnt="0"/>
      <dgm:spPr/>
    </dgm:pt>
    <dgm:pt modelId="{1354DD78-EAD9-4D08-9D4B-45C0F8ABE7DF}" type="pres">
      <dgm:prSet presAssocID="{B790341B-5831-47C8-B1B9-DA1CD817B1BD}" presName="accentRepeatNode" presStyleLbl="solidFgAcc1" presStyleIdx="1" presStyleCnt="5"/>
      <dgm:spPr/>
    </dgm:pt>
    <dgm:pt modelId="{900D9CBD-A67D-40B2-9F69-62EF351E8068}" type="pres">
      <dgm:prSet presAssocID="{E9F496CA-625B-4B3C-9031-C761EFD19E61}" presName="text_3" presStyleLbl="node1" presStyleIdx="2" presStyleCnt="5">
        <dgm:presLayoutVars>
          <dgm:bulletEnabled val="1"/>
        </dgm:presLayoutVars>
      </dgm:prSet>
      <dgm:spPr/>
    </dgm:pt>
    <dgm:pt modelId="{E139818A-4D96-4C46-885A-EA3FEABCFDE1}" type="pres">
      <dgm:prSet presAssocID="{E9F496CA-625B-4B3C-9031-C761EFD19E61}" presName="accent_3" presStyleCnt="0"/>
      <dgm:spPr/>
    </dgm:pt>
    <dgm:pt modelId="{D877F0FE-6688-43E8-A13B-32E1A71717B5}" type="pres">
      <dgm:prSet presAssocID="{E9F496CA-625B-4B3C-9031-C761EFD19E61}" presName="accentRepeatNode" presStyleLbl="solidFgAcc1" presStyleIdx="2" presStyleCnt="5"/>
      <dgm:spPr/>
    </dgm:pt>
    <dgm:pt modelId="{A41E41A7-93EF-4CCE-9359-7B8BE29C6AB3}" type="pres">
      <dgm:prSet presAssocID="{C4B2CB21-3843-4705-A703-C7AC005EBD33}" presName="text_4" presStyleLbl="node1" presStyleIdx="3" presStyleCnt="5">
        <dgm:presLayoutVars>
          <dgm:bulletEnabled val="1"/>
        </dgm:presLayoutVars>
      </dgm:prSet>
      <dgm:spPr/>
    </dgm:pt>
    <dgm:pt modelId="{C4B3FA2F-DC85-46C3-B86D-3E3753AF8198}" type="pres">
      <dgm:prSet presAssocID="{C4B2CB21-3843-4705-A703-C7AC005EBD33}" presName="accent_4" presStyleCnt="0"/>
      <dgm:spPr/>
    </dgm:pt>
    <dgm:pt modelId="{46C4FD0D-BC0C-4265-9F12-CC00FF49187B}" type="pres">
      <dgm:prSet presAssocID="{C4B2CB21-3843-4705-A703-C7AC005EBD33}" presName="accentRepeatNode" presStyleLbl="solidFgAcc1" presStyleIdx="3" presStyleCnt="5"/>
      <dgm:spPr/>
    </dgm:pt>
    <dgm:pt modelId="{C570560F-27DA-4BAC-8639-8F28B80FD8AC}" type="pres">
      <dgm:prSet presAssocID="{9A1C8B44-C495-4FC9-8683-49BAB4A2FDA8}" presName="text_5" presStyleLbl="node1" presStyleIdx="4" presStyleCnt="5">
        <dgm:presLayoutVars>
          <dgm:bulletEnabled val="1"/>
        </dgm:presLayoutVars>
      </dgm:prSet>
      <dgm:spPr/>
    </dgm:pt>
    <dgm:pt modelId="{77B4F0A0-20B1-44FF-BC0C-DB695FD01E91}" type="pres">
      <dgm:prSet presAssocID="{9A1C8B44-C495-4FC9-8683-49BAB4A2FDA8}" presName="accent_5" presStyleCnt="0"/>
      <dgm:spPr/>
    </dgm:pt>
    <dgm:pt modelId="{45B6E9AF-24FA-41A1-B41B-039B15FA64B6}" type="pres">
      <dgm:prSet presAssocID="{9A1C8B44-C495-4FC9-8683-49BAB4A2FDA8}" presName="accentRepeatNode" presStyleLbl="solidFgAcc1" presStyleIdx="4" presStyleCnt="5"/>
      <dgm:spPr/>
    </dgm:pt>
  </dgm:ptLst>
  <dgm:cxnLst>
    <dgm:cxn modelId="{9A25AA10-9487-484D-A5E5-C1768227AB93}" type="presOf" srcId="{B790341B-5831-47C8-B1B9-DA1CD817B1BD}" destId="{2E8260C5-714E-40EE-B332-FCC683D80095}" srcOrd="0" destOrd="0" presId="urn:microsoft.com/office/officeart/2008/layout/VerticalCurvedList"/>
    <dgm:cxn modelId="{31674E1D-3EA6-494C-9BF2-0EA5B419EC33}" type="presOf" srcId="{C4B2CB21-3843-4705-A703-C7AC005EBD33}" destId="{A41E41A7-93EF-4CCE-9359-7B8BE29C6AB3}" srcOrd="0" destOrd="0" presId="urn:microsoft.com/office/officeart/2008/layout/VerticalCurvedList"/>
    <dgm:cxn modelId="{E32EAD1F-5887-4222-A288-AF854EDC8A33}" type="presOf" srcId="{8B7B171F-EB8B-4CF6-A2D6-4B7B5ADE7A58}" destId="{DA294D58-0376-408B-83CE-9DB747C5E6B8}" srcOrd="0" destOrd="0" presId="urn:microsoft.com/office/officeart/2008/layout/VerticalCurvedList"/>
    <dgm:cxn modelId="{0E09FD26-BB5D-46CB-8E0A-F25C661EB249}" srcId="{8B7B171F-EB8B-4CF6-A2D6-4B7B5ADE7A58}" destId="{1A870F8E-1D1E-4281-BB5B-BA67A0D2C3CD}" srcOrd="0" destOrd="0" parTransId="{34498098-56E9-4626-AC2B-4DA1EAA61179}" sibTransId="{A733424E-8E48-4099-9748-CA53694FC37D}"/>
    <dgm:cxn modelId="{5F5F1E29-B4BE-48F0-A81F-DC9CE5432CDC}" type="presOf" srcId="{1A870F8E-1D1E-4281-BB5B-BA67A0D2C3CD}" destId="{8E493C90-1408-4526-8756-A3696992837D}" srcOrd="0" destOrd="0" presId="urn:microsoft.com/office/officeart/2008/layout/VerticalCurvedList"/>
    <dgm:cxn modelId="{ECF14A4B-A15B-44DC-92A9-2BA58C9A9BE1}" type="presOf" srcId="{9A1C8B44-C495-4FC9-8683-49BAB4A2FDA8}" destId="{C570560F-27DA-4BAC-8639-8F28B80FD8AC}" srcOrd="0" destOrd="0" presId="urn:microsoft.com/office/officeart/2008/layout/VerticalCurvedList"/>
    <dgm:cxn modelId="{2A99FE4F-CC2F-4C03-8789-6D75EA3AE058}" type="presOf" srcId="{E9F496CA-625B-4B3C-9031-C761EFD19E61}" destId="{900D9CBD-A67D-40B2-9F69-62EF351E8068}" srcOrd="0" destOrd="0" presId="urn:microsoft.com/office/officeart/2008/layout/VerticalCurvedList"/>
    <dgm:cxn modelId="{E043A09D-17BA-4C80-B65F-09FE2C1A7D0D}" type="presOf" srcId="{A733424E-8E48-4099-9748-CA53694FC37D}" destId="{6744B3B5-0239-436F-926B-518AB374C1A7}" srcOrd="0" destOrd="0" presId="urn:microsoft.com/office/officeart/2008/layout/VerticalCurvedList"/>
    <dgm:cxn modelId="{9EDDA1A5-B1CB-4440-ABF2-9B2E7B276CE2}" srcId="{8B7B171F-EB8B-4CF6-A2D6-4B7B5ADE7A58}" destId="{9A1C8B44-C495-4FC9-8683-49BAB4A2FDA8}" srcOrd="4" destOrd="0" parTransId="{02BE484D-4059-4CCF-B858-D07ED3F8FD10}" sibTransId="{05990628-E662-4337-825D-BE265A62EEDC}"/>
    <dgm:cxn modelId="{762709A7-3E9A-4942-8ED5-35F4543D2515}" srcId="{8B7B171F-EB8B-4CF6-A2D6-4B7B5ADE7A58}" destId="{C4B2CB21-3843-4705-A703-C7AC005EBD33}" srcOrd="3" destOrd="0" parTransId="{C4101B14-D794-4AA6-9263-1BBBACBB8FC0}" sibTransId="{DA0A0E04-534D-4D0B-AF77-90A37872E216}"/>
    <dgm:cxn modelId="{C9C0C1B1-6394-46BA-BACC-02F95FFFE78A}" srcId="{8B7B171F-EB8B-4CF6-A2D6-4B7B5ADE7A58}" destId="{E9F496CA-625B-4B3C-9031-C761EFD19E61}" srcOrd="2" destOrd="0" parTransId="{3568FFBD-F887-4744-A863-7179C7C9118A}" sibTransId="{E690A08E-24D4-4151-A3AD-BBE38F570B7E}"/>
    <dgm:cxn modelId="{E5B4F2C6-7466-49C0-98A2-B0769DB539AE}" srcId="{8B7B171F-EB8B-4CF6-A2D6-4B7B5ADE7A58}" destId="{B790341B-5831-47C8-B1B9-DA1CD817B1BD}" srcOrd="1" destOrd="0" parTransId="{D5EE7ED7-E48A-48EE-A08F-3E2020EAC63A}" sibTransId="{5FF43768-0BBC-4FC5-A4E1-E2771ADBC7D2}"/>
    <dgm:cxn modelId="{92F2E4A0-EEA7-4DE4-BDDD-ECFFCF3CF476}" type="presParOf" srcId="{DA294D58-0376-408B-83CE-9DB747C5E6B8}" destId="{A8C9F2EC-3736-44FC-97E3-A31414475BB8}" srcOrd="0" destOrd="0" presId="urn:microsoft.com/office/officeart/2008/layout/VerticalCurvedList"/>
    <dgm:cxn modelId="{2142A532-6110-4578-B1D3-B59AC784EF37}" type="presParOf" srcId="{A8C9F2EC-3736-44FC-97E3-A31414475BB8}" destId="{D9FE83E8-6451-4265-AA35-61A5C5942942}" srcOrd="0" destOrd="0" presId="urn:microsoft.com/office/officeart/2008/layout/VerticalCurvedList"/>
    <dgm:cxn modelId="{3CCC8580-3E80-4304-A42E-68A2A1BEB6DD}" type="presParOf" srcId="{D9FE83E8-6451-4265-AA35-61A5C5942942}" destId="{8B4D328E-364A-419C-915E-3134F615E0E8}" srcOrd="0" destOrd="0" presId="urn:microsoft.com/office/officeart/2008/layout/VerticalCurvedList"/>
    <dgm:cxn modelId="{C3A7EFCC-6DAB-4882-9690-A25300AB498A}" type="presParOf" srcId="{D9FE83E8-6451-4265-AA35-61A5C5942942}" destId="{6744B3B5-0239-436F-926B-518AB374C1A7}" srcOrd="1" destOrd="0" presId="urn:microsoft.com/office/officeart/2008/layout/VerticalCurvedList"/>
    <dgm:cxn modelId="{204A651A-37BE-4A0A-9D65-47BB1A33F598}" type="presParOf" srcId="{D9FE83E8-6451-4265-AA35-61A5C5942942}" destId="{481F2718-B3DE-4274-836B-5F15274504A5}" srcOrd="2" destOrd="0" presId="urn:microsoft.com/office/officeart/2008/layout/VerticalCurvedList"/>
    <dgm:cxn modelId="{45AD6A3F-0374-4601-84BA-30913673F851}" type="presParOf" srcId="{D9FE83E8-6451-4265-AA35-61A5C5942942}" destId="{24AABA6E-A49D-42DB-A542-876EF2DE7C65}" srcOrd="3" destOrd="0" presId="urn:microsoft.com/office/officeart/2008/layout/VerticalCurvedList"/>
    <dgm:cxn modelId="{D71848FF-7165-4466-8612-7093D5702F29}" type="presParOf" srcId="{A8C9F2EC-3736-44FC-97E3-A31414475BB8}" destId="{8E493C90-1408-4526-8756-A3696992837D}" srcOrd="1" destOrd="0" presId="urn:microsoft.com/office/officeart/2008/layout/VerticalCurvedList"/>
    <dgm:cxn modelId="{2779A35B-CE91-4F62-B375-16426E2DFB14}" type="presParOf" srcId="{A8C9F2EC-3736-44FC-97E3-A31414475BB8}" destId="{6ACD0082-46EB-4197-9AEF-6C3603194323}" srcOrd="2" destOrd="0" presId="urn:microsoft.com/office/officeart/2008/layout/VerticalCurvedList"/>
    <dgm:cxn modelId="{E92D0E94-2D5B-4406-BCAA-A1FF1D57F06F}" type="presParOf" srcId="{6ACD0082-46EB-4197-9AEF-6C3603194323}" destId="{84B16BD2-BC88-4E10-9E43-6D6BE4C2FED5}" srcOrd="0" destOrd="0" presId="urn:microsoft.com/office/officeart/2008/layout/VerticalCurvedList"/>
    <dgm:cxn modelId="{D519DB83-F54B-4F6F-9C03-BCD7A0A3DE8C}" type="presParOf" srcId="{A8C9F2EC-3736-44FC-97E3-A31414475BB8}" destId="{2E8260C5-714E-40EE-B332-FCC683D80095}" srcOrd="3" destOrd="0" presId="urn:microsoft.com/office/officeart/2008/layout/VerticalCurvedList"/>
    <dgm:cxn modelId="{56045D33-F53E-4E0F-A678-D181A6410B47}" type="presParOf" srcId="{A8C9F2EC-3736-44FC-97E3-A31414475BB8}" destId="{0E7DC222-0381-4A96-9F66-3A4789D11B2F}" srcOrd="4" destOrd="0" presId="urn:microsoft.com/office/officeart/2008/layout/VerticalCurvedList"/>
    <dgm:cxn modelId="{A3F4E0D1-182E-4137-8E14-BC4D5548D5AF}" type="presParOf" srcId="{0E7DC222-0381-4A96-9F66-3A4789D11B2F}" destId="{1354DD78-EAD9-4D08-9D4B-45C0F8ABE7DF}" srcOrd="0" destOrd="0" presId="urn:microsoft.com/office/officeart/2008/layout/VerticalCurvedList"/>
    <dgm:cxn modelId="{D8D0430E-5FE9-4B93-83C4-D57DB79F0280}" type="presParOf" srcId="{A8C9F2EC-3736-44FC-97E3-A31414475BB8}" destId="{900D9CBD-A67D-40B2-9F69-62EF351E8068}" srcOrd="5" destOrd="0" presId="urn:microsoft.com/office/officeart/2008/layout/VerticalCurvedList"/>
    <dgm:cxn modelId="{0B9137AD-7625-487A-91C2-B674A0BA518D}" type="presParOf" srcId="{A8C9F2EC-3736-44FC-97E3-A31414475BB8}" destId="{E139818A-4D96-4C46-885A-EA3FEABCFDE1}" srcOrd="6" destOrd="0" presId="urn:microsoft.com/office/officeart/2008/layout/VerticalCurvedList"/>
    <dgm:cxn modelId="{1DDC5B49-365E-4A14-B39A-F004CB4B2189}" type="presParOf" srcId="{E139818A-4D96-4C46-885A-EA3FEABCFDE1}" destId="{D877F0FE-6688-43E8-A13B-32E1A71717B5}" srcOrd="0" destOrd="0" presId="urn:microsoft.com/office/officeart/2008/layout/VerticalCurvedList"/>
    <dgm:cxn modelId="{1B4459BF-29F1-407E-89D2-DFF1C90BEF0B}" type="presParOf" srcId="{A8C9F2EC-3736-44FC-97E3-A31414475BB8}" destId="{A41E41A7-93EF-4CCE-9359-7B8BE29C6AB3}" srcOrd="7" destOrd="0" presId="urn:microsoft.com/office/officeart/2008/layout/VerticalCurvedList"/>
    <dgm:cxn modelId="{E577EE3A-2AC3-46EB-AF71-916B870A6F47}" type="presParOf" srcId="{A8C9F2EC-3736-44FC-97E3-A31414475BB8}" destId="{C4B3FA2F-DC85-46C3-B86D-3E3753AF8198}" srcOrd="8" destOrd="0" presId="urn:microsoft.com/office/officeart/2008/layout/VerticalCurvedList"/>
    <dgm:cxn modelId="{85C634B1-481B-4576-8CE1-EB801E3503E7}" type="presParOf" srcId="{C4B3FA2F-DC85-46C3-B86D-3E3753AF8198}" destId="{46C4FD0D-BC0C-4265-9F12-CC00FF49187B}" srcOrd="0" destOrd="0" presId="urn:microsoft.com/office/officeart/2008/layout/VerticalCurvedList"/>
    <dgm:cxn modelId="{3E94532E-63F9-48FA-BFDB-921DC3B1467A}" type="presParOf" srcId="{A8C9F2EC-3736-44FC-97E3-A31414475BB8}" destId="{C570560F-27DA-4BAC-8639-8F28B80FD8AC}" srcOrd="9" destOrd="0" presId="urn:microsoft.com/office/officeart/2008/layout/VerticalCurvedList"/>
    <dgm:cxn modelId="{6A8B47CE-32CB-49FF-ADC0-397F4DB13B69}" type="presParOf" srcId="{A8C9F2EC-3736-44FC-97E3-A31414475BB8}" destId="{77B4F0A0-20B1-44FF-BC0C-DB695FD01E91}" srcOrd="10" destOrd="0" presId="urn:microsoft.com/office/officeart/2008/layout/VerticalCurvedList"/>
    <dgm:cxn modelId="{F6957D21-9BBE-4977-997E-15F165604E13}" type="presParOf" srcId="{77B4F0A0-20B1-44FF-BC0C-DB695FD01E91}" destId="{45B6E9AF-24FA-41A1-B41B-039B15FA64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EC934-280F-4FE7-8BCB-7FA566833F8C}"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33A3C7B7-3029-4721-BAB3-45B4920066C5}">
      <dgm:prSet phldrT="[Text]"/>
      <dgm:spPr/>
      <dgm:t>
        <a:bodyPr/>
        <a:lstStyle/>
        <a:p>
          <a:r>
            <a:rPr lang="en-GB" dirty="0">
              <a:solidFill>
                <a:schemeClr val="tx1"/>
              </a:solidFill>
            </a:rPr>
            <a:t>pattern</a:t>
          </a:r>
        </a:p>
      </dgm:t>
    </dgm:pt>
    <dgm:pt modelId="{1D16FA32-924F-4A97-851A-A7FA425D7016}" type="parTrans" cxnId="{00B1139B-78D4-496F-89DB-876EE59E197F}">
      <dgm:prSet/>
      <dgm:spPr/>
      <dgm:t>
        <a:bodyPr/>
        <a:lstStyle/>
        <a:p>
          <a:endParaRPr lang="en-GB"/>
        </a:p>
      </dgm:t>
    </dgm:pt>
    <dgm:pt modelId="{271F4F03-EEFA-4F35-837F-93ABB50C630F}" type="sibTrans" cxnId="{00B1139B-78D4-496F-89DB-876EE59E197F}">
      <dgm:prSet/>
      <dgm:spPr/>
      <dgm:t>
        <a:bodyPr/>
        <a:lstStyle/>
        <a:p>
          <a:endParaRPr lang="en-GB"/>
        </a:p>
      </dgm:t>
    </dgm:pt>
    <dgm:pt modelId="{82FF330B-6BFB-4E51-9D58-1ACBFC3F16CA}">
      <dgm:prSet phldrT="[Text]"/>
      <dgm:spPr/>
      <dgm:t>
        <a:bodyPr/>
        <a:lstStyle/>
        <a:p>
          <a:r>
            <a:rPr lang="en-GB" dirty="0">
              <a:solidFill>
                <a:schemeClr val="tx1"/>
              </a:solidFill>
            </a:rPr>
            <a:t>trend</a:t>
          </a:r>
        </a:p>
      </dgm:t>
    </dgm:pt>
    <dgm:pt modelId="{5E883FE0-7ABE-4D69-ACD8-BB12AA2F7BD5}" type="parTrans" cxnId="{E6D7350B-0C4C-4C65-BEBB-116C4EC6585D}">
      <dgm:prSet/>
      <dgm:spPr/>
      <dgm:t>
        <a:bodyPr/>
        <a:lstStyle/>
        <a:p>
          <a:endParaRPr lang="en-GB"/>
        </a:p>
      </dgm:t>
    </dgm:pt>
    <dgm:pt modelId="{BC64D5CE-8A14-49B3-82FF-584960E4F7B1}" type="sibTrans" cxnId="{E6D7350B-0C4C-4C65-BEBB-116C4EC6585D}">
      <dgm:prSet/>
      <dgm:spPr/>
      <dgm:t>
        <a:bodyPr/>
        <a:lstStyle/>
        <a:p>
          <a:endParaRPr lang="en-GB"/>
        </a:p>
      </dgm:t>
    </dgm:pt>
    <dgm:pt modelId="{FC2D3967-473A-4138-BE28-B5CB93E99067}">
      <dgm:prSet phldrT="[Text]" custT="1"/>
      <dgm:spPr/>
      <dgm:t>
        <a:bodyPr/>
        <a:lstStyle/>
        <a:p>
          <a:pPr>
            <a:buClr>
              <a:srgbClr val="96D6D7"/>
            </a:buClr>
            <a:buNone/>
          </a:pPr>
          <a:r>
            <a:rPr lang="en-GB" sz="2400" kern="1200" noProof="0" dirty="0">
              <a:solidFill>
                <a:schemeClr val="tx1"/>
              </a:solidFill>
              <a:latin typeface="Calibri" panose="020F0502020204030204"/>
              <a:ea typeface="+mn-ea"/>
              <a:cs typeface="+mn-cs"/>
            </a:rPr>
            <a:t>The attainment gap between SIMD Q1 and SIMD Q5 in the current P4 has increased for the past three years (P2 – 15%, P3 – 20%, P4 – 22%)</a:t>
          </a:r>
          <a:endParaRPr lang="en-GB" sz="2400" kern="1200" dirty="0">
            <a:solidFill>
              <a:schemeClr val="tx1"/>
            </a:solidFill>
            <a:latin typeface="Calibri" panose="020F0502020204030204"/>
            <a:ea typeface="+mn-ea"/>
            <a:cs typeface="+mn-cs"/>
          </a:endParaRPr>
        </a:p>
      </dgm:t>
    </dgm:pt>
    <dgm:pt modelId="{5D7E18F7-CB08-4BBD-B007-36978C759BEC}" type="parTrans" cxnId="{D297F5A7-1E15-4C09-9E2F-729B429C1F0D}">
      <dgm:prSet/>
      <dgm:spPr/>
      <dgm:t>
        <a:bodyPr/>
        <a:lstStyle/>
        <a:p>
          <a:endParaRPr lang="en-GB"/>
        </a:p>
      </dgm:t>
    </dgm:pt>
    <dgm:pt modelId="{84325C4F-F771-4C68-965C-D9F0D3FE1BE2}" type="sibTrans" cxnId="{D297F5A7-1E15-4C09-9E2F-729B429C1F0D}">
      <dgm:prSet/>
      <dgm:spPr/>
      <dgm:t>
        <a:bodyPr/>
        <a:lstStyle/>
        <a:p>
          <a:endParaRPr lang="en-GB"/>
        </a:p>
      </dgm:t>
    </dgm:pt>
    <dgm:pt modelId="{8673B9FF-3D11-486E-B326-F2DC46065328}">
      <dgm:prSet phldrT="[Text]"/>
      <dgm:spPr/>
      <dgm:t>
        <a:bodyPr/>
        <a:lstStyle/>
        <a:p>
          <a:r>
            <a:rPr lang="en-GB" dirty="0">
              <a:solidFill>
                <a:schemeClr val="tx1"/>
              </a:solidFill>
            </a:rPr>
            <a:t>anomaly</a:t>
          </a:r>
        </a:p>
      </dgm:t>
    </dgm:pt>
    <dgm:pt modelId="{FC0AE4DD-3D12-49AB-9E0B-15B799CD314D}" type="parTrans" cxnId="{12B99A46-F27E-404E-B2A2-4665F22C0389}">
      <dgm:prSet/>
      <dgm:spPr/>
      <dgm:t>
        <a:bodyPr/>
        <a:lstStyle/>
        <a:p>
          <a:endParaRPr lang="en-GB"/>
        </a:p>
      </dgm:t>
    </dgm:pt>
    <dgm:pt modelId="{3377BE71-C8BE-4E44-8567-96593C73BBCB}" type="sibTrans" cxnId="{12B99A46-F27E-404E-B2A2-4665F22C0389}">
      <dgm:prSet/>
      <dgm:spPr/>
      <dgm:t>
        <a:bodyPr/>
        <a:lstStyle/>
        <a:p>
          <a:endParaRPr lang="en-GB"/>
        </a:p>
      </dgm:t>
    </dgm:pt>
    <dgm:pt modelId="{8B33175B-D54A-4D21-A877-FF3022F94291}">
      <dgm:prSet phldrT="[Text]" custT="1"/>
      <dgm:spPr/>
      <dgm:t>
        <a:bodyPr/>
        <a:lstStyle/>
        <a:p>
          <a:pPr marL="228600" lvl="1" indent="-228600" algn="l" defTabSz="889000" rtl="0">
            <a:lnSpc>
              <a:spcPct val="90000"/>
            </a:lnSpc>
            <a:spcBef>
              <a:spcPct val="0"/>
            </a:spcBef>
            <a:spcAft>
              <a:spcPct val="15000"/>
            </a:spcAft>
            <a:buClr>
              <a:srgbClr val="96D6D7"/>
            </a:buClr>
            <a:buNone/>
          </a:pPr>
          <a:r>
            <a:rPr lang="en-GB" sz="2400" kern="1200" noProof="0" dirty="0">
              <a:solidFill>
                <a:schemeClr val="tx1"/>
              </a:solidFill>
              <a:latin typeface="Calibri" panose="020F0502020204030204"/>
              <a:ea typeface="+mn-ea"/>
              <a:cs typeface="+mn-cs"/>
            </a:rPr>
            <a:t>Girls are outperforming boys in all year groups in reading apart from P5. </a:t>
          </a:r>
          <a:endParaRPr lang="en-GB" sz="2400" kern="1200" dirty="0">
            <a:solidFill>
              <a:schemeClr val="tx1"/>
            </a:solidFill>
            <a:latin typeface="Calibri" panose="020F0502020204030204"/>
            <a:ea typeface="+mn-ea"/>
            <a:cs typeface="+mn-cs"/>
          </a:endParaRPr>
        </a:p>
      </dgm:t>
    </dgm:pt>
    <dgm:pt modelId="{46D88677-ADFD-4B06-BF18-AB788A713A41}" type="parTrans" cxnId="{88307012-3117-44FB-ADF0-61877091ECB0}">
      <dgm:prSet/>
      <dgm:spPr/>
      <dgm:t>
        <a:bodyPr/>
        <a:lstStyle/>
        <a:p>
          <a:endParaRPr lang="en-GB"/>
        </a:p>
      </dgm:t>
    </dgm:pt>
    <dgm:pt modelId="{85176BB5-17B4-483D-A080-6C48A57896EE}" type="sibTrans" cxnId="{88307012-3117-44FB-ADF0-61877091ECB0}">
      <dgm:prSet/>
      <dgm:spPr/>
      <dgm:t>
        <a:bodyPr/>
        <a:lstStyle/>
        <a:p>
          <a:endParaRPr lang="en-GB"/>
        </a:p>
      </dgm:t>
    </dgm:pt>
    <dgm:pt modelId="{E519C970-2B64-4813-B093-364A97F17B90}">
      <dgm:prSet phldrT="[Text]" custT="1"/>
      <dgm:spPr/>
      <dgm:t>
        <a:bodyPr/>
        <a:lstStyle/>
        <a:p>
          <a:pPr algn="l">
            <a:buNone/>
          </a:pPr>
          <a:r>
            <a:rPr lang="en-GB" sz="2400" dirty="0">
              <a:solidFill>
                <a:schemeClr val="tx1"/>
              </a:solidFill>
            </a:rPr>
            <a:t>There is under attainment of EAL boys in writing in most year groups.</a:t>
          </a:r>
        </a:p>
      </dgm:t>
    </dgm:pt>
    <dgm:pt modelId="{469F8FC7-D61C-405D-9F27-DE9CC23DA71C}" type="sibTrans" cxnId="{F1AE9A18-A912-4B58-9611-4E4ABF723847}">
      <dgm:prSet/>
      <dgm:spPr/>
      <dgm:t>
        <a:bodyPr/>
        <a:lstStyle/>
        <a:p>
          <a:endParaRPr lang="en-GB"/>
        </a:p>
      </dgm:t>
    </dgm:pt>
    <dgm:pt modelId="{48B99FA8-E9B1-4D27-AA51-C85BEF25C85F}" type="parTrans" cxnId="{F1AE9A18-A912-4B58-9611-4E4ABF723847}">
      <dgm:prSet/>
      <dgm:spPr/>
      <dgm:t>
        <a:bodyPr/>
        <a:lstStyle/>
        <a:p>
          <a:endParaRPr lang="en-GB"/>
        </a:p>
      </dgm:t>
    </dgm:pt>
    <dgm:pt modelId="{9014AFB1-74B0-48B9-B5EB-6F0A84C8F386}">
      <dgm:prSet phldrT="[Text]" phldr="0"/>
      <dgm:spPr/>
      <dgm:t>
        <a:bodyPr/>
        <a:lstStyle/>
        <a:p>
          <a:pPr rtl="0"/>
          <a:r>
            <a:rPr lang="en-GB" dirty="0">
              <a:solidFill>
                <a:srgbClr val="000000"/>
              </a:solidFill>
              <a:latin typeface="Calibri"/>
              <a:ea typeface="Calibri"/>
              <a:cs typeface="Calibri"/>
            </a:rPr>
            <a:t>There is a 20% gap between P4, SIMD Q1 learners and SIMD Q5 learners in numeracy.</a:t>
          </a:r>
          <a:endParaRPr lang="en-GB" dirty="0"/>
        </a:p>
      </dgm:t>
    </dgm:pt>
    <dgm:pt modelId="{A42E5824-5D5A-41C3-AF6D-C1B62773FC52}" type="sibTrans" cxnId="{EF252D7E-3DF5-4BE1-8E81-BC3A0ECF0E1C}">
      <dgm:prSet/>
      <dgm:spPr/>
      <dgm:t>
        <a:bodyPr/>
        <a:lstStyle/>
        <a:p>
          <a:endParaRPr lang="en-GB"/>
        </a:p>
      </dgm:t>
    </dgm:pt>
    <dgm:pt modelId="{34F8155E-718B-465B-A668-4E341C0B03F7}" type="parTrans" cxnId="{EF252D7E-3DF5-4BE1-8E81-BC3A0ECF0E1C}">
      <dgm:prSet/>
      <dgm:spPr/>
      <dgm:t>
        <a:bodyPr/>
        <a:lstStyle/>
        <a:p>
          <a:endParaRPr lang="en-GB"/>
        </a:p>
      </dgm:t>
    </dgm:pt>
    <dgm:pt modelId="{24AA1B0B-2F52-4F5E-A5F3-0EE3C117AD1D}">
      <dgm:prSet phldr="0"/>
      <dgm:spPr/>
      <dgm:t>
        <a:bodyPr/>
        <a:lstStyle/>
        <a:p>
          <a:pPr rtl="0"/>
          <a:r>
            <a:rPr lang="en-GB" b="0" dirty="0">
              <a:solidFill>
                <a:schemeClr val="tx1"/>
              </a:solidFill>
              <a:latin typeface="Calibri" panose="020F0502020204030204" pitchFamily="34" charset="0"/>
              <a:cs typeface="Calibri" panose="020F0502020204030204" pitchFamily="34" charset="0"/>
            </a:rPr>
            <a:t>gap</a:t>
          </a:r>
        </a:p>
      </dgm:t>
    </dgm:pt>
    <dgm:pt modelId="{40DD08C1-BBE8-4879-BC94-53BE5BC62492}" type="parTrans" cxnId="{263EF31D-482D-4191-8C95-7E94ED3C5000}">
      <dgm:prSet/>
      <dgm:spPr/>
    </dgm:pt>
    <dgm:pt modelId="{63D2B7E5-7DB3-464F-89DF-2A6F8DA97DFB}" type="sibTrans" cxnId="{263EF31D-482D-4191-8C95-7E94ED3C5000}">
      <dgm:prSet/>
      <dgm:spPr/>
    </dgm:pt>
    <dgm:pt modelId="{80BAA359-6784-421A-8678-8D3D92EC1BC4}" type="pres">
      <dgm:prSet presAssocID="{5C2EC934-280F-4FE7-8BCB-7FA566833F8C}" presName="Name0" presStyleCnt="0">
        <dgm:presLayoutVars>
          <dgm:dir/>
          <dgm:animLvl val="lvl"/>
          <dgm:resizeHandles val="exact"/>
        </dgm:presLayoutVars>
      </dgm:prSet>
      <dgm:spPr/>
    </dgm:pt>
    <dgm:pt modelId="{1CAF77E9-887A-4D8F-AB93-9E35B839C7D9}" type="pres">
      <dgm:prSet presAssocID="{33A3C7B7-3029-4721-BAB3-45B4920066C5}" presName="linNode" presStyleCnt="0"/>
      <dgm:spPr/>
    </dgm:pt>
    <dgm:pt modelId="{60A7858D-4D32-46A2-99EB-2A4E4AF56E3A}" type="pres">
      <dgm:prSet presAssocID="{33A3C7B7-3029-4721-BAB3-45B4920066C5}" presName="parentText" presStyleLbl="node1" presStyleIdx="0" presStyleCnt="4">
        <dgm:presLayoutVars>
          <dgm:chMax val="1"/>
          <dgm:bulletEnabled val="1"/>
        </dgm:presLayoutVars>
      </dgm:prSet>
      <dgm:spPr/>
    </dgm:pt>
    <dgm:pt modelId="{DD4E91B8-DDE2-45E2-939F-558D0AA47F31}" type="pres">
      <dgm:prSet presAssocID="{33A3C7B7-3029-4721-BAB3-45B4920066C5}" presName="descendantText" presStyleLbl="alignAccFollowNode1" presStyleIdx="0" presStyleCnt="4">
        <dgm:presLayoutVars>
          <dgm:bulletEnabled val="1"/>
        </dgm:presLayoutVars>
      </dgm:prSet>
      <dgm:spPr/>
    </dgm:pt>
    <dgm:pt modelId="{9A97C6DC-A691-414A-88BF-E395430E638D}" type="pres">
      <dgm:prSet presAssocID="{271F4F03-EEFA-4F35-837F-93ABB50C630F}" presName="sp" presStyleCnt="0"/>
      <dgm:spPr/>
    </dgm:pt>
    <dgm:pt modelId="{32D900FC-C34F-4B66-8B02-920E7FC956D6}" type="pres">
      <dgm:prSet presAssocID="{82FF330B-6BFB-4E51-9D58-1ACBFC3F16CA}" presName="linNode" presStyleCnt="0"/>
      <dgm:spPr/>
    </dgm:pt>
    <dgm:pt modelId="{20098292-A5CA-4DB9-8E9E-8D11DFAF7C93}" type="pres">
      <dgm:prSet presAssocID="{82FF330B-6BFB-4E51-9D58-1ACBFC3F16CA}" presName="parentText" presStyleLbl="node1" presStyleIdx="1" presStyleCnt="4">
        <dgm:presLayoutVars>
          <dgm:chMax val="1"/>
          <dgm:bulletEnabled val="1"/>
        </dgm:presLayoutVars>
      </dgm:prSet>
      <dgm:spPr/>
    </dgm:pt>
    <dgm:pt modelId="{DC2352B1-EB7F-4542-A953-FDD0DFC1A8A1}" type="pres">
      <dgm:prSet presAssocID="{82FF330B-6BFB-4E51-9D58-1ACBFC3F16CA}" presName="descendantText" presStyleLbl="alignAccFollowNode1" presStyleIdx="1" presStyleCnt="4">
        <dgm:presLayoutVars>
          <dgm:bulletEnabled val="1"/>
        </dgm:presLayoutVars>
      </dgm:prSet>
      <dgm:spPr/>
    </dgm:pt>
    <dgm:pt modelId="{C32DC179-AB7B-4561-B5E5-0D7DC2578DD0}" type="pres">
      <dgm:prSet presAssocID="{BC64D5CE-8A14-49B3-82FF-584960E4F7B1}" presName="sp" presStyleCnt="0"/>
      <dgm:spPr/>
    </dgm:pt>
    <dgm:pt modelId="{4C645F10-366F-4C0C-8F53-C185BFF16199}" type="pres">
      <dgm:prSet presAssocID="{8673B9FF-3D11-486E-B326-F2DC46065328}" presName="linNode" presStyleCnt="0"/>
      <dgm:spPr/>
    </dgm:pt>
    <dgm:pt modelId="{53F20EB5-A598-43E7-8230-2A7035CB7512}" type="pres">
      <dgm:prSet presAssocID="{8673B9FF-3D11-486E-B326-F2DC46065328}" presName="parentText" presStyleLbl="node1" presStyleIdx="2" presStyleCnt="4">
        <dgm:presLayoutVars>
          <dgm:chMax val="1"/>
          <dgm:bulletEnabled val="1"/>
        </dgm:presLayoutVars>
      </dgm:prSet>
      <dgm:spPr/>
    </dgm:pt>
    <dgm:pt modelId="{39D001E4-14FA-41E6-80F4-C03717757875}" type="pres">
      <dgm:prSet presAssocID="{8673B9FF-3D11-486E-B326-F2DC46065328}" presName="descendantText" presStyleLbl="alignAccFollowNode1" presStyleIdx="2" presStyleCnt="4">
        <dgm:presLayoutVars>
          <dgm:bulletEnabled val="1"/>
        </dgm:presLayoutVars>
      </dgm:prSet>
      <dgm:spPr/>
    </dgm:pt>
    <dgm:pt modelId="{4DA393BC-B76F-4DF8-994F-D92A819A1055}" type="pres">
      <dgm:prSet presAssocID="{3377BE71-C8BE-4E44-8567-96593C73BBCB}" presName="sp" presStyleCnt="0"/>
      <dgm:spPr/>
    </dgm:pt>
    <dgm:pt modelId="{D279BFDE-EF5E-4DA7-BCCB-A6B26605680E}" type="pres">
      <dgm:prSet presAssocID="{24AA1B0B-2F52-4F5E-A5F3-0EE3C117AD1D}" presName="linNode" presStyleCnt="0"/>
      <dgm:spPr/>
    </dgm:pt>
    <dgm:pt modelId="{2880C9F6-C9DF-499C-92EB-3A6CBB306352}" type="pres">
      <dgm:prSet presAssocID="{24AA1B0B-2F52-4F5E-A5F3-0EE3C117AD1D}" presName="parentText" presStyleLbl="node1" presStyleIdx="3" presStyleCnt="4">
        <dgm:presLayoutVars>
          <dgm:chMax val="1"/>
          <dgm:bulletEnabled val="1"/>
        </dgm:presLayoutVars>
      </dgm:prSet>
      <dgm:spPr/>
    </dgm:pt>
    <dgm:pt modelId="{755B92E9-634F-481D-A20A-4B2BE78B89FA}" type="pres">
      <dgm:prSet presAssocID="{24AA1B0B-2F52-4F5E-A5F3-0EE3C117AD1D}" presName="descendantText" presStyleLbl="alignAccFollowNode1" presStyleIdx="3" presStyleCnt="4">
        <dgm:presLayoutVars>
          <dgm:bulletEnabled val="1"/>
        </dgm:presLayoutVars>
      </dgm:prSet>
      <dgm:spPr/>
    </dgm:pt>
  </dgm:ptLst>
  <dgm:cxnLst>
    <dgm:cxn modelId="{AF7AFC09-3834-4C08-874F-93142D16B89A}" type="presOf" srcId="{24AA1B0B-2F52-4F5E-A5F3-0EE3C117AD1D}" destId="{2880C9F6-C9DF-499C-92EB-3A6CBB306352}" srcOrd="0" destOrd="0" presId="urn:microsoft.com/office/officeart/2005/8/layout/vList5"/>
    <dgm:cxn modelId="{E6D7350B-0C4C-4C65-BEBB-116C4EC6585D}" srcId="{5C2EC934-280F-4FE7-8BCB-7FA566833F8C}" destId="{82FF330B-6BFB-4E51-9D58-1ACBFC3F16CA}" srcOrd="1" destOrd="0" parTransId="{5E883FE0-7ABE-4D69-ACD8-BB12AA2F7BD5}" sibTransId="{BC64D5CE-8A14-49B3-82FF-584960E4F7B1}"/>
    <dgm:cxn modelId="{88307012-3117-44FB-ADF0-61877091ECB0}" srcId="{8673B9FF-3D11-486E-B326-F2DC46065328}" destId="{8B33175B-D54A-4D21-A877-FF3022F94291}" srcOrd="0" destOrd="0" parTransId="{46D88677-ADFD-4B06-BF18-AB788A713A41}" sibTransId="{85176BB5-17B4-483D-A080-6C48A57896EE}"/>
    <dgm:cxn modelId="{F1AE9A18-A912-4B58-9611-4E4ABF723847}" srcId="{33A3C7B7-3029-4721-BAB3-45B4920066C5}" destId="{E519C970-2B64-4813-B093-364A97F17B90}" srcOrd="0" destOrd="0" parTransId="{48B99FA8-E9B1-4D27-AA51-C85BEF25C85F}" sibTransId="{469F8FC7-D61C-405D-9F27-DE9CC23DA71C}"/>
    <dgm:cxn modelId="{F8192F1A-1909-47C2-A0A5-3321F84E1F6D}" type="presOf" srcId="{82FF330B-6BFB-4E51-9D58-1ACBFC3F16CA}" destId="{20098292-A5CA-4DB9-8E9E-8D11DFAF7C93}" srcOrd="0" destOrd="0" presId="urn:microsoft.com/office/officeart/2005/8/layout/vList5"/>
    <dgm:cxn modelId="{263EF31D-482D-4191-8C95-7E94ED3C5000}" srcId="{5C2EC934-280F-4FE7-8BCB-7FA566833F8C}" destId="{24AA1B0B-2F52-4F5E-A5F3-0EE3C117AD1D}" srcOrd="3" destOrd="0" parTransId="{40DD08C1-BBE8-4879-BC94-53BE5BC62492}" sibTransId="{63D2B7E5-7DB3-464F-89DF-2A6F8DA97DFB}"/>
    <dgm:cxn modelId="{3B556F1F-8B7E-4542-A512-64926191B409}" type="presOf" srcId="{8B33175B-D54A-4D21-A877-FF3022F94291}" destId="{39D001E4-14FA-41E6-80F4-C03717757875}" srcOrd="0" destOrd="0" presId="urn:microsoft.com/office/officeart/2005/8/layout/vList5"/>
    <dgm:cxn modelId="{DC0A0A2A-575A-493C-A289-D635F574C452}" type="presOf" srcId="{33A3C7B7-3029-4721-BAB3-45B4920066C5}" destId="{60A7858D-4D32-46A2-99EB-2A4E4AF56E3A}" srcOrd="0" destOrd="0" presId="urn:microsoft.com/office/officeart/2005/8/layout/vList5"/>
    <dgm:cxn modelId="{12B99A46-F27E-404E-B2A2-4665F22C0389}" srcId="{5C2EC934-280F-4FE7-8BCB-7FA566833F8C}" destId="{8673B9FF-3D11-486E-B326-F2DC46065328}" srcOrd="2" destOrd="0" parTransId="{FC0AE4DD-3D12-49AB-9E0B-15B799CD314D}" sibTransId="{3377BE71-C8BE-4E44-8567-96593C73BBCB}"/>
    <dgm:cxn modelId="{EF252D7E-3DF5-4BE1-8E81-BC3A0ECF0E1C}" srcId="{24AA1B0B-2F52-4F5E-A5F3-0EE3C117AD1D}" destId="{9014AFB1-74B0-48B9-B5EB-6F0A84C8F386}" srcOrd="0" destOrd="0" parTransId="{34F8155E-718B-465B-A668-4E341C0B03F7}" sibTransId="{A42E5824-5D5A-41C3-AF6D-C1B62773FC52}"/>
    <dgm:cxn modelId="{E1BB3A87-5CDF-43B0-8CF6-3A43C1814D40}" type="presOf" srcId="{FC2D3967-473A-4138-BE28-B5CB93E99067}" destId="{DC2352B1-EB7F-4542-A953-FDD0DFC1A8A1}" srcOrd="0" destOrd="0" presId="urn:microsoft.com/office/officeart/2005/8/layout/vList5"/>
    <dgm:cxn modelId="{00B1139B-78D4-496F-89DB-876EE59E197F}" srcId="{5C2EC934-280F-4FE7-8BCB-7FA566833F8C}" destId="{33A3C7B7-3029-4721-BAB3-45B4920066C5}" srcOrd="0" destOrd="0" parTransId="{1D16FA32-924F-4A97-851A-A7FA425D7016}" sibTransId="{271F4F03-EEFA-4F35-837F-93ABB50C630F}"/>
    <dgm:cxn modelId="{266FA5A4-DB45-4193-828A-3139F75584E0}" type="presOf" srcId="{8673B9FF-3D11-486E-B326-F2DC46065328}" destId="{53F20EB5-A598-43E7-8230-2A7035CB7512}" srcOrd="0" destOrd="0" presId="urn:microsoft.com/office/officeart/2005/8/layout/vList5"/>
    <dgm:cxn modelId="{D297F5A7-1E15-4C09-9E2F-729B429C1F0D}" srcId="{82FF330B-6BFB-4E51-9D58-1ACBFC3F16CA}" destId="{FC2D3967-473A-4138-BE28-B5CB93E99067}" srcOrd="0" destOrd="0" parTransId="{5D7E18F7-CB08-4BBD-B007-36978C759BEC}" sibTransId="{84325C4F-F771-4C68-965C-D9F0D3FE1BE2}"/>
    <dgm:cxn modelId="{E25425AB-FBED-4697-A7A8-BD97A0E6F830}" type="presOf" srcId="{E519C970-2B64-4813-B093-364A97F17B90}" destId="{DD4E91B8-DDE2-45E2-939F-558D0AA47F31}" srcOrd="0" destOrd="0" presId="urn:microsoft.com/office/officeart/2005/8/layout/vList5"/>
    <dgm:cxn modelId="{F72964B3-0D96-4BB3-80D4-C6696E8E628C}" type="presOf" srcId="{5C2EC934-280F-4FE7-8BCB-7FA566833F8C}" destId="{80BAA359-6784-421A-8678-8D3D92EC1BC4}" srcOrd="0" destOrd="0" presId="urn:microsoft.com/office/officeart/2005/8/layout/vList5"/>
    <dgm:cxn modelId="{6B9189BB-B601-4299-AD7C-2B0C0881F220}" type="presOf" srcId="{9014AFB1-74B0-48B9-B5EB-6F0A84C8F386}" destId="{755B92E9-634F-481D-A20A-4B2BE78B89FA}" srcOrd="0" destOrd="0" presId="urn:microsoft.com/office/officeart/2005/8/layout/vList5"/>
    <dgm:cxn modelId="{94F49E8A-8BE2-41EE-853F-D155723BED4A}" type="presParOf" srcId="{80BAA359-6784-421A-8678-8D3D92EC1BC4}" destId="{1CAF77E9-887A-4D8F-AB93-9E35B839C7D9}" srcOrd="0" destOrd="0" presId="urn:microsoft.com/office/officeart/2005/8/layout/vList5"/>
    <dgm:cxn modelId="{68F91B38-5F7C-4062-965B-0F189C436DCE}" type="presParOf" srcId="{1CAF77E9-887A-4D8F-AB93-9E35B839C7D9}" destId="{60A7858D-4D32-46A2-99EB-2A4E4AF56E3A}" srcOrd="0" destOrd="0" presId="urn:microsoft.com/office/officeart/2005/8/layout/vList5"/>
    <dgm:cxn modelId="{90F70C29-9CB2-468F-964B-B9BDD54D308F}" type="presParOf" srcId="{1CAF77E9-887A-4D8F-AB93-9E35B839C7D9}" destId="{DD4E91B8-DDE2-45E2-939F-558D0AA47F31}" srcOrd="1" destOrd="0" presId="urn:microsoft.com/office/officeart/2005/8/layout/vList5"/>
    <dgm:cxn modelId="{50B77855-18AB-4DD1-ABFA-FE2E3C2B82A0}" type="presParOf" srcId="{80BAA359-6784-421A-8678-8D3D92EC1BC4}" destId="{9A97C6DC-A691-414A-88BF-E395430E638D}" srcOrd="1" destOrd="0" presId="urn:microsoft.com/office/officeart/2005/8/layout/vList5"/>
    <dgm:cxn modelId="{A5A38288-1D54-462D-862C-11D66BA16802}" type="presParOf" srcId="{80BAA359-6784-421A-8678-8D3D92EC1BC4}" destId="{32D900FC-C34F-4B66-8B02-920E7FC956D6}" srcOrd="2" destOrd="0" presId="urn:microsoft.com/office/officeart/2005/8/layout/vList5"/>
    <dgm:cxn modelId="{7B809966-FE6B-47F9-AE79-1AE98096BB24}" type="presParOf" srcId="{32D900FC-C34F-4B66-8B02-920E7FC956D6}" destId="{20098292-A5CA-4DB9-8E9E-8D11DFAF7C93}" srcOrd="0" destOrd="0" presId="urn:microsoft.com/office/officeart/2005/8/layout/vList5"/>
    <dgm:cxn modelId="{2AEF7C94-0730-44F0-B3BD-7A572CCB4BCB}" type="presParOf" srcId="{32D900FC-C34F-4B66-8B02-920E7FC956D6}" destId="{DC2352B1-EB7F-4542-A953-FDD0DFC1A8A1}" srcOrd="1" destOrd="0" presId="urn:microsoft.com/office/officeart/2005/8/layout/vList5"/>
    <dgm:cxn modelId="{8EFC5C21-6500-42C1-A407-720214F30C69}" type="presParOf" srcId="{80BAA359-6784-421A-8678-8D3D92EC1BC4}" destId="{C32DC179-AB7B-4561-B5E5-0D7DC2578DD0}" srcOrd="3" destOrd="0" presId="urn:microsoft.com/office/officeart/2005/8/layout/vList5"/>
    <dgm:cxn modelId="{7B74758D-800A-435F-AF06-8187BEA6F9E4}" type="presParOf" srcId="{80BAA359-6784-421A-8678-8D3D92EC1BC4}" destId="{4C645F10-366F-4C0C-8F53-C185BFF16199}" srcOrd="4" destOrd="0" presId="urn:microsoft.com/office/officeart/2005/8/layout/vList5"/>
    <dgm:cxn modelId="{F10C8C58-4D51-4DAE-8791-5BCA3FF15D03}" type="presParOf" srcId="{4C645F10-366F-4C0C-8F53-C185BFF16199}" destId="{53F20EB5-A598-43E7-8230-2A7035CB7512}" srcOrd="0" destOrd="0" presId="urn:microsoft.com/office/officeart/2005/8/layout/vList5"/>
    <dgm:cxn modelId="{D2622F0B-0619-46F1-AE95-C79341EFDE4C}" type="presParOf" srcId="{4C645F10-366F-4C0C-8F53-C185BFF16199}" destId="{39D001E4-14FA-41E6-80F4-C03717757875}" srcOrd="1" destOrd="0" presId="urn:microsoft.com/office/officeart/2005/8/layout/vList5"/>
    <dgm:cxn modelId="{3C7211C1-98F7-420D-AA74-78EFBB323027}" type="presParOf" srcId="{80BAA359-6784-421A-8678-8D3D92EC1BC4}" destId="{4DA393BC-B76F-4DF8-994F-D92A819A1055}" srcOrd="5" destOrd="0" presId="urn:microsoft.com/office/officeart/2005/8/layout/vList5"/>
    <dgm:cxn modelId="{F5A71A9D-3AF4-4EAE-AE8B-B1FB913F3460}" type="presParOf" srcId="{80BAA359-6784-421A-8678-8D3D92EC1BC4}" destId="{D279BFDE-EF5E-4DA7-BCCB-A6B26605680E}" srcOrd="6" destOrd="0" presId="urn:microsoft.com/office/officeart/2005/8/layout/vList5"/>
    <dgm:cxn modelId="{D9780301-B3F7-49B4-AE93-D61014F77BC3}" type="presParOf" srcId="{D279BFDE-EF5E-4DA7-BCCB-A6B26605680E}" destId="{2880C9F6-C9DF-499C-92EB-3A6CBB306352}" srcOrd="0" destOrd="0" presId="urn:microsoft.com/office/officeart/2005/8/layout/vList5"/>
    <dgm:cxn modelId="{C8F79BF6-1921-490C-ADF9-63FB5DA9CADD}" type="presParOf" srcId="{D279BFDE-EF5E-4DA7-BCCB-A6B26605680E}" destId="{755B92E9-634F-481D-A20A-4B2BE78B89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D2A33BF-7FF1-4617-AF18-D0826B2C02B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GB"/>
        </a:p>
      </dgm:t>
    </dgm:pt>
    <dgm:pt modelId="{9D8C77D7-0530-45C3-A0F9-1AD4DD26F810}">
      <dgm:prSet phldrT="[Text]"/>
      <dgm:spPr/>
      <dgm:t>
        <a:bodyPr/>
        <a:lstStyle/>
        <a:p>
          <a:r>
            <a:rPr lang="en-GB" dirty="0">
              <a:solidFill>
                <a:schemeClr val="tx1"/>
              </a:solidFill>
            </a:rPr>
            <a:t>Why?</a:t>
          </a:r>
        </a:p>
      </dgm:t>
    </dgm:pt>
    <dgm:pt modelId="{074C6213-EBCE-4DCA-A916-2F36DDFCFBF3}" type="parTrans" cxnId="{54DFE7BD-94DE-499E-AB9E-A129B2FE65EB}">
      <dgm:prSet/>
      <dgm:spPr/>
      <dgm:t>
        <a:bodyPr/>
        <a:lstStyle/>
        <a:p>
          <a:endParaRPr lang="en-GB"/>
        </a:p>
      </dgm:t>
    </dgm:pt>
    <dgm:pt modelId="{E441D634-386D-4D23-ADA4-CBF0D92931B1}" type="sibTrans" cxnId="{54DFE7BD-94DE-499E-AB9E-A129B2FE65EB}">
      <dgm:prSet/>
      <dgm:spPr/>
      <dgm:t>
        <a:bodyPr/>
        <a:lstStyle/>
        <a:p>
          <a:endParaRPr lang="en-GB"/>
        </a:p>
      </dgm:t>
    </dgm:pt>
    <dgm:pt modelId="{465F05A7-720E-445A-9915-79F6BE624ACA}">
      <dgm:prSet phldrT="[Text]"/>
      <dgm:spPr/>
      <dgm:t>
        <a:bodyPr/>
        <a:lstStyle/>
        <a:p>
          <a:pPr>
            <a:buFont typeface="Arial"/>
            <a:buChar char="•"/>
          </a:pPr>
          <a:r>
            <a:rPr lang="en-GB" b="0" dirty="0">
              <a:solidFill>
                <a:schemeClr val="tx1"/>
              </a:solidFill>
              <a:cs typeface="Arial"/>
            </a:rPr>
            <a:t>to self-evaluate</a:t>
          </a:r>
          <a:endParaRPr lang="en-GB" dirty="0">
            <a:solidFill>
              <a:schemeClr val="tx1"/>
            </a:solidFill>
          </a:endParaRPr>
        </a:p>
      </dgm:t>
    </dgm:pt>
    <dgm:pt modelId="{E71465EE-3DC9-4656-BBEA-EDF34D3F72FE}" type="parTrans" cxnId="{480E87B8-E4FF-48C1-9115-D7289F316DA1}">
      <dgm:prSet/>
      <dgm:spPr/>
      <dgm:t>
        <a:bodyPr/>
        <a:lstStyle/>
        <a:p>
          <a:endParaRPr lang="en-GB"/>
        </a:p>
      </dgm:t>
    </dgm:pt>
    <dgm:pt modelId="{7704E74F-67C8-4925-A69F-36C5C200340F}" type="sibTrans" cxnId="{480E87B8-E4FF-48C1-9115-D7289F316DA1}">
      <dgm:prSet/>
      <dgm:spPr/>
      <dgm:t>
        <a:bodyPr/>
        <a:lstStyle/>
        <a:p>
          <a:endParaRPr lang="en-GB"/>
        </a:p>
      </dgm:t>
    </dgm:pt>
    <dgm:pt modelId="{17973E56-01EB-4BC7-A808-BEE907DBCDEA}">
      <dgm:prSet phldrT="[Text]"/>
      <dgm:spPr/>
      <dgm:t>
        <a:bodyPr/>
        <a:lstStyle/>
        <a:p>
          <a:pPr>
            <a:buFont typeface="Arial"/>
            <a:buChar char="•"/>
          </a:pPr>
          <a:r>
            <a:rPr lang="en-GB" b="0" dirty="0">
              <a:solidFill>
                <a:schemeClr val="tx1"/>
              </a:solidFill>
              <a:cs typeface="Arial"/>
            </a:rPr>
            <a:t>to make better informed decisions</a:t>
          </a:r>
          <a:endParaRPr lang="en-GB" dirty="0">
            <a:solidFill>
              <a:schemeClr val="tx1"/>
            </a:solidFill>
          </a:endParaRPr>
        </a:p>
      </dgm:t>
    </dgm:pt>
    <dgm:pt modelId="{4300CA62-D0A6-4826-8BAA-125C570D546E}" type="parTrans" cxnId="{021CC4E8-C4E2-4386-88A2-8843D22C71F8}">
      <dgm:prSet/>
      <dgm:spPr/>
      <dgm:t>
        <a:bodyPr/>
        <a:lstStyle/>
        <a:p>
          <a:endParaRPr lang="en-GB"/>
        </a:p>
      </dgm:t>
    </dgm:pt>
    <dgm:pt modelId="{D42C8B7A-7433-4FFF-9AA0-7E17FBE63CF4}" type="sibTrans" cxnId="{021CC4E8-C4E2-4386-88A2-8843D22C71F8}">
      <dgm:prSet/>
      <dgm:spPr/>
      <dgm:t>
        <a:bodyPr/>
        <a:lstStyle/>
        <a:p>
          <a:endParaRPr lang="en-GB"/>
        </a:p>
      </dgm:t>
    </dgm:pt>
    <dgm:pt modelId="{64349F41-A4AB-4DDA-B2D9-276B1112A361}">
      <dgm:prSet phldrT="[Text]"/>
      <dgm:spPr/>
      <dgm:t>
        <a:bodyPr/>
        <a:lstStyle/>
        <a:p>
          <a:r>
            <a:rPr lang="en-GB" dirty="0">
              <a:solidFill>
                <a:schemeClr val="tx1"/>
              </a:solidFill>
            </a:rPr>
            <a:t>What do we compare?</a:t>
          </a:r>
        </a:p>
      </dgm:t>
    </dgm:pt>
    <dgm:pt modelId="{BEF9C3AA-74B5-48B8-B077-4165E75D399E}" type="parTrans" cxnId="{35D026B0-199B-432A-8FBE-EA39CFBC83FF}">
      <dgm:prSet/>
      <dgm:spPr/>
      <dgm:t>
        <a:bodyPr/>
        <a:lstStyle/>
        <a:p>
          <a:endParaRPr lang="en-GB"/>
        </a:p>
      </dgm:t>
    </dgm:pt>
    <dgm:pt modelId="{74E8081C-C2FA-49BA-8632-07195389D529}" type="sibTrans" cxnId="{35D026B0-199B-432A-8FBE-EA39CFBC83FF}">
      <dgm:prSet/>
      <dgm:spPr/>
      <dgm:t>
        <a:bodyPr/>
        <a:lstStyle/>
        <a:p>
          <a:endParaRPr lang="en-GB"/>
        </a:p>
      </dgm:t>
    </dgm:pt>
    <dgm:pt modelId="{EF1BEC58-AA33-4CD2-93E3-44DA808FE479}">
      <dgm:prSet phldrT="[Text]"/>
      <dgm:spPr/>
      <dgm:t>
        <a:bodyPr/>
        <a:lstStyle/>
        <a:p>
          <a:r>
            <a:rPr lang="en-GB" dirty="0">
              <a:solidFill>
                <a:schemeClr val="tx1"/>
              </a:solidFill>
            </a:rPr>
            <a:t>What are the benefits?</a:t>
          </a:r>
        </a:p>
      </dgm:t>
    </dgm:pt>
    <dgm:pt modelId="{E4F5328A-96DC-439C-9FAD-167E85CBF0AD}" type="parTrans" cxnId="{5C2BFC3C-9B3A-4E7B-9724-73C2C092E73E}">
      <dgm:prSet/>
      <dgm:spPr/>
      <dgm:t>
        <a:bodyPr/>
        <a:lstStyle/>
        <a:p>
          <a:endParaRPr lang="en-GB"/>
        </a:p>
      </dgm:t>
    </dgm:pt>
    <dgm:pt modelId="{798119AF-60AA-4B9A-9B05-87CD3C11AB5B}" type="sibTrans" cxnId="{5C2BFC3C-9B3A-4E7B-9724-73C2C092E73E}">
      <dgm:prSet/>
      <dgm:spPr/>
      <dgm:t>
        <a:bodyPr/>
        <a:lstStyle/>
        <a:p>
          <a:endParaRPr lang="en-GB"/>
        </a:p>
      </dgm:t>
    </dgm:pt>
    <dgm:pt modelId="{AE86B17C-8CF4-42E2-AA2B-C1337592AEC6}">
      <dgm:prSet phldrT="[Text]"/>
      <dgm:spPr/>
      <dgm:t>
        <a:bodyPr/>
        <a:lstStyle/>
        <a:p>
          <a:pPr>
            <a:buFont typeface="Arial"/>
            <a:buChar char="•"/>
          </a:pPr>
          <a:r>
            <a:rPr lang="en-GB" b="0" dirty="0">
              <a:solidFill>
                <a:schemeClr val="tx1"/>
              </a:solidFill>
              <a:cs typeface="Arial"/>
            </a:rPr>
            <a:t>supports moderation process and encourages reflection</a:t>
          </a:r>
          <a:endParaRPr lang="en-GB" dirty="0">
            <a:solidFill>
              <a:schemeClr val="tx1"/>
            </a:solidFill>
          </a:endParaRPr>
        </a:p>
      </dgm:t>
    </dgm:pt>
    <dgm:pt modelId="{666E567A-43EC-4B67-9D3F-A3F0787768F1}" type="parTrans" cxnId="{8CF59EC3-03C5-4791-ABB0-DA1162FE33D8}">
      <dgm:prSet/>
      <dgm:spPr/>
      <dgm:t>
        <a:bodyPr/>
        <a:lstStyle/>
        <a:p>
          <a:endParaRPr lang="en-GB"/>
        </a:p>
      </dgm:t>
    </dgm:pt>
    <dgm:pt modelId="{9BDAD378-1D04-465E-8A35-65B6D7D959A7}" type="sibTrans" cxnId="{8CF59EC3-03C5-4791-ABB0-DA1162FE33D8}">
      <dgm:prSet/>
      <dgm:spPr/>
      <dgm:t>
        <a:bodyPr/>
        <a:lstStyle/>
        <a:p>
          <a:endParaRPr lang="en-GB"/>
        </a:p>
      </dgm:t>
    </dgm:pt>
    <dgm:pt modelId="{37592C93-88B7-4706-8F7F-F3F0C84085F7}">
      <dgm:prSet phldrT="[Text]"/>
      <dgm:spPr/>
      <dgm:t>
        <a:bodyPr/>
        <a:lstStyle/>
        <a:p>
          <a:pPr>
            <a:buFont typeface="Arial"/>
            <a:buChar char="•"/>
          </a:pPr>
          <a:r>
            <a:rPr lang="en-GB" b="0" dirty="0">
              <a:solidFill>
                <a:schemeClr val="tx1"/>
              </a:solidFill>
              <a:cs typeface="Arial"/>
            </a:rPr>
            <a:t>to identify trends, similarities and differences</a:t>
          </a:r>
          <a:endParaRPr lang="en-GB" dirty="0">
            <a:solidFill>
              <a:schemeClr val="tx1"/>
            </a:solidFill>
          </a:endParaRPr>
        </a:p>
      </dgm:t>
    </dgm:pt>
    <dgm:pt modelId="{A0317F0D-8B4F-4F33-978A-B703889465CB}" type="parTrans" cxnId="{69F0A0D7-9F51-44A8-B5F0-8F3F87B0E474}">
      <dgm:prSet/>
      <dgm:spPr/>
      <dgm:t>
        <a:bodyPr/>
        <a:lstStyle/>
        <a:p>
          <a:endParaRPr lang="en-GB"/>
        </a:p>
      </dgm:t>
    </dgm:pt>
    <dgm:pt modelId="{459240B4-25A8-4941-A157-2B236DFCAC35}" type="sibTrans" cxnId="{69F0A0D7-9F51-44A8-B5F0-8F3F87B0E474}">
      <dgm:prSet/>
      <dgm:spPr/>
      <dgm:t>
        <a:bodyPr/>
        <a:lstStyle/>
        <a:p>
          <a:endParaRPr lang="en-GB"/>
        </a:p>
      </dgm:t>
    </dgm:pt>
    <dgm:pt modelId="{7D937D3A-6D3B-4180-AD8E-B544BF20C3CE}">
      <dgm:prSet phldrT="[Text]"/>
      <dgm:spPr/>
      <dgm:t>
        <a:bodyPr/>
        <a:lstStyle/>
        <a:p>
          <a:pPr>
            <a:buFont typeface="Arial"/>
            <a:buChar char="•"/>
          </a:pPr>
          <a:r>
            <a:rPr lang="en-GB" b="0" dirty="0">
              <a:solidFill>
                <a:schemeClr val="tx1"/>
              </a:solidFill>
              <a:cs typeface="Arial"/>
            </a:rPr>
            <a:t>to improve standards</a:t>
          </a:r>
          <a:endParaRPr lang="en-GB" dirty="0">
            <a:solidFill>
              <a:schemeClr val="tx1"/>
            </a:solidFill>
          </a:endParaRPr>
        </a:p>
      </dgm:t>
    </dgm:pt>
    <dgm:pt modelId="{6AA753EE-4721-4A29-B1EF-5A49BEE6C9F6}" type="parTrans" cxnId="{1B82A5E5-F815-4B10-BA32-C1FCAFFB3C30}">
      <dgm:prSet/>
      <dgm:spPr/>
      <dgm:t>
        <a:bodyPr/>
        <a:lstStyle/>
        <a:p>
          <a:endParaRPr lang="en-GB"/>
        </a:p>
      </dgm:t>
    </dgm:pt>
    <dgm:pt modelId="{F52D8478-AFFE-411A-BC3D-7A64109AB557}" type="sibTrans" cxnId="{1B82A5E5-F815-4B10-BA32-C1FCAFFB3C30}">
      <dgm:prSet/>
      <dgm:spPr/>
      <dgm:t>
        <a:bodyPr/>
        <a:lstStyle/>
        <a:p>
          <a:endParaRPr lang="en-GB"/>
        </a:p>
      </dgm:t>
    </dgm:pt>
    <dgm:pt modelId="{3EFB7E2F-79E9-4AC8-8CEB-FA0BE89AA07B}">
      <dgm:prSet phldrT="[Text]"/>
      <dgm:spPr/>
      <dgm:t>
        <a:bodyPr/>
        <a:lstStyle/>
        <a:p>
          <a:pPr>
            <a:buFont typeface="Arial"/>
            <a:buChar char="•"/>
          </a:pPr>
          <a:r>
            <a:rPr lang="en-GB" b="0" dirty="0">
              <a:solidFill>
                <a:schemeClr val="tx1"/>
              </a:solidFill>
              <a:cs typeface="Arial"/>
            </a:rPr>
            <a:t>stage partners within our own school</a:t>
          </a:r>
          <a:endParaRPr lang="en-GB" dirty="0">
            <a:solidFill>
              <a:schemeClr val="tx1"/>
            </a:solidFill>
          </a:endParaRPr>
        </a:p>
      </dgm:t>
    </dgm:pt>
    <dgm:pt modelId="{EA43683D-E279-41A3-A154-EF9DE95C7796}" type="parTrans" cxnId="{E5FCE014-14D2-45BC-B52A-D264EFF82694}">
      <dgm:prSet/>
      <dgm:spPr/>
      <dgm:t>
        <a:bodyPr/>
        <a:lstStyle/>
        <a:p>
          <a:endParaRPr lang="en-GB"/>
        </a:p>
      </dgm:t>
    </dgm:pt>
    <dgm:pt modelId="{A0C2C469-8772-4E29-B237-9018E15A7CB4}" type="sibTrans" cxnId="{E5FCE014-14D2-45BC-B52A-D264EFF82694}">
      <dgm:prSet/>
      <dgm:spPr/>
      <dgm:t>
        <a:bodyPr/>
        <a:lstStyle/>
        <a:p>
          <a:endParaRPr lang="en-GB"/>
        </a:p>
      </dgm:t>
    </dgm:pt>
    <dgm:pt modelId="{ED9EB1FE-2354-4A99-91D8-8F5BF98C49BE}">
      <dgm:prSet phldrT="[Text]"/>
      <dgm:spPr/>
      <dgm:t>
        <a:bodyPr/>
        <a:lstStyle/>
        <a:p>
          <a:pPr>
            <a:buFont typeface="Arial"/>
            <a:buChar char="•"/>
          </a:pPr>
          <a:r>
            <a:rPr lang="en-GB" b="0" dirty="0">
              <a:solidFill>
                <a:schemeClr val="tx1"/>
              </a:solidFill>
              <a:cs typeface="Arial"/>
            </a:rPr>
            <a:t>local authority comparator schools</a:t>
          </a:r>
          <a:endParaRPr lang="en-GB" dirty="0">
            <a:solidFill>
              <a:schemeClr val="tx1"/>
            </a:solidFill>
          </a:endParaRPr>
        </a:p>
      </dgm:t>
    </dgm:pt>
    <dgm:pt modelId="{0B19F676-03AB-4F97-8995-379C3FA2B849}" type="parTrans" cxnId="{F752D399-ED9B-4715-A039-9A9E3083E9F8}">
      <dgm:prSet/>
      <dgm:spPr/>
      <dgm:t>
        <a:bodyPr/>
        <a:lstStyle/>
        <a:p>
          <a:endParaRPr lang="en-GB"/>
        </a:p>
      </dgm:t>
    </dgm:pt>
    <dgm:pt modelId="{6BF97B0E-A977-44B7-BFC4-44E6B7E824C7}" type="sibTrans" cxnId="{F752D399-ED9B-4715-A039-9A9E3083E9F8}">
      <dgm:prSet/>
      <dgm:spPr/>
      <dgm:t>
        <a:bodyPr/>
        <a:lstStyle/>
        <a:p>
          <a:endParaRPr lang="en-GB"/>
        </a:p>
      </dgm:t>
    </dgm:pt>
    <dgm:pt modelId="{F7FA42D7-12AA-4D24-8385-7B80365F2589}">
      <dgm:prSet/>
      <dgm:spPr/>
      <dgm:t>
        <a:bodyPr/>
        <a:lstStyle/>
        <a:p>
          <a:pPr>
            <a:buFont typeface="Arial"/>
            <a:buChar char="•"/>
          </a:pPr>
          <a:r>
            <a:rPr lang="en-GB" b="0" dirty="0">
              <a:solidFill>
                <a:schemeClr val="tx1"/>
              </a:solidFill>
              <a:cs typeface="Arial"/>
            </a:rPr>
            <a:t>national comparator schools</a:t>
          </a:r>
        </a:p>
      </dgm:t>
    </dgm:pt>
    <dgm:pt modelId="{CFA41F5A-34C2-4847-BB55-C1942800726F}" type="parTrans" cxnId="{450ED0DF-C4BC-4B2A-BD71-53D530FBB4FD}">
      <dgm:prSet/>
      <dgm:spPr/>
      <dgm:t>
        <a:bodyPr/>
        <a:lstStyle/>
        <a:p>
          <a:endParaRPr lang="en-GB"/>
        </a:p>
      </dgm:t>
    </dgm:pt>
    <dgm:pt modelId="{0804DE75-2EFE-4244-A962-431037062EB1}" type="sibTrans" cxnId="{450ED0DF-C4BC-4B2A-BD71-53D530FBB4FD}">
      <dgm:prSet/>
      <dgm:spPr/>
      <dgm:t>
        <a:bodyPr/>
        <a:lstStyle/>
        <a:p>
          <a:endParaRPr lang="en-GB"/>
        </a:p>
      </dgm:t>
    </dgm:pt>
    <dgm:pt modelId="{C5290EAC-A93B-4807-85B9-BB2A42C172F6}">
      <dgm:prSet/>
      <dgm:spPr/>
      <dgm:t>
        <a:bodyPr/>
        <a:lstStyle/>
        <a:p>
          <a:endParaRPr lang="en-GB" b="0" dirty="0">
            <a:solidFill>
              <a:schemeClr val="tx1"/>
            </a:solidFill>
            <a:cs typeface="Arial"/>
          </a:endParaRPr>
        </a:p>
      </dgm:t>
    </dgm:pt>
    <dgm:pt modelId="{FF1E6DD6-A7BB-4985-804F-8BA6A3BA7FE3}" type="parTrans" cxnId="{8640A897-6265-4ACC-AD75-76A308F89C6B}">
      <dgm:prSet/>
      <dgm:spPr/>
      <dgm:t>
        <a:bodyPr/>
        <a:lstStyle/>
        <a:p>
          <a:endParaRPr lang="en-GB"/>
        </a:p>
      </dgm:t>
    </dgm:pt>
    <dgm:pt modelId="{6B826686-FF78-4C0B-81DB-0A065E1D465C}" type="sibTrans" cxnId="{8640A897-6265-4ACC-AD75-76A308F89C6B}">
      <dgm:prSet/>
      <dgm:spPr/>
      <dgm:t>
        <a:bodyPr/>
        <a:lstStyle/>
        <a:p>
          <a:endParaRPr lang="en-GB"/>
        </a:p>
      </dgm:t>
    </dgm:pt>
    <dgm:pt modelId="{588DD956-4FDC-4B5A-B560-EFF0B65E402B}">
      <dgm:prSet phldrT="[Text]"/>
      <dgm:spPr/>
      <dgm:t>
        <a:bodyPr/>
        <a:lstStyle/>
        <a:p>
          <a:pPr>
            <a:buFont typeface="Arial"/>
            <a:buChar char="•"/>
          </a:pPr>
          <a:r>
            <a:rPr lang="en-GB" dirty="0">
              <a:solidFill>
                <a:schemeClr val="tx1"/>
              </a:solidFill>
              <a:ea typeface="Lato"/>
              <a:cs typeface="Lato"/>
            </a:rPr>
            <a:t>to support the interrogation, interpretation and analysis of data for improvement</a:t>
          </a:r>
        </a:p>
      </dgm:t>
    </dgm:pt>
    <dgm:pt modelId="{1D4C032A-165E-4C92-93CE-B8E1CC930192}" type="parTrans" cxnId="{5060A69B-7063-4B5C-8480-DB3263A99D77}">
      <dgm:prSet/>
      <dgm:spPr/>
      <dgm:t>
        <a:bodyPr/>
        <a:lstStyle/>
        <a:p>
          <a:endParaRPr lang="en-GB"/>
        </a:p>
      </dgm:t>
    </dgm:pt>
    <dgm:pt modelId="{E293223B-0558-4798-9728-588AA827839F}" type="sibTrans" cxnId="{5060A69B-7063-4B5C-8480-DB3263A99D77}">
      <dgm:prSet/>
      <dgm:spPr/>
      <dgm:t>
        <a:bodyPr/>
        <a:lstStyle/>
        <a:p>
          <a:endParaRPr lang="en-GB"/>
        </a:p>
      </dgm:t>
    </dgm:pt>
    <dgm:pt modelId="{9EB56F5F-20A8-429E-BDA4-3C78A75D4787}">
      <dgm:prSet phldrT="[Text]"/>
      <dgm:spPr/>
      <dgm:t>
        <a:bodyPr/>
        <a:lstStyle/>
        <a:p>
          <a:r>
            <a:rPr lang="en-GB" dirty="0">
              <a:solidFill>
                <a:schemeClr val="tx1"/>
              </a:solidFill>
            </a:rPr>
            <a:t>previous cohorts</a:t>
          </a:r>
        </a:p>
      </dgm:t>
    </dgm:pt>
    <dgm:pt modelId="{86A5386C-5BF6-4854-9342-71CD532FAAD9}" type="parTrans" cxnId="{0D1F50EE-8C71-4202-8DEB-56C4226226A7}">
      <dgm:prSet/>
      <dgm:spPr/>
      <dgm:t>
        <a:bodyPr/>
        <a:lstStyle/>
        <a:p>
          <a:endParaRPr lang="en-GB"/>
        </a:p>
      </dgm:t>
    </dgm:pt>
    <dgm:pt modelId="{B0C8F9EA-3356-464F-8A8A-83356E34B70B}" type="sibTrans" cxnId="{0D1F50EE-8C71-4202-8DEB-56C4226226A7}">
      <dgm:prSet/>
      <dgm:spPr/>
      <dgm:t>
        <a:bodyPr/>
        <a:lstStyle/>
        <a:p>
          <a:endParaRPr lang="en-GB"/>
        </a:p>
      </dgm:t>
    </dgm:pt>
    <dgm:pt modelId="{705E1FFF-2520-411C-BCB2-0F18EC455E91}">
      <dgm:prSet phldrT="[Text]"/>
      <dgm:spPr/>
      <dgm:t>
        <a:bodyPr/>
        <a:lstStyle/>
        <a:p>
          <a:pPr>
            <a:buFont typeface="Arial"/>
            <a:buChar char="•"/>
          </a:pPr>
          <a:r>
            <a:rPr lang="en-GB" b="0" dirty="0">
              <a:solidFill>
                <a:schemeClr val="tx1"/>
              </a:solidFill>
              <a:cs typeface="Arial"/>
            </a:rPr>
            <a:t>highlights best practice</a:t>
          </a:r>
          <a:endParaRPr lang="en-GB" dirty="0">
            <a:solidFill>
              <a:schemeClr val="tx1"/>
            </a:solidFill>
          </a:endParaRPr>
        </a:p>
      </dgm:t>
    </dgm:pt>
    <dgm:pt modelId="{DA0D11C1-F8D8-4E7A-BE75-A894E8ED37C7}" type="parTrans" cxnId="{05A2A077-BC79-4C7E-B87E-137E9D2B2E1D}">
      <dgm:prSet/>
      <dgm:spPr/>
      <dgm:t>
        <a:bodyPr/>
        <a:lstStyle/>
        <a:p>
          <a:endParaRPr lang="en-GB"/>
        </a:p>
      </dgm:t>
    </dgm:pt>
    <dgm:pt modelId="{7367FF53-144A-4376-BFEE-7FA0A45592CE}" type="sibTrans" cxnId="{05A2A077-BC79-4C7E-B87E-137E9D2B2E1D}">
      <dgm:prSet/>
      <dgm:spPr/>
      <dgm:t>
        <a:bodyPr/>
        <a:lstStyle/>
        <a:p>
          <a:endParaRPr lang="en-GB"/>
        </a:p>
      </dgm:t>
    </dgm:pt>
    <dgm:pt modelId="{D41537DD-45D0-4349-ABCC-B5974C9859FE}">
      <dgm:prSet phldrT="[Text]"/>
      <dgm:spPr/>
      <dgm:t>
        <a:bodyPr/>
        <a:lstStyle/>
        <a:p>
          <a:pPr>
            <a:buFont typeface="Arial"/>
            <a:buChar char="•"/>
          </a:pPr>
          <a:r>
            <a:rPr lang="en-GB" b="0" dirty="0">
              <a:solidFill>
                <a:schemeClr val="tx1"/>
              </a:solidFill>
              <a:cs typeface="Arial"/>
            </a:rPr>
            <a:t>can encourage collaboration across settings</a:t>
          </a:r>
          <a:endParaRPr lang="en-GB" dirty="0">
            <a:solidFill>
              <a:schemeClr val="tx1"/>
            </a:solidFill>
          </a:endParaRPr>
        </a:p>
      </dgm:t>
    </dgm:pt>
    <dgm:pt modelId="{353F73FB-0467-48E8-866D-D468BD9D9F82}" type="parTrans" cxnId="{E5C4C62A-DD7F-4FAF-B34F-A7090B414D68}">
      <dgm:prSet/>
      <dgm:spPr/>
      <dgm:t>
        <a:bodyPr/>
        <a:lstStyle/>
        <a:p>
          <a:endParaRPr lang="en-GB"/>
        </a:p>
      </dgm:t>
    </dgm:pt>
    <dgm:pt modelId="{D0D2CB5A-F0EB-43B9-ACF6-97D9D610DA71}" type="sibTrans" cxnId="{E5C4C62A-DD7F-4FAF-B34F-A7090B414D68}">
      <dgm:prSet/>
      <dgm:spPr/>
      <dgm:t>
        <a:bodyPr/>
        <a:lstStyle/>
        <a:p>
          <a:endParaRPr lang="en-GB"/>
        </a:p>
      </dgm:t>
    </dgm:pt>
    <dgm:pt modelId="{54A1910F-C68E-4555-9BE2-91F6FA4681C2}">
      <dgm:prSet phldrT="[Text]"/>
      <dgm:spPr/>
      <dgm:t>
        <a:bodyPr/>
        <a:lstStyle/>
        <a:p>
          <a:pPr>
            <a:buFont typeface="Arial"/>
            <a:buChar char="•"/>
          </a:pPr>
          <a:r>
            <a:rPr lang="en-GB" b="0" dirty="0">
              <a:solidFill>
                <a:schemeClr val="tx1"/>
              </a:solidFill>
              <a:cs typeface="Arial"/>
            </a:rPr>
            <a:t>can encourage further exploration</a:t>
          </a:r>
          <a:endParaRPr lang="en-GB" dirty="0">
            <a:solidFill>
              <a:schemeClr val="tx1"/>
            </a:solidFill>
          </a:endParaRPr>
        </a:p>
      </dgm:t>
    </dgm:pt>
    <dgm:pt modelId="{035C6A8D-9F27-4552-8096-9451F343D709}" type="parTrans" cxnId="{24557F97-FC6B-4A18-B685-E5D65EE12360}">
      <dgm:prSet/>
      <dgm:spPr/>
      <dgm:t>
        <a:bodyPr/>
        <a:lstStyle/>
        <a:p>
          <a:endParaRPr lang="en-GB"/>
        </a:p>
      </dgm:t>
    </dgm:pt>
    <dgm:pt modelId="{1A88D1D4-93DB-4EA1-A7FA-EA655A21DF38}" type="sibTrans" cxnId="{24557F97-FC6B-4A18-B685-E5D65EE12360}">
      <dgm:prSet/>
      <dgm:spPr/>
      <dgm:t>
        <a:bodyPr/>
        <a:lstStyle/>
        <a:p>
          <a:endParaRPr lang="en-GB"/>
        </a:p>
      </dgm:t>
    </dgm:pt>
    <dgm:pt modelId="{7E7425BF-819F-4980-B18C-1B09747CE0C7}">
      <dgm:prSet phldrT="[Text]"/>
      <dgm:spPr/>
      <dgm:t>
        <a:bodyPr/>
        <a:lstStyle/>
        <a:p>
          <a:pPr>
            <a:buFont typeface="Arial"/>
            <a:buChar char="•"/>
          </a:pPr>
          <a:r>
            <a:rPr lang="en-GB" b="0" dirty="0">
              <a:solidFill>
                <a:schemeClr val="tx1"/>
              </a:solidFill>
              <a:cs typeface="Arial"/>
            </a:rPr>
            <a:t>year on year data </a:t>
          </a:r>
          <a:endParaRPr lang="en-GB" dirty="0">
            <a:solidFill>
              <a:schemeClr val="tx1"/>
            </a:solidFill>
          </a:endParaRPr>
        </a:p>
      </dgm:t>
    </dgm:pt>
    <dgm:pt modelId="{AFC24AAC-2629-42BB-8F5C-C92082228234}" type="sibTrans" cxnId="{2EB2ECFA-7F08-435C-ACB8-D5C3186DE193}">
      <dgm:prSet/>
      <dgm:spPr/>
      <dgm:t>
        <a:bodyPr/>
        <a:lstStyle/>
        <a:p>
          <a:endParaRPr lang="en-GB"/>
        </a:p>
      </dgm:t>
    </dgm:pt>
    <dgm:pt modelId="{31C404FD-4EA6-4461-A2A6-D202E454F207}" type="parTrans" cxnId="{2EB2ECFA-7F08-435C-ACB8-D5C3186DE193}">
      <dgm:prSet/>
      <dgm:spPr/>
      <dgm:t>
        <a:bodyPr/>
        <a:lstStyle/>
        <a:p>
          <a:endParaRPr lang="en-GB"/>
        </a:p>
      </dgm:t>
    </dgm:pt>
    <dgm:pt modelId="{5F52CA45-75F2-46A8-852A-B39DDA6BE3D3}" type="pres">
      <dgm:prSet presAssocID="{1D2A33BF-7FF1-4617-AF18-D0826B2C02B7}" presName="Name0" presStyleCnt="0">
        <dgm:presLayoutVars>
          <dgm:dir/>
          <dgm:animLvl val="lvl"/>
          <dgm:resizeHandles val="exact"/>
        </dgm:presLayoutVars>
      </dgm:prSet>
      <dgm:spPr/>
    </dgm:pt>
    <dgm:pt modelId="{CAA105D5-3B49-420C-89A6-1E0B54E95559}" type="pres">
      <dgm:prSet presAssocID="{9D8C77D7-0530-45C3-A0F9-1AD4DD26F810}" presName="composite" presStyleCnt="0"/>
      <dgm:spPr/>
    </dgm:pt>
    <dgm:pt modelId="{C1125D4F-5148-4CE2-9434-56321E7200E5}" type="pres">
      <dgm:prSet presAssocID="{9D8C77D7-0530-45C3-A0F9-1AD4DD26F810}" presName="parTx" presStyleLbl="alignNode1" presStyleIdx="0" presStyleCnt="3">
        <dgm:presLayoutVars>
          <dgm:chMax val="0"/>
          <dgm:chPref val="0"/>
          <dgm:bulletEnabled val="1"/>
        </dgm:presLayoutVars>
      </dgm:prSet>
      <dgm:spPr/>
    </dgm:pt>
    <dgm:pt modelId="{5BEC8994-D7A8-42B1-B8E3-E5ECE4F61A63}" type="pres">
      <dgm:prSet presAssocID="{9D8C77D7-0530-45C3-A0F9-1AD4DD26F810}" presName="desTx" presStyleLbl="alignAccFollowNode1" presStyleIdx="0" presStyleCnt="3">
        <dgm:presLayoutVars>
          <dgm:bulletEnabled val="1"/>
        </dgm:presLayoutVars>
      </dgm:prSet>
      <dgm:spPr/>
    </dgm:pt>
    <dgm:pt modelId="{7EA07DAF-9D13-488B-95D9-0BD3E83BB6CD}" type="pres">
      <dgm:prSet presAssocID="{E441D634-386D-4D23-ADA4-CBF0D92931B1}" presName="space" presStyleCnt="0"/>
      <dgm:spPr/>
    </dgm:pt>
    <dgm:pt modelId="{DE4C03AE-3CCB-4788-85A4-11B8EFEE152F}" type="pres">
      <dgm:prSet presAssocID="{64349F41-A4AB-4DDA-B2D9-276B1112A361}" presName="composite" presStyleCnt="0"/>
      <dgm:spPr/>
    </dgm:pt>
    <dgm:pt modelId="{B36F273A-F101-46A2-960F-079213EC5DEB}" type="pres">
      <dgm:prSet presAssocID="{64349F41-A4AB-4DDA-B2D9-276B1112A361}" presName="parTx" presStyleLbl="alignNode1" presStyleIdx="1" presStyleCnt="3">
        <dgm:presLayoutVars>
          <dgm:chMax val="0"/>
          <dgm:chPref val="0"/>
          <dgm:bulletEnabled val="1"/>
        </dgm:presLayoutVars>
      </dgm:prSet>
      <dgm:spPr/>
    </dgm:pt>
    <dgm:pt modelId="{7932295D-4AE4-487F-A5C3-8C333B6A382E}" type="pres">
      <dgm:prSet presAssocID="{64349F41-A4AB-4DDA-B2D9-276B1112A361}" presName="desTx" presStyleLbl="alignAccFollowNode1" presStyleIdx="1" presStyleCnt="3">
        <dgm:presLayoutVars>
          <dgm:bulletEnabled val="1"/>
        </dgm:presLayoutVars>
      </dgm:prSet>
      <dgm:spPr/>
    </dgm:pt>
    <dgm:pt modelId="{9CE0130E-E108-4AF9-AFA3-27A86D5EFF59}" type="pres">
      <dgm:prSet presAssocID="{74E8081C-C2FA-49BA-8632-07195389D529}" presName="space" presStyleCnt="0"/>
      <dgm:spPr/>
    </dgm:pt>
    <dgm:pt modelId="{41D7F732-458B-4071-9D59-D65C88DEE336}" type="pres">
      <dgm:prSet presAssocID="{EF1BEC58-AA33-4CD2-93E3-44DA808FE479}" presName="composite" presStyleCnt="0"/>
      <dgm:spPr/>
    </dgm:pt>
    <dgm:pt modelId="{5127DDE4-7DDA-4750-AF7E-997E5F25958F}" type="pres">
      <dgm:prSet presAssocID="{EF1BEC58-AA33-4CD2-93E3-44DA808FE479}" presName="parTx" presStyleLbl="alignNode1" presStyleIdx="2" presStyleCnt="3">
        <dgm:presLayoutVars>
          <dgm:chMax val="0"/>
          <dgm:chPref val="0"/>
          <dgm:bulletEnabled val="1"/>
        </dgm:presLayoutVars>
      </dgm:prSet>
      <dgm:spPr/>
    </dgm:pt>
    <dgm:pt modelId="{91A0A623-19C7-4BE5-9BBC-893B8CEC79BB}" type="pres">
      <dgm:prSet presAssocID="{EF1BEC58-AA33-4CD2-93E3-44DA808FE479}" presName="desTx" presStyleLbl="alignAccFollowNode1" presStyleIdx="2" presStyleCnt="3">
        <dgm:presLayoutVars>
          <dgm:bulletEnabled val="1"/>
        </dgm:presLayoutVars>
      </dgm:prSet>
      <dgm:spPr/>
    </dgm:pt>
  </dgm:ptLst>
  <dgm:cxnLst>
    <dgm:cxn modelId="{415E8210-2216-4618-9E71-247340C11337}" type="presOf" srcId="{465F05A7-720E-445A-9915-79F6BE624ACA}" destId="{5BEC8994-D7A8-42B1-B8E3-E5ECE4F61A63}" srcOrd="0" destOrd="0" presId="urn:microsoft.com/office/officeart/2005/8/layout/hList1"/>
    <dgm:cxn modelId="{E5FCE014-14D2-45BC-B52A-D264EFF82694}" srcId="{64349F41-A4AB-4DDA-B2D9-276B1112A361}" destId="{3EFB7E2F-79E9-4AC8-8CEB-FA0BE89AA07B}" srcOrd="2" destOrd="0" parTransId="{EA43683D-E279-41A3-A154-EF9DE95C7796}" sibTransId="{A0C2C469-8772-4E29-B237-9018E15A7CB4}"/>
    <dgm:cxn modelId="{8C22E817-3CE6-4FE8-836B-4C4D1BEE30D5}" type="presOf" srcId="{588DD956-4FDC-4B5A-B560-EFF0B65E402B}" destId="{5BEC8994-D7A8-42B1-B8E3-E5ECE4F61A63}" srcOrd="0" destOrd="4" presId="urn:microsoft.com/office/officeart/2005/8/layout/hList1"/>
    <dgm:cxn modelId="{D65F7B1D-4403-432B-8295-1BD2B67162A4}" type="presOf" srcId="{EF1BEC58-AA33-4CD2-93E3-44DA808FE479}" destId="{5127DDE4-7DDA-4750-AF7E-997E5F25958F}" srcOrd="0" destOrd="0" presId="urn:microsoft.com/office/officeart/2005/8/layout/hList1"/>
    <dgm:cxn modelId="{B83EA125-3B25-4F20-85CE-3635975F1B0C}" type="presOf" srcId="{F7FA42D7-12AA-4D24-8385-7B80365F2589}" destId="{7932295D-4AE4-487F-A5C3-8C333B6A382E}" srcOrd="0" destOrd="4" presId="urn:microsoft.com/office/officeart/2005/8/layout/hList1"/>
    <dgm:cxn modelId="{E5C4C62A-DD7F-4FAF-B34F-A7090B414D68}" srcId="{EF1BEC58-AA33-4CD2-93E3-44DA808FE479}" destId="{D41537DD-45D0-4349-ABCC-B5974C9859FE}" srcOrd="2" destOrd="0" parTransId="{353F73FB-0467-48E8-866D-D468BD9D9F82}" sibTransId="{D0D2CB5A-F0EB-43B9-ACF6-97D9D610DA71}"/>
    <dgm:cxn modelId="{06E1222F-8957-4E7A-9278-C3472428D633}" type="presOf" srcId="{9EB56F5F-20A8-429E-BDA4-3C78A75D4787}" destId="{7932295D-4AE4-487F-A5C3-8C333B6A382E}" srcOrd="0" destOrd="0" presId="urn:microsoft.com/office/officeart/2005/8/layout/hList1"/>
    <dgm:cxn modelId="{A1016534-DBBA-45E7-942D-007A3CF83BF6}" type="presOf" srcId="{7D937D3A-6D3B-4180-AD8E-B544BF20C3CE}" destId="{5BEC8994-D7A8-42B1-B8E3-E5ECE4F61A63}" srcOrd="0" destOrd="3" presId="urn:microsoft.com/office/officeart/2005/8/layout/hList1"/>
    <dgm:cxn modelId="{FB1F6A39-F9E3-4C07-81F0-1C3D4CF770A9}" type="presOf" srcId="{AE86B17C-8CF4-42E2-AA2B-C1337592AEC6}" destId="{91A0A623-19C7-4BE5-9BBC-893B8CEC79BB}" srcOrd="0" destOrd="0" presId="urn:microsoft.com/office/officeart/2005/8/layout/hList1"/>
    <dgm:cxn modelId="{5C2BFC3C-9B3A-4E7B-9724-73C2C092E73E}" srcId="{1D2A33BF-7FF1-4617-AF18-D0826B2C02B7}" destId="{EF1BEC58-AA33-4CD2-93E3-44DA808FE479}" srcOrd="2" destOrd="0" parTransId="{E4F5328A-96DC-439C-9FAD-167E85CBF0AD}" sibTransId="{798119AF-60AA-4B9A-9B05-87CD3C11AB5B}"/>
    <dgm:cxn modelId="{13E18063-A266-4F83-AFED-A06BD4E73FF8}" type="presOf" srcId="{1D2A33BF-7FF1-4617-AF18-D0826B2C02B7}" destId="{5F52CA45-75F2-46A8-852A-B39DDA6BE3D3}" srcOrd="0" destOrd="0" presId="urn:microsoft.com/office/officeart/2005/8/layout/hList1"/>
    <dgm:cxn modelId="{069E5A4E-85DB-4352-84FA-60FB24AE3AF5}" type="presOf" srcId="{17973E56-01EB-4BC7-A808-BEE907DBCDEA}" destId="{5BEC8994-D7A8-42B1-B8E3-E5ECE4F61A63}" srcOrd="0" destOrd="1" presId="urn:microsoft.com/office/officeart/2005/8/layout/hList1"/>
    <dgm:cxn modelId="{05A2A077-BC79-4C7E-B87E-137E9D2B2E1D}" srcId="{EF1BEC58-AA33-4CD2-93E3-44DA808FE479}" destId="{705E1FFF-2520-411C-BCB2-0F18EC455E91}" srcOrd="1" destOrd="0" parTransId="{DA0D11C1-F8D8-4E7A-BE75-A894E8ED37C7}" sibTransId="{7367FF53-144A-4376-BFEE-7FA0A45592CE}"/>
    <dgm:cxn modelId="{351BED57-6005-4C0B-9440-45A6A6E15DAA}" type="presOf" srcId="{37592C93-88B7-4706-8F7F-F3F0C84085F7}" destId="{5BEC8994-D7A8-42B1-B8E3-E5ECE4F61A63}" srcOrd="0" destOrd="2" presId="urn:microsoft.com/office/officeart/2005/8/layout/hList1"/>
    <dgm:cxn modelId="{A3CC3C8B-594E-4B57-921B-1EAA5821AC44}" type="presOf" srcId="{705E1FFF-2520-411C-BCB2-0F18EC455E91}" destId="{91A0A623-19C7-4BE5-9BBC-893B8CEC79BB}" srcOrd="0" destOrd="1" presId="urn:microsoft.com/office/officeart/2005/8/layout/hList1"/>
    <dgm:cxn modelId="{24557F97-FC6B-4A18-B685-E5D65EE12360}" srcId="{EF1BEC58-AA33-4CD2-93E3-44DA808FE479}" destId="{54A1910F-C68E-4555-9BE2-91F6FA4681C2}" srcOrd="3" destOrd="0" parTransId="{035C6A8D-9F27-4552-8096-9451F343D709}" sibTransId="{1A88D1D4-93DB-4EA1-A7FA-EA655A21DF38}"/>
    <dgm:cxn modelId="{8640A897-6265-4ACC-AD75-76A308F89C6B}" srcId="{EF1BEC58-AA33-4CD2-93E3-44DA808FE479}" destId="{C5290EAC-A93B-4807-85B9-BB2A42C172F6}" srcOrd="4" destOrd="0" parTransId="{FF1E6DD6-A7BB-4985-804F-8BA6A3BA7FE3}" sibTransId="{6B826686-FF78-4C0B-81DB-0A065E1D465C}"/>
    <dgm:cxn modelId="{F752D399-ED9B-4715-A039-9A9E3083E9F8}" srcId="{64349F41-A4AB-4DDA-B2D9-276B1112A361}" destId="{ED9EB1FE-2354-4A99-91D8-8F5BF98C49BE}" srcOrd="3" destOrd="0" parTransId="{0B19F676-03AB-4F97-8995-379C3FA2B849}" sibTransId="{6BF97B0E-A977-44B7-BFC4-44E6B7E824C7}"/>
    <dgm:cxn modelId="{5060A69B-7063-4B5C-8480-DB3263A99D77}" srcId="{9D8C77D7-0530-45C3-A0F9-1AD4DD26F810}" destId="{588DD956-4FDC-4B5A-B560-EFF0B65E402B}" srcOrd="4" destOrd="0" parTransId="{1D4C032A-165E-4C92-93CE-B8E1CC930192}" sibTransId="{E293223B-0558-4798-9728-588AA827839F}"/>
    <dgm:cxn modelId="{A8173A9E-6875-486D-8559-32B5FA52B416}" type="presOf" srcId="{7E7425BF-819F-4980-B18C-1B09747CE0C7}" destId="{7932295D-4AE4-487F-A5C3-8C333B6A382E}" srcOrd="0" destOrd="1" presId="urn:microsoft.com/office/officeart/2005/8/layout/hList1"/>
    <dgm:cxn modelId="{35D026B0-199B-432A-8FBE-EA39CFBC83FF}" srcId="{1D2A33BF-7FF1-4617-AF18-D0826B2C02B7}" destId="{64349F41-A4AB-4DDA-B2D9-276B1112A361}" srcOrd="1" destOrd="0" parTransId="{BEF9C3AA-74B5-48B8-B077-4165E75D399E}" sibTransId="{74E8081C-C2FA-49BA-8632-07195389D529}"/>
    <dgm:cxn modelId="{480E87B8-E4FF-48C1-9115-D7289F316DA1}" srcId="{9D8C77D7-0530-45C3-A0F9-1AD4DD26F810}" destId="{465F05A7-720E-445A-9915-79F6BE624ACA}" srcOrd="0" destOrd="0" parTransId="{E71465EE-3DC9-4656-BBEA-EDF34D3F72FE}" sibTransId="{7704E74F-67C8-4925-A69F-36C5C200340F}"/>
    <dgm:cxn modelId="{54DFE7BD-94DE-499E-AB9E-A129B2FE65EB}" srcId="{1D2A33BF-7FF1-4617-AF18-D0826B2C02B7}" destId="{9D8C77D7-0530-45C3-A0F9-1AD4DD26F810}" srcOrd="0" destOrd="0" parTransId="{074C6213-EBCE-4DCA-A916-2F36DDFCFBF3}" sibTransId="{E441D634-386D-4D23-ADA4-CBF0D92931B1}"/>
    <dgm:cxn modelId="{C6FA22C2-8794-4BE5-AB92-4E2272CF60BF}" type="presOf" srcId="{C5290EAC-A93B-4807-85B9-BB2A42C172F6}" destId="{91A0A623-19C7-4BE5-9BBC-893B8CEC79BB}" srcOrd="0" destOrd="4" presId="urn:microsoft.com/office/officeart/2005/8/layout/hList1"/>
    <dgm:cxn modelId="{1FE56FC2-52E3-4D7F-B13F-A679AA2BF1C0}" type="presOf" srcId="{54A1910F-C68E-4555-9BE2-91F6FA4681C2}" destId="{91A0A623-19C7-4BE5-9BBC-893B8CEC79BB}" srcOrd="0" destOrd="3" presId="urn:microsoft.com/office/officeart/2005/8/layout/hList1"/>
    <dgm:cxn modelId="{8CF59EC3-03C5-4791-ABB0-DA1162FE33D8}" srcId="{EF1BEC58-AA33-4CD2-93E3-44DA808FE479}" destId="{AE86B17C-8CF4-42E2-AA2B-C1337592AEC6}" srcOrd="0" destOrd="0" parTransId="{666E567A-43EC-4B67-9D3F-A3F0787768F1}" sibTransId="{9BDAD378-1D04-465E-8A35-65B6D7D959A7}"/>
    <dgm:cxn modelId="{93954AC7-B71D-4C78-9A29-191BDF8DE5C0}" type="presOf" srcId="{3EFB7E2F-79E9-4AC8-8CEB-FA0BE89AA07B}" destId="{7932295D-4AE4-487F-A5C3-8C333B6A382E}" srcOrd="0" destOrd="2" presId="urn:microsoft.com/office/officeart/2005/8/layout/hList1"/>
    <dgm:cxn modelId="{97067EC8-80A0-47B8-959D-B8870FA6A6EB}" type="presOf" srcId="{ED9EB1FE-2354-4A99-91D8-8F5BF98C49BE}" destId="{7932295D-4AE4-487F-A5C3-8C333B6A382E}" srcOrd="0" destOrd="3" presId="urn:microsoft.com/office/officeart/2005/8/layout/hList1"/>
    <dgm:cxn modelId="{69F0A0D7-9F51-44A8-B5F0-8F3F87B0E474}" srcId="{9D8C77D7-0530-45C3-A0F9-1AD4DD26F810}" destId="{37592C93-88B7-4706-8F7F-F3F0C84085F7}" srcOrd="2" destOrd="0" parTransId="{A0317F0D-8B4F-4F33-978A-B703889465CB}" sibTransId="{459240B4-25A8-4941-A157-2B236DFCAC35}"/>
    <dgm:cxn modelId="{23EC46DF-B04C-414D-A43D-38021BC81023}" type="presOf" srcId="{64349F41-A4AB-4DDA-B2D9-276B1112A361}" destId="{B36F273A-F101-46A2-960F-079213EC5DEB}" srcOrd="0" destOrd="0" presId="urn:microsoft.com/office/officeart/2005/8/layout/hList1"/>
    <dgm:cxn modelId="{450ED0DF-C4BC-4B2A-BD71-53D530FBB4FD}" srcId="{64349F41-A4AB-4DDA-B2D9-276B1112A361}" destId="{F7FA42D7-12AA-4D24-8385-7B80365F2589}" srcOrd="4" destOrd="0" parTransId="{CFA41F5A-34C2-4847-BB55-C1942800726F}" sibTransId="{0804DE75-2EFE-4244-A962-431037062EB1}"/>
    <dgm:cxn modelId="{3D49EFE4-DD4B-4D99-BB31-19F898F2490D}" type="presOf" srcId="{D41537DD-45D0-4349-ABCC-B5974C9859FE}" destId="{91A0A623-19C7-4BE5-9BBC-893B8CEC79BB}" srcOrd="0" destOrd="2" presId="urn:microsoft.com/office/officeart/2005/8/layout/hList1"/>
    <dgm:cxn modelId="{1B82A5E5-F815-4B10-BA32-C1FCAFFB3C30}" srcId="{9D8C77D7-0530-45C3-A0F9-1AD4DD26F810}" destId="{7D937D3A-6D3B-4180-AD8E-B544BF20C3CE}" srcOrd="3" destOrd="0" parTransId="{6AA753EE-4721-4A29-B1EF-5A49BEE6C9F6}" sibTransId="{F52D8478-AFFE-411A-BC3D-7A64109AB557}"/>
    <dgm:cxn modelId="{021CC4E8-C4E2-4386-88A2-8843D22C71F8}" srcId="{9D8C77D7-0530-45C3-A0F9-1AD4DD26F810}" destId="{17973E56-01EB-4BC7-A808-BEE907DBCDEA}" srcOrd="1" destOrd="0" parTransId="{4300CA62-D0A6-4826-8BAA-125C570D546E}" sibTransId="{D42C8B7A-7433-4FFF-9AA0-7E17FBE63CF4}"/>
    <dgm:cxn modelId="{93B3F8EA-E7C6-4759-81ED-35B8E2EAF5B3}" type="presOf" srcId="{9D8C77D7-0530-45C3-A0F9-1AD4DD26F810}" destId="{C1125D4F-5148-4CE2-9434-56321E7200E5}" srcOrd="0" destOrd="0" presId="urn:microsoft.com/office/officeart/2005/8/layout/hList1"/>
    <dgm:cxn modelId="{0D1F50EE-8C71-4202-8DEB-56C4226226A7}" srcId="{64349F41-A4AB-4DDA-B2D9-276B1112A361}" destId="{9EB56F5F-20A8-429E-BDA4-3C78A75D4787}" srcOrd="0" destOrd="0" parTransId="{86A5386C-5BF6-4854-9342-71CD532FAAD9}" sibTransId="{B0C8F9EA-3356-464F-8A8A-83356E34B70B}"/>
    <dgm:cxn modelId="{2EB2ECFA-7F08-435C-ACB8-D5C3186DE193}" srcId="{64349F41-A4AB-4DDA-B2D9-276B1112A361}" destId="{7E7425BF-819F-4980-B18C-1B09747CE0C7}" srcOrd="1" destOrd="0" parTransId="{31C404FD-4EA6-4461-A2A6-D202E454F207}" sibTransId="{AFC24AAC-2629-42BB-8F5C-C92082228234}"/>
    <dgm:cxn modelId="{C0B13AE4-3B0F-47D8-A493-EB992721CD43}" type="presParOf" srcId="{5F52CA45-75F2-46A8-852A-B39DDA6BE3D3}" destId="{CAA105D5-3B49-420C-89A6-1E0B54E95559}" srcOrd="0" destOrd="0" presId="urn:microsoft.com/office/officeart/2005/8/layout/hList1"/>
    <dgm:cxn modelId="{AF83CCB4-351C-4062-9B5F-3F4D70E230F2}" type="presParOf" srcId="{CAA105D5-3B49-420C-89A6-1E0B54E95559}" destId="{C1125D4F-5148-4CE2-9434-56321E7200E5}" srcOrd="0" destOrd="0" presId="urn:microsoft.com/office/officeart/2005/8/layout/hList1"/>
    <dgm:cxn modelId="{DB503CA5-9FA9-42A5-8486-FC71C5DED968}" type="presParOf" srcId="{CAA105D5-3B49-420C-89A6-1E0B54E95559}" destId="{5BEC8994-D7A8-42B1-B8E3-E5ECE4F61A63}" srcOrd="1" destOrd="0" presId="urn:microsoft.com/office/officeart/2005/8/layout/hList1"/>
    <dgm:cxn modelId="{BE6C250C-3DD8-4B8D-958A-BA68E03DC3B3}" type="presParOf" srcId="{5F52CA45-75F2-46A8-852A-B39DDA6BE3D3}" destId="{7EA07DAF-9D13-488B-95D9-0BD3E83BB6CD}" srcOrd="1" destOrd="0" presId="urn:microsoft.com/office/officeart/2005/8/layout/hList1"/>
    <dgm:cxn modelId="{48AE1A50-0562-4FB1-8402-F486158C15B7}" type="presParOf" srcId="{5F52CA45-75F2-46A8-852A-B39DDA6BE3D3}" destId="{DE4C03AE-3CCB-4788-85A4-11B8EFEE152F}" srcOrd="2" destOrd="0" presId="urn:microsoft.com/office/officeart/2005/8/layout/hList1"/>
    <dgm:cxn modelId="{36A549B4-1CBF-4562-8A5E-79CEDB57079F}" type="presParOf" srcId="{DE4C03AE-3CCB-4788-85A4-11B8EFEE152F}" destId="{B36F273A-F101-46A2-960F-079213EC5DEB}" srcOrd="0" destOrd="0" presId="urn:microsoft.com/office/officeart/2005/8/layout/hList1"/>
    <dgm:cxn modelId="{0A1536D4-41DA-4B27-92D1-6BFB7E332DDC}" type="presParOf" srcId="{DE4C03AE-3CCB-4788-85A4-11B8EFEE152F}" destId="{7932295D-4AE4-487F-A5C3-8C333B6A382E}" srcOrd="1" destOrd="0" presId="urn:microsoft.com/office/officeart/2005/8/layout/hList1"/>
    <dgm:cxn modelId="{061C6299-4A51-4C74-9A72-FF056F8B8A89}" type="presParOf" srcId="{5F52CA45-75F2-46A8-852A-B39DDA6BE3D3}" destId="{9CE0130E-E108-4AF9-AFA3-27A86D5EFF59}" srcOrd="3" destOrd="0" presId="urn:microsoft.com/office/officeart/2005/8/layout/hList1"/>
    <dgm:cxn modelId="{5D898DD5-C784-455E-AE40-97785BD18992}" type="presParOf" srcId="{5F52CA45-75F2-46A8-852A-B39DDA6BE3D3}" destId="{41D7F732-458B-4071-9D59-D65C88DEE336}" srcOrd="4" destOrd="0" presId="urn:microsoft.com/office/officeart/2005/8/layout/hList1"/>
    <dgm:cxn modelId="{1F47E280-ED73-43AD-8B5A-D3D61AD0AAB9}" type="presParOf" srcId="{41D7F732-458B-4071-9D59-D65C88DEE336}" destId="{5127DDE4-7DDA-4750-AF7E-997E5F25958F}" srcOrd="0" destOrd="0" presId="urn:microsoft.com/office/officeart/2005/8/layout/hList1"/>
    <dgm:cxn modelId="{075823B2-7422-4E8F-8014-8F1D91C360AD}" type="presParOf" srcId="{41D7F732-458B-4071-9D59-D65C88DEE336}" destId="{91A0A623-19C7-4BE5-9BBC-893B8CEC79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B3B5-0239-436F-926B-518AB374C1A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93C90-1408-4526-8756-A3696992837D}">
      <dsp:nvSpPr>
        <dsp:cNvPr id="0" name=""/>
        <dsp:cNvSpPr/>
      </dsp:nvSpPr>
      <dsp:spPr>
        <a:xfrm>
          <a:off x="509717" y="338558"/>
          <a:ext cx="10270207" cy="677550"/>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National guidance and research</a:t>
          </a:r>
        </a:p>
      </dsp:txBody>
      <dsp:txXfrm>
        <a:off x="509717" y="338558"/>
        <a:ext cx="10270207" cy="677550"/>
      </dsp:txXfrm>
    </dsp:sp>
    <dsp:sp modelId="{84B16BD2-BC88-4E10-9E43-6D6BE4C2FED5}">
      <dsp:nvSpPr>
        <dsp:cNvPr id="0" name=""/>
        <dsp:cNvSpPr/>
      </dsp:nvSpPr>
      <dsp:spPr>
        <a:xfrm>
          <a:off x="86248" y="253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E8260C5-714E-40EE-B332-FCC683D80095}">
      <dsp:nvSpPr>
        <dsp:cNvPr id="0" name=""/>
        <dsp:cNvSpPr/>
      </dsp:nvSpPr>
      <dsp:spPr>
        <a:xfrm>
          <a:off x="995230" y="1354558"/>
          <a:ext cx="9784694" cy="677550"/>
        </a:xfrm>
        <a:prstGeom prst="rect">
          <a:avLst/>
        </a:prstGeom>
        <a:gradFill rotWithShape="0">
          <a:gsLst>
            <a:gs pos="0">
              <a:schemeClr val="accent2">
                <a:shade val="50000"/>
                <a:hueOff val="-236469"/>
                <a:satOff val="3113"/>
                <a:lumOff val="18647"/>
                <a:alphaOff val="0"/>
                <a:lumMod val="110000"/>
                <a:satMod val="105000"/>
                <a:tint val="67000"/>
              </a:schemeClr>
            </a:gs>
            <a:gs pos="50000">
              <a:schemeClr val="accent2">
                <a:shade val="50000"/>
                <a:hueOff val="-236469"/>
                <a:satOff val="3113"/>
                <a:lumOff val="18647"/>
                <a:alphaOff val="0"/>
                <a:lumMod val="105000"/>
                <a:satMod val="103000"/>
                <a:tint val="73000"/>
              </a:schemeClr>
            </a:gs>
            <a:gs pos="100000">
              <a:schemeClr val="accent2">
                <a:shade val="50000"/>
                <a:hueOff val="-236469"/>
                <a:satOff val="3113"/>
                <a:lumOff val="18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Using</a:t>
          </a:r>
          <a:r>
            <a:rPr lang="en-GB" sz="3500" kern="1200" baseline="0"/>
            <a:t> data</a:t>
          </a:r>
          <a:endParaRPr lang="en-GB" sz="3500" kern="1200"/>
        </a:p>
      </dsp:txBody>
      <dsp:txXfrm>
        <a:off x="995230" y="1354558"/>
        <a:ext cx="9784694" cy="677550"/>
      </dsp:txXfrm>
    </dsp:sp>
    <dsp:sp modelId="{1354DD78-EAD9-4D08-9D4B-45C0F8ABE7DF}">
      <dsp:nvSpPr>
        <dsp:cNvPr id="0" name=""/>
        <dsp:cNvSpPr/>
      </dsp:nvSpPr>
      <dsp:spPr>
        <a:xfrm>
          <a:off x="571761" y="1269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222396"/>
              <a:satOff val="3463"/>
              <a:lumOff val="1725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00D9CBD-A67D-40B2-9F69-62EF351E8068}">
      <dsp:nvSpPr>
        <dsp:cNvPr id="0" name=""/>
        <dsp:cNvSpPr/>
      </dsp:nvSpPr>
      <dsp:spPr>
        <a:xfrm>
          <a:off x="1144243" y="2370558"/>
          <a:ext cx="9635681" cy="677550"/>
        </a:xfrm>
        <a:prstGeom prst="rect">
          <a:avLst/>
        </a:prstGeom>
        <a:gradFill rotWithShape="0">
          <a:gsLst>
            <a:gs pos="0">
              <a:schemeClr val="accent2">
                <a:shade val="50000"/>
                <a:hueOff val="-472938"/>
                <a:satOff val="6226"/>
                <a:lumOff val="37294"/>
                <a:alphaOff val="0"/>
                <a:lumMod val="110000"/>
                <a:satMod val="105000"/>
                <a:tint val="67000"/>
              </a:schemeClr>
            </a:gs>
            <a:gs pos="50000">
              <a:schemeClr val="accent2">
                <a:shade val="50000"/>
                <a:hueOff val="-472938"/>
                <a:satOff val="6226"/>
                <a:lumOff val="37294"/>
                <a:alphaOff val="0"/>
                <a:lumMod val="105000"/>
                <a:satMod val="103000"/>
                <a:tint val="73000"/>
              </a:schemeClr>
            </a:gs>
            <a:gs pos="100000">
              <a:schemeClr val="accent2">
                <a:shade val="50000"/>
                <a:hueOff val="-472938"/>
                <a:satOff val="6226"/>
                <a:lumOff val="37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Getting started</a:t>
          </a:r>
        </a:p>
      </dsp:txBody>
      <dsp:txXfrm>
        <a:off x="1144243" y="2370558"/>
        <a:ext cx="9635681" cy="677550"/>
      </dsp:txXfrm>
    </dsp:sp>
    <dsp:sp modelId="{D877F0FE-6688-43E8-A13B-32E1A71717B5}">
      <dsp:nvSpPr>
        <dsp:cNvPr id="0" name=""/>
        <dsp:cNvSpPr/>
      </dsp:nvSpPr>
      <dsp:spPr>
        <a:xfrm>
          <a:off x="720774" y="2285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44793"/>
              <a:satOff val="6926"/>
              <a:lumOff val="34499"/>
              <a:alphaOff val="0"/>
            </a:schemeClr>
          </a:solidFill>
          <a:prstDash val="solid"/>
          <a:miter lim="800000"/>
        </a:ln>
        <a:effectLst/>
      </dsp:spPr>
      <dsp:style>
        <a:lnRef idx="1">
          <a:scrgbClr r="0" g="0" b="0"/>
        </a:lnRef>
        <a:fillRef idx="2">
          <a:scrgbClr r="0" g="0" b="0"/>
        </a:fillRef>
        <a:effectRef idx="0">
          <a:scrgbClr r="0" g="0" b="0"/>
        </a:effectRef>
        <a:fontRef idx="minor"/>
      </dsp:style>
    </dsp:sp>
    <dsp:sp modelId="{A41E41A7-93EF-4CCE-9359-7B8BE29C6AB3}">
      <dsp:nvSpPr>
        <dsp:cNvPr id="0" name=""/>
        <dsp:cNvSpPr/>
      </dsp:nvSpPr>
      <dsp:spPr>
        <a:xfrm>
          <a:off x="995230" y="3386558"/>
          <a:ext cx="9784694" cy="677550"/>
        </a:xfrm>
        <a:prstGeom prst="rect">
          <a:avLst/>
        </a:prstGeom>
        <a:gradFill rotWithShape="0">
          <a:gsLst>
            <a:gs pos="0">
              <a:schemeClr val="accent2">
                <a:shade val="50000"/>
                <a:hueOff val="-472938"/>
                <a:satOff val="6226"/>
                <a:lumOff val="37294"/>
                <a:alphaOff val="0"/>
                <a:lumMod val="110000"/>
                <a:satMod val="105000"/>
                <a:tint val="67000"/>
              </a:schemeClr>
            </a:gs>
            <a:gs pos="50000">
              <a:schemeClr val="accent2">
                <a:shade val="50000"/>
                <a:hueOff val="-472938"/>
                <a:satOff val="6226"/>
                <a:lumOff val="37294"/>
                <a:alphaOff val="0"/>
                <a:lumMod val="105000"/>
                <a:satMod val="103000"/>
                <a:tint val="73000"/>
              </a:schemeClr>
            </a:gs>
            <a:gs pos="100000">
              <a:schemeClr val="accent2">
                <a:shade val="50000"/>
                <a:hueOff val="-472938"/>
                <a:satOff val="6226"/>
                <a:lumOff val="37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Interpreting the data</a:t>
          </a:r>
        </a:p>
      </dsp:txBody>
      <dsp:txXfrm>
        <a:off x="995230" y="3386558"/>
        <a:ext cx="9784694" cy="677550"/>
      </dsp:txXfrm>
    </dsp:sp>
    <dsp:sp modelId="{46C4FD0D-BC0C-4265-9F12-CC00FF49187B}">
      <dsp:nvSpPr>
        <dsp:cNvPr id="0" name=""/>
        <dsp:cNvSpPr/>
      </dsp:nvSpPr>
      <dsp:spPr>
        <a:xfrm>
          <a:off x="571761" y="3301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44793"/>
              <a:satOff val="6926"/>
              <a:lumOff val="34499"/>
              <a:alphaOff val="0"/>
            </a:schemeClr>
          </a:solidFill>
          <a:prstDash val="solid"/>
          <a:miter lim="800000"/>
        </a:ln>
        <a:effectLst/>
      </dsp:spPr>
      <dsp:style>
        <a:lnRef idx="1">
          <a:scrgbClr r="0" g="0" b="0"/>
        </a:lnRef>
        <a:fillRef idx="2">
          <a:scrgbClr r="0" g="0" b="0"/>
        </a:fillRef>
        <a:effectRef idx="0">
          <a:scrgbClr r="0" g="0" b="0"/>
        </a:effectRef>
        <a:fontRef idx="minor"/>
      </dsp:style>
    </dsp:sp>
    <dsp:sp modelId="{C570560F-27DA-4BAC-8639-8F28B80FD8AC}">
      <dsp:nvSpPr>
        <dsp:cNvPr id="0" name=""/>
        <dsp:cNvSpPr/>
      </dsp:nvSpPr>
      <dsp:spPr>
        <a:xfrm>
          <a:off x="509717" y="4402558"/>
          <a:ext cx="10270207" cy="677550"/>
        </a:xfrm>
        <a:prstGeom prst="rect">
          <a:avLst/>
        </a:prstGeom>
        <a:gradFill rotWithShape="0">
          <a:gsLst>
            <a:gs pos="0">
              <a:schemeClr val="accent2">
                <a:shade val="50000"/>
                <a:hueOff val="-236469"/>
                <a:satOff val="3113"/>
                <a:lumOff val="18647"/>
                <a:alphaOff val="0"/>
                <a:lumMod val="110000"/>
                <a:satMod val="105000"/>
                <a:tint val="67000"/>
              </a:schemeClr>
            </a:gs>
            <a:gs pos="50000">
              <a:schemeClr val="accent2">
                <a:shade val="50000"/>
                <a:hueOff val="-236469"/>
                <a:satOff val="3113"/>
                <a:lumOff val="18647"/>
                <a:alphaOff val="0"/>
                <a:lumMod val="105000"/>
                <a:satMod val="103000"/>
                <a:tint val="73000"/>
              </a:schemeClr>
            </a:gs>
            <a:gs pos="100000">
              <a:schemeClr val="accent2">
                <a:shade val="50000"/>
                <a:hueOff val="-236469"/>
                <a:satOff val="3113"/>
                <a:lumOff val="18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Comparator data</a:t>
          </a:r>
        </a:p>
      </dsp:txBody>
      <dsp:txXfrm>
        <a:off x="509717" y="4402558"/>
        <a:ext cx="10270207" cy="677550"/>
      </dsp:txXfrm>
    </dsp:sp>
    <dsp:sp modelId="{45B6E9AF-24FA-41A1-B41B-039B15FA64B6}">
      <dsp:nvSpPr>
        <dsp:cNvPr id="0" name=""/>
        <dsp:cNvSpPr/>
      </dsp:nvSpPr>
      <dsp:spPr>
        <a:xfrm>
          <a:off x="86248" y="4317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222396"/>
              <a:satOff val="3463"/>
              <a:lumOff val="1725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E91B8-DDE2-45E2-939F-558D0AA47F31}">
      <dsp:nvSpPr>
        <dsp:cNvPr id="0" name=""/>
        <dsp:cNvSpPr/>
      </dsp:nvSpPr>
      <dsp:spPr>
        <a:xfrm rot="5400000">
          <a:off x="7273461" y="-3075207"/>
          <a:ext cx="886039" cy="726257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1066800">
            <a:lnSpc>
              <a:spcPct val="90000"/>
            </a:lnSpc>
            <a:spcBef>
              <a:spcPct val="0"/>
            </a:spcBef>
            <a:spcAft>
              <a:spcPct val="15000"/>
            </a:spcAft>
            <a:buNone/>
          </a:pPr>
          <a:r>
            <a:rPr lang="en-GB" sz="2400" kern="1200" dirty="0">
              <a:solidFill>
                <a:schemeClr val="tx1"/>
              </a:solidFill>
            </a:rPr>
            <a:t>There is under attainment of EAL boys in writing in most year groups.</a:t>
          </a:r>
        </a:p>
      </dsp:txBody>
      <dsp:txXfrm rot="-5400000">
        <a:off x="4085196" y="156311"/>
        <a:ext cx="7219317" cy="799533"/>
      </dsp:txXfrm>
    </dsp:sp>
    <dsp:sp modelId="{60A7858D-4D32-46A2-99EB-2A4E4AF56E3A}">
      <dsp:nvSpPr>
        <dsp:cNvPr id="0" name=""/>
        <dsp:cNvSpPr/>
      </dsp:nvSpPr>
      <dsp:spPr>
        <a:xfrm>
          <a:off x="0" y="2302"/>
          <a:ext cx="4085195" cy="1107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dirty="0">
              <a:solidFill>
                <a:schemeClr val="tx1"/>
              </a:solidFill>
            </a:rPr>
            <a:t>pattern</a:t>
          </a:r>
        </a:p>
      </dsp:txBody>
      <dsp:txXfrm>
        <a:off x="54066" y="56368"/>
        <a:ext cx="3977063" cy="999417"/>
      </dsp:txXfrm>
    </dsp:sp>
    <dsp:sp modelId="{DC2352B1-EB7F-4542-A953-FDD0DFC1A8A1}">
      <dsp:nvSpPr>
        <dsp:cNvPr id="0" name=""/>
        <dsp:cNvSpPr/>
      </dsp:nvSpPr>
      <dsp:spPr>
        <a:xfrm rot="5400000">
          <a:off x="7273461" y="-1912280"/>
          <a:ext cx="886039" cy="726257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1066800">
            <a:lnSpc>
              <a:spcPct val="90000"/>
            </a:lnSpc>
            <a:spcBef>
              <a:spcPct val="0"/>
            </a:spcBef>
            <a:spcAft>
              <a:spcPct val="15000"/>
            </a:spcAft>
            <a:buClr>
              <a:srgbClr val="96D6D7"/>
            </a:buClr>
            <a:buNone/>
          </a:pPr>
          <a:r>
            <a:rPr lang="en-GB" sz="2400" kern="1200" noProof="0" dirty="0">
              <a:solidFill>
                <a:schemeClr val="tx1"/>
              </a:solidFill>
              <a:latin typeface="Calibri" panose="020F0502020204030204"/>
              <a:ea typeface="+mn-ea"/>
              <a:cs typeface="+mn-cs"/>
            </a:rPr>
            <a:t>The attainment gap between SIMD Q1 and SIMD Q5 in the current P4 has increased for the past three years (P2 – 15%, P3 – 20%, P4 – 22%)</a:t>
          </a:r>
          <a:endParaRPr lang="en-GB" sz="2400" kern="1200" dirty="0">
            <a:solidFill>
              <a:schemeClr val="tx1"/>
            </a:solidFill>
            <a:latin typeface="Calibri" panose="020F0502020204030204"/>
            <a:ea typeface="+mn-ea"/>
            <a:cs typeface="+mn-cs"/>
          </a:endParaRPr>
        </a:p>
      </dsp:txBody>
      <dsp:txXfrm rot="-5400000">
        <a:off x="4085196" y="1319238"/>
        <a:ext cx="7219317" cy="799533"/>
      </dsp:txXfrm>
    </dsp:sp>
    <dsp:sp modelId="{20098292-A5CA-4DB9-8E9E-8D11DFAF7C93}">
      <dsp:nvSpPr>
        <dsp:cNvPr id="0" name=""/>
        <dsp:cNvSpPr/>
      </dsp:nvSpPr>
      <dsp:spPr>
        <a:xfrm>
          <a:off x="0" y="1165229"/>
          <a:ext cx="4085195" cy="1107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dirty="0">
              <a:solidFill>
                <a:schemeClr val="tx1"/>
              </a:solidFill>
            </a:rPr>
            <a:t>trend</a:t>
          </a:r>
        </a:p>
      </dsp:txBody>
      <dsp:txXfrm>
        <a:off x="54066" y="1219295"/>
        <a:ext cx="3977063" cy="999417"/>
      </dsp:txXfrm>
    </dsp:sp>
    <dsp:sp modelId="{39D001E4-14FA-41E6-80F4-C03717757875}">
      <dsp:nvSpPr>
        <dsp:cNvPr id="0" name=""/>
        <dsp:cNvSpPr/>
      </dsp:nvSpPr>
      <dsp:spPr>
        <a:xfrm rot="5400000">
          <a:off x="7273461" y="-749354"/>
          <a:ext cx="886039" cy="726257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889000" rtl="0">
            <a:lnSpc>
              <a:spcPct val="90000"/>
            </a:lnSpc>
            <a:spcBef>
              <a:spcPct val="0"/>
            </a:spcBef>
            <a:spcAft>
              <a:spcPct val="15000"/>
            </a:spcAft>
            <a:buClr>
              <a:srgbClr val="96D6D7"/>
            </a:buClr>
            <a:buNone/>
          </a:pPr>
          <a:r>
            <a:rPr lang="en-GB" sz="2400" kern="1200" noProof="0" dirty="0">
              <a:solidFill>
                <a:schemeClr val="tx1"/>
              </a:solidFill>
              <a:latin typeface="Calibri" panose="020F0502020204030204"/>
              <a:ea typeface="+mn-ea"/>
              <a:cs typeface="+mn-cs"/>
            </a:rPr>
            <a:t>Girls are outperforming boys in all year groups in reading apart from P5. </a:t>
          </a:r>
          <a:endParaRPr lang="en-GB" sz="2400" kern="1200" dirty="0">
            <a:solidFill>
              <a:schemeClr val="tx1"/>
            </a:solidFill>
            <a:latin typeface="Calibri" panose="020F0502020204030204"/>
            <a:ea typeface="+mn-ea"/>
            <a:cs typeface="+mn-cs"/>
          </a:endParaRPr>
        </a:p>
      </dsp:txBody>
      <dsp:txXfrm rot="-5400000">
        <a:off x="4085196" y="2482164"/>
        <a:ext cx="7219317" cy="799533"/>
      </dsp:txXfrm>
    </dsp:sp>
    <dsp:sp modelId="{53F20EB5-A598-43E7-8230-2A7035CB7512}">
      <dsp:nvSpPr>
        <dsp:cNvPr id="0" name=""/>
        <dsp:cNvSpPr/>
      </dsp:nvSpPr>
      <dsp:spPr>
        <a:xfrm>
          <a:off x="0" y="2328156"/>
          <a:ext cx="4085195" cy="1107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dirty="0">
              <a:solidFill>
                <a:schemeClr val="tx1"/>
              </a:solidFill>
            </a:rPr>
            <a:t>anomaly</a:t>
          </a:r>
        </a:p>
      </dsp:txBody>
      <dsp:txXfrm>
        <a:off x="54066" y="2382222"/>
        <a:ext cx="3977063" cy="999417"/>
      </dsp:txXfrm>
    </dsp:sp>
    <dsp:sp modelId="{755B92E9-634F-481D-A20A-4B2BE78B89FA}">
      <dsp:nvSpPr>
        <dsp:cNvPr id="0" name=""/>
        <dsp:cNvSpPr/>
      </dsp:nvSpPr>
      <dsp:spPr>
        <a:xfrm rot="5400000">
          <a:off x="7273461" y="413572"/>
          <a:ext cx="886039" cy="726257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GB" sz="2500" kern="1200" dirty="0">
              <a:solidFill>
                <a:srgbClr val="000000"/>
              </a:solidFill>
              <a:latin typeface="Calibri"/>
              <a:ea typeface="Calibri"/>
              <a:cs typeface="Calibri"/>
            </a:rPr>
            <a:t>There is a 20% gap between P4, SIMD Q1 learners and SIMD Q5 learners in numeracy.</a:t>
          </a:r>
          <a:endParaRPr lang="en-GB" sz="2500" kern="1200" dirty="0"/>
        </a:p>
      </dsp:txBody>
      <dsp:txXfrm rot="-5400000">
        <a:off x="4085196" y="3645091"/>
        <a:ext cx="7219317" cy="799533"/>
      </dsp:txXfrm>
    </dsp:sp>
    <dsp:sp modelId="{2880C9F6-C9DF-499C-92EB-3A6CBB306352}">
      <dsp:nvSpPr>
        <dsp:cNvPr id="0" name=""/>
        <dsp:cNvSpPr/>
      </dsp:nvSpPr>
      <dsp:spPr>
        <a:xfrm>
          <a:off x="0" y="3491082"/>
          <a:ext cx="4085195" cy="1107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rtl="0">
            <a:lnSpc>
              <a:spcPct val="90000"/>
            </a:lnSpc>
            <a:spcBef>
              <a:spcPct val="0"/>
            </a:spcBef>
            <a:spcAft>
              <a:spcPct val="35000"/>
            </a:spcAft>
            <a:buNone/>
          </a:pPr>
          <a:r>
            <a:rPr lang="en-GB" sz="5600" b="0" kern="1200" dirty="0">
              <a:solidFill>
                <a:schemeClr val="tx1"/>
              </a:solidFill>
              <a:latin typeface="Calibri" panose="020F0502020204030204" pitchFamily="34" charset="0"/>
              <a:cs typeface="Calibri" panose="020F0502020204030204" pitchFamily="34" charset="0"/>
            </a:rPr>
            <a:t>gap</a:t>
          </a:r>
        </a:p>
      </dsp:txBody>
      <dsp:txXfrm>
        <a:off x="54066" y="3545148"/>
        <a:ext cx="3977063" cy="999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25D4F-5148-4CE2-9434-56321E7200E5}">
      <dsp:nvSpPr>
        <dsp:cNvPr id="0" name=""/>
        <dsp:cNvSpPr/>
      </dsp:nvSpPr>
      <dsp:spPr>
        <a:xfrm>
          <a:off x="3479" y="57933"/>
          <a:ext cx="3392917" cy="691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Why?</a:t>
          </a:r>
        </a:p>
      </dsp:txBody>
      <dsp:txXfrm>
        <a:off x="3479" y="57933"/>
        <a:ext cx="3392917" cy="691200"/>
      </dsp:txXfrm>
    </dsp:sp>
    <dsp:sp modelId="{5BEC8994-D7A8-42B1-B8E3-E5ECE4F61A63}">
      <dsp:nvSpPr>
        <dsp:cNvPr id="0" name=""/>
        <dsp:cNvSpPr/>
      </dsp:nvSpPr>
      <dsp:spPr>
        <a:xfrm>
          <a:off x="3479" y="749133"/>
          <a:ext cx="3392917" cy="46116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to self-evaluate</a:t>
          </a:r>
          <a:endParaRPr lang="en-GB" sz="2400" kern="1200" dirty="0">
            <a:solidFill>
              <a:schemeClr val="tx1"/>
            </a:solidFill>
          </a:endParaRPr>
        </a:p>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to make better informed decisions</a:t>
          </a:r>
          <a:endParaRPr lang="en-GB" sz="2400" kern="1200" dirty="0">
            <a:solidFill>
              <a:schemeClr val="tx1"/>
            </a:solidFill>
          </a:endParaRPr>
        </a:p>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to identify trends, similarities and differences</a:t>
          </a:r>
          <a:endParaRPr lang="en-GB" sz="2400" kern="1200" dirty="0">
            <a:solidFill>
              <a:schemeClr val="tx1"/>
            </a:solidFill>
          </a:endParaRPr>
        </a:p>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to improve standards</a:t>
          </a:r>
          <a:endParaRPr lang="en-GB" sz="2400" kern="1200" dirty="0">
            <a:solidFill>
              <a:schemeClr val="tx1"/>
            </a:solidFill>
          </a:endParaRPr>
        </a:p>
        <a:p>
          <a:pPr marL="228600" lvl="1" indent="-228600" algn="l" defTabSz="1066800">
            <a:lnSpc>
              <a:spcPct val="90000"/>
            </a:lnSpc>
            <a:spcBef>
              <a:spcPct val="0"/>
            </a:spcBef>
            <a:spcAft>
              <a:spcPct val="15000"/>
            </a:spcAft>
            <a:buFont typeface="Arial"/>
            <a:buChar char="•"/>
          </a:pPr>
          <a:r>
            <a:rPr lang="en-GB" sz="2400" kern="1200" dirty="0">
              <a:solidFill>
                <a:schemeClr val="tx1"/>
              </a:solidFill>
              <a:ea typeface="Lato"/>
              <a:cs typeface="Lato"/>
            </a:rPr>
            <a:t>to support the interrogation, interpretation and analysis of data for improvement</a:t>
          </a:r>
        </a:p>
      </dsp:txBody>
      <dsp:txXfrm>
        <a:off x="3479" y="749133"/>
        <a:ext cx="3392917" cy="4611600"/>
      </dsp:txXfrm>
    </dsp:sp>
    <dsp:sp modelId="{B36F273A-F101-46A2-960F-079213EC5DEB}">
      <dsp:nvSpPr>
        <dsp:cNvPr id="0" name=""/>
        <dsp:cNvSpPr/>
      </dsp:nvSpPr>
      <dsp:spPr>
        <a:xfrm>
          <a:off x="3871405" y="57933"/>
          <a:ext cx="3392917" cy="691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What do we compare?</a:t>
          </a:r>
        </a:p>
      </dsp:txBody>
      <dsp:txXfrm>
        <a:off x="3871405" y="57933"/>
        <a:ext cx="3392917" cy="691200"/>
      </dsp:txXfrm>
    </dsp:sp>
    <dsp:sp modelId="{7932295D-4AE4-487F-A5C3-8C333B6A382E}">
      <dsp:nvSpPr>
        <dsp:cNvPr id="0" name=""/>
        <dsp:cNvSpPr/>
      </dsp:nvSpPr>
      <dsp:spPr>
        <a:xfrm>
          <a:off x="3871405" y="749133"/>
          <a:ext cx="3392917" cy="46116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solidFill>
                <a:schemeClr val="tx1"/>
              </a:solidFill>
            </a:rPr>
            <a:t>previous cohorts</a:t>
          </a:r>
        </a:p>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year on year data </a:t>
          </a:r>
          <a:endParaRPr lang="en-GB" sz="2400" kern="1200" dirty="0">
            <a:solidFill>
              <a:schemeClr val="tx1"/>
            </a:solidFill>
          </a:endParaRPr>
        </a:p>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stage partners within our own school</a:t>
          </a:r>
          <a:endParaRPr lang="en-GB" sz="2400" kern="1200" dirty="0">
            <a:solidFill>
              <a:schemeClr val="tx1"/>
            </a:solidFill>
          </a:endParaRPr>
        </a:p>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local authority comparator schools</a:t>
          </a:r>
          <a:endParaRPr lang="en-GB" sz="2400" kern="1200" dirty="0">
            <a:solidFill>
              <a:schemeClr val="tx1"/>
            </a:solidFill>
          </a:endParaRPr>
        </a:p>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national comparator schools</a:t>
          </a:r>
        </a:p>
      </dsp:txBody>
      <dsp:txXfrm>
        <a:off x="3871405" y="749133"/>
        <a:ext cx="3392917" cy="4611600"/>
      </dsp:txXfrm>
    </dsp:sp>
    <dsp:sp modelId="{5127DDE4-7DDA-4750-AF7E-997E5F25958F}">
      <dsp:nvSpPr>
        <dsp:cNvPr id="0" name=""/>
        <dsp:cNvSpPr/>
      </dsp:nvSpPr>
      <dsp:spPr>
        <a:xfrm>
          <a:off x="7739331" y="57933"/>
          <a:ext cx="3392917" cy="691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What are the benefits?</a:t>
          </a:r>
        </a:p>
      </dsp:txBody>
      <dsp:txXfrm>
        <a:off x="7739331" y="57933"/>
        <a:ext cx="3392917" cy="691200"/>
      </dsp:txXfrm>
    </dsp:sp>
    <dsp:sp modelId="{91A0A623-19C7-4BE5-9BBC-893B8CEC79BB}">
      <dsp:nvSpPr>
        <dsp:cNvPr id="0" name=""/>
        <dsp:cNvSpPr/>
      </dsp:nvSpPr>
      <dsp:spPr>
        <a:xfrm>
          <a:off x="7739331" y="749133"/>
          <a:ext cx="3392917" cy="46116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supports moderation process and encourages reflection</a:t>
          </a:r>
          <a:endParaRPr lang="en-GB" sz="2400" kern="1200" dirty="0">
            <a:solidFill>
              <a:schemeClr val="tx1"/>
            </a:solidFill>
          </a:endParaRPr>
        </a:p>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highlights best practice</a:t>
          </a:r>
          <a:endParaRPr lang="en-GB" sz="2400" kern="1200" dirty="0">
            <a:solidFill>
              <a:schemeClr val="tx1"/>
            </a:solidFill>
          </a:endParaRPr>
        </a:p>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can encourage collaboration across settings</a:t>
          </a:r>
          <a:endParaRPr lang="en-GB" sz="2400" kern="1200" dirty="0">
            <a:solidFill>
              <a:schemeClr val="tx1"/>
            </a:solidFill>
          </a:endParaRPr>
        </a:p>
        <a:p>
          <a:pPr marL="228600" lvl="1" indent="-228600" algn="l" defTabSz="1066800">
            <a:lnSpc>
              <a:spcPct val="90000"/>
            </a:lnSpc>
            <a:spcBef>
              <a:spcPct val="0"/>
            </a:spcBef>
            <a:spcAft>
              <a:spcPct val="15000"/>
            </a:spcAft>
            <a:buFont typeface="Arial"/>
            <a:buChar char="•"/>
          </a:pPr>
          <a:r>
            <a:rPr lang="en-GB" sz="2400" b="0" kern="1200" dirty="0">
              <a:solidFill>
                <a:schemeClr val="tx1"/>
              </a:solidFill>
              <a:cs typeface="Arial"/>
            </a:rPr>
            <a:t>can encourage further exploration</a:t>
          </a:r>
          <a:endParaRPr lang="en-GB" sz="2400" kern="1200" dirty="0">
            <a:solidFill>
              <a:schemeClr val="tx1"/>
            </a:solidFill>
          </a:endParaRPr>
        </a:p>
        <a:p>
          <a:pPr marL="228600" lvl="1" indent="-228600" algn="l" defTabSz="1066800">
            <a:lnSpc>
              <a:spcPct val="90000"/>
            </a:lnSpc>
            <a:spcBef>
              <a:spcPct val="0"/>
            </a:spcBef>
            <a:spcAft>
              <a:spcPct val="15000"/>
            </a:spcAft>
            <a:buChar char="•"/>
          </a:pPr>
          <a:endParaRPr lang="en-GB" sz="2400" b="0" kern="1200" dirty="0">
            <a:solidFill>
              <a:schemeClr val="tx1"/>
            </a:solidFill>
            <a:cs typeface="Arial"/>
          </a:endParaRPr>
        </a:p>
      </dsp:txBody>
      <dsp:txXfrm>
        <a:off x="7739331" y="749133"/>
        <a:ext cx="3392917" cy="46116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83C31-4EB5-44F7-A156-38280C70D90B}"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4EEF-E6A6-443A-9002-C818CA3D1287}" type="slidenum">
              <a:rPr lang="en-GB" smtClean="0"/>
              <a:t>‹#›</a:t>
            </a:fld>
            <a:endParaRPr lang="en-GB"/>
          </a:p>
        </p:txBody>
      </p:sp>
    </p:spTree>
    <p:extLst>
      <p:ext uri="{BB962C8B-B14F-4D97-AF65-F5344CB8AC3E}">
        <p14:creationId xmlns:p14="http://schemas.microsoft.com/office/powerpoint/2010/main" val="266658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media/1235/edscot-model-of-professional-learning-outli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cotland.shinyapps.io/sg-bge_benchmarking_too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insight.scotxed.net/Account/ChooseIdentityProvider?ReturnUrl=%2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forms.office.com/e/viKTsvQj9d"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solidFill>
                  <a:srgbClr val="000000"/>
                </a:solidFill>
                <a:effectLst/>
                <a:latin typeface="Calibri" panose="020F0502020204030204" pitchFamily="34" charset="0"/>
                <a:ea typeface="Calibri" panose="020F0502020204030204" pitchFamily="34" charset="0"/>
              </a:rPr>
              <a:t>All information is correct as of May 2024</a:t>
            </a:r>
          </a:p>
          <a:p>
            <a:pPr>
              <a:lnSpc>
                <a:spcPct val="150000"/>
              </a:lnSpc>
            </a:pP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These slides are intended to support senior leaders, middle leaders and practitioners in schools and local authorities to explore the effective use of data for improvement. There are a set of six workshops available for senior leaders, middle leaders and practitioners. The workshops were co-designed with educators from across Scotland and are based on an Education Scotland literature review: </a:t>
            </a:r>
            <a:r>
              <a:rPr lang="en-GB" sz="1800" u="sng" dirty="0">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Establishing the purpose and use of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Defining and classifying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Creating effective processes and systems</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Interpreting and analysing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Developing a data informed culture</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Using data for improvement</a:t>
            </a: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(hyperlinks for each workshops can be found on the next slide)</a:t>
            </a: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The PowerPoint is a template that presenters can adapt to suit their own context and style of presenting.  The workshops can be delivered individually or grouped together and delivered in a longer session.  Individual workshops have been designed for facilitators to deliver in 1 to 1.5 hours. </a:t>
            </a: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Within the slide notes key messages, suggested tasks, ‘talking-points’ and challenge questions are included. </a:t>
            </a: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It is anticipated the presenter will have read the Education Scotland literature review: </a:t>
            </a:r>
            <a:r>
              <a:rPr lang="en-GB" sz="1800" u="sng" dirty="0">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a:t>
            </a:fld>
            <a:endParaRPr lang="en-GB"/>
          </a:p>
        </p:txBody>
      </p:sp>
    </p:spTree>
    <p:extLst>
      <p:ext uri="{BB962C8B-B14F-4D97-AF65-F5344CB8AC3E}">
        <p14:creationId xmlns:p14="http://schemas.microsoft.com/office/powerpoint/2010/main" val="339339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Section four of the rapid evidence review on creating effective processes and systems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Educators often report a lack of confidence in being able to interpret data.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Educators should be familiar with a range of key measures and measures should be embedded into improvement plans.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Educators should gather and analyse improvement data frequently and look for patterns, trends and variation.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ea typeface="Calibri" panose="020F0502020204030204" pitchFamily="34" charset="0"/>
                <a:cs typeface="Arial" panose="020B0604020202020204" pitchFamily="34" charset="0"/>
              </a:rPr>
              <a:t>It is important to intersect data and evidence to understand why a pattern, trend or gap exists.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Schools and settings should utilise local and national comparator data.</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a:p>
            <a:endParaRPr lang="en-GB" dirty="0"/>
          </a:p>
          <a:p>
            <a:r>
              <a:rPr lang="en-GB" dirty="0">
                <a:hlinkClick r:id="rId3"/>
              </a:rPr>
              <a:t>The Effective use of data for improvement in education</a:t>
            </a:r>
            <a:endParaRPr lang="en-GB" dirty="0"/>
          </a:p>
          <a:p>
            <a:endParaRPr lang="en-GB" dirty="0"/>
          </a:p>
          <a:p>
            <a:r>
              <a:rPr lang="en-GB" b="1" dirty="0"/>
              <a:t>Talking Points</a:t>
            </a:r>
          </a:p>
          <a:p>
            <a:endParaRPr lang="en-GB" b="0" dirty="0"/>
          </a:p>
          <a:p>
            <a:pPr marL="171450" indent="-171450">
              <a:buFont typeface="Arial" panose="020B0604020202020204" pitchFamily="34" charset="0"/>
              <a:buChar char="•"/>
            </a:pPr>
            <a:r>
              <a:rPr lang="en-GB" b="0" dirty="0"/>
              <a:t>This may be a good point to ask participants to read section four on establishing the purpose and use of data. </a:t>
            </a:r>
          </a:p>
          <a:p>
            <a:endParaRPr lang="en-GB" b="1" dirty="0"/>
          </a:p>
          <a:p>
            <a:r>
              <a:rPr lang="en-GB" b="1" dirty="0"/>
              <a:t>Reflective Questions</a:t>
            </a:r>
          </a:p>
          <a:p>
            <a:endParaRPr lang="en-GB" b="0" dirty="0"/>
          </a:p>
          <a:p>
            <a:pPr marL="171450" indent="-171450">
              <a:buFont typeface="Arial" panose="020B0604020202020204" pitchFamily="34" charset="0"/>
              <a:buChar char="•"/>
            </a:pPr>
            <a:r>
              <a:rPr lang="en-GB" b="0" dirty="0"/>
              <a:t>What measures do you use for analysing and interpreting data? How do you analyse data? How do you identify patterns, trends, next steps?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90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endParaRPr lang="en-US" b="1" dirty="0">
              <a:cs typeface="Calibri"/>
            </a:endParaRP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Data analysis involves examining information and breaking it down for understanding and meaning. </a:t>
            </a: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To analyse data effectively educators should be confident in:</a:t>
            </a:r>
          </a:p>
          <a:p>
            <a:pPr marL="685800" marR="0" lvl="1" indent="-228600" algn="l" defTabSz="914400" rtl="0" eaLnBrk="1" fontAlgn="auto" latinLnBrk="0" hangingPunct="1">
              <a:lnSpc>
                <a:spcPct val="150000"/>
              </a:lnSpc>
              <a:spcBef>
                <a:spcPts val="50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 reading and interpreting a range of common tables, charts and diagrams, and</a:t>
            </a:r>
          </a:p>
          <a:p>
            <a:pPr marL="685800" marR="0" lvl="1" indent="-228600" algn="l" defTabSz="914400" rtl="0" eaLnBrk="1" fontAlgn="auto" latinLnBrk="0" hangingPunct="1">
              <a:lnSpc>
                <a:spcPct val="150000"/>
              </a:lnSpc>
              <a:spcBef>
                <a:spcPts val="50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analysing and utilising the information gathered to inform improvement</a:t>
            </a:r>
          </a:p>
          <a:p>
            <a:pPr marL="457200" marR="0" lvl="1" indent="0" algn="l" defTabSz="914400" rtl="0" eaLnBrk="1" fontAlgn="auto" latinLnBrk="0" hangingPunct="1">
              <a:lnSpc>
                <a:spcPct val="150000"/>
              </a:lnSpc>
              <a:spcBef>
                <a:spcPts val="500"/>
              </a:spcBef>
              <a:spcAft>
                <a:spcPts val="0"/>
              </a:spcAft>
              <a:buClrTx/>
              <a:buSzTx/>
              <a:buFont typeface="Courier New" panose="02070309020205020404" pitchFamily="49"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50000"/>
              </a:lnSpc>
              <a:spcBef>
                <a:spcPts val="500"/>
              </a:spcBef>
              <a:spcAft>
                <a:spcPts val="0"/>
              </a:spcAft>
              <a:buClrTx/>
              <a:buSzTx/>
              <a:buFont typeface="Courier New" panose="02070309020205020404" pitchFamily="49"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Arial"/>
              </a:rPr>
              <a:t>Talking Points</a:t>
            </a:r>
          </a:p>
          <a:p>
            <a:pPr marL="342900" marR="0" lvl="0" indent="-3429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Facilitators may wish to draw out the different skills involved in data analysis – confidence in reading a range of charts, tables and graphs as well as the ability to interpret the information gathered. </a:t>
            </a:r>
          </a:p>
        </p:txBody>
      </p:sp>
      <p:sp>
        <p:nvSpPr>
          <p:cNvPr id="4" name="Slide Number Placeholder 3"/>
          <p:cNvSpPr>
            <a:spLocks noGrp="1"/>
          </p:cNvSpPr>
          <p:nvPr>
            <p:ph type="sldNum" sz="quarter" idx="5"/>
          </p:nvPr>
        </p:nvSpPr>
        <p:spPr/>
        <p:txBody>
          <a:bodyPr/>
          <a:lstStyle/>
          <a:p>
            <a:fld id="{DCAB4EEF-E6A6-443A-9002-C818CA3D1287}" type="slidenum">
              <a:rPr lang="en-GB" smtClean="0"/>
              <a:t>11</a:t>
            </a:fld>
            <a:endParaRPr lang="en-GB"/>
          </a:p>
        </p:txBody>
      </p:sp>
    </p:spTree>
    <p:extLst>
      <p:ext uri="{BB962C8B-B14F-4D97-AF65-F5344CB8AC3E}">
        <p14:creationId xmlns:p14="http://schemas.microsoft.com/office/powerpoint/2010/main" val="2123716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171450" indent="-171450">
              <a:buFont typeface="Arial" panose="020B0604020202020204" pitchFamily="34" charset="0"/>
              <a:buChar char="•"/>
            </a:pPr>
            <a:r>
              <a:rPr lang="en-GB" b="0" dirty="0"/>
              <a:t>An opportunity for participants to read the quote and reflect on the confidence of staff in analysing and interpreting data. </a:t>
            </a:r>
          </a:p>
          <a:p>
            <a:pPr marL="171450" indent="-171450">
              <a:buFont typeface="Arial" panose="020B0604020202020204" pitchFamily="34" charset="0"/>
              <a:buChar char="•"/>
            </a:pPr>
            <a:r>
              <a:rPr lang="en-GB" b="0" dirty="0"/>
              <a:t>Emphasis should be put on the session being a safe space to talk honestly and without fear.</a:t>
            </a:r>
          </a:p>
          <a:p>
            <a:pPr marL="171450" indent="-171450">
              <a:buFont typeface="Arial" panose="020B0604020202020204" pitchFamily="34" charset="0"/>
              <a:buChar char="•"/>
            </a:pPr>
            <a:endParaRPr lang="en-GB" b="1" dirty="0"/>
          </a:p>
          <a:p>
            <a:pPr marL="0" indent="0">
              <a:buFont typeface="Arial" panose="020B0604020202020204" pitchFamily="34" charset="0"/>
              <a:buNone/>
            </a:pPr>
            <a:r>
              <a:rPr lang="en-GB" b="1" dirty="0"/>
              <a:t>Talking Points</a:t>
            </a:r>
          </a:p>
          <a:p>
            <a:pPr marL="171450" indent="-171450">
              <a:buFont typeface="Arial" panose="020B0604020202020204" pitchFamily="34" charset="0"/>
              <a:buChar char="•"/>
            </a:pPr>
            <a:r>
              <a:rPr lang="en-GB" b="0" dirty="0"/>
              <a:t>Facilitators may wish to draw out the range of confidence levels and whether this varies depending on the role of the educator. They may also wish to draw out whether school leaders are providing opportunities for all staff to engage with data and improve their skills of analysis.</a:t>
            </a:r>
          </a:p>
        </p:txBody>
      </p:sp>
      <p:sp>
        <p:nvSpPr>
          <p:cNvPr id="4" name="Slide Number Placeholder 3"/>
          <p:cNvSpPr>
            <a:spLocks noGrp="1"/>
          </p:cNvSpPr>
          <p:nvPr>
            <p:ph type="sldNum" sz="quarter" idx="5"/>
          </p:nvPr>
        </p:nvSpPr>
        <p:spPr/>
        <p:txBody>
          <a:bodyPr/>
          <a:lstStyle/>
          <a:p>
            <a:fld id="{DCAB4EEF-E6A6-443A-9002-C818CA3D1287}" type="slidenum">
              <a:rPr lang="en-GB" smtClean="0"/>
              <a:t>12</a:t>
            </a:fld>
            <a:endParaRPr lang="en-GB"/>
          </a:p>
        </p:txBody>
      </p:sp>
    </p:spTree>
    <p:extLst>
      <p:ext uri="{BB962C8B-B14F-4D97-AF65-F5344CB8AC3E}">
        <p14:creationId xmlns:p14="http://schemas.microsoft.com/office/powerpoint/2010/main" val="274038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52525"/>
            <a:ext cx="5953125" cy="3349625"/>
          </a:xfrm>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07192ACF-905D-7837-E7F5-F516102707C1}"/>
              </a:ext>
            </a:extLst>
          </p:cNvPr>
          <p:cNvSpPr>
            <a:spLocks noGrp="1"/>
          </p:cNvSpPr>
          <p:nvPr>
            <p:ph type="body" sz="quarter" idx="3"/>
          </p:nvPr>
        </p:nvSpPr>
        <p:spPr/>
        <p:txBody>
          <a:bodyPr/>
          <a:lstStyle/>
          <a:p>
            <a:pPr>
              <a:lnSpc>
                <a:spcPct val="115000"/>
              </a:lnSpc>
              <a:spcAft>
                <a:spcPts val="0"/>
              </a:spcAft>
            </a:pPr>
            <a:r>
              <a:rPr lang="en-GB" sz="1800" b="1">
                <a:latin typeface="+mn-lt"/>
                <a:ea typeface="Times New Roman" panose="02020603050405020304" pitchFamily="18" charset="0"/>
              </a:rPr>
              <a:t>Key Messages</a:t>
            </a:r>
          </a:p>
          <a:p>
            <a:pPr marL="171450" indent="-171450">
              <a:buFont typeface="Arial" panose="020B0604020202020204" pitchFamily="34" charset="0"/>
              <a:buChar char="•"/>
            </a:pPr>
            <a:r>
              <a:rPr lang="en-GB"/>
              <a:t>These points will be covered over the next few slides</a:t>
            </a:r>
          </a:p>
        </p:txBody>
      </p:sp>
    </p:spTree>
    <p:extLst>
      <p:ext uri="{BB962C8B-B14F-4D97-AF65-F5344CB8AC3E}">
        <p14:creationId xmlns:p14="http://schemas.microsoft.com/office/powerpoint/2010/main" val="37828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253D-3672-BB73-1366-BBF6A6AD1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2E8BD-3EF4-53E4-A736-170B9411DC71}"/>
              </a:ext>
            </a:extLst>
          </p:cNvPr>
          <p:cNvSpPr>
            <a:spLocks noGrp="1" noRot="1" noChangeAspect="1"/>
          </p:cNvSpPr>
          <p:nvPr>
            <p:ph type="sldImg"/>
          </p:nvPr>
        </p:nvSpPr>
        <p:spPr>
          <a:xfrm>
            <a:off x="422275" y="1152525"/>
            <a:ext cx="5953125" cy="3349625"/>
          </a:xfrm>
        </p:spPr>
      </p:sp>
      <p:sp>
        <p:nvSpPr>
          <p:cNvPr id="4" name="Slide Number Placeholder 3">
            <a:extLst>
              <a:ext uri="{FF2B5EF4-FFF2-40B4-BE49-F238E27FC236}">
                <a16:creationId xmlns:a16="http://schemas.microsoft.com/office/drawing/2014/main" id="{9AD6D150-018B-92D4-3F78-2F4DE9E612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57D03104-A645-4978-7BAE-16EBFB5FA6F3}"/>
              </a:ext>
            </a:extLst>
          </p:cNvPr>
          <p:cNvSpPr>
            <a:spLocks noGrp="1"/>
          </p:cNvSpPr>
          <p:nvPr>
            <p:ph type="body" sz="quarter" idx="3"/>
          </p:nvPr>
        </p:nvSpPr>
        <p:spPr/>
        <p:txBody>
          <a:bodyPr/>
          <a:lstStyle/>
          <a:p>
            <a:pPr>
              <a:lnSpc>
                <a:spcPct val="115000"/>
              </a:lnSpc>
              <a:spcAft>
                <a:spcPts val="0"/>
              </a:spcAft>
            </a:pPr>
            <a:r>
              <a:rPr lang="en-GB" sz="1800" b="1">
                <a:latin typeface="+mn-lt"/>
                <a:ea typeface="Times New Roman" panose="02020603050405020304" pitchFamily="18" charset="0"/>
              </a:rPr>
              <a:t>Discussion</a:t>
            </a:r>
          </a:p>
          <a:p>
            <a:pPr>
              <a:lnSpc>
                <a:spcPct val="115000"/>
              </a:lnSpc>
              <a:spcAft>
                <a:spcPts val="0"/>
              </a:spcAft>
            </a:pPr>
            <a:r>
              <a:rPr lang="en-GB" sz="1800" b="0">
                <a:latin typeface="+mn-lt"/>
                <a:ea typeface="Times New Roman" panose="02020603050405020304" pitchFamily="18" charset="0"/>
              </a:rPr>
              <a:t>Before revealing the bullet points – ask practitioners to discuss what we might want to look for when we interpret and analyse data.</a:t>
            </a:r>
          </a:p>
          <a:p>
            <a:pPr>
              <a:lnSpc>
                <a:spcPct val="115000"/>
              </a:lnSpc>
              <a:spcAft>
                <a:spcPts val="0"/>
              </a:spcAft>
            </a:pPr>
            <a:r>
              <a:rPr lang="en-GB" sz="1800" b="0">
                <a:latin typeface="+mn-lt"/>
                <a:ea typeface="Times New Roman" panose="02020603050405020304" pitchFamily="18" charset="0"/>
              </a:rPr>
              <a:t>Allow time for discussion/brief feedback then reveal these bullets. Practitioners may contribute additional examples of what we might be looking for to those that will be revealed on the slide.</a:t>
            </a:r>
          </a:p>
          <a:p>
            <a:pPr>
              <a:lnSpc>
                <a:spcPct val="115000"/>
              </a:lnSpc>
              <a:spcAft>
                <a:spcPts val="0"/>
              </a:spcAft>
            </a:pPr>
            <a:endParaRPr lang="en-GB" sz="1800" b="0">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latin typeface="+mn-lt"/>
                <a:ea typeface="Times New Roman" panose="02020603050405020304" pitchFamily="18" charset="0"/>
              </a:rPr>
              <a:t>Key Messages</a:t>
            </a:r>
          </a:p>
          <a:p>
            <a:pPr>
              <a:lnSpc>
                <a:spcPct val="115000"/>
              </a:lnSpc>
              <a:spcAft>
                <a:spcPts val="0"/>
              </a:spcAft>
            </a:pPr>
            <a:endParaRPr lang="en-GB" sz="1800" b="1">
              <a:latin typeface="+mn-lt"/>
              <a:ea typeface="Times New Roman" panose="02020603050405020304" pitchFamily="18" charset="0"/>
            </a:endParaRPr>
          </a:p>
          <a:p>
            <a:pPr marL="457200" indent="-457200">
              <a:lnSpc>
                <a:spcPct val="115000"/>
              </a:lnSpc>
              <a:spcAft>
                <a:spcPts val="0"/>
              </a:spcAft>
              <a:buFont typeface="Arial" panose="020B0604020202020204" pitchFamily="34" charset="0"/>
              <a:buChar char="•"/>
            </a:pPr>
            <a:r>
              <a:rPr lang="en-GB" sz="2800">
                <a:ea typeface="Times New Roman" panose="02020603050405020304" pitchFamily="18" charset="0"/>
                <a:cs typeface="Arial" panose="020B0604020202020204" pitchFamily="34" charset="0"/>
              </a:rPr>
              <a:t>Are we clear about ‘why’ we need to analyse data? What issue are we exploring, what question to we wish to answer? What do we want to find out?</a:t>
            </a:r>
          </a:p>
          <a:p>
            <a:pPr marL="457200" indent="-457200">
              <a:lnSpc>
                <a:spcPct val="115000"/>
              </a:lnSpc>
              <a:spcAft>
                <a:spcPts val="0"/>
              </a:spcAft>
              <a:buFont typeface="Arial" panose="020B0604020202020204" pitchFamily="34" charset="0"/>
              <a:buChar char="•"/>
            </a:pPr>
            <a:r>
              <a:rPr lang="en-GB" sz="2800">
                <a:ea typeface="Times New Roman" panose="02020603050405020304" pitchFamily="18" charset="0"/>
                <a:cs typeface="Arial" panose="020B0604020202020204" pitchFamily="34" charset="0"/>
              </a:rPr>
              <a:t>We can’t look for everything all of the time but we can start with some key areas and progress from there.</a:t>
            </a:r>
          </a:p>
          <a:p>
            <a:pPr marL="457200" indent="-457200">
              <a:lnSpc>
                <a:spcPct val="115000"/>
              </a:lnSpc>
              <a:spcAft>
                <a:spcPts val="0"/>
              </a:spcAft>
              <a:buFont typeface="Arial" panose="020B0604020202020204" pitchFamily="34" charset="0"/>
              <a:buChar char="•"/>
            </a:pPr>
            <a:r>
              <a:rPr lang="en-GB" sz="2800">
                <a:ea typeface="Times New Roman" panose="02020603050405020304" pitchFamily="18" charset="0"/>
                <a:cs typeface="Arial" panose="020B0604020202020204" pitchFamily="34" charset="0"/>
              </a:rPr>
              <a:t>Often when we start to analyse data it can raise more questions as we go along.</a:t>
            </a:r>
          </a:p>
          <a:p>
            <a:pPr marL="457200" indent="-457200">
              <a:lnSpc>
                <a:spcPct val="115000"/>
              </a:lnSpc>
              <a:spcAft>
                <a:spcPts val="0"/>
              </a:spcAft>
              <a:buFont typeface="Arial" panose="020B0604020202020204" pitchFamily="34" charset="0"/>
              <a:buChar char="•"/>
            </a:pPr>
            <a:r>
              <a:rPr lang="en-GB" sz="2800">
                <a:ea typeface="Times New Roman" panose="02020603050405020304" pitchFamily="18" charset="0"/>
                <a:cs typeface="Arial" panose="020B0604020202020204" pitchFamily="34" charset="0"/>
              </a:rPr>
              <a:t>Examples of some of these are on the next slide.</a:t>
            </a:r>
          </a:p>
          <a:p>
            <a:pPr marL="457200" indent="-457200">
              <a:lnSpc>
                <a:spcPct val="115000"/>
              </a:lnSpc>
              <a:spcAft>
                <a:spcPts val="0"/>
              </a:spcAft>
              <a:buFont typeface="Arial" panose="020B0604020202020204" pitchFamily="34" charset="0"/>
              <a:buChar char="•"/>
            </a:pPr>
            <a:endParaRPr lang="en-GB" sz="2800">
              <a:ea typeface="Times New Roman" panose="02020603050405020304" pitchFamily="18" charset="0"/>
              <a:cs typeface="Arial" panose="020B0604020202020204" pitchFamily="34" charset="0"/>
            </a:endParaRPr>
          </a:p>
          <a:p>
            <a:pPr marL="0" indent="0">
              <a:lnSpc>
                <a:spcPct val="115000"/>
              </a:lnSpc>
              <a:spcAft>
                <a:spcPts val="0"/>
              </a:spcAft>
              <a:buFont typeface="Arial" panose="020B0604020202020204" pitchFamily="34" charset="0"/>
              <a:buNone/>
            </a:pPr>
            <a:r>
              <a:rPr lang="en-GB" sz="2800" b="1">
                <a:ea typeface="Times New Roman" panose="02020603050405020304" pitchFamily="18" charset="0"/>
                <a:cs typeface="Arial" panose="020B0604020202020204" pitchFamily="34" charset="0"/>
              </a:rPr>
              <a:t>Talking Point</a:t>
            </a:r>
          </a:p>
          <a:p>
            <a:pPr marL="457200" indent="-457200">
              <a:lnSpc>
                <a:spcPct val="115000"/>
              </a:lnSpc>
              <a:spcAft>
                <a:spcPts val="0"/>
              </a:spcAft>
              <a:buFont typeface="Arial" panose="020B0604020202020204" pitchFamily="34" charset="0"/>
              <a:buChar char="•"/>
            </a:pPr>
            <a:r>
              <a:rPr lang="en-GB" sz="2800">
                <a:ea typeface="Times New Roman" panose="02020603050405020304" pitchFamily="18" charset="0"/>
                <a:cs typeface="Arial" panose="020B0604020202020204" pitchFamily="34" charset="0"/>
              </a:rPr>
              <a:t>What other things might we be looking for?</a:t>
            </a:r>
          </a:p>
          <a:p>
            <a:endParaRPr lang="en-GB"/>
          </a:p>
        </p:txBody>
      </p:sp>
    </p:spTree>
    <p:extLst>
      <p:ext uri="{BB962C8B-B14F-4D97-AF65-F5344CB8AC3E}">
        <p14:creationId xmlns:p14="http://schemas.microsoft.com/office/powerpoint/2010/main" val="440569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a:t>When analysing data, we often use different language such as pattern, trend, anomaly or gap. It may be helpful to reflect on what we mean by these. </a:t>
            </a:r>
          </a:p>
          <a:p>
            <a:pPr marL="171450" indent="-171450">
              <a:buFont typeface="Arial" panose="020B0604020202020204" pitchFamily="34" charset="0"/>
              <a:buChar char="•"/>
            </a:pP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An example of a </a:t>
            </a:r>
            <a:r>
              <a:rPr kumimoji="0" lang="en-GB" sz="2400" b="1"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pattern</a:t>
            </a: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 might be: </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There is under attainment of EAL boys in writing in most year groups.</a:t>
            </a:r>
          </a:p>
          <a:p>
            <a:pPr marL="171450" indent="-171450">
              <a:buFont typeface="Arial" panose="020B0604020202020204" pitchFamily="34" charset="0"/>
              <a:buChar char="•"/>
            </a:pP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An example of a </a:t>
            </a:r>
            <a:r>
              <a:rPr kumimoji="0" lang="en-GB" sz="2400" b="1"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trend </a:t>
            </a: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might be: </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The attainment gap between SIMD Q1 and SIMD Q5 in the current P4 has increased for the past three years (</a:t>
            </a:r>
            <a:r>
              <a:rPr kumimoji="0" lang="en-GB" sz="2400" b="0" i="1" u="none" strike="noStrike" kern="1200" cap="none" spc="0" normalizeH="0" baseline="0" noProof="0" err="1">
                <a:ln>
                  <a:noFill/>
                </a:ln>
                <a:solidFill>
                  <a:srgbClr val="FF0000"/>
                </a:solidFill>
                <a:effectLst/>
                <a:uLnTx/>
                <a:uFillTx/>
                <a:latin typeface="Calibri" panose="020F0502020204030204"/>
                <a:ea typeface="+mn-ea"/>
                <a:cs typeface="Arial" panose="020B0604020202020204" pitchFamily="34" charset="0"/>
              </a:rPr>
              <a:t>P2</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 – 15%, </a:t>
            </a:r>
            <a:r>
              <a:rPr kumimoji="0" lang="en-GB" sz="2400" b="0" i="1" u="none" strike="noStrike" kern="1200" cap="none" spc="0" normalizeH="0" baseline="0" noProof="0" err="1">
                <a:ln>
                  <a:noFill/>
                </a:ln>
                <a:solidFill>
                  <a:srgbClr val="FF0000"/>
                </a:solidFill>
                <a:effectLst/>
                <a:uLnTx/>
                <a:uFillTx/>
                <a:latin typeface="Calibri" panose="020F0502020204030204"/>
                <a:ea typeface="+mn-ea"/>
                <a:cs typeface="Arial" panose="020B0604020202020204" pitchFamily="34" charset="0"/>
              </a:rPr>
              <a:t>P3</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 – 20%, P4 – 22%)</a:t>
            </a:r>
          </a:p>
          <a:p>
            <a:pPr marL="171450" indent="-171450">
              <a:buFont typeface="Arial" panose="020B0604020202020204" pitchFamily="34" charset="0"/>
              <a:buChar char="•"/>
            </a:pP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An example of an </a:t>
            </a:r>
            <a:r>
              <a:rPr kumimoji="0" lang="en-GB" sz="2400" b="1"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anomaly </a:t>
            </a: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might be: </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Girls are outperforming boys in all year groups in reading apart  </a:t>
            </a:r>
            <a:r>
              <a:rPr kumimoji="0" lang="en-GB" sz="2400" b="0" i="1" u="none" strike="noStrike" kern="1200" cap="none" spc="0" normalizeH="0" baseline="0" noProof="0" err="1">
                <a:ln>
                  <a:noFill/>
                </a:ln>
                <a:solidFill>
                  <a:srgbClr val="FF0000"/>
                </a:solidFill>
                <a:effectLst/>
                <a:uLnTx/>
                <a:uFillTx/>
                <a:latin typeface="Calibri" panose="020F0502020204030204"/>
                <a:ea typeface="+mn-ea"/>
                <a:cs typeface="Arial" panose="020B0604020202020204" pitchFamily="34" charset="0"/>
              </a:rPr>
              <a:t>P5</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  </a:t>
            </a:r>
          </a:p>
          <a:p>
            <a:pPr marL="171450" indent="-171450">
              <a:buFont typeface="Arial" panose="020B0604020202020204" pitchFamily="34" charset="0"/>
              <a:buChar char="•"/>
            </a:pPr>
            <a:r>
              <a:rPr kumimoji="0" lang="en-GB" sz="24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An example of a </a:t>
            </a:r>
            <a:r>
              <a:rPr kumimoji="0" lang="en-GB" sz="24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gap </a:t>
            </a:r>
            <a:r>
              <a:rPr kumimoji="0" lang="en-GB" sz="24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might be: </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There is a 20% gap between P4, SIMD Q1 learners and SIMD Q5 learners in numeracy.</a:t>
            </a:r>
          </a:p>
          <a:p>
            <a:pPr marL="171450" indent="-171450">
              <a:buFont typeface="Arial" panose="020B0604020202020204" pitchFamily="34" charset="0"/>
              <a:buChar char="•"/>
            </a:pPr>
            <a:endPar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a:p>
            <a:pPr marL="171450" indent="-171450">
              <a:buFont typeface="Arial" panose="020B0604020202020204" pitchFamily="34" charset="0"/>
              <a:buChar char="•"/>
            </a:pP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We will continue to explore examples of how to use attainment data as we go through this workshop.</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15</a:t>
            </a:fld>
            <a:endParaRPr lang="en-GB"/>
          </a:p>
        </p:txBody>
      </p:sp>
    </p:spTree>
    <p:extLst>
      <p:ext uri="{BB962C8B-B14F-4D97-AF65-F5344CB8AC3E}">
        <p14:creationId xmlns:p14="http://schemas.microsoft.com/office/powerpoint/2010/main" val="3335258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8EFF3-38F7-3B02-CE76-CB5CF49D0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E2534-2A05-E632-1A89-223CF83325F4}"/>
              </a:ext>
            </a:extLst>
          </p:cNvPr>
          <p:cNvSpPr>
            <a:spLocks noGrp="1" noRot="1" noChangeAspect="1"/>
          </p:cNvSpPr>
          <p:nvPr>
            <p:ph type="sldImg"/>
          </p:nvPr>
        </p:nvSpPr>
        <p:spPr>
          <a:xfrm>
            <a:off x="422275" y="1152525"/>
            <a:ext cx="5953125" cy="3349625"/>
          </a:xfrm>
        </p:spPr>
      </p:sp>
      <p:sp>
        <p:nvSpPr>
          <p:cNvPr id="4" name="Slide Number Placeholder 3">
            <a:extLst>
              <a:ext uri="{FF2B5EF4-FFF2-40B4-BE49-F238E27FC236}">
                <a16:creationId xmlns:a16="http://schemas.microsoft.com/office/drawing/2014/main" id="{2E472EA7-319B-3428-18B1-B9E695BD3C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51B15DFE-ACD5-47EE-28AD-F038AF2A9542}"/>
              </a:ext>
            </a:extLst>
          </p:cNvPr>
          <p:cNvSpPr>
            <a:spLocks noGrp="1"/>
          </p:cNvSpPr>
          <p:nvPr>
            <p:ph type="body" sz="quarter" idx="3"/>
          </p:nvPr>
        </p:nvSpPr>
        <p:spPr/>
        <p:txBody>
          <a:bodyPr/>
          <a:lstStyle/>
          <a:p>
            <a:pPr>
              <a:lnSpc>
                <a:spcPct val="115000"/>
              </a:lnSpc>
              <a:spcAft>
                <a:spcPts val="0"/>
              </a:spcAft>
            </a:pPr>
            <a:r>
              <a:rPr lang="en-GB" sz="1800" b="1">
                <a:latin typeface="+mn-lt"/>
                <a:ea typeface="Times New Roman" panose="02020603050405020304" pitchFamily="18" charset="0"/>
              </a:rPr>
              <a:t>Key Messages</a:t>
            </a:r>
          </a:p>
          <a:p>
            <a:pPr marL="457200" indent="-457200">
              <a:lnSpc>
                <a:spcPct val="115000"/>
              </a:lnSpc>
              <a:spcAft>
                <a:spcPts val="0"/>
              </a:spcAft>
              <a:buFont typeface="Arial" panose="020B0604020202020204" pitchFamily="34" charset="0"/>
              <a:buChar char="•"/>
            </a:pPr>
            <a:r>
              <a:rPr lang="en-GB" sz="2800">
                <a:ea typeface="Times New Roman" panose="02020603050405020304" pitchFamily="18" charset="0"/>
                <a:cs typeface="Arial" panose="020B0604020202020204" pitchFamily="34" charset="0"/>
              </a:rPr>
              <a:t>Refer back to the different data types covered in workshop two. The examples provided here are focused on quantitative data sets but emphasise the importance of triangulating data and using different types of data, e.g. qualitative and quantitative.  Using contextual data is important. This is explored on the next slide.</a:t>
            </a:r>
            <a:endParaRPr lang="en-GB" sz="2800" b="1">
              <a:ea typeface="Times New Roman" panose="02020603050405020304" pitchFamily="18" charset="0"/>
              <a:cs typeface="Arial" panose="020B0604020202020204" pitchFamily="34" charset="0"/>
            </a:endParaRPr>
          </a:p>
          <a:p>
            <a:pPr marL="457200" indent="-457200">
              <a:lnSpc>
                <a:spcPct val="115000"/>
              </a:lnSpc>
              <a:spcAft>
                <a:spcPts val="0"/>
              </a:spcAft>
              <a:buFont typeface="Arial" panose="020B0604020202020204" pitchFamily="34" charset="0"/>
              <a:buChar char="•"/>
            </a:pPr>
            <a:r>
              <a:rPr lang="en-GB" sz="2800" b="0">
                <a:ea typeface="Times New Roman" panose="02020603050405020304" pitchFamily="18" charset="0"/>
                <a:cs typeface="Arial" panose="020B0604020202020204" pitchFamily="34" charset="0"/>
              </a:rPr>
              <a:t>Each local authority and establishment will have different data procedures in place and this could be brought into the discussion during this presentation as appropriate.</a:t>
            </a:r>
          </a:p>
        </p:txBody>
      </p:sp>
    </p:spTree>
    <p:extLst>
      <p:ext uri="{BB962C8B-B14F-4D97-AF65-F5344CB8AC3E}">
        <p14:creationId xmlns:p14="http://schemas.microsoft.com/office/powerpoint/2010/main" val="2659015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a:t>This table can be used to talk through the things to consider, analyse and understand when using contextual data (read through and discuss). </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Talking Points</a:t>
            </a:r>
          </a:p>
          <a:p>
            <a:pPr marL="171450" indent="-171450">
              <a:buFont typeface="Arial" panose="020B0604020202020204" pitchFamily="34" charset="0"/>
              <a:buChar char="•"/>
            </a:pPr>
            <a:r>
              <a:rPr lang="en-GB"/>
              <a:t>Facilitators may wish to draw out the difference in key demographic groups depending on context. For example, boys and girls will likely be a universal focus but not all schools will have children with an additional language or those from black minority ethnic groups (BME). </a:t>
            </a:r>
          </a:p>
          <a:p>
            <a:pPr marL="171450" indent="-171450">
              <a:buFont typeface="Arial" panose="020B0604020202020204" pitchFamily="34" charset="0"/>
              <a:buChar char="•"/>
            </a:pPr>
            <a:r>
              <a:rPr lang="en-GB"/>
              <a:t>When looking at learners affected by poverty, the national approach is to compare SIMD Q1 against SIMD Q5. Where schools do not have SIMD Q1 or Q5 then other measures such as Free School Meals are sometimes used. </a:t>
            </a:r>
          </a:p>
        </p:txBody>
      </p:sp>
      <p:sp>
        <p:nvSpPr>
          <p:cNvPr id="4" name="Slide Number Placeholder 3"/>
          <p:cNvSpPr>
            <a:spLocks noGrp="1"/>
          </p:cNvSpPr>
          <p:nvPr>
            <p:ph type="sldNum" sz="quarter" idx="5"/>
          </p:nvPr>
        </p:nvSpPr>
        <p:spPr/>
        <p:txBody>
          <a:bodyPr/>
          <a:lstStyle/>
          <a:p>
            <a:fld id="{DCAB4EEF-E6A6-443A-9002-C818CA3D1287}" type="slidenum">
              <a:rPr lang="en-GB" smtClean="0"/>
              <a:t>17</a:t>
            </a:fld>
            <a:endParaRPr lang="en-GB"/>
          </a:p>
        </p:txBody>
      </p:sp>
    </p:spTree>
    <p:extLst>
      <p:ext uri="{BB962C8B-B14F-4D97-AF65-F5344CB8AC3E}">
        <p14:creationId xmlns:p14="http://schemas.microsoft.com/office/powerpoint/2010/main" val="309458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C91E9-242E-F69D-89ED-3C7F46489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0497C-3EC0-55FA-993A-FD90591F2B40}"/>
              </a:ext>
            </a:extLst>
          </p:cNvPr>
          <p:cNvSpPr>
            <a:spLocks noGrp="1" noRot="1" noChangeAspect="1"/>
          </p:cNvSpPr>
          <p:nvPr>
            <p:ph type="sldImg"/>
          </p:nvPr>
        </p:nvSpPr>
        <p:spPr>
          <a:xfrm>
            <a:off x="422275" y="1152525"/>
            <a:ext cx="5953125" cy="3349625"/>
          </a:xfrm>
        </p:spPr>
      </p:sp>
      <p:sp>
        <p:nvSpPr>
          <p:cNvPr id="4" name="Slide Number Placeholder 3">
            <a:extLst>
              <a:ext uri="{FF2B5EF4-FFF2-40B4-BE49-F238E27FC236}">
                <a16:creationId xmlns:a16="http://schemas.microsoft.com/office/drawing/2014/main" id="{68659473-F5A7-A8BC-D5FD-C563A93908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E5CD586B-3C89-DA4A-3A58-87E5217B154F}"/>
              </a:ext>
            </a:extLst>
          </p:cNvPr>
          <p:cNvSpPr>
            <a:spLocks noGrp="1"/>
          </p:cNvSpPr>
          <p:nvPr>
            <p:ph type="body" sz="quarter" idx="3"/>
          </p:nvPr>
        </p:nvSpPr>
        <p:spPr/>
        <p:txBody>
          <a:bodyPr/>
          <a:lstStyle/>
          <a:p>
            <a:pPr>
              <a:lnSpc>
                <a:spcPct val="115000"/>
              </a:lnSpc>
              <a:spcAft>
                <a:spcPts val="0"/>
              </a:spcAft>
            </a:pPr>
            <a:r>
              <a:rPr lang="en-GB" sz="1800" b="1" dirty="0">
                <a:latin typeface="+mn-lt"/>
                <a:ea typeface="Times New Roman" panose="02020603050405020304" pitchFamily="18" charset="0"/>
              </a:rPr>
              <a:t>Key Messages</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Try to record assessment results often. Not everything needs recorded as we need to be mindful of workload but keeping regular records can help us to spot patterns and trends. Building record keeping into our practice can make things easier for us in the long term.</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No one data set will provide us with conclusive evidence, we need to ensure that we triangulate the data and also look for the story behind the data.</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It is important to look outwards to see how our data fits into the wider picture, both locally and nationally. This is covered in more detail later in the workshop.</a:t>
            </a:r>
          </a:p>
        </p:txBody>
      </p:sp>
    </p:spTree>
    <p:extLst>
      <p:ext uri="{BB962C8B-B14F-4D97-AF65-F5344CB8AC3E}">
        <p14:creationId xmlns:p14="http://schemas.microsoft.com/office/powerpoint/2010/main" val="2116533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953BA-6765-591C-5363-09DD59DE7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99A25-FD45-EB8B-3AA7-184356F0FF32}"/>
              </a:ext>
            </a:extLst>
          </p:cNvPr>
          <p:cNvSpPr>
            <a:spLocks noGrp="1" noRot="1" noChangeAspect="1"/>
          </p:cNvSpPr>
          <p:nvPr>
            <p:ph type="sldImg"/>
          </p:nvPr>
        </p:nvSpPr>
        <p:spPr>
          <a:xfrm>
            <a:off x="422275" y="1152525"/>
            <a:ext cx="5953125" cy="3349625"/>
          </a:xfrm>
        </p:spPr>
      </p:sp>
      <p:sp>
        <p:nvSpPr>
          <p:cNvPr id="4" name="Slide Number Placeholder 3">
            <a:extLst>
              <a:ext uri="{FF2B5EF4-FFF2-40B4-BE49-F238E27FC236}">
                <a16:creationId xmlns:a16="http://schemas.microsoft.com/office/drawing/2014/main" id="{D20DF5AC-8858-EAB2-8179-7CE25CDF93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AAA9F9A4-5977-F4E9-ADF7-61E39494C042}"/>
              </a:ext>
            </a:extLst>
          </p:cNvPr>
          <p:cNvSpPr>
            <a:spLocks noGrp="1"/>
          </p:cNvSpPr>
          <p:nvPr>
            <p:ph type="body" sz="quarter" idx="3"/>
          </p:nvPr>
        </p:nvSpPr>
        <p:spPr/>
        <p:txBody>
          <a:bodyPr/>
          <a:lstStyle/>
          <a:p>
            <a:pPr>
              <a:lnSpc>
                <a:spcPct val="115000"/>
              </a:lnSpc>
              <a:spcAft>
                <a:spcPts val="0"/>
              </a:spcAft>
            </a:pPr>
            <a:r>
              <a:rPr lang="en-GB" sz="1800" b="1" dirty="0">
                <a:latin typeface="+mn-lt"/>
                <a:ea typeface="Times New Roman" panose="02020603050405020304" pitchFamily="18" charset="0"/>
              </a:rPr>
              <a:t>Key Messages</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Basic spreadsheet skills are highly beneficial when analysing data. Microsoft excel and google sheets are the most common spreadsheets used. We do not have to have advanced skills in using these, the link on the screen is to a short 6 minute video demonstrating how information can be sorted and filtered using excel. YouTube has many videos available on how to create various graphs and charts should participants want to explore this in their own time.</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Forms will provide answers to online assessments in a spreadsheet and will also convert the data into graphs and charts if required. This can be good for assessments but also to seek views and opinions (perception data) to analyse and triangulate with other data.</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Power BI is a new tool, it is more suited for those who feel more confident in using online data tools. We would not recommend using this for those who are new to analysing data. We have included as it is becoming a popular tool to use.</a:t>
            </a:r>
          </a:p>
        </p:txBody>
      </p:sp>
    </p:spTree>
    <p:extLst>
      <p:ext uri="{BB962C8B-B14F-4D97-AF65-F5344CB8AC3E}">
        <p14:creationId xmlns:p14="http://schemas.microsoft.com/office/powerpoint/2010/main" val="117390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This module has been designed using the national model of professional learning and the principles of adult learning or andragogy.  It has been designed to think about:</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why – opportunities for participants to understand the rationale through professional standards, research, current policy landscape and national/local priorities.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what – opportunities  for participants to consolidate and develop relevant knowledge and skills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how – opportunities for participants to take part in peer discussion, explore case studies or share experiences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Apply – a chance to reflect on learning, next steps and further support</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 link to further information about the national model of professional learning can be found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171450" lvl="0" indent="-171450">
              <a:buFont typeface="Courier New" panose="02070309020205020404" pitchFamily="49" charset="0"/>
              <a:buChar char="o"/>
            </a:pPr>
            <a:r>
              <a:rPr lang="en-GB" dirty="0">
                <a:hlinkClick r:id="rId3"/>
              </a:rPr>
              <a:t>edscot-model-of-professional-learning-outline.pdf (education.gov.scot)</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95B30-42BC-4C52-51A8-0C01EC836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24B70-4222-ABD5-F485-95D3FECB7811}"/>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2D7CB0D7-ACFB-606C-F3EB-1EA1A9F683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ea typeface="Times New Roman" panose="02020603050405020304" pitchFamily="18" charset="0"/>
              </a:rPr>
              <a:t>Key Messages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latin typeface="+mn-lt"/>
                <a:ea typeface="Times New Roman" panose="02020603050405020304" pitchFamily="18" charset="0"/>
              </a:rPr>
              <a:t>This is a discussion task. It might be helpful to print copies of this slide for participants.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latin typeface="+mn-lt"/>
                <a:ea typeface="Times New Roman" panose="02020603050405020304" pitchFamily="18" charset="0"/>
              </a:rPr>
              <a:t>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latin typeface="+mn-lt"/>
                <a:ea typeface="Times New Roman" panose="02020603050405020304" pitchFamily="18" charset="0"/>
              </a:rPr>
              <a:t>Use the data on the screen. In pairs/small groups explore the following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Times New Roman" panose="02020603050405020304" pitchFamily="18" charset="0"/>
              </a:rPr>
              <a:t>Do any learners stand out? Why? What might be going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Times New Roman" panose="02020603050405020304" pitchFamily="18" charset="0"/>
              </a:rPr>
              <a:t>Focus on each of the different demographics, do we notice any patterns or trends emerging? What could this mean? What might we action as a result?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Times New Roman" panose="02020603050405020304" pitchFamily="18" charset="0"/>
              </a:rPr>
              <a:t>Are there any anomalies in the data as a whole? What might we do to explore these anomalies further?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latin typeface="+mn-lt"/>
                <a:ea typeface="Times New Roman" panose="02020603050405020304" pitchFamily="18" charset="0"/>
              </a:rPr>
              <a:t>Analysing the data in this task is more challenging in isolation as we don’t have the wider context, e.g. attendance, behaviour, relationships,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latin typeface="+mn-lt"/>
                <a:ea typeface="Times New Roman" panose="02020603050405020304" pitchFamily="18" charset="0"/>
              </a:rPr>
              <a:t>Some potential examples of interpretations can be found on the next slide.</a:t>
            </a:r>
          </a:p>
        </p:txBody>
      </p:sp>
      <p:sp>
        <p:nvSpPr>
          <p:cNvPr id="4" name="Slide Number Placeholder 3">
            <a:extLst>
              <a:ext uri="{FF2B5EF4-FFF2-40B4-BE49-F238E27FC236}">
                <a16:creationId xmlns:a16="http://schemas.microsoft.com/office/drawing/2014/main" id="{9914C119-4F9E-F286-F145-660CE3332C4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9037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CB553-24C5-64AF-4EDA-64C3848C4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0D0B9-AEE6-B973-D3B5-9D635AAB5666}"/>
              </a:ext>
            </a:extLst>
          </p:cNvPr>
          <p:cNvSpPr>
            <a:spLocks noGrp="1" noRot="1" noChangeAspect="1"/>
          </p:cNvSpPr>
          <p:nvPr>
            <p:ph type="sldImg"/>
          </p:nvPr>
        </p:nvSpPr>
        <p:spPr>
          <a:xfrm>
            <a:off x="422275" y="1152525"/>
            <a:ext cx="5953125" cy="3349625"/>
          </a:xfrm>
        </p:spPr>
      </p:sp>
      <p:sp>
        <p:nvSpPr>
          <p:cNvPr id="4" name="Slide Number Placeholder 3">
            <a:extLst>
              <a:ext uri="{FF2B5EF4-FFF2-40B4-BE49-F238E27FC236}">
                <a16:creationId xmlns:a16="http://schemas.microsoft.com/office/drawing/2014/main" id="{4C6AE54A-71ED-C7C9-8E8F-ACD2837655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7BC3C2D9-D49A-0DF0-822C-9CFC161016EA}"/>
              </a:ext>
            </a:extLst>
          </p:cNvPr>
          <p:cNvSpPr>
            <a:spLocks noGrp="1"/>
          </p:cNvSpPr>
          <p:nvPr>
            <p:ph type="body" sz="quarter" idx="3"/>
          </p:nvPr>
        </p:nvSpPr>
        <p:spPr/>
        <p:txBody>
          <a:bodyPr/>
          <a:lstStyle/>
          <a:p>
            <a:pPr>
              <a:lnSpc>
                <a:spcPct val="115000"/>
              </a:lnSpc>
              <a:spcAft>
                <a:spcPts val="0"/>
              </a:spcAft>
            </a:pPr>
            <a:r>
              <a:rPr lang="en-GB" sz="1800" b="1" dirty="0">
                <a:latin typeface="+mn-lt"/>
                <a:ea typeface="Times New Roman" panose="02020603050405020304" pitchFamily="18" charset="0"/>
              </a:rPr>
              <a:t>Key Messages</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These are not the only observations that could made in relation to the data, participants may have come up with other examples in the task on the previous slide.</a:t>
            </a:r>
          </a:p>
          <a:p>
            <a:pPr marL="285750" indent="-285750">
              <a:lnSpc>
                <a:spcPct val="115000"/>
              </a:lnSpc>
              <a:spcAft>
                <a:spcPts val="0"/>
              </a:spcAft>
              <a:buFont typeface="Arial" panose="020B0604020202020204" pitchFamily="34" charset="0"/>
              <a:buChar char="•"/>
            </a:pPr>
            <a:endParaRPr lang="en-GB" sz="1800" b="1" dirty="0">
              <a:latin typeface="+mn-lt"/>
              <a:ea typeface="Times New Roman" panose="02020603050405020304" pitchFamily="18" charset="0"/>
            </a:endParaRPr>
          </a:p>
          <a:p>
            <a:pPr marL="0" indent="0">
              <a:lnSpc>
                <a:spcPct val="115000"/>
              </a:lnSpc>
              <a:spcAft>
                <a:spcPts val="0"/>
              </a:spcAft>
              <a:buFont typeface="Arial" panose="020B0604020202020204" pitchFamily="34" charset="0"/>
              <a:buNone/>
            </a:pPr>
            <a:r>
              <a:rPr lang="en-GB" sz="1800" b="1" dirty="0">
                <a:latin typeface="+mn-lt"/>
                <a:ea typeface="Times New Roman" panose="02020603050405020304" pitchFamily="18" charset="0"/>
              </a:rPr>
              <a:t>Discussion</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sz="1800" b="0" dirty="0">
                <a:latin typeface="+mn-lt"/>
                <a:ea typeface="Times New Roman" panose="02020603050405020304" pitchFamily="18" charset="0"/>
              </a:rPr>
              <a:t>The important thing is what we do with these observations. </a:t>
            </a:r>
            <a:endParaRPr lang="en-GB" sz="1800" b="1" dirty="0">
              <a:latin typeface="+mn-lt"/>
              <a:ea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What actions could we take for each of these situations?</a:t>
            </a:r>
          </a:p>
        </p:txBody>
      </p:sp>
    </p:spTree>
    <p:extLst>
      <p:ext uri="{BB962C8B-B14F-4D97-AF65-F5344CB8AC3E}">
        <p14:creationId xmlns:p14="http://schemas.microsoft.com/office/powerpoint/2010/main" val="3750780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Once data has been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analysed</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it is important to consider ‘why’ a gap pattern or a trend may exist.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next step may be to intersect different categories of data as, outlined in workshop 2, to understand ‘why.’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Facilitators may wish to recap on this activity from workshop 2 and ask participants to take one of the attainment observations and discuss which data they may need to intersect / explore further to find out the cause of the gap, pattern or trend.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23</a:t>
            </a:fld>
            <a:endParaRPr lang="en-GB"/>
          </a:p>
        </p:txBody>
      </p:sp>
    </p:spTree>
    <p:extLst>
      <p:ext uri="{BB962C8B-B14F-4D97-AF65-F5344CB8AC3E}">
        <p14:creationId xmlns:p14="http://schemas.microsoft.com/office/powerpoint/2010/main" val="1100670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39E1F-343B-25A0-CFB9-E54C060FE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BAC8D-3EC1-78D0-1F9D-C118717A68BD}"/>
              </a:ext>
            </a:extLst>
          </p:cNvPr>
          <p:cNvSpPr>
            <a:spLocks noGrp="1" noRot="1" noChangeAspect="1"/>
          </p:cNvSpPr>
          <p:nvPr>
            <p:ph type="sldImg"/>
          </p:nvPr>
        </p:nvSpPr>
        <p:spPr>
          <a:xfrm>
            <a:off x="422275" y="1152525"/>
            <a:ext cx="5953125" cy="3349625"/>
          </a:xfrm>
        </p:spPr>
      </p:sp>
      <p:sp>
        <p:nvSpPr>
          <p:cNvPr id="4" name="Slide Number Placeholder 3">
            <a:extLst>
              <a:ext uri="{FF2B5EF4-FFF2-40B4-BE49-F238E27FC236}">
                <a16:creationId xmlns:a16="http://schemas.microsoft.com/office/drawing/2014/main" id="{4593D883-CEF4-AE1B-ADF4-EBA7E074F6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B2A9CA0E-FE53-C51E-ADC1-71A1E1A79055}"/>
              </a:ext>
            </a:extLst>
          </p:cNvPr>
          <p:cNvSpPr>
            <a:spLocks noGrp="1"/>
          </p:cNvSpPr>
          <p:nvPr>
            <p:ph type="body" sz="quarter" idx="3"/>
          </p:nvPr>
        </p:nvSpPr>
        <p:spPr/>
        <p:txBody>
          <a:bodyPr/>
          <a:lstStyle/>
          <a:p>
            <a:pPr>
              <a:lnSpc>
                <a:spcPct val="115000"/>
              </a:lnSpc>
              <a:spcAft>
                <a:spcPts val="0"/>
              </a:spcAft>
            </a:pPr>
            <a:r>
              <a:rPr lang="en-GB" sz="1800" b="1" dirty="0">
                <a:latin typeface="+mn-lt"/>
                <a:ea typeface="Times New Roman" panose="02020603050405020304" pitchFamily="18" charset="0"/>
              </a:rPr>
              <a:t>Key Messages</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This is an example of how the interpreting and analysing cycle could work.</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Each bullet will come in one at a time.</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Example is continued on the next slide.</a:t>
            </a:r>
          </a:p>
          <a:p>
            <a:pPr marL="285750" indent="-285750">
              <a:lnSpc>
                <a:spcPct val="115000"/>
              </a:lnSpc>
              <a:spcAft>
                <a:spcPts val="0"/>
              </a:spcAft>
              <a:buFont typeface="Arial" panose="020B0604020202020204" pitchFamily="34" charset="0"/>
              <a:buChar char="•"/>
            </a:pPr>
            <a:endParaRPr lang="en-GB" sz="1800" b="0" dirty="0">
              <a:latin typeface="+mn-lt"/>
              <a:ea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The PDSA model will be covered in more detail in workshop 6.</a:t>
            </a:r>
          </a:p>
          <a:p>
            <a:pPr marL="0" indent="0">
              <a:lnSpc>
                <a:spcPct val="115000"/>
              </a:lnSpc>
              <a:spcAft>
                <a:spcPts val="0"/>
              </a:spcAft>
              <a:buFont typeface="Arial" panose="020B0604020202020204" pitchFamily="34" charset="0"/>
              <a:buNone/>
            </a:pPr>
            <a:endParaRPr lang="en-GB" sz="1800" b="1" dirty="0">
              <a:latin typeface="+mn-lt"/>
              <a:ea typeface="Times New Roman" panose="02020603050405020304" pitchFamily="18" charset="0"/>
            </a:endParaRPr>
          </a:p>
        </p:txBody>
      </p:sp>
    </p:spTree>
    <p:extLst>
      <p:ext uri="{BB962C8B-B14F-4D97-AF65-F5344CB8AC3E}">
        <p14:creationId xmlns:p14="http://schemas.microsoft.com/office/powerpoint/2010/main" val="4090344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58CC5-C8FB-5ACB-6603-67D660E24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1F80C-4F47-7B28-B4F9-40D352C3F50F}"/>
              </a:ext>
            </a:extLst>
          </p:cNvPr>
          <p:cNvSpPr>
            <a:spLocks noGrp="1" noRot="1" noChangeAspect="1"/>
          </p:cNvSpPr>
          <p:nvPr>
            <p:ph type="sldImg"/>
          </p:nvPr>
        </p:nvSpPr>
        <p:spPr>
          <a:xfrm>
            <a:off x="422275" y="1152525"/>
            <a:ext cx="5953125" cy="3349625"/>
          </a:xfrm>
        </p:spPr>
      </p:sp>
      <p:sp>
        <p:nvSpPr>
          <p:cNvPr id="4" name="Slide Number Placeholder 3">
            <a:extLst>
              <a:ext uri="{FF2B5EF4-FFF2-40B4-BE49-F238E27FC236}">
                <a16:creationId xmlns:a16="http://schemas.microsoft.com/office/drawing/2014/main" id="{27B8A0DC-E0BB-8197-3156-1119FB8321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A9604E10-0F80-3FC3-19BD-ACFB781995FD}"/>
              </a:ext>
            </a:extLst>
          </p:cNvPr>
          <p:cNvSpPr>
            <a:spLocks noGrp="1"/>
          </p:cNvSpPr>
          <p:nvPr>
            <p:ph type="body" sz="quarter" idx="3"/>
          </p:nvPr>
        </p:nvSpPr>
        <p:spPr/>
        <p:txBody>
          <a:bodyPr/>
          <a:lstStyle/>
          <a:p>
            <a:pPr>
              <a:lnSpc>
                <a:spcPct val="115000"/>
              </a:lnSpc>
              <a:spcAft>
                <a:spcPts val="0"/>
              </a:spcAft>
            </a:pPr>
            <a:r>
              <a:rPr lang="en-GB" sz="1800" b="1" dirty="0">
                <a:latin typeface="+mn-lt"/>
                <a:ea typeface="Times New Roman" panose="02020603050405020304" pitchFamily="18" charset="0"/>
              </a:rPr>
              <a:t>Key Messages</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Continued from previous slide.</a:t>
            </a:r>
          </a:p>
          <a:p>
            <a:pPr marL="285750" indent="-285750">
              <a:lnSpc>
                <a:spcPct val="115000"/>
              </a:lnSpc>
              <a:spcAft>
                <a:spcPts val="0"/>
              </a:spcAft>
              <a:buFont typeface="Arial" panose="020B0604020202020204" pitchFamily="34" charset="0"/>
              <a:buChar char="•"/>
            </a:pPr>
            <a:r>
              <a:rPr lang="en-GB" sz="1800" b="0" dirty="0">
                <a:latin typeface="+mn-lt"/>
                <a:ea typeface="Times New Roman" panose="02020603050405020304" pitchFamily="18" charset="0"/>
              </a:rPr>
              <a:t>Each bullet will come in one at a time.</a:t>
            </a:r>
          </a:p>
          <a:p>
            <a:pPr marL="285750" indent="-285750">
              <a:lnSpc>
                <a:spcPct val="115000"/>
              </a:lnSpc>
              <a:spcAft>
                <a:spcPts val="0"/>
              </a:spcAft>
              <a:buFont typeface="Arial" panose="020B0604020202020204" pitchFamily="34" charset="0"/>
              <a:buChar char="•"/>
            </a:pPr>
            <a:endParaRPr lang="en-GB" sz="1800" b="0" dirty="0">
              <a:latin typeface="+mn-lt"/>
              <a:ea typeface="Times New Roman" panose="02020603050405020304" pitchFamily="18" charset="0"/>
            </a:endParaRPr>
          </a:p>
          <a:p>
            <a:pPr marL="342900" indent="-342900">
              <a:buFont typeface="Arial" panose="020B0604020202020204" pitchFamily="34" charset="0"/>
              <a:buChar char="•"/>
            </a:pPr>
            <a:r>
              <a:rPr lang="en-GB" sz="1800" dirty="0">
                <a:solidFill>
                  <a:srgbClr val="595959"/>
                </a:solidFill>
              </a:rPr>
              <a:t>Observation data is key to test of changes like these as it can tell you to adapt or abandon during the cycle.</a:t>
            </a:r>
          </a:p>
          <a:p>
            <a:pPr marL="342900" indent="-342900">
              <a:buFont typeface="Arial" panose="020B0604020202020204" pitchFamily="34" charset="0"/>
              <a:buChar char="•"/>
            </a:pPr>
            <a:r>
              <a:rPr lang="en-GB" sz="1800" dirty="0">
                <a:solidFill>
                  <a:srgbClr val="595959"/>
                </a:solidFill>
                <a:cs typeface="Arial"/>
              </a:rPr>
              <a:t>Has this change had an impact on any other groups of interest (positive or negative) as a result?</a:t>
            </a:r>
          </a:p>
          <a:p>
            <a:pPr marL="342900" indent="-342900">
              <a:buFont typeface="Arial" panose="020B0604020202020204" pitchFamily="34" charset="0"/>
              <a:buChar char="•"/>
            </a:pPr>
            <a:endParaRPr lang="en-GB" sz="1800" dirty="0">
              <a:solidFill>
                <a:srgbClr val="595959"/>
              </a:solidFill>
              <a:cs typeface="Arial"/>
            </a:endParaRPr>
          </a:p>
          <a:p>
            <a:pPr marL="342900" indent="-342900">
              <a:buFont typeface="Arial" panose="020B0604020202020204" pitchFamily="34" charset="0"/>
              <a:buChar char="•"/>
            </a:pPr>
            <a:r>
              <a:rPr lang="en-GB" sz="1800" dirty="0">
                <a:solidFill>
                  <a:srgbClr val="595959"/>
                </a:solidFill>
                <a:cs typeface="Arial"/>
              </a:rPr>
              <a:t>This example mentions the plan do study act approach – this will be covered again in workshop 6.</a:t>
            </a:r>
          </a:p>
          <a:p>
            <a:pPr marL="342900" indent="-342900">
              <a:buFont typeface="Arial" panose="020B0604020202020204" pitchFamily="34" charset="0"/>
              <a:buChar char="•"/>
            </a:pPr>
            <a:endParaRPr lang="en-GB" sz="1800" dirty="0">
              <a:solidFill>
                <a:srgbClr val="595959"/>
              </a:solidFill>
              <a:cs typeface="Arial"/>
            </a:endParaRPr>
          </a:p>
          <a:p>
            <a:pPr marL="0" indent="0">
              <a:lnSpc>
                <a:spcPct val="115000"/>
              </a:lnSpc>
              <a:spcAft>
                <a:spcPts val="0"/>
              </a:spcAft>
              <a:buFont typeface="Arial" panose="020B0604020202020204" pitchFamily="34" charset="0"/>
              <a:buNone/>
            </a:pPr>
            <a:endParaRPr lang="en-GB" sz="1800" b="0" dirty="0">
              <a:latin typeface="+mn-lt"/>
              <a:ea typeface="Times New Roman" panose="02020603050405020304" pitchFamily="18" charset="0"/>
            </a:endParaRPr>
          </a:p>
          <a:p>
            <a:pPr marL="0" indent="0">
              <a:lnSpc>
                <a:spcPct val="115000"/>
              </a:lnSpc>
              <a:spcAft>
                <a:spcPts val="0"/>
              </a:spcAft>
              <a:buFont typeface="Arial" panose="020B0604020202020204" pitchFamily="34" charset="0"/>
              <a:buNone/>
            </a:pPr>
            <a:endParaRPr lang="en-GB" sz="1800" b="1" dirty="0">
              <a:latin typeface="+mn-lt"/>
              <a:ea typeface="Times New Roman" panose="02020603050405020304" pitchFamily="18" charset="0"/>
            </a:endParaRPr>
          </a:p>
        </p:txBody>
      </p:sp>
    </p:spTree>
    <p:extLst>
      <p:ext uri="{BB962C8B-B14F-4D97-AF65-F5344CB8AC3E}">
        <p14:creationId xmlns:p14="http://schemas.microsoft.com/office/powerpoint/2010/main" val="3229310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b="0"/>
              <a:t>It may be helpful for facilitators to insert local examples of commonly used data, presented in the ways in which practitioners would be expected to read and analyse. </a:t>
            </a:r>
          </a:p>
          <a:p>
            <a:pPr marL="171450" indent="-171450">
              <a:buFont typeface="Arial" panose="020B0604020202020204" pitchFamily="34" charset="0"/>
              <a:buChar char="•"/>
            </a:pPr>
            <a:r>
              <a:rPr lang="en-GB" b="0"/>
              <a:t>This would provide participants with an opportunity to review and check their understanding of how to read the data that they may access through the local authority if this is additional to / different from national data examples. </a:t>
            </a:r>
          </a:p>
        </p:txBody>
      </p:sp>
      <p:sp>
        <p:nvSpPr>
          <p:cNvPr id="4" name="Slide Number Placeholder 3"/>
          <p:cNvSpPr>
            <a:spLocks noGrp="1"/>
          </p:cNvSpPr>
          <p:nvPr>
            <p:ph type="sldNum" sz="quarter" idx="5"/>
          </p:nvPr>
        </p:nvSpPr>
        <p:spPr/>
        <p:txBody>
          <a:bodyPr/>
          <a:lstStyle/>
          <a:p>
            <a:fld id="{DCAB4EEF-E6A6-443A-9002-C818CA3D1287}" type="slidenum">
              <a:rPr lang="en-GB" smtClean="0"/>
              <a:t>26</a:t>
            </a:fld>
            <a:endParaRPr lang="en-GB"/>
          </a:p>
        </p:txBody>
      </p:sp>
    </p:spTree>
    <p:extLst>
      <p:ext uri="{BB962C8B-B14F-4D97-AF65-F5344CB8AC3E}">
        <p14:creationId xmlns:p14="http://schemas.microsoft.com/office/powerpoint/2010/main" val="4185088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A4EAC-0DEE-9758-EFA7-CCDF986F9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86373-C11E-27F8-F910-30540CA15781}"/>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BB33F542-81B7-99CF-0B12-5289D0764692}"/>
              </a:ext>
            </a:extLst>
          </p:cNvPr>
          <p:cNvSpPr>
            <a:spLocks noGrp="1"/>
          </p:cNvSpPr>
          <p:nvPr>
            <p:ph type="body" idx="1"/>
          </p:nvPr>
        </p:nvSpPr>
        <p:spPr/>
        <p:txBody>
          <a:bodyPr/>
          <a:lstStyle/>
          <a:p>
            <a:r>
              <a:rPr lang="en-US" b="1" dirty="0">
                <a:ea typeface="Calibri"/>
                <a:cs typeface="Calibri"/>
              </a:rPr>
              <a:t>Key Messages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Using comparator data can help to support the interrogation, interpretation and analysis of data for improvement.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It can form part of the range of data and information to understand the social, economic and cultural context of the local community.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Using comparator data can help educators to consider their attainment or achievement against schools from a similar context. This may support schools to:</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ask questions about levels of attainment, achievement and progress,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reflect on expectations in relation to learner outcomes, and</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collaborate with similar schools to improve outcomes </a:t>
            </a:r>
          </a:p>
          <a:p>
            <a:pPr marL="0" indent="0">
              <a:buNone/>
            </a:pPr>
            <a:endParaRPr lang="en-US" dirty="0">
              <a:ea typeface="Calibri"/>
              <a:cs typeface="Calibri"/>
            </a:endParaRPr>
          </a:p>
          <a:p>
            <a:pPr marL="0" indent="0">
              <a:buNone/>
            </a:pPr>
            <a:r>
              <a:rPr lang="en-US" b="1" dirty="0">
                <a:ea typeface="Calibri"/>
                <a:cs typeface="Calibri"/>
              </a:rPr>
              <a:t>Reflective questions </a:t>
            </a:r>
          </a:p>
          <a:p>
            <a:pPr marL="171450" indent="-171450">
              <a:buFont typeface="Arial" panose="020B0604020202020204" pitchFamily="34" charset="0"/>
              <a:buChar char="•"/>
            </a:pPr>
            <a:r>
              <a:rPr lang="en-GB" dirty="0"/>
              <a:t>How are educators/participants using comparator data in their schools or settings?</a:t>
            </a:r>
          </a:p>
        </p:txBody>
      </p:sp>
      <p:sp>
        <p:nvSpPr>
          <p:cNvPr id="4" name="Slide Number Placeholder 3">
            <a:extLst>
              <a:ext uri="{FF2B5EF4-FFF2-40B4-BE49-F238E27FC236}">
                <a16:creationId xmlns:a16="http://schemas.microsoft.com/office/drawing/2014/main" id="{4ABA53C8-6ED8-A4D4-8CB1-BA07AD02B99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235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Attainment data can be compared against national or local authority data sets.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Some nationally available improvement tools, such as the BGE Benchmarking tool or Insight, also allow for comparisons to be made against comparator schools or virtual comparators. </a:t>
            </a:r>
            <a:r>
              <a:rPr lang="en-US" sz="1800" b="0" i="0" u="none" strike="noStrike" dirty="0">
                <a:solidFill>
                  <a:srgbClr val="000000"/>
                </a:solidFill>
                <a:effectLst/>
                <a:latin typeface="Calibri" panose="020F0502020204030204" pitchFamily="34" charset="0"/>
              </a:rPr>
              <a:t>The characteristics used for virtual comparators may differ slightly across improvement tools. For example, the BGE Benchmarking tool includes Free School Meal Entitlement but Insight does not.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Calibri" panose="020F0502020204030204"/>
                <a:ea typeface="Lato" panose="020F0502020204030203" pitchFamily="34" charset="0"/>
                <a:cs typeface="Lato" panose="020F0502020204030203" pitchFamily="34" charset="0"/>
              </a:rPr>
              <a:t>Virtual comparator values are included to provide context for the data. </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Lato" panose="020F0502020204030203" pitchFamily="34" charset="0"/>
                <a:cs typeface="Lato" panose="020F0502020204030203" pitchFamily="34" charset="0"/>
              </a:rPr>
              <a:t>The virtual comparator is the standard benchmarking measure provided to schools. </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Lato" panose="020F0502020204030203" pitchFamily="34" charset="0"/>
                <a:cs typeface="Lato" panose="020F0502020204030203" pitchFamily="34" charset="0"/>
              </a:rPr>
              <a:t>The virtual comparator is a sample group of pupils from other parts of Scotland who have similar characteristics to the young people in the school (matched on gender, additional support needs, stage and the social context in which they live).</a:t>
            </a:r>
          </a:p>
          <a:p>
            <a:pPr marL="457200" marR="0" lvl="1"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Lato" panose="020F0502020204030203" pitchFamily="34" charset="0"/>
                <a:cs typeface="Lato" panose="020F0502020204030203" pitchFamily="34" charset="0"/>
              </a:rPr>
              <a:t>Important to note - </a:t>
            </a:r>
            <a:r>
              <a:rPr lang="en-GB" sz="1800" dirty="0">
                <a:effectLst/>
                <a:latin typeface="Segoe UI" panose="020B0502040204020203" pitchFamily="34" charset="0"/>
              </a:rPr>
              <a:t>Insight and BGE Toolkit use a different characteristics for the VC. </a:t>
            </a:r>
            <a:endParaRPr lang="en-GB" sz="1800" dirty="0">
              <a:effectLst/>
              <a:latin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a:pPr>
            <a:endParaRPr lang="en-US" dirty="0">
              <a:ea typeface="Calibri"/>
              <a:cs typeface="Calibri"/>
            </a:endParaRPr>
          </a:p>
          <a:p>
            <a:pPr marL="0" indent="0">
              <a:buNone/>
            </a:pPr>
            <a:endParaRPr lang="en-US" dirty="0">
              <a:ea typeface="Calibri"/>
              <a:cs typeface="Calibri"/>
            </a:endParaRPr>
          </a:p>
          <a:p>
            <a:pPr marL="0" indent="0">
              <a:buNone/>
            </a:pPr>
            <a:r>
              <a:rPr lang="en-US" b="1" dirty="0">
                <a:ea typeface="Calibri"/>
                <a:cs typeface="Calibri"/>
              </a:rPr>
              <a:t>Reflective questions </a:t>
            </a:r>
          </a:p>
          <a:p>
            <a:pPr marL="171450" indent="-171450">
              <a:buFont typeface="Arial" panose="020B0604020202020204" pitchFamily="34" charset="0"/>
              <a:buChar char="•"/>
            </a:pPr>
            <a:r>
              <a:rPr lang="en-GB" dirty="0"/>
              <a:t>Are participants and school staff familiar with nationally available data sets and virtual comparators? </a:t>
            </a:r>
          </a:p>
          <a:p>
            <a:pPr marL="171450" indent="-171450">
              <a:buFont typeface="Arial" panose="020B0604020202020204" pitchFamily="34" charset="0"/>
              <a:buChar char="•"/>
            </a:pPr>
            <a:r>
              <a:rPr lang="en-GB" dirty="0"/>
              <a:t>If relevant, virtual comparator tools can be accessed through the following links: </a:t>
            </a:r>
            <a:r>
              <a:rPr lang="en-GB" sz="1800" b="0" i="0" u="sng" strike="noStrike" dirty="0">
                <a:solidFill>
                  <a:srgbClr val="0563C1"/>
                </a:solidFill>
                <a:effectLst/>
                <a:latin typeface="Calibri" panose="020F0502020204030204" pitchFamily="34" charset="0"/>
                <a:hlinkClick r:id="rId3"/>
              </a:rPr>
              <a:t>BGE Benchmarking tool</a:t>
            </a:r>
            <a:r>
              <a:rPr lang="en-GB" sz="1800" b="0" i="0" u="sng" strike="noStrike" dirty="0">
                <a:solidFill>
                  <a:srgbClr val="0563C1"/>
                </a:solidFill>
                <a:effectLst/>
                <a:latin typeface="Calibri" panose="020F0502020204030204" pitchFamily="34" charset="0"/>
              </a:rPr>
              <a:t> </a:t>
            </a:r>
            <a:r>
              <a:rPr lang="en-GB" sz="1800" b="0" i="0" u="none" strike="noStrike" dirty="0">
                <a:solidFill>
                  <a:srgbClr val="0563C1"/>
                </a:solidFill>
                <a:effectLst/>
                <a:latin typeface="Calibri" panose="020F0502020204030204" pitchFamily="34" charset="0"/>
              </a:rPr>
              <a:t> for the BGE benchmarking tool and </a:t>
            </a:r>
            <a:r>
              <a:rPr lang="en-GB" sz="1800" b="0" i="0" dirty="0">
                <a:effectLst/>
                <a:latin typeface="Calibri" panose="020F0502020204030204" pitchFamily="34" charset="0"/>
                <a:hlinkClick r:id="rId4"/>
              </a:rPr>
              <a:t>Insight</a:t>
            </a:r>
            <a:r>
              <a:rPr lang="en-GB" sz="1800" b="0" i="0" dirty="0">
                <a:effectLst/>
                <a:latin typeface="Calibri" panose="020F0502020204030204" pitchFamily="34" charset="0"/>
              </a:rPr>
              <a:t> for Insight benchmarking tool. </a:t>
            </a:r>
          </a:p>
          <a:p>
            <a:pPr marL="171450" indent="-171450">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BGE Benchmarking tool - A Scottish Government toolkit which enables headteachers and local authority officers to consider school data in relation to national comparator schools. This is based on the impact of pupil characteristics including SIMD, Gender, FSM, Ethnicity, </a:t>
            </a:r>
            <a:r>
              <a:rPr lang="en-GB" sz="1800" b="0" i="0" u="none" strike="noStrike" dirty="0" err="1">
                <a:solidFill>
                  <a:srgbClr val="000000"/>
                </a:solidFill>
                <a:effectLst/>
                <a:latin typeface="Calibri" panose="020F0502020204030204" pitchFamily="34" charset="0"/>
              </a:rPr>
              <a:t>EAL</a:t>
            </a:r>
            <a:r>
              <a:rPr lang="en-GB" sz="1800" b="0" i="0" u="none" strike="noStrike" dirty="0">
                <a:solidFill>
                  <a:srgbClr val="000000"/>
                </a:solidFill>
                <a:effectLst/>
                <a:latin typeface="Calibri" panose="020F0502020204030204" pitchFamily="34" charset="0"/>
              </a:rPr>
              <a:t>, Gaelic Medium, Denomination and Urban/Rural. Access to this requires a password from the LA.</a:t>
            </a:r>
          </a:p>
          <a:p>
            <a:pPr marL="171450" indent="-171450">
              <a:buFont typeface="Arial" panose="020B0604020202020204" pitchFamily="34" charset="0"/>
              <a:buChar char="•"/>
            </a:pPr>
            <a:r>
              <a:rPr lang="en-GB" b="0" i="0" u="none" strike="noStrike" dirty="0">
                <a:solidFill>
                  <a:srgbClr val="000000"/>
                </a:solidFill>
                <a:effectLst/>
                <a:latin typeface="Calibri" panose="020F0502020204030204" pitchFamily="34" charset="0"/>
              </a:rPr>
              <a:t>Insight - the benchmarking tool for analysing attainment data in the senior phase. Access to Insight requires an individual username and password.</a:t>
            </a:r>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29</a:t>
            </a:fld>
            <a:endParaRPr lang="en-GB"/>
          </a:p>
        </p:txBody>
      </p:sp>
    </p:spTree>
    <p:extLst>
      <p:ext uri="{BB962C8B-B14F-4D97-AF65-F5344CB8AC3E}">
        <p14:creationId xmlns:p14="http://schemas.microsoft.com/office/powerpoint/2010/main" val="36625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Importantly, comparisons can be made within schools and settings and across schools and settings to: support self-evaluation, improve standards, support the interrogation, interpretation and analysis of data.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can be used in schools to compare cohorts and attainment and progress over time.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Comparisons can also be made with stage partners within schools, as part of moderation processes, and also with cluster and local authority comparator schools. </a:t>
            </a: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30</a:t>
            </a:fld>
            <a:endParaRPr lang="en-GB"/>
          </a:p>
        </p:txBody>
      </p:sp>
    </p:spTree>
    <p:extLst>
      <p:ext uri="{BB962C8B-B14F-4D97-AF65-F5344CB8AC3E}">
        <p14:creationId xmlns:p14="http://schemas.microsoft.com/office/powerpoint/2010/main" val="2062043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Comparisons can also be made between big and small data.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Facilitators may wish to recap on key messages from workshop 2 around big and small data. </a:t>
            </a:r>
          </a:p>
          <a:p>
            <a:pPr marL="457200" marR="0" lvl="1"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a:pPr>
            <a:endParaRPr lang="en-US" dirty="0">
              <a:ea typeface="Calibri"/>
              <a:cs typeface="Calibri"/>
            </a:endParaRPr>
          </a:p>
          <a:p>
            <a:pPr marL="0" indent="0">
              <a:buNone/>
            </a:pPr>
            <a:endParaRPr lang="en-US" dirty="0">
              <a:ea typeface="Calibri"/>
              <a:cs typeface="Calibri"/>
            </a:endParaRPr>
          </a:p>
          <a:p>
            <a:pPr marL="0" indent="0">
              <a:buNone/>
            </a:pPr>
            <a:r>
              <a:rPr lang="en-US" b="1" dirty="0">
                <a:ea typeface="Calibri"/>
                <a:cs typeface="Calibri"/>
              </a:rPr>
              <a:t>Reflective questions </a:t>
            </a:r>
          </a:p>
          <a:p>
            <a:pPr marL="171450" indent="-171450">
              <a:buFont typeface="Arial" panose="020B0604020202020204" pitchFamily="34" charset="0"/>
              <a:buChar char="•"/>
            </a:pPr>
            <a:r>
              <a:rPr lang="en-GB" dirty="0"/>
              <a:t>Do we make comparisons between big and small data? </a:t>
            </a:r>
          </a:p>
        </p:txBody>
      </p:sp>
      <p:sp>
        <p:nvSpPr>
          <p:cNvPr id="4" name="Slide Number Placeholder 3"/>
          <p:cNvSpPr>
            <a:spLocks noGrp="1"/>
          </p:cNvSpPr>
          <p:nvPr>
            <p:ph type="sldNum" sz="quarter" idx="5"/>
          </p:nvPr>
        </p:nvSpPr>
        <p:spPr/>
        <p:txBody>
          <a:bodyPr/>
          <a:lstStyle/>
          <a:p>
            <a:fld id="{DCAB4EEF-E6A6-443A-9002-C818CA3D1287}" type="slidenum">
              <a:rPr lang="en-GB" smtClean="0"/>
              <a:t>31</a:t>
            </a:fld>
            <a:endParaRPr lang="en-GB"/>
          </a:p>
        </p:txBody>
      </p:sp>
    </p:spTree>
    <p:extLst>
      <p:ext uri="{BB962C8B-B14F-4D97-AF65-F5344CB8AC3E}">
        <p14:creationId xmlns:p14="http://schemas.microsoft.com/office/powerpoint/2010/main" val="139861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a:ea typeface="Calibri"/>
              <a:cs typeface="Calibri"/>
            </a:endParaRPr>
          </a:p>
          <a:p>
            <a:pPr marL="171450" indent="-171450">
              <a:buFont typeface="Arial" panose="020B0604020202020204" pitchFamily="34" charset="0"/>
              <a:buChar char="•"/>
            </a:pPr>
            <a:r>
              <a:rPr lang="en-US">
                <a:ea typeface="Calibri"/>
                <a:cs typeface="Calibri"/>
              </a:rPr>
              <a:t>Take a moment to establish group protocols. </a:t>
            </a:r>
          </a:p>
          <a:p>
            <a:pPr marL="171450" indent="-171450">
              <a:buFont typeface="Arial" panose="020B0604020202020204" pitchFamily="34" charset="0"/>
              <a:buChar char="•"/>
            </a:pPr>
            <a:r>
              <a:rPr lang="en-US">
                <a:ea typeface="Calibri"/>
                <a:cs typeface="Calibri"/>
              </a:rPr>
              <a:t>Ask participants to check and comment on anything they would like to add or amend. </a:t>
            </a:r>
          </a:p>
          <a:p>
            <a:pPr marL="171450" indent="-171450">
              <a:buFont typeface="Arial" panose="020B0604020202020204" pitchFamily="34" charset="0"/>
              <a:buChar char="•"/>
            </a:pPr>
            <a:r>
              <a:rPr lang="en-US">
                <a:ea typeface="Calibri"/>
                <a:cs typeface="Calibri"/>
              </a:rPr>
              <a:t>The protocols on the slide are suggestions and may be amended for your school context.</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3</a:t>
            </a:fld>
            <a:endParaRPr lang="en-GB"/>
          </a:p>
        </p:txBody>
      </p:sp>
    </p:spTree>
    <p:extLst>
      <p:ext uri="{BB962C8B-B14F-4D97-AF65-F5344CB8AC3E}">
        <p14:creationId xmlns:p14="http://schemas.microsoft.com/office/powerpoint/2010/main" val="2206231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171450" indent="-171450">
              <a:buFont typeface="Arial" panose="020B0604020202020204" pitchFamily="34" charset="0"/>
              <a:buChar char="•"/>
            </a:pPr>
            <a:r>
              <a:rPr lang="en-GB" b="0" dirty="0"/>
              <a:t>An opportunity for participants to stop and reflect on how they use comparator data. </a:t>
            </a:r>
          </a:p>
          <a:p>
            <a:pPr marL="171450" indent="-171450">
              <a:buFont typeface="Arial" panose="020B0604020202020204" pitchFamily="34" charset="0"/>
              <a:buChar char="•"/>
            </a:pPr>
            <a:endParaRPr lang="en-GB" b="1" dirty="0"/>
          </a:p>
          <a:p>
            <a:pPr marL="0" indent="0">
              <a:buFont typeface="Arial" panose="020B0604020202020204" pitchFamily="34" charset="0"/>
              <a:buNone/>
            </a:pPr>
            <a:r>
              <a:rPr lang="en-GB" b="1" dirty="0"/>
              <a:t>Talking Points</a:t>
            </a:r>
          </a:p>
          <a:p>
            <a:pPr marL="171450" indent="-171450">
              <a:buFont typeface="Arial" panose="020B0604020202020204" pitchFamily="34" charset="0"/>
              <a:buChar char="•"/>
            </a:pPr>
            <a:r>
              <a:rPr lang="en-GB" b="0" dirty="0"/>
              <a:t>Facilitators may wish to draw out the range of confidence levels in using comparator data. They may also wish to draw out the types of comparator data that could be used for supporting the analysis and interpretation of data. </a:t>
            </a:r>
          </a:p>
        </p:txBody>
      </p:sp>
      <p:sp>
        <p:nvSpPr>
          <p:cNvPr id="4" name="Slide Number Placeholder 3"/>
          <p:cNvSpPr>
            <a:spLocks noGrp="1"/>
          </p:cNvSpPr>
          <p:nvPr>
            <p:ph type="sldNum" sz="quarter" idx="5"/>
          </p:nvPr>
        </p:nvSpPr>
        <p:spPr/>
        <p:txBody>
          <a:bodyPr/>
          <a:lstStyle/>
          <a:p>
            <a:fld id="{DCAB4EEF-E6A6-443A-9002-C818CA3D1287}" type="slidenum">
              <a:rPr lang="en-GB" smtClean="0"/>
              <a:t>32</a:t>
            </a:fld>
            <a:endParaRPr lang="en-GB"/>
          </a:p>
        </p:txBody>
      </p:sp>
    </p:spTree>
    <p:extLst>
      <p:ext uri="{BB962C8B-B14F-4D97-AF65-F5344CB8AC3E}">
        <p14:creationId xmlns:p14="http://schemas.microsoft.com/office/powerpoint/2010/main" val="3029318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14BF-4C3D-1DDD-6409-1C76251B4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2BAAF-8D60-871E-0B17-C68453AB9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9EE27-975E-DC4E-4BE0-964ED7AA0E2E}"/>
              </a:ext>
            </a:extLst>
          </p:cNvPr>
          <p:cNvSpPr>
            <a:spLocks noGrp="1"/>
          </p:cNvSpPr>
          <p:nvPr>
            <p:ph type="body" idx="1"/>
          </p:nvPr>
        </p:nvSpPr>
        <p:spPr/>
        <p:txBody>
          <a:bodyPr/>
          <a:lstStyle/>
          <a:p>
            <a:r>
              <a:rPr lang="en-GB" b="1"/>
              <a:t>Key Messages</a:t>
            </a:r>
          </a:p>
          <a:p>
            <a:endParaRPr lang="en-GB"/>
          </a:p>
          <a:p>
            <a:r>
              <a:rPr lang="en-GB"/>
              <a:t>This slide shows the aims of the session to be shared with participants. </a:t>
            </a:r>
          </a:p>
        </p:txBody>
      </p:sp>
      <p:sp>
        <p:nvSpPr>
          <p:cNvPr id="4" name="Slide Number Placeholder 3">
            <a:extLst>
              <a:ext uri="{FF2B5EF4-FFF2-40B4-BE49-F238E27FC236}">
                <a16:creationId xmlns:a16="http://schemas.microsoft.com/office/drawing/2014/main" id="{869E5690-7C0F-82A5-E60A-D4F2AA052F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585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Reflective Questions</a:t>
            </a:r>
          </a:p>
          <a:p>
            <a:endParaRPr lang="en-GB" b="1"/>
          </a:p>
          <a:p>
            <a:r>
              <a:rPr lang="en-GB" b="0"/>
              <a:t>A final reflective task. Ask participants to consider the question and then feedback into the room.  </a:t>
            </a:r>
          </a:p>
          <a:p>
            <a:endParaRPr lang="en-GB"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933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GB">
                <a:ea typeface="Calibri"/>
                <a:cs typeface="Calibri"/>
              </a:rPr>
              <a:t>You can insert your own feedback link here.</a:t>
            </a:r>
            <a:endParaRPr lang="en-GB"/>
          </a:p>
          <a:p>
            <a:pPr>
              <a:lnSpc>
                <a:spcPct val="150000"/>
              </a:lnSpc>
              <a:defRPr/>
            </a:pPr>
            <a:r>
              <a:rPr lang="en-GB"/>
              <a:t>Thank-you. We hope that you found this resource useful. </a:t>
            </a:r>
            <a:endParaRPr lang="en-US">
              <a:ea typeface="Calibri"/>
              <a:cs typeface="Calibri"/>
            </a:endParaRPr>
          </a:p>
          <a:p>
            <a:pPr>
              <a:defRPr/>
            </a:pPr>
            <a:r>
              <a:rPr lang="en-GB"/>
              <a:t>Please provide feedback on the materials here </a:t>
            </a:r>
            <a:r>
              <a:rPr lang="en-GB">
                <a:hlinkClick r:id="rId3"/>
              </a:rPr>
              <a:t>https://forms.office.com/e/viKTsvQj9d</a:t>
            </a:r>
            <a:endParaRPr lang="en-GB"/>
          </a:p>
          <a:p>
            <a:pPr>
              <a:lnSpc>
                <a:spcPct val="150000"/>
              </a:lnSpc>
              <a:defRPr/>
            </a:pPr>
            <a:r>
              <a:rPr lang="en-GB"/>
              <a:t>Your comments are appreciated and will be used to inform future resources. </a:t>
            </a:r>
            <a:endParaRPr lang="en-US">
              <a:ea typeface="Calibri"/>
              <a:cs typeface="Calibri"/>
            </a:endParaRPr>
          </a:p>
          <a:p>
            <a:pPr>
              <a:lnSpc>
                <a:spcPct val="150000"/>
              </a:lnSpc>
              <a:defRPr/>
            </a:pPr>
            <a:r>
              <a:rPr lang="en-GB"/>
              <a:t>This link should not be shared with the audience. </a:t>
            </a:r>
          </a:p>
        </p:txBody>
      </p:sp>
      <p:sp>
        <p:nvSpPr>
          <p:cNvPr id="4" name="Slide Number Placeholder 3"/>
          <p:cNvSpPr>
            <a:spLocks noGrp="1"/>
          </p:cNvSpPr>
          <p:nvPr>
            <p:ph type="sldNum" sz="quarter" idx="5"/>
          </p:nvPr>
        </p:nvSpPr>
        <p:spPr/>
        <p:txBody>
          <a:bodyPr/>
          <a:lstStyle/>
          <a:p>
            <a:fld id="{13DD04D9-FF02-40C5-8D85-1A6056E8D2A2}" type="slidenum">
              <a:rPr lang="en-GB" smtClean="0"/>
              <a:t>35</a:t>
            </a:fld>
            <a:endParaRPr lang="en-GB"/>
          </a:p>
        </p:txBody>
      </p:sp>
    </p:spTree>
    <p:extLst>
      <p:ext uri="{BB962C8B-B14F-4D97-AF65-F5344CB8AC3E}">
        <p14:creationId xmlns:p14="http://schemas.microsoft.com/office/powerpoint/2010/main" val="30237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endParaRPr lang="en-US">
              <a:ea typeface="Calibri"/>
              <a:cs typeface="Calibri"/>
            </a:endParaRPr>
          </a:p>
          <a:p>
            <a:pPr marL="171450" indent="-171450">
              <a:buFont typeface="Arial" panose="020B0604020202020204" pitchFamily="34" charset="0"/>
              <a:buChar char="•"/>
            </a:pPr>
            <a:r>
              <a:rPr lang="en-GB"/>
              <a:t>This is an example of a simple connecter activity. It is recommended that facilitators use a connector activity that allows participants to take part in an informal discussion. </a:t>
            </a:r>
          </a:p>
          <a:p>
            <a:pPr marL="171450" indent="-171450">
              <a:buFont typeface="Arial" panose="020B0604020202020204" pitchFamily="34" charset="0"/>
              <a:buChar char="•"/>
            </a:pPr>
            <a:r>
              <a:rPr lang="en-GB"/>
              <a:t>This is to ensure that participants are relaxed, focused and ready for an interactive workshop. </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4</a:t>
            </a:fld>
            <a:endParaRPr lang="en-GB"/>
          </a:p>
        </p:txBody>
      </p:sp>
    </p:spTree>
    <p:extLst>
      <p:ext uri="{BB962C8B-B14F-4D97-AF65-F5344CB8AC3E}">
        <p14:creationId xmlns:p14="http://schemas.microsoft.com/office/powerpoint/2010/main" val="394744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offers a brief recap of content covered in previous workshops.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83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shows the aims of the session to be shared with participants.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21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This slide shows the content covered throughout the workshop. Further details and suggested timings are provided below. Facilitators can amend content and timings to suit their needs and context.</a:t>
            </a:r>
          </a:p>
          <a:p>
            <a:endParaRPr lang="en-GB" dirty="0"/>
          </a:p>
          <a:p>
            <a:pPr marL="171450" indent="-171450">
              <a:buFont typeface="Arial" panose="020B0604020202020204" pitchFamily="34" charset="0"/>
              <a:buChar char="•"/>
            </a:pPr>
            <a:r>
              <a:rPr lang="en-GB" dirty="0"/>
              <a:t>National guidance and research – allow 5 mins for this section. It can be extended to 10-15 mins if facilitators wish to provide time for participants to read and discuss the relevant section of the evidence review.</a:t>
            </a:r>
          </a:p>
          <a:p>
            <a:pPr marL="171450" indent="-171450">
              <a:buFont typeface="Arial" panose="020B0604020202020204" pitchFamily="34" charset="0"/>
              <a:buChar char="•"/>
            </a:pPr>
            <a:r>
              <a:rPr lang="en-GB" dirty="0"/>
              <a:t>Using data  – allow 10 – 15 minutes for this section. It provides some introductory thoughts around using data for analysis. There is an activity which provides participants with an opportunity to discuss how confident they and their staff are in effectively analysing and using data. Allow 15 mins for this section including the activity. </a:t>
            </a:r>
          </a:p>
          <a:p>
            <a:pPr marL="171450" indent="-171450">
              <a:buFont typeface="Arial" panose="020B0604020202020204" pitchFamily="34" charset="0"/>
              <a:buChar char="•"/>
            </a:pPr>
            <a:r>
              <a:rPr lang="en-GB" dirty="0"/>
              <a:t>Getting started – allow 20 minutes. This section provides ideas on what we could be looking for when we are looking to interpret data.</a:t>
            </a:r>
          </a:p>
          <a:p>
            <a:pPr marL="171450" indent="-171450">
              <a:buFont typeface="Arial" panose="020B0604020202020204" pitchFamily="34" charset="0"/>
              <a:buChar char="•"/>
            </a:pPr>
            <a:r>
              <a:rPr lang="en-GB" dirty="0"/>
              <a:t>Interpreting the data – allow 25 - 35 minutes. This section provides examples of data interpretation and includes opportunities for discussion.</a:t>
            </a:r>
          </a:p>
          <a:p>
            <a:pPr marL="171450" indent="-171450">
              <a:buFont typeface="Arial" panose="020B0604020202020204" pitchFamily="34" charset="0"/>
              <a:buChar char="•"/>
            </a:pPr>
            <a:r>
              <a:rPr lang="en-GB" dirty="0"/>
              <a:t>Comparator data – 10 minutes. Facilitator can make the decision on whether to include time to explore virtual comparator examples or only discuss comparator data and it’s purpose and how senior leaders use it. </a:t>
            </a:r>
            <a:endParaRPr lang="en-GB" dirty="0">
              <a:ea typeface="Calibri"/>
              <a:cs typeface="Calibri"/>
            </a:endParaRPr>
          </a:p>
          <a:p>
            <a:pPr marL="171450" indent="-171450">
              <a:buFont typeface="Arial" panose="020B0604020202020204" pitchFamily="34" charset="0"/>
              <a:buChar char="•"/>
            </a:pPr>
            <a:r>
              <a:rPr lang="en-GB" dirty="0"/>
              <a:t>Next steps – this section considers the next steps following an analysis of gaps, patterns or trends. It assumes that participants will be familiar with the messages delivered in workshop 2. Allow 10 mins for this section. However, facilitators may wish to extend this section and include an activity on intersecting data based on some of the gaps identified in the analysing data section.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It is expected that this workshop should take between 1 hour and 15 mins and 1.5 hours to deliver.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1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prstClr val="black"/>
                </a:solidFill>
              </a:rPr>
              <a:t>Key messages</a:t>
            </a:r>
            <a:endParaRPr lang="en-US" dirty="0">
              <a:solidFill>
                <a:prstClr val="black"/>
              </a:solidFill>
              <a:ea typeface="Calibri"/>
              <a:cs typeface="Calibri"/>
            </a:endParaRPr>
          </a:p>
          <a:p>
            <a:pPr>
              <a:defRPr/>
            </a:pPr>
            <a:endParaRPr lang="en-GB" sz="1200" b="0" i="0" u="none" strike="noStrike" kern="1200" cap="none" spc="0" normalizeH="0" baseline="0" noProof="0" dirty="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dirty="0">
                <a:solidFill>
                  <a:prstClr val="black"/>
                </a:solidFill>
                <a:ea typeface="Calibri"/>
                <a:cs typeface="Calibri"/>
              </a:rPr>
              <a:t>The GTCS Standard for full registration and for Career Long Professional Learning highlights the importance of the use of data in decision-making.</a:t>
            </a:r>
          </a:p>
          <a:p>
            <a:pPr marL="171450" indent="-171450">
              <a:buFont typeface="Arial" panose="020B0604020202020204" pitchFamily="34" charset="0"/>
              <a:buChar char="•"/>
              <a:defRPr/>
            </a:pPr>
            <a:r>
              <a:rPr lang="en-GB" dirty="0">
                <a:solidFill>
                  <a:prstClr val="black"/>
                </a:solidFill>
                <a:ea typeface="Calibri"/>
                <a:cs typeface="Calibri"/>
              </a:rPr>
              <a:t>The standard is the same for both groups. </a:t>
            </a:r>
          </a:p>
          <a:p>
            <a:pPr marL="171450" indent="-171450">
              <a:buFont typeface="Arial" panose="020B0604020202020204" pitchFamily="34" charset="0"/>
              <a:buChar char="•"/>
              <a:defRPr/>
            </a:pPr>
            <a:r>
              <a:rPr lang="en-GB" dirty="0">
                <a:solidFill>
                  <a:prstClr val="black"/>
                </a:solidFill>
                <a:ea typeface="Calibri"/>
                <a:cs typeface="Calibri"/>
              </a:rPr>
              <a:t>This standard emphasises the importance of data being used to support planning and enhancing learning.</a:t>
            </a:r>
          </a:p>
          <a:p>
            <a:pPr marL="171450" indent="-171450">
              <a:buFont typeface="Arial" panose="020B0604020202020204" pitchFamily="34" charset="0"/>
              <a:buChar char="•"/>
              <a:defRPr/>
            </a:pPr>
            <a:endParaRPr lang="en-GB" b="1" dirty="0">
              <a:solidFill>
                <a:prstClr val="black"/>
              </a:solidFill>
              <a:ea typeface="Calibri"/>
              <a:cs typeface="Calibri"/>
            </a:endParaRPr>
          </a:p>
          <a:p>
            <a:pPr>
              <a:defRPr/>
            </a:pPr>
            <a:r>
              <a:rPr lang="en-GB" sz="1200" b="1" i="0" u="none" strike="noStrike" kern="1200" cap="none" spc="0" normalizeH="0" baseline="0" noProof="0" dirty="0">
                <a:ln>
                  <a:noFill/>
                </a:ln>
                <a:solidFill>
                  <a:prstClr val="black"/>
                </a:solidFill>
                <a:effectLst/>
                <a:uLnTx/>
                <a:uFillTx/>
                <a:latin typeface="+mn-lt"/>
                <a:ea typeface="Calibri"/>
                <a:cs typeface="Calibri"/>
              </a:rPr>
              <a:t>Reflective Questions</a:t>
            </a:r>
          </a:p>
          <a:p>
            <a:pPr>
              <a:defRPr/>
            </a:pPr>
            <a:endParaRPr lang="en-GB" sz="1200" b="0" i="0" u="none" strike="noStrike" kern="1200" cap="none" spc="0" normalizeH="0" baseline="0" noProof="0" dirty="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sz="1200" b="0" i="0" u="none" strike="noStrike" kern="1200" cap="none" spc="0" normalizeH="0" baseline="0" noProof="0" dirty="0">
                <a:ln>
                  <a:noFill/>
                </a:ln>
                <a:solidFill>
                  <a:prstClr val="black"/>
                </a:solidFill>
                <a:effectLst/>
                <a:uLnTx/>
                <a:uFillTx/>
                <a:latin typeface="+mn-lt"/>
                <a:ea typeface="Calibri"/>
                <a:cs typeface="Calibri"/>
              </a:rPr>
              <a:t>How wide ranging and robust is the data you are using in school? How do you know?</a:t>
            </a:r>
          </a:p>
        </p:txBody>
      </p:sp>
      <p:sp>
        <p:nvSpPr>
          <p:cNvPr id="4" name="Slide Number Placeholder 3"/>
          <p:cNvSpPr>
            <a:spLocks noGrp="1"/>
          </p:cNvSpPr>
          <p:nvPr>
            <p:ph type="sldNum" sz="quarter" idx="5"/>
          </p:nvPr>
        </p:nvSpPr>
        <p:spPr/>
        <p:txBody>
          <a:bodyPr/>
          <a:lstStyle/>
          <a:p>
            <a:fld id="{DCAB4EEF-E6A6-443A-9002-C818CA3D1287}" type="slidenum">
              <a:rPr lang="en-GB" smtClean="0"/>
              <a:t>8</a:t>
            </a:fld>
            <a:endParaRPr lang="en-GB"/>
          </a:p>
        </p:txBody>
      </p:sp>
    </p:spTree>
    <p:extLst>
      <p:ext uri="{BB962C8B-B14F-4D97-AF65-F5344CB8AC3E}">
        <p14:creationId xmlns:p14="http://schemas.microsoft.com/office/powerpoint/2010/main" val="410346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How Good is Our School 4 describes the ways in which schools may use data effectively for improvement. This includes:</a:t>
            </a:r>
          </a:p>
          <a:p>
            <a:pPr marL="0" indent="0">
              <a:buFont typeface="Arial" panose="020B0604020202020204" pitchFamily="34" charset="0"/>
              <a:buNone/>
            </a:pPr>
            <a:endParaRPr lang="en-GB" b="0"/>
          </a:p>
          <a:p>
            <a:pPr marL="628650" lvl="1" indent="-171450">
              <a:buFont typeface="Courier New" panose="02070309020205020404" pitchFamily="49" charset="0"/>
              <a:buChar char="o"/>
            </a:pPr>
            <a:r>
              <a:rPr lang="en-GB" b="0"/>
              <a:t>Gathering data to monitor and track progress</a:t>
            </a:r>
          </a:p>
          <a:p>
            <a:pPr marL="628650" lvl="1" indent="-171450">
              <a:buFont typeface="Courier New" panose="02070309020205020404" pitchFamily="49" charset="0"/>
              <a:buChar char="o"/>
            </a:pPr>
            <a:r>
              <a:rPr lang="en-GB" b="0"/>
              <a:t>Regular interrogation of data</a:t>
            </a:r>
          </a:p>
          <a:p>
            <a:pPr marL="628650" lvl="1" indent="-171450">
              <a:buFont typeface="Courier New" panose="02070309020205020404" pitchFamily="49" charset="0"/>
              <a:buChar char="o"/>
            </a:pPr>
            <a:r>
              <a:rPr lang="en-GB" b="0"/>
              <a:t>Making effective use of data on child poverty to ensure equity, and</a:t>
            </a:r>
          </a:p>
          <a:p>
            <a:pPr marL="628650" lvl="1" indent="-171450">
              <a:buFont typeface="Courier New" panose="02070309020205020404" pitchFamily="49" charset="0"/>
              <a:buChar char="o"/>
            </a:pPr>
            <a:r>
              <a:rPr lang="en-GB" b="0"/>
              <a:t>Ensuring that all teachers have well developed skills of data analysis</a:t>
            </a:r>
          </a:p>
          <a:p>
            <a:pPr marL="628650" lvl="1" indent="-171450">
              <a:buFont typeface="Courier New" panose="02070309020205020404" pitchFamily="49" charset="0"/>
              <a:buChar char="o"/>
            </a:pPr>
            <a:endParaRPr lang="en-GB" b="0"/>
          </a:p>
          <a:p>
            <a:pPr marL="0" lvl="0" indent="0">
              <a:buFont typeface="Arial" panose="020B0604020202020204" pitchFamily="34" charset="0"/>
              <a:buNone/>
            </a:pPr>
            <a:r>
              <a:rPr lang="en-GB" b="1"/>
              <a:t>Reflective Questions</a:t>
            </a:r>
          </a:p>
          <a:p>
            <a:pPr marL="0" lvl="0" indent="0">
              <a:buFont typeface="Arial" panose="020B0604020202020204" pitchFamily="34" charset="0"/>
              <a:buNone/>
            </a:pPr>
            <a:endParaRPr lang="en-GB" b="0"/>
          </a:p>
          <a:p>
            <a:pPr marL="171450" lvl="0" indent="-171450">
              <a:buFont typeface="Arial" panose="020B0604020202020204" pitchFamily="34" charset="0"/>
              <a:buChar char="•"/>
            </a:pPr>
            <a:r>
              <a:rPr lang="en-GB" b="0"/>
              <a:t>How confident are we in using data to focus on improvement?</a:t>
            </a:r>
          </a:p>
        </p:txBody>
      </p:sp>
      <p:sp>
        <p:nvSpPr>
          <p:cNvPr id="4" name="Slide Number Placeholder 3"/>
          <p:cNvSpPr>
            <a:spLocks noGrp="1"/>
          </p:cNvSpPr>
          <p:nvPr>
            <p:ph type="sldNum" sz="quarter" idx="5"/>
          </p:nvPr>
        </p:nvSpPr>
        <p:spPr/>
        <p:txBody>
          <a:bodyPr/>
          <a:lstStyle/>
          <a:p>
            <a:fld id="{13DD04D9-FF02-40C5-8D85-1A6056E8D2A2}" type="slidenum">
              <a:rPr lang="en-GB" smtClean="0"/>
              <a:t>9</a:t>
            </a:fld>
            <a:endParaRPr lang="en-GB"/>
          </a:p>
        </p:txBody>
      </p:sp>
    </p:spTree>
    <p:extLst>
      <p:ext uri="{BB962C8B-B14F-4D97-AF65-F5344CB8AC3E}">
        <p14:creationId xmlns:p14="http://schemas.microsoft.com/office/powerpoint/2010/main" val="310856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022F-8859-32F7-07A9-C3408F5FD3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830631-32F2-D178-9C68-F3AEDC2F8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B8AE5D9-A88A-2638-48D2-983C9B1F136E}"/>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F7D8DAB-4CA9-C865-21CE-EB1A87F30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F94DE-AD01-BCC8-8BEF-8CB099A0091A}"/>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72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086E-EEB5-9749-65A1-3245311E77A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E392221-B527-6FF5-B57E-BD1EE68AD4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13E7DD-53C1-B057-E2E3-5F80F2D8538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4F7549C9-5F42-7421-56B3-F8E767EFE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CF6ED-695C-8E43-5F66-DBE4565CAA0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400683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01CB9-E080-1345-11A9-74A832BE419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B320F9-0AF7-0271-0853-04A652BC87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62ABA0-DDE8-325E-AE77-A9879EEBFC20}"/>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142EEFB3-A4AD-A5AE-7381-F905A441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9A3DB-28A5-AE5B-DEDC-56828F065E2E}"/>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54004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1CA7-52A2-4BB4-18E6-D4BA4728B0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B61D58-DE61-FF6D-8845-42973E49CE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41EF57-A9ED-E023-7D46-28B142056FB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B4F8801-42FA-19DE-1D43-550F55C58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ABAA6C-58B2-9974-AFF0-F36A4CBC7FF0}"/>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77182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0863-6C25-665C-94A1-0AC17EB83B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5B13102-4A59-B5C9-81E1-64B393D12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0A2961-FD6C-9503-AB55-E1FF0A76300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D1451E1A-7C40-8E90-A92A-31298C42B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6AB61-4570-5772-6DFE-16308B0DC76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268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5BC0-A783-E435-6F1C-481AA2233D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C7CE52F-3B62-8F1D-9A7E-EE72DDD9F3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D446A58-F14C-C9C5-DB9A-ACF7A2E5EF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CCF912-D0AF-3065-EBF9-6D8DD06155EA}"/>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317BE103-A09F-EF61-8591-26DFCAD3C6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C00CB-8993-2252-2324-7952EE87B573}"/>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75672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FF76-ED9F-2140-4AFC-C46982F8857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518FE0-112F-EB0B-3637-11457634A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F64401-AD08-CDF6-51F6-6C1CAD10A4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438A51-58FD-F385-237F-6E70B8B9D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451C9E-F688-8511-FDAA-08F2B0BAFA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8349DD9-6A27-558E-FDFC-39D42E9F3C69}"/>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8" name="Footer Placeholder 7">
            <a:extLst>
              <a:ext uri="{FF2B5EF4-FFF2-40B4-BE49-F238E27FC236}">
                <a16:creationId xmlns:a16="http://schemas.microsoft.com/office/drawing/2014/main" id="{010D87D4-AD7D-EC8A-B0C6-E4751D448C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D7D097-5FDE-76AF-7921-6C4206D2E54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4070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7F8B-B141-B051-C14C-34C7D5A5CB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BBF32B-F182-1D4A-234F-14119FECB418}"/>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4" name="Footer Placeholder 3">
            <a:extLst>
              <a:ext uri="{FF2B5EF4-FFF2-40B4-BE49-F238E27FC236}">
                <a16:creationId xmlns:a16="http://schemas.microsoft.com/office/drawing/2014/main" id="{13071B22-D8DE-ADAC-ECF7-C62BB889CF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F72DCB-DE81-00EC-77F7-943FF5B0512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3255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7348C-1EA0-E1A4-5A95-A66FCA286316}"/>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3" name="Footer Placeholder 2">
            <a:extLst>
              <a:ext uri="{FF2B5EF4-FFF2-40B4-BE49-F238E27FC236}">
                <a16:creationId xmlns:a16="http://schemas.microsoft.com/office/drawing/2014/main" id="{C6670FB6-C84D-410A-FE8D-B0FD691DF8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3DD7EC-3420-16B9-A2A3-0D54FBB62E0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5257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BED-04A3-8B75-166C-001AB691B6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33076FD-4723-5EE0-4AD6-01AC74BEC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077F29B-1586-85E6-F3E2-73E21F247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1CDEE1-ED74-67AE-070F-0C6E6D770D7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9761B3AB-32BF-EF22-0AAC-4C812C37E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FDF82-5749-7D43-7A46-30DDD65108B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29067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3C8D-E239-F20C-DBE4-8C3E6C1C55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D88340-EAA3-D1C0-355A-E5C710599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AA8846-162B-BA4F-3A5B-0DA93B816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EA96E-44A8-D9B8-FCA3-F40D1138AB9F}"/>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BD9DD45B-F64A-EB21-7B3C-C9E45B724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8BCF4-B0D9-0BBC-7138-2C277958089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718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C1D5-2915-4BBB-E78B-CA5A7221F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936A-4F46-3D9C-892E-C39C8C762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B434A8-0911-EA32-BBBF-B86A4858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0B93F352-0929-C1C2-F30D-FCC0A22CA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3A1BE-D51E-2F8D-8F35-F0D2A997E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42FA-A159-430A-8735-F5AF1BBC3176}" type="slidenum">
              <a:rPr lang="en-GB" smtClean="0"/>
              <a:t>‹#›</a:t>
            </a:fld>
            <a:endParaRPr lang="en-GB"/>
          </a:p>
        </p:txBody>
      </p:sp>
    </p:spTree>
    <p:extLst>
      <p:ext uri="{BB962C8B-B14F-4D97-AF65-F5344CB8AC3E}">
        <p14:creationId xmlns:p14="http://schemas.microsoft.com/office/powerpoint/2010/main" val="362231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education.gov.scot/professional-learning/the-national-model-of-professional-learni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Trpx8b5m-vM?si=EMmXWUNbLea3Hd9i"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youtu.be/NNSHu0rkew8?si=NTj7dOOQ1jZuXVDg"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s://learn.nes.nhs.scot/2274/quality-improvement-zone/qi-tools/pdsa"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girfec.fife.scot/__data/assets/pdf_file/0030/187761/Model-for-Improvement-in-Action-Practice-Based-Learning.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52167fdf3d4d70eeda_GTCS_The%20Standard%20for%20Full%20Registratio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gtcs.org.uk/documents/the-standard-for-career-long-professional-lear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AA1E-C686-257D-1296-AACD1272AC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4702" y="123092"/>
            <a:ext cx="3395766" cy="1426588"/>
          </a:xfrm>
          <a:prstGeom prst="rect">
            <a:avLst/>
          </a:prstGeom>
        </p:spPr>
      </p:pic>
      <p:sp>
        <p:nvSpPr>
          <p:cNvPr id="5" name="Title 4">
            <a:extLst>
              <a:ext uri="{FF2B5EF4-FFF2-40B4-BE49-F238E27FC236}">
                <a16:creationId xmlns:a16="http://schemas.microsoft.com/office/drawing/2014/main" id="{058D1B16-192D-1D1C-E8F1-2CB90B9ED7D6}"/>
              </a:ext>
            </a:extLst>
          </p:cNvPr>
          <p:cNvSpPr>
            <a:spLocks noGrp="1"/>
          </p:cNvSpPr>
          <p:nvPr>
            <p:ph type="title" idx="4294967295"/>
          </p:nvPr>
        </p:nvSpPr>
        <p:spPr>
          <a:xfrm>
            <a:off x="658157" y="2074796"/>
            <a:ext cx="10633257"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500" b="1" i="0" u="none" strike="noStrike" kern="1200" cap="none" spc="0" normalizeH="0" baseline="0" noProof="0">
                <a:ln>
                  <a:noFill/>
                </a:ln>
                <a:solidFill>
                  <a:schemeClr val="tx1"/>
                </a:solidFill>
                <a:effectLst/>
                <a:uLnTx/>
                <a:uFillTx/>
                <a:latin typeface="+mj-lt"/>
                <a:ea typeface="+mn-ea"/>
                <a:cs typeface="+mn-cs"/>
              </a:rPr>
              <a:t>Effective use of data</a:t>
            </a:r>
            <a:endParaRPr kumimoji="0" lang="en-US" sz="6500" b="1" i="0" u="none" strike="noStrike" kern="1200" cap="none" spc="0" normalizeH="0" baseline="0" noProof="0">
              <a:ln>
                <a:noFill/>
              </a:ln>
              <a:solidFill>
                <a:schemeClr val="tx1"/>
              </a:solidFill>
              <a:effectLst/>
              <a:uLnTx/>
              <a:uFillTx/>
              <a:latin typeface="+mj-lt"/>
              <a:ea typeface="+mn-ea"/>
              <a:cs typeface="+mn-cs"/>
            </a:endParaRPr>
          </a:p>
        </p:txBody>
      </p:sp>
      <p:sp>
        <p:nvSpPr>
          <p:cNvPr id="6" name="Rectangle 5">
            <a:extLst>
              <a:ext uri="{FF2B5EF4-FFF2-40B4-BE49-F238E27FC236}">
                <a16:creationId xmlns:a16="http://schemas.microsoft.com/office/drawing/2014/main" id="{7DCDC8A9-380C-4415-4A49-167F3F557291}"/>
              </a:ext>
            </a:extLst>
          </p:cNvPr>
          <p:cNvSpPr/>
          <p:nvPr/>
        </p:nvSpPr>
        <p:spPr>
          <a:xfrm>
            <a:off x="658157" y="3282988"/>
            <a:ext cx="10633257" cy="1323439"/>
          </a:xfrm>
          <a:prstGeom prst="rect">
            <a:avLst/>
          </a:prstGeom>
        </p:spPr>
        <p:txBody>
          <a:bodyPr wrap="square" lIns="91440" tIns="45720" rIns="91440" bIns="45720" anchor="t">
            <a:spAutoFit/>
          </a:bodyPr>
          <a:lstStyle/>
          <a:p>
            <a:r>
              <a:rPr lang="en-GB" sz="4000" b="1" dirty="0">
                <a:latin typeface="+mj-lt"/>
              </a:rPr>
              <a:t>4. Interpreting and analysing data</a:t>
            </a:r>
          </a:p>
          <a:p>
            <a:r>
              <a:rPr lang="en-US" sz="4000">
                <a:latin typeface="+mj-lt"/>
              </a:rPr>
              <a:t> Practitioners</a:t>
            </a:r>
            <a:endParaRPr lang="en-US" sz="4000"/>
          </a:p>
        </p:txBody>
      </p:sp>
      <p:pic>
        <p:nvPicPr>
          <p:cNvPr id="7" name="Picture 6">
            <a:extLst>
              <a:ext uri="{FF2B5EF4-FFF2-40B4-BE49-F238E27FC236}">
                <a16:creationId xmlns:a16="http://schemas.microsoft.com/office/drawing/2014/main" id="{94BDB4D2-3735-228B-776C-800B8BC5A85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16605"/>
            <a:ext cx="12209380" cy="2233532"/>
          </a:xfrm>
          <a:prstGeom prst="rect">
            <a:avLst/>
          </a:prstGeom>
        </p:spPr>
      </p:pic>
    </p:spTree>
    <p:extLst>
      <p:ext uri="{BB962C8B-B14F-4D97-AF65-F5344CB8AC3E}">
        <p14:creationId xmlns:p14="http://schemas.microsoft.com/office/powerpoint/2010/main" val="160069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E3D3A-814E-3DF8-AA51-F4A5E18FCF8C}"/>
              </a:ext>
            </a:extLst>
          </p:cNvPr>
          <p:cNvSpPr txBox="1">
            <a:spLocks noGrp="1"/>
          </p:cNvSpPr>
          <p:nvPr>
            <p:ph type="title" idx="4294967295"/>
          </p:nvPr>
        </p:nvSpPr>
        <p:spPr bwMode="auto">
          <a:xfrm>
            <a:off x="654716" y="467860"/>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mj-lt"/>
                <a:ea typeface="+mj-ea"/>
                <a:cs typeface="+mj-cs"/>
              </a:rPr>
              <a:t>Rapid Evidence Review Paper</a:t>
            </a:r>
          </a:p>
        </p:txBody>
      </p:sp>
      <p:sp>
        <p:nvSpPr>
          <p:cNvPr id="7" name="TextBox 6">
            <a:extLst>
              <a:ext uri="{FF2B5EF4-FFF2-40B4-BE49-F238E27FC236}">
                <a16:creationId xmlns:a16="http://schemas.microsoft.com/office/drawing/2014/main" id="{4145691D-F927-C6ED-A283-D464CDA8A340}"/>
              </a:ext>
            </a:extLst>
          </p:cNvPr>
          <p:cNvSpPr txBox="1"/>
          <p:nvPr/>
        </p:nvSpPr>
        <p:spPr>
          <a:xfrm>
            <a:off x="654716" y="957101"/>
            <a:ext cx="7842513" cy="5909310"/>
          </a:xfrm>
          <a:prstGeom prst="rect">
            <a:avLst/>
          </a:prstGeom>
          <a:noFill/>
        </p:spPr>
        <p:txBody>
          <a:bodyPr wrap="square" lIns="91440" tIns="45720" rIns="91440" bIns="45720" rtlCol="0" anchor="t">
            <a:spAutoFit/>
          </a:bodyPr>
          <a:lstStyle/>
          <a:p>
            <a:pP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Section four of the </a:t>
            </a:r>
            <a:r>
              <a:rPr kumimoji="0" lang="en-GB" sz="2400" b="0" i="0" u="none" strike="noStrike" kern="1200" cap="none" spc="0" normalizeH="0" baseline="0" noProof="0" dirty="0">
                <a:ln>
                  <a:noFill/>
                </a:ln>
                <a:solidFill>
                  <a:srgbClr val="0070C0"/>
                </a:solidFill>
                <a:effectLst/>
                <a:uLnTx/>
                <a:uFillTx/>
                <a:latin typeface="Calibri" panose="020F0502020204030204"/>
                <a:hlinkClick r:id="rId3">
                  <a:extLst>
                    <a:ext uri="{A12FA001-AC4F-418D-AE19-62706E023703}">
                      <ahyp:hlinkClr xmlns:ahyp="http://schemas.microsoft.com/office/drawing/2018/hyperlinkcolor" val="tx"/>
                    </a:ext>
                  </a:extLst>
                </a:hlinkClick>
              </a:rPr>
              <a:t>Education Scotland </a:t>
            </a:r>
            <a:r>
              <a:rPr lang="en-GB" sz="2400" dirty="0">
                <a:solidFill>
                  <a:srgbClr val="0070C0"/>
                </a:solidFill>
                <a:latin typeface="Calibri" panose="020F0502020204030204"/>
                <a:hlinkClick r:id="rId3">
                  <a:extLst>
                    <a:ext uri="{A12FA001-AC4F-418D-AE19-62706E023703}">
                      <ahyp:hlinkClr xmlns:ahyp="http://schemas.microsoft.com/office/drawing/2018/hyperlinkcolor" val="tx"/>
                    </a:ext>
                  </a:extLst>
                </a:hlinkClick>
              </a:rPr>
              <a:t>Rapid Evidence Review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on interpreting and analysing data highlights the points below</a:t>
            </a:r>
            <a:r>
              <a:rPr lang="en-GB" sz="2400">
                <a:solidFill>
                  <a:prstClr val="black"/>
                </a:solidFill>
                <a:latin typeface="Calibri" panose="020F0502020204030204"/>
              </a:rPr>
              <a:t>.</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Educators often report a lack of confidence in being able to interpret data.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Educators should be familiar with a range of key measures and measures should be embedded into improvement plans.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Educators should gather and analyse improvement data frequently and look for patterns, trends and variation.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effectLst/>
                <a:ea typeface="Calibri" panose="020F0502020204030204" pitchFamily="34" charset="0"/>
                <a:cs typeface="Arial" panose="020B0604020202020204" pitchFamily="34" charset="0"/>
              </a:rPr>
              <a:t>It is important to intersect data and evidence to understand why a pattern, trend or gap exists.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Schools and settings should utilise local and national comparator data.</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This is an image showing the first page of the Rapid Evidence Review summary report. ">
            <a:extLst>
              <a:ext uri="{FF2B5EF4-FFF2-40B4-BE49-F238E27FC236}">
                <a16:creationId xmlns:a16="http://schemas.microsoft.com/office/drawing/2014/main" id="{CD82C8AE-44FD-40DA-0D64-F471236A01E5}"/>
              </a:ext>
            </a:extLst>
          </p:cNvPr>
          <p:cNvPicPr>
            <a:picLocks noChangeAspect="1"/>
          </p:cNvPicPr>
          <p:nvPr/>
        </p:nvPicPr>
        <p:blipFill>
          <a:blip r:embed="rId4"/>
          <a:stretch>
            <a:fillRect/>
          </a:stretch>
        </p:blipFill>
        <p:spPr>
          <a:xfrm>
            <a:off x="8976732" y="311743"/>
            <a:ext cx="2771305" cy="3366893"/>
          </a:xfrm>
          <a:prstGeom prst="rect">
            <a:avLst/>
          </a:prstGeom>
          <a:ln>
            <a:solidFill>
              <a:schemeClr val="tx1"/>
            </a:solidFill>
          </a:ln>
        </p:spPr>
      </p:pic>
      <p:pic>
        <p:nvPicPr>
          <p:cNvPr id="3" name="Picture 2" descr="This is a QR code with a link to the evidence review paper. ">
            <a:extLst>
              <a:ext uri="{FF2B5EF4-FFF2-40B4-BE49-F238E27FC236}">
                <a16:creationId xmlns:a16="http://schemas.microsoft.com/office/drawing/2014/main" id="{427ADC8C-F04C-A9EE-58DE-4914FC5F99E9}"/>
              </a:ext>
            </a:extLst>
          </p:cNvPr>
          <p:cNvPicPr>
            <a:picLocks noChangeAspect="1"/>
          </p:cNvPicPr>
          <p:nvPr/>
        </p:nvPicPr>
        <p:blipFill>
          <a:blip r:embed="rId5"/>
          <a:stretch>
            <a:fillRect/>
          </a:stretch>
        </p:blipFill>
        <p:spPr>
          <a:xfrm>
            <a:off x="8976732" y="3872143"/>
            <a:ext cx="2771305" cy="2771305"/>
          </a:xfrm>
          <a:prstGeom prst="rect">
            <a:avLst/>
          </a:prstGeom>
          <a:ln>
            <a:solidFill>
              <a:schemeClr val="tx1"/>
            </a:solidFill>
          </a:ln>
        </p:spPr>
      </p:pic>
    </p:spTree>
    <p:extLst>
      <p:ext uri="{BB962C8B-B14F-4D97-AF65-F5344CB8AC3E}">
        <p14:creationId xmlns:p14="http://schemas.microsoft.com/office/powerpoint/2010/main" val="248368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8FEE-BA38-6DC1-6387-A537E3B0FAF1}"/>
              </a:ext>
            </a:extLst>
          </p:cNvPr>
          <p:cNvSpPr>
            <a:spLocks noGrp="1"/>
          </p:cNvSpPr>
          <p:nvPr>
            <p:ph type="title"/>
          </p:nvPr>
        </p:nvSpPr>
        <p:spPr>
          <a:xfrm>
            <a:off x="838200" y="216829"/>
            <a:ext cx="10515600" cy="928416"/>
          </a:xfrm>
        </p:spPr>
        <p:txBody>
          <a:bodyPr>
            <a:normAutofit/>
          </a:bodyPr>
          <a:lstStyle/>
          <a:p>
            <a:r>
              <a:rPr lang="en-GB" sz="4000" b="1">
                <a:solidFill>
                  <a:schemeClr val="tx1"/>
                </a:solidFill>
              </a:rPr>
              <a:t>Using data</a:t>
            </a:r>
            <a:r>
              <a:rPr lang="en-GB" sz="4000" b="1"/>
              <a:t> </a:t>
            </a:r>
          </a:p>
        </p:txBody>
      </p:sp>
      <p:sp>
        <p:nvSpPr>
          <p:cNvPr id="4" name="Content Placeholder 3">
            <a:extLst>
              <a:ext uri="{FF2B5EF4-FFF2-40B4-BE49-F238E27FC236}">
                <a16:creationId xmlns:a16="http://schemas.microsoft.com/office/drawing/2014/main" id="{CEB1D558-BF20-F38D-BD96-2DE7441868F2}"/>
              </a:ext>
            </a:extLst>
          </p:cNvPr>
          <p:cNvSpPr txBox="1">
            <a:spLocks noGrp="1"/>
          </p:cNvSpPr>
          <p:nvPr>
            <p:ph idx="1"/>
          </p:nvPr>
        </p:nvSpPr>
        <p:spPr>
          <a:xfrm>
            <a:off x="838200" y="1437839"/>
            <a:ext cx="7239000" cy="472353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i="0" u="none" strike="noStrike" baseline="0">
                <a:cs typeface="Arial"/>
              </a:rPr>
              <a:t>Data analysis </a:t>
            </a:r>
            <a:r>
              <a:rPr lang="en-GB" sz="2400" b="0" i="0" u="none" strike="noStrike" baseline="0">
                <a:cs typeface="Arial"/>
              </a:rPr>
              <a:t>involves examining information and breaking it down for understanding and meaning.</a:t>
            </a:r>
            <a:r>
              <a:rPr lang="en-GB" sz="2400">
                <a:cs typeface="Arial"/>
              </a:rPr>
              <a:t> </a:t>
            </a:r>
          </a:p>
          <a:p>
            <a:pPr marL="285750" indent="-285750">
              <a:lnSpc>
                <a:spcPct val="150000"/>
              </a:lnSpc>
              <a:buFont typeface="Arial" panose="020B0604020202020204" pitchFamily="34" charset="0"/>
              <a:buChar char="•"/>
            </a:pPr>
            <a:r>
              <a:rPr lang="en-GB" sz="2400">
                <a:cs typeface="Arial"/>
              </a:rPr>
              <a:t>To analyse data effectively educators should be confident in:</a:t>
            </a:r>
          </a:p>
          <a:p>
            <a:pPr lvl="1">
              <a:lnSpc>
                <a:spcPct val="150000"/>
              </a:lnSpc>
              <a:buFont typeface="Courier New" panose="02070309020205020404" pitchFamily="49" charset="0"/>
              <a:buChar char="o"/>
            </a:pPr>
            <a:r>
              <a:rPr lang="en-GB">
                <a:cs typeface="Arial"/>
              </a:rPr>
              <a:t> reading and interpreting a range of common tables, charts and diagrams, and</a:t>
            </a:r>
          </a:p>
          <a:p>
            <a:pPr lvl="1">
              <a:lnSpc>
                <a:spcPct val="150000"/>
              </a:lnSpc>
              <a:buFont typeface="Courier New" panose="02070309020205020404" pitchFamily="49" charset="0"/>
              <a:buChar char="o"/>
            </a:pPr>
            <a:r>
              <a:rPr lang="en-GB">
                <a:cs typeface="Arial"/>
              </a:rPr>
              <a:t>analysing and utilising the information gathered to inform improvement.  </a:t>
            </a:r>
          </a:p>
        </p:txBody>
      </p:sp>
      <p:pic>
        <p:nvPicPr>
          <p:cNvPr id="6" name="Graphic 5" descr="Bar chart with solid fill">
            <a:extLst>
              <a:ext uri="{FF2B5EF4-FFF2-40B4-BE49-F238E27FC236}">
                <a16:creationId xmlns:a16="http://schemas.microsoft.com/office/drawing/2014/main" id="{4E9D5C83-8DB2-06AD-5144-488AD62D75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5717" y="2034198"/>
            <a:ext cx="2789604" cy="2789604"/>
          </a:xfrm>
          <a:prstGeom prst="rect">
            <a:avLst/>
          </a:prstGeom>
        </p:spPr>
      </p:pic>
    </p:spTree>
    <p:extLst>
      <p:ext uri="{BB962C8B-B14F-4D97-AF65-F5344CB8AC3E}">
        <p14:creationId xmlns:p14="http://schemas.microsoft.com/office/powerpoint/2010/main" val="391206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877F5E-8DF5-D49D-BDC2-A1EC1CE152A8}"/>
              </a:ext>
            </a:extLst>
          </p:cNvPr>
          <p:cNvSpPr txBox="1">
            <a:spLocks noGrp="1"/>
          </p:cNvSpPr>
          <p:nvPr>
            <p:ph type="title" idx="4294967295"/>
          </p:nvPr>
        </p:nvSpPr>
        <p:spPr>
          <a:xfrm>
            <a:off x="838200" y="299520"/>
            <a:ext cx="5403574" cy="928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mj-cs"/>
              </a:rPr>
              <a:t>Reflection activity</a:t>
            </a:r>
          </a:p>
        </p:txBody>
      </p:sp>
      <p:sp>
        <p:nvSpPr>
          <p:cNvPr id="5" name="Content Placeholder 7">
            <a:extLst>
              <a:ext uri="{FF2B5EF4-FFF2-40B4-BE49-F238E27FC236}">
                <a16:creationId xmlns:a16="http://schemas.microsoft.com/office/drawing/2014/main" id="{FF79DB1B-7E93-06AB-2EAF-2F6DE11849E4}"/>
              </a:ext>
            </a:extLst>
          </p:cNvPr>
          <p:cNvSpPr txBox="1">
            <a:spLocks/>
          </p:cNvSpPr>
          <p:nvPr/>
        </p:nvSpPr>
        <p:spPr>
          <a:xfrm>
            <a:off x="679174" y="1227936"/>
            <a:ext cx="10515600" cy="2177006"/>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i="1" dirty="0"/>
              <a:t>“Using data is not separate from planning and from routine decisions in schools. Instead, data is a necessary part of an ongoing process of analysis, insight, new learning and changes in practice.” </a:t>
            </a:r>
            <a:endParaRPr lang="en-GB" sz="2400" b="1" i="1" dirty="0"/>
          </a:p>
          <a:p>
            <a:pPr marL="0" indent="0" algn="r">
              <a:buFont typeface="Arial" panose="020B0604020202020204" pitchFamily="34" charset="0"/>
              <a:buNone/>
            </a:pPr>
            <a:r>
              <a:rPr lang="en-GB" sz="1800" b="1" i="1" dirty="0"/>
              <a:t>(Lorna M Earl and Steven Katz, 2009)</a:t>
            </a:r>
          </a:p>
          <a:p>
            <a:pPr marL="0" indent="0">
              <a:buFont typeface="Arial" panose="020B0604020202020204" pitchFamily="34" charset="0"/>
              <a:buNone/>
            </a:pPr>
            <a:endParaRPr lang="en-GB" sz="2400" b="1" i="1" dirty="0">
              <a:ea typeface="Lato" panose="020F0502020204030203" pitchFamily="34" charset="0"/>
              <a:cs typeface="Lato" panose="020F0502020204030203" pitchFamily="34" charset="0"/>
            </a:endParaRPr>
          </a:p>
        </p:txBody>
      </p:sp>
      <p:pic>
        <p:nvPicPr>
          <p:cNvPr id="2" name="Picture 1" descr="Task icon">
            <a:extLst>
              <a:ext uri="{FF2B5EF4-FFF2-40B4-BE49-F238E27FC236}">
                <a16:creationId xmlns:a16="http://schemas.microsoft.com/office/drawing/2014/main" id="{85EECA01-D133-64B0-5102-73A120EC7D3D}"/>
              </a:ext>
            </a:extLst>
          </p:cNvPr>
          <p:cNvPicPr>
            <a:picLocks noChangeAspect="1"/>
          </p:cNvPicPr>
          <p:nvPr/>
        </p:nvPicPr>
        <p:blipFill>
          <a:blip r:embed="rId3"/>
          <a:stretch>
            <a:fillRect/>
          </a:stretch>
        </p:blipFill>
        <p:spPr>
          <a:xfrm>
            <a:off x="557595" y="3404942"/>
            <a:ext cx="2469897" cy="2462794"/>
          </a:xfrm>
          <a:prstGeom prst="rect">
            <a:avLst/>
          </a:prstGeom>
        </p:spPr>
      </p:pic>
      <p:sp>
        <p:nvSpPr>
          <p:cNvPr id="4" name="TextBox 3">
            <a:extLst>
              <a:ext uri="{FF2B5EF4-FFF2-40B4-BE49-F238E27FC236}">
                <a16:creationId xmlns:a16="http://schemas.microsoft.com/office/drawing/2014/main" id="{A877E146-CFFF-ECA7-B1D6-74B6AAE11A9B}"/>
              </a:ext>
            </a:extLst>
          </p:cNvPr>
          <p:cNvSpPr txBox="1"/>
          <p:nvPr/>
        </p:nvSpPr>
        <p:spPr>
          <a:xfrm>
            <a:off x="3214700" y="3699539"/>
            <a:ext cx="8419705"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t>How confident do we feel when it comes to analysing data?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What school / classroom level data do we currently analyse?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How do we currently utilise this data to inform improvement?</a:t>
            </a:r>
          </a:p>
        </p:txBody>
      </p:sp>
    </p:spTree>
    <p:extLst>
      <p:ext uri="{BB962C8B-B14F-4D97-AF65-F5344CB8AC3E}">
        <p14:creationId xmlns:p14="http://schemas.microsoft.com/office/powerpoint/2010/main" val="6179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3351DD-4E8C-13E4-103B-B49E52A66FCC}"/>
              </a:ext>
              <a:ext uri="{C183D7F6-B498-43B3-948B-1728B52AA6E4}">
                <adec:decorative xmlns:adec="http://schemas.microsoft.com/office/drawing/2017/decorative" val="0"/>
              </a:ext>
            </a:extLst>
          </p:cNvPr>
          <p:cNvSpPr>
            <a:spLocks noGrp="1"/>
          </p:cNvSpPr>
          <p:nvPr>
            <p:ph type="title" idx="4294967295"/>
          </p:nvPr>
        </p:nvSpPr>
        <p:spPr>
          <a:xfrm>
            <a:off x="539146" y="408391"/>
            <a:ext cx="7216714"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a:ea typeface="+mn-ea"/>
                <a:cs typeface="Arial" panose="020B0604020202020204" pitchFamily="34" charset="0"/>
              </a:rPr>
              <a:t>How do we start to analyse data?</a:t>
            </a:r>
            <a:endParaRPr kumimoji="0" lang="en-GB" sz="4000" b="1" u="none" strike="noStrike" kern="1200" cap="none" spc="0" normalizeH="0" baseline="0" noProof="0">
              <a:ln>
                <a:noFill/>
              </a:ln>
              <a:solidFill>
                <a:schemeClr val="tx1"/>
              </a:solidFill>
              <a:effectLst/>
              <a:uLnTx/>
              <a:uFillTx/>
              <a:latin typeface="+mj-lt"/>
              <a:ea typeface="+mn-ea"/>
              <a:cs typeface="Arial" panose="020B0604020202020204" pitchFamily="34" charset="0"/>
            </a:endParaRPr>
          </a:p>
        </p:txBody>
      </p:sp>
      <p:sp>
        <p:nvSpPr>
          <p:cNvPr id="9" name="TextBox 8">
            <a:extLst>
              <a:ext uri="{FF2B5EF4-FFF2-40B4-BE49-F238E27FC236}">
                <a16:creationId xmlns:a16="http://schemas.microsoft.com/office/drawing/2014/main" id="{E5C56870-0C4B-4F14-F9AA-228C46F78174}"/>
              </a:ext>
            </a:extLst>
          </p:cNvPr>
          <p:cNvSpPr txBox="1"/>
          <p:nvPr/>
        </p:nvSpPr>
        <p:spPr>
          <a:xfrm>
            <a:off x="539146" y="2085854"/>
            <a:ext cx="5433392" cy="3359061"/>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GB" sz="2400" noProof="0">
                <a:solidFill>
                  <a:prstClr val="black">
                    <a:lumMod val="75000"/>
                    <a:lumOff val="25000"/>
                  </a:prstClr>
                </a:solidFill>
              </a:rPr>
              <a:t>Key questions to ask:</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noProof="0">
                <a:solidFill>
                  <a:prstClr val="black">
                    <a:lumMod val="75000"/>
                    <a:lumOff val="25000"/>
                  </a:prstClr>
                </a:solidFill>
              </a:rPr>
              <a:t>What do we wish to explore or find out?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noProof="0">
                <a:solidFill>
                  <a:prstClr val="black">
                    <a:lumMod val="75000"/>
                    <a:lumOff val="25000"/>
                  </a:prstClr>
                </a:solidFill>
              </a:rPr>
              <a:t>Which data sets will help us to do this?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noProof="0">
                <a:solidFill>
                  <a:prstClr val="black">
                    <a:lumMod val="75000"/>
                    <a:lumOff val="25000"/>
                  </a:prstClr>
                </a:solidFill>
              </a:rPr>
              <a:t>Is the data we plan to look at easily available and reliable?</a:t>
            </a:r>
          </a:p>
        </p:txBody>
      </p:sp>
      <p:pic>
        <p:nvPicPr>
          <p:cNvPr id="10" name="Picture 9" descr="Image of man using a computer. Decorative.  ">
            <a:extLst>
              <a:ext uri="{FF2B5EF4-FFF2-40B4-BE49-F238E27FC236}">
                <a16:creationId xmlns:a16="http://schemas.microsoft.com/office/drawing/2014/main" id="{BF450A44-0316-41E2-F822-FB320B3371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20973" y="1541412"/>
            <a:ext cx="4608418" cy="3903503"/>
          </a:xfrm>
          <a:prstGeom prst="rect">
            <a:avLst/>
          </a:prstGeom>
          <a:ln>
            <a:solidFill>
              <a:schemeClr val="tx1"/>
            </a:solidFill>
          </a:ln>
        </p:spPr>
      </p:pic>
    </p:spTree>
    <p:extLst>
      <p:ext uri="{BB962C8B-B14F-4D97-AF65-F5344CB8AC3E}">
        <p14:creationId xmlns:p14="http://schemas.microsoft.com/office/powerpoint/2010/main" val="309201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FB395-2C41-2C3E-3268-A451D470B6D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586FFE6-86F5-2040-BED5-6822F73108BD}"/>
              </a:ext>
              <a:ext uri="{C183D7F6-B498-43B3-948B-1728B52AA6E4}">
                <adec:decorative xmlns:adec="http://schemas.microsoft.com/office/drawing/2017/decorative" val="0"/>
              </a:ext>
            </a:extLst>
          </p:cNvPr>
          <p:cNvSpPr>
            <a:spLocks noGrp="1"/>
          </p:cNvSpPr>
          <p:nvPr>
            <p:ph type="title" idx="4294967295"/>
          </p:nvPr>
        </p:nvSpPr>
        <p:spPr>
          <a:xfrm>
            <a:off x="539146" y="408391"/>
            <a:ext cx="7216714"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a:ea typeface="+mn-ea"/>
                <a:cs typeface="Arial" panose="020B0604020202020204" pitchFamily="34" charset="0"/>
              </a:rPr>
              <a:t>What are we looking for?</a:t>
            </a:r>
            <a:endParaRPr kumimoji="0" lang="en-GB" sz="4000" b="1" u="none" strike="noStrike" kern="1200" cap="none" spc="0" normalizeH="0" baseline="0" noProof="0">
              <a:ln>
                <a:noFill/>
              </a:ln>
              <a:solidFill>
                <a:schemeClr val="tx1"/>
              </a:solidFill>
              <a:effectLst/>
              <a:uLnTx/>
              <a:uFillTx/>
              <a:latin typeface="+mj-lt"/>
              <a:ea typeface="+mn-ea"/>
              <a:cs typeface="Arial" panose="020B0604020202020204" pitchFamily="34" charset="0"/>
            </a:endParaRPr>
          </a:p>
        </p:txBody>
      </p:sp>
      <p:sp>
        <p:nvSpPr>
          <p:cNvPr id="2" name="TextBox 1">
            <a:extLst>
              <a:ext uri="{FF2B5EF4-FFF2-40B4-BE49-F238E27FC236}">
                <a16:creationId xmlns:a16="http://schemas.microsoft.com/office/drawing/2014/main" id="{12A611C6-59B4-2014-B2B1-AE6A07A9F321}"/>
              </a:ext>
            </a:extLst>
          </p:cNvPr>
          <p:cNvSpPr txBox="1"/>
          <p:nvPr/>
        </p:nvSpPr>
        <p:spPr>
          <a:xfrm>
            <a:off x="662607" y="1988521"/>
            <a:ext cx="7380725" cy="391305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GB" sz="2400">
                <a:solidFill>
                  <a:prstClr val="black">
                    <a:lumMod val="75000"/>
                    <a:lumOff val="25000"/>
                  </a:prstClr>
                </a:solidFill>
              </a:rPr>
              <a:t>Examples: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evidence of progress/ lack of progress</a:t>
            </a:r>
            <a:endParaRPr lang="en-GB" sz="2400" noProof="0">
              <a:solidFill>
                <a:prstClr val="black">
                  <a:lumMod val="75000"/>
                  <a:lumOff val="25000"/>
                </a:prstClr>
              </a:solidFill>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surprising outcomes/anomalies  (good and bad)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noProof="0">
                <a:solidFill>
                  <a:prstClr val="black">
                    <a:lumMod val="75000"/>
                    <a:lumOff val="25000"/>
                  </a:prstClr>
                </a:solidFill>
              </a:rPr>
              <a:t>patterns or trends emerging over time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gaps in attainment</a:t>
            </a:r>
            <a:endParaRPr lang="en-GB" sz="2400" noProof="0">
              <a:solidFill>
                <a:prstClr val="black">
                  <a:lumMod val="75000"/>
                  <a:lumOff val="25000"/>
                </a:prstClr>
              </a:solidFill>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the impact of a change we have implemented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noProof="0">
                <a:solidFill>
                  <a:prstClr val="black">
                    <a:lumMod val="75000"/>
                    <a:lumOff val="25000"/>
                  </a:prstClr>
                </a:solidFill>
              </a:rPr>
              <a:t>to make comparisons in relation to local/national data. </a:t>
            </a:r>
          </a:p>
        </p:txBody>
      </p:sp>
      <p:pic>
        <p:nvPicPr>
          <p:cNvPr id="3" name="Picture 2" descr="Task icon">
            <a:extLst>
              <a:ext uri="{FF2B5EF4-FFF2-40B4-BE49-F238E27FC236}">
                <a16:creationId xmlns:a16="http://schemas.microsoft.com/office/drawing/2014/main" id="{1A3DD0AA-011E-7C2C-1132-DF5B3A292736}"/>
              </a:ext>
            </a:extLst>
          </p:cNvPr>
          <p:cNvPicPr>
            <a:picLocks noChangeAspect="1"/>
          </p:cNvPicPr>
          <p:nvPr/>
        </p:nvPicPr>
        <p:blipFill>
          <a:blip r:embed="rId3"/>
          <a:stretch>
            <a:fillRect/>
          </a:stretch>
        </p:blipFill>
        <p:spPr>
          <a:xfrm>
            <a:off x="8568266" y="2361356"/>
            <a:ext cx="2157589" cy="2566223"/>
          </a:xfrm>
          <a:prstGeom prst="rect">
            <a:avLst/>
          </a:prstGeom>
        </p:spPr>
      </p:pic>
    </p:spTree>
    <p:extLst>
      <p:ext uri="{BB962C8B-B14F-4D97-AF65-F5344CB8AC3E}">
        <p14:creationId xmlns:p14="http://schemas.microsoft.com/office/powerpoint/2010/main" val="389262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67BCC-0491-6930-E465-9BB2082675DC}"/>
              </a:ext>
            </a:extLst>
          </p:cNvPr>
          <p:cNvSpPr txBox="1">
            <a:spLocks noGrp="1"/>
          </p:cNvSpPr>
          <p:nvPr>
            <p:ph type="title" idx="4294967295"/>
          </p:nvPr>
        </p:nvSpPr>
        <p:spPr>
          <a:xfrm>
            <a:off x="532660" y="106532"/>
            <a:ext cx="4648388"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n-ea"/>
                <a:cs typeface="Arial" panose="020B0604020202020204" pitchFamily="34" charset="0"/>
              </a:rPr>
              <a:t>Using attainment data</a:t>
            </a:r>
          </a:p>
        </p:txBody>
      </p:sp>
      <p:graphicFrame>
        <p:nvGraphicFramePr>
          <p:cNvPr id="4" name="Diagram 3" descr="table with examples of data under pattern, trend, anomaly and gap ">
            <a:extLst>
              <a:ext uri="{FF2B5EF4-FFF2-40B4-BE49-F238E27FC236}">
                <a16:creationId xmlns:a16="http://schemas.microsoft.com/office/drawing/2014/main" id="{F769E521-C14C-92D2-DD88-99259118B302}"/>
              </a:ext>
            </a:extLst>
          </p:cNvPr>
          <p:cNvGraphicFramePr/>
          <p:nvPr>
            <p:extLst>
              <p:ext uri="{D42A27DB-BD31-4B8C-83A1-F6EECF244321}">
                <p14:modId xmlns:p14="http://schemas.microsoft.com/office/powerpoint/2010/main" val="960059172"/>
              </p:ext>
            </p:extLst>
          </p:nvPr>
        </p:nvGraphicFramePr>
        <p:xfrm>
          <a:off x="425079" y="1885098"/>
          <a:ext cx="11347766" cy="4600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EC74863A-8B7A-6E6B-3555-58D3932D01BB}"/>
              </a:ext>
            </a:extLst>
          </p:cNvPr>
          <p:cNvSpPr txBox="1"/>
          <p:nvPr/>
        </p:nvSpPr>
        <p:spPr>
          <a:xfrm>
            <a:off x="454767" y="1364800"/>
            <a:ext cx="3886940" cy="523220"/>
          </a:xfrm>
          <a:prstGeom prst="rect">
            <a:avLst/>
          </a:prstGeom>
          <a:noFill/>
        </p:spPr>
        <p:txBody>
          <a:bodyPr wrap="square" rtlCol="0">
            <a:spAutoFit/>
          </a:bodyPr>
          <a:lstStyle/>
          <a:p>
            <a:r>
              <a:rPr lang="en-GB" sz="2800"/>
              <a:t>What are we looking for?</a:t>
            </a:r>
          </a:p>
        </p:txBody>
      </p:sp>
      <p:sp>
        <p:nvSpPr>
          <p:cNvPr id="12" name="TextBox 11">
            <a:extLst>
              <a:ext uri="{FF2B5EF4-FFF2-40B4-BE49-F238E27FC236}">
                <a16:creationId xmlns:a16="http://schemas.microsoft.com/office/drawing/2014/main" id="{3295FC3C-F58F-CD25-24C5-A1BBBD08F898}"/>
              </a:ext>
            </a:extLst>
          </p:cNvPr>
          <p:cNvSpPr txBox="1"/>
          <p:nvPr/>
        </p:nvSpPr>
        <p:spPr>
          <a:xfrm>
            <a:off x="6206151" y="1364800"/>
            <a:ext cx="3886940" cy="523220"/>
          </a:xfrm>
          <a:prstGeom prst="rect">
            <a:avLst/>
          </a:prstGeom>
          <a:noFill/>
        </p:spPr>
        <p:txBody>
          <a:bodyPr wrap="square" rtlCol="0">
            <a:spAutoFit/>
          </a:bodyPr>
          <a:lstStyle/>
          <a:p>
            <a:pPr algn="ctr"/>
            <a:r>
              <a:rPr lang="en-GB" sz="2800"/>
              <a:t>Examples</a:t>
            </a:r>
          </a:p>
        </p:txBody>
      </p:sp>
    </p:spTree>
    <p:extLst>
      <p:ext uri="{BB962C8B-B14F-4D97-AF65-F5344CB8AC3E}">
        <p14:creationId xmlns:p14="http://schemas.microsoft.com/office/powerpoint/2010/main" val="187363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C13E5-035F-FA0D-C187-200B59A84E8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BD87A88-E76E-2058-DBA0-B2B1CF5A737B}"/>
              </a:ext>
              <a:ext uri="{C183D7F6-B498-43B3-948B-1728B52AA6E4}">
                <adec:decorative xmlns:adec="http://schemas.microsoft.com/office/drawing/2017/decorative" val="0"/>
              </a:ext>
            </a:extLst>
          </p:cNvPr>
          <p:cNvSpPr>
            <a:spLocks noGrp="1"/>
          </p:cNvSpPr>
          <p:nvPr>
            <p:ph type="title" idx="4294967295"/>
          </p:nvPr>
        </p:nvSpPr>
        <p:spPr>
          <a:xfrm>
            <a:off x="539146" y="408391"/>
            <a:ext cx="8147654"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a:ea typeface="+mn-ea"/>
                <a:cs typeface="Arial" panose="020B0604020202020204" pitchFamily="34" charset="0"/>
              </a:rPr>
              <a:t>Which data sets will help us do this?</a:t>
            </a:r>
            <a:endParaRPr kumimoji="0" lang="en-GB" sz="4000" b="1" u="none" strike="noStrike" kern="1200" cap="none" spc="0" normalizeH="0" baseline="0" noProof="0">
              <a:ln>
                <a:noFill/>
              </a:ln>
              <a:solidFill>
                <a:schemeClr val="tx1"/>
              </a:solidFill>
              <a:effectLst/>
              <a:uLnTx/>
              <a:uFillTx/>
              <a:latin typeface="+mj-lt"/>
              <a:ea typeface="+mn-ea"/>
              <a:cs typeface="Arial" panose="020B0604020202020204" pitchFamily="34" charset="0"/>
            </a:endParaRPr>
          </a:p>
        </p:txBody>
      </p:sp>
      <p:sp>
        <p:nvSpPr>
          <p:cNvPr id="2" name="TextBox 1">
            <a:extLst>
              <a:ext uri="{FF2B5EF4-FFF2-40B4-BE49-F238E27FC236}">
                <a16:creationId xmlns:a16="http://schemas.microsoft.com/office/drawing/2014/main" id="{6ECF157C-A6E8-D7A0-EC8B-DE2E01380492}"/>
              </a:ext>
            </a:extLst>
          </p:cNvPr>
          <p:cNvSpPr txBox="1"/>
          <p:nvPr/>
        </p:nvSpPr>
        <p:spPr>
          <a:xfrm>
            <a:off x="539145" y="1775594"/>
            <a:ext cx="9028187" cy="3359061"/>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GB" sz="2400">
                <a:solidFill>
                  <a:prstClr val="black">
                    <a:lumMod val="75000"/>
                    <a:lumOff val="25000"/>
                  </a:prstClr>
                </a:solidFill>
              </a:rPr>
              <a:t>Examples: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class/setting checklists or spreadsheets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establishment tracking files (if available)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local authority tracking tools (if available)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national data tools, e.g. </a:t>
            </a:r>
            <a:r>
              <a:rPr lang="en-GB" sz="2400" err="1">
                <a:solidFill>
                  <a:prstClr val="black">
                    <a:lumMod val="75000"/>
                    <a:lumOff val="25000"/>
                  </a:prstClr>
                </a:solidFill>
              </a:rPr>
              <a:t>ACEL</a:t>
            </a:r>
            <a:r>
              <a:rPr lang="en-GB" sz="2400">
                <a:solidFill>
                  <a:prstClr val="black">
                    <a:lumMod val="75000"/>
                    <a:lumOff val="25000"/>
                  </a:prstClr>
                </a:solidFill>
              </a:rPr>
              <a:t> data, Insight data(secondary), </a:t>
            </a:r>
            <a:r>
              <a:rPr lang="en-GB" sz="2400" err="1">
                <a:solidFill>
                  <a:prstClr val="black">
                    <a:lumMod val="75000"/>
                    <a:lumOff val="25000"/>
                  </a:prstClr>
                </a:solidFill>
              </a:rPr>
              <a:t>BGE</a:t>
            </a:r>
            <a:r>
              <a:rPr lang="en-GB" sz="2400">
                <a:solidFill>
                  <a:prstClr val="black">
                    <a:lumMod val="75000"/>
                    <a:lumOff val="25000"/>
                  </a:prstClr>
                </a:solidFill>
              </a:rPr>
              <a:t> benchmarking tool.</a:t>
            </a:r>
          </a:p>
        </p:txBody>
      </p:sp>
      <p:pic>
        <p:nvPicPr>
          <p:cNvPr id="4" name="Graphic 3" descr="Research with solid fill">
            <a:extLst>
              <a:ext uri="{FF2B5EF4-FFF2-40B4-BE49-F238E27FC236}">
                <a16:creationId xmlns:a16="http://schemas.microsoft.com/office/drawing/2014/main" id="{2870519A-CF04-E050-DA38-F1FD5D31D7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4328" y="1775594"/>
            <a:ext cx="2946007" cy="2676918"/>
          </a:xfrm>
          <a:prstGeom prst="rect">
            <a:avLst/>
          </a:prstGeom>
        </p:spPr>
      </p:pic>
    </p:spTree>
    <p:extLst>
      <p:ext uri="{BB962C8B-B14F-4D97-AF65-F5344CB8AC3E}">
        <p14:creationId xmlns:p14="http://schemas.microsoft.com/office/powerpoint/2010/main" val="33758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883251-3168-7490-3CBD-AEECC6F3A988}"/>
              </a:ext>
            </a:extLst>
          </p:cNvPr>
          <p:cNvSpPr txBox="1">
            <a:spLocks noGrp="1"/>
          </p:cNvSpPr>
          <p:nvPr>
            <p:ph type="title" idx="4294967295"/>
          </p:nvPr>
        </p:nvSpPr>
        <p:spPr>
          <a:xfrm>
            <a:off x="568170" y="284085"/>
            <a:ext cx="6026073"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Using contextual information</a:t>
            </a:r>
          </a:p>
        </p:txBody>
      </p:sp>
      <p:graphicFrame>
        <p:nvGraphicFramePr>
          <p:cNvPr id="2" name="Table 1">
            <a:extLst>
              <a:ext uri="{FF2B5EF4-FFF2-40B4-BE49-F238E27FC236}">
                <a16:creationId xmlns:a16="http://schemas.microsoft.com/office/drawing/2014/main" id="{86621448-6C38-40B0-BB0B-340ED3D02215}"/>
              </a:ext>
            </a:extLst>
          </p:cNvPr>
          <p:cNvGraphicFramePr>
            <a:graphicFrameLocks noGrp="1"/>
          </p:cNvGraphicFramePr>
          <p:nvPr>
            <p:extLst>
              <p:ext uri="{D42A27DB-BD31-4B8C-83A1-F6EECF244321}">
                <p14:modId xmlns:p14="http://schemas.microsoft.com/office/powerpoint/2010/main" val="2236218194"/>
              </p:ext>
            </p:extLst>
          </p:nvPr>
        </p:nvGraphicFramePr>
        <p:xfrm>
          <a:off x="568170" y="1312820"/>
          <a:ext cx="11080491" cy="5115888"/>
        </p:xfrm>
        <a:graphic>
          <a:graphicData uri="http://schemas.openxmlformats.org/drawingml/2006/table">
            <a:tbl>
              <a:tblPr firstRow="1" firstCol="1" bandRow="1">
                <a:tableStyleId>{C4B1156A-380E-4F78-BDF5-A606A8083BF9}</a:tableStyleId>
              </a:tblPr>
              <a:tblGrid>
                <a:gridCol w="1918107">
                  <a:extLst>
                    <a:ext uri="{9D8B030D-6E8A-4147-A177-3AD203B41FA5}">
                      <a16:colId xmlns:a16="http://schemas.microsoft.com/office/drawing/2014/main" val="1183178368"/>
                    </a:ext>
                  </a:extLst>
                </a:gridCol>
                <a:gridCol w="9162384">
                  <a:extLst>
                    <a:ext uri="{9D8B030D-6E8A-4147-A177-3AD203B41FA5}">
                      <a16:colId xmlns:a16="http://schemas.microsoft.com/office/drawing/2014/main" val="2038265234"/>
                    </a:ext>
                  </a:extLst>
                </a:gridCol>
              </a:tblGrid>
              <a:tr h="781291">
                <a:tc>
                  <a:txBody>
                    <a:bodyPr/>
                    <a:lstStyle/>
                    <a:p>
                      <a:pPr algn="ctr"/>
                      <a:r>
                        <a:rPr lang="en-GB" sz="2000" b="1" cap="none" spc="0">
                          <a:solidFill>
                            <a:schemeClr val="tx1"/>
                          </a:solidFill>
                          <a:effectLst/>
                          <a:latin typeface="+mn-lt"/>
                          <a:ea typeface="Times New Roman" panose="02020603050405020304" pitchFamily="18" charset="0"/>
                          <a:cs typeface="Arial" panose="020B0604020202020204" pitchFamily="34" charset="0"/>
                        </a:rPr>
                        <a:t>Consider</a:t>
                      </a:r>
                    </a:p>
                  </a:txBody>
                  <a:tcPr marL="59151" marR="59151" marT="0" marB="79696"/>
                </a:tc>
                <a:tc>
                  <a:txBody>
                    <a:bodyPr/>
                    <a:lstStyle/>
                    <a:p>
                      <a:pPr marL="342900" lvl="0" indent="-342900">
                        <a:buFont typeface="Symbol" panose="05050102010706020507" pitchFamily="18" charset="2"/>
                        <a:buChar char=""/>
                      </a:pPr>
                      <a:r>
                        <a:rPr lang="en-GB" sz="2000" b="0" cap="none" spc="0">
                          <a:solidFill>
                            <a:schemeClr val="tx1"/>
                          </a:solidFill>
                          <a:effectLst/>
                          <a:latin typeface="+mn-lt"/>
                          <a:ea typeface="Times New Roman" panose="02020603050405020304" pitchFamily="18" charset="0"/>
                          <a:cs typeface="Arial" panose="020B0604020202020204" pitchFamily="34" charset="0"/>
                        </a:rPr>
                        <a:t>Key demographic groups (boys, girls, English as an Additional Language (EAL), ASN, SIMD Q1 etc)</a:t>
                      </a:r>
                    </a:p>
                    <a:p>
                      <a:pPr marL="342900" lvl="0" indent="-342900">
                        <a:buFont typeface="Symbol" panose="05050102010706020507" pitchFamily="18" charset="2"/>
                        <a:buChar char=""/>
                      </a:pPr>
                      <a:r>
                        <a:rPr lang="en-GB" sz="2000" b="0" cap="none" spc="0">
                          <a:solidFill>
                            <a:schemeClr val="tx1"/>
                          </a:solidFill>
                          <a:effectLst/>
                          <a:latin typeface="+mn-lt"/>
                          <a:ea typeface="Times New Roman" panose="02020603050405020304" pitchFamily="18" charset="0"/>
                          <a:cs typeface="Arial" panose="020B0604020202020204" pitchFamily="34" charset="0"/>
                        </a:rPr>
                        <a:t>Attendance and mobility </a:t>
                      </a:r>
                    </a:p>
                  </a:txBody>
                  <a:tcPr marL="59151" marR="59151" marT="0" marB="79696"/>
                </a:tc>
                <a:extLst>
                  <a:ext uri="{0D108BD9-81ED-4DB2-BD59-A6C34878D82A}">
                    <a16:rowId xmlns:a16="http://schemas.microsoft.com/office/drawing/2014/main" val="1450705527"/>
                  </a:ext>
                </a:extLst>
              </a:tr>
              <a:tr h="1875600">
                <a:tc>
                  <a:txBody>
                    <a:bodyPr/>
                    <a:lstStyle/>
                    <a:p>
                      <a:pPr algn="ctr"/>
                      <a:r>
                        <a:rPr lang="en-GB" sz="2000" b="1" cap="none" spc="0">
                          <a:solidFill>
                            <a:schemeClr val="tx1"/>
                          </a:solidFill>
                          <a:effectLst/>
                          <a:latin typeface="+mn-lt"/>
                          <a:cs typeface="Arial" panose="020B0604020202020204" pitchFamily="34" charset="0"/>
                        </a:rPr>
                        <a:t>Analyse</a:t>
                      </a:r>
                      <a:endParaRPr lang="en-GB" sz="2000" b="1"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tc>
                  <a:txBody>
                    <a:bodyPr/>
                    <a:lstStyle/>
                    <a:p>
                      <a:pPr marL="342900" lvl="0" indent="-342900">
                        <a:buFont typeface="Symbol" panose="05050102010706020507" pitchFamily="18" charset="2"/>
                        <a:buChar char=""/>
                      </a:pPr>
                      <a:r>
                        <a:rPr lang="en-GB" sz="2000" cap="none" spc="0" dirty="0">
                          <a:solidFill>
                            <a:schemeClr val="tx1"/>
                          </a:solidFill>
                          <a:effectLst/>
                          <a:latin typeface="+mn-lt"/>
                          <a:cs typeface="Arial" panose="020B0604020202020204" pitchFamily="34" charset="0"/>
                        </a:rPr>
                        <a:t>How many learners are living in areas of disadvantage? </a:t>
                      </a:r>
                    </a:p>
                    <a:p>
                      <a:pPr marL="342900" lvl="0" indent="-342900">
                        <a:buFont typeface="Symbol" panose="05050102010706020507" pitchFamily="18" charset="2"/>
                        <a:buChar char=""/>
                      </a:pPr>
                      <a:r>
                        <a:rPr lang="en-GB" sz="2000" cap="none" spc="0" dirty="0">
                          <a:solidFill>
                            <a:schemeClr val="tx1"/>
                          </a:solidFill>
                          <a:effectLst/>
                          <a:latin typeface="+mn-lt"/>
                          <a:cs typeface="Arial" panose="020B0604020202020204" pitchFamily="34" charset="0"/>
                        </a:rPr>
                        <a:t>Who are the significant demographic groups of learners within your context? </a:t>
                      </a:r>
                    </a:p>
                    <a:p>
                      <a:pPr marL="342900" lvl="0" indent="-342900">
                        <a:buFont typeface="Symbol" panose="05050102010706020507" pitchFamily="18" charset="2"/>
                        <a:buChar char=""/>
                      </a:pPr>
                      <a:r>
                        <a:rPr lang="en-GB" sz="2000" cap="none" spc="0" dirty="0">
                          <a:solidFill>
                            <a:schemeClr val="tx1"/>
                          </a:solidFill>
                          <a:effectLst/>
                          <a:latin typeface="+mn-lt"/>
                          <a:cs typeface="Arial" panose="020B0604020202020204" pitchFamily="34" charset="0"/>
                        </a:rPr>
                        <a:t>What is the cohort attendance?</a:t>
                      </a:r>
                    </a:p>
                    <a:p>
                      <a:pPr marL="342900" lvl="0" indent="-342900">
                        <a:buFont typeface="Symbol" panose="05050102010706020507" pitchFamily="18" charset="2"/>
                        <a:buChar char=""/>
                      </a:pPr>
                      <a:r>
                        <a:rPr lang="en-GB" sz="2000" cap="none" spc="0" dirty="0">
                          <a:solidFill>
                            <a:schemeClr val="tx1"/>
                          </a:solidFill>
                          <a:effectLst/>
                          <a:latin typeface="+mn-lt"/>
                          <a:cs typeface="Arial" panose="020B0604020202020204" pitchFamily="34" charset="0"/>
                        </a:rPr>
                        <a:t>What is the attendance of different demographic groups?</a:t>
                      </a:r>
                    </a:p>
                    <a:p>
                      <a:pPr marL="342900" lvl="0" indent="-342900">
                        <a:buFont typeface="Symbol" panose="05050102010706020507" pitchFamily="18" charset="2"/>
                        <a:buChar char=""/>
                      </a:pPr>
                      <a:r>
                        <a:rPr lang="en-GB" sz="2000" cap="none" spc="0" dirty="0">
                          <a:solidFill>
                            <a:schemeClr val="tx1"/>
                          </a:solidFill>
                          <a:effectLst/>
                          <a:latin typeface="+mn-lt"/>
                          <a:cs typeface="Arial" panose="020B0604020202020204" pitchFamily="34" charset="0"/>
                        </a:rPr>
                        <a:t>What is the demographic profile of different cohorts? </a:t>
                      </a:r>
                    </a:p>
                    <a:p>
                      <a:pPr marL="342900" lvl="0" indent="-342900">
                        <a:buFont typeface="Symbol" panose="05050102010706020507" pitchFamily="18" charset="2"/>
                        <a:buChar char=""/>
                      </a:pPr>
                      <a:r>
                        <a:rPr lang="en-GB" sz="2000" cap="none" spc="0" dirty="0">
                          <a:solidFill>
                            <a:schemeClr val="tx1"/>
                          </a:solidFill>
                          <a:effectLst/>
                          <a:latin typeface="+mn-lt"/>
                          <a:cs typeface="Arial" panose="020B0604020202020204" pitchFamily="34" charset="0"/>
                        </a:rPr>
                        <a:t>What stands out (i.e. because there is an imbalance or particularly large numbers of X)?</a:t>
                      </a:r>
                      <a:endParaRPr lang="en-GB" sz="2000" cap="none" spc="0" dirty="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extLst>
                  <a:ext uri="{0D108BD9-81ED-4DB2-BD59-A6C34878D82A}">
                    <a16:rowId xmlns:a16="http://schemas.microsoft.com/office/drawing/2014/main" val="3259268130"/>
                  </a:ext>
                </a:extLst>
              </a:tr>
              <a:tr h="1577437">
                <a:tc>
                  <a:txBody>
                    <a:bodyPr/>
                    <a:lstStyle/>
                    <a:p>
                      <a:pPr algn="ctr"/>
                      <a:r>
                        <a:rPr lang="en-GB" sz="2000" b="1" cap="none" spc="0">
                          <a:solidFill>
                            <a:schemeClr val="tx1"/>
                          </a:solidFill>
                          <a:effectLst/>
                          <a:latin typeface="+mn-lt"/>
                          <a:cs typeface="Arial" panose="020B0604020202020204" pitchFamily="34" charset="0"/>
                        </a:rPr>
                        <a:t>Understand</a:t>
                      </a:r>
                      <a:endParaRPr lang="en-GB" sz="2000" b="1"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tc>
                  <a:txBody>
                    <a:bodyPr/>
                    <a:lstStyle/>
                    <a:p>
                      <a:pPr marL="342900" lvl="0" indent="-342900">
                        <a:buFont typeface="Symbol" panose="05050102010706020507" pitchFamily="18" charset="2"/>
                        <a:buChar char=""/>
                      </a:pPr>
                      <a:r>
                        <a:rPr lang="en-GB" sz="2000" cap="none" spc="0" dirty="0">
                          <a:solidFill>
                            <a:schemeClr val="tx1"/>
                          </a:solidFill>
                          <a:effectLst/>
                          <a:latin typeface="+mn-lt"/>
                          <a:cs typeface="Arial" panose="020B0604020202020204" pitchFamily="34" charset="0"/>
                        </a:rPr>
                        <a:t>What implications might this data have for learning and teaching? Consider:</a:t>
                      </a:r>
                    </a:p>
                    <a:p>
                      <a:pPr marL="800100" lvl="1" indent="-342900">
                        <a:buFont typeface="Courier New" panose="02070309020205020404" pitchFamily="49" charset="0"/>
                        <a:buChar char="o"/>
                      </a:pPr>
                      <a:r>
                        <a:rPr lang="en-GB" sz="2000" cap="none" spc="0" dirty="0">
                          <a:solidFill>
                            <a:schemeClr val="tx1"/>
                          </a:solidFill>
                          <a:effectLst/>
                          <a:latin typeface="+mn-lt"/>
                          <a:cs typeface="Arial" panose="020B0604020202020204" pitchFamily="34" charset="0"/>
                        </a:rPr>
                        <a:t>Understanding needs</a:t>
                      </a:r>
                    </a:p>
                    <a:p>
                      <a:pPr marL="800100" lvl="1" indent="-342900">
                        <a:buFont typeface="Courier New" panose="02070309020205020404" pitchFamily="49" charset="0"/>
                        <a:buChar char="o"/>
                      </a:pPr>
                      <a:r>
                        <a:rPr lang="en-GB" sz="2000" cap="none" spc="0" dirty="0">
                          <a:solidFill>
                            <a:schemeClr val="tx1"/>
                          </a:solidFill>
                          <a:effectLst/>
                          <a:latin typeface="+mn-lt"/>
                          <a:cs typeface="Arial" panose="020B0604020202020204" pitchFamily="34" charset="0"/>
                        </a:rPr>
                        <a:t>Developing relationships</a:t>
                      </a:r>
                    </a:p>
                    <a:p>
                      <a:pPr marL="800100" lvl="1" indent="-342900">
                        <a:buFont typeface="Courier New" panose="02070309020205020404" pitchFamily="49" charset="0"/>
                        <a:buChar char="o"/>
                      </a:pPr>
                      <a:r>
                        <a:rPr lang="en-GB" sz="2000" cap="none" spc="0" dirty="0">
                          <a:solidFill>
                            <a:schemeClr val="tx1"/>
                          </a:solidFill>
                          <a:effectLst/>
                          <a:latin typeface="+mn-lt"/>
                          <a:cs typeface="Arial" panose="020B0604020202020204" pitchFamily="34" charset="0"/>
                        </a:rPr>
                        <a:t>Attainment and achievement including pedagogical approaches or curriculum offer</a:t>
                      </a:r>
                    </a:p>
                    <a:p>
                      <a:pPr marL="342900" lvl="0" indent="-342900">
                        <a:buFont typeface="Symbol" panose="05050102010706020507" pitchFamily="18" charset="2"/>
                        <a:buChar char=""/>
                      </a:pPr>
                      <a:r>
                        <a:rPr lang="en-GB" sz="2000" cap="none" spc="0" dirty="0">
                          <a:solidFill>
                            <a:schemeClr val="tx1"/>
                          </a:solidFill>
                          <a:effectLst/>
                          <a:latin typeface="+mn-lt"/>
                          <a:cs typeface="Arial" panose="020B0604020202020204" pitchFamily="34" charset="0"/>
                        </a:rPr>
                        <a:t>What key questions might you ask?</a:t>
                      </a:r>
                      <a:endParaRPr lang="en-GB" sz="2000" cap="none" spc="0" dirty="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extLst>
                  <a:ext uri="{0D108BD9-81ED-4DB2-BD59-A6C34878D82A}">
                    <a16:rowId xmlns:a16="http://schemas.microsoft.com/office/drawing/2014/main" val="4048335263"/>
                  </a:ext>
                </a:extLst>
              </a:tr>
            </a:tbl>
          </a:graphicData>
        </a:graphic>
      </p:graphicFrame>
    </p:spTree>
    <p:extLst>
      <p:ext uri="{BB962C8B-B14F-4D97-AF65-F5344CB8AC3E}">
        <p14:creationId xmlns:p14="http://schemas.microsoft.com/office/powerpoint/2010/main" val="35505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5568B-5E54-7479-A786-C538BA36EC31}"/>
              </a:ext>
            </a:extLst>
          </p:cNvPr>
          <p:cNvSpPr txBox="1">
            <a:spLocks noGrp="1"/>
          </p:cNvSpPr>
          <p:nvPr>
            <p:ph type="title" idx="4294967295"/>
          </p:nvPr>
        </p:nvSpPr>
        <p:spPr>
          <a:xfrm>
            <a:off x="464640" y="363984"/>
            <a:ext cx="6331541"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Using attainment data</a:t>
            </a:r>
            <a:r>
              <a:rPr lang="en-GB" sz="4000" b="1" dirty="0">
                <a:ea typeface="+mn-ea"/>
                <a:cs typeface="+mn-cs"/>
              </a:rPr>
              <a:t> – part 2</a:t>
            </a:r>
            <a:endParaRPr kumimoji="0" lang="en-GB" sz="4000" b="1" i="0" u="none" strike="noStrike" kern="1200" cap="none" spc="0" normalizeH="0" baseline="0" noProof="0" dirty="0">
              <a:ln>
                <a:noFill/>
              </a:ln>
              <a:effectLst/>
              <a:uLnTx/>
              <a:uFillTx/>
              <a:latin typeface="+mj-lt"/>
              <a:ea typeface="+mn-ea"/>
              <a:cs typeface="+mn-cs"/>
            </a:endParaRPr>
          </a:p>
        </p:txBody>
      </p:sp>
      <p:graphicFrame>
        <p:nvGraphicFramePr>
          <p:cNvPr id="2" name="Table 1">
            <a:extLst>
              <a:ext uri="{FF2B5EF4-FFF2-40B4-BE49-F238E27FC236}">
                <a16:creationId xmlns:a16="http://schemas.microsoft.com/office/drawing/2014/main" id="{F3CDDC17-AD00-17E9-95FA-B79A22F37458}"/>
              </a:ext>
            </a:extLst>
          </p:cNvPr>
          <p:cNvGraphicFramePr>
            <a:graphicFrameLocks noGrp="1"/>
          </p:cNvGraphicFramePr>
          <p:nvPr>
            <p:extLst>
              <p:ext uri="{D42A27DB-BD31-4B8C-83A1-F6EECF244321}">
                <p14:modId xmlns:p14="http://schemas.microsoft.com/office/powerpoint/2010/main" val="4274985101"/>
              </p:ext>
            </p:extLst>
          </p:nvPr>
        </p:nvGraphicFramePr>
        <p:xfrm>
          <a:off x="435239" y="1328256"/>
          <a:ext cx="11321521" cy="5115888"/>
        </p:xfrm>
        <a:graphic>
          <a:graphicData uri="http://schemas.openxmlformats.org/drawingml/2006/table">
            <a:tbl>
              <a:tblPr firstRow="1" firstCol="1" bandRow="1">
                <a:tableStyleId>{16D9F66E-5EB9-4882-86FB-DCBF35E3C3E4}</a:tableStyleId>
              </a:tblPr>
              <a:tblGrid>
                <a:gridCol w="1374042">
                  <a:extLst>
                    <a:ext uri="{9D8B030D-6E8A-4147-A177-3AD203B41FA5}">
                      <a16:colId xmlns:a16="http://schemas.microsoft.com/office/drawing/2014/main" val="1183178368"/>
                    </a:ext>
                  </a:extLst>
                </a:gridCol>
                <a:gridCol w="9947479">
                  <a:extLst>
                    <a:ext uri="{9D8B030D-6E8A-4147-A177-3AD203B41FA5}">
                      <a16:colId xmlns:a16="http://schemas.microsoft.com/office/drawing/2014/main" val="2038265234"/>
                    </a:ext>
                  </a:extLst>
                </a:gridCol>
              </a:tblGrid>
              <a:tr h="652681">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pPr algn="ctr"/>
                      <a:r>
                        <a:rPr lang="en-GB" sz="2000" b="1" cap="none" spc="0">
                          <a:solidFill>
                            <a:schemeClr val="tx1"/>
                          </a:solidFill>
                          <a:effectLst/>
                          <a:latin typeface="+mn-lt"/>
                        </a:rPr>
                        <a:t>Consider</a:t>
                      </a:r>
                      <a:endParaRPr lang="en-GB" sz="2000" b="1"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pPr marL="342900" lvl="0" indent="-342900">
                        <a:buFont typeface="Symbol" panose="05050102010706020507" pitchFamily="18" charset="2"/>
                        <a:buChar char=""/>
                      </a:pPr>
                      <a:r>
                        <a:rPr lang="en-GB" sz="2000" b="0" cap="none" spc="0">
                          <a:solidFill>
                            <a:schemeClr val="tx1"/>
                          </a:solidFill>
                          <a:effectLst/>
                          <a:latin typeface="+mn-lt"/>
                        </a:rPr>
                        <a:t>The attainment of cohorts and key demographic groups in different subject areas. </a:t>
                      </a:r>
                    </a:p>
                    <a:p>
                      <a:pPr marL="342900" lvl="0" indent="-342900">
                        <a:buFont typeface="Symbol" panose="05050102010706020507" pitchFamily="18" charset="2"/>
                        <a:buChar char=""/>
                      </a:pPr>
                      <a:r>
                        <a:rPr lang="en-GB" sz="2000" b="0" cap="none" spc="0">
                          <a:solidFill>
                            <a:schemeClr val="tx1"/>
                          </a:solidFill>
                          <a:effectLst/>
                          <a:latin typeface="+mn-lt"/>
                        </a:rPr>
                        <a:t>How groups compare to each other and local/national comparators.</a:t>
                      </a:r>
                    </a:p>
                    <a:p>
                      <a:pPr marL="342900" lvl="0" indent="-342900">
                        <a:buFont typeface="Symbol" panose="05050102010706020507" pitchFamily="18" charset="2"/>
                        <a:buChar char=""/>
                      </a:pPr>
                      <a:r>
                        <a:rPr lang="en-GB" sz="2000" b="0" cap="none" spc="0">
                          <a:solidFill>
                            <a:schemeClr val="tx1"/>
                          </a:solidFill>
                          <a:effectLst/>
                          <a:latin typeface="+mn-lt"/>
                          <a:ea typeface="Times New Roman" panose="02020603050405020304" pitchFamily="18" charset="0"/>
                          <a:cs typeface="Arial" panose="020B0604020202020204" pitchFamily="34" charset="0"/>
                        </a:rPr>
                        <a:t>The attainment of learners living in the areas of deprivation (SIMD Q1) against those living in the least deprived areas (SIMD Q5). </a:t>
                      </a:r>
                    </a:p>
                  </a:txBody>
                  <a:tcPr marL="59151" marR="59151" marT="0" marB="79696"/>
                </a:tc>
                <a:extLst>
                  <a:ext uri="{0D108BD9-81ED-4DB2-BD59-A6C34878D82A}">
                    <a16:rowId xmlns:a16="http://schemas.microsoft.com/office/drawing/2014/main" val="1450705527"/>
                  </a:ext>
                </a:extLst>
              </a:tr>
              <a:tr h="1233064">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pPr algn="ctr"/>
                      <a:r>
                        <a:rPr lang="en-GB" sz="2000" b="1" cap="none" spc="0">
                          <a:solidFill>
                            <a:schemeClr val="tx1"/>
                          </a:solidFill>
                          <a:effectLst/>
                          <a:latin typeface="+mn-lt"/>
                        </a:rPr>
                        <a:t>Analyse</a:t>
                      </a:r>
                      <a:endParaRPr lang="en-GB" sz="2000" b="1"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342900" lvl="0" indent="-342900">
                        <a:buFont typeface="Symbol" panose="05050102010706020507" pitchFamily="18" charset="2"/>
                        <a:buChar char=""/>
                      </a:pPr>
                      <a:r>
                        <a:rPr lang="en-GB" sz="2000" cap="none" spc="0">
                          <a:solidFill>
                            <a:schemeClr val="tx1"/>
                          </a:solidFill>
                          <a:effectLst/>
                          <a:latin typeface="+mn-lt"/>
                        </a:rPr>
                        <a:t>Attainment in each subject and cohort. </a:t>
                      </a:r>
                    </a:p>
                    <a:p>
                      <a:pPr marL="342900" lvl="0" indent="-342900">
                        <a:buFont typeface="Symbol" panose="05050102010706020507" pitchFamily="18" charset="2"/>
                        <a:buChar char=""/>
                      </a:pPr>
                      <a:r>
                        <a:rPr lang="en-GB" sz="2000" cap="none" spc="0">
                          <a:solidFill>
                            <a:schemeClr val="tx1"/>
                          </a:solidFill>
                          <a:effectLst/>
                          <a:latin typeface="+mn-lt"/>
                        </a:rPr>
                        <a:t>Any trends, patterns, gaps or anomalies between groups of learners / subjects / cohorts. </a:t>
                      </a:r>
                      <a:r>
                        <a:rPr kumimoji="0" lang="en-GB" sz="2000" b="0" u="none" strike="noStrike" kern="1200" cap="none" spc="0" normalizeH="0" baseline="0" noProof="0">
                          <a:ln>
                            <a:noFill/>
                          </a:ln>
                          <a:solidFill>
                            <a:prstClr val="black"/>
                          </a:solidFill>
                          <a:effectLst/>
                          <a:uLnTx/>
                          <a:uFillTx/>
                          <a:latin typeface="+mn-lt"/>
                        </a:rPr>
                        <a:t>Think about: Boys, girls, SIMD Q1, FSM, EAL, BME, ASN, CE etc. </a:t>
                      </a:r>
                      <a:endParaRPr lang="en-GB" sz="2000" cap="none" spc="0">
                        <a:solidFill>
                          <a:schemeClr val="tx1"/>
                        </a:solidFill>
                        <a:effectLst/>
                        <a:latin typeface="+mn-lt"/>
                      </a:endParaRPr>
                    </a:p>
                    <a:p>
                      <a:pPr marL="342900" lvl="0" indent="-342900">
                        <a:buFont typeface="Symbol" panose="05050102010706020507" pitchFamily="18" charset="2"/>
                        <a:buChar char=""/>
                      </a:pPr>
                      <a:r>
                        <a:rPr lang="en-GB" sz="2000" cap="none" spc="0">
                          <a:solidFill>
                            <a:schemeClr val="tx1"/>
                          </a:solidFill>
                          <a:effectLst/>
                          <a:latin typeface="+mn-lt"/>
                        </a:rPr>
                        <a:t>How cohort compares to national / local groups. </a:t>
                      </a:r>
                      <a:endParaRPr lang="en-GB" sz="2000"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extLst>
                  <a:ext uri="{0D108BD9-81ED-4DB2-BD59-A6C34878D82A}">
                    <a16:rowId xmlns:a16="http://schemas.microsoft.com/office/drawing/2014/main" val="3259268130"/>
                  </a:ext>
                </a:extLst>
              </a:tr>
              <a:tr h="961665">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pPr algn="ctr"/>
                      <a:r>
                        <a:rPr lang="en-GB" sz="2000" b="1" cap="none" spc="0">
                          <a:solidFill>
                            <a:schemeClr val="tx1"/>
                          </a:solidFill>
                          <a:effectLst/>
                          <a:latin typeface="+mn-lt"/>
                        </a:rPr>
                        <a:t>Understand</a:t>
                      </a:r>
                      <a:endParaRPr lang="en-GB" sz="2000" b="1"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Are there any ‘gaps’ between a specific group of learners and ‘all’ learners in your class?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What is the poverty related attainment gap in subjects and cohorts?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Are any one group doing particularly well? Above expected expectations?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How does your whole class or cohort compare to the overall school picture, national or LA cohorts?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Which groups of learners are most ‘at risk’ of underachievement for their age and stage?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Are learners on track to meet their predictions?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Which groups may need to be supported to make rapid or accelerated progress?</a:t>
                      </a:r>
                      <a:endParaRPr kumimoji="0" lang="en-GB" sz="2000" b="0" i="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txBody>
                  <a:tcPr marL="59151" marR="59151" marT="0" marB="79696"/>
                </a:tc>
                <a:extLst>
                  <a:ext uri="{0D108BD9-81ED-4DB2-BD59-A6C34878D82A}">
                    <a16:rowId xmlns:a16="http://schemas.microsoft.com/office/drawing/2014/main" val="4048335263"/>
                  </a:ext>
                </a:extLst>
              </a:tr>
            </a:tbl>
          </a:graphicData>
        </a:graphic>
      </p:graphicFrame>
    </p:spTree>
    <p:extLst>
      <p:ext uri="{BB962C8B-B14F-4D97-AF65-F5344CB8AC3E}">
        <p14:creationId xmlns:p14="http://schemas.microsoft.com/office/powerpoint/2010/main" val="1207801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B133D-CD05-C6B2-D8DA-2A01DFE74E0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5743500-2635-4B88-7732-DEB3B7A17852}"/>
              </a:ext>
              <a:ext uri="{C183D7F6-B498-43B3-948B-1728B52AA6E4}">
                <adec:decorative xmlns:adec="http://schemas.microsoft.com/office/drawing/2017/decorative" val="0"/>
              </a:ext>
            </a:extLst>
          </p:cNvPr>
          <p:cNvSpPr>
            <a:spLocks noGrp="1"/>
          </p:cNvSpPr>
          <p:nvPr>
            <p:ph type="title" idx="4294967295"/>
          </p:nvPr>
        </p:nvSpPr>
        <p:spPr>
          <a:xfrm>
            <a:off x="539146" y="408391"/>
            <a:ext cx="7216714"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a:ea typeface="+mn-ea"/>
                <a:cs typeface="Arial" panose="020B0604020202020204" pitchFamily="34" charset="0"/>
              </a:rPr>
              <a:t>Availability and reliability </a:t>
            </a:r>
            <a:endParaRPr kumimoji="0" lang="en-GB" sz="4000" b="1" u="none" strike="noStrike" kern="1200" cap="none" spc="0" normalizeH="0" baseline="0" noProof="0">
              <a:ln>
                <a:noFill/>
              </a:ln>
              <a:solidFill>
                <a:schemeClr val="tx1"/>
              </a:solidFill>
              <a:effectLst/>
              <a:uLnTx/>
              <a:uFillTx/>
              <a:latin typeface="+mj-lt"/>
              <a:ea typeface="+mn-ea"/>
              <a:cs typeface="Arial" panose="020B0604020202020204" pitchFamily="34" charset="0"/>
            </a:endParaRPr>
          </a:p>
        </p:txBody>
      </p:sp>
      <p:sp>
        <p:nvSpPr>
          <p:cNvPr id="2" name="TextBox 1">
            <a:extLst>
              <a:ext uri="{FF2B5EF4-FFF2-40B4-BE49-F238E27FC236}">
                <a16:creationId xmlns:a16="http://schemas.microsoft.com/office/drawing/2014/main" id="{177FD4B4-2373-42C5-6159-E3BA871CF7BC}"/>
              </a:ext>
            </a:extLst>
          </p:cNvPr>
          <p:cNvSpPr txBox="1"/>
          <p:nvPr/>
        </p:nvSpPr>
        <p:spPr>
          <a:xfrm>
            <a:off x="420612" y="2026468"/>
            <a:ext cx="7820992" cy="3359061"/>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lumMod val="75000"/>
                    <a:lumOff val="25000"/>
                  </a:prstClr>
                </a:solidFill>
              </a:rPr>
              <a:t>try to keep ongoing records e.g. assessment results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lumMod val="75000"/>
                    <a:lumOff val="25000"/>
                  </a:prstClr>
                </a:solidFill>
              </a:rPr>
              <a:t>find out what data tools the local authority have available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lumMod val="75000"/>
                    <a:lumOff val="25000"/>
                  </a:prstClr>
                </a:solidFill>
              </a:rPr>
              <a:t>triangulate data – one source is unlikely to give you the full story</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lumMod val="75000"/>
                    <a:lumOff val="25000"/>
                  </a:prstClr>
                </a:solidFill>
              </a:rPr>
              <a:t>look outwards – how does the data compare to local and national data?</a:t>
            </a:r>
          </a:p>
        </p:txBody>
      </p:sp>
      <p:pic>
        <p:nvPicPr>
          <p:cNvPr id="4" name="Graphic 3" descr="Research with solid fill">
            <a:extLst>
              <a:ext uri="{FF2B5EF4-FFF2-40B4-BE49-F238E27FC236}">
                <a16:creationId xmlns:a16="http://schemas.microsoft.com/office/drawing/2014/main" id="{DD6D268E-E384-C967-9AAE-F1732A9E7C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25381" y="2154613"/>
            <a:ext cx="2946007" cy="2676918"/>
          </a:xfrm>
          <a:prstGeom prst="rect">
            <a:avLst/>
          </a:prstGeom>
        </p:spPr>
      </p:pic>
    </p:spTree>
    <p:extLst>
      <p:ext uri="{BB962C8B-B14F-4D97-AF65-F5344CB8AC3E}">
        <p14:creationId xmlns:p14="http://schemas.microsoft.com/office/powerpoint/2010/main" val="336370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A04433-D0EA-B95E-2289-F04AAFD919EB}"/>
              </a:ext>
              <a:ext uri="{C183D7F6-B498-43B3-948B-1728B52AA6E4}">
                <adec:decorative xmlns:adec="http://schemas.microsoft.com/office/drawing/2017/decorative" val="1"/>
              </a:ext>
            </a:extLst>
          </p:cNvPr>
          <p:cNvSpPr txBox="1">
            <a:spLocks noGrp="1"/>
          </p:cNvSpPr>
          <p:nvPr>
            <p:ph type="title" idx="4294967295"/>
          </p:nvPr>
        </p:nvSpPr>
        <p:spPr>
          <a:xfrm>
            <a:off x="675164" y="397215"/>
            <a:ext cx="10409654" cy="987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5000"/>
              </a:lnSpc>
              <a:spcBef>
                <a:spcPct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alibri Light" panose="020F0302020204030204"/>
                <a:ea typeface="Roboto Light" panose="02000000000000000000" pitchFamily="2" charset="0"/>
                <a:cs typeface="Arial" panose="020B0604020202020204" pitchFamily="34" charset="0"/>
              </a:rPr>
              <a:t>The national model of professional learning</a:t>
            </a:r>
          </a:p>
        </p:txBody>
      </p:sp>
      <p:pic>
        <p:nvPicPr>
          <p:cNvPr id="5" name="Content Placeholder 4" descr="The Education Scotland model of professional learning. This shows the link between learning for knowledge and understanding, learning by enquiring and learning as a collaborative.">
            <a:extLst>
              <a:ext uri="{FF2B5EF4-FFF2-40B4-BE49-F238E27FC236}">
                <a16:creationId xmlns:a16="http://schemas.microsoft.com/office/drawing/2014/main" id="{90592FC4-BF7B-1A57-9DBE-B4C024DD2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4" y="1092878"/>
            <a:ext cx="5076263" cy="4835632"/>
          </a:xfrm>
          <a:prstGeom prst="rect">
            <a:avLst/>
          </a:prstGeom>
        </p:spPr>
      </p:pic>
      <p:sp>
        <p:nvSpPr>
          <p:cNvPr id="2" name="TextBox 1">
            <a:extLst>
              <a:ext uri="{FF2B5EF4-FFF2-40B4-BE49-F238E27FC236}">
                <a16:creationId xmlns:a16="http://schemas.microsoft.com/office/drawing/2014/main" id="{BF43AE10-D473-DD40-C253-C8BA49A39722}"/>
              </a:ext>
            </a:extLst>
          </p:cNvPr>
          <p:cNvSpPr txBox="1"/>
          <p:nvPr/>
        </p:nvSpPr>
        <p:spPr>
          <a:xfrm>
            <a:off x="989489" y="5924652"/>
            <a:ext cx="52971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The national model of professional learning | Professional Learning | Education Scotland</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QR code linking to further information on the National model of professional learning. ">
            <a:extLst>
              <a:ext uri="{FF2B5EF4-FFF2-40B4-BE49-F238E27FC236}">
                <a16:creationId xmlns:a16="http://schemas.microsoft.com/office/drawing/2014/main" id="{467B5E45-E8E8-DDAA-BCF9-1C8CE09E46C1}"/>
              </a:ext>
            </a:extLst>
          </p:cNvPr>
          <p:cNvPicPr>
            <a:picLocks noChangeAspect="1"/>
          </p:cNvPicPr>
          <p:nvPr/>
        </p:nvPicPr>
        <p:blipFill>
          <a:blip r:embed="rId5"/>
          <a:stretch>
            <a:fillRect/>
          </a:stretch>
        </p:blipFill>
        <p:spPr>
          <a:xfrm>
            <a:off x="6600926" y="1384522"/>
            <a:ext cx="4667250" cy="4667250"/>
          </a:xfrm>
          <a:prstGeom prst="rect">
            <a:avLst/>
          </a:prstGeom>
        </p:spPr>
      </p:pic>
    </p:spTree>
    <p:extLst>
      <p:ext uri="{BB962C8B-B14F-4D97-AF65-F5344CB8AC3E}">
        <p14:creationId xmlns:p14="http://schemas.microsoft.com/office/powerpoint/2010/main" val="428043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54103-B109-651A-1B5B-E0FB4308A67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060C432-71C8-06D5-6B9C-CDD2E919941B}"/>
              </a:ext>
              <a:ext uri="{C183D7F6-B498-43B3-948B-1728B52AA6E4}">
                <adec:decorative xmlns:adec="http://schemas.microsoft.com/office/drawing/2017/decorative" val="0"/>
              </a:ext>
            </a:extLst>
          </p:cNvPr>
          <p:cNvSpPr>
            <a:spLocks noGrp="1"/>
          </p:cNvSpPr>
          <p:nvPr>
            <p:ph type="title" idx="4294967295"/>
          </p:nvPr>
        </p:nvSpPr>
        <p:spPr>
          <a:xfrm>
            <a:off x="539146" y="408391"/>
            <a:ext cx="7216714"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a:ea typeface="+mn-ea"/>
                <a:cs typeface="Arial" panose="020B0604020202020204" pitchFamily="34" charset="0"/>
              </a:rPr>
              <a:t>Digital tools</a:t>
            </a:r>
            <a:endParaRPr kumimoji="0" lang="en-GB" sz="4000" b="1" u="none" strike="noStrike" kern="1200" cap="none" spc="0" normalizeH="0" baseline="0" noProof="0">
              <a:ln>
                <a:noFill/>
              </a:ln>
              <a:solidFill>
                <a:schemeClr val="tx1"/>
              </a:solidFill>
              <a:effectLst/>
              <a:uLnTx/>
              <a:uFillTx/>
              <a:latin typeface="+mj-lt"/>
              <a:ea typeface="+mn-ea"/>
              <a:cs typeface="Arial" panose="020B0604020202020204" pitchFamily="34" charset="0"/>
            </a:endParaRPr>
          </a:p>
        </p:txBody>
      </p:sp>
      <p:sp>
        <p:nvSpPr>
          <p:cNvPr id="6" name="TextBox 5">
            <a:extLst>
              <a:ext uri="{FF2B5EF4-FFF2-40B4-BE49-F238E27FC236}">
                <a16:creationId xmlns:a16="http://schemas.microsoft.com/office/drawing/2014/main" id="{83F428F1-D7C0-9637-F362-FBDB7CCACF90}"/>
              </a:ext>
            </a:extLst>
          </p:cNvPr>
          <p:cNvSpPr txBox="1"/>
          <p:nvPr/>
        </p:nvSpPr>
        <p:spPr>
          <a:xfrm>
            <a:off x="539146" y="1798386"/>
            <a:ext cx="7820992" cy="2805063"/>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GB" sz="2400">
                <a:solidFill>
                  <a:prstClr val="black">
                    <a:lumMod val="75000"/>
                    <a:lumOff val="25000"/>
                  </a:prstClr>
                </a:solidFill>
              </a:rPr>
              <a:t>Example tools: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Microsoft Excel/ Google Sheets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Microsoft Forms/ Google Forms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Power BI</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Graphs e.g. bar, line, scatter, etc</a:t>
            </a:r>
          </a:p>
        </p:txBody>
      </p:sp>
      <p:sp>
        <p:nvSpPr>
          <p:cNvPr id="7" name="TextBox 6">
            <a:extLst>
              <a:ext uri="{FF2B5EF4-FFF2-40B4-BE49-F238E27FC236}">
                <a16:creationId xmlns:a16="http://schemas.microsoft.com/office/drawing/2014/main" id="{53DAB9D6-618D-954D-3D89-8C90D8C06CAD}"/>
              </a:ext>
            </a:extLst>
          </p:cNvPr>
          <p:cNvSpPr txBox="1"/>
          <p:nvPr/>
        </p:nvSpPr>
        <p:spPr>
          <a:xfrm>
            <a:off x="1392767" y="6252615"/>
            <a:ext cx="4110566" cy="646331"/>
          </a:xfrm>
          <a:prstGeom prst="rect">
            <a:avLst/>
          </a:prstGeom>
          <a:noFill/>
        </p:spPr>
        <p:txBody>
          <a:bodyPr wrap="square">
            <a:spAutoFit/>
          </a:bodyPr>
          <a:lstStyle/>
          <a:p>
            <a:r>
              <a:rPr lang="en-GB">
                <a:hlinkClick r:id="rId3"/>
              </a:rPr>
              <a:t>How to sort and filter your data in excel</a:t>
            </a:r>
            <a:endParaRPr lang="en-GB"/>
          </a:p>
          <a:p>
            <a:endParaRPr lang="en-GB"/>
          </a:p>
        </p:txBody>
      </p:sp>
      <p:pic>
        <p:nvPicPr>
          <p:cNvPr id="2050" name="Picture 2" descr="Microsoft Excel - Wikipedia">
            <a:extLst>
              <a:ext uri="{FF2B5EF4-FFF2-40B4-BE49-F238E27FC236}">
                <a16:creationId xmlns:a16="http://schemas.microsoft.com/office/drawing/2014/main" id="{5D42A4D0-37F3-B604-F7FA-542DDF1808D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755860" y="1882431"/>
            <a:ext cx="2330048" cy="21670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63A581C-E266-2246-BABE-6951BF74E85C}"/>
              </a:ext>
            </a:extLst>
          </p:cNvPr>
          <p:cNvSpPr txBox="1"/>
          <p:nvPr/>
        </p:nvSpPr>
        <p:spPr>
          <a:xfrm>
            <a:off x="6688669" y="6264943"/>
            <a:ext cx="3183467" cy="369332"/>
          </a:xfrm>
          <a:prstGeom prst="rect">
            <a:avLst/>
          </a:prstGeom>
          <a:noFill/>
        </p:spPr>
        <p:txBody>
          <a:bodyPr wrap="square">
            <a:spAutoFit/>
          </a:bodyPr>
          <a:lstStyle/>
          <a:p>
            <a:r>
              <a:rPr lang="en-GB">
                <a:hlinkClick r:id="rId5"/>
              </a:rPr>
              <a:t>Power BI Tutorial for Beginners</a:t>
            </a:r>
            <a:r>
              <a:rPr lang="en-GB"/>
              <a:t> </a:t>
            </a:r>
          </a:p>
        </p:txBody>
      </p:sp>
    </p:spTree>
    <p:extLst>
      <p:ext uri="{BB962C8B-B14F-4D97-AF65-F5344CB8AC3E}">
        <p14:creationId xmlns:p14="http://schemas.microsoft.com/office/powerpoint/2010/main" val="300866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6FE19-09A1-1A55-08E0-A9585D728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A5AF7-4FD6-8EDD-DCAE-A88E682EBFCA}"/>
              </a:ext>
            </a:extLst>
          </p:cNvPr>
          <p:cNvSpPr>
            <a:spLocks noGrp="1"/>
          </p:cNvSpPr>
          <p:nvPr>
            <p:ph type="title"/>
          </p:nvPr>
        </p:nvSpPr>
        <p:spPr>
          <a:xfrm>
            <a:off x="201519" y="170248"/>
            <a:ext cx="10836972" cy="553321"/>
          </a:xfrm>
        </p:spPr>
        <p:txBody>
          <a:bodyPr anchor="t">
            <a:noAutofit/>
          </a:bodyPr>
          <a:lstStyle/>
          <a:p>
            <a:r>
              <a:rPr lang="en-GB" sz="4000" b="1">
                <a:ea typeface="+mn-ea"/>
                <a:cs typeface="Arial" panose="020B0604020202020204" pitchFamily="34" charset="0"/>
              </a:rPr>
              <a:t>Analysing the data</a:t>
            </a:r>
          </a:p>
        </p:txBody>
      </p:sp>
      <p:sp>
        <p:nvSpPr>
          <p:cNvPr id="10" name="TextBox 9">
            <a:extLst>
              <a:ext uri="{FF2B5EF4-FFF2-40B4-BE49-F238E27FC236}">
                <a16:creationId xmlns:a16="http://schemas.microsoft.com/office/drawing/2014/main" id="{826724E2-5F89-0635-B19E-1484D65B3443}"/>
              </a:ext>
            </a:extLst>
          </p:cNvPr>
          <p:cNvSpPr txBox="1"/>
          <p:nvPr/>
        </p:nvSpPr>
        <p:spPr>
          <a:xfrm>
            <a:off x="80615" y="6323213"/>
            <a:ext cx="3391634" cy="369332"/>
          </a:xfrm>
          <a:prstGeom prst="rect">
            <a:avLst/>
          </a:prstGeom>
          <a:noFill/>
        </p:spPr>
        <p:txBody>
          <a:bodyPr wrap="none" lIns="91440" tIns="45720" rIns="91440" bIns="45720" rtlCol="0" anchor="t">
            <a:spAutoFit/>
          </a:bodyPr>
          <a:lstStyle/>
          <a:p>
            <a:r>
              <a:rPr lang="en-GB" dirty="0"/>
              <a:t>Data for illustrative purposes only </a:t>
            </a:r>
          </a:p>
        </p:txBody>
      </p:sp>
      <p:pic>
        <p:nvPicPr>
          <p:cNvPr id="14" name="Picture 13" descr="Task icon">
            <a:extLst>
              <a:ext uri="{FF2B5EF4-FFF2-40B4-BE49-F238E27FC236}">
                <a16:creationId xmlns:a16="http://schemas.microsoft.com/office/drawing/2014/main" id="{653D1017-D69B-54DF-B667-9AD15F87C33E}"/>
              </a:ext>
            </a:extLst>
          </p:cNvPr>
          <p:cNvPicPr>
            <a:picLocks noChangeAspect="1"/>
          </p:cNvPicPr>
          <p:nvPr/>
        </p:nvPicPr>
        <p:blipFill>
          <a:blip r:embed="rId3"/>
          <a:stretch>
            <a:fillRect/>
          </a:stretch>
        </p:blipFill>
        <p:spPr>
          <a:xfrm>
            <a:off x="10498667" y="132825"/>
            <a:ext cx="1693333" cy="1205948"/>
          </a:xfrm>
          <a:prstGeom prst="rect">
            <a:avLst/>
          </a:prstGeom>
        </p:spPr>
      </p:pic>
      <p:pic>
        <p:nvPicPr>
          <p:cNvPr id="17" name="Picture 16" descr="Table with data that includes simd, gender against assessment results">
            <a:extLst>
              <a:ext uri="{FF2B5EF4-FFF2-40B4-BE49-F238E27FC236}">
                <a16:creationId xmlns:a16="http://schemas.microsoft.com/office/drawing/2014/main" id="{421916F5-9439-3726-E78F-1561AD599D99}"/>
              </a:ext>
            </a:extLst>
          </p:cNvPr>
          <p:cNvPicPr>
            <a:picLocks noChangeAspect="1"/>
          </p:cNvPicPr>
          <p:nvPr/>
        </p:nvPicPr>
        <p:blipFill>
          <a:blip r:embed="rId4"/>
          <a:stretch>
            <a:fillRect/>
          </a:stretch>
        </p:blipFill>
        <p:spPr>
          <a:xfrm>
            <a:off x="2142067" y="865926"/>
            <a:ext cx="7907866" cy="5314930"/>
          </a:xfrm>
          <a:prstGeom prst="rect">
            <a:avLst/>
          </a:prstGeom>
        </p:spPr>
      </p:pic>
    </p:spTree>
    <p:extLst>
      <p:ext uri="{BB962C8B-B14F-4D97-AF65-F5344CB8AC3E}">
        <p14:creationId xmlns:p14="http://schemas.microsoft.com/office/powerpoint/2010/main" val="1624784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3C272-A57E-43A8-F0F0-B8C14BD5CCA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1CB3BAC-2A0C-E274-9B8D-80DF2177C84B}"/>
              </a:ext>
              <a:ext uri="{C183D7F6-B498-43B3-948B-1728B52AA6E4}">
                <adec:decorative xmlns:adec="http://schemas.microsoft.com/office/drawing/2017/decorative" val="0"/>
              </a:ext>
            </a:extLst>
          </p:cNvPr>
          <p:cNvSpPr>
            <a:spLocks noGrp="1"/>
          </p:cNvSpPr>
          <p:nvPr>
            <p:ph type="title" idx="4294967295"/>
          </p:nvPr>
        </p:nvSpPr>
        <p:spPr>
          <a:xfrm>
            <a:off x="261106" y="222125"/>
            <a:ext cx="9570054"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a:ln>
                  <a:noFill/>
                </a:ln>
                <a:solidFill>
                  <a:schemeClr val="tx1"/>
                </a:solidFill>
                <a:effectLst/>
                <a:uLnTx/>
                <a:uFillTx/>
                <a:latin typeface="+mj-lt"/>
                <a:ea typeface="+mn-ea"/>
                <a:cs typeface="Arial" panose="020B0604020202020204" pitchFamily="34" charset="0"/>
              </a:rPr>
              <a:t>Observational/</a:t>
            </a:r>
            <a:r>
              <a:rPr lang="en-GB" sz="4000" b="1">
                <a:ea typeface="+mn-ea"/>
                <a:cs typeface="Arial" panose="020B0604020202020204" pitchFamily="34" charset="0"/>
              </a:rPr>
              <a:t>s</a:t>
            </a:r>
            <a:r>
              <a:rPr kumimoji="0" lang="en-GB" sz="4000" b="1" u="none" strike="noStrike" kern="1200" cap="none" spc="0" normalizeH="0" baseline="0" noProof="0" err="1">
                <a:ln>
                  <a:noFill/>
                </a:ln>
                <a:solidFill>
                  <a:schemeClr val="tx1"/>
                </a:solidFill>
                <a:effectLst/>
                <a:uLnTx/>
                <a:uFillTx/>
                <a:latin typeface="+mj-lt"/>
                <a:ea typeface="+mn-ea"/>
                <a:cs typeface="Arial" panose="020B0604020202020204" pitchFamily="34" charset="0"/>
              </a:rPr>
              <a:t>tatistical</a:t>
            </a:r>
            <a:r>
              <a:rPr kumimoji="0" lang="en-GB" sz="4000" b="1" u="none" strike="noStrike" kern="1200" cap="none" spc="0" normalizeH="0" baseline="0" noProof="0">
                <a:ln>
                  <a:noFill/>
                </a:ln>
                <a:solidFill>
                  <a:schemeClr val="tx1"/>
                </a:solidFill>
                <a:effectLst/>
                <a:uLnTx/>
                <a:uFillTx/>
                <a:latin typeface="+mj-lt"/>
                <a:ea typeface="+mn-ea"/>
                <a:cs typeface="Arial" panose="020B0604020202020204" pitchFamily="34" charset="0"/>
              </a:rPr>
              <a:t> interpretation of data</a:t>
            </a:r>
          </a:p>
        </p:txBody>
      </p:sp>
      <p:sp>
        <p:nvSpPr>
          <p:cNvPr id="6" name="TextBox 5">
            <a:extLst>
              <a:ext uri="{FF2B5EF4-FFF2-40B4-BE49-F238E27FC236}">
                <a16:creationId xmlns:a16="http://schemas.microsoft.com/office/drawing/2014/main" id="{9C1F630A-C36C-5647-55AC-AE7C5BE8AAC1}"/>
              </a:ext>
            </a:extLst>
          </p:cNvPr>
          <p:cNvSpPr txBox="1"/>
          <p:nvPr/>
        </p:nvSpPr>
        <p:spPr>
          <a:xfrm>
            <a:off x="261106" y="1282948"/>
            <a:ext cx="11669787" cy="5575052"/>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GB" sz="2400">
                <a:solidFill>
                  <a:prstClr val="black">
                    <a:lumMod val="75000"/>
                    <a:lumOff val="25000"/>
                  </a:prstClr>
                </a:solidFill>
              </a:rPr>
              <a:t>Examples: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Child A and Child D’s results have continued to decline. Has there been a change in e.g. attendance, behaviour, confidence etc? How does this compare to other curricular assessments?</a:t>
            </a:r>
          </a:p>
          <a:p>
            <a:pPr marR="0" lvl="0" algn="l" defTabSz="914400" rtl="0" eaLnBrk="1" fontAlgn="auto" latinLnBrk="0" hangingPunct="1">
              <a:lnSpc>
                <a:spcPct val="150000"/>
              </a:lnSpc>
              <a:spcBef>
                <a:spcPts val="0"/>
              </a:spcBef>
              <a:spcAft>
                <a:spcPts val="0"/>
              </a:spcAft>
              <a:buClrTx/>
              <a:buSzTx/>
              <a:tabLst/>
              <a:defRPr/>
            </a:pPr>
            <a:endParaRPr lang="en-GB" sz="2400">
              <a:solidFill>
                <a:prstClr val="black">
                  <a:lumMod val="75000"/>
                  <a:lumOff val="25000"/>
                </a:prstClr>
              </a:solidFill>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Child B, H, I, K &amp; M’s results are lower than the rest of the cohort. We notice that these children are all EAL children. </a:t>
            </a:r>
          </a:p>
          <a:p>
            <a:pPr marR="0" lvl="0" algn="l" defTabSz="914400" rtl="0" eaLnBrk="1" fontAlgn="auto" latinLnBrk="0" hangingPunct="1">
              <a:lnSpc>
                <a:spcPct val="150000"/>
              </a:lnSpc>
              <a:spcBef>
                <a:spcPts val="0"/>
              </a:spcBef>
              <a:spcAft>
                <a:spcPts val="0"/>
              </a:spcAft>
              <a:buClrTx/>
              <a:buSzTx/>
              <a:tabLst/>
              <a:defRPr/>
            </a:pPr>
            <a:endParaRPr lang="en-GB" sz="2400">
              <a:solidFill>
                <a:prstClr val="black">
                  <a:lumMod val="75000"/>
                  <a:lumOff val="25000"/>
                </a:prstClr>
              </a:solidFill>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prstClr val="black">
                    <a:lumMod val="75000"/>
                    <a:lumOff val="25000"/>
                  </a:prstClr>
                </a:solidFill>
              </a:rPr>
              <a:t>Child J has a steady positive increase in their results. What could have impacted this change? </a:t>
            </a:r>
          </a:p>
        </p:txBody>
      </p:sp>
      <p:pic>
        <p:nvPicPr>
          <p:cNvPr id="2" name="Picture 1" descr="Task icon">
            <a:extLst>
              <a:ext uri="{FF2B5EF4-FFF2-40B4-BE49-F238E27FC236}">
                <a16:creationId xmlns:a16="http://schemas.microsoft.com/office/drawing/2014/main" id="{841ED50D-32BE-BFCF-45F9-380AE9012E01}"/>
              </a:ext>
            </a:extLst>
          </p:cNvPr>
          <p:cNvPicPr>
            <a:picLocks noChangeAspect="1"/>
          </p:cNvPicPr>
          <p:nvPr/>
        </p:nvPicPr>
        <p:blipFill>
          <a:blip r:embed="rId3"/>
          <a:stretch>
            <a:fillRect/>
          </a:stretch>
        </p:blipFill>
        <p:spPr>
          <a:xfrm>
            <a:off x="10498667" y="132825"/>
            <a:ext cx="1693333" cy="1205948"/>
          </a:xfrm>
          <a:prstGeom prst="rect">
            <a:avLst/>
          </a:prstGeom>
        </p:spPr>
      </p:pic>
    </p:spTree>
    <p:extLst>
      <p:ext uri="{BB962C8B-B14F-4D97-AF65-F5344CB8AC3E}">
        <p14:creationId xmlns:p14="http://schemas.microsoft.com/office/powerpoint/2010/main" val="193009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597060" y="419462"/>
            <a:ext cx="6413340" cy="627672"/>
          </a:xfrm>
        </p:spPr>
        <p:txBody>
          <a:bodyPr>
            <a:noAutofit/>
          </a:bodyPr>
          <a:lstStyle/>
          <a:p>
            <a:r>
              <a:rPr lang="en-GB" sz="4000" b="1">
                <a:cs typeface="Arial"/>
              </a:rPr>
              <a:t>Intersecting data</a:t>
            </a:r>
          </a:p>
        </p:txBody>
      </p:sp>
      <p:sp>
        <p:nvSpPr>
          <p:cNvPr id="8" name="Content Placeholder 7">
            <a:extLst>
              <a:ext uri="{FF2B5EF4-FFF2-40B4-BE49-F238E27FC236}">
                <a16:creationId xmlns:a16="http://schemas.microsoft.com/office/drawing/2014/main" id="{DF46E3A4-7573-EF1E-DAA8-25C234E8C965}"/>
              </a:ext>
            </a:extLst>
          </p:cNvPr>
          <p:cNvSpPr txBox="1">
            <a:spLocks noGrp="1"/>
          </p:cNvSpPr>
          <p:nvPr>
            <p:ph idx="1"/>
          </p:nvPr>
        </p:nvSpPr>
        <p:spPr>
          <a:xfrm>
            <a:off x="597060" y="1151619"/>
            <a:ext cx="10515600" cy="1550168"/>
          </a:xfrm>
          <a:prstGeom prst="rect">
            <a:avLst/>
          </a:prstGeom>
          <a:noFill/>
        </p:spPr>
        <p:txBody>
          <a:bodyPr wrap="square" rtlCol="0">
            <a:spAutoFit/>
          </a:bodyPr>
          <a:lstStyle/>
          <a:p>
            <a:r>
              <a:rPr lang="en-US" sz="2400"/>
              <a:t>Once data has been </a:t>
            </a:r>
            <a:r>
              <a:rPr lang="en-US" sz="2400" err="1"/>
              <a:t>analysed</a:t>
            </a:r>
            <a:r>
              <a:rPr lang="en-US" sz="2400"/>
              <a:t>, it is important to consider ‘why’ a gap, pattern or a trend may exist. </a:t>
            </a:r>
          </a:p>
          <a:p>
            <a:r>
              <a:rPr lang="en-US" sz="2400"/>
              <a:t>The next step may be to intersect different categories of data as, outlined in workshop 2, to understand ‘why.’</a:t>
            </a:r>
          </a:p>
        </p:txBody>
      </p:sp>
      <p:pic>
        <p:nvPicPr>
          <p:cNvPr id="3" name="Picture 2" descr="This is a diagram taken form workshop 2. It shows different categories of data. ">
            <a:extLst>
              <a:ext uri="{FF2B5EF4-FFF2-40B4-BE49-F238E27FC236}">
                <a16:creationId xmlns:a16="http://schemas.microsoft.com/office/drawing/2014/main" id="{7C597BEE-540C-BDD6-70EF-1AD98753B06F}"/>
              </a:ext>
            </a:extLst>
          </p:cNvPr>
          <p:cNvPicPr>
            <a:picLocks noChangeAspect="1"/>
          </p:cNvPicPr>
          <p:nvPr/>
        </p:nvPicPr>
        <p:blipFill>
          <a:blip r:embed="rId3"/>
          <a:stretch>
            <a:fillRect/>
          </a:stretch>
        </p:blipFill>
        <p:spPr>
          <a:xfrm>
            <a:off x="802613" y="2856777"/>
            <a:ext cx="5717458" cy="3581761"/>
          </a:xfrm>
          <a:prstGeom prst="rect">
            <a:avLst/>
          </a:prstGeom>
          <a:ln>
            <a:solidFill>
              <a:schemeClr val="tx1"/>
            </a:solidFill>
          </a:ln>
        </p:spPr>
      </p:pic>
      <p:pic>
        <p:nvPicPr>
          <p:cNvPr id="6" name="Picture 5" descr="This is a diagram taken from workshop 2. It shows the intersecting data activity. ">
            <a:extLst>
              <a:ext uri="{FF2B5EF4-FFF2-40B4-BE49-F238E27FC236}">
                <a16:creationId xmlns:a16="http://schemas.microsoft.com/office/drawing/2014/main" id="{AD91C9C0-D63D-22E0-2A69-3B5C1DB8FB7B}"/>
              </a:ext>
            </a:extLst>
          </p:cNvPr>
          <p:cNvPicPr>
            <a:picLocks noChangeAspect="1"/>
          </p:cNvPicPr>
          <p:nvPr/>
        </p:nvPicPr>
        <p:blipFill>
          <a:blip r:embed="rId4"/>
          <a:stretch>
            <a:fillRect/>
          </a:stretch>
        </p:blipFill>
        <p:spPr>
          <a:xfrm>
            <a:off x="6714683" y="2856776"/>
            <a:ext cx="4674704" cy="3581761"/>
          </a:xfrm>
          <a:prstGeom prst="rect">
            <a:avLst/>
          </a:prstGeom>
          <a:ln>
            <a:solidFill>
              <a:schemeClr val="tx1"/>
            </a:solidFill>
          </a:ln>
        </p:spPr>
      </p:pic>
    </p:spTree>
    <p:extLst>
      <p:ext uri="{BB962C8B-B14F-4D97-AF65-F5344CB8AC3E}">
        <p14:creationId xmlns:p14="http://schemas.microsoft.com/office/powerpoint/2010/main" val="335755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D5C-543A-A655-3F6E-007096E4C4D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1062A1F-19C2-AA56-1C11-A84798265EDC}"/>
              </a:ext>
            </a:extLst>
          </p:cNvPr>
          <p:cNvSpPr txBox="1"/>
          <p:nvPr/>
        </p:nvSpPr>
        <p:spPr>
          <a:xfrm>
            <a:off x="319013" y="918472"/>
            <a:ext cx="10890854" cy="589072"/>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GB" sz="2400">
                <a:solidFill>
                  <a:prstClr val="black">
                    <a:lumMod val="75000"/>
                    <a:lumOff val="25000"/>
                  </a:prstClr>
                </a:solidFill>
              </a:rPr>
              <a:t>Example:</a:t>
            </a:r>
          </a:p>
        </p:txBody>
      </p:sp>
      <p:sp>
        <p:nvSpPr>
          <p:cNvPr id="4" name="Title 7">
            <a:extLst>
              <a:ext uri="{FF2B5EF4-FFF2-40B4-BE49-F238E27FC236}">
                <a16:creationId xmlns:a16="http://schemas.microsoft.com/office/drawing/2014/main" id="{9B046E77-AE65-1E2B-F9E6-F5BB60762685}"/>
              </a:ext>
              <a:ext uri="{C183D7F6-B498-43B3-948B-1728B52AA6E4}">
                <adec:decorative xmlns:adec="http://schemas.microsoft.com/office/drawing/2017/decorative" val="0"/>
              </a:ext>
            </a:extLst>
          </p:cNvPr>
          <p:cNvSpPr txBox="1">
            <a:spLocks/>
          </p:cNvSpPr>
          <p:nvPr/>
        </p:nvSpPr>
        <p:spPr>
          <a:xfrm>
            <a:off x="200480" y="132825"/>
            <a:ext cx="11165940"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endParaRPr lang="en-GB" sz="100" b="1">
              <a:solidFill>
                <a:srgbClr val="B3D236"/>
              </a:solidFill>
              <a:latin typeface="+mn-lt"/>
              <a:ea typeface="+mn-ea"/>
              <a:cs typeface="+mn-cs"/>
            </a:endParaRPr>
          </a:p>
          <a:p>
            <a:pPr>
              <a:lnSpc>
                <a:spcPct val="100000"/>
              </a:lnSpc>
              <a:spcBef>
                <a:spcPts val="0"/>
              </a:spcBef>
              <a:defRPr/>
            </a:pPr>
            <a:r>
              <a:rPr lang="en-GB" sz="4000" b="1">
                <a:ea typeface="+mn-ea"/>
                <a:cs typeface="Arial" panose="020B0604020202020204" pitchFamily="34" charset="0"/>
              </a:rPr>
              <a:t>Observational/statistical interpretation of data</a:t>
            </a:r>
          </a:p>
        </p:txBody>
      </p:sp>
      <p:sp>
        <p:nvSpPr>
          <p:cNvPr id="9" name="Title 8">
            <a:extLst>
              <a:ext uri="{FF2B5EF4-FFF2-40B4-BE49-F238E27FC236}">
                <a16:creationId xmlns:a16="http://schemas.microsoft.com/office/drawing/2014/main" id="{DAC44DBD-4B89-DFDF-38BB-61AA2E06D789}"/>
              </a:ext>
            </a:extLst>
          </p:cNvPr>
          <p:cNvSpPr txBox="1">
            <a:spLocks noGrp="1"/>
          </p:cNvSpPr>
          <p:nvPr>
            <p:ph type="title" idx="4294967295"/>
          </p:nvPr>
        </p:nvSpPr>
        <p:spPr>
          <a:xfrm>
            <a:off x="319013" y="1569916"/>
            <a:ext cx="1150045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595959"/>
                </a:solidFill>
                <a:effectLst/>
                <a:uLnTx/>
                <a:uFillTx/>
                <a:latin typeface="+mn-lt"/>
                <a:ea typeface="+mn-ea"/>
                <a:cs typeface="+mn-cs"/>
              </a:rPr>
              <a:t>You have a </a:t>
            </a:r>
            <a:r>
              <a:rPr kumimoji="0" lang="en-GB" sz="2400" b="0" i="0" u="none" strike="noStrike" kern="1200" cap="none" spc="0" normalizeH="0" baseline="0" noProof="0" err="1">
                <a:ln>
                  <a:noFill/>
                </a:ln>
                <a:solidFill>
                  <a:srgbClr val="595959"/>
                </a:solidFill>
                <a:effectLst/>
                <a:uLnTx/>
                <a:uFillTx/>
                <a:latin typeface="+mn-lt"/>
                <a:ea typeface="+mn-ea"/>
                <a:cs typeface="+mn-cs"/>
              </a:rPr>
              <a:t>P3</a:t>
            </a:r>
            <a:r>
              <a:rPr kumimoji="0" lang="en-GB" sz="2400" b="0" i="0" u="none" strike="noStrike" kern="1200" cap="none" spc="0" normalizeH="0" baseline="0" noProof="0">
                <a:ln>
                  <a:noFill/>
                </a:ln>
                <a:solidFill>
                  <a:srgbClr val="595959"/>
                </a:solidFill>
                <a:effectLst/>
                <a:uLnTx/>
                <a:uFillTx/>
                <a:latin typeface="+mn-lt"/>
                <a:ea typeface="+mn-ea"/>
                <a:cs typeface="+mn-cs"/>
              </a:rPr>
              <a:t> class and you have identified from your assessments and observations that there is an attainment gap between boys and girls in reading. </a:t>
            </a:r>
            <a:endParaRPr kumimoji="0" lang="en-GB" sz="2400" b="0" i="0" u="none" strike="noStrike" kern="1200" cap="none" spc="0" normalizeH="0" baseline="0" noProof="0">
              <a:ln>
                <a:noFill/>
              </a:ln>
              <a:solidFill>
                <a:srgbClr val="595959"/>
              </a:solidFill>
              <a:effectLst/>
              <a:uLnTx/>
              <a:uFillTx/>
              <a:latin typeface="+mn-lt"/>
              <a:ea typeface="+mn-ea"/>
              <a:cs typeface="Arial"/>
            </a:endParaRPr>
          </a:p>
        </p:txBody>
      </p:sp>
      <p:sp>
        <p:nvSpPr>
          <p:cNvPr id="12" name="TextBox 11">
            <a:extLst>
              <a:ext uri="{FF2B5EF4-FFF2-40B4-BE49-F238E27FC236}">
                <a16:creationId xmlns:a16="http://schemas.microsoft.com/office/drawing/2014/main" id="{D90DCFEB-D95B-EE0C-CBCA-E2CF0FA5C59A}"/>
              </a:ext>
            </a:extLst>
          </p:cNvPr>
          <p:cNvSpPr txBox="1"/>
          <p:nvPr/>
        </p:nvSpPr>
        <p:spPr>
          <a:xfrm>
            <a:off x="319013" y="2690336"/>
            <a:ext cx="11500454" cy="1569660"/>
          </a:xfrm>
          <a:prstGeom prst="rect">
            <a:avLst/>
          </a:prstGeom>
          <a:noFill/>
        </p:spPr>
        <p:txBody>
          <a:bodyPr wrap="square">
            <a:spAutoFit/>
          </a:bodyPr>
          <a:lstStyle/>
          <a:p>
            <a:pPr marL="285750" indent="-285750">
              <a:buFont typeface="Arial" panose="020B0604020202020204" pitchFamily="34" charset="0"/>
              <a:buChar char="•"/>
            </a:pPr>
            <a:r>
              <a:rPr lang="en-GB" sz="2400">
                <a:solidFill>
                  <a:srgbClr val="595959"/>
                </a:solidFill>
              </a:rPr>
              <a:t>You can see from tracking data that males are not progressing in first level as well as their female peers. Observational data would suggest that they don't read for enjoyment. You carry out a pupil voice survey and it confirms that that males don't enjoy reading in class or at home.</a:t>
            </a:r>
          </a:p>
        </p:txBody>
      </p:sp>
      <p:sp>
        <p:nvSpPr>
          <p:cNvPr id="14" name="TextBox 13">
            <a:extLst>
              <a:ext uri="{FF2B5EF4-FFF2-40B4-BE49-F238E27FC236}">
                <a16:creationId xmlns:a16="http://schemas.microsoft.com/office/drawing/2014/main" id="{B6F472EF-3966-099F-A65C-01B854CFE428}"/>
              </a:ext>
            </a:extLst>
          </p:cNvPr>
          <p:cNvSpPr txBox="1"/>
          <p:nvPr/>
        </p:nvSpPr>
        <p:spPr>
          <a:xfrm>
            <a:off x="319013" y="4457088"/>
            <a:ext cx="11500453" cy="1200329"/>
          </a:xfrm>
          <a:prstGeom prst="rect">
            <a:avLst/>
          </a:prstGeom>
          <a:noFill/>
        </p:spPr>
        <p:txBody>
          <a:bodyPr wrap="square">
            <a:spAutoFit/>
          </a:bodyPr>
          <a:lstStyle/>
          <a:p>
            <a:pPr marL="285750" indent="-285750">
              <a:buFont typeface="Arial" panose="020B0604020202020204" pitchFamily="34" charset="0"/>
              <a:buChar char="•"/>
            </a:pPr>
            <a:r>
              <a:rPr lang="en-GB" sz="2400" dirty="0">
                <a:solidFill>
                  <a:srgbClr val="595959"/>
                </a:solidFill>
              </a:rPr>
              <a:t>You decide to try test of change, using a Plan/Do/Study/Act (PDSA)* cycle. You will introduce some new genres and texts into the class library such as comic's and books of interest which pupils have suggested etc.</a:t>
            </a:r>
          </a:p>
        </p:txBody>
      </p:sp>
      <p:sp>
        <p:nvSpPr>
          <p:cNvPr id="15" name="TextBox 14">
            <a:extLst>
              <a:ext uri="{FF2B5EF4-FFF2-40B4-BE49-F238E27FC236}">
                <a16:creationId xmlns:a16="http://schemas.microsoft.com/office/drawing/2014/main" id="{5AC84C7B-B932-DE1E-4484-16FF8702F2C2}"/>
              </a:ext>
            </a:extLst>
          </p:cNvPr>
          <p:cNvSpPr txBox="1"/>
          <p:nvPr/>
        </p:nvSpPr>
        <p:spPr>
          <a:xfrm>
            <a:off x="4761654" y="5477863"/>
            <a:ext cx="11500453" cy="461665"/>
          </a:xfrm>
          <a:prstGeom prst="rect">
            <a:avLst/>
          </a:prstGeom>
          <a:noFill/>
        </p:spPr>
        <p:txBody>
          <a:bodyPr wrap="square">
            <a:spAutoFit/>
          </a:bodyPr>
          <a:lstStyle/>
          <a:p>
            <a:pPr algn="ctr"/>
            <a:r>
              <a:rPr lang="en-GB" sz="2400" i="1" dirty="0">
                <a:solidFill>
                  <a:srgbClr val="595959"/>
                </a:solidFill>
              </a:rPr>
              <a:t>continued on next slide</a:t>
            </a:r>
          </a:p>
        </p:txBody>
      </p:sp>
      <p:sp>
        <p:nvSpPr>
          <p:cNvPr id="3" name="TextBox 2">
            <a:extLst>
              <a:ext uri="{FF2B5EF4-FFF2-40B4-BE49-F238E27FC236}">
                <a16:creationId xmlns:a16="http://schemas.microsoft.com/office/drawing/2014/main" id="{4522F4A4-C685-7093-AB44-97DE02B5A04F}"/>
              </a:ext>
            </a:extLst>
          </p:cNvPr>
          <p:cNvSpPr txBox="1"/>
          <p:nvPr/>
        </p:nvSpPr>
        <p:spPr>
          <a:xfrm>
            <a:off x="177620" y="6380137"/>
            <a:ext cx="8138160" cy="369332"/>
          </a:xfrm>
          <a:prstGeom prst="rect">
            <a:avLst/>
          </a:prstGeom>
          <a:noFill/>
        </p:spPr>
        <p:txBody>
          <a:bodyPr wrap="square">
            <a:spAutoFit/>
          </a:bodyPr>
          <a:lstStyle/>
          <a:p>
            <a:r>
              <a:rPr lang="en-GB" sz="1800" dirty="0">
                <a:effectLst/>
                <a:latin typeface="Segoe UI" panose="020B0502040204020203" pitchFamily="34" charset="0"/>
                <a:hlinkClick r:id="rId3"/>
              </a:rPr>
              <a:t>*https://learn.nes.nhs.scot/2274/quality-improvement-zone/qi-tools/pdsa</a:t>
            </a:r>
            <a:r>
              <a:rPr lang="en-GB" sz="1800" dirty="0">
                <a:effectLst/>
                <a:latin typeface="Segoe UI" panose="020B0502040204020203" pitchFamily="34" charset="0"/>
              </a:rPr>
              <a:t> </a:t>
            </a:r>
            <a:endParaRPr lang="en-GB" dirty="0"/>
          </a:p>
        </p:txBody>
      </p:sp>
    </p:spTree>
    <p:extLst>
      <p:ext uri="{BB962C8B-B14F-4D97-AF65-F5344CB8AC3E}">
        <p14:creationId xmlns:p14="http://schemas.microsoft.com/office/powerpoint/2010/main" val="18675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3DB22-939C-EE1B-C346-10823202DF7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6BDC39A-6D3E-5545-9BC8-98962F139A4F}"/>
              </a:ext>
            </a:extLst>
          </p:cNvPr>
          <p:cNvSpPr txBox="1"/>
          <p:nvPr/>
        </p:nvSpPr>
        <p:spPr>
          <a:xfrm>
            <a:off x="200480" y="1216745"/>
            <a:ext cx="10890854" cy="589072"/>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GB" sz="2400">
                <a:solidFill>
                  <a:prstClr val="black">
                    <a:lumMod val="75000"/>
                    <a:lumOff val="25000"/>
                  </a:prstClr>
                </a:solidFill>
              </a:rPr>
              <a:t>Example continued:</a:t>
            </a:r>
          </a:p>
        </p:txBody>
      </p:sp>
      <p:sp>
        <p:nvSpPr>
          <p:cNvPr id="4" name="Title 7">
            <a:extLst>
              <a:ext uri="{FF2B5EF4-FFF2-40B4-BE49-F238E27FC236}">
                <a16:creationId xmlns:a16="http://schemas.microsoft.com/office/drawing/2014/main" id="{DC27E2AA-20F9-CE11-9744-DA2298C47269}"/>
              </a:ext>
              <a:ext uri="{C183D7F6-B498-43B3-948B-1728B52AA6E4}">
                <adec:decorative xmlns:adec="http://schemas.microsoft.com/office/drawing/2017/decorative" val="0"/>
              </a:ext>
            </a:extLst>
          </p:cNvPr>
          <p:cNvSpPr txBox="1">
            <a:spLocks/>
          </p:cNvSpPr>
          <p:nvPr/>
        </p:nvSpPr>
        <p:spPr>
          <a:xfrm>
            <a:off x="200480" y="132825"/>
            <a:ext cx="9570054"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endParaRPr lang="en-GB" sz="100" b="1">
              <a:solidFill>
                <a:srgbClr val="B3D236"/>
              </a:solidFill>
              <a:latin typeface="+mn-lt"/>
              <a:ea typeface="+mn-ea"/>
              <a:cs typeface="+mn-cs"/>
            </a:endParaRPr>
          </a:p>
          <a:p>
            <a:pPr>
              <a:lnSpc>
                <a:spcPct val="100000"/>
              </a:lnSpc>
              <a:spcBef>
                <a:spcPts val="0"/>
              </a:spcBef>
              <a:defRPr/>
            </a:pPr>
            <a:r>
              <a:rPr lang="en-GB" sz="4000" b="1">
                <a:ea typeface="+mn-ea"/>
                <a:cs typeface="Arial" panose="020B0604020202020204" pitchFamily="34" charset="0"/>
              </a:rPr>
              <a:t>Observational/statistical interpretation of data</a:t>
            </a:r>
          </a:p>
        </p:txBody>
      </p:sp>
      <p:sp>
        <p:nvSpPr>
          <p:cNvPr id="9" name="TextBox 8">
            <a:extLst>
              <a:ext uri="{FF2B5EF4-FFF2-40B4-BE49-F238E27FC236}">
                <a16:creationId xmlns:a16="http://schemas.microsoft.com/office/drawing/2014/main" id="{2C26E991-5307-4DE0-9B71-05BF69F55385}"/>
              </a:ext>
            </a:extLst>
          </p:cNvPr>
          <p:cNvSpPr txBox="1"/>
          <p:nvPr/>
        </p:nvSpPr>
        <p:spPr>
          <a:xfrm>
            <a:off x="200480" y="1991604"/>
            <a:ext cx="4876800" cy="2308324"/>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595959"/>
                </a:solidFill>
                <a:cs typeface="Arial"/>
              </a:rPr>
              <a:t>You introduce some new texts to the class library/resources and you will track reading engagement with all pupils (with particular interest in the males) over the next 2 months.</a:t>
            </a:r>
          </a:p>
        </p:txBody>
      </p:sp>
      <p:sp>
        <p:nvSpPr>
          <p:cNvPr id="12" name="Title 11">
            <a:extLst>
              <a:ext uri="{FF2B5EF4-FFF2-40B4-BE49-F238E27FC236}">
                <a16:creationId xmlns:a16="http://schemas.microsoft.com/office/drawing/2014/main" id="{8AFE02BD-F18D-5D5B-AC57-FE684662E045}"/>
              </a:ext>
            </a:extLst>
          </p:cNvPr>
          <p:cNvSpPr txBox="1">
            <a:spLocks noGrp="1"/>
          </p:cNvSpPr>
          <p:nvPr>
            <p:ph type="title" idx="4294967295"/>
          </p:nvPr>
        </p:nvSpPr>
        <p:spPr>
          <a:xfrm>
            <a:off x="174606" y="4299928"/>
            <a:ext cx="5077281"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95959"/>
                </a:solidFill>
                <a:effectLst/>
                <a:uLnTx/>
                <a:uFillTx/>
                <a:latin typeface="+mn-lt"/>
                <a:ea typeface="+mn-ea"/>
                <a:cs typeface="Arial"/>
              </a:rPr>
              <a:t>Based on the data and pupil voice you can see whether this has been successful and can be adopted or if a new theory can be tested.</a:t>
            </a:r>
          </a:p>
        </p:txBody>
      </p:sp>
      <p:sp>
        <p:nvSpPr>
          <p:cNvPr id="3" name="TextBox 2">
            <a:extLst>
              <a:ext uri="{FF2B5EF4-FFF2-40B4-BE49-F238E27FC236}">
                <a16:creationId xmlns:a16="http://schemas.microsoft.com/office/drawing/2014/main" id="{9FC2AD99-5D5D-6268-0D55-7E3AA2F82C0F}"/>
              </a:ext>
            </a:extLst>
          </p:cNvPr>
          <p:cNvSpPr txBox="1"/>
          <p:nvPr/>
        </p:nvSpPr>
        <p:spPr>
          <a:xfrm>
            <a:off x="8798418" y="6027898"/>
            <a:ext cx="3328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hlinkClick r:id="rId3"/>
              </a:rPr>
              <a:t>Model for Improvement</a:t>
            </a:r>
            <a:endParaRPr lang="en-GB" dirty="0"/>
          </a:p>
        </p:txBody>
      </p:sp>
      <p:pic>
        <p:nvPicPr>
          <p:cNvPr id="5" name="Picture 4" descr="Cycle diagram with plan, act, study do ">
            <a:extLst>
              <a:ext uri="{FF2B5EF4-FFF2-40B4-BE49-F238E27FC236}">
                <a16:creationId xmlns:a16="http://schemas.microsoft.com/office/drawing/2014/main" id="{BDC92BE4-ED94-7133-380B-6F16DB9F8819}"/>
              </a:ext>
            </a:extLst>
          </p:cNvPr>
          <p:cNvPicPr>
            <a:picLocks noChangeAspect="1"/>
          </p:cNvPicPr>
          <p:nvPr/>
        </p:nvPicPr>
        <p:blipFill>
          <a:blip r:embed="rId4"/>
          <a:stretch>
            <a:fillRect/>
          </a:stretch>
        </p:blipFill>
        <p:spPr>
          <a:xfrm>
            <a:off x="6173212" y="856100"/>
            <a:ext cx="5005425" cy="4935712"/>
          </a:xfrm>
          <a:prstGeom prst="rect">
            <a:avLst/>
          </a:prstGeom>
        </p:spPr>
      </p:pic>
    </p:spTree>
    <p:extLst>
      <p:ext uri="{BB962C8B-B14F-4D97-AF65-F5344CB8AC3E}">
        <p14:creationId xmlns:p14="http://schemas.microsoft.com/office/powerpoint/2010/main" val="7606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BD5C-CECE-919E-4877-856C902438D5}"/>
              </a:ext>
            </a:extLst>
          </p:cNvPr>
          <p:cNvSpPr txBox="1">
            <a:spLocks noGrp="1"/>
          </p:cNvSpPr>
          <p:nvPr>
            <p:ph type="title" idx="4294967295"/>
          </p:nvPr>
        </p:nvSpPr>
        <p:spPr>
          <a:xfrm>
            <a:off x="227495" y="262840"/>
            <a:ext cx="10515600" cy="10181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Arial"/>
              </a:rPr>
              <a:t>Local examples of data – tables, charts, graphs</a:t>
            </a:r>
          </a:p>
        </p:txBody>
      </p:sp>
      <p:sp>
        <p:nvSpPr>
          <p:cNvPr id="3" name="TextBox 2">
            <a:extLst>
              <a:ext uri="{FF2B5EF4-FFF2-40B4-BE49-F238E27FC236}">
                <a16:creationId xmlns:a16="http://schemas.microsoft.com/office/drawing/2014/main" id="{E0F01F51-C9A2-58B8-2FF9-DF7229B2E8A6}"/>
              </a:ext>
            </a:extLst>
          </p:cNvPr>
          <p:cNvSpPr txBox="1"/>
          <p:nvPr/>
        </p:nvSpPr>
        <p:spPr>
          <a:xfrm>
            <a:off x="1192695" y="1986180"/>
            <a:ext cx="9382540" cy="1323439"/>
          </a:xfrm>
          <a:prstGeom prst="rect">
            <a:avLst/>
          </a:prstGeom>
          <a:noFill/>
        </p:spPr>
        <p:txBody>
          <a:bodyPr wrap="square" rtlCol="0">
            <a:spAutoFit/>
          </a:bodyPr>
          <a:lstStyle/>
          <a:p>
            <a:pPr marL="342900" indent="-342900">
              <a:buFont typeface="Arial" panose="020B0604020202020204" pitchFamily="34" charset="0"/>
              <a:buChar char="•"/>
            </a:pPr>
            <a:r>
              <a:rPr lang="en-GB" sz="2000"/>
              <a:t>This slide is a place holder for facilitators to consider adding in any local authority examples of data. </a:t>
            </a:r>
          </a:p>
          <a:p>
            <a:endParaRPr lang="en-GB" sz="2000"/>
          </a:p>
          <a:p>
            <a:pPr marL="342900" indent="-342900">
              <a:buFont typeface="Arial" panose="020B0604020202020204" pitchFamily="34" charset="0"/>
              <a:buChar char="•"/>
            </a:pPr>
            <a:r>
              <a:rPr lang="en-GB" sz="2000"/>
              <a:t>This slide can be added to or removed as appropriate. </a:t>
            </a:r>
          </a:p>
        </p:txBody>
      </p:sp>
      <p:pic>
        <p:nvPicPr>
          <p:cNvPr id="5" name="Graphic 4" descr="Lights On outline">
            <a:extLst>
              <a:ext uri="{FF2B5EF4-FFF2-40B4-BE49-F238E27FC236}">
                <a16:creationId xmlns:a16="http://schemas.microsoft.com/office/drawing/2014/main" id="{E5204792-7368-3D9E-12BB-4A979FCCDE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6834" y="3429000"/>
            <a:ext cx="2657061" cy="2657061"/>
          </a:xfrm>
          <a:prstGeom prst="rect">
            <a:avLst/>
          </a:prstGeom>
        </p:spPr>
      </p:pic>
    </p:spTree>
    <p:extLst>
      <p:ext uri="{BB962C8B-B14F-4D97-AF65-F5344CB8AC3E}">
        <p14:creationId xmlns:p14="http://schemas.microsoft.com/office/powerpoint/2010/main" val="3554769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AED855-26BA-AE26-B744-15630F4ED7F6}"/>
              </a:ext>
            </a:extLst>
          </p:cNvPr>
          <p:cNvSpPr txBox="1">
            <a:spLocks noGrp="1"/>
          </p:cNvSpPr>
          <p:nvPr>
            <p:ph type="title" idx="4294967295"/>
          </p:nvPr>
        </p:nvSpPr>
        <p:spPr>
          <a:xfrm>
            <a:off x="532660" y="106532"/>
            <a:ext cx="770313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n-ea"/>
                <a:cs typeface="+mn-cs"/>
              </a:rPr>
              <a:t>Analysing attainment data - summary</a:t>
            </a:r>
          </a:p>
        </p:txBody>
      </p:sp>
      <p:sp>
        <p:nvSpPr>
          <p:cNvPr id="2" name="Content Placeholder 2">
            <a:extLst>
              <a:ext uri="{FF2B5EF4-FFF2-40B4-BE49-F238E27FC236}">
                <a16:creationId xmlns:a16="http://schemas.microsoft.com/office/drawing/2014/main" id="{F5D921FA-2378-6195-E3BC-8F12260B87FE}"/>
              </a:ext>
            </a:extLst>
          </p:cNvPr>
          <p:cNvSpPr txBox="1">
            <a:spLocks/>
          </p:cNvSpPr>
          <p:nvPr/>
        </p:nvSpPr>
        <p:spPr bwMode="auto">
          <a:xfrm>
            <a:off x="327410" y="964411"/>
            <a:ext cx="10927580" cy="575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ts val="750"/>
              </a:spcBef>
              <a:spcAft>
                <a:spcPct val="0"/>
              </a:spcAft>
              <a:buClr>
                <a:schemeClr val="accent1"/>
              </a:buClr>
              <a:buSzPct val="80000"/>
              <a:buFont typeface="Wingdings 3" pitchFamily="2" charset="2"/>
              <a:buChar char=""/>
              <a:defRPr kern="1200">
                <a:solidFill>
                  <a:srgbClr val="404040"/>
                </a:solidFill>
                <a:latin typeface="+mn-lt"/>
                <a:ea typeface="+mn-ea"/>
                <a:cs typeface="+mn-cs"/>
              </a:defRPr>
            </a:lvl1pPr>
            <a:lvl2pPr marL="557213" indent="-214313" algn="l" defTabSz="342900" rtl="0" eaLnBrk="1" fontAlgn="base" hangingPunct="1">
              <a:spcBef>
                <a:spcPts val="75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2pPr>
            <a:lvl3pPr marL="857250" indent="-171450" algn="l" defTabSz="342900" rtl="0" eaLnBrk="1" fontAlgn="base" hangingPunct="1">
              <a:spcBef>
                <a:spcPts val="750"/>
              </a:spcBef>
              <a:spcAft>
                <a:spcPct val="0"/>
              </a:spcAft>
              <a:buClr>
                <a:schemeClr val="accent1"/>
              </a:buClr>
              <a:buSzPct val="80000"/>
              <a:buFont typeface="Wingdings 3" pitchFamily="2" charset="2"/>
              <a:buChar char=""/>
              <a:defRPr sz="1050" kern="1200">
                <a:solidFill>
                  <a:srgbClr val="404040"/>
                </a:solidFill>
                <a:latin typeface="+mn-lt"/>
                <a:ea typeface="+mn-ea"/>
                <a:cs typeface="+mn-cs"/>
              </a:defRPr>
            </a:lvl3pPr>
            <a:lvl4pPr marL="1200150" indent="-171450" algn="l" defTabSz="342900" rtl="0" eaLnBrk="1" fontAlgn="base" hangingPunct="1">
              <a:spcBef>
                <a:spcPts val="750"/>
              </a:spcBef>
              <a:spcAft>
                <a:spcPct val="0"/>
              </a:spcAft>
              <a:buClr>
                <a:schemeClr val="accent1"/>
              </a:buClr>
              <a:buSzPct val="80000"/>
              <a:buFont typeface="Wingdings 3" pitchFamily="2" charset="2"/>
              <a:buChar char=""/>
              <a:defRPr sz="900" kern="1200">
                <a:solidFill>
                  <a:srgbClr val="404040"/>
                </a:solidFill>
                <a:latin typeface="+mn-lt"/>
                <a:ea typeface="+mn-ea"/>
                <a:cs typeface="+mn-cs"/>
              </a:defRPr>
            </a:lvl4pPr>
            <a:lvl5pPr marL="1543050" indent="-171450" algn="l" defTabSz="342900" rtl="0" eaLnBrk="1" fontAlgn="base" hangingPunct="1">
              <a:spcBef>
                <a:spcPts val="750"/>
              </a:spcBef>
              <a:spcAft>
                <a:spcPct val="0"/>
              </a:spcAft>
              <a:buClr>
                <a:schemeClr val="accent1"/>
              </a:buClr>
              <a:buSzPct val="80000"/>
              <a:buFont typeface="Wingdings 3" pitchFamily="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GB" sz="2400">
                <a:solidFill>
                  <a:schemeClr val="tx1"/>
                </a:solidFill>
                <a:cs typeface="Arial" panose="020B0604020202020204" pitchFamily="34" charset="0"/>
              </a:rPr>
              <a:t>L</a:t>
            </a:r>
            <a:r>
              <a:rPr kumimoji="0" lang="en-GB" sz="2400" b="0" i="0" u="none" strike="noStrike" kern="1200" cap="none" spc="0" normalizeH="0" baseline="0" noProof="0" err="1">
                <a:ln>
                  <a:noFill/>
                </a:ln>
                <a:solidFill>
                  <a:schemeClr val="tx1"/>
                </a:solidFill>
                <a:effectLst/>
                <a:uLnTx/>
                <a:uFillTx/>
                <a:ea typeface="+mn-ea"/>
                <a:cs typeface="Arial" panose="020B0604020202020204" pitchFamily="34" charset="0"/>
              </a:rPr>
              <a:t>ook</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 for </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attainment ‘gaps’ </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in subjects, cohorts, across the whole school and/or within specific demographic groups.</a:t>
            </a:r>
          </a:p>
          <a:p>
            <a:pPr>
              <a:buClrTx/>
              <a:buFont typeface="Arial" panose="020B0604020202020204" pitchFamily="34" charset="0"/>
              <a:buChar char="•"/>
            </a:pPr>
            <a:endParaRPr lang="en-GB" sz="2400">
              <a:solidFill>
                <a:schemeClr val="tx1"/>
              </a:solidFill>
              <a:cs typeface="Arial" panose="020B0604020202020204" pitchFamily="34" charset="0"/>
            </a:endParaRPr>
          </a:p>
          <a:p>
            <a:pPr>
              <a:buClrTx/>
              <a:buFont typeface="Arial" panose="020B0604020202020204" pitchFamily="34" charset="0"/>
              <a:buChar char="•"/>
            </a:pPr>
            <a:r>
              <a:rPr lang="en-GB" sz="2400">
                <a:solidFill>
                  <a:schemeClr val="tx1"/>
                </a:solidFill>
                <a:cs typeface="Arial" panose="020B0604020202020204" pitchFamily="34" charset="0"/>
              </a:rPr>
              <a:t>I</a:t>
            </a:r>
            <a:r>
              <a:rPr kumimoji="0" lang="en-GB" sz="2400" b="0" i="0" u="none" strike="noStrike" kern="1200" cap="none" spc="0" normalizeH="0" baseline="0" noProof="0" err="1">
                <a:ln>
                  <a:noFill/>
                </a:ln>
                <a:solidFill>
                  <a:schemeClr val="tx1"/>
                </a:solidFill>
                <a:effectLst/>
                <a:uLnTx/>
                <a:uFillTx/>
                <a:ea typeface="+mn-ea"/>
                <a:cs typeface="Arial" panose="020B0604020202020204" pitchFamily="34" charset="0"/>
              </a:rPr>
              <a:t>dentify</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 groups of </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learners who are working below expected standards </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and </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highlight those who are showing particularly good progress.</a:t>
            </a:r>
          </a:p>
          <a:p>
            <a:pPr>
              <a:buClrTx/>
              <a:buFont typeface="Arial" panose="020B0604020202020204" pitchFamily="34" charset="0"/>
              <a:buChar char="•"/>
            </a:pPr>
            <a:endParaRPr lang="en-GB" sz="2400" b="1">
              <a:solidFill>
                <a:schemeClr val="tx1"/>
              </a:solidFill>
              <a:cs typeface="Arial" panose="020B0604020202020204" pitchFamily="34" charset="0"/>
            </a:endParaRPr>
          </a:p>
          <a:p>
            <a:pPr>
              <a:buClrTx/>
              <a:buFont typeface="Arial" panose="020B0604020202020204" pitchFamily="34" charset="0"/>
              <a:buChar char="•"/>
            </a:pPr>
            <a:r>
              <a:rPr lang="en-GB" sz="2400">
                <a:solidFill>
                  <a:schemeClr val="tx1"/>
                </a:solidFill>
                <a:cs typeface="Arial" panose="020B0604020202020204" pitchFamily="34" charset="0"/>
              </a:rPr>
              <a:t>E</a:t>
            </a:r>
            <a:r>
              <a:rPr kumimoji="0" lang="en-GB" sz="2400" i="0" u="none" strike="noStrike" kern="1200" cap="none" spc="0" normalizeH="0" baseline="0" noProof="0" err="1">
                <a:ln>
                  <a:noFill/>
                </a:ln>
                <a:solidFill>
                  <a:schemeClr val="tx1"/>
                </a:solidFill>
                <a:effectLst/>
                <a:uLnTx/>
                <a:uFillTx/>
                <a:ea typeface="+mn-ea"/>
                <a:cs typeface="Arial" panose="020B0604020202020204" pitchFamily="34" charset="0"/>
              </a:rPr>
              <a:t>xplore</a:t>
            </a:r>
            <a:r>
              <a:rPr kumimoji="0" lang="en-GB" sz="2400" i="0" u="none" strike="noStrike" kern="1200" cap="none" spc="0" normalizeH="0" baseline="0" noProof="0">
                <a:ln>
                  <a:noFill/>
                </a:ln>
                <a:solidFill>
                  <a:schemeClr val="tx1"/>
                </a:solidFill>
                <a:effectLst/>
                <a:uLnTx/>
                <a:uFillTx/>
                <a:ea typeface="+mn-ea"/>
                <a:cs typeface="Arial" panose="020B0604020202020204" pitchFamily="34" charset="0"/>
              </a:rPr>
              <a:t> whether </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common trends or patterns </a:t>
            </a:r>
            <a:r>
              <a:rPr kumimoji="0" lang="en-GB" sz="2400" i="0" u="none" strike="noStrike" kern="1200" cap="none" spc="0" normalizeH="0" baseline="0" noProof="0">
                <a:ln>
                  <a:noFill/>
                </a:ln>
                <a:solidFill>
                  <a:schemeClr val="tx1"/>
                </a:solidFill>
                <a:effectLst/>
                <a:uLnTx/>
                <a:uFillTx/>
                <a:ea typeface="+mn-ea"/>
                <a:cs typeface="Arial" panose="020B0604020202020204" pitchFamily="34" charset="0"/>
              </a:rPr>
              <a:t>are present within your school.</a:t>
            </a:r>
          </a:p>
          <a:p>
            <a:pPr>
              <a:buClrTx/>
              <a:buFont typeface="Arial" panose="020B0604020202020204" pitchFamily="34" charset="0"/>
              <a:buChar char="•"/>
            </a:pPr>
            <a:endParaRPr lang="en-GB" sz="2400">
              <a:solidFill>
                <a:schemeClr val="tx1"/>
              </a:solidFill>
              <a:cs typeface="Arial" panose="020B0604020202020204" pitchFamily="34" charset="0"/>
            </a:endParaRPr>
          </a:p>
          <a:p>
            <a:pPr>
              <a:buClrTx/>
              <a:buFont typeface="Arial" panose="020B0604020202020204" pitchFamily="34" charset="0"/>
              <a:buChar char="•"/>
            </a:pPr>
            <a:r>
              <a:rPr lang="en-GB" sz="2400">
                <a:solidFill>
                  <a:schemeClr val="tx1"/>
                </a:solidFill>
                <a:cs typeface="Arial" panose="020B0604020202020204" pitchFamily="34" charset="0"/>
              </a:rPr>
              <a:t>C</a:t>
            </a:r>
            <a:r>
              <a:rPr kumimoji="0" lang="en-GB" sz="2400" b="0" i="0" u="none" strike="noStrike" kern="1200" cap="none" spc="0" normalizeH="0" baseline="0" noProof="0" err="1">
                <a:ln>
                  <a:noFill/>
                </a:ln>
                <a:solidFill>
                  <a:schemeClr val="tx1"/>
                </a:solidFill>
                <a:effectLst/>
                <a:uLnTx/>
                <a:uFillTx/>
                <a:ea typeface="+mn-ea"/>
                <a:cs typeface="Arial" panose="020B0604020202020204" pitchFamily="34" charset="0"/>
              </a:rPr>
              <a:t>onsider</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 </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progress against local and national comparators </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and use this information when considering expectations, target setting or collaborating with other schools/settings.</a:t>
            </a:r>
          </a:p>
          <a:p>
            <a:pPr>
              <a:buClrTx/>
              <a:buFont typeface="Arial" panose="020B0604020202020204" pitchFamily="34" charset="0"/>
              <a:buChar char="•"/>
            </a:pPr>
            <a:endParaRPr lang="en-GB" sz="2400">
              <a:solidFill>
                <a:schemeClr val="tx1"/>
              </a:solidFill>
              <a:cs typeface="Arial" panose="020B0604020202020204" pitchFamily="34" charset="0"/>
            </a:endParaRPr>
          </a:p>
          <a:p>
            <a:pPr>
              <a:buClrTx/>
              <a:buFont typeface="Arial" panose="020B0604020202020204" pitchFamily="34" charset="0"/>
              <a:buChar char="•"/>
            </a:pPr>
            <a:r>
              <a:rPr lang="en-GB" sz="2400" b="1">
                <a:solidFill>
                  <a:schemeClr val="tx1"/>
                </a:solidFill>
                <a:cs typeface="Arial" panose="020B0604020202020204" pitchFamily="34" charset="0"/>
              </a:rPr>
              <a:t>I</a:t>
            </a:r>
            <a:r>
              <a:rPr kumimoji="0" lang="en-GB" sz="2400" b="1" i="0" u="none" strike="noStrike" kern="1200" cap="none" spc="0" normalizeH="0" baseline="0" noProof="0" err="1">
                <a:ln>
                  <a:noFill/>
                </a:ln>
                <a:solidFill>
                  <a:schemeClr val="tx1"/>
                </a:solidFill>
                <a:effectLst/>
                <a:uLnTx/>
                <a:uFillTx/>
                <a:ea typeface="+mn-ea"/>
                <a:cs typeface="Arial" panose="020B0604020202020204" pitchFamily="34" charset="0"/>
              </a:rPr>
              <a:t>dentify</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 a starting point for understanding ‘why’ </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a pattern, trend or a gap exists.</a:t>
            </a:r>
          </a:p>
          <a:p>
            <a:pPr marL="257175" marR="0" lvl="0" indent="-257175" algn="l" defTabSz="342900" rtl="0" eaLnBrk="1" fontAlgn="base" latinLnBrk="0" hangingPunct="1">
              <a:lnSpc>
                <a:spcPct val="100000"/>
              </a:lnSpc>
              <a:spcBef>
                <a:spcPts val="750"/>
              </a:spcBef>
              <a:spcAft>
                <a:spcPct val="0"/>
              </a:spcAft>
              <a:buClr>
                <a:srgbClr val="96D6D7"/>
              </a:buClr>
              <a:buSzPct val="80000"/>
              <a:buFont typeface="Wingdings 3" pitchFamily="2" charset="2"/>
              <a:buChar char=""/>
              <a:tabLst/>
              <a:defRPr/>
            </a:pPr>
            <a:endParaRPr kumimoji="0" lang="en-GB"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69838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D1D06-02A1-289F-B641-B772A6BC9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6F955-98AF-7921-3E23-C5B868CDDED4}"/>
              </a:ext>
            </a:extLst>
          </p:cNvPr>
          <p:cNvSpPr>
            <a:spLocks noGrp="1"/>
          </p:cNvSpPr>
          <p:nvPr>
            <p:ph type="title"/>
          </p:nvPr>
        </p:nvSpPr>
        <p:spPr>
          <a:xfrm>
            <a:off x="446671" y="185304"/>
            <a:ext cx="9376804" cy="549124"/>
          </a:xfrm>
        </p:spPr>
        <p:txBody>
          <a:bodyPr anchor="t">
            <a:noAutofit/>
          </a:bodyPr>
          <a:lstStyle/>
          <a:p>
            <a:r>
              <a:rPr lang="en-GB" sz="4000" b="1">
                <a:cs typeface="Arial"/>
              </a:rPr>
              <a:t>Making data comparisons </a:t>
            </a:r>
          </a:p>
        </p:txBody>
      </p:sp>
      <p:graphicFrame>
        <p:nvGraphicFramePr>
          <p:cNvPr id="8" name="Diagram 7" descr="Smart art with 3 headings why? what do we compare and what are the benefits? ">
            <a:extLst>
              <a:ext uri="{FF2B5EF4-FFF2-40B4-BE49-F238E27FC236}">
                <a16:creationId xmlns:a16="http://schemas.microsoft.com/office/drawing/2014/main" id="{7C6FF1FF-7606-3E96-EECD-D1FF23A8C344}"/>
              </a:ext>
            </a:extLst>
          </p:cNvPr>
          <p:cNvGraphicFramePr/>
          <p:nvPr>
            <p:extLst>
              <p:ext uri="{D42A27DB-BD31-4B8C-83A1-F6EECF244321}">
                <p14:modId xmlns:p14="http://schemas.microsoft.com/office/powerpoint/2010/main" val="4009598382"/>
              </p:ext>
            </p:extLst>
          </p:nvPr>
        </p:nvGraphicFramePr>
        <p:xfrm>
          <a:off x="446671" y="956733"/>
          <a:ext cx="111357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2157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543055" y="565237"/>
            <a:ext cx="9621362" cy="163633"/>
          </a:xfrm>
        </p:spPr>
        <p:txBody>
          <a:bodyPr>
            <a:noAutofit/>
          </a:bodyPr>
          <a:lstStyle/>
          <a:p>
            <a:r>
              <a:rPr lang="en-GB" sz="4000" b="1">
                <a:cs typeface="Arial"/>
              </a:rPr>
              <a:t>Using nationally available comparator data</a:t>
            </a:r>
            <a:endParaRPr lang="en-GB" sz="4000" b="1">
              <a:solidFill>
                <a:schemeClr val="tx1"/>
              </a:solidFill>
              <a:cs typeface="Arial"/>
            </a:endParaRPr>
          </a:p>
        </p:txBody>
      </p:sp>
      <p:sp>
        <p:nvSpPr>
          <p:cNvPr id="8" name="Content Placeholder 7">
            <a:extLst>
              <a:ext uri="{FF2B5EF4-FFF2-40B4-BE49-F238E27FC236}">
                <a16:creationId xmlns:a16="http://schemas.microsoft.com/office/drawing/2014/main" id="{DF46E3A4-7573-EF1E-DAA8-25C234E8C965}"/>
              </a:ext>
            </a:extLst>
          </p:cNvPr>
          <p:cNvSpPr txBox="1">
            <a:spLocks noGrp="1"/>
          </p:cNvSpPr>
          <p:nvPr>
            <p:ph idx="1"/>
          </p:nvPr>
        </p:nvSpPr>
        <p:spPr>
          <a:xfrm>
            <a:off x="543055" y="1146056"/>
            <a:ext cx="8826232" cy="5101397"/>
          </a:xfrm>
          <a:prstGeom prst="rect">
            <a:avLst/>
          </a:prstGeom>
          <a:noFill/>
        </p:spPr>
        <p:txBody>
          <a:bodyPr wrap="square" rtlCol="0">
            <a:spAutoFit/>
          </a:bodyPr>
          <a:lstStyle/>
          <a:p>
            <a:pPr marL="0" indent="0">
              <a:buNone/>
            </a:pPr>
            <a:r>
              <a:rPr lang="en-US" sz="2400" dirty="0"/>
              <a:t>Attainment data can be compared against national or local authority data sets. </a:t>
            </a:r>
          </a:p>
          <a:p>
            <a:r>
              <a:rPr lang="en-US" sz="2400" dirty="0"/>
              <a:t>There are nationally available improvement tools, such as the BGE Benchmarking tool or Insight which have been created to support schools to make comparisons out with their own establishment. </a:t>
            </a:r>
          </a:p>
          <a:p>
            <a:r>
              <a:rPr lang="en-US" sz="2400" dirty="0"/>
              <a:t>In these tools </a:t>
            </a:r>
            <a:r>
              <a:rPr lang="en-GB" sz="2400" dirty="0"/>
              <a:t>a virtual comparator is created using learners from others schools with similar characteristics e.g. SIMD, ASN, Gender.</a:t>
            </a:r>
            <a:endParaRPr lang="en-US" sz="2400" dirty="0"/>
          </a:p>
          <a:p>
            <a:pPr algn="l" rtl="0" fontAlgn="base">
              <a:buFont typeface="Arial" panose="020B0604020202020204" pitchFamily="34" charset="0"/>
              <a:buChar char="•"/>
            </a:pPr>
            <a:r>
              <a:rPr lang="en-GB" sz="2400" i="0" dirty="0">
                <a:solidFill>
                  <a:srgbClr val="333333"/>
                </a:solidFill>
                <a:effectLst/>
                <a:ea typeface="Lato" panose="020F0502020204030203" pitchFamily="34" charset="0"/>
                <a:cs typeface="Lato" panose="020F0502020204030203" pitchFamily="34" charset="0"/>
              </a:rPr>
              <a:t>Virtual comparator values are included to provide context for the data. </a:t>
            </a:r>
          </a:p>
          <a:p>
            <a:pPr lvl="1" fontAlgn="base">
              <a:buFont typeface="Courier New" panose="02070309020205020404" pitchFamily="49" charset="0"/>
              <a:buChar char="o"/>
            </a:pPr>
            <a:r>
              <a:rPr lang="en-GB" sz="2000" b="0" i="0" u="none" strike="noStrike" dirty="0">
                <a:solidFill>
                  <a:srgbClr val="333333"/>
                </a:solidFill>
                <a:effectLst/>
                <a:latin typeface="+mj-lt"/>
              </a:rPr>
              <a:t>A virtual comparator is a sample group of pupils from other parts of Scotland who have similar characteristics to the young people in the school (e.g. matched on gender, additional support needs, stage and the social context in which they live). </a:t>
            </a:r>
            <a:endParaRPr lang="en-GB" sz="1100" dirty="0"/>
          </a:p>
          <a:p>
            <a:endParaRPr lang="en-GB" sz="2400" i="0" dirty="0">
              <a:solidFill>
                <a:srgbClr val="333333"/>
              </a:solidFill>
              <a:effectLst/>
              <a:ea typeface="Lato" panose="020F0502020204030203" pitchFamily="34" charset="0"/>
              <a:cs typeface="Lato" panose="020F0502020204030203" pitchFamily="34" charset="0"/>
            </a:endParaRPr>
          </a:p>
        </p:txBody>
      </p:sp>
      <p:pic>
        <p:nvPicPr>
          <p:cNvPr id="2" name="Graphic 1" descr="Research with solid fill">
            <a:extLst>
              <a:ext uri="{FF2B5EF4-FFF2-40B4-BE49-F238E27FC236}">
                <a16:creationId xmlns:a16="http://schemas.microsoft.com/office/drawing/2014/main" id="{66BD31D6-5F71-AA5F-1810-EB17FA8734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1174" y="1762540"/>
            <a:ext cx="2845905" cy="3763616"/>
          </a:xfrm>
          <a:prstGeom prst="rect">
            <a:avLst/>
          </a:prstGeom>
        </p:spPr>
      </p:pic>
    </p:spTree>
    <p:extLst>
      <p:ext uri="{BB962C8B-B14F-4D97-AF65-F5344CB8AC3E}">
        <p14:creationId xmlns:p14="http://schemas.microsoft.com/office/powerpoint/2010/main" val="178047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D18D-309F-EAD5-BDD2-CAD999D37DBC}"/>
              </a:ext>
            </a:extLst>
          </p:cNvPr>
          <p:cNvSpPr>
            <a:spLocks noGrp="1"/>
          </p:cNvSpPr>
          <p:nvPr>
            <p:ph type="title"/>
          </p:nvPr>
        </p:nvSpPr>
        <p:spPr/>
        <p:txBody>
          <a:bodyPr>
            <a:normAutofit/>
          </a:bodyPr>
          <a:lstStyle/>
          <a:p>
            <a:r>
              <a:rPr kumimoji="0" lang="en-GB" sz="4000" b="1" i="0" u="none" strike="noStrike" kern="0" cap="none" spc="0" normalizeH="0" baseline="0" noProof="0">
                <a:ln>
                  <a:noFill/>
                </a:ln>
                <a:effectLst/>
                <a:uLnTx/>
                <a:uFillTx/>
                <a:ea typeface="+mj-ea"/>
                <a:cs typeface="Arial"/>
              </a:rPr>
              <a:t>Draft Group Agreement and Protocols</a:t>
            </a:r>
            <a:endParaRPr lang="en-GB" sz="4000"/>
          </a:p>
        </p:txBody>
      </p:sp>
      <p:pic>
        <p:nvPicPr>
          <p:cNvPr id="6" name="Graphic 5" descr="Clipboard outline.">
            <a:extLst>
              <a:ext uri="{FF2B5EF4-FFF2-40B4-BE49-F238E27FC236}">
                <a16:creationId xmlns:a16="http://schemas.microsoft.com/office/drawing/2014/main" id="{7937FBB3-59B3-8D12-C9F8-F050E6B12F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239" y="1690688"/>
            <a:ext cx="3226904" cy="3226904"/>
          </a:xfrm>
          <a:prstGeom prst="rect">
            <a:avLst/>
          </a:prstGeom>
        </p:spPr>
      </p:pic>
      <p:sp>
        <p:nvSpPr>
          <p:cNvPr id="4" name="Content Placeholder 2">
            <a:extLst>
              <a:ext uri="{FF2B5EF4-FFF2-40B4-BE49-F238E27FC236}">
                <a16:creationId xmlns:a16="http://schemas.microsoft.com/office/drawing/2014/main" id="{CA5997E3-78CA-A727-144A-6609DA2626C7}"/>
              </a:ext>
            </a:extLst>
          </p:cNvPr>
          <p:cNvSpPr>
            <a:spLocks noGrp="1"/>
          </p:cNvSpPr>
          <p:nvPr>
            <p:ph idx="1"/>
          </p:nvPr>
        </p:nvSpPr>
        <p:spPr>
          <a:xfrm>
            <a:off x="4916071" y="1847928"/>
            <a:ext cx="5257800" cy="4351338"/>
          </a:xfrm>
        </p:spPr>
        <p:txBody>
          <a:bodyPr/>
          <a:lstStyle/>
          <a:p>
            <a:pPr marL="342900" indent="-342900">
              <a:buFont typeface="Arial" panose="020B0604020202020204" pitchFamily="34" charset="0"/>
              <a:buChar char="•"/>
            </a:pPr>
            <a:r>
              <a:rPr lang="en-GB" sz="2400">
                <a:ea typeface="+mn-lt"/>
                <a:cs typeface="+mn-lt"/>
              </a:rPr>
              <a:t>Work together</a:t>
            </a:r>
          </a:p>
          <a:p>
            <a:pPr marL="342900" indent="-342900">
              <a:buChar char="•"/>
            </a:pPr>
            <a:r>
              <a:rPr lang="en-GB" sz="2400">
                <a:ea typeface="+mn-lt"/>
                <a:cs typeface="+mn-lt"/>
              </a:rPr>
              <a:t>learn from, with, and on behalf of each other</a:t>
            </a:r>
          </a:p>
          <a:p>
            <a:pPr marL="342900" indent="-342900">
              <a:buChar char="•"/>
            </a:pPr>
            <a:r>
              <a:rPr lang="en-GB" sz="2400">
                <a:ea typeface="+mn-lt"/>
                <a:cs typeface="+mn-lt"/>
              </a:rPr>
              <a:t>create a safe</a:t>
            </a:r>
            <a:r>
              <a:rPr lang="en-GB" sz="2400">
                <a:cs typeface="Arial"/>
              </a:rPr>
              <a:t> space to share ideas and build learning</a:t>
            </a:r>
          </a:p>
          <a:p>
            <a:pPr marL="342900" indent="-342900">
              <a:buChar char="•"/>
            </a:pPr>
            <a:r>
              <a:rPr lang="en-GB" sz="2400">
                <a:cs typeface="Arial"/>
              </a:rPr>
              <a:t>agree that everyone is an equal and valued participant</a:t>
            </a:r>
          </a:p>
          <a:p>
            <a:pPr marL="342900" indent="-342900">
              <a:buChar char="•"/>
            </a:pPr>
            <a:r>
              <a:rPr lang="en-GB" sz="2400">
                <a:cs typeface="Arial"/>
              </a:rPr>
              <a:t>remain in the room (emails and phone protocol).</a:t>
            </a:r>
          </a:p>
          <a:p>
            <a:endParaRPr lang="en-GB" sz="2400" b="1">
              <a:solidFill>
                <a:srgbClr val="000000"/>
              </a:solidFill>
              <a:cs typeface="Arial"/>
            </a:endParaRPr>
          </a:p>
          <a:p>
            <a:endParaRPr lang="en-GB" sz="2400" b="1">
              <a:solidFill>
                <a:srgbClr val="595959"/>
              </a:solidFill>
              <a:cs typeface="Arial"/>
            </a:endParaRPr>
          </a:p>
        </p:txBody>
      </p:sp>
    </p:spTree>
    <p:extLst>
      <p:ext uri="{BB962C8B-B14F-4D97-AF65-F5344CB8AC3E}">
        <p14:creationId xmlns:p14="http://schemas.microsoft.com/office/powerpoint/2010/main" val="3880818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543055" y="688627"/>
            <a:ext cx="9621362" cy="580819"/>
          </a:xfrm>
        </p:spPr>
        <p:txBody>
          <a:bodyPr>
            <a:noAutofit/>
          </a:bodyPr>
          <a:lstStyle/>
          <a:p>
            <a:r>
              <a:rPr lang="en-GB" sz="4000" b="1" dirty="0">
                <a:cs typeface="Arial"/>
              </a:rPr>
              <a:t>Comparator data within and across schools and settings </a:t>
            </a:r>
            <a:endParaRPr lang="en-GB" sz="4000" b="1" dirty="0">
              <a:solidFill>
                <a:schemeClr val="tx1"/>
              </a:solidFill>
              <a:cs typeface="Arial"/>
            </a:endParaRPr>
          </a:p>
        </p:txBody>
      </p:sp>
      <p:sp>
        <p:nvSpPr>
          <p:cNvPr id="8" name="Content Placeholder 7">
            <a:extLst>
              <a:ext uri="{FF2B5EF4-FFF2-40B4-BE49-F238E27FC236}">
                <a16:creationId xmlns:a16="http://schemas.microsoft.com/office/drawing/2014/main" id="{DF46E3A4-7573-EF1E-DAA8-25C234E8C965}"/>
              </a:ext>
            </a:extLst>
          </p:cNvPr>
          <p:cNvSpPr txBox="1">
            <a:spLocks noGrp="1"/>
          </p:cNvSpPr>
          <p:nvPr>
            <p:ph idx="1"/>
          </p:nvPr>
        </p:nvSpPr>
        <p:spPr>
          <a:xfrm>
            <a:off x="543055" y="1949682"/>
            <a:ext cx="8826232" cy="3929281"/>
          </a:xfrm>
          <a:prstGeom prst="rect">
            <a:avLst/>
          </a:prstGeom>
          <a:noFill/>
        </p:spPr>
        <p:txBody>
          <a:bodyPr wrap="square" rtlCol="0">
            <a:spAutoFit/>
          </a:bodyPr>
          <a:lstStyle/>
          <a:p>
            <a:r>
              <a:rPr lang="en-US" sz="2400" dirty="0"/>
              <a:t>Comparisons can also be made within settings and across settings in order to: support self-evaluation, improve standards, </a:t>
            </a:r>
            <a:r>
              <a:rPr lang="en-GB" sz="2400" dirty="0">
                <a:solidFill>
                  <a:schemeClr val="tx1"/>
                </a:solidFill>
                <a:ea typeface="Lato"/>
                <a:cs typeface="Lato"/>
              </a:rPr>
              <a:t>support the interrogation, interpretation and analysis of data. </a:t>
            </a:r>
          </a:p>
          <a:p>
            <a:pPr marL="0" indent="0">
              <a:buNone/>
            </a:pPr>
            <a:endParaRPr lang="en-GB" sz="2400" dirty="0">
              <a:ea typeface="Lato"/>
              <a:cs typeface="Lato"/>
            </a:endParaRPr>
          </a:p>
          <a:p>
            <a:r>
              <a:rPr lang="en-US" sz="2400" dirty="0"/>
              <a:t>Data can be used to compare cohorts and attainment and progress over time. </a:t>
            </a:r>
          </a:p>
          <a:p>
            <a:endParaRPr lang="en-US" sz="2400" dirty="0"/>
          </a:p>
          <a:p>
            <a:r>
              <a:rPr lang="en-US" sz="2400" dirty="0"/>
              <a:t>Comparisons can also be made with stage partners within schools and departments, as part of moderation processes, and also with other local authority groupings. </a:t>
            </a:r>
          </a:p>
        </p:txBody>
      </p:sp>
      <p:pic>
        <p:nvPicPr>
          <p:cNvPr id="2" name="Graphic 1" descr="Research with solid fill">
            <a:extLst>
              <a:ext uri="{FF2B5EF4-FFF2-40B4-BE49-F238E27FC236}">
                <a16:creationId xmlns:a16="http://schemas.microsoft.com/office/drawing/2014/main" id="{66BD31D6-5F71-AA5F-1810-EB17FA8734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1174" y="1762540"/>
            <a:ext cx="2845905" cy="3763616"/>
          </a:xfrm>
          <a:prstGeom prst="rect">
            <a:avLst/>
          </a:prstGeom>
        </p:spPr>
      </p:pic>
    </p:spTree>
    <p:extLst>
      <p:ext uri="{BB962C8B-B14F-4D97-AF65-F5344CB8AC3E}">
        <p14:creationId xmlns:p14="http://schemas.microsoft.com/office/powerpoint/2010/main" val="3592071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149541" y="334748"/>
            <a:ext cx="11722911" cy="580819"/>
          </a:xfrm>
        </p:spPr>
        <p:txBody>
          <a:bodyPr>
            <a:noAutofit/>
          </a:bodyPr>
          <a:lstStyle/>
          <a:p>
            <a:r>
              <a:rPr lang="en-GB" sz="4000" b="1" dirty="0">
                <a:cs typeface="Arial"/>
              </a:rPr>
              <a:t>Comparator data within and across schools and settings -part 2 </a:t>
            </a:r>
            <a:endParaRPr lang="en-GB" sz="4000" b="1" dirty="0">
              <a:solidFill>
                <a:schemeClr val="tx1"/>
              </a:solidFill>
              <a:cs typeface="Arial"/>
            </a:endParaRPr>
          </a:p>
        </p:txBody>
      </p:sp>
      <p:sp>
        <p:nvSpPr>
          <p:cNvPr id="8" name="Content Placeholder 7">
            <a:extLst>
              <a:ext uri="{FF2B5EF4-FFF2-40B4-BE49-F238E27FC236}">
                <a16:creationId xmlns:a16="http://schemas.microsoft.com/office/drawing/2014/main" id="{DF46E3A4-7573-EF1E-DAA8-25C234E8C965}"/>
              </a:ext>
            </a:extLst>
          </p:cNvPr>
          <p:cNvSpPr txBox="1">
            <a:spLocks noGrp="1"/>
          </p:cNvSpPr>
          <p:nvPr>
            <p:ph idx="1"/>
          </p:nvPr>
        </p:nvSpPr>
        <p:spPr>
          <a:xfrm>
            <a:off x="586421" y="1166594"/>
            <a:ext cx="11019158" cy="1550168"/>
          </a:xfrm>
          <a:prstGeom prst="rect">
            <a:avLst/>
          </a:prstGeom>
          <a:noFill/>
        </p:spPr>
        <p:txBody>
          <a:bodyPr wrap="square" rtlCol="0">
            <a:spAutoFit/>
          </a:bodyPr>
          <a:lstStyle/>
          <a:p>
            <a:r>
              <a:rPr lang="en-US" sz="2400" dirty="0"/>
              <a:t>Comparisons can also be made between big data and small data, as outlined in workshop 1</a:t>
            </a:r>
          </a:p>
          <a:p>
            <a:r>
              <a:rPr lang="en-US" sz="2400" dirty="0"/>
              <a:t>This may involve practitioners exploring whether whole school patterns, trends and gaps are reflected in class level data. </a:t>
            </a:r>
          </a:p>
        </p:txBody>
      </p:sp>
      <p:pic>
        <p:nvPicPr>
          <p:cNvPr id="10" name="Picture 9" descr="image of slide outlining the difference between big data and small data">
            <a:extLst>
              <a:ext uri="{FF2B5EF4-FFF2-40B4-BE49-F238E27FC236}">
                <a16:creationId xmlns:a16="http://schemas.microsoft.com/office/drawing/2014/main" id="{E64120F1-C4E4-BEFA-392E-A61C0CB1237F}"/>
              </a:ext>
            </a:extLst>
          </p:cNvPr>
          <p:cNvPicPr>
            <a:picLocks noChangeAspect="1"/>
          </p:cNvPicPr>
          <p:nvPr/>
        </p:nvPicPr>
        <p:blipFill>
          <a:blip r:embed="rId3"/>
          <a:stretch>
            <a:fillRect/>
          </a:stretch>
        </p:blipFill>
        <p:spPr>
          <a:xfrm>
            <a:off x="586421" y="2967789"/>
            <a:ext cx="5090101" cy="3201584"/>
          </a:xfrm>
          <a:prstGeom prst="rect">
            <a:avLst/>
          </a:prstGeom>
          <a:ln>
            <a:solidFill>
              <a:schemeClr val="tx1"/>
            </a:solidFill>
          </a:ln>
        </p:spPr>
      </p:pic>
      <p:pic>
        <p:nvPicPr>
          <p:cNvPr id="12" name="Picture 11" descr="image of example of big and small data.&#10;Big data - attainment data&#10;Small data - formative assessment, pedagogy, low stake quizes, jotter work">
            <a:extLst>
              <a:ext uri="{FF2B5EF4-FFF2-40B4-BE49-F238E27FC236}">
                <a16:creationId xmlns:a16="http://schemas.microsoft.com/office/drawing/2014/main" id="{108A4071-62A0-17B6-E6CB-9106B0645679}"/>
              </a:ext>
            </a:extLst>
          </p:cNvPr>
          <p:cNvPicPr>
            <a:picLocks noChangeAspect="1"/>
          </p:cNvPicPr>
          <p:nvPr/>
        </p:nvPicPr>
        <p:blipFill>
          <a:blip r:embed="rId4"/>
          <a:stretch>
            <a:fillRect/>
          </a:stretch>
        </p:blipFill>
        <p:spPr>
          <a:xfrm>
            <a:off x="6383983" y="2967789"/>
            <a:ext cx="5221596" cy="3201584"/>
          </a:xfrm>
          <a:prstGeom prst="rect">
            <a:avLst/>
          </a:prstGeom>
          <a:ln>
            <a:solidFill>
              <a:schemeClr val="tx1"/>
            </a:solidFill>
          </a:ln>
        </p:spPr>
      </p:pic>
    </p:spTree>
    <p:extLst>
      <p:ext uri="{BB962C8B-B14F-4D97-AF65-F5344CB8AC3E}">
        <p14:creationId xmlns:p14="http://schemas.microsoft.com/office/powerpoint/2010/main" val="2118013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877F5E-8DF5-D49D-BDC2-A1EC1CE152A8}"/>
              </a:ext>
            </a:extLst>
          </p:cNvPr>
          <p:cNvSpPr txBox="1">
            <a:spLocks noGrp="1"/>
          </p:cNvSpPr>
          <p:nvPr>
            <p:ph type="title" idx="4294967295"/>
          </p:nvPr>
        </p:nvSpPr>
        <p:spPr>
          <a:xfrm>
            <a:off x="838200" y="299520"/>
            <a:ext cx="5403574" cy="928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dirty="0"/>
              <a:t>Reflect</a:t>
            </a:r>
            <a:endParaRPr kumimoji="0" lang="en-GB"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1" descr="Task icon">
            <a:extLst>
              <a:ext uri="{FF2B5EF4-FFF2-40B4-BE49-F238E27FC236}">
                <a16:creationId xmlns:a16="http://schemas.microsoft.com/office/drawing/2014/main" id="{85EECA01-D133-64B0-5102-73A120EC7D3D}"/>
              </a:ext>
            </a:extLst>
          </p:cNvPr>
          <p:cNvPicPr>
            <a:picLocks noChangeAspect="1"/>
          </p:cNvPicPr>
          <p:nvPr/>
        </p:nvPicPr>
        <p:blipFill>
          <a:blip r:embed="rId3"/>
          <a:stretch>
            <a:fillRect/>
          </a:stretch>
        </p:blipFill>
        <p:spPr>
          <a:xfrm>
            <a:off x="458741" y="1664664"/>
            <a:ext cx="2469897" cy="2462794"/>
          </a:xfrm>
          <a:prstGeom prst="rect">
            <a:avLst/>
          </a:prstGeom>
        </p:spPr>
      </p:pic>
      <p:sp>
        <p:nvSpPr>
          <p:cNvPr id="4" name="TextBox 3">
            <a:extLst>
              <a:ext uri="{FF2B5EF4-FFF2-40B4-BE49-F238E27FC236}">
                <a16:creationId xmlns:a16="http://schemas.microsoft.com/office/drawing/2014/main" id="{A877E146-CFFF-ECA7-B1D6-74B6AAE11A9B}"/>
              </a:ext>
            </a:extLst>
          </p:cNvPr>
          <p:cNvSpPr txBox="1"/>
          <p:nvPr/>
        </p:nvSpPr>
        <p:spPr>
          <a:xfrm>
            <a:off x="3313554" y="1664664"/>
            <a:ext cx="8419705"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What do you compare when analysing data to review the progress of learners?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How does this inform our teacher professional judgements?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How confident do you feel when using comparator data?</a:t>
            </a:r>
          </a:p>
        </p:txBody>
      </p:sp>
    </p:spTree>
    <p:extLst>
      <p:ext uri="{BB962C8B-B14F-4D97-AF65-F5344CB8AC3E}">
        <p14:creationId xmlns:p14="http://schemas.microsoft.com/office/powerpoint/2010/main" val="1836543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DBE21-F0C6-BCD5-FCD0-FBEC914C7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01900-7C64-56C7-D991-36A8BA3B49C5}"/>
              </a:ext>
            </a:extLst>
          </p:cNvPr>
          <p:cNvSpPr>
            <a:spLocks noGrp="1"/>
          </p:cNvSpPr>
          <p:nvPr>
            <p:ph type="title"/>
          </p:nvPr>
        </p:nvSpPr>
        <p:spPr>
          <a:xfrm>
            <a:off x="474555" y="294974"/>
            <a:ext cx="10515600" cy="1325563"/>
          </a:xfrm>
        </p:spPr>
        <p:txBody>
          <a:bodyPr>
            <a:normAutofit/>
          </a:bodyPr>
          <a:lstStyle/>
          <a:p>
            <a:r>
              <a:rPr lang="en-GB" sz="4000" b="1" dirty="0"/>
              <a:t>Aims Review</a:t>
            </a:r>
          </a:p>
        </p:txBody>
      </p:sp>
      <p:sp>
        <p:nvSpPr>
          <p:cNvPr id="3" name="TextBox 2">
            <a:extLst>
              <a:ext uri="{FF2B5EF4-FFF2-40B4-BE49-F238E27FC236}">
                <a16:creationId xmlns:a16="http://schemas.microsoft.com/office/drawing/2014/main" id="{5D2E765B-CBBC-18C9-2C4A-A39E9431E40F}"/>
              </a:ext>
            </a:extLst>
          </p:cNvPr>
          <p:cNvSpPr txBox="1"/>
          <p:nvPr/>
        </p:nvSpPr>
        <p:spPr>
          <a:xfrm>
            <a:off x="474555" y="1855537"/>
            <a:ext cx="7438472" cy="37856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this workshop we will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national guidance and research including signposting to national data sets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questions to explore when analysing and interpreting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the use of comparator data, and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how to use a data analysis to inform next steps.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Bullseye outline">
            <a:extLst>
              <a:ext uri="{FF2B5EF4-FFF2-40B4-BE49-F238E27FC236}">
                <a16:creationId xmlns:a16="http://schemas.microsoft.com/office/drawing/2014/main" id="{981B3D35-5830-9393-2220-8E299D168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3027" y="1385538"/>
            <a:ext cx="4086923" cy="4086923"/>
          </a:xfrm>
          <a:prstGeom prst="rect">
            <a:avLst/>
          </a:prstGeom>
        </p:spPr>
      </p:pic>
    </p:spTree>
    <p:extLst>
      <p:ext uri="{BB962C8B-B14F-4D97-AF65-F5344CB8AC3E}">
        <p14:creationId xmlns:p14="http://schemas.microsoft.com/office/powerpoint/2010/main" val="1981368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C75D-8A99-2235-3D05-FCF5AABCA876}"/>
              </a:ext>
            </a:extLst>
          </p:cNvPr>
          <p:cNvSpPr>
            <a:spLocks noGrp="1"/>
          </p:cNvSpPr>
          <p:nvPr>
            <p:ph type="title"/>
          </p:nvPr>
        </p:nvSpPr>
        <p:spPr>
          <a:xfrm>
            <a:off x="1203118" y="933263"/>
            <a:ext cx="4648199" cy="705392"/>
          </a:xfrm>
        </p:spPr>
        <p:txBody>
          <a:bodyPr>
            <a:normAutofit/>
          </a:bodyPr>
          <a:lstStyle/>
          <a:p>
            <a:r>
              <a:rPr lang="en-GB" sz="4000" b="1"/>
              <a:t>Reflection Activity </a:t>
            </a:r>
          </a:p>
        </p:txBody>
      </p:sp>
      <p:grpSp>
        <p:nvGrpSpPr>
          <p:cNvPr id="3" name="Group 2" descr="Task Icon">
            <a:extLst>
              <a:ext uri="{FF2B5EF4-FFF2-40B4-BE49-F238E27FC236}">
                <a16:creationId xmlns:a16="http://schemas.microsoft.com/office/drawing/2014/main" id="{C75AF7A0-1286-EEA2-4B8E-010DE5214910}"/>
              </a:ext>
            </a:extLst>
          </p:cNvPr>
          <p:cNvGrpSpPr>
            <a:grpSpLocks noChangeAspect="1"/>
          </p:cNvGrpSpPr>
          <p:nvPr/>
        </p:nvGrpSpPr>
        <p:grpSpPr>
          <a:xfrm>
            <a:off x="9986664" y="333629"/>
            <a:ext cx="1553402" cy="1741860"/>
            <a:chOff x="1437526" y="580768"/>
            <a:chExt cx="2315324" cy="3824681"/>
          </a:xfrm>
        </p:grpSpPr>
        <p:pic>
          <p:nvPicPr>
            <p:cNvPr id="5" name="Graphic 4" descr="Group brainstorm outline">
              <a:extLst>
                <a:ext uri="{FF2B5EF4-FFF2-40B4-BE49-F238E27FC236}">
                  <a16:creationId xmlns:a16="http://schemas.microsoft.com/office/drawing/2014/main" id="{0BFDA28F-D7EC-4C03-658E-F7FE564222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7526" y="580768"/>
              <a:ext cx="2315324" cy="3219451"/>
            </a:xfrm>
            <a:prstGeom prst="rect">
              <a:avLst/>
            </a:prstGeom>
          </p:spPr>
        </p:pic>
        <p:sp>
          <p:nvSpPr>
            <p:cNvPr id="6" name="TextBox 5">
              <a:extLst>
                <a:ext uri="{FF2B5EF4-FFF2-40B4-BE49-F238E27FC236}">
                  <a16:creationId xmlns:a16="http://schemas.microsoft.com/office/drawing/2014/main" id="{FDF0240F-960F-CA59-37A3-54786C14F6C9}"/>
                </a:ext>
              </a:extLst>
            </p:cNvPr>
            <p:cNvSpPr txBox="1"/>
            <p:nvPr/>
          </p:nvSpPr>
          <p:spPr>
            <a:xfrm>
              <a:off x="1806994" y="3717342"/>
              <a:ext cx="1576387" cy="688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TASK</a:t>
              </a:r>
            </a:p>
          </p:txBody>
        </p:sp>
      </p:grpSp>
      <p:sp>
        <p:nvSpPr>
          <p:cNvPr id="7" name="TextBox 6">
            <a:extLst>
              <a:ext uri="{FF2B5EF4-FFF2-40B4-BE49-F238E27FC236}">
                <a16:creationId xmlns:a16="http://schemas.microsoft.com/office/drawing/2014/main" id="{DC24E83B-D207-9965-37A4-FDA27BF1366B}"/>
              </a:ext>
            </a:extLst>
          </p:cNvPr>
          <p:cNvSpPr txBox="1"/>
          <p:nvPr/>
        </p:nvSpPr>
        <p:spPr>
          <a:xfrm>
            <a:off x="1108980" y="2462852"/>
            <a:ext cx="8678488"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solidFill>
                  <a:prstClr val="black"/>
                </a:solidFill>
                <a:latin typeface="Calibri" panose="020F0502020204030204"/>
              </a:rPr>
              <a:t>How confident do we feel effectively analysing data?</a:t>
            </a:r>
          </a:p>
          <a:p>
            <a:pPr marR="0" lvl="0" algn="l" defTabSz="9144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solidFill>
                  <a:prstClr val="black"/>
                </a:solidFill>
                <a:latin typeface="Calibri" panose="020F0502020204030204"/>
              </a:rPr>
              <a:t>What key messages or actions have you taken from the workshop?</a:t>
            </a:r>
          </a:p>
          <a:p>
            <a:pPr marR="0" lvl="0" algn="l" defTabSz="914400" rtl="0" eaLnBrk="1" fontAlgn="auto" latinLnBrk="0" hangingPunct="1">
              <a:lnSpc>
                <a:spcPct val="100000"/>
              </a:lnSpc>
              <a:spcBef>
                <a:spcPts val="0"/>
              </a:spcBef>
              <a:spcAft>
                <a:spcPts val="0"/>
              </a:spcAft>
              <a:buClrTx/>
              <a:buSzTx/>
              <a:tabLst/>
              <a:defRPr/>
            </a:pPr>
            <a:endParaRPr lang="en-GB" sz="280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solidFill>
                  <a:prstClr val="black"/>
                </a:solidFill>
                <a:latin typeface="Calibri" panose="020F0502020204030204"/>
              </a:rPr>
              <a:t>What might you do differently in school?</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597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35B038-C436-0831-B21F-1EC61F3E4E2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8381572" y="364112"/>
            <a:ext cx="3392718" cy="1428664"/>
          </a:xfrm>
          <a:prstGeom prst="rect">
            <a:avLst/>
          </a:prstGeom>
        </p:spPr>
      </p:pic>
      <p:sp>
        <p:nvSpPr>
          <p:cNvPr id="6" name="Title 5">
            <a:extLst>
              <a:ext uri="{FF2B5EF4-FFF2-40B4-BE49-F238E27FC236}">
                <a16:creationId xmlns:a16="http://schemas.microsoft.com/office/drawing/2014/main" id="{2F52A493-943A-5ED7-49EE-CD39A5F9BE5E}"/>
              </a:ext>
              <a:ext uri="{C183D7F6-B498-43B3-948B-1728B52AA6E4}">
                <adec:decorative xmlns:adec="http://schemas.microsoft.com/office/drawing/2017/decorative" val="0"/>
              </a:ext>
            </a:extLst>
          </p:cNvPr>
          <p:cNvSpPr>
            <a:spLocks noGrp="1"/>
          </p:cNvSpPr>
          <p:nvPr>
            <p:ph type="title" idx="4294967295"/>
          </p:nvPr>
        </p:nvSpPr>
        <p:spPr>
          <a:xfrm>
            <a:off x="947057" y="1438833"/>
            <a:ext cx="49029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n-ea"/>
                <a:cs typeface="Arial" panose="020B0604020202020204" pitchFamily="34" charset="0"/>
              </a:rPr>
              <a:t>Feedback</a:t>
            </a:r>
          </a:p>
        </p:txBody>
      </p:sp>
      <p:sp>
        <p:nvSpPr>
          <p:cNvPr id="2" name="TextBox 1">
            <a:extLst>
              <a:ext uri="{FF2B5EF4-FFF2-40B4-BE49-F238E27FC236}">
                <a16:creationId xmlns:a16="http://schemas.microsoft.com/office/drawing/2014/main" id="{24F6EE7E-7220-DBEA-91BC-EA307774394E}"/>
              </a:ext>
              <a:ext uri="{C183D7F6-B498-43B3-948B-1728B52AA6E4}">
                <adec:decorative xmlns:adec="http://schemas.microsoft.com/office/drawing/2017/decorative" val="0"/>
              </a:ext>
            </a:extLst>
          </p:cNvPr>
          <p:cNvSpPr txBox="1"/>
          <p:nvPr/>
        </p:nvSpPr>
        <p:spPr>
          <a:xfrm>
            <a:off x="947057" y="2663352"/>
            <a:ext cx="4905498" cy="461665"/>
          </a:xfrm>
          <a:prstGeom prst="rect">
            <a:avLst/>
          </a:prstGeom>
          <a:noFill/>
        </p:spPr>
        <p:txBody>
          <a:bodyPr wrap="square" lIns="91440" tIns="45720" rIns="91440" bIns="45720" rtlCol="0" anchor="t">
            <a:spAutoFit/>
          </a:bodyPr>
          <a:lstStyle/>
          <a:p>
            <a:r>
              <a:rPr lang="en-GB" sz="2400">
                <a:ea typeface="Calibri"/>
                <a:cs typeface="Calibri"/>
              </a:rPr>
              <a:t>Insert you own evaluation code here</a:t>
            </a:r>
          </a:p>
        </p:txBody>
      </p:sp>
      <p:pic>
        <p:nvPicPr>
          <p:cNvPr id="4" name="Picture 3">
            <a:extLst>
              <a:ext uri="{FF2B5EF4-FFF2-40B4-BE49-F238E27FC236}">
                <a16:creationId xmlns:a16="http://schemas.microsoft.com/office/drawing/2014/main" id="{1C3635F7-1ED2-C3A0-6CD9-D5EDD8FD16D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7618"/>
            <a:ext cx="12192000" cy="1690381"/>
          </a:xfrm>
          <a:prstGeom prst="rect">
            <a:avLst/>
          </a:prstGeom>
        </p:spPr>
      </p:pic>
    </p:spTree>
    <p:extLst>
      <p:ext uri="{BB962C8B-B14F-4D97-AF65-F5344CB8AC3E}">
        <p14:creationId xmlns:p14="http://schemas.microsoft.com/office/powerpoint/2010/main" val="325504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9AF2F-7E10-780E-C975-4236521FC0C1}"/>
              </a:ext>
            </a:extLst>
          </p:cNvPr>
          <p:cNvSpPr txBox="1">
            <a:spLocks noGrp="1"/>
          </p:cNvSpPr>
          <p:nvPr>
            <p:ph type="title" idx="4294967295"/>
          </p:nvPr>
        </p:nvSpPr>
        <p:spPr>
          <a:xfrm>
            <a:off x="418172" y="282124"/>
            <a:ext cx="609971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a:ln>
                  <a:noFill/>
                </a:ln>
                <a:solidFill>
                  <a:prstClr val="black"/>
                </a:solidFill>
                <a:effectLst/>
                <a:uLnTx/>
                <a:uFillTx/>
                <a:latin typeface="Arial"/>
                <a:ea typeface="+mj-ea"/>
                <a:cs typeface="Arial"/>
              </a:rPr>
              <a:t>Connector</a:t>
            </a:r>
            <a:endParaRPr kumimoji="0" lang="en-GB" sz="40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descr="Task icon">
            <a:extLst>
              <a:ext uri="{FF2B5EF4-FFF2-40B4-BE49-F238E27FC236}">
                <a16:creationId xmlns:a16="http://schemas.microsoft.com/office/drawing/2014/main" id="{7A428849-A490-656A-6F46-EFF59883C26F}"/>
              </a:ext>
            </a:extLst>
          </p:cNvPr>
          <p:cNvPicPr>
            <a:picLocks noChangeAspect="1"/>
          </p:cNvPicPr>
          <p:nvPr/>
        </p:nvPicPr>
        <p:blipFill>
          <a:blip r:embed="rId3"/>
          <a:stretch>
            <a:fillRect/>
          </a:stretch>
        </p:blipFill>
        <p:spPr>
          <a:xfrm>
            <a:off x="716621" y="1514690"/>
            <a:ext cx="3218967" cy="3828620"/>
          </a:xfrm>
          <a:prstGeom prst="rect">
            <a:avLst/>
          </a:prstGeom>
        </p:spPr>
      </p:pic>
      <p:sp>
        <p:nvSpPr>
          <p:cNvPr id="8" name="TextBox 7">
            <a:extLst>
              <a:ext uri="{FF2B5EF4-FFF2-40B4-BE49-F238E27FC236}">
                <a16:creationId xmlns:a16="http://schemas.microsoft.com/office/drawing/2014/main" id="{51CB9AAC-0113-0979-7097-6CD6139BEED4}"/>
              </a:ext>
            </a:extLst>
          </p:cNvPr>
          <p:cNvSpPr txBox="1"/>
          <p:nvPr/>
        </p:nvSpPr>
        <p:spPr>
          <a:xfrm>
            <a:off x="6675864" y="1963725"/>
            <a:ext cx="4386146" cy="1938992"/>
          </a:xfrm>
          <a:prstGeom prst="rect">
            <a:avLst/>
          </a:prstGeom>
          <a:noFill/>
        </p:spPr>
        <p:txBody>
          <a:bodyPr wrap="square">
            <a:spAutoFit/>
          </a:bodyPr>
          <a:lstStyle/>
          <a:p>
            <a:r>
              <a:rPr lang="en-GB" sz="2400">
                <a:solidFill>
                  <a:schemeClr val="tx1"/>
                </a:solidFill>
                <a:cs typeface="Arial"/>
              </a:rPr>
              <a:t>In groups/pairs:</a:t>
            </a:r>
          </a:p>
          <a:p>
            <a:endParaRPr lang="en-GB" sz="2400">
              <a:solidFill>
                <a:schemeClr val="tx1"/>
              </a:solidFill>
              <a:cs typeface="Arial"/>
            </a:endParaRPr>
          </a:p>
          <a:p>
            <a:r>
              <a:rPr lang="en-GB" sz="2400">
                <a:solidFill>
                  <a:schemeClr val="tx1"/>
                </a:solidFill>
                <a:cs typeface="Arial"/>
              </a:rPr>
              <a:t>Share the job you thought you might do when you were a child/teenager? </a:t>
            </a:r>
          </a:p>
        </p:txBody>
      </p:sp>
    </p:spTree>
    <p:extLst>
      <p:ext uri="{BB962C8B-B14F-4D97-AF65-F5344CB8AC3E}">
        <p14:creationId xmlns:p14="http://schemas.microsoft.com/office/powerpoint/2010/main" val="163690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F94F-20A8-4750-A125-04D7F83510BE}"/>
              </a:ext>
            </a:extLst>
          </p:cNvPr>
          <p:cNvSpPr>
            <a:spLocks noGrp="1"/>
          </p:cNvSpPr>
          <p:nvPr>
            <p:ph type="title"/>
          </p:nvPr>
        </p:nvSpPr>
        <p:spPr>
          <a:xfrm>
            <a:off x="1007533" y="559407"/>
            <a:ext cx="1837266" cy="1325563"/>
          </a:xfrm>
        </p:spPr>
        <p:txBody>
          <a:bodyPr>
            <a:normAutofit/>
          </a:bodyPr>
          <a:lstStyle/>
          <a:p>
            <a:r>
              <a:rPr lang="en-GB" sz="4000" b="1"/>
              <a:t>Re-cap</a:t>
            </a:r>
          </a:p>
        </p:txBody>
      </p:sp>
      <p:pic>
        <p:nvPicPr>
          <p:cNvPr id="6" name="Graphic 5" descr="Repeat icon with solid fill">
            <a:extLst>
              <a:ext uri="{FF2B5EF4-FFF2-40B4-BE49-F238E27FC236}">
                <a16:creationId xmlns:a16="http://schemas.microsoft.com/office/drawing/2014/main" id="{2E1C83F4-6576-1EA6-4A3B-4B86A8D13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533" y="2342171"/>
            <a:ext cx="1837266" cy="1837266"/>
          </a:xfrm>
          <a:prstGeom prst="rect">
            <a:avLst/>
          </a:prstGeom>
        </p:spPr>
      </p:pic>
      <p:sp>
        <p:nvSpPr>
          <p:cNvPr id="4" name="TextBox 3">
            <a:extLst>
              <a:ext uri="{FF2B5EF4-FFF2-40B4-BE49-F238E27FC236}">
                <a16:creationId xmlns:a16="http://schemas.microsoft.com/office/drawing/2014/main" id="{5905630E-D9E4-4FB4-E627-F5C240CBBDDB}"/>
              </a:ext>
            </a:extLst>
          </p:cNvPr>
          <p:cNvSpPr txBox="1"/>
          <p:nvPr/>
        </p:nvSpPr>
        <p:spPr>
          <a:xfrm>
            <a:off x="3289300" y="1884970"/>
            <a:ext cx="7531100" cy="415498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1 we looked at the purpose and use of data including: the meaning of data and evidence, the ways in which data is used and what we mean by ‘big’ and ‘small’ data.</a:t>
            </a:r>
            <a:r>
              <a:rPr lang="en-GB" sz="2400" dirty="0">
                <a:solidFill>
                  <a:prstClr val="black"/>
                </a:solidFill>
                <a:latin typeface="Calibri" panose="020F0502020204030204"/>
              </a:rPr>
              <a:t> </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2 we considered different categories of data and how these may be intersected to support improvement.</a:t>
            </a:r>
            <a:r>
              <a:rPr lang="en-GB" sz="2400" dirty="0">
                <a:solidFill>
                  <a:prstClr val="black"/>
                </a:solidFill>
                <a:latin typeface="Calibri" panose="020F0502020204030204"/>
              </a:rPr>
              <a:t> </a:t>
            </a:r>
            <a:endParaRPr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solidFill>
                <a:prstClr val="black"/>
              </a:solidFill>
              <a:latin typeface="Calibri" panose="020F0502020204030204"/>
            </a:endParaRPr>
          </a:p>
          <a:p>
            <a:pPr marL="342900" indent="-342900">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3 we </a:t>
            </a:r>
            <a:r>
              <a:rPr lang="en-GB" sz="2400" dirty="0">
                <a:solidFill>
                  <a:prstClr val="black"/>
                </a:solidFill>
                <a:latin typeface="Calibri" panose="020F0502020204030204"/>
              </a:rPr>
              <a:t>examined how we create effective systems and processes</a:t>
            </a:r>
            <a:endParaRPr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66702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Lst>
          </p:cNvPr>
          <p:cNvSpPr>
            <a:spLocks noGrp="1"/>
          </p:cNvSpPr>
          <p:nvPr>
            <p:ph type="title"/>
          </p:nvPr>
        </p:nvSpPr>
        <p:spPr>
          <a:xfrm>
            <a:off x="474555" y="294974"/>
            <a:ext cx="10515600" cy="1325563"/>
          </a:xfrm>
        </p:spPr>
        <p:txBody>
          <a:bodyPr>
            <a:normAutofit/>
          </a:bodyPr>
          <a:lstStyle/>
          <a:p>
            <a:r>
              <a:rPr lang="en-GB" sz="4000" b="1"/>
              <a:t>Aims</a:t>
            </a:r>
          </a:p>
        </p:txBody>
      </p:sp>
      <p:sp>
        <p:nvSpPr>
          <p:cNvPr id="3" name="TextBox 2">
            <a:extLst>
              <a:ext uri="{FF2B5EF4-FFF2-40B4-BE49-F238E27FC236}">
                <a16:creationId xmlns:a16="http://schemas.microsoft.com/office/drawing/2014/main" id="{32040508-1C23-7137-E95E-33B50BB4826B}"/>
              </a:ext>
            </a:extLst>
          </p:cNvPr>
          <p:cNvSpPr txBox="1"/>
          <p:nvPr/>
        </p:nvSpPr>
        <p:spPr>
          <a:xfrm>
            <a:off x="474555" y="1855537"/>
            <a:ext cx="7438472" cy="37856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this workshop we will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national guidance and research including signposting to national data sets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questions to explore when analysing and interpreting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the use of comparator data, and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how to use a data analysis to inform next steps.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Bullseye outline">
            <a:extLst>
              <a:ext uri="{FF2B5EF4-FFF2-40B4-BE49-F238E27FC236}">
                <a16:creationId xmlns:a16="http://schemas.microsoft.com/office/drawing/2014/main" id="{D3638B50-7FE7-FA06-CCB6-CFBCC9EC2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3027" y="1385538"/>
            <a:ext cx="4086923" cy="4086923"/>
          </a:xfrm>
          <a:prstGeom prst="rect">
            <a:avLst/>
          </a:prstGeom>
        </p:spPr>
      </p:pic>
    </p:spTree>
    <p:extLst>
      <p:ext uri="{BB962C8B-B14F-4D97-AF65-F5344CB8AC3E}">
        <p14:creationId xmlns:p14="http://schemas.microsoft.com/office/powerpoint/2010/main" val="61870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F4DD-2114-305A-58E7-D3F80ADDE6F1}"/>
              </a:ext>
            </a:extLst>
          </p:cNvPr>
          <p:cNvSpPr txBox="1">
            <a:spLocks noGrp="1"/>
          </p:cNvSpPr>
          <p:nvPr>
            <p:ph type="title" idx="4294967295"/>
          </p:nvPr>
        </p:nvSpPr>
        <p:spPr bwMode="auto">
          <a:xfrm>
            <a:off x="653322" y="3925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Calibri" panose="020F0502020204030204"/>
                <a:ea typeface="+mj-ea"/>
                <a:cs typeface="+mj-cs"/>
              </a:rPr>
              <a:t>Content coverage</a:t>
            </a:r>
          </a:p>
        </p:txBody>
      </p:sp>
      <p:graphicFrame>
        <p:nvGraphicFramePr>
          <p:cNvPr id="3" name="Diagram 2" descr="This is a smart art diagram containing the content coverage of the workshop. The writing says. &#10;National guidance and research&#10;Defining data processes&#10;Effective data processes&#10;Data systems&#10;Scenarios activity&#10;Reflection and feedback">
            <a:extLst>
              <a:ext uri="{FF2B5EF4-FFF2-40B4-BE49-F238E27FC236}">
                <a16:creationId xmlns:a16="http://schemas.microsoft.com/office/drawing/2014/main" id="{3C3877D7-E875-F80E-0AD2-A1477BC1066C}"/>
              </a:ext>
            </a:extLst>
          </p:cNvPr>
          <p:cNvGraphicFramePr/>
          <p:nvPr>
            <p:extLst>
              <p:ext uri="{D42A27DB-BD31-4B8C-83A1-F6EECF244321}">
                <p14:modId xmlns:p14="http://schemas.microsoft.com/office/powerpoint/2010/main" val="4040883381"/>
              </p:ext>
            </p:extLst>
          </p:nvPr>
        </p:nvGraphicFramePr>
        <p:xfrm>
          <a:off x="653322" y="1046744"/>
          <a:ext cx="1085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4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Lst>
          </p:cNvPr>
          <p:cNvSpPr>
            <a:spLocks noGrp="1"/>
          </p:cNvSpPr>
          <p:nvPr>
            <p:ph type="title"/>
          </p:nvPr>
        </p:nvSpPr>
        <p:spPr>
          <a:xfrm>
            <a:off x="276418" y="341846"/>
            <a:ext cx="10657030" cy="700094"/>
          </a:xfrm>
        </p:spPr>
        <p:txBody>
          <a:bodyPr anchor="t">
            <a:noAutofit/>
          </a:bodyPr>
          <a:lstStyle/>
          <a:p>
            <a:r>
              <a:rPr lang="en-GB" sz="4000" b="1" dirty="0" err="1">
                <a:solidFill>
                  <a:schemeClr val="tx1"/>
                </a:solidFill>
                <a:cs typeface="Arial"/>
              </a:rPr>
              <a:t>GTCS</a:t>
            </a:r>
            <a:r>
              <a:rPr lang="en-GB" sz="4000" b="1" dirty="0">
                <a:solidFill>
                  <a:schemeClr val="tx1"/>
                </a:solidFill>
                <a:cs typeface="Arial"/>
              </a:rPr>
              <a:t> Standards for Full Registration and Career Long Professional Learning</a:t>
            </a:r>
          </a:p>
        </p:txBody>
      </p:sp>
      <p:sp>
        <p:nvSpPr>
          <p:cNvPr id="5" name="TextBox 4">
            <a:extLst>
              <a:ext uri="{FF2B5EF4-FFF2-40B4-BE49-F238E27FC236}">
                <a16:creationId xmlns:a16="http://schemas.microsoft.com/office/drawing/2014/main" id="{AB0E22A3-8E7F-78E1-DD7B-2FC22595753A}"/>
              </a:ext>
            </a:extLst>
          </p:cNvPr>
          <p:cNvSpPr txBox="1"/>
          <p:nvPr/>
        </p:nvSpPr>
        <p:spPr>
          <a:xfrm>
            <a:off x="276418" y="1696544"/>
            <a:ext cx="9663928" cy="4524315"/>
          </a:xfrm>
          <a:prstGeom prst="rect">
            <a:avLst/>
          </a:prstGeom>
          <a:noFill/>
        </p:spPr>
        <p:txBody>
          <a:bodyPr wrap="square" lIns="91440" tIns="45720" rIns="91440" bIns="45720" rtlCol="0" anchor="t">
            <a:spAutoFit/>
          </a:bodyPr>
          <a:lstStyle/>
          <a:p>
            <a:pPr>
              <a:defRPr/>
            </a:pPr>
            <a:r>
              <a:rPr lang="en-GB" sz="2400" dirty="0">
                <a:ea typeface="+mn-lt"/>
                <a:cs typeface="+mn-lt"/>
              </a:rPr>
              <a:t>Curriculum and Pedagogy </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3.1.1 - Plan effectively to meet learners’ needs</a:t>
            </a:r>
          </a:p>
          <a:p>
            <a:pPr marL="342900" indent="-342900">
              <a:buFont typeface="Arial" panose="020B0604020202020204" pitchFamily="34" charset="0"/>
              <a:buChar char="•"/>
              <a:defRPr/>
            </a:pPr>
            <a:r>
              <a:rPr lang="en-GB" sz="2400" dirty="0">
                <a:ea typeface="+mn-lt"/>
                <a:cs typeface="+mn-lt"/>
              </a:rPr>
              <a:t>3.1.4 - Effectively employ assessment, evaluate progress, recording and reporting as an integral part of the teaching process to support and enhance learning.</a:t>
            </a:r>
          </a:p>
          <a:p>
            <a:pPr>
              <a:defRPr/>
            </a:pPr>
            <a:endParaRPr lang="en-GB" sz="2400" dirty="0">
              <a:ea typeface="+mn-lt"/>
              <a:cs typeface="+mn-lt"/>
            </a:endParaRPr>
          </a:p>
          <a:p>
            <a:pPr>
              <a:defRPr/>
            </a:pPr>
            <a:endParaRPr lang="en-GB" sz="2400" dirty="0">
              <a:ea typeface="+mn-lt"/>
              <a:cs typeface="+mn-lt"/>
            </a:endParaRPr>
          </a:p>
          <a:p>
            <a:pPr>
              <a:defRPr/>
            </a:pPr>
            <a:r>
              <a:rPr lang="en-GB" sz="2400" dirty="0">
                <a:ea typeface="+mn-lt"/>
                <a:cs typeface="+mn-lt"/>
              </a:rPr>
              <a:t>Professional Learning</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3.3.2 - Engage in reflective practice to develop and advance career-long professional learning.</a:t>
            </a:r>
          </a:p>
        </p:txBody>
      </p:sp>
      <p:sp>
        <p:nvSpPr>
          <p:cNvPr id="6" name="TextBox 5">
            <a:extLst>
              <a:ext uri="{FF2B5EF4-FFF2-40B4-BE49-F238E27FC236}">
                <a16:creationId xmlns:a16="http://schemas.microsoft.com/office/drawing/2014/main" id="{426E826A-B16D-6ED8-9BF2-333CB2B0A1E0}"/>
              </a:ext>
            </a:extLst>
          </p:cNvPr>
          <p:cNvSpPr txBox="1"/>
          <p:nvPr/>
        </p:nvSpPr>
        <p:spPr>
          <a:xfrm>
            <a:off x="3103175" y="6150114"/>
            <a:ext cx="9088825" cy="707886"/>
          </a:xfrm>
          <a:prstGeom prst="rect">
            <a:avLst/>
          </a:prstGeom>
          <a:noFill/>
        </p:spPr>
        <p:txBody>
          <a:bodyPr wrap="square">
            <a:spAutoFit/>
          </a:bodyPr>
          <a:lstStyle/>
          <a:p>
            <a:pPr algn="r"/>
            <a:r>
              <a:rPr lang="en-GB" sz="2000" dirty="0" err="1">
                <a:hlinkClick r:id="rId3"/>
              </a:rPr>
              <a:t>GTCS</a:t>
            </a:r>
            <a:r>
              <a:rPr lang="en-GB" sz="2000" dirty="0">
                <a:hlinkClick r:id="rId3"/>
              </a:rPr>
              <a:t> The Standard for Full Registration</a:t>
            </a:r>
            <a:endParaRPr lang="en-GB" sz="2000" dirty="0"/>
          </a:p>
          <a:p>
            <a:pPr algn="r"/>
            <a:r>
              <a:rPr lang="en-GB" sz="2000" dirty="0" err="1">
                <a:hlinkClick r:id="rId4"/>
              </a:rPr>
              <a:t>GTCS</a:t>
            </a:r>
            <a:r>
              <a:rPr lang="en-GB" sz="2000" dirty="0">
                <a:hlinkClick r:id="rId4"/>
              </a:rPr>
              <a:t> - The Standard for Career-Long Professional Learning</a:t>
            </a:r>
            <a:r>
              <a:rPr lang="en-GB" sz="2000" dirty="0"/>
              <a:t> </a:t>
            </a:r>
          </a:p>
        </p:txBody>
      </p:sp>
    </p:spTree>
    <p:extLst>
      <p:ext uri="{BB962C8B-B14F-4D97-AF65-F5344CB8AC3E}">
        <p14:creationId xmlns:p14="http://schemas.microsoft.com/office/powerpoint/2010/main" val="305220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C009FD-98F0-7552-E11E-558AF29387C1}"/>
              </a:ext>
            </a:extLst>
          </p:cNvPr>
          <p:cNvSpPr txBox="1">
            <a:spLocks noGrp="1"/>
          </p:cNvSpPr>
          <p:nvPr>
            <p:ph type="title" idx="4294967295"/>
          </p:nvPr>
        </p:nvSpPr>
        <p:spPr bwMode="auto">
          <a:xfrm>
            <a:off x="749283" y="398957"/>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err="1">
                <a:ln>
                  <a:noFill/>
                </a:ln>
                <a:solidFill>
                  <a:schemeClr val="tx1"/>
                </a:solidFill>
                <a:effectLst/>
                <a:uLnTx/>
                <a:uFillTx/>
                <a:latin typeface="Calibri" panose="020F0502020204030204" pitchFamily="34" charset="0"/>
                <a:ea typeface="+mj-ea"/>
                <a:cs typeface="Calibri" panose="020F0502020204030204" pitchFamily="34" charset="0"/>
              </a:rPr>
              <a:t>HGIOS</a:t>
            </a:r>
            <a:r>
              <a:rPr kumimoji="0" lang="en-GB" sz="4000" b="1" i="0" u="none" strike="noStrike" kern="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 4</a:t>
            </a:r>
          </a:p>
        </p:txBody>
      </p:sp>
      <p:sp>
        <p:nvSpPr>
          <p:cNvPr id="2" name="Content Placeholder 4">
            <a:extLst>
              <a:ext uri="{FF2B5EF4-FFF2-40B4-BE49-F238E27FC236}">
                <a16:creationId xmlns:a16="http://schemas.microsoft.com/office/drawing/2014/main" id="{9D438390-500F-78DA-FD18-C973E91EA33C}"/>
              </a:ext>
            </a:extLst>
          </p:cNvPr>
          <p:cNvSpPr txBox="1">
            <a:spLocks/>
          </p:cNvSpPr>
          <p:nvPr/>
        </p:nvSpPr>
        <p:spPr bwMode="auto">
          <a:xfrm>
            <a:off x="749283" y="1337386"/>
            <a:ext cx="6978514"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4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18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16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16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16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1600">
                <a:solidFill>
                  <a:srgbClr val="000000"/>
                </a:solidFill>
                <a:latin typeface="+mn-lt"/>
                <a:cs typeface="+mn-cs"/>
              </a:defRPr>
            </a:lvl7pPr>
            <a:lvl8pPr marL="3429000" indent="-228600" algn="l" rtl="0" eaLnBrk="1" fontAlgn="base" hangingPunct="1">
              <a:spcBef>
                <a:spcPct val="20000"/>
              </a:spcBef>
              <a:spcAft>
                <a:spcPct val="0"/>
              </a:spcAft>
              <a:buChar char="»"/>
              <a:defRPr sz="1600">
                <a:solidFill>
                  <a:srgbClr val="000000"/>
                </a:solidFill>
                <a:latin typeface="+mn-lt"/>
                <a:cs typeface="+mn-cs"/>
              </a:defRPr>
            </a:lvl8pPr>
            <a:lvl9pPr marL="3886200" indent="-228600" algn="l" rtl="0" eaLnBrk="1" fontAlgn="base" hangingPunct="1">
              <a:spcBef>
                <a:spcPct val="20000"/>
              </a:spcBef>
              <a:spcAft>
                <a:spcPct val="0"/>
              </a:spcAft>
              <a:buChar char="»"/>
              <a:defRPr sz="1600">
                <a:solidFill>
                  <a:srgbClr val="000000"/>
                </a:solidFill>
                <a:latin typeface="+mn-lt"/>
                <a:cs typeface="+mn-cs"/>
              </a:defRPr>
            </a:lvl9pPr>
          </a:lstStyle>
          <a:p>
            <a:pPr marL="180975" marR="0" lvl="0" indent="-1809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dirty="0">
                <a:solidFill>
                  <a:schemeClr val="tx1"/>
                </a:solidFill>
                <a:ea typeface="+mn-lt"/>
                <a:cs typeface="+mn-lt"/>
              </a:rPr>
              <a:t>Staff make effective use of current available data on levels of child poverty and apply this to ensure equity (1.5) </a:t>
            </a:r>
          </a:p>
          <a:p>
            <a:pPr marR="0" lvl="0" algn="l" defTabSz="914400" rtl="0" eaLnBrk="1" fontAlgn="base" latinLnBrk="0" hangingPunct="1">
              <a:lnSpc>
                <a:spcPct val="100000"/>
              </a:lnSpc>
              <a:spcBef>
                <a:spcPct val="20000"/>
              </a:spcBef>
              <a:spcAft>
                <a:spcPct val="0"/>
              </a:spcAft>
              <a:buClrTx/>
              <a:buSzTx/>
              <a:tabLst/>
              <a:defRPr/>
            </a:pPr>
            <a:endParaRPr lang="en-GB" dirty="0">
              <a:solidFill>
                <a:schemeClr val="tx1"/>
              </a:solidFill>
              <a:ea typeface="+mn-lt"/>
              <a:cs typeface="+mn-lt"/>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dirty="0">
                <a:solidFill>
                  <a:schemeClr val="tx1"/>
                </a:solidFill>
                <a:ea typeface="+mn-lt"/>
                <a:cs typeface="+mn-lt"/>
              </a:rPr>
              <a:t>All teachers have well-developed skills of data analysis which are focused on improvement (2.3)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dirty="0">
              <a:solidFill>
                <a:schemeClr val="tx1"/>
              </a:solidFill>
              <a:ea typeface="+mn-lt"/>
              <a:cs typeface="+mn-lt"/>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dirty="0">
                <a:solidFill>
                  <a:schemeClr val="tx1"/>
                </a:solidFill>
                <a:ea typeface="+mn-lt"/>
                <a:cs typeface="+mn-lt"/>
              </a:rPr>
              <a:t>We use data to evaluate the effectiveness of interventions designed to improve outcomes for all learners (2.3)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GB"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GB" i="0" u="none" strike="noStrike" kern="0" cap="none" spc="0" normalizeH="0" baseline="0" noProof="0" dirty="0">
                <a:ln>
                  <a:noFill/>
                </a:ln>
                <a:solidFill>
                  <a:sysClr val="windowText" lastClr="000000">
                    <a:lumMod val="65000"/>
                    <a:lumOff val="35000"/>
                  </a:sysClr>
                </a:solidFill>
                <a:effectLst/>
                <a:uLnTx/>
                <a:uFillTx/>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sysClr val="windowText" lastClr="000000"/>
              </a:solidFill>
              <a:effectLst/>
              <a:uLnTx/>
              <a:uFillTx/>
              <a:latin typeface="Arial"/>
              <a:ea typeface="+mn-ea"/>
              <a:cs typeface="+mn-cs"/>
            </a:endParaRPr>
          </a:p>
        </p:txBody>
      </p:sp>
      <p:pic>
        <p:nvPicPr>
          <p:cNvPr id="3" name="Content Placeholder 3" descr="This is an image of the front cover of How good is our school 4. ">
            <a:extLst>
              <a:ext uri="{FF2B5EF4-FFF2-40B4-BE49-F238E27FC236}">
                <a16:creationId xmlns:a16="http://schemas.microsoft.com/office/drawing/2014/main" id="{3B8754E1-48A1-12B4-6F6B-FFBDCC13C3E2}"/>
              </a:ext>
            </a:extLst>
          </p:cNvPr>
          <p:cNvPicPr>
            <a:picLocks noChangeAspect="1"/>
          </p:cNvPicPr>
          <p:nvPr/>
        </p:nvPicPr>
        <p:blipFill rotWithShape="1">
          <a:blip r:embed="rId3"/>
          <a:srcRect l="49688" t="12890" r="1563" b="3906"/>
          <a:stretch/>
        </p:blipFill>
        <p:spPr>
          <a:xfrm rot="766549">
            <a:off x="8128864" y="1453356"/>
            <a:ext cx="2893811" cy="3951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7804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baafe4-96f0-4067-a22a-53b3511ccc0d" xsi:nil="true"/>
    <lcf76f155ced4ddcb4097134ff3c332f xmlns="6cf05f93-2b4c-466a-a00d-dbce26ffc1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80A634611DB0488D930D67CFD6DE5C" ma:contentTypeVersion="11" ma:contentTypeDescription="Create a new document." ma:contentTypeScope="" ma:versionID="4cc9ecae02c53a8d75f30086091da25a">
  <xsd:schema xmlns:xsd="http://www.w3.org/2001/XMLSchema" xmlns:xs="http://www.w3.org/2001/XMLSchema" xmlns:p="http://schemas.microsoft.com/office/2006/metadata/properties" xmlns:ns2="6cf05f93-2b4c-466a-a00d-dbce26ffc13a" xmlns:ns3="81baafe4-96f0-4067-a22a-53b3511ccc0d" targetNamespace="http://schemas.microsoft.com/office/2006/metadata/properties" ma:root="true" ma:fieldsID="0f280448d1a0a297c9b9605bc694fa08" ns2:_="" ns3:_="">
    <xsd:import namespace="6cf05f93-2b4c-466a-a00d-dbce26ffc13a"/>
    <xsd:import namespace="81baafe4-96f0-4067-a22a-53b3511ccc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5f93-2b4c-466a-a00d-dbce26ffc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afe4-96f0-4067-a22a-53b3511cc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49c566-f51b-4081-a211-ae3afc4e3141}" ma:internalName="TaxCatchAll" ma:showField="CatchAllData" ma:web="81baafe4-96f0-4067-a22a-53b3511cc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CCFF50-5571-42D8-8F57-3E7F92B6F241}">
  <ds:schemaRefs>
    <ds:schemaRef ds:uri="http://schemas.microsoft.com/office/infopath/2007/PartnerControls"/>
    <ds:schemaRef ds:uri="http://schemas.microsoft.com/office/2006/documentManagement/types"/>
    <ds:schemaRef ds:uri="http://schemas.microsoft.com/office/2006/metadata/properties"/>
    <ds:schemaRef ds:uri="6cf05f93-2b4c-466a-a00d-dbce26ffc13a"/>
    <ds:schemaRef ds:uri="http://purl.org/dc/terms/"/>
    <ds:schemaRef ds:uri="http://purl.org/dc/elements/1.1/"/>
    <ds:schemaRef ds:uri="81baafe4-96f0-4067-a22a-53b3511ccc0d"/>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031BEC3-3D48-496B-BEF1-401ABFD80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f05f93-2b4c-466a-a00d-dbce26ffc13a"/>
    <ds:schemaRef ds:uri="81baafe4-96f0-4067-a22a-53b3511cc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1FAA10-850D-470E-AF4C-800B920909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TotalTime>
  <Words>5589</Words>
  <Application>Microsoft Office PowerPoint</Application>
  <PresentationFormat>Widescreen</PresentationFormat>
  <Paragraphs>527</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Effective use of data</vt:lpstr>
      <vt:lpstr>The national model of professional learning</vt:lpstr>
      <vt:lpstr>Draft Group Agreement and Protocols</vt:lpstr>
      <vt:lpstr>Connector</vt:lpstr>
      <vt:lpstr>Re-cap</vt:lpstr>
      <vt:lpstr>Aims</vt:lpstr>
      <vt:lpstr>Content coverage</vt:lpstr>
      <vt:lpstr>GTCS Standards for Full Registration and Career Long Professional Learning</vt:lpstr>
      <vt:lpstr>HGIOS 4</vt:lpstr>
      <vt:lpstr>Rapid Evidence Review Paper</vt:lpstr>
      <vt:lpstr>Using data </vt:lpstr>
      <vt:lpstr>Reflection activity</vt:lpstr>
      <vt:lpstr> How do we start to analyse data?</vt:lpstr>
      <vt:lpstr> What are we looking for?</vt:lpstr>
      <vt:lpstr>Using attainment data</vt:lpstr>
      <vt:lpstr> Which data sets will help us do this?</vt:lpstr>
      <vt:lpstr>Using contextual information</vt:lpstr>
      <vt:lpstr>Using attainment data – part 2</vt:lpstr>
      <vt:lpstr> Availability and reliability </vt:lpstr>
      <vt:lpstr> Digital tools</vt:lpstr>
      <vt:lpstr>Analysing the data</vt:lpstr>
      <vt:lpstr> Observational/statistical interpretation of data</vt:lpstr>
      <vt:lpstr>Intersecting data</vt:lpstr>
      <vt:lpstr>You have a P3 class and you have identified from your assessments and observations that there is an attainment gap between boys and girls in reading. </vt:lpstr>
      <vt:lpstr>Based on the data and pupil voice you can see whether this has been successful and can be adopted or if a new theory can be tested.</vt:lpstr>
      <vt:lpstr>Local examples of data – tables, charts, graphs</vt:lpstr>
      <vt:lpstr>Analysing attainment data - summary</vt:lpstr>
      <vt:lpstr>Making data comparisons </vt:lpstr>
      <vt:lpstr>Using nationally available comparator data</vt:lpstr>
      <vt:lpstr>Comparator data within and across schools and settings </vt:lpstr>
      <vt:lpstr>Comparator data within and across schools and settings -part 2 </vt:lpstr>
      <vt:lpstr>Reflect</vt:lpstr>
      <vt:lpstr>Aims Review</vt:lpstr>
      <vt:lpstr>Reflection Activity </vt:lpstr>
      <vt:lpstr>Feedback</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Neill</dc:creator>
  <cp:lastModifiedBy>Elizabeth Sommerville</cp:lastModifiedBy>
  <cp:revision>126</cp:revision>
  <dcterms:created xsi:type="dcterms:W3CDTF">2024-04-02T09:25:48Z</dcterms:created>
  <dcterms:modified xsi:type="dcterms:W3CDTF">2024-05-01T13:44:51Z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0x0101001380A634611DB0488D930D67CFD6DE5C</vt:lpwstr>
  </property>
  <property fmtid="{D5CDD505-2E9C-101B-9397-08002B2CF9AE}" pid="3" name="MediaServiceImageTags">
    <vt:lpwstr/>
  </property>
</Properties>
</file>