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461" r:id="rId2"/>
    <p:sldId id="462" r:id="rId3"/>
    <p:sldId id="519" r:id="rId4"/>
    <p:sldId id="523" r:id="rId5"/>
    <p:sldId id="518" r:id="rId6"/>
    <p:sldId id="472" r:id="rId7"/>
    <p:sldId id="496" r:id="rId8"/>
    <p:sldId id="497" r:id="rId9"/>
    <p:sldId id="498" r:id="rId10"/>
    <p:sldId id="499" r:id="rId11"/>
    <p:sldId id="500" r:id="rId12"/>
    <p:sldId id="501" r:id="rId13"/>
    <p:sldId id="520" r:id="rId14"/>
    <p:sldId id="502" r:id="rId15"/>
    <p:sldId id="503" r:id="rId16"/>
    <p:sldId id="473" r:id="rId17"/>
    <p:sldId id="524" r:id="rId18"/>
    <p:sldId id="4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C441"/>
    <a:srgbClr val="1EEA53"/>
    <a:srgbClr val="C5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65719" autoAdjust="0"/>
  </p:normalViewPr>
  <p:slideViewPr>
    <p:cSldViewPr snapToGrid="0" snapToObjects="1">
      <p:cViewPr>
        <p:scale>
          <a:sx n="60" d="100"/>
          <a:sy n="60" d="100"/>
        </p:scale>
        <p:origin x="60" y="12"/>
      </p:cViewPr>
      <p:guideLst>
        <p:guide orient="horz" pos="2160"/>
        <p:guide pos="3840"/>
      </p:guideLst>
    </p:cSldViewPr>
  </p:slideViewPr>
  <p:notesTextViewPr>
    <p:cViewPr>
      <p:scale>
        <a:sx n="3" d="2"/>
        <a:sy n="3" d="2"/>
      </p:scale>
      <p:origin x="0" y="0"/>
    </p:cViewPr>
  </p:notesTextViewPr>
  <p:sorterViewPr>
    <p:cViewPr>
      <p:scale>
        <a:sx n="100" d="100"/>
        <a:sy n="100" d="100"/>
      </p:scale>
      <p:origin x="0" y="110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224F-C8B0-2346-86BA-F764ED1989FA}" type="datetimeFigureOut">
              <a:rPr lang="en-US" smtClean="0"/>
              <a:t>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57B14-6D57-954D-8E29-087FBBFA7F56}" type="slidenum">
              <a:rPr lang="en-US" smtClean="0"/>
              <a:t>‹#›</a:t>
            </a:fld>
            <a:endParaRPr lang="en-US"/>
          </a:p>
        </p:txBody>
      </p:sp>
    </p:spTree>
    <p:extLst>
      <p:ext uri="{BB962C8B-B14F-4D97-AF65-F5344CB8AC3E}">
        <p14:creationId xmlns:p14="http://schemas.microsoft.com/office/powerpoint/2010/main" val="18808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t>Discuss a case study and contribute towards the identification of expected impact of </a:t>
            </a:r>
            <a:r>
              <a:rPr lang="en-US" sz="1200" dirty="0" err="1" smtClean="0"/>
              <a:t>PEF</a:t>
            </a:r>
            <a:r>
              <a:rPr lang="en-US" sz="1200" dirty="0" smtClean="0"/>
              <a:t> interventions</a:t>
            </a:r>
            <a:endParaRPr lang="en-US" sz="1200"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83776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How does it change – up down, right left, increase decrease – what is the movement</a:t>
            </a:r>
            <a:r>
              <a:rPr lang="en-GB" baseline="0" dirty="0" smtClean="0"/>
              <a:t> or shift we’re looking for?</a:t>
            </a:r>
            <a:endParaRPr lang="en-GB" dirty="0"/>
          </a:p>
        </p:txBody>
      </p:sp>
      <p:sp>
        <p:nvSpPr>
          <p:cNvPr id="4" name="Slide Number Placeholder 3"/>
          <p:cNvSpPr>
            <a:spLocks noGrp="1"/>
          </p:cNvSpPr>
          <p:nvPr>
            <p:ph type="sldNum" sz="quarter" idx="10"/>
          </p:nvPr>
        </p:nvSpPr>
        <p:spPr/>
        <p:txBody>
          <a:bodyPr/>
          <a:lstStyle/>
          <a:p>
            <a:fld id="{91DF64FB-2CF0-46E4-8A6C-3BD5416293EB}" type="slidenum">
              <a:rPr lang="en-GB" smtClean="0"/>
              <a:pPr/>
              <a:t>10</a:t>
            </a:fld>
            <a:endParaRPr lang="en-GB"/>
          </a:p>
        </p:txBody>
      </p:sp>
    </p:spTree>
    <p:extLst>
      <p:ext uri="{BB962C8B-B14F-4D97-AF65-F5344CB8AC3E}">
        <p14:creationId xmlns:p14="http://schemas.microsoft.com/office/powerpoint/2010/main" val="340891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How does it change? – we need to describe how it’s going to change. – You</a:t>
            </a:r>
            <a:r>
              <a:rPr lang="en-GB" baseline="0" dirty="0" smtClean="0"/>
              <a:t> could say ‘it will exist’ because now it doesn’t. but we need to be very sure it doesn’t, and there might be preceding things which do need to change to get that ‘thing’ or ‘skill’ to present itself.</a:t>
            </a:r>
            <a:endParaRPr lang="en-GB" dirty="0"/>
          </a:p>
        </p:txBody>
      </p:sp>
      <p:sp>
        <p:nvSpPr>
          <p:cNvPr id="4" name="Slide Number Placeholder 3"/>
          <p:cNvSpPr>
            <a:spLocks noGrp="1"/>
          </p:cNvSpPr>
          <p:nvPr>
            <p:ph type="sldNum" sz="quarter" idx="10"/>
          </p:nvPr>
        </p:nvSpPr>
        <p:spPr/>
        <p:txBody>
          <a:bodyPr/>
          <a:lstStyle/>
          <a:p>
            <a:fld id="{91DF64FB-2CF0-46E4-8A6C-3BD5416293EB}" type="slidenum">
              <a:rPr lang="en-GB" smtClean="0"/>
              <a:pPr/>
              <a:t>11</a:t>
            </a:fld>
            <a:endParaRPr lang="en-GB" dirty="0"/>
          </a:p>
        </p:txBody>
      </p:sp>
    </p:spTree>
    <p:extLst>
      <p:ext uri="{BB962C8B-B14F-4D97-AF65-F5344CB8AC3E}">
        <p14:creationId xmlns:p14="http://schemas.microsoft.com/office/powerpoint/2010/main" val="2920687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Add</a:t>
            </a:r>
            <a:r>
              <a:rPr lang="en-GB" baseline="0" dirty="0" smtClean="0"/>
              <a:t> they context in your environment to complete the statement e.g. </a:t>
            </a:r>
            <a:r>
              <a:rPr lang="en-GB" i="1" baseline="0" dirty="0" smtClean="0"/>
              <a:t>Practitioners will have an increased knowledge and awareness of Nurture principles leading to more effective classroom practice.</a:t>
            </a:r>
          </a:p>
          <a:p>
            <a:endParaRPr lang="en-GB" i="1" baseline="0" dirty="0" smtClean="0"/>
          </a:p>
          <a:p>
            <a:r>
              <a:rPr lang="en-GB" i="0" baseline="0" dirty="0" smtClean="0"/>
              <a:t>It has now been contextualised and I will need know to define the incremental shift.</a:t>
            </a:r>
            <a:endParaRPr lang="en-GB" i="0" dirty="0"/>
          </a:p>
        </p:txBody>
      </p:sp>
      <p:sp>
        <p:nvSpPr>
          <p:cNvPr id="4" name="Slide Number Placeholder 3"/>
          <p:cNvSpPr>
            <a:spLocks noGrp="1"/>
          </p:cNvSpPr>
          <p:nvPr>
            <p:ph type="sldNum" sz="quarter" idx="10"/>
          </p:nvPr>
        </p:nvSpPr>
        <p:spPr/>
        <p:txBody>
          <a:bodyPr/>
          <a:lstStyle/>
          <a:p>
            <a:fld id="{91DF64FB-2CF0-46E4-8A6C-3BD5416293EB}" type="slidenum">
              <a:rPr lang="en-GB" smtClean="0"/>
              <a:pPr/>
              <a:t>12</a:t>
            </a:fld>
            <a:endParaRPr lang="en-GB" dirty="0"/>
          </a:p>
        </p:txBody>
      </p:sp>
    </p:spTree>
    <p:extLst>
      <p:ext uri="{BB962C8B-B14F-4D97-AF65-F5344CB8AC3E}">
        <p14:creationId xmlns:p14="http://schemas.microsoft.com/office/powerpoint/2010/main" val="3099162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can sometimes be useful to measure</a:t>
            </a:r>
            <a:r>
              <a:rPr lang="en-GB" baseline="0" dirty="0" smtClean="0"/>
              <a:t> the softer and often more immediate impact of a change or intervention. Qualitative as well as quantitative. </a:t>
            </a:r>
            <a:endParaRPr lang="en-GB" dirty="0"/>
          </a:p>
        </p:txBody>
      </p:sp>
      <p:sp>
        <p:nvSpPr>
          <p:cNvPr id="4" name="Slide Number Placeholder 3"/>
          <p:cNvSpPr>
            <a:spLocks noGrp="1"/>
          </p:cNvSpPr>
          <p:nvPr>
            <p:ph type="sldNum" sz="quarter" idx="10"/>
          </p:nvPr>
        </p:nvSpPr>
        <p:spPr/>
        <p:txBody>
          <a:bodyPr/>
          <a:lstStyle/>
          <a:p>
            <a:fld id="{29993274-E229-4090-8479-4F03F90393B7}" type="slidenum">
              <a:rPr lang="en-GB" smtClean="0"/>
              <a:t>13</a:t>
            </a:fld>
            <a:endParaRPr lang="en-GB" dirty="0"/>
          </a:p>
        </p:txBody>
      </p:sp>
    </p:spTree>
    <p:extLst>
      <p:ext uri="{BB962C8B-B14F-4D97-AF65-F5344CB8AC3E}">
        <p14:creationId xmlns:p14="http://schemas.microsoft.com/office/powerpoint/2010/main" val="3780552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DF64FB-2CF0-46E4-8A6C-3BD5416293EB}" type="slidenum">
              <a:rPr lang="en-GB" smtClean="0"/>
              <a:pPr/>
              <a:t>14</a:t>
            </a:fld>
            <a:endParaRPr lang="en-GB"/>
          </a:p>
        </p:txBody>
      </p:sp>
    </p:spTree>
    <p:extLst>
      <p:ext uri="{BB962C8B-B14F-4D97-AF65-F5344CB8AC3E}">
        <p14:creationId xmlns:p14="http://schemas.microsoft.com/office/powerpoint/2010/main" val="868151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DF64FB-2CF0-46E4-8A6C-3BD5416293EB}" type="slidenum">
              <a:rPr lang="en-GB" smtClean="0"/>
              <a:pPr/>
              <a:t>15</a:t>
            </a:fld>
            <a:endParaRPr lang="en-GB"/>
          </a:p>
        </p:txBody>
      </p:sp>
    </p:spTree>
    <p:extLst>
      <p:ext uri="{BB962C8B-B14F-4D97-AF65-F5344CB8AC3E}">
        <p14:creationId xmlns:p14="http://schemas.microsoft.com/office/powerpoint/2010/main" val="2646767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1DF64FB-2CF0-46E4-8A6C-3BD5416293EB}" type="slidenum">
              <a:rPr lang="en-GB" smtClean="0"/>
              <a:pPr/>
              <a:t>16</a:t>
            </a:fld>
            <a:endParaRPr lang="en-GB"/>
          </a:p>
        </p:txBody>
      </p:sp>
    </p:spTree>
    <p:extLst>
      <p:ext uri="{BB962C8B-B14F-4D97-AF65-F5344CB8AC3E}">
        <p14:creationId xmlns:p14="http://schemas.microsoft.com/office/powerpoint/2010/main" val="123652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DF64FB-2CF0-46E4-8A6C-3BD5416293EB}" type="slidenum">
              <a:rPr lang="en-GB" smtClean="0"/>
              <a:pPr/>
              <a:t>17</a:t>
            </a:fld>
            <a:endParaRPr lang="en-GB"/>
          </a:p>
        </p:txBody>
      </p:sp>
    </p:spTree>
    <p:extLst>
      <p:ext uri="{BB962C8B-B14F-4D97-AF65-F5344CB8AC3E}">
        <p14:creationId xmlns:p14="http://schemas.microsoft.com/office/powerpoint/2010/main" val="2450825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DF64FB-2CF0-46E4-8A6C-3BD5416293EB}" type="slidenum">
              <a:rPr lang="en-GB" smtClean="0"/>
              <a:pPr/>
              <a:t>18</a:t>
            </a:fld>
            <a:endParaRPr lang="en-GB"/>
          </a:p>
        </p:txBody>
      </p:sp>
    </p:spTree>
    <p:extLst>
      <p:ext uri="{BB962C8B-B14F-4D97-AF65-F5344CB8AC3E}">
        <p14:creationId xmlns:p14="http://schemas.microsoft.com/office/powerpoint/2010/main" val="173384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91DF64FB-2CF0-46E4-8A6C-3BD5416293EB}" type="slidenum">
              <a:rPr lang="en-GB" smtClean="0"/>
              <a:pPr/>
              <a:t>2</a:t>
            </a:fld>
            <a:endParaRPr lang="en-GB"/>
          </a:p>
        </p:txBody>
      </p:sp>
    </p:spTree>
    <p:extLst>
      <p:ext uri="{BB962C8B-B14F-4D97-AF65-F5344CB8AC3E}">
        <p14:creationId xmlns:p14="http://schemas.microsoft.com/office/powerpoint/2010/main" val="404110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TRANSFORMATIONAL CHANGE 2020………………</a:t>
            </a:r>
          </a:p>
          <a:p>
            <a:r>
              <a:rPr lang="en-GB" dirty="0" smtClean="0"/>
              <a:t>Be brave be bold!</a:t>
            </a:r>
            <a:endParaRPr lang="en-GB" dirty="0"/>
          </a:p>
        </p:txBody>
      </p:sp>
      <p:sp>
        <p:nvSpPr>
          <p:cNvPr id="4" name="Slide Number Placeholder 3"/>
          <p:cNvSpPr>
            <a:spLocks noGrp="1"/>
          </p:cNvSpPr>
          <p:nvPr>
            <p:ph type="sldNum" sz="quarter" idx="10"/>
          </p:nvPr>
        </p:nvSpPr>
        <p:spPr/>
        <p:txBody>
          <a:bodyPr/>
          <a:lstStyle/>
          <a:p>
            <a:fld id="{91DF64FB-2CF0-46E4-8A6C-3BD5416293EB}" type="slidenum">
              <a:rPr lang="en-GB" smtClean="0"/>
              <a:pPr/>
              <a:t>3</a:t>
            </a:fld>
            <a:endParaRPr lang="en-GB"/>
          </a:p>
        </p:txBody>
      </p:sp>
    </p:spTree>
    <p:extLst>
      <p:ext uri="{BB962C8B-B14F-4D97-AF65-F5344CB8AC3E}">
        <p14:creationId xmlns:p14="http://schemas.microsoft.com/office/powerpoint/2010/main" val="245082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DF64FB-2CF0-46E4-8A6C-3BD5416293EB}" type="slidenum">
              <a:rPr lang="en-GB" smtClean="0"/>
              <a:pPr/>
              <a:t>4</a:t>
            </a:fld>
            <a:endParaRPr lang="en-GB"/>
          </a:p>
        </p:txBody>
      </p:sp>
    </p:spTree>
    <p:extLst>
      <p:ext uri="{BB962C8B-B14F-4D97-AF65-F5344CB8AC3E}">
        <p14:creationId xmlns:p14="http://schemas.microsoft.com/office/powerpoint/2010/main" val="245082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91DF64FB-2CF0-46E4-8A6C-3BD5416293EB}" type="slidenum">
              <a:rPr lang="en-GB" smtClean="0"/>
              <a:pPr/>
              <a:t>5</a:t>
            </a:fld>
            <a:endParaRPr lang="en-GB"/>
          </a:p>
        </p:txBody>
      </p:sp>
    </p:spTree>
    <p:extLst>
      <p:ext uri="{BB962C8B-B14F-4D97-AF65-F5344CB8AC3E}">
        <p14:creationId xmlns:p14="http://schemas.microsoft.com/office/powerpoint/2010/main" val="123652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DF64FB-2CF0-46E4-8A6C-3BD5416293EB}" type="slidenum">
              <a:rPr lang="en-GB" smtClean="0"/>
              <a:pPr/>
              <a:t>6</a:t>
            </a:fld>
            <a:endParaRPr lang="en-GB"/>
          </a:p>
        </p:txBody>
      </p:sp>
    </p:spTree>
    <p:extLst>
      <p:ext uri="{BB962C8B-B14F-4D97-AF65-F5344CB8AC3E}">
        <p14:creationId xmlns:p14="http://schemas.microsoft.com/office/powerpoint/2010/main" val="58402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This is a worked example from a list that is not exhaustive.</a:t>
            </a:r>
          </a:p>
          <a:p>
            <a:endParaRPr lang="en-GB" dirty="0" smtClean="0"/>
          </a:p>
          <a:p>
            <a:r>
              <a:rPr lang="en-GB" dirty="0" smtClean="0"/>
              <a:t>These are the groups who are the immediate recipients</a:t>
            </a:r>
            <a:r>
              <a:rPr lang="en-GB" baseline="0" dirty="0" smtClean="0"/>
              <a:t> of our outputs, or who are directly participating in our activities.</a:t>
            </a:r>
          </a:p>
          <a:p>
            <a:r>
              <a:rPr lang="en-GB" baseline="0" dirty="0" smtClean="0"/>
              <a:t>‘Who’ are absolutely critical. </a:t>
            </a:r>
            <a:endParaRPr lang="en-GB" dirty="0"/>
          </a:p>
        </p:txBody>
      </p:sp>
      <p:sp>
        <p:nvSpPr>
          <p:cNvPr id="4" name="Slide Number Placeholder 3"/>
          <p:cNvSpPr>
            <a:spLocks noGrp="1"/>
          </p:cNvSpPr>
          <p:nvPr>
            <p:ph type="sldNum" sz="quarter" idx="10"/>
          </p:nvPr>
        </p:nvSpPr>
        <p:spPr/>
        <p:txBody>
          <a:bodyPr/>
          <a:lstStyle/>
          <a:p>
            <a:fld id="{91DF64FB-2CF0-46E4-8A6C-3BD5416293EB}" type="slidenum">
              <a:rPr lang="en-GB" smtClean="0"/>
              <a:pPr/>
              <a:t>7</a:t>
            </a:fld>
            <a:endParaRPr lang="en-GB"/>
          </a:p>
        </p:txBody>
      </p:sp>
    </p:spTree>
    <p:extLst>
      <p:ext uri="{BB962C8B-B14F-4D97-AF65-F5344CB8AC3E}">
        <p14:creationId xmlns:p14="http://schemas.microsoft.com/office/powerpoint/2010/main" val="232258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DF64FB-2CF0-46E4-8A6C-3BD5416293EB}" type="slidenum">
              <a:rPr lang="en-GB" smtClean="0"/>
              <a:pPr/>
              <a:t>8</a:t>
            </a:fld>
            <a:endParaRPr lang="en-GB"/>
          </a:p>
        </p:txBody>
      </p:sp>
    </p:spTree>
    <p:extLst>
      <p:ext uri="{BB962C8B-B14F-4D97-AF65-F5344CB8AC3E}">
        <p14:creationId xmlns:p14="http://schemas.microsoft.com/office/powerpoint/2010/main" val="99099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smtClean="0"/>
              <a:t>These changes need to b</a:t>
            </a:r>
            <a:r>
              <a:rPr lang="en-GB" baseline="0" dirty="0" smtClean="0"/>
              <a:t>e achievable during the lifespan of the programme….ideally quite soon after they receive the output, or participate in the activity if you want to get a decent amount of evidence of whether something is working or not.</a:t>
            </a:r>
            <a:endParaRPr lang="en-GB" dirty="0"/>
          </a:p>
        </p:txBody>
      </p:sp>
      <p:sp>
        <p:nvSpPr>
          <p:cNvPr id="4" name="Slide Number Placeholder 3"/>
          <p:cNvSpPr>
            <a:spLocks noGrp="1"/>
          </p:cNvSpPr>
          <p:nvPr>
            <p:ph type="sldNum" sz="quarter" idx="10"/>
          </p:nvPr>
        </p:nvSpPr>
        <p:spPr/>
        <p:txBody>
          <a:bodyPr/>
          <a:lstStyle/>
          <a:p>
            <a:fld id="{91DF64FB-2CF0-46E4-8A6C-3BD5416293EB}" type="slidenum">
              <a:rPr lang="en-GB" smtClean="0"/>
              <a:pPr/>
              <a:t>9</a:t>
            </a:fld>
            <a:endParaRPr lang="en-GB"/>
          </a:p>
        </p:txBody>
      </p:sp>
    </p:spTree>
    <p:extLst>
      <p:ext uri="{BB962C8B-B14F-4D97-AF65-F5344CB8AC3E}">
        <p14:creationId xmlns:p14="http://schemas.microsoft.com/office/powerpoint/2010/main" val="338957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2D23F6-C038-B24E-BD4A-1D7979A1FFEE}"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BF8EE-E37F-8F41-B2CD-6C75524E3B5B}" type="slidenum">
              <a:rPr lang="en-US" smtClean="0"/>
              <a:t>‹#›</a:t>
            </a:fld>
            <a:endParaRPr lang="en-US"/>
          </a:p>
        </p:txBody>
      </p:sp>
    </p:spTree>
    <p:extLst>
      <p:ext uri="{BB962C8B-B14F-4D97-AF65-F5344CB8AC3E}">
        <p14:creationId xmlns:p14="http://schemas.microsoft.com/office/powerpoint/2010/main" val="14225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2D23F6-C038-B24E-BD4A-1D7979A1FFEE}"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BF8EE-E37F-8F41-B2CD-6C75524E3B5B}" type="slidenum">
              <a:rPr lang="en-US" smtClean="0"/>
              <a:t>‹#›</a:t>
            </a:fld>
            <a:endParaRPr lang="en-US"/>
          </a:p>
        </p:txBody>
      </p:sp>
    </p:spTree>
    <p:extLst>
      <p:ext uri="{BB962C8B-B14F-4D97-AF65-F5344CB8AC3E}">
        <p14:creationId xmlns:p14="http://schemas.microsoft.com/office/powerpoint/2010/main" val="23870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2D23F6-C038-B24E-BD4A-1D7979A1FFEE}"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BF8EE-E37F-8F41-B2CD-6C75524E3B5B}" type="slidenum">
              <a:rPr lang="en-US" smtClean="0"/>
              <a:t>‹#›</a:t>
            </a:fld>
            <a:endParaRPr lang="en-US"/>
          </a:p>
        </p:txBody>
      </p:sp>
    </p:spTree>
    <p:extLst>
      <p:ext uri="{BB962C8B-B14F-4D97-AF65-F5344CB8AC3E}">
        <p14:creationId xmlns:p14="http://schemas.microsoft.com/office/powerpoint/2010/main" val="43965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2D23F6-C038-B24E-BD4A-1D7979A1FFEE}"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BF8EE-E37F-8F41-B2CD-6C75524E3B5B}" type="slidenum">
              <a:rPr lang="en-US" smtClean="0"/>
              <a:t>‹#›</a:t>
            </a:fld>
            <a:endParaRPr lang="en-US"/>
          </a:p>
        </p:txBody>
      </p:sp>
    </p:spTree>
    <p:extLst>
      <p:ext uri="{BB962C8B-B14F-4D97-AF65-F5344CB8AC3E}">
        <p14:creationId xmlns:p14="http://schemas.microsoft.com/office/powerpoint/2010/main" val="61043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49"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2D23F6-C038-B24E-BD4A-1D7979A1FFEE}" type="datetimeFigureOut">
              <a:rPr lang="en-US" smtClean="0"/>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BF8EE-E37F-8F41-B2CD-6C75524E3B5B}" type="slidenum">
              <a:rPr lang="en-US" smtClean="0"/>
              <a:t>‹#›</a:t>
            </a:fld>
            <a:endParaRPr lang="en-US"/>
          </a:p>
        </p:txBody>
      </p:sp>
    </p:spTree>
    <p:extLst>
      <p:ext uri="{BB962C8B-B14F-4D97-AF65-F5344CB8AC3E}">
        <p14:creationId xmlns:p14="http://schemas.microsoft.com/office/powerpoint/2010/main" val="109208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2D23F6-C038-B24E-BD4A-1D7979A1FFEE}"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BF8EE-E37F-8F41-B2CD-6C75524E3B5B}" type="slidenum">
              <a:rPr lang="en-US" smtClean="0"/>
              <a:t>‹#›</a:t>
            </a:fld>
            <a:endParaRPr lang="en-US"/>
          </a:p>
        </p:txBody>
      </p:sp>
    </p:spTree>
    <p:extLst>
      <p:ext uri="{BB962C8B-B14F-4D97-AF65-F5344CB8AC3E}">
        <p14:creationId xmlns:p14="http://schemas.microsoft.com/office/powerpoint/2010/main" val="11500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2D23F6-C038-B24E-BD4A-1D7979A1FFEE}" type="datetimeFigureOut">
              <a:rPr lang="en-US" smtClean="0"/>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BF8EE-E37F-8F41-B2CD-6C75524E3B5B}" type="slidenum">
              <a:rPr lang="en-US" smtClean="0"/>
              <a:t>‹#›</a:t>
            </a:fld>
            <a:endParaRPr lang="en-US"/>
          </a:p>
        </p:txBody>
      </p:sp>
    </p:spTree>
    <p:extLst>
      <p:ext uri="{BB962C8B-B14F-4D97-AF65-F5344CB8AC3E}">
        <p14:creationId xmlns:p14="http://schemas.microsoft.com/office/powerpoint/2010/main" val="18237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2D23F6-C038-B24E-BD4A-1D7979A1FFEE}" type="datetimeFigureOut">
              <a:rPr lang="en-US" smtClean="0"/>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BF8EE-E37F-8F41-B2CD-6C75524E3B5B}" type="slidenum">
              <a:rPr lang="en-US" smtClean="0"/>
              <a:t>‹#›</a:t>
            </a:fld>
            <a:endParaRPr lang="en-US"/>
          </a:p>
        </p:txBody>
      </p:sp>
    </p:spTree>
    <p:extLst>
      <p:ext uri="{BB962C8B-B14F-4D97-AF65-F5344CB8AC3E}">
        <p14:creationId xmlns:p14="http://schemas.microsoft.com/office/powerpoint/2010/main" val="71781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D23F6-C038-B24E-BD4A-1D7979A1FFEE}" type="datetimeFigureOut">
              <a:rPr lang="en-US" smtClean="0"/>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BF8EE-E37F-8F41-B2CD-6C75524E3B5B}" type="slidenum">
              <a:rPr lang="en-US" smtClean="0"/>
              <a:t>‹#›</a:t>
            </a:fld>
            <a:endParaRPr lang="en-US"/>
          </a:p>
        </p:txBody>
      </p:sp>
    </p:spTree>
    <p:extLst>
      <p:ext uri="{BB962C8B-B14F-4D97-AF65-F5344CB8AC3E}">
        <p14:creationId xmlns:p14="http://schemas.microsoft.com/office/powerpoint/2010/main" val="1878840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D23F6-C038-B24E-BD4A-1D7979A1FFEE}"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BF8EE-E37F-8F41-B2CD-6C75524E3B5B}" type="slidenum">
              <a:rPr lang="en-US" smtClean="0"/>
              <a:t>‹#›</a:t>
            </a:fld>
            <a:endParaRPr lang="en-US"/>
          </a:p>
        </p:txBody>
      </p:sp>
    </p:spTree>
    <p:extLst>
      <p:ext uri="{BB962C8B-B14F-4D97-AF65-F5344CB8AC3E}">
        <p14:creationId xmlns:p14="http://schemas.microsoft.com/office/powerpoint/2010/main" val="108025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2D23F6-C038-B24E-BD4A-1D7979A1FFEE}" type="datetimeFigureOut">
              <a:rPr lang="en-US" smtClean="0"/>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BF8EE-E37F-8F41-B2CD-6C75524E3B5B}" type="slidenum">
              <a:rPr lang="en-US" smtClean="0"/>
              <a:t>‹#›</a:t>
            </a:fld>
            <a:endParaRPr lang="en-US"/>
          </a:p>
        </p:txBody>
      </p:sp>
    </p:spTree>
    <p:extLst>
      <p:ext uri="{BB962C8B-B14F-4D97-AF65-F5344CB8AC3E}">
        <p14:creationId xmlns:p14="http://schemas.microsoft.com/office/powerpoint/2010/main" val="947452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D23F6-C038-B24E-BD4A-1D7979A1FFEE}" type="datetimeFigureOut">
              <a:rPr lang="en-US" smtClean="0"/>
              <a:t>2/2/2018</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BF8EE-E37F-8F41-B2CD-6C75524E3B5B}" type="slidenum">
              <a:rPr lang="en-US" smtClean="0"/>
              <a:t>‹#›</a:t>
            </a:fld>
            <a:endParaRPr lang="en-US"/>
          </a:p>
        </p:txBody>
      </p:sp>
    </p:spTree>
    <p:extLst>
      <p:ext uri="{BB962C8B-B14F-4D97-AF65-F5344CB8AC3E}">
        <p14:creationId xmlns:p14="http://schemas.microsoft.com/office/powerpoint/2010/main" val="209504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8642" y="2287637"/>
            <a:ext cx="10633257" cy="2862322"/>
          </a:xfrm>
          <a:prstGeom prst="rect">
            <a:avLst/>
          </a:prstGeom>
        </p:spPr>
        <p:txBody>
          <a:bodyPr wrap="square">
            <a:spAutoFit/>
          </a:bodyPr>
          <a:lstStyle/>
          <a:p>
            <a:pPr algn="ctr"/>
            <a:r>
              <a:rPr lang="en-GB" sz="3600" dirty="0" smtClean="0">
                <a:solidFill>
                  <a:srgbClr val="FF0000"/>
                </a:solidFill>
              </a:rPr>
              <a:t>1- Building strong </a:t>
            </a:r>
            <a:r>
              <a:rPr lang="en-GB" sz="3600" dirty="0">
                <a:solidFill>
                  <a:srgbClr val="FF0000"/>
                </a:solidFill>
              </a:rPr>
              <a:t>O</a:t>
            </a:r>
            <a:r>
              <a:rPr lang="en-GB" sz="3600" dirty="0" smtClean="0">
                <a:solidFill>
                  <a:srgbClr val="FF0000"/>
                </a:solidFill>
              </a:rPr>
              <a:t>utcomes – Impact &amp; Measures</a:t>
            </a:r>
          </a:p>
          <a:p>
            <a:pPr algn="ctr"/>
            <a:endParaRPr lang="en-GB" sz="3600" dirty="0" smtClean="0">
              <a:solidFill>
                <a:srgbClr val="00ABB5"/>
              </a:solidFill>
            </a:endParaRPr>
          </a:p>
          <a:p>
            <a:pPr algn="ctr"/>
            <a:r>
              <a:rPr lang="en-GB" sz="3600" dirty="0" smtClean="0">
                <a:solidFill>
                  <a:srgbClr val="00ABB5"/>
                </a:solidFill>
              </a:rPr>
              <a:t>2- School Improvement Planning,</a:t>
            </a:r>
          </a:p>
          <a:p>
            <a:pPr algn="ctr"/>
            <a:r>
              <a:rPr lang="en-GB" sz="3600" dirty="0" smtClean="0">
                <a:solidFill>
                  <a:srgbClr val="00ABB5"/>
                </a:solidFill>
              </a:rPr>
              <a:t>Self-evaluation </a:t>
            </a:r>
          </a:p>
          <a:p>
            <a:pPr algn="ctr"/>
            <a:r>
              <a:rPr lang="en-GB" sz="3600" dirty="0" smtClean="0">
                <a:solidFill>
                  <a:srgbClr val="00ABB5"/>
                </a:solidFill>
              </a:rPr>
              <a:t>&amp; </a:t>
            </a:r>
            <a:r>
              <a:rPr lang="en-GB" sz="3600" dirty="0" err="1" smtClean="0">
                <a:solidFill>
                  <a:srgbClr val="00ABB5"/>
                </a:solidFill>
              </a:rPr>
              <a:t>P.E.F</a:t>
            </a:r>
            <a:r>
              <a:rPr lang="en-GB" sz="3600" dirty="0" smtClean="0">
                <a:solidFill>
                  <a:srgbClr val="00ABB5"/>
                </a:solidFill>
              </a:rPr>
              <a:t>.</a:t>
            </a:r>
            <a:endParaRPr lang="en-US" sz="3600" dirty="0"/>
          </a:p>
        </p:txBody>
      </p:sp>
      <p:pic>
        <p:nvPicPr>
          <p:cNvPr id="12" name="Picture 11" descr="ES_alllogos_colour-01.png"/>
          <p:cNvPicPr>
            <a:picLocks noChangeAspect="1"/>
          </p:cNvPicPr>
          <p:nvPr/>
        </p:nvPicPr>
        <p:blipFill rotWithShape="1">
          <a:blip r:embed="rId3" cstate="screen">
            <a:extLst>
              <a:ext uri="{28A0092B-C50C-407E-A947-70E740481C1C}">
                <a14:useLocalDpi xmlns:a14="http://schemas.microsoft.com/office/drawing/2010/main"/>
              </a:ext>
            </a:extLst>
          </a:blip>
          <a:srcRect l="10041" t="16807" r="10529" b="28484"/>
          <a:stretch/>
        </p:blipFill>
        <p:spPr>
          <a:xfrm>
            <a:off x="658157" y="528429"/>
            <a:ext cx="3613640" cy="142866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11948" y="242636"/>
            <a:ext cx="3302000" cy="2000250"/>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13" name="Picture 12"/>
          <p:cNvPicPr>
            <a:picLocks noChangeAspect="1"/>
          </p:cNvPicPr>
          <p:nvPr/>
        </p:nvPicPr>
        <p:blipFill>
          <a:blip r:embed="rId6"/>
          <a:stretch>
            <a:fillRect/>
          </a:stretch>
        </p:blipFill>
        <p:spPr>
          <a:xfrm>
            <a:off x="8630113" y="6374080"/>
            <a:ext cx="2804347" cy="186956"/>
          </a:xfrm>
          <a:prstGeom prst="rect">
            <a:avLst/>
          </a:prstGeom>
        </p:spPr>
      </p:pic>
      <p:pic>
        <p:nvPicPr>
          <p:cNvPr id="9" name="Picture 8"/>
          <p:cNvPicPr/>
          <p:nvPr/>
        </p:nvPicPr>
        <p:blipFill>
          <a:blip r:embed="rId7">
            <a:extLst>
              <a:ext uri="{28A0092B-C50C-407E-A947-70E740481C1C}">
                <a14:useLocalDpi xmlns:a14="http://schemas.microsoft.com/office/drawing/2010/main"/>
              </a:ext>
            </a:extLst>
          </a:blip>
          <a:srcRect/>
          <a:stretch>
            <a:fillRect/>
          </a:stretch>
        </p:blipFill>
        <p:spPr bwMode="auto">
          <a:xfrm>
            <a:off x="9281714" y="3150859"/>
            <a:ext cx="2326005" cy="263017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DSC_0003 Prestwick HS April 09"/>
          <p:cNvPicPr/>
          <p:nvPr/>
        </p:nvPicPr>
        <p:blipFill>
          <a:blip r:embed="rId8" cstate="print">
            <a:extLst>
              <a:ext uri="{28A0092B-C50C-407E-A947-70E740481C1C}">
                <a14:useLocalDpi xmlns:a14="http://schemas.microsoft.com/office/drawing/2010/main"/>
              </a:ext>
            </a:extLst>
          </a:blip>
          <a:srcRect/>
          <a:stretch>
            <a:fillRect/>
          </a:stretch>
        </p:blipFill>
        <p:spPr bwMode="auto">
          <a:xfrm>
            <a:off x="296207" y="3021750"/>
            <a:ext cx="2691542" cy="1996817"/>
          </a:xfrm>
          <a:prstGeom prst="rect">
            <a:avLst/>
          </a:prstGeom>
          <a:noFill/>
          <a:ln>
            <a:noFill/>
          </a:ln>
        </p:spPr>
      </p:pic>
    </p:spTree>
    <p:extLst>
      <p:ext uri="{BB962C8B-B14F-4D97-AF65-F5344CB8AC3E}">
        <p14:creationId xmlns:p14="http://schemas.microsoft.com/office/powerpoint/2010/main" val="138643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260648"/>
            <a:ext cx="8270709" cy="1143000"/>
          </a:xfrm>
        </p:spPr>
        <p:txBody>
          <a:bodyPr/>
          <a:lstStyle/>
          <a:p>
            <a:r>
              <a:rPr lang="en-GB" dirty="0" smtClean="0"/>
              <a:t>What’s in an             		 ?</a:t>
            </a:r>
            <a:endParaRPr lang="en-GB" dirty="0"/>
          </a:p>
        </p:txBody>
      </p:sp>
      <p:sp>
        <p:nvSpPr>
          <p:cNvPr id="8" name="TextBox 7"/>
          <p:cNvSpPr txBox="1"/>
          <p:nvPr/>
        </p:nvSpPr>
        <p:spPr>
          <a:xfrm>
            <a:off x="5094606" y="2912897"/>
            <a:ext cx="2382233" cy="2862322"/>
          </a:xfrm>
          <a:prstGeom prst="rect">
            <a:avLst/>
          </a:prstGeom>
          <a:noFill/>
        </p:spPr>
        <p:txBody>
          <a:bodyPr wrap="square" rtlCol="0">
            <a:spAutoFit/>
          </a:bodyPr>
          <a:lstStyle/>
          <a:p>
            <a:r>
              <a:rPr lang="en-GB" dirty="0" smtClean="0"/>
              <a:t>Motivation</a:t>
            </a:r>
          </a:p>
          <a:p>
            <a:r>
              <a:rPr lang="en-GB" dirty="0" smtClean="0"/>
              <a:t>Knowledge</a:t>
            </a:r>
          </a:p>
          <a:p>
            <a:r>
              <a:rPr lang="en-GB" dirty="0" smtClean="0"/>
              <a:t>Awareness</a:t>
            </a:r>
          </a:p>
          <a:p>
            <a:r>
              <a:rPr lang="en-GB" dirty="0" smtClean="0"/>
              <a:t>Understanding</a:t>
            </a:r>
          </a:p>
          <a:p>
            <a:r>
              <a:rPr lang="en-GB" dirty="0" smtClean="0"/>
              <a:t>Attitudes</a:t>
            </a:r>
          </a:p>
          <a:p>
            <a:r>
              <a:rPr lang="en-GB" dirty="0" smtClean="0"/>
              <a:t>Thinking</a:t>
            </a:r>
          </a:p>
          <a:p>
            <a:r>
              <a:rPr lang="en-GB" dirty="0" smtClean="0"/>
              <a:t>Perceptions</a:t>
            </a:r>
          </a:p>
          <a:p>
            <a:r>
              <a:rPr lang="en-GB" dirty="0" smtClean="0"/>
              <a:t>Opinions</a:t>
            </a:r>
          </a:p>
          <a:p>
            <a:r>
              <a:rPr lang="en-GB" dirty="0" smtClean="0"/>
              <a:t>Aspirations</a:t>
            </a:r>
          </a:p>
          <a:p>
            <a:r>
              <a:rPr lang="en-GB" dirty="0" smtClean="0"/>
              <a:t>Skills</a:t>
            </a:r>
          </a:p>
        </p:txBody>
      </p:sp>
      <p:sp>
        <p:nvSpPr>
          <p:cNvPr id="9" name="TextBox 8"/>
          <p:cNvSpPr txBox="1"/>
          <p:nvPr/>
        </p:nvSpPr>
        <p:spPr>
          <a:xfrm>
            <a:off x="1524000" y="3200403"/>
            <a:ext cx="2844800" cy="1200329"/>
          </a:xfrm>
          <a:prstGeom prst="rect">
            <a:avLst/>
          </a:prstGeom>
          <a:noFill/>
        </p:spPr>
        <p:txBody>
          <a:bodyPr wrap="square" rtlCol="0">
            <a:spAutoFit/>
          </a:bodyPr>
          <a:lstStyle/>
          <a:p>
            <a:r>
              <a:rPr lang="en-GB" dirty="0" smtClean="0"/>
              <a:t>Practitioners</a:t>
            </a:r>
          </a:p>
          <a:p>
            <a:r>
              <a:rPr lang="en-GB" dirty="0" err="1" smtClean="0"/>
              <a:t>Headteachers</a:t>
            </a:r>
            <a:endParaRPr lang="en-GB" dirty="0" smtClean="0"/>
          </a:p>
          <a:p>
            <a:r>
              <a:rPr lang="en-GB" dirty="0" smtClean="0"/>
              <a:t>Learners </a:t>
            </a:r>
          </a:p>
          <a:p>
            <a:r>
              <a:rPr lang="en-GB" dirty="0" smtClean="0"/>
              <a:t>Parents</a:t>
            </a:r>
          </a:p>
        </p:txBody>
      </p:sp>
      <p:sp>
        <p:nvSpPr>
          <p:cNvPr id="3" name="TextBox 2"/>
          <p:cNvSpPr txBox="1"/>
          <p:nvPr/>
        </p:nvSpPr>
        <p:spPr>
          <a:xfrm>
            <a:off x="1685653" y="1576817"/>
            <a:ext cx="3168352" cy="523220"/>
          </a:xfrm>
          <a:prstGeom prst="rect">
            <a:avLst/>
          </a:prstGeom>
          <a:noFill/>
        </p:spPr>
        <p:txBody>
          <a:bodyPr wrap="square" rtlCol="0">
            <a:spAutoFit/>
          </a:bodyPr>
          <a:lstStyle/>
          <a:p>
            <a:r>
              <a:rPr lang="en-GB" sz="2800" dirty="0" smtClean="0"/>
              <a:t>They…</a:t>
            </a:r>
            <a:endParaRPr lang="en-GB" sz="2800" dirty="0"/>
          </a:p>
        </p:txBody>
      </p:sp>
      <p:sp>
        <p:nvSpPr>
          <p:cNvPr id="6" name="TextBox 5"/>
          <p:cNvSpPr txBox="1"/>
          <p:nvPr/>
        </p:nvSpPr>
        <p:spPr>
          <a:xfrm>
            <a:off x="5094606" y="1576817"/>
            <a:ext cx="6281983" cy="523220"/>
          </a:xfrm>
          <a:prstGeom prst="rect">
            <a:avLst/>
          </a:prstGeom>
          <a:noFill/>
        </p:spPr>
        <p:txBody>
          <a:bodyPr wrap="square" rtlCol="0">
            <a:spAutoFit/>
          </a:bodyPr>
          <a:lstStyle/>
          <a:p>
            <a:r>
              <a:rPr lang="en-GB" sz="2800" dirty="0" smtClean="0"/>
              <a:t>Experience changes to….</a:t>
            </a:r>
            <a:endParaRPr lang="en-GB" sz="2800" dirty="0"/>
          </a:p>
        </p:txBody>
      </p:sp>
      <p:sp>
        <p:nvSpPr>
          <p:cNvPr id="17" name="TextBox 16"/>
          <p:cNvSpPr txBox="1"/>
          <p:nvPr/>
        </p:nvSpPr>
        <p:spPr>
          <a:xfrm>
            <a:off x="8124384" y="2912898"/>
            <a:ext cx="1860317" cy="2585323"/>
          </a:xfrm>
          <a:prstGeom prst="rect">
            <a:avLst/>
          </a:prstGeom>
          <a:noFill/>
        </p:spPr>
        <p:txBody>
          <a:bodyPr wrap="square" rtlCol="0">
            <a:spAutoFit/>
          </a:bodyPr>
          <a:lstStyle/>
          <a:p>
            <a:r>
              <a:rPr lang="en-GB" dirty="0" smtClean="0"/>
              <a:t>Practice </a:t>
            </a:r>
          </a:p>
          <a:p>
            <a:r>
              <a:rPr lang="en-GB" dirty="0" smtClean="0"/>
              <a:t>Actions</a:t>
            </a:r>
          </a:p>
          <a:p>
            <a:r>
              <a:rPr lang="en-GB" dirty="0" smtClean="0"/>
              <a:t>Behaviour</a:t>
            </a:r>
          </a:p>
          <a:p>
            <a:r>
              <a:rPr lang="en-GB" dirty="0" smtClean="0"/>
              <a:t>Policies</a:t>
            </a:r>
          </a:p>
          <a:p>
            <a:r>
              <a:rPr lang="en-GB" dirty="0" smtClean="0"/>
              <a:t>Content</a:t>
            </a:r>
          </a:p>
          <a:p>
            <a:r>
              <a:rPr lang="en-GB" dirty="0" smtClean="0"/>
              <a:t>Processes</a:t>
            </a:r>
          </a:p>
          <a:p>
            <a:r>
              <a:rPr lang="en-GB" dirty="0" smtClean="0"/>
              <a:t>Provision</a:t>
            </a:r>
          </a:p>
          <a:p>
            <a:r>
              <a:rPr lang="en-GB" dirty="0" smtClean="0"/>
              <a:t>Decision-making</a:t>
            </a:r>
          </a:p>
          <a:p>
            <a:r>
              <a:rPr lang="en-GB" dirty="0" smtClean="0"/>
              <a:t>Partnerships</a:t>
            </a:r>
          </a:p>
        </p:txBody>
      </p:sp>
      <p:sp>
        <p:nvSpPr>
          <p:cNvPr id="10" name="Rounded Rectangle 9"/>
          <p:cNvSpPr/>
          <p:nvPr/>
        </p:nvSpPr>
        <p:spPr>
          <a:xfrm>
            <a:off x="5201880" y="428541"/>
            <a:ext cx="2167683" cy="800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Outcome</a:t>
            </a:r>
            <a:endParaRPr lang="en-GB" sz="3200" dirty="0"/>
          </a:p>
        </p:txBody>
      </p:sp>
      <p:pic>
        <p:nvPicPr>
          <p:cNvPr id="12"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Tree>
    <p:extLst>
      <p:ext uri="{BB962C8B-B14F-4D97-AF65-F5344CB8AC3E}">
        <p14:creationId xmlns:p14="http://schemas.microsoft.com/office/powerpoint/2010/main" val="69889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9">
                                            <p:txEl>
                                              <p:pRg st="0" end="0"/>
                                            </p:txEl>
                                          </p:spTgt>
                                        </p:tgtEl>
                                        <p:attrNameLst>
                                          <p:attrName>style.color</p:attrName>
                                        </p:attrNameLst>
                                      </p:cBhvr>
                                      <p:to>
                                        <a:schemeClr val="accent2"/>
                                      </p:to>
                                    </p:animClr>
                                    <p:animClr clrSpc="rgb" dir="cw">
                                      <p:cBhvr>
                                        <p:cTn id="7" dur="500" fill="hold"/>
                                        <p:tgtEl>
                                          <p:spTgt spid="9">
                                            <p:txEl>
                                              <p:pRg st="0" end="0"/>
                                            </p:txEl>
                                          </p:spTgt>
                                        </p:tgtEl>
                                        <p:attrNameLst>
                                          <p:attrName>fillcolor</p:attrName>
                                        </p:attrNameLst>
                                      </p:cBhvr>
                                      <p:to>
                                        <a:schemeClr val="accent2"/>
                                      </p:to>
                                    </p:animClr>
                                    <p:set>
                                      <p:cBhvr>
                                        <p:cTn id="8" dur="500" fill="hold"/>
                                        <p:tgtEl>
                                          <p:spTgt spid="9">
                                            <p:txEl>
                                              <p:pRg st="0" end="0"/>
                                            </p:txEl>
                                          </p:spTgt>
                                        </p:tgtEl>
                                        <p:attrNameLst>
                                          <p:attrName>fill.type</p:attrName>
                                        </p:attrNameLst>
                                      </p:cBhvr>
                                      <p:to>
                                        <p:strVal val="solid"/>
                                      </p:to>
                                    </p:set>
                                    <p:set>
                                      <p:cBhvr>
                                        <p:cTn id="9" dur="500" fill="hold"/>
                                        <p:tgtEl>
                                          <p:spTgt spid="9">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8">
                                            <p:txEl>
                                              <p:pRg st="1" end="1"/>
                                            </p:txEl>
                                          </p:spTgt>
                                        </p:tgtEl>
                                        <p:attrNameLst>
                                          <p:attrName>style.color</p:attrName>
                                        </p:attrNameLst>
                                      </p:cBhvr>
                                      <p:to>
                                        <a:schemeClr val="accent2"/>
                                      </p:to>
                                    </p:animClr>
                                    <p:animClr clrSpc="rgb" dir="cw">
                                      <p:cBhvr>
                                        <p:cTn id="14" dur="500" fill="hold"/>
                                        <p:tgtEl>
                                          <p:spTgt spid="8">
                                            <p:txEl>
                                              <p:pRg st="1" end="1"/>
                                            </p:txEl>
                                          </p:spTgt>
                                        </p:tgtEl>
                                        <p:attrNameLst>
                                          <p:attrName>fillcolor</p:attrName>
                                        </p:attrNameLst>
                                      </p:cBhvr>
                                      <p:to>
                                        <a:schemeClr val="accent2"/>
                                      </p:to>
                                    </p:animClr>
                                    <p:set>
                                      <p:cBhvr>
                                        <p:cTn id="15" dur="500" fill="hold"/>
                                        <p:tgtEl>
                                          <p:spTgt spid="8">
                                            <p:txEl>
                                              <p:pRg st="1" end="1"/>
                                            </p:txEl>
                                          </p:spTgt>
                                        </p:tgtEl>
                                        <p:attrNameLst>
                                          <p:attrName>fill.type</p:attrName>
                                        </p:attrNameLst>
                                      </p:cBhvr>
                                      <p:to>
                                        <p:strVal val="solid"/>
                                      </p:to>
                                    </p:set>
                                    <p:set>
                                      <p:cBhvr>
                                        <p:cTn id="16" dur="500" fill="hold"/>
                                        <p:tgtEl>
                                          <p:spTgt spid="8">
                                            <p:txEl>
                                              <p:pRg st="1" end="1"/>
                                            </p:txEl>
                                          </p:spTgt>
                                        </p:tgtEl>
                                        <p:attrNameLst>
                                          <p:attrName>fill.on</p:attrName>
                                        </p:attrNameLst>
                                      </p:cBhvr>
                                      <p:to>
                                        <p:strVal val="true"/>
                                      </p:to>
                                    </p:set>
                                  </p:childTnLst>
                                </p:cTn>
                              </p:par>
                              <p:par>
                                <p:cTn id="17" presetID="19" presetClass="emph" presetSubtype="0" fill="hold" nodeType="withEffect">
                                  <p:stCondLst>
                                    <p:cond delay="0"/>
                                  </p:stCondLst>
                                  <p:childTnLst>
                                    <p:animClr clrSpc="rgb" dir="cw">
                                      <p:cBhvr override="childStyle">
                                        <p:cTn id="18" dur="500" fill="hold"/>
                                        <p:tgtEl>
                                          <p:spTgt spid="8">
                                            <p:txEl>
                                              <p:pRg st="2" end="2"/>
                                            </p:txEl>
                                          </p:spTgt>
                                        </p:tgtEl>
                                        <p:attrNameLst>
                                          <p:attrName>style.color</p:attrName>
                                        </p:attrNameLst>
                                      </p:cBhvr>
                                      <p:to>
                                        <a:schemeClr val="accent2"/>
                                      </p:to>
                                    </p:animClr>
                                    <p:animClr clrSpc="rgb" dir="cw">
                                      <p:cBhvr>
                                        <p:cTn id="19" dur="500" fill="hold"/>
                                        <p:tgtEl>
                                          <p:spTgt spid="8">
                                            <p:txEl>
                                              <p:pRg st="2" end="2"/>
                                            </p:txEl>
                                          </p:spTgt>
                                        </p:tgtEl>
                                        <p:attrNameLst>
                                          <p:attrName>fillcolor</p:attrName>
                                        </p:attrNameLst>
                                      </p:cBhvr>
                                      <p:to>
                                        <a:schemeClr val="accent2"/>
                                      </p:to>
                                    </p:animClr>
                                    <p:set>
                                      <p:cBhvr>
                                        <p:cTn id="20" dur="500" fill="hold"/>
                                        <p:tgtEl>
                                          <p:spTgt spid="8">
                                            <p:txEl>
                                              <p:pRg st="2" end="2"/>
                                            </p:txEl>
                                          </p:spTgt>
                                        </p:tgtEl>
                                        <p:attrNameLst>
                                          <p:attrName>fill.type</p:attrName>
                                        </p:attrNameLst>
                                      </p:cBhvr>
                                      <p:to>
                                        <p:strVal val="solid"/>
                                      </p:to>
                                    </p:set>
                                    <p:set>
                                      <p:cBhvr>
                                        <p:cTn id="21" dur="500" fill="hold"/>
                                        <p:tgtEl>
                                          <p:spTgt spid="8">
                                            <p:txEl>
                                              <p:pRg st="2" end="2"/>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7">
                                            <p:txEl>
                                              <p:pRg st="0" end="0"/>
                                            </p:txEl>
                                          </p:spTgt>
                                        </p:tgtEl>
                                        <p:attrNameLst>
                                          <p:attrName>style.color</p:attrName>
                                        </p:attrNameLst>
                                      </p:cBhvr>
                                      <p:to>
                                        <a:schemeClr val="accent2"/>
                                      </p:to>
                                    </p:animClr>
                                    <p:animClr clrSpc="rgb" dir="cw">
                                      <p:cBhvr>
                                        <p:cTn id="26" dur="500" fill="hold"/>
                                        <p:tgtEl>
                                          <p:spTgt spid="17">
                                            <p:txEl>
                                              <p:pRg st="0" end="0"/>
                                            </p:txEl>
                                          </p:spTgt>
                                        </p:tgtEl>
                                        <p:attrNameLst>
                                          <p:attrName>fillcolor</p:attrName>
                                        </p:attrNameLst>
                                      </p:cBhvr>
                                      <p:to>
                                        <a:schemeClr val="accent2"/>
                                      </p:to>
                                    </p:animClr>
                                    <p:set>
                                      <p:cBhvr>
                                        <p:cTn id="27" dur="500" fill="hold"/>
                                        <p:tgtEl>
                                          <p:spTgt spid="17">
                                            <p:txEl>
                                              <p:pRg st="0" end="0"/>
                                            </p:txEl>
                                          </p:spTgt>
                                        </p:tgtEl>
                                        <p:attrNameLst>
                                          <p:attrName>fill.type</p:attrName>
                                        </p:attrNameLst>
                                      </p:cBhvr>
                                      <p:to>
                                        <p:strVal val="solid"/>
                                      </p:to>
                                    </p:set>
                                    <p:set>
                                      <p:cBhvr>
                                        <p:cTn id="28" dur="500" fill="hold"/>
                                        <p:tgtEl>
                                          <p:spTgt spid="1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08862" y="1906331"/>
            <a:ext cx="3027033" cy="1077218"/>
          </a:xfrm>
          <a:prstGeom prst="rect">
            <a:avLst/>
          </a:prstGeom>
          <a:noFill/>
        </p:spPr>
        <p:txBody>
          <a:bodyPr wrap="square" rtlCol="0">
            <a:spAutoFit/>
          </a:bodyPr>
          <a:lstStyle/>
          <a:p>
            <a:r>
              <a:rPr lang="en-GB" sz="3200" b="1" dirty="0" smtClean="0"/>
              <a:t>How</a:t>
            </a:r>
            <a:r>
              <a:rPr lang="en-GB" sz="3200" dirty="0" smtClean="0"/>
              <a:t> does it change?</a:t>
            </a:r>
            <a:endParaRPr lang="en-GB" sz="3200" dirty="0"/>
          </a:p>
        </p:txBody>
      </p:sp>
      <p:sp>
        <p:nvSpPr>
          <p:cNvPr id="10" name="TextBox 9"/>
          <p:cNvSpPr txBox="1"/>
          <p:nvPr/>
        </p:nvSpPr>
        <p:spPr>
          <a:xfrm>
            <a:off x="5135895" y="1441004"/>
            <a:ext cx="2382233" cy="4524315"/>
          </a:xfrm>
          <a:prstGeom prst="rect">
            <a:avLst/>
          </a:prstGeom>
          <a:noFill/>
        </p:spPr>
        <p:txBody>
          <a:bodyPr wrap="square" rtlCol="0">
            <a:spAutoFit/>
          </a:bodyPr>
          <a:lstStyle/>
          <a:p>
            <a:r>
              <a:rPr lang="en-GB" sz="2400" dirty="0" smtClean="0"/>
              <a:t>Increased</a:t>
            </a:r>
          </a:p>
          <a:p>
            <a:r>
              <a:rPr lang="en-GB" sz="2400" dirty="0" smtClean="0"/>
              <a:t>Decreased</a:t>
            </a:r>
          </a:p>
          <a:p>
            <a:r>
              <a:rPr lang="en-GB" sz="2400" dirty="0" smtClean="0"/>
              <a:t>More/less</a:t>
            </a:r>
          </a:p>
          <a:p>
            <a:r>
              <a:rPr lang="en-GB" sz="2400" dirty="0" smtClean="0"/>
              <a:t>Raised</a:t>
            </a:r>
          </a:p>
          <a:p>
            <a:r>
              <a:rPr lang="en-GB" sz="2400" dirty="0" smtClean="0"/>
              <a:t>Lowered</a:t>
            </a:r>
          </a:p>
          <a:p>
            <a:r>
              <a:rPr lang="en-GB" sz="2400" dirty="0" smtClean="0"/>
              <a:t>Improved</a:t>
            </a:r>
          </a:p>
          <a:p>
            <a:r>
              <a:rPr lang="en-GB" sz="2400" dirty="0" smtClean="0"/>
              <a:t>Enhanced</a:t>
            </a:r>
          </a:p>
          <a:p>
            <a:r>
              <a:rPr lang="en-GB" sz="2400" dirty="0" smtClean="0"/>
              <a:t>Higher quality</a:t>
            </a:r>
          </a:p>
          <a:p>
            <a:r>
              <a:rPr lang="en-GB" sz="2400" dirty="0" smtClean="0"/>
              <a:t>More effective</a:t>
            </a:r>
          </a:p>
          <a:p>
            <a:endParaRPr lang="en-GB" sz="2400" dirty="0" smtClean="0"/>
          </a:p>
          <a:p>
            <a:endParaRPr lang="en-GB" sz="2400" dirty="0" smtClean="0"/>
          </a:p>
          <a:p>
            <a:endParaRPr lang="en-GB" sz="2400" dirty="0" smtClean="0"/>
          </a:p>
        </p:txBody>
      </p:sp>
      <p:sp>
        <p:nvSpPr>
          <p:cNvPr id="5" name="Title 1"/>
          <p:cNvSpPr txBox="1">
            <a:spLocks/>
          </p:cNvSpPr>
          <p:nvPr/>
        </p:nvSpPr>
        <p:spPr>
          <a:xfrm>
            <a:off x="815413" y="260648"/>
            <a:ext cx="1065718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Finally, what else is in an              		?</a:t>
            </a:r>
            <a:endParaRPr lang="en-GB" dirty="0"/>
          </a:p>
        </p:txBody>
      </p:sp>
      <p:sp>
        <p:nvSpPr>
          <p:cNvPr id="6" name="Rounded Rectangle 5"/>
          <p:cNvSpPr/>
          <p:nvPr/>
        </p:nvSpPr>
        <p:spPr>
          <a:xfrm>
            <a:off x="7776509" y="431912"/>
            <a:ext cx="2167683" cy="800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Outcome</a:t>
            </a:r>
            <a:endParaRPr lang="en-GB" sz="3200" dirty="0"/>
          </a:p>
        </p:txBody>
      </p:sp>
      <p:pic>
        <p:nvPicPr>
          <p:cNvPr id="9"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Tree>
    <p:extLst>
      <p:ext uri="{BB962C8B-B14F-4D97-AF65-F5344CB8AC3E}">
        <p14:creationId xmlns:p14="http://schemas.microsoft.com/office/powerpoint/2010/main" val="417667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0">
                                            <p:txEl>
                                              <p:pRg st="0" end="0"/>
                                            </p:txEl>
                                          </p:spTgt>
                                        </p:tgtEl>
                                        <p:attrNameLst>
                                          <p:attrName>ppt_x</p:attrName>
                                          <p:attrName>ppt_y</p:attrName>
                                        </p:attrNameLst>
                                      </p:cBhvr>
                                    </p:animMotion>
                                    <p:animRot by="1500000">
                                      <p:cBhvr>
                                        <p:cTn id="7" dur="125" fill="hold">
                                          <p:stCondLst>
                                            <p:cond delay="0"/>
                                          </p:stCondLst>
                                        </p:cTn>
                                        <p:tgtEl>
                                          <p:spTgt spid="10">
                                            <p:txEl>
                                              <p:pRg st="0" end="0"/>
                                            </p:txEl>
                                          </p:spTgt>
                                        </p:tgtEl>
                                        <p:attrNameLst>
                                          <p:attrName>r</p:attrName>
                                        </p:attrNameLst>
                                      </p:cBhvr>
                                    </p:animRot>
                                    <p:animRot by="-1500000">
                                      <p:cBhvr>
                                        <p:cTn id="8" dur="125" fill="hold">
                                          <p:stCondLst>
                                            <p:cond delay="125"/>
                                          </p:stCondLst>
                                        </p:cTn>
                                        <p:tgtEl>
                                          <p:spTgt spid="10">
                                            <p:txEl>
                                              <p:pRg st="0" end="0"/>
                                            </p:txEl>
                                          </p:spTgt>
                                        </p:tgtEl>
                                        <p:attrNameLst>
                                          <p:attrName>r</p:attrName>
                                        </p:attrNameLst>
                                      </p:cBhvr>
                                    </p:animRot>
                                    <p:animRot by="-1500000">
                                      <p:cBhvr>
                                        <p:cTn id="9" dur="125" fill="hold">
                                          <p:stCondLst>
                                            <p:cond delay="250"/>
                                          </p:stCondLst>
                                        </p:cTn>
                                        <p:tgtEl>
                                          <p:spTgt spid="10">
                                            <p:txEl>
                                              <p:pRg st="0" end="0"/>
                                            </p:txEl>
                                          </p:spTgt>
                                        </p:tgtEl>
                                        <p:attrNameLst>
                                          <p:attrName>r</p:attrName>
                                        </p:attrNameLst>
                                      </p:cBhvr>
                                    </p:animRot>
                                    <p:animRot by="1500000">
                                      <p:cBhvr>
                                        <p:cTn id="10" dur="125" fill="hold">
                                          <p:stCondLst>
                                            <p:cond delay="375"/>
                                          </p:stCondLst>
                                        </p:cTn>
                                        <p:tgtEl>
                                          <p:spTgt spid="10">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10">
                                            <p:txEl>
                                              <p:pRg st="8" end="8"/>
                                            </p:txEl>
                                          </p:spTgt>
                                        </p:tgtEl>
                                        <p:attrNameLst>
                                          <p:attrName>ppt_x</p:attrName>
                                          <p:attrName>ppt_y</p:attrName>
                                        </p:attrNameLst>
                                      </p:cBhvr>
                                    </p:animMotion>
                                    <p:animRot by="1500000">
                                      <p:cBhvr>
                                        <p:cTn id="15" dur="125" fill="hold">
                                          <p:stCondLst>
                                            <p:cond delay="0"/>
                                          </p:stCondLst>
                                        </p:cTn>
                                        <p:tgtEl>
                                          <p:spTgt spid="10">
                                            <p:txEl>
                                              <p:pRg st="8" end="8"/>
                                            </p:txEl>
                                          </p:spTgt>
                                        </p:tgtEl>
                                        <p:attrNameLst>
                                          <p:attrName>r</p:attrName>
                                        </p:attrNameLst>
                                      </p:cBhvr>
                                    </p:animRot>
                                    <p:animRot by="-1500000">
                                      <p:cBhvr>
                                        <p:cTn id="16" dur="125" fill="hold">
                                          <p:stCondLst>
                                            <p:cond delay="125"/>
                                          </p:stCondLst>
                                        </p:cTn>
                                        <p:tgtEl>
                                          <p:spTgt spid="10">
                                            <p:txEl>
                                              <p:pRg st="8" end="8"/>
                                            </p:txEl>
                                          </p:spTgt>
                                        </p:tgtEl>
                                        <p:attrNameLst>
                                          <p:attrName>r</p:attrName>
                                        </p:attrNameLst>
                                      </p:cBhvr>
                                    </p:animRot>
                                    <p:animRot by="-1500000">
                                      <p:cBhvr>
                                        <p:cTn id="17" dur="125" fill="hold">
                                          <p:stCondLst>
                                            <p:cond delay="250"/>
                                          </p:stCondLst>
                                        </p:cTn>
                                        <p:tgtEl>
                                          <p:spTgt spid="10">
                                            <p:txEl>
                                              <p:pRg st="8" end="8"/>
                                            </p:txEl>
                                          </p:spTgt>
                                        </p:tgtEl>
                                        <p:attrNameLst>
                                          <p:attrName>r</p:attrName>
                                        </p:attrNameLst>
                                      </p:cBhvr>
                                    </p:animRot>
                                    <p:animRot by="1500000">
                                      <p:cBhvr>
                                        <p:cTn id="18" dur="125" fill="hold">
                                          <p:stCondLst>
                                            <p:cond delay="375"/>
                                          </p:stCondLst>
                                        </p:cTn>
                                        <p:tgtEl>
                                          <p:spTgt spid="10">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499" y="188640"/>
            <a:ext cx="9227799" cy="1143000"/>
          </a:xfrm>
        </p:spPr>
        <p:txBody>
          <a:bodyPr>
            <a:normAutofit/>
          </a:bodyPr>
          <a:lstStyle/>
          <a:p>
            <a:r>
              <a:rPr lang="en-GB" dirty="0" smtClean="0"/>
              <a:t>Putting together a strong building block</a:t>
            </a:r>
            <a:endParaRPr lang="en-GB" dirty="0"/>
          </a:p>
        </p:txBody>
      </p:sp>
      <p:sp>
        <p:nvSpPr>
          <p:cNvPr id="4" name="Oval 3"/>
          <p:cNvSpPr/>
          <p:nvPr/>
        </p:nvSpPr>
        <p:spPr>
          <a:xfrm>
            <a:off x="335360" y="5333152"/>
            <a:ext cx="2485277"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Outcome(s)</a:t>
            </a:r>
            <a:endParaRPr lang="en-GB" dirty="0">
              <a:solidFill>
                <a:schemeClr val="tx1"/>
              </a:solidFill>
            </a:endParaRPr>
          </a:p>
        </p:txBody>
      </p:sp>
      <p:sp>
        <p:nvSpPr>
          <p:cNvPr id="16" name="TextBox 15"/>
          <p:cNvSpPr txBox="1"/>
          <p:nvPr/>
        </p:nvSpPr>
        <p:spPr>
          <a:xfrm>
            <a:off x="8605827" y="1490353"/>
            <a:ext cx="1860317" cy="2585323"/>
          </a:xfrm>
          <a:prstGeom prst="rect">
            <a:avLst/>
          </a:prstGeom>
          <a:noFill/>
        </p:spPr>
        <p:txBody>
          <a:bodyPr wrap="square" rtlCol="0">
            <a:spAutoFit/>
          </a:bodyPr>
          <a:lstStyle/>
          <a:p>
            <a:r>
              <a:rPr lang="en-GB" dirty="0" smtClean="0">
                <a:solidFill>
                  <a:srgbClr val="00B050"/>
                </a:solidFill>
              </a:rPr>
              <a:t>Practice </a:t>
            </a:r>
          </a:p>
          <a:p>
            <a:r>
              <a:rPr lang="en-GB" dirty="0" smtClean="0"/>
              <a:t>Actions</a:t>
            </a:r>
          </a:p>
          <a:p>
            <a:r>
              <a:rPr lang="en-GB" dirty="0" smtClean="0"/>
              <a:t>Behaviour</a:t>
            </a:r>
          </a:p>
          <a:p>
            <a:r>
              <a:rPr lang="en-GB" dirty="0" smtClean="0"/>
              <a:t>Policies</a:t>
            </a:r>
          </a:p>
          <a:p>
            <a:r>
              <a:rPr lang="en-GB" dirty="0" smtClean="0"/>
              <a:t>Content</a:t>
            </a:r>
          </a:p>
          <a:p>
            <a:r>
              <a:rPr lang="en-GB" dirty="0" smtClean="0"/>
              <a:t>Processes</a:t>
            </a:r>
          </a:p>
          <a:p>
            <a:r>
              <a:rPr lang="en-GB" dirty="0" smtClean="0"/>
              <a:t>Provision</a:t>
            </a:r>
          </a:p>
          <a:p>
            <a:r>
              <a:rPr lang="en-GB" dirty="0" smtClean="0"/>
              <a:t>Decision-making</a:t>
            </a:r>
          </a:p>
          <a:p>
            <a:r>
              <a:rPr lang="en-GB" dirty="0" smtClean="0"/>
              <a:t>Partnerships</a:t>
            </a:r>
          </a:p>
        </p:txBody>
      </p:sp>
      <p:sp>
        <p:nvSpPr>
          <p:cNvPr id="8" name="TextBox 7"/>
          <p:cNvSpPr txBox="1"/>
          <p:nvPr/>
        </p:nvSpPr>
        <p:spPr>
          <a:xfrm>
            <a:off x="4483536" y="1478685"/>
            <a:ext cx="2382233" cy="3139321"/>
          </a:xfrm>
          <a:prstGeom prst="rect">
            <a:avLst/>
          </a:prstGeom>
          <a:noFill/>
        </p:spPr>
        <p:txBody>
          <a:bodyPr wrap="square" rtlCol="0">
            <a:spAutoFit/>
          </a:bodyPr>
          <a:lstStyle/>
          <a:p>
            <a:r>
              <a:rPr lang="en-GB" dirty="0" smtClean="0"/>
              <a:t>Motivation</a:t>
            </a:r>
          </a:p>
          <a:p>
            <a:r>
              <a:rPr lang="en-GB" dirty="0" smtClean="0">
                <a:solidFill>
                  <a:srgbClr val="00B050"/>
                </a:solidFill>
              </a:rPr>
              <a:t>Knowledge</a:t>
            </a:r>
          </a:p>
          <a:p>
            <a:r>
              <a:rPr lang="en-GB" dirty="0" smtClean="0">
                <a:solidFill>
                  <a:srgbClr val="00B050"/>
                </a:solidFill>
              </a:rPr>
              <a:t>Awareness</a:t>
            </a:r>
          </a:p>
          <a:p>
            <a:r>
              <a:rPr lang="en-GB" dirty="0" smtClean="0"/>
              <a:t>Understanding</a:t>
            </a:r>
          </a:p>
          <a:p>
            <a:r>
              <a:rPr lang="en-GB" dirty="0" smtClean="0"/>
              <a:t>Attitudes</a:t>
            </a:r>
          </a:p>
          <a:p>
            <a:r>
              <a:rPr lang="en-GB" dirty="0" smtClean="0"/>
              <a:t>Thinking</a:t>
            </a:r>
          </a:p>
          <a:p>
            <a:r>
              <a:rPr lang="en-GB" dirty="0" smtClean="0"/>
              <a:t>Perceptions</a:t>
            </a:r>
          </a:p>
          <a:p>
            <a:r>
              <a:rPr lang="en-GB" dirty="0" smtClean="0"/>
              <a:t>Opinions</a:t>
            </a:r>
          </a:p>
          <a:p>
            <a:r>
              <a:rPr lang="en-GB" dirty="0" smtClean="0"/>
              <a:t>Aspirations</a:t>
            </a:r>
          </a:p>
          <a:p>
            <a:r>
              <a:rPr lang="en-GB" dirty="0" smtClean="0"/>
              <a:t>Skills</a:t>
            </a:r>
          </a:p>
          <a:p>
            <a:r>
              <a:rPr lang="en-GB" dirty="0" smtClean="0"/>
              <a:t>Focus</a:t>
            </a:r>
          </a:p>
        </p:txBody>
      </p:sp>
      <p:sp>
        <p:nvSpPr>
          <p:cNvPr id="9" name="TextBox 8"/>
          <p:cNvSpPr txBox="1"/>
          <p:nvPr/>
        </p:nvSpPr>
        <p:spPr>
          <a:xfrm>
            <a:off x="335359" y="1478685"/>
            <a:ext cx="2485276" cy="1200329"/>
          </a:xfrm>
          <a:prstGeom prst="rect">
            <a:avLst/>
          </a:prstGeom>
          <a:noFill/>
        </p:spPr>
        <p:txBody>
          <a:bodyPr wrap="square" rtlCol="0">
            <a:spAutoFit/>
          </a:bodyPr>
          <a:lstStyle/>
          <a:p>
            <a:r>
              <a:rPr lang="en-GB" dirty="0" smtClean="0">
                <a:solidFill>
                  <a:srgbClr val="00B050"/>
                </a:solidFill>
              </a:rPr>
              <a:t>Practitioners</a:t>
            </a:r>
          </a:p>
          <a:p>
            <a:r>
              <a:rPr lang="en-GB" dirty="0" smtClean="0"/>
              <a:t>Learners </a:t>
            </a:r>
          </a:p>
          <a:p>
            <a:r>
              <a:rPr lang="en-GB" dirty="0" smtClean="0"/>
              <a:t>Parents</a:t>
            </a:r>
          </a:p>
          <a:p>
            <a:endParaRPr lang="en-GB" dirty="0" smtClean="0"/>
          </a:p>
        </p:txBody>
      </p:sp>
      <p:sp>
        <p:nvSpPr>
          <p:cNvPr id="7" name="TextBox 6"/>
          <p:cNvSpPr txBox="1"/>
          <p:nvPr/>
        </p:nvSpPr>
        <p:spPr>
          <a:xfrm>
            <a:off x="6400734" y="1478685"/>
            <a:ext cx="2382233" cy="2585323"/>
          </a:xfrm>
          <a:prstGeom prst="rect">
            <a:avLst/>
          </a:prstGeom>
          <a:noFill/>
        </p:spPr>
        <p:txBody>
          <a:bodyPr wrap="square" rtlCol="0">
            <a:spAutoFit/>
          </a:bodyPr>
          <a:lstStyle/>
          <a:p>
            <a:r>
              <a:rPr lang="en-GB" dirty="0" smtClean="0"/>
              <a:t>Increased</a:t>
            </a:r>
          </a:p>
          <a:p>
            <a:r>
              <a:rPr lang="en-GB" dirty="0" smtClean="0"/>
              <a:t>Decreased</a:t>
            </a:r>
          </a:p>
          <a:p>
            <a:r>
              <a:rPr lang="en-GB" dirty="0" smtClean="0"/>
              <a:t>More/less</a:t>
            </a:r>
          </a:p>
          <a:p>
            <a:r>
              <a:rPr lang="en-GB" dirty="0" smtClean="0"/>
              <a:t>Raised</a:t>
            </a:r>
          </a:p>
          <a:p>
            <a:r>
              <a:rPr lang="en-GB" dirty="0" smtClean="0"/>
              <a:t>Lowered</a:t>
            </a:r>
          </a:p>
          <a:p>
            <a:r>
              <a:rPr lang="en-GB" dirty="0" smtClean="0"/>
              <a:t>Improved</a:t>
            </a:r>
          </a:p>
          <a:p>
            <a:r>
              <a:rPr lang="en-GB" dirty="0" smtClean="0"/>
              <a:t>Enhanced</a:t>
            </a:r>
          </a:p>
          <a:p>
            <a:r>
              <a:rPr lang="en-GB" dirty="0" smtClean="0"/>
              <a:t>Higher quality</a:t>
            </a:r>
          </a:p>
          <a:p>
            <a:r>
              <a:rPr lang="en-GB" dirty="0" smtClean="0">
                <a:solidFill>
                  <a:srgbClr val="00B050"/>
                </a:solidFill>
              </a:rPr>
              <a:t>More effective</a:t>
            </a:r>
            <a:endParaRPr lang="en-GB" dirty="0" smtClean="0"/>
          </a:p>
        </p:txBody>
      </p:sp>
      <p:sp>
        <p:nvSpPr>
          <p:cNvPr id="10" name="TextBox 9"/>
          <p:cNvSpPr txBox="1"/>
          <p:nvPr/>
        </p:nvSpPr>
        <p:spPr>
          <a:xfrm>
            <a:off x="2403154" y="1490353"/>
            <a:ext cx="2382233" cy="2585323"/>
          </a:xfrm>
          <a:prstGeom prst="rect">
            <a:avLst/>
          </a:prstGeom>
          <a:noFill/>
        </p:spPr>
        <p:txBody>
          <a:bodyPr wrap="square" rtlCol="0">
            <a:spAutoFit/>
          </a:bodyPr>
          <a:lstStyle/>
          <a:p>
            <a:r>
              <a:rPr lang="en-GB" dirty="0" smtClean="0">
                <a:solidFill>
                  <a:srgbClr val="00B050"/>
                </a:solidFill>
              </a:rPr>
              <a:t>Increased</a:t>
            </a:r>
          </a:p>
          <a:p>
            <a:r>
              <a:rPr lang="en-GB" dirty="0" smtClean="0"/>
              <a:t>Decreased</a:t>
            </a:r>
          </a:p>
          <a:p>
            <a:r>
              <a:rPr lang="en-GB" dirty="0" smtClean="0"/>
              <a:t>More/less</a:t>
            </a:r>
          </a:p>
          <a:p>
            <a:r>
              <a:rPr lang="en-GB" dirty="0" smtClean="0"/>
              <a:t>Raised</a:t>
            </a:r>
          </a:p>
          <a:p>
            <a:r>
              <a:rPr lang="en-GB" dirty="0" smtClean="0"/>
              <a:t>Lowered</a:t>
            </a:r>
          </a:p>
          <a:p>
            <a:r>
              <a:rPr lang="en-GB" dirty="0" smtClean="0"/>
              <a:t>Improved</a:t>
            </a:r>
          </a:p>
          <a:p>
            <a:r>
              <a:rPr lang="en-GB" dirty="0" smtClean="0"/>
              <a:t>Enhanced</a:t>
            </a:r>
          </a:p>
          <a:p>
            <a:r>
              <a:rPr lang="en-GB" dirty="0" smtClean="0"/>
              <a:t>Higher quality</a:t>
            </a:r>
          </a:p>
          <a:p>
            <a:r>
              <a:rPr lang="en-GB" dirty="0" smtClean="0"/>
              <a:t>More effective</a:t>
            </a:r>
          </a:p>
        </p:txBody>
      </p:sp>
      <p:sp>
        <p:nvSpPr>
          <p:cNvPr id="5" name="Equal 4"/>
          <p:cNvSpPr/>
          <p:nvPr/>
        </p:nvSpPr>
        <p:spPr>
          <a:xfrm>
            <a:off x="3249216" y="5333152"/>
            <a:ext cx="1536171" cy="68813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TextBox 5"/>
          <p:cNvSpPr txBox="1"/>
          <p:nvPr/>
        </p:nvSpPr>
        <p:spPr>
          <a:xfrm>
            <a:off x="5092251" y="4883781"/>
            <a:ext cx="6816757" cy="923330"/>
          </a:xfrm>
          <a:prstGeom prst="rect">
            <a:avLst/>
          </a:prstGeom>
          <a:noFill/>
        </p:spPr>
        <p:txBody>
          <a:bodyPr wrap="square" rtlCol="0">
            <a:spAutoFit/>
          </a:bodyPr>
          <a:lstStyle/>
          <a:p>
            <a:r>
              <a:rPr lang="en-GB" dirty="0" smtClean="0"/>
              <a:t>Short term: “Increased practitioner knowledge/awareness/skills (….X)”</a:t>
            </a:r>
          </a:p>
          <a:p>
            <a:pPr marL="342900" indent="-342900">
              <a:buAutoNum type="arabicParenR"/>
            </a:pPr>
            <a:endParaRPr lang="en-GB" dirty="0" smtClean="0"/>
          </a:p>
          <a:p>
            <a:r>
              <a:rPr lang="en-GB" dirty="0" smtClean="0"/>
              <a:t>Medium or long term: “Practitioners practice is more effective (…X)”</a:t>
            </a:r>
            <a:endParaRPr lang="en-GB" dirty="0"/>
          </a:p>
        </p:txBody>
      </p:sp>
      <p:pic>
        <p:nvPicPr>
          <p:cNvPr id="12"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Tree>
    <p:extLst>
      <p:ext uri="{BB962C8B-B14F-4D97-AF65-F5344CB8AC3E}">
        <p14:creationId xmlns:p14="http://schemas.microsoft.com/office/powerpoint/2010/main" val="226244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9">
                                            <p:txEl>
                                              <p:pRg st="0" end="0"/>
                                            </p:txEl>
                                          </p:spTgt>
                                        </p:tgtEl>
                                        <p:attrNameLst>
                                          <p:attrName>style.color</p:attrName>
                                        </p:attrNameLst>
                                      </p:cBhvr>
                                      <p:to>
                                        <a:schemeClr val="accent2"/>
                                      </p:to>
                                    </p:animClr>
                                    <p:animClr clrSpc="rgb" dir="cw">
                                      <p:cBhvr>
                                        <p:cTn id="7" dur="500" fill="hold"/>
                                        <p:tgtEl>
                                          <p:spTgt spid="9">
                                            <p:txEl>
                                              <p:pRg st="0" end="0"/>
                                            </p:txEl>
                                          </p:spTgt>
                                        </p:tgtEl>
                                        <p:attrNameLst>
                                          <p:attrName>fillcolor</p:attrName>
                                        </p:attrNameLst>
                                      </p:cBhvr>
                                      <p:to>
                                        <a:schemeClr val="accent2"/>
                                      </p:to>
                                    </p:animClr>
                                    <p:set>
                                      <p:cBhvr>
                                        <p:cTn id="8" dur="500" fill="hold"/>
                                        <p:tgtEl>
                                          <p:spTgt spid="9">
                                            <p:txEl>
                                              <p:pRg st="0" end="0"/>
                                            </p:txEl>
                                          </p:spTgt>
                                        </p:tgtEl>
                                        <p:attrNameLst>
                                          <p:attrName>fill.type</p:attrName>
                                        </p:attrNameLst>
                                      </p:cBhvr>
                                      <p:to>
                                        <p:strVal val="solid"/>
                                      </p:to>
                                    </p:set>
                                    <p:set>
                                      <p:cBhvr>
                                        <p:cTn id="9" dur="500" fill="hold"/>
                                        <p:tgtEl>
                                          <p:spTgt spid="9">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10">
                                            <p:txEl>
                                              <p:pRg st="0" end="0"/>
                                            </p:txEl>
                                          </p:spTgt>
                                        </p:tgtEl>
                                        <p:attrNameLst>
                                          <p:attrName>style.color</p:attrName>
                                        </p:attrNameLst>
                                      </p:cBhvr>
                                      <p:to>
                                        <a:schemeClr val="accent2"/>
                                      </p:to>
                                    </p:animClr>
                                    <p:animClr clrSpc="rgb" dir="cw">
                                      <p:cBhvr>
                                        <p:cTn id="14" dur="500" fill="hold"/>
                                        <p:tgtEl>
                                          <p:spTgt spid="10">
                                            <p:txEl>
                                              <p:pRg st="0" end="0"/>
                                            </p:txEl>
                                          </p:spTgt>
                                        </p:tgtEl>
                                        <p:attrNameLst>
                                          <p:attrName>fillcolor</p:attrName>
                                        </p:attrNameLst>
                                      </p:cBhvr>
                                      <p:to>
                                        <a:schemeClr val="accent2"/>
                                      </p:to>
                                    </p:animClr>
                                    <p:set>
                                      <p:cBhvr>
                                        <p:cTn id="15" dur="500" fill="hold"/>
                                        <p:tgtEl>
                                          <p:spTgt spid="10">
                                            <p:txEl>
                                              <p:pRg st="0" end="0"/>
                                            </p:txEl>
                                          </p:spTgt>
                                        </p:tgtEl>
                                        <p:attrNameLst>
                                          <p:attrName>fill.type</p:attrName>
                                        </p:attrNameLst>
                                      </p:cBhvr>
                                      <p:to>
                                        <p:strVal val="solid"/>
                                      </p:to>
                                    </p:set>
                                    <p:set>
                                      <p:cBhvr>
                                        <p:cTn id="16" dur="500" fill="hold"/>
                                        <p:tgtEl>
                                          <p:spTgt spid="10">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8">
                                            <p:txEl>
                                              <p:pRg st="1" end="1"/>
                                            </p:txEl>
                                          </p:spTgt>
                                        </p:tgtEl>
                                        <p:attrNameLst>
                                          <p:attrName>style.color</p:attrName>
                                        </p:attrNameLst>
                                      </p:cBhvr>
                                      <p:to>
                                        <a:schemeClr val="accent2"/>
                                      </p:to>
                                    </p:animClr>
                                    <p:animClr clrSpc="rgb" dir="cw">
                                      <p:cBhvr>
                                        <p:cTn id="21" dur="500" fill="hold"/>
                                        <p:tgtEl>
                                          <p:spTgt spid="8">
                                            <p:txEl>
                                              <p:pRg st="1" end="1"/>
                                            </p:txEl>
                                          </p:spTgt>
                                        </p:tgtEl>
                                        <p:attrNameLst>
                                          <p:attrName>fillcolor</p:attrName>
                                        </p:attrNameLst>
                                      </p:cBhvr>
                                      <p:to>
                                        <a:schemeClr val="accent2"/>
                                      </p:to>
                                    </p:animClr>
                                    <p:set>
                                      <p:cBhvr>
                                        <p:cTn id="22" dur="500" fill="hold"/>
                                        <p:tgtEl>
                                          <p:spTgt spid="8">
                                            <p:txEl>
                                              <p:pRg st="1" end="1"/>
                                            </p:txEl>
                                          </p:spTgt>
                                        </p:tgtEl>
                                        <p:attrNameLst>
                                          <p:attrName>fill.type</p:attrName>
                                        </p:attrNameLst>
                                      </p:cBhvr>
                                      <p:to>
                                        <p:strVal val="solid"/>
                                      </p:to>
                                    </p:set>
                                    <p:set>
                                      <p:cBhvr>
                                        <p:cTn id="23" dur="500" fill="hold"/>
                                        <p:tgtEl>
                                          <p:spTgt spid="8">
                                            <p:txEl>
                                              <p:pRg st="1" end="1"/>
                                            </p:txEl>
                                          </p:spTgt>
                                        </p:tgtEl>
                                        <p:attrNameLst>
                                          <p:attrName>fill.on</p:attrName>
                                        </p:attrNameLst>
                                      </p:cBhvr>
                                      <p:to>
                                        <p:strVal val="true"/>
                                      </p:to>
                                    </p:set>
                                  </p:childTnLst>
                                </p:cTn>
                              </p:par>
                              <p:par>
                                <p:cTn id="24" presetID="19" presetClass="emph" presetSubtype="0" fill="hold" nodeType="withEffect">
                                  <p:stCondLst>
                                    <p:cond delay="0"/>
                                  </p:stCondLst>
                                  <p:childTnLst>
                                    <p:animClr clrSpc="rgb" dir="cw">
                                      <p:cBhvr override="childStyle">
                                        <p:cTn id="25" dur="500" fill="hold"/>
                                        <p:tgtEl>
                                          <p:spTgt spid="8">
                                            <p:txEl>
                                              <p:pRg st="2" end="2"/>
                                            </p:txEl>
                                          </p:spTgt>
                                        </p:tgtEl>
                                        <p:attrNameLst>
                                          <p:attrName>style.color</p:attrName>
                                        </p:attrNameLst>
                                      </p:cBhvr>
                                      <p:to>
                                        <a:schemeClr val="accent2"/>
                                      </p:to>
                                    </p:animClr>
                                    <p:animClr clrSpc="rgb" dir="cw">
                                      <p:cBhvr>
                                        <p:cTn id="26" dur="500" fill="hold"/>
                                        <p:tgtEl>
                                          <p:spTgt spid="8">
                                            <p:txEl>
                                              <p:pRg st="2" end="2"/>
                                            </p:txEl>
                                          </p:spTgt>
                                        </p:tgtEl>
                                        <p:attrNameLst>
                                          <p:attrName>fillcolor</p:attrName>
                                        </p:attrNameLst>
                                      </p:cBhvr>
                                      <p:to>
                                        <a:schemeClr val="accent2"/>
                                      </p:to>
                                    </p:animClr>
                                    <p:set>
                                      <p:cBhvr>
                                        <p:cTn id="27" dur="500" fill="hold"/>
                                        <p:tgtEl>
                                          <p:spTgt spid="8">
                                            <p:txEl>
                                              <p:pRg st="2" end="2"/>
                                            </p:txEl>
                                          </p:spTgt>
                                        </p:tgtEl>
                                        <p:attrNameLst>
                                          <p:attrName>fill.type</p:attrName>
                                        </p:attrNameLst>
                                      </p:cBhvr>
                                      <p:to>
                                        <p:strVal val="solid"/>
                                      </p:to>
                                    </p:set>
                                    <p:set>
                                      <p:cBhvr>
                                        <p:cTn id="28" dur="500" fill="hold"/>
                                        <p:tgtEl>
                                          <p:spTgt spid="8">
                                            <p:txEl>
                                              <p:pRg st="2" end="2"/>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9" presetClass="emph" presetSubtype="0" fill="hold" nodeType="clickEffect">
                                  <p:stCondLst>
                                    <p:cond delay="0"/>
                                  </p:stCondLst>
                                  <p:childTnLst>
                                    <p:animClr clrSpc="rgb" dir="cw">
                                      <p:cBhvr override="childStyle">
                                        <p:cTn id="32" dur="500" fill="hold"/>
                                        <p:tgtEl>
                                          <p:spTgt spid="7">
                                            <p:txEl>
                                              <p:pRg st="8" end="8"/>
                                            </p:txEl>
                                          </p:spTgt>
                                        </p:tgtEl>
                                        <p:attrNameLst>
                                          <p:attrName>style.color</p:attrName>
                                        </p:attrNameLst>
                                      </p:cBhvr>
                                      <p:to>
                                        <a:schemeClr val="accent2"/>
                                      </p:to>
                                    </p:animClr>
                                    <p:animClr clrSpc="rgb" dir="cw">
                                      <p:cBhvr>
                                        <p:cTn id="33" dur="500" fill="hold"/>
                                        <p:tgtEl>
                                          <p:spTgt spid="7">
                                            <p:txEl>
                                              <p:pRg st="8" end="8"/>
                                            </p:txEl>
                                          </p:spTgt>
                                        </p:tgtEl>
                                        <p:attrNameLst>
                                          <p:attrName>fillcolor</p:attrName>
                                        </p:attrNameLst>
                                      </p:cBhvr>
                                      <p:to>
                                        <a:schemeClr val="accent2"/>
                                      </p:to>
                                    </p:animClr>
                                    <p:set>
                                      <p:cBhvr>
                                        <p:cTn id="34" dur="500" fill="hold"/>
                                        <p:tgtEl>
                                          <p:spTgt spid="7">
                                            <p:txEl>
                                              <p:pRg st="8" end="8"/>
                                            </p:txEl>
                                          </p:spTgt>
                                        </p:tgtEl>
                                        <p:attrNameLst>
                                          <p:attrName>fill.type</p:attrName>
                                        </p:attrNameLst>
                                      </p:cBhvr>
                                      <p:to>
                                        <p:strVal val="solid"/>
                                      </p:to>
                                    </p:set>
                                    <p:set>
                                      <p:cBhvr>
                                        <p:cTn id="35" dur="500" fill="hold"/>
                                        <p:tgtEl>
                                          <p:spTgt spid="7">
                                            <p:txEl>
                                              <p:pRg st="8" end="8"/>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9" presetClass="emph" presetSubtype="0" fill="hold" nodeType="clickEffect">
                                  <p:stCondLst>
                                    <p:cond delay="0"/>
                                  </p:stCondLst>
                                  <p:childTnLst>
                                    <p:animClr clrSpc="rgb" dir="cw">
                                      <p:cBhvr override="childStyle">
                                        <p:cTn id="39" dur="500" fill="hold"/>
                                        <p:tgtEl>
                                          <p:spTgt spid="16">
                                            <p:txEl>
                                              <p:pRg st="0" end="0"/>
                                            </p:txEl>
                                          </p:spTgt>
                                        </p:tgtEl>
                                        <p:attrNameLst>
                                          <p:attrName>style.color</p:attrName>
                                        </p:attrNameLst>
                                      </p:cBhvr>
                                      <p:to>
                                        <a:schemeClr val="accent2"/>
                                      </p:to>
                                    </p:animClr>
                                    <p:animClr clrSpc="rgb" dir="cw">
                                      <p:cBhvr>
                                        <p:cTn id="40" dur="500" fill="hold"/>
                                        <p:tgtEl>
                                          <p:spTgt spid="16">
                                            <p:txEl>
                                              <p:pRg st="0" end="0"/>
                                            </p:txEl>
                                          </p:spTgt>
                                        </p:tgtEl>
                                        <p:attrNameLst>
                                          <p:attrName>fillcolor</p:attrName>
                                        </p:attrNameLst>
                                      </p:cBhvr>
                                      <p:to>
                                        <a:schemeClr val="accent2"/>
                                      </p:to>
                                    </p:animClr>
                                    <p:set>
                                      <p:cBhvr>
                                        <p:cTn id="41" dur="500" fill="hold"/>
                                        <p:tgtEl>
                                          <p:spTgt spid="16">
                                            <p:txEl>
                                              <p:pRg st="0" end="0"/>
                                            </p:txEl>
                                          </p:spTgt>
                                        </p:tgtEl>
                                        <p:attrNameLst>
                                          <p:attrName>fill.type</p:attrName>
                                        </p:attrNameLst>
                                      </p:cBhvr>
                                      <p:to>
                                        <p:strVal val="solid"/>
                                      </p:to>
                                    </p:set>
                                    <p:set>
                                      <p:cBhvr>
                                        <p:cTn id="42" dur="500" fill="hold"/>
                                        <p:tgtEl>
                                          <p:spTgt spid="1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361" y="21616"/>
            <a:ext cx="2565780" cy="1107897"/>
          </a:xfrm>
          <a:prstGeom prst="rect">
            <a:avLst/>
          </a:prstGeom>
        </p:spPr>
      </p:pic>
      <p:sp>
        <p:nvSpPr>
          <p:cNvPr id="2" name="Title 1"/>
          <p:cNvSpPr>
            <a:spLocks noGrp="1"/>
          </p:cNvSpPr>
          <p:nvPr>
            <p:ph type="title"/>
          </p:nvPr>
        </p:nvSpPr>
        <p:spPr>
          <a:xfrm>
            <a:off x="2255575" y="908720"/>
            <a:ext cx="9231747" cy="1143000"/>
          </a:xfrm>
        </p:spPr>
        <p:txBody>
          <a:bodyPr>
            <a:noAutofit/>
          </a:bodyPr>
          <a:lstStyle/>
          <a:p>
            <a:pPr algn="ctr"/>
            <a:r>
              <a:rPr lang="en-GB" b="1" dirty="0"/>
              <a:t>Five key indicators in identifying and closing the poverty gap</a:t>
            </a:r>
            <a:br>
              <a:rPr lang="en-GB" b="1" dirty="0"/>
            </a:br>
            <a:endParaRPr lang="en-GB" b="1" dirty="0"/>
          </a:p>
        </p:txBody>
      </p:sp>
      <p:sp>
        <p:nvSpPr>
          <p:cNvPr id="3" name="Content Placeholder 2"/>
          <p:cNvSpPr>
            <a:spLocks noGrp="1"/>
          </p:cNvSpPr>
          <p:nvPr>
            <p:ph idx="1"/>
          </p:nvPr>
        </p:nvSpPr>
        <p:spPr>
          <a:xfrm>
            <a:off x="901192" y="1988840"/>
            <a:ext cx="10363200" cy="4163255"/>
          </a:xfrm>
        </p:spPr>
        <p:txBody>
          <a:bodyPr>
            <a:normAutofit/>
          </a:bodyPr>
          <a:lstStyle/>
          <a:p>
            <a:r>
              <a:rPr lang="en-GB" sz="2800" dirty="0" smtClean="0"/>
              <a:t>Attainment</a:t>
            </a:r>
            <a:br>
              <a:rPr lang="en-GB" sz="2800" dirty="0" smtClean="0"/>
            </a:br>
            <a:endParaRPr lang="en-GB" sz="2800" dirty="0" smtClean="0"/>
          </a:p>
          <a:p>
            <a:r>
              <a:rPr lang="en-GB" sz="2800" dirty="0" smtClean="0"/>
              <a:t>Attendance</a:t>
            </a:r>
            <a:br>
              <a:rPr lang="en-GB" sz="2800" dirty="0" smtClean="0"/>
            </a:br>
            <a:endParaRPr lang="en-GB" sz="2800" dirty="0" smtClean="0"/>
          </a:p>
          <a:p>
            <a:r>
              <a:rPr lang="en-GB" sz="2800" dirty="0" smtClean="0"/>
              <a:t>Exclusion</a:t>
            </a:r>
            <a:br>
              <a:rPr lang="en-GB" sz="2800" dirty="0" smtClean="0"/>
            </a:br>
            <a:endParaRPr lang="en-GB" sz="2800" dirty="0" smtClean="0"/>
          </a:p>
          <a:p>
            <a:r>
              <a:rPr lang="en-GB" sz="2800" dirty="0" smtClean="0"/>
              <a:t>Engagement - in </a:t>
            </a:r>
            <a:r>
              <a:rPr lang="en-GB" sz="2800" dirty="0"/>
              <a:t>every lesson and beyond school</a:t>
            </a:r>
            <a:br>
              <a:rPr lang="en-GB" sz="2800" dirty="0"/>
            </a:br>
            <a:endParaRPr lang="en-GB" sz="2800" dirty="0" smtClean="0"/>
          </a:p>
          <a:p>
            <a:r>
              <a:rPr lang="en-GB" sz="2800" dirty="0" smtClean="0"/>
              <a:t>Participation</a:t>
            </a:r>
          </a:p>
        </p:txBody>
      </p:sp>
      <p:sp>
        <p:nvSpPr>
          <p:cNvPr id="7" name="TextBox 6"/>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pic>
        <p:nvPicPr>
          <p:cNvPr id="8" name="Picture 6"/>
          <p:cNvPicPr>
            <a:picLocks noChangeAspect="1"/>
          </p:cNvPicPr>
          <p:nvPr/>
        </p:nvPicPr>
        <p:blipFill>
          <a:blip r:embed="rId4"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795478" y="65039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Tree>
    <p:extLst>
      <p:ext uri="{BB962C8B-B14F-4D97-AF65-F5344CB8AC3E}">
        <p14:creationId xmlns:p14="http://schemas.microsoft.com/office/powerpoint/2010/main" val="2238485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413" y="365126"/>
            <a:ext cx="10515600" cy="1325563"/>
          </a:xfrm>
        </p:spPr>
        <p:txBody>
          <a:bodyPr>
            <a:normAutofit/>
          </a:bodyPr>
          <a:lstStyle/>
          <a:p>
            <a:pPr algn="l"/>
            <a:r>
              <a:rPr lang="en-GB" sz="2800" b="1" dirty="0" smtClean="0"/>
              <a:t>Primary Focus</a:t>
            </a:r>
            <a:endParaRPr lang="en-GB" sz="2800" b="1" dirty="0"/>
          </a:p>
        </p:txBody>
      </p:sp>
      <p:sp>
        <p:nvSpPr>
          <p:cNvPr id="3" name="Content Placeholder 2"/>
          <p:cNvSpPr>
            <a:spLocks noGrp="1"/>
          </p:cNvSpPr>
          <p:nvPr>
            <p:ph idx="1"/>
          </p:nvPr>
        </p:nvSpPr>
        <p:spPr>
          <a:xfrm>
            <a:off x="736784" y="1615642"/>
            <a:ext cx="10753195" cy="4525963"/>
          </a:xfrm>
        </p:spPr>
        <p:txBody>
          <a:bodyPr>
            <a:normAutofit/>
          </a:bodyPr>
          <a:lstStyle/>
          <a:p>
            <a:pPr marL="0" indent="0">
              <a:buNone/>
            </a:pPr>
            <a:endParaRPr lang="en-GB" sz="2800" dirty="0" smtClean="0"/>
          </a:p>
          <a:p>
            <a:pPr marL="0" indent="0" algn="just">
              <a:buNone/>
            </a:pPr>
            <a:r>
              <a:rPr lang="en-GB" sz="2800" dirty="0" smtClean="0"/>
              <a:t>Improved</a:t>
            </a:r>
            <a:r>
              <a:rPr lang="en-GB" sz="2800" dirty="0" smtClean="0">
                <a:solidFill>
                  <a:schemeClr val="accent6"/>
                </a:solidFill>
              </a:rPr>
              <a:t> </a:t>
            </a:r>
            <a:r>
              <a:rPr lang="en-GB" sz="2800" dirty="0" smtClean="0"/>
              <a:t>reading skills </a:t>
            </a:r>
            <a:r>
              <a:rPr lang="en-GB" sz="2800" dirty="0"/>
              <a:t>through development of phonic awareness with </a:t>
            </a:r>
            <a:r>
              <a:rPr lang="en-GB" sz="2800" dirty="0" err="1" smtClean="0"/>
              <a:t>P1</a:t>
            </a:r>
            <a:r>
              <a:rPr lang="en-GB" sz="2800" dirty="0" err="1"/>
              <a:t>-</a:t>
            </a:r>
            <a:r>
              <a:rPr lang="en-GB" sz="2800" dirty="0" err="1" smtClean="0"/>
              <a:t>SIMD</a:t>
            </a:r>
            <a:r>
              <a:rPr lang="en-GB" sz="2800" dirty="0" smtClean="0"/>
              <a:t> </a:t>
            </a:r>
            <a:r>
              <a:rPr lang="en-GB" sz="2800" dirty="0"/>
              <a:t>1&amp;2 young people.</a:t>
            </a:r>
          </a:p>
          <a:p>
            <a:pPr marL="0" indent="0">
              <a:buNone/>
            </a:pPr>
            <a:endParaRPr lang="en-GB" sz="2800" dirty="0"/>
          </a:p>
        </p:txBody>
      </p:sp>
      <p:sp>
        <p:nvSpPr>
          <p:cNvPr id="4" name="Rectangle 3"/>
          <p:cNvSpPr/>
          <p:nvPr/>
        </p:nvSpPr>
        <p:spPr>
          <a:xfrm>
            <a:off x="815413" y="4941276"/>
            <a:ext cx="7296811" cy="1477328"/>
          </a:xfrm>
          <a:prstGeom prst="rect">
            <a:avLst/>
          </a:prstGeom>
        </p:spPr>
        <p:txBody>
          <a:bodyPr wrap="square">
            <a:spAutoFit/>
          </a:bodyPr>
          <a:lstStyle/>
          <a:p>
            <a:r>
              <a:rPr lang="en-GB" b="1" dirty="0"/>
              <a:t>Measures : Short / Medium / Long term</a:t>
            </a:r>
            <a:endParaRPr lang="en-GB" dirty="0"/>
          </a:p>
          <a:p>
            <a:pPr marL="285750" lvl="0" indent="-285750" algn="just">
              <a:buFont typeface="Arial" panose="020B0604020202020204" pitchFamily="34" charset="0"/>
              <a:buChar char="•"/>
            </a:pPr>
            <a:r>
              <a:rPr lang="en-GB" dirty="0"/>
              <a:t>Teacher judgement on levels of pupil </a:t>
            </a:r>
            <a:r>
              <a:rPr lang="en-GB" dirty="0" smtClean="0"/>
              <a:t>engagement / Use of resources</a:t>
            </a:r>
            <a:endParaRPr lang="en-GB" dirty="0"/>
          </a:p>
          <a:p>
            <a:pPr marL="285750" indent="-285750" algn="just">
              <a:buFont typeface="Arial" panose="020B0604020202020204" pitchFamily="34" charset="0"/>
              <a:buChar char="•"/>
            </a:pPr>
            <a:r>
              <a:rPr lang="en-GB" dirty="0" smtClean="0"/>
              <a:t>Resource assessments / Attainment </a:t>
            </a:r>
            <a:r>
              <a:rPr lang="en-GB" dirty="0"/>
              <a:t>levels in </a:t>
            </a:r>
            <a:r>
              <a:rPr lang="en-GB" dirty="0" err="1"/>
              <a:t>P1</a:t>
            </a:r>
            <a:r>
              <a:rPr lang="en-GB" dirty="0"/>
              <a:t> – June 2018 </a:t>
            </a:r>
            <a:endParaRPr lang="en-GB" dirty="0" smtClean="0"/>
          </a:p>
          <a:p>
            <a:pPr marL="285750" indent="-285750" algn="just">
              <a:buFont typeface="Arial" panose="020B0604020202020204" pitchFamily="34" charset="0"/>
              <a:buChar char="•"/>
            </a:pPr>
            <a:r>
              <a:rPr lang="en-GB" dirty="0" smtClean="0"/>
              <a:t>Parent Pre/Post survey </a:t>
            </a:r>
            <a:r>
              <a:rPr lang="en-GB" dirty="0"/>
              <a:t>on </a:t>
            </a:r>
            <a:r>
              <a:rPr lang="en-GB" dirty="0" smtClean="0"/>
              <a:t>engagement and impact </a:t>
            </a:r>
            <a:r>
              <a:rPr lang="en-GB" dirty="0"/>
              <a:t>at home</a:t>
            </a:r>
          </a:p>
          <a:p>
            <a:pPr marL="285750" lvl="0" indent="-285750" algn="just">
              <a:buFont typeface="Arial" panose="020B0604020202020204" pitchFamily="34" charset="0"/>
              <a:buChar char="•"/>
            </a:pPr>
            <a:endParaRPr lang="en-GB" dirty="0"/>
          </a:p>
        </p:txBody>
      </p:sp>
      <p:sp>
        <p:nvSpPr>
          <p:cNvPr id="5" name="Rounded Rectangular Callout 4"/>
          <p:cNvSpPr/>
          <p:nvPr/>
        </p:nvSpPr>
        <p:spPr>
          <a:xfrm>
            <a:off x="1103447" y="1592796"/>
            <a:ext cx="2784309" cy="360040"/>
          </a:xfrm>
          <a:prstGeom prst="wedgeRoundRectCallout">
            <a:avLst>
              <a:gd name="adj1" fmla="val -29834"/>
              <a:gd name="adj2" fmla="val 134659"/>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How it’s going to change</a:t>
            </a:r>
            <a:endParaRPr lang="en-GB" sz="1400" dirty="0">
              <a:solidFill>
                <a:schemeClr val="tx1"/>
              </a:solidFill>
            </a:endParaRPr>
          </a:p>
        </p:txBody>
      </p:sp>
      <p:sp>
        <p:nvSpPr>
          <p:cNvPr id="6" name="Rounded Rectangular Callout 5"/>
          <p:cNvSpPr/>
          <p:nvPr/>
        </p:nvSpPr>
        <p:spPr>
          <a:xfrm>
            <a:off x="3887756" y="1585392"/>
            <a:ext cx="2688299" cy="360040"/>
          </a:xfrm>
          <a:prstGeom prst="wedgeRoundRectCallout">
            <a:avLst>
              <a:gd name="adj1" fmla="val -60336"/>
              <a:gd name="adj2" fmla="val 131101"/>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smtClean="0">
                <a:solidFill>
                  <a:schemeClr val="tx1"/>
                </a:solidFill>
              </a:rPr>
              <a:t>What will change?</a:t>
            </a:r>
            <a:endParaRPr lang="en-GB" sz="1400" dirty="0">
              <a:solidFill>
                <a:schemeClr val="tx1"/>
              </a:solidFill>
            </a:endParaRPr>
          </a:p>
        </p:txBody>
      </p:sp>
      <p:sp>
        <p:nvSpPr>
          <p:cNvPr id="7" name="Rounded Rectangular Callout 6"/>
          <p:cNvSpPr/>
          <p:nvPr/>
        </p:nvSpPr>
        <p:spPr>
          <a:xfrm>
            <a:off x="1103447" y="3181164"/>
            <a:ext cx="4416491" cy="360040"/>
          </a:xfrm>
          <a:prstGeom prst="wedgeRoundRectCallout">
            <a:avLst>
              <a:gd name="adj1" fmla="val 29541"/>
              <a:gd name="adj2" fmla="val -117398"/>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Who is going to experience the change?</a:t>
            </a:r>
            <a:endParaRPr lang="en-GB" sz="1400" dirty="0">
              <a:solidFill>
                <a:schemeClr val="tx1"/>
              </a:solidFill>
            </a:endParaRPr>
          </a:p>
        </p:txBody>
      </p:sp>
      <p:pic>
        <p:nvPicPr>
          <p:cNvPr id="9"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
        <p:nvSpPr>
          <p:cNvPr id="10" name="Rectangle 9"/>
          <p:cNvSpPr/>
          <p:nvPr/>
        </p:nvSpPr>
        <p:spPr>
          <a:xfrm>
            <a:off x="815413" y="3869112"/>
            <a:ext cx="8192109" cy="1200329"/>
          </a:xfrm>
          <a:prstGeom prst="rect">
            <a:avLst/>
          </a:prstGeom>
        </p:spPr>
        <p:txBody>
          <a:bodyPr wrap="square">
            <a:spAutoFit/>
          </a:bodyPr>
          <a:lstStyle/>
          <a:p>
            <a:r>
              <a:rPr lang="en-GB" b="1" dirty="0" smtClean="0"/>
              <a:t>Expected Impact</a:t>
            </a:r>
            <a:endParaRPr lang="en-GB" dirty="0"/>
          </a:p>
          <a:p>
            <a:pPr marL="285750" lvl="0" indent="-285750" algn="just">
              <a:buFont typeface="Arial" panose="020B0604020202020204" pitchFamily="34" charset="0"/>
              <a:buChar char="•"/>
            </a:pPr>
            <a:r>
              <a:rPr lang="en-GB" dirty="0" smtClean="0"/>
              <a:t>Identified group engagement increased by 7% by </a:t>
            </a:r>
            <a:r>
              <a:rPr lang="en-GB" dirty="0" err="1" smtClean="0"/>
              <a:t>Dec’17</a:t>
            </a:r>
            <a:endParaRPr lang="en-GB" dirty="0" smtClean="0"/>
          </a:p>
          <a:p>
            <a:pPr marL="285750" lvl="0" indent="-285750" algn="just">
              <a:buFont typeface="Arial" panose="020B0604020202020204" pitchFamily="34" charset="0"/>
              <a:buChar char="•"/>
            </a:pPr>
            <a:r>
              <a:rPr lang="en-GB" dirty="0" smtClean="0"/>
              <a:t>Reading skills gap closed to within 9% of class by </a:t>
            </a:r>
            <a:r>
              <a:rPr lang="en-GB" dirty="0" err="1" smtClean="0"/>
              <a:t>Jun’18</a:t>
            </a:r>
            <a:endParaRPr lang="en-GB" dirty="0" smtClean="0"/>
          </a:p>
          <a:p>
            <a:pPr marL="285750" lvl="0" indent="-285750" algn="just">
              <a:buFont typeface="Arial" panose="020B0604020202020204" pitchFamily="34" charset="0"/>
              <a:buChar char="•"/>
            </a:pPr>
            <a:r>
              <a:rPr lang="en-GB" dirty="0" smtClean="0"/>
              <a:t>Levels of support with learning at home improved from 28% to 50% by </a:t>
            </a:r>
            <a:r>
              <a:rPr lang="en-GB" dirty="0" err="1" smtClean="0"/>
              <a:t>Jun’18</a:t>
            </a:r>
            <a:r>
              <a:rPr lang="en-GB" dirty="0" smtClean="0"/>
              <a:t> </a:t>
            </a:r>
            <a:endParaRPr lang="en-GB" dirty="0"/>
          </a:p>
        </p:txBody>
      </p:sp>
    </p:spTree>
    <p:extLst>
      <p:ext uri="{BB962C8B-B14F-4D97-AF65-F5344CB8AC3E}">
        <p14:creationId xmlns:p14="http://schemas.microsoft.com/office/powerpoint/2010/main" val="369036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b="1" dirty="0" smtClean="0"/>
              <a:t>Secondary Focus</a:t>
            </a:r>
            <a:endParaRPr lang="en-GB" sz="2800" b="1" dirty="0"/>
          </a:p>
        </p:txBody>
      </p:sp>
      <p:sp>
        <p:nvSpPr>
          <p:cNvPr id="3" name="Content Placeholder 2"/>
          <p:cNvSpPr>
            <a:spLocks noGrp="1"/>
          </p:cNvSpPr>
          <p:nvPr>
            <p:ph idx="1"/>
          </p:nvPr>
        </p:nvSpPr>
        <p:spPr>
          <a:xfrm>
            <a:off x="623392" y="1845295"/>
            <a:ext cx="10972800" cy="4525963"/>
          </a:xfrm>
        </p:spPr>
        <p:txBody>
          <a:bodyPr/>
          <a:lstStyle/>
          <a:p>
            <a:pPr marL="0" indent="0" algn="just">
              <a:buNone/>
            </a:pPr>
            <a:r>
              <a:rPr lang="en-GB" sz="2800" dirty="0" smtClean="0"/>
              <a:t>Increased </a:t>
            </a:r>
            <a:r>
              <a:rPr lang="en-GB" sz="2800" dirty="0"/>
              <a:t>awareness of the </a:t>
            </a:r>
            <a:r>
              <a:rPr lang="en-GB" dirty="0" err="1" smtClean="0"/>
              <a:t>Mindset</a:t>
            </a:r>
            <a:r>
              <a:rPr lang="en-GB" sz="2800" dirty="0" smtClean="0"/>
              <a:t> </a:t>
            </a:r>
            <a:r>
              <a:rPr lang="en-GB" sz="2800" dirty="0"/>
              <a:t>programme in young people, parents and </a:t>
            </a:r>
            <a:r>
              <a:rPr lang="en-GB" sz="2800" dirty="0" smtClean="0"/>
              <a:t>staff.</a:t>
            </a:r>
            <a:endParaRPr lang="en-GB" sz="2800" dirty="0"/>
          </a:p>
          <a:p>
            <a:endParaRPr lang="en-GB" dirty="0"/>
          </a:p>
        </p:txBody>
      </p:sp>
      <p:sp>
        <p:nvSpPr>
          <p:cNvPr id="4" name="Rectangle 3"/>
          <p:cNvSpPr/>
          <p:nvPr/>
        </p:nvSpPr>
        <p:spPr>
          <a:xfrm>
            <a:off x="6360002" y="3471491"/>
            <a:ext cx="5831998" cy="2585323"/>
          </a:xfrm>
          <a:prstGeom prst="rect">
            <a:avLst/>
          </a:prstGeom>
        </p:spPr>
        <p:txBody>
          <a:bodyPr wrap="square">
            <a:spAutoFit/>
          </a:bodyPr>
          <a:lstStyle/>
          <a:p>
            <a:r>
              <a:rPr lang="en-GB" b="1" dirty="0" smtClean="0"/>
              <a:t>Measures</a:t>
            </a:r>
            <a:r>
              <a:rPr lang="en-GB" b="1" dirty="0"/>
              <a:t>: Short / Medium / Long term</a:t>
            </a:r>
            <a:endParaRPr lang="en-GB" dirty="0"/>
          </a:p>
          <a:p>
            <a:pPr marL="285750" lvl="0" indent="-285750" algn="just">
              <a:buFont typeface="Arial" panose="020B0604020202020204" pitchFamily="34" charset="0"/>
              <a:buChar char="•"/>
            </a:pPr>
            <a:r>
              <a:rPr lang="en-GB" dirty="0"/>
              <a:t>3</a:t>
            </a:r>
            <a:r>
              <a:rPr lang="en-GB" baseline="30000" dirty="0"/>
              <a:t>rd</a:t>
            </a:r>
            <a:r>
              <a:rPr lang="en-GB" dirty="0"/>
              <a:t> sector engagement at two points throughout the year</a:t>
            </a:r>
          </a:p>
          <a:p>
            <a:pPr marL="285750" lvl="0" indent="-285750" algn="just">
              <a:buFont typeface="Arial" panose="020B0604020202020204" pitchFamily="34" charset="0"/>
              <a:buChar char="•"/>
            </a:pPr>
            <a:r>
              <a:rPr lang="en-GB" dirty="0"/>
              <a:t>Staff </a:t>
            </a:r>
            <a:r>
              <a:rPr lang="en-GB" dirty="0" smtClean="0"/>
              <a:t>feedback </a:t>
            </a:r>
            <a:r>
              <a:rPr lang="en-GB" dirty="0"/>
              <a:t>in Professional Learning opportunities</a:t>
            </a:r>
          </a:p>
          <a:p>
            <a:pPr marL="285750" lvl="0" indent="-285750" algn="just">
              <a:buFont typeface="Arial" panose="020B0604020202020204" pitchFamily="34" charset="0"/>
              <a:buChar char="•"/>
            </a:pPr>
            <a:r>
              <a:rPr lang="en-GB" dirty="0"/>
              <a:t>Attendance and late-coming</a:t>
            </a:r>
          </a:p>
          <a:p>
            <a:pPr marL="285750" lvl="0" indent="-285750" algn="just">
              <a:buFont typeface="Arial" panose="020B0604020202020204" pitchFamily="34" charset="0"/>
              <a:buChar char="•"/>
            </a:pPr>
            <a:r>
              <a:rPr lang="en-GB" dirty="0"/>
              <a:t>Referrals for disengagement in learning</a:t>
            </a:r>
          </a:p>
          <a:p>
            <a:pPr marL="285750" lvl="0" indent="-285750" algn="just">
              <a:buFont typeface="Arial" panose="020B0604020202020204" pitchFamily="34" charset="0"/>
              <a:buChar char="•"/>
            </a:pPr>
            <a:r>
              <a:rPr lang="en-GB" dirty="0"/>
              <a:t>Parental </a:t>
            </a:r>
            <a:r>
              <a:rPr lang="en-GB" dirty="0" smtClean="0"/>
              <a:t>feedback </a:t>
            </a:r>
            <a:r>
              <a:rPr lang="en-GB" dirty="0"/>
              <a:t>in related family learning opportunities</a:t>
            </a:r>
          </a:p>
          <a:p>
            <a:pPr marL="285750" lvl="0" indent="-285750" algn="just">
              <a:buFont typeface="Arial" panose="020B0604020202020204" pitchFamily="34" charset="0"/>
              <a:buChar char="•"/>
            </a:pPr>
            <a:r>
              <a:rPr lang="en-GB" dirty="0"/>
              <a:t>Monitoring and tracking in literacy and </a:t>
            </a:r>
            <a:r>
              <a:rPr lang="en-GB" dirty="0" smtClean="0"/>
              <a:t>numeracy</a:t>
            </a:r>
            <a:endParaRPr lang="en-GB" dirty="0"/>
          </a:p>
          <a:p>
            <a:pPr marL="285750" lvl="0" indent="-285750" algn="just">
              <a:buFont typeface="Arial" panose="020B0604020202020204" pitchFamily="34" charset="0"/>
              <a:buChar char="•"/>
            </a:pPr>
            <a:r>
              <a:rPr lang="en-GB" dirty="0"/>
              <a:t>Surveys through available </a:t>
            </a:r>
            <a:r>
              <a:rPr lang="en-GB" dirty="0" err="1"/>
              <a:t>ICT</a:t>
            </a:r>
            <a:endParaRPr lang="en-GB" dirty="0"/>
          </a:p>
          <a:p>
            <a:pPr marL="285750" lvl="0" indent="-285750" algn="just">
              <a:buFont typeface="Arial" panose="020B0604020202020204" pitchFamily="34" charset="0"/>
              <a:buChar char="•"/>
            </a:pPr>
            <a:r>
              <a:rPr lang="en-GB" dirty="0"/>
              <a:t>Attainment levels in literacy and numeracy</a:t>
            </a:r>
          </a:p>
        </p:txBody>
      </p:sp>
      <p:sp>
        <p:nvSpPr>
          <p:cNvPr id="5" name="Rounded Rectangular Callout 4"/>
          <p:cNvSpPr/>
          <p:nvPr/>
        </p:nvSpPr>
        <p:spPr>
          <a:xfrm>
            <a:off x="3645282" y="1307459"/>
            <a:ext cx="2688299" cy="360040"/>
          </a:xfrm>
          <a:prstGeom prst="wedgeRoundRectCallout">
            <a:avLst>
              <a:gd name="adj1" fmla="val -36862"/>
              <a:gd name="adj2" fmla="val 94429"/>
              <a:gd name="adj3" fmla="val 16667"/>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solidFill>
                  <a:schemeClr val="tx1"/>
                </a:solidFill>
              </a:rPr>
              <a:t>What will change?</a:t>
            </a:r>
          </a:p>
        </p:txBody>
      </p:sp>
      <p:sp>
        <p:nvSpPr>
          <p:cNvPr id="7" name="Rounded Rectangular Callout 6"/>
          <p:cNvSpPr/>
          <p:nvPr/>
        </p:nvSpPr>
        <p:spPr>
          <a:xfrm>
            <a:off x="432892" y="1307459"/>
            <a:ext cx="2784309" cy="360040"/>
          </a:xfrm>
          <a:prstGeom prst="wedgeRoundRectCallout">
            <a:avLst>
              <a:gd name="adj1" fmla="val 5744"/>
              <a:gd name="adj2" fmla="val 96162"/>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How it’s going to change</a:t>
            </a:r>
            <a:endParaRPr lang="en-GB" sz="1400" dirty="0">
              <a:solidFill>
                <a:schemeClr val="tx1"/>
              </a:solidFill>
            </a:endParaRPr>
          </a:p>
        </p:txBody>
      </p:sp>
      <p:sp>
        <p:nvSpPr>
          <p:cNvPr id="9" name="Rounded Rectangular Callout 8"/>
          <p:cNvSpPr/>
          <p:nvPr/>
        </p:nvSpPr>
        <p:spPr>
          <a:xfrm>
            <a:off x="2560985" y="2855756"/>
            <a:ext cx="4416491" cy="360040"/>
          </a:xfrm>
          <a:prstGeom prst="wedgeRoundRectCallout">
            <a:avLst>
              <a:gd name="adj1" fmla="val -52675"/>
              <a:gd name="adj2" fmla="val -118220"/>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Who is going to experience the change?</a:t>
            </a:r>
            <a:endParaRPr lang="en-GB" sz="1400" dirty="0">
              <a:solidFill>
                <a:schemeClr val="tx1"/>
              </a:solidFill>
            </a:endParaRPr>
          </a:p>
        </p:txBody>
      </p:sp>
      <p:pic>
        <p:nvPicPr>
          <p:cNvPr id="10"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
        <p:nvSpPr>
          <p:cNvPr id="12" name="Rectangle 11"/>
          <p:cNvSpPr/>
          <p:nvPr/>
        </p:nvSpPr>
        <p:spPr>
          <a:xfrm>
            <a:off x="109182" y="3485959"/>
            <a:ext cx="6250820" cy="2308324"/>
          </a:xfrm>
          <a:prstGeom prst="rect">
            <a:avLst/>
          </a:prstGeom>
        </p:spPr>
        <p:txBody>
          <a:bodyPr wrap="square">
            <a:spAutoFit/>
          </a:bodyPr>
          <a:lstStyle/>
          <a:p>
            <a:r>
              <a:rPr lang="en-GB" b="1" dirty="0" smtClean="0"/>
              <a:t>Expected Impact</a:t>
            </a:r>
            <a:endParaRPr lang="en-GB" dirty="0"/>
          </a:p>
          <a:p>
            <a:pPr marL="285750" lvl="0" indent="-285750" algn="just">
              <a:buFont typeface="Arial" panose="020B0604020202020204" pitchFamily="34" charset="0"/>
              <a:buChar char="•"/>
            </a:pPr>
            <a:r>
              <a:rPr lang="en-GB" dirty="0" smtClean="0"/>
              <a:t>Identified 3</a:t>
            </a:r>
            <a:r>
              <a:rPr lang="en-GB" baseline="30000" dirty="0" smtClean="0"/>
              <a:t>rd</a:t>
            </a:r>
            <a:r>
              <a:rPr lang="en-GB" dirty="0" smtClean="0"/>
              <a:t> </a:t>
            </a:r>
            <a:r>
              <a:rPr lang="en-GB" dirty="0"/>
              <a:t>sector </a:t>
            </a:r>
            <a:r>
              <a:rPr lang="en-GB" dirty="0" smtClean="0"/>
              <a:t>engagement by Oct‘17</a:t>
            </a:r>
            <a:endParaRPr lang="en-GB" dirty="0"/>
          </a:p>
          <a:p>
            <a:pPr marL="285750" lvl="0" indent="-285750" algn="just">
              <a:buFont typeface="Arial" panose="020B0604020202020204" pitchFamily="34" charset="0"/>
              <a:buChar char="•"/>
            </a:pPr>
            <a:r>
              <a:rPr lang="en-GB" dirty="0" smtClean="0"/>
              <a:t>Calendar of Professional </a:t>
            </a:r>
            <a:r>
              <a:rPr lang="en-GB" dirty="0"/>
              <a:t>Learning </a:t>
            </a:r>
            <a:r>
              <a:rPr lang="en-GB" dirty="0" smtClean="0"/>
              <a:t>opportunities – </a:t>
            </a:r>
            <a:r>
              <a:rPr lang="en-GB" dirty="0" err="1" smtClean="0"/>
              <a:t>Nov’17</a:t>
            </a:r>
            <a:endParaRPr lang="en-GB" dirty="0"/>
          </a:p>
          <a:p>
            <a:pPr marL="285750" lvl="0" indent="-285750" algn="just">
              <a:buFont typeface="Arial" panose="020B0604020202020204" pitchFamily="34" charset="0"/>
              <a:buChar char="•"/>
            </a:pPr>
            <a:r>
              <a:rPr lang="en-GB" dirty="0"/>
              <a:t>Attendance </a:t>
            </a:r>
            <a:r>
              <a:rPr lang="en-GB" dirty="0" smtClean="0"/>
              <a:t>improved by 15% and late-coming 25% - </a:t>
            </a:r>
            <a:r>
              <a:rPr lang="en-GB" dirty="0" err="1" smtClean="0"/>
              <a:t>Dec’17</a:t>
            </a:r>
            <a:endParaRPr lang="en-GB" dirty="0"/>
          </a:p>
          <a:p>
            <a:pPr marL="285750" lvl="0" indent="-285750" algn="just">
              <a:buFont typeface="Arial" panose="020B0604020202020204" pitchFamily="34" charset="0"/>
              <a:buChar char="•"/>
            </a:pPr>
            <a:r>
              <a:rPr lang="en-GB" dirty="0"/>
              <a:t>Referrals for disengagement in </a:t>
            </a:r>
            <a:r>
              <a:rPr lang="en-GB" dirty="0" smtClean="0"/>
              <a:t>learning down by 20% - </a:t>
            </a:r>
            <a:r>
              <a:rPr lang="en-GB" dirty="0" err="1" smtClean="0"/>
              <a:t>Feb’18</a:t>
            </a:r>
            <a:endParaRPr lang="en-GB" dirty="0"/>
          </a:p>
          <a:p>
            <a:pPr marL="285750" lvl="0" indent="-285750" algn="just">
              <a:buFont typeface="Arial" panose="020B0604020202020204" pitchFamily="34" charset="0"/>
              <a:buChar char="•"/>
            </a:pPr>
            <a:r>
              <a:rPr lang="en-GB" dirty="0" smtClean="0"/>
              <a:t>Increased Parental engagement from 18% to 40% - </a:t>
            </a:r>
            <a:r>
              <a:rPr lang="en-GB" dirty="0" err="1" smtClean="0"/>
              <a:t>Jun’18</a:t>
            </a:r>
            <a:endParaRPr lang="en-GB" dirty="0"/>
          </a:p>
          <a:p>
            <a:pPr marL="285750" lvl="0" indent="-285750" algn="just">
              <a:buFont typeface="Arial" panose="020B0604020202020204" pitchFamily="34" charset="0"/>
              <a:buChar char="•"/>
            </a:pPr>
            <a:r>
              <a:rPr lang="en-GB" dirty="0" smtClean="0"/>
              <a:t>Increased parental confidence in supporting learning at home from X to Y</a:t>
            </a:r>
            <a:endParaRPr lang="en-GB" dirty="0"/>
          </a:p>
        </p:txBody>
      </p:sp>
    </p:spTree>
    <p:extLst>
      <p:ext uri="{BB962C8B-B14F-4D97-AF65-F5344CB8AC3E}">
        <p14:creationId xmlns:p14="http://schemas.microsoft.com/office/powerpoint/2010/main" val="152627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9"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8620" y="1484784"/>
            <a:ext cx="6435787" cy="2664296"/>
          </a:xfrm>
        </p:spPr>
        <p:txBody>
          <a:bodyPr>
            <a:normAutofit/>
          </a:bodyPr>
          <a:lstStyle/>
          <a:p>
            <a:pPr marL="0" indent="0">
              <a:buNone/>
            </a:pPr>
            <a:endParaRPr lang="en-GB" sz="3000" dirty="0" smtClean="0"/>
          </a:p>
          <a:p>
            <a:r>
              <a:rPr lang="en-GB" sz="3000" dirty="0" smtClean="0"/>
              <a:t>Consistent features: Who, what &amp; how</a:t>
            </a:r>
          </a:p>
          <a:p>
            <a:r>
              <a:rPr lang="en-GB" sz="3000" dirty="0" smtClean="0"/>
              <a:t>Specific </a:t>
            </a:r>
          </a:p>
          <a:p>
            <a:r>
              <a:rPr lang="en-GB" sz="3000" dirty="0" smtClean="0"/>
              <a:t>Achievable </a:t>
            </a:r>
          </a:p>
          <a:p>
            <a:r>
              <a:rPr lang="en-GB" sz="3000" dirty="0" smtClean="0"/>
              <a:t>Measurable</a:t>
            </a:r>
          </a:p>
        </p:txBody>
      </p:sp>
      <p:sp>
        <p:nvSpPr>
          <p:cNvPr id="4" name="TextBox 3"/>
          <p:cNvSpPr txBox="1"/>
          <p:nvPr/>
        </p:nvSpPr>
        <p:spPr>
          <a:xfrm>
            <a:off x="623392" y="4501104"/>
            <a:ext cx="10753195" cy="1107996"/>
          </a:xfrm>
          <a:prstGeom prst="rect">
            <a:avLst/>
          </a:prstGeom>
          <a:noFill/>
        </p:spPr>
        <p:txBody>
          <a:bodyPr wrap="square" rtlCol="0">
            <a:spAutoFit/>
          </a:bodyPr>
          <a:lstStyle/>
          <a:p>
            <a:r>
              <a:rPr lang="en-GB" sz="3000" dirty="0" smtClean="0"/>
              <a:t>….this all helps to </a:t>
            </a:r>
            <a:r>
              <a:rPr lang="en-GB" sz="3000" dirty="0" smtClean="0">
                <a:solidFill>
                  <a:srgbClr val="008000"/>
                </a:solidFill>
              </a:rPr>
              <a:t>build shared understanding</a:t>
            </a:r>
            <a:r>
              <a:rPr lang="en-GB" sz="3000" dirty="0" smtClean="0"/>
              <a:t> and produce </a:t>
            </a:r>
            <a:r>
              <a:rPr lang="en-GB" sz="3000" dirty="0" smtClean="0">
                <a:solidFill>
                  <a:srgbClr val="00B050"/>
                </a:solidFill>
              </a:rPr>
              <a:t>actionable</a:t>
            </a:r>
            <a:r>
              <a:rPr lang="en-GB" sz="3000" dirty="0" smtClean="0"/>
              <a:t> information</a:t>
            </a:r>
            <a:r>
              <a:rPr lang="en-GB" sz="3600" b="1" dirty="0" smtClean="0"/>
              <a:t>. </a:t>
            </a:r>
            <a:endParaRPr lang="en-GB" sz="3600" b="1" dirty="0"/>
          </a:p>
        </p:txBody>
      </p:sp>
      <p:sp>
        <p:nvSpPr>
          <p:cNvPr id="8" name="Title 1"/>
          <p:cNvSpPr>
            <a:spLocks noGrp="1"/>
          </p:cNvSpPr>
          <p:nvPr>
            <p:ph type="title"/>
          </p:nvPr>
        </p:nvSpPr>
        <p:spPr>
          <a:xfrm>
            <a:off x="1007436" y="307839"/>
            <a:ext cx="9601067" cy="706090"/>
          </a:xfrm>
        </p:spPr>
        <p:txBody>
          <a:bodyPr>
            <a:normAutofit/>
          </a:bodyPr>
          <a:lstStyle/>
          <a:p>
            <a:pPr algn="ctr"/>
            <a:r>
              <a:rPr lang="en-GB" dirty="0" smtClean="0"/>
              <a:t>What does an                       look like?</a:t>
            </a:r>
            <a:endParaRPr lang="en-GB" dirty="0"/>
          </a:p>
        </p:txBody>
      </p:sp>
      <p:sp>
        <p:nvSpPr>
          <p:cNvPr id="9" name="Rounded Rectangle 8"/>
          <p:cNvSpPr/>
          <p:nvPr/>
        </p:nvSpPr>
        <p:spPr>
          <a:xfrm>
            <a:off x="5231904" y="257604"/>
            <a:ext cx="2400267" cy="800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o</a:t>
            </a:r>
            <a:r>
              <a:rPr lang="en-GB" sz="3200" dirty="0" smtClean="0"/>
              <a:t>utcome</a:t>
            </a:r>
            <a:endParaRPr lang="en-GB" sz="3200"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10"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Tree>
    <p:extLst>
      <p:ext uri="{BB962C8B-B14F-4D97-AF65-F5344CB8AC3E}">
        <p14:creationId xmlns:p14="http://schemas.microsoft.com/office/powerpoint/2010/main" val="934191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675" y="764704"/>
            <a:ext cx="1414534" cy="1143000"/>
          </a:xfrm>
        </p:spPr>
        <p:txBody>
          <a:bodyPr/>
          <a:lstStyle/>
          <a:p>
            <a:r>
              <a:rPr lang="en-GB" b="1" dirty="0" smtClean="0"/>
              <a:t>Task</a:t>
            </a:r>
            <a:endParaRPr lang="en-GB" b="1" dirty="0"/>
          </a:p>
        </p:txBody>
      </p:sp>
      <p:sp>
        <p:nvSpPr>
          <p:cNvPr id="4" name="TextBox 3"/>
          <p:cNvSpPr txBox="1"/>
          <p:nvPr/>
        </p:nvSpPr>
        <p:spPr>
          <a:xfrm>
            <a:off x="335361" y="1771226"/>
            <a:ext cx="11617290" cy="4216539"/>
          </a:xfrm>
          <a:prstGeom prst="rect">
            <a:avLst/>
          </a:prstGeom>
          <a:noFill/>
        </p:spPr>
        <p:txBody>
          <a:bodyPr wrap="square" rtlCol="0">
            <a:spAutoFit/>
          </a:bodyPr>
          <a:lstStyle/>
          <a:p>
            <a:r>
              <a:rPr lang="en-GB" sz="2800" dirty="0" smtClean="0"/>
              <a:t>Look at the same three ‘outcome statements’ considered earlier. </a:t>
            </a:r>
          </a:p>
          <a:p>
            <a:endParaRPr lang="en-GB" sz="2800" dirty="0"/>
          </a:p>
          <a:p>
            <a:pPr marL="457200" indent="-457200">
              <a:buFont typeface="Arial" panose="020B0604020202020204" pitchFamily="34" charset="0"/>
              <a:buChar char="•"/>
            </a:pPr>
            <a:r>
              <a:rPr lang="en-GB" sz="2800" dirty="0"/>
              <a:t>if you have changed your thinking </a:t>
            </a:r>
            <a:r>
              <a:rPr lang="en-GB" sz="2800" dirty="0" smtClean="0"/>
              <a:t> - </a:t>
            </a:r>
          </a:p>
          <a:p>
            <a:r>
              <a:rPr lang="en-GB" sz="2800" dirty="0" smtClean="0"/>
              <a:t>Put a </a:t>
            </a:r>
            <a:r>
              <a:rPr lang="en-GB" sz="3600" b="1" dirty="0" smtClean="0">
                <a:solidFill>
                  <a:srgbClr val="00B050"/>
                </a:solidFill>
              </a:rPr>
              <a:t>Green</a:t>
            </a:r>
            <a:r>
              <a:rPr lang="en-GB" sz="2800" dirty="0" smtClean="0"/>
              <a:t> dot to the </a:t>
            </a:r>
            <a:r>
              <a:rPr lang="en-GB" sz="2800" b="1" dirty="0" smtClean="0"/>
              <a:t>right</a:t>
            </a:r>
            <a:r>
              <a:rPr lang="en-GB" sz="2800" dirty="0" smtClean="0"/>
              <a:t> of the statement which you </a:t>
            </a:r>
            <a:r>
              <a:rPr lang="en-GB" sz="2800" b="1" dirty="0" smtClean="0"/>
              <a:t>now</a:t>
            </a:r>
            <a:r>
              <a:rPr lang="en-GB" sz="2800" dirty="0" smtClean="0"/>
              <a:t> consider to be the strongest </a:t>
            </a:r>
          </a:p>
          <a:p>
            <a:pPr marL="457200" indent="-457200">
              <a:buFont typeface="Arial" panose="020B0604020202020204" pitchFamily="34" charset="0"/>
              <a:buChar char="•"/>
            </a:pPr>
            <a:r>
              <a:rPr lang="en-GB" sz="2800" dirty="0" smtClean="0"/>
              <a:t>if </a:t>
            </a:r>
            <a:r>
              <a:rPr lang="en-GB" sz="2800" dirty="0"/>
              <a:t>the your </a:t>
            </a:r>
            <a:r>
              <a:rPr lang="en-GB" sz="2800"/>
              <a:t>choice </a:t>
            </a:r>
            <a:r>
              <a:rPr lang="en-GB" sz="2800" smtClean="0"/>
              <a:t>remains </a:t>
            </a:r>
            <a:r>
              <a:rPr lang="en-GB" sz="2800" dirty="0"/>
              <a:t>the same </a:t>
            </a:r>
            <a:r>
              <a:rPr lang="en-GB" sz="2800" dirty="0" smtClean="0"/>
              <a:t>– </a:t>
            </a:r>
          </a:p>
          <a:p>
            <a:r>
              <a:rPr lang="en-GB" sz="2800" dirty="0" smtClean="0"/>
              <a:t>Put a </a:t>
            </a:r>
            <a:r>
              <a:rPr lang="en-GB" sz="3600" dirty="0" smtClean="0">
                <a:solidFill>
                  <a:srgbClr val="0070C0"/>
                </a:solidFill>
              </a:rPr>
              <a:t>BLUE</a:t>
            </a:r>
            <a:r>
              <a:rPr lang="en-GB" sz="2800" dirty="0" smtClean="0"/>
              <a:t> dot to the </a:t>
            </a:r>
            <a:r>
              <a:rPr lang="en-GB" sz="2800" b="1" dirty="0" smtClean="0"/>
              <a:t>right</a:t>
            </a:r>
            <a:r>
              <a:rPr lang="en-GB" sz="2800" dirty="0"/>
              <a:t> </a:t>
            </a:r>
            <a:r>
              <a:rPr lang="en-GB" sz="2800" dirty="0" smtClean="0"/>
              <a:t>of the same statement.</a:t>
            </a:r>
          </a:p>
          <a:p>
            <a:endParaRPr lang="en-GB" sz="2800" dirty="0"/>
          </a:p>
          <a:p>
            <a:r>
              <a:rPr lang="en-GB" sz="2800" i="1" dirty="0" smtClean="0"/>
              <a:t>How many have selected a different outcome? Has your thinking changed?</a:t>
            </a:r>
            <a:endParaRPr lang="en-GB" sz="2800" i="1" dirty="0"/>
          </a:p>
        </p:txBody>
      </p:sp>
      <p:pic>
        <p:nvPicPr>
          <p:cNvPr id="6"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5361" y="21616"/>
            <a:ext cx="2565780" cy="1107897"/>
          </a:xfrm>
          <a:prstGeom prst="rect">
            <a:avLst/>
          </a:prstGeom>
        </p:spPr>
      </p:pic>
    </p:spTree>
    <p:extLst>
      <p:ext uri="{BB962C8B-B14F-4D97-AF65-F5344CB8AC3E}">
        <p14:creationId xmlns:p14="http://schemas.microsoft.com/office/powerpoint/2010/main" val="163960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7808" y="908720"/>
            <a:ext cx="10972800" cy="1143000"/>
          </a:xfrm>
        </p:spPr>
        <p:txBody>
          <a:bodyPr>
            <a:normAutofit/>
          </a:bodyPr>
          <a:lstStyle/>
          <a:p>
            <a:pPr algn="ctr"/>
            <a:r>
              <a:rPr lang="en-GB" sz="3600" dirty="0" smtClean="0"/>
              <a:t>Points to </a:t>
            </a:r>
            <a:r>
              <a:rPr lang="en-GB" sz="3600" dirty="0"/>
              <a:t>c</a:t>
            </a:r>
            <a:r>
              <a:rPr lang="en-GB" sz="3600" dirty="0" smtClean="0"/>
              <a:t>onsider when reporting: </a:t>
            </a:r>
            <a:endParaRPr lang="en-GB" sz="3600" dirty="0"/>
          </a:p>
        </p:txBody>
      </p:sp>
      <p:sp>
        <p:nvSpPr>
          <p:cNvPr id="5" name="Content Placeholder 4"/>
          <p:cNvSpPr>
            <a:spLocks noGrp="1"/>
          </p:cNvSpPr>
          <p:nvPr>
            <p:ph idx="1"/>
          </p:nvPr>
        </p:nvSpPr>
        <p:spPr>
          <a:xfrm>
            <a:off x="734856" y="1988840"/>
            <a:ext cx="10838705" cy="4081000"/>
          </a:xfrm>
        </p:spPr>
        <p:txBody>
          <a:bodyPr/>
          <a:lstStyle/>
          <a:p>
            <a:pPr marL="0" indent="0">
              <a:buNone/>
            </a:pPr>
            <a:r>
              <a:rPr lang="en-GB" sz="3200" dirty="0" smtClean="0"/>
              <a:t>Specify:</a:t>
            </a:r>
          </a:p>
          <a:p>
            <a:pPr marL="0" indent="0">
              <a:buNone/>
            </a:pPr>
            <a:endParaRPr lang="en-GB" sz="1600" dirty="0" smtClean="0"/>
          </a:p>
          <a:p>
            <a:pPr marL="342000" indent="-342000" algn="just">
              <a:buFont typeface="Arial" panose="020B0604020202020204" pitchFamily="34" charset="0"/>
              <a:buChar char="•"/>
            </a:pPr>
            <a:r>
              <a:rPr lang="en-GB" sz="2400" dirty="0" smtClean="0"/>
              <a:t>The short and medium term outcomes the initiatives are trying to achieve</a:t>
            </a:r>
          </a:p>
          <a:p>
            <a:pPr marL="342900" indent="-342900" algn="just">
              <a:buFont typeface="Arial" panose="020B0604020202020204" pitchFamily="34" charset="0"/>
              <a:buChar char="•"/>
            </a:pPr>
            <a:r>
              <a:rPr lang="en-GB" sz="2400" dirty="0"/>
              <a:t>W</a:t>
            </a:r>
            <a:r>
              <a:rPr lang="en-GB" sz="2400" dirty="0" smtClean="0"/>
              <a:t>hen you expect to achieve them</a:t>
            </a:r>
          </a:p>
          <a:p>
            <a:pPr marL="342900" indent="-342900" algn="just">
              <a:buFont typeface="Arial" panose="020B0604020202020204" pitchFamily="34" charset="0"/>
              <a:buChar char="•"/>
            </a:pPr>
            <a:r>
              <a:rPr lang="en-GB" sz="2400" dirty="0" smtClean="0"/>
              <a:t>What evidence you are gathering to measure the extent to which they are achieving these outcomes</a:t>
            </a:r>
          </a:p>
          <a:p>
            <a:pPr marL="342900" indent="-342900" algn="just">
              <a:buFont typeface="Arial" panose="020B0604020202020204" pitchFamily="34" charset="0"/>
              <a:buChar char="•"/>
            </a:pPr>
            <a:r>
              <a:rPr lang="en-GB" sz="2400" dirty="0" smtClean="0"/>
              <a:t>What the evidence you are gathering is telling you about what is working (the impact it is having)</a:t>
            </a:r>
            <a:endParaRPr lang="en-GB" sz="2400"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5361" y="21616"/>
            <a:ext cx="2565780" cy="1107897"/>
          </a:xfrm>
          <a:prstGeom prst="rect">
            <a:avLst/>
          </a:prstGeom>
        </p:spPr>
      </p:pic>
      <p:sp>
        <p:nvSpPr>
          <p:cNvPr id="8" name="TextBox 7"/>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Tree>
    <p:extLst>
      <p:ext uri="{BB962C8B-B14F-4D97-AF65-F5344CB8AC3E}">
        <p14:creationId xmlns:p14="http://schemas.microsoft.com/office/powerpoint/2010/main" val="2546710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23724" t="23521" r="26011" b="31464"/>
          <a:stretch/>
        </p:blipFill>
        <p:spPr>
          <a:xfrm>
            <a:off x="-18536" y="5840541"/>
            <a:ext cx="12263839" cy="1026730"/>
          </a:xfrm>
          <a:prstGeom prst="rect">
            <a:avLst/>
          </a:prstGeom>
        </p:spPr>
      </p:pic>
      <p:sp>
        <p:nvSpPr>
          <p:cNvPr id="2" name="Rectangle 1"/>
          <p:cNvSpPr/>
          <p:nvPr/>
        </p:nvSpPr>
        <p:spPr>
          <a:xfrm>
            <a:off x="431371" y="301871"/>
            <a:ext cx="10945216" cy="1938992"/>
          </a:xfrm>
          <a:prstGeom prst="rect">
            <a:avLst/>
          </a:prstGeom>
        </p:spPr>
        <p:txBody>
          <a:bodyPr wrap="square">
            <a:spAutoFit/>
          </a:bodyPr>
          <a:lstStyle/>
          <a:p>
            <a:pPr algn="just"/>
            <a:r>
              <a:rPr lang="en-GB" sz="2400" b="1" dirty="0" smtClean="0"/>
              <a:t>Aim</a:t>
            </a:r>
            <a:r>
              <a:rPr lang="en-GB" sz="2400" dirty="0" smtClean="0"/>
              <a:t> – </a:t>
            </a:r>
          </a:p>
          <a:p>
            <a:pPr algn="just"/>
            <a:r>
              <a:rPr lang="en-GB" sz="2400" dirty="0" smtClean="0"/>
              <a:t>Participants </a:t>
            </a:r>
            <a:r>
              <a:rPr lang="en-GB" sz="2400" dirty="0"/>
              <a:t>acquire the skills to clearly define outcomes in order to measure improvement and to raise </a:t>
            </a:r>
            <a:r>
              <a:rPr lang="en-GB" sz="2400" dirty="0" smtClean="0"/>
              <a:t>attainment</a:t>
            </a:r>
            <a:r>
              <a:rPr lang="en-GB" sz="2400" dirty="0"/>
              <a:t> </a:t>
            </a:r>
            <a:r>
              <a:rPr lang="en-GB" sz="2400" dirty="0" smtClean="0"/>
              <a:t>and </a:t>
            </a:r>
            <a:r>
              <a:rPr lang="en-GB" sz="2400" dirty="0"/>
              <a:t>are confident about the relationship between the positioning of </a:t>
            </a:r>
            <a:r>
              <a:rPr lang="en-GB" sz="2400" dirty="0" err="1"/>
              <a:t>PEF</a:t>
            </a:r>
            <a:r>
              <a:rPr lang="en-GB" sz="2400" dirty="0"/>
              <a:t> within whole school priorities. </a:t>
            </a:r>
          </a:p>
          <a:p>
            <a:pPr algn="just"/>
            <a:endParaRPr lang="en-GB" sz="2400" dirty="0"/>
          </a:p>
        </p:txBody>
      </p:sp>
      <p:sp>
        <p:nvSpPr>
          <p:cNvPr id="9" name="Content Placeholder 2"/>
          <p:cNvSpPr txBox="1">
            <a:spLocks/>
          </p:cNvSpPr>
          <p:nvPr/>
        </p:nvSpPr>
        <p:spPr>
          <a:xfrm>
            <a:off x="143339" y="2536261"/>
            <a:ext cx="8619309" cy="3073964"/>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GB" sz="2400" b="1" smtClean="0"/>
              <a:t>Excellence through raising attainment: </a:t>
            </a:r>
            <a:r>
              <a:rPr lang="en-GB" sz="2400" smtClean="0"/>
              <a:t>ensuring that every child achieves the highest standards in literacy and numeracy and the right range of skills, qualifications and achievements to allow them to succeed; and</a:t>
            </a:r>
          </a:p>
          <a:p>
            <a:pPr marL="457200" indent="-457200"/>
            <a:r>
              <a:rPr lang="en-GB" sz="2400" b="1" smtClean="0"/>
              <a:t>Achieving equity: </a:t>
            </a:r>
            <a:r>
              <a:rPr lang="en-GB" sz="2400" smtClean="0"/>
              <a:t>ensuring every child has the same opportunity to succeed. The Scottish Attainment Challenge will help to focus our efforts and deliver this ambition.</a:t>
            </a:r>
          </a:p>
          <a:p>
            <a:endParaRPr lang="en-GB" sz="1000" smtClean="0"/>
          </a:p>
          <a:p>
            <a:r>
              <a:rPr lang="en-GB" sz="2400" i="1" smtClean="0"/>
              <a:t>“Be rigorous about the gaps to be closed and pursue relentlessly “ closing the gap” and “raising the bar simultaneously</a:t>
            </a:r>
            <a:r>
              <a:rPr lang="en-GB" sz="2400" smtClean="0"/>
              <a:t>”</a:t>
            </a:r>
            <a:r>
              <a:rPr lang="en-GB" sz="1600" smtClean="0"/>
              <a:t> Improving Schools in Scotland: An OECD Perspective 2015</a:t>
            </a:r>
          </a:p>
          <a:p>
            <a:endParaRPr lang="en-GB" dirty="0"/>
          </a:p>
        </p:txBody>
      </p:sp>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762648" y="2565146"/>
            <a:ext cx="3260120" cy="248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057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150" y="764704"/>
            <a:ext cx="7654004" cy="1143000"/>
          </a:xfrm>
        </p:spPr>
        <p:txBody>
          <a:bodyPr/>
          <a:lstStyle/>
          <a:p>
            <a:r>
              <a:rPr lang="en-GB" dirty="0" smtClean="0"/>
              <a:t>What is an outcome?</a:t>
            </a:r>
            <a:endParaRPr lang="en-GB" dirty="0"/>
          </a:p>
        </p:txBody>
      </p:sp>
      <p:sp>
        <p:nvSpPr>
          <p:cNvPr id="4" name="TextBox 3"/>
          <p:cNvSpPr txBox="1"/>
          <p:nvPr/>
        </p:nvSpPr>
        <p:spPr>
          <a:xfrm>
            <a:off x="628650" y="2924944"/>
            <a:ext cx="11087100" cy="707886"/>
          </a:xfrm>
          <a:prstGeom prst="rect">
            <a:avLst/>
          </a:prstGeom>
          <a:noFill/>
        </p:spPr>
        <p:txBody>
          <a:bodyPr wrap="square" rtlCol="0">
            <a:spAutoFit/>
          </a:bodyPr>
          <a:lstStyle/>
          <a:p>
            <a:r>
              <a:rPr lang="en-GB" sz="2800" dirty="0"/>
              <a:t>A</a:t>
            </a:r>
            <a:r>
              <a:rPr lang="en-GB" sz="2800" dirty="0" smtClean="0"/>
              <a:t> </a:t>
            </a:r>
            <a:r>
              <a:rPr lang="en-GB" sz="4000" dirty="0" smtClean="0">
                <a:solidFill>
                  <a:srgbClr val="FF0000"/>
                </a:solidFill>
              </a:rPr>
              <a:t>change</a:t>
            </a:r>
            <a:r>
              <a:rPr lang="en-GB" sz="4000" dirty="0" smtClean="0"/>
              <a:t> </a:t>
            </a:r>
            <a:r>
              <a:rPr lang="en-GB" sz="2800" dirty="0" smtClean="0"/>
              <a:t>which happens </a:t>
            </a:r>
            <a:r>
              <a:rPr lang="en-GB" sz="4000" dirty="0" smtClean="0">
                <a:solidFill>
                  <a:srgbClr val="7030A0"/>
                </a:solidFill>
              </a:rPr>
              <a:t>as the result of </a:t>
            </a:r>
            <a:r>
              <a:rPr lang="en-GB" sz="2800" dirty="0" smtClean="0"/>
              <a:t>a programme or activity.</a:t>
            </a:r>
            <a:endParaRPr lang="en-GB" sz="2800" dirty="0"/>
          </a:p>
        </p:txBody>
      </p:sp>
      <p:pic>
        <p:nvPicPr>
          <p:cNvPr id="6"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Tree>
    <p:extLst>
      <p:ext uri="{BB962C8B-B14F-4D97-AF65-F5344CB8AC3E}">
        <p14:creationId xmlns:p14="http://schemas.microsoft.com/office/powerpoint/2010/main" val="373531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323" y="764704"/>
            <a:ext cx="1428181" cy="1143000"/>
          </a:xfrm>
        </p:spPr>
        <p:txBody>
          <a:bodyPr/>
          <a:lstStyle/>
          <a:p>
            <a:r>
              <a:rPr lang="en-GB" b="1" dirty="0" smtClean="0"/>
              <a:t>Task</a:t>
            </a:r>
            <a:endParaRPr lang="en-GB" b="1" dirty="0"/>
          </a:p>
        </p:txBody>
      </p:sp>
      <p:sp>
        <p:nvSpPr>
          <p:cNvPr id="4" name="TextBox 3"/>
          <p:cNvSpPr txBox="1"/>
          <p:nvPr/>
        </p:nvSpPr>
        <p:spPr>
          <a:xfrm>
            <a:off x="628650" y="2106078"/>
            <a:ext cx="11087100" cy="2369880"/>
          </a:xfrm>
          <a:prstGeom prst="rect">
            <a:avLst/>
          </a:prstGeom>
          <a:noFill/>
        </p:spPr>
        <p:txBody>
          <a:bodyPr wrap="square" rtlCol="0">
            <a:spAutoFit/>
          </a:bodyPr>
          <a:lstStyle/>
          <a:p>
            <a:r>
              <a:rPr lang="en-GB" sz="2800" dirty="0" smtClean="0"/>
              <a:t>Look at three ‘outcome statements’ from the given list. One in each group is considered to be stronger than the other two. </a:t>
            </a:r>
          </a:p>
          <a:p>
            <a:endParaRPr lang="en-GB" sz="2800" dirty="0"/>
          </a:p>
          <a:p>
            <a:r>
              <a:rPr lang="en-GB" sz="2800" dirty="0" smtClean="0"/>
              <a:t>On the </a:t>
            </a:r>
            <a:r>
              <a:rPr lang="en-GB" sz="2800" dirty="0" err="1" smtClean="0"/>
              <a:t>A3</a:t>
            </a:r>
            <a:r>
              <a:rPr lang="en-GB" sz="2800" dirty="0" smtClean="0"/>
              <a:t> sheet individually put a </a:t>
            </a:r>
            <a:r>
              <a:rPr lang="en-GB" sz="3600" b="1" dirty="0" smtClean="0">
                <a:solidFill>
                  <a:srgbClr val="0070C0"/>
                </a:solidFill>
              </a:rPr>
              <a:t>blue</a:t>
            </a:r>
            <a:r>
              <a:rPr lang="en-GB" sz="2800" dirty="0" smtClean="0"/>
              <a:t> dot to the </a:t>
            </a:r>
            <a:r>
              <a:rPr lang="en-GB" sz="2800" b="1" dirty="0" smtClean="0"/>
              <a:t>left</a:t>
            </a:r>
            <a:r>
              <a:rPr lang="en-GB" sz="2800" dirty="0" smtClean="0"/>
              <a:t> of the statement you think is the strongest.</a:t>
            </a:r>
            <a:endParaRPr lang="en-GB" sz="2800" dirty="0"/>
          </a:p>
        </p:txBody>
      </p:sp>
      <p:pic>
        <p:nvPicPr>
          <p:cNvPr id="6"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Tree>
    <p:extLst>
      <p:ext uri="{BB962C8B-B14F-4D97-AF65-F5344CB8AC3E}">
        <p14:creationId xmlns:p14="http://schemas.microsoft.com/office/powerpoint/2010/main" val="112341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8620" y="1484784"/>
            <a:ext cx="6435787" cy="2664296"/>
          </a:xfrm>
        </p:spPr>
        <p:txBody>
          <a:bodyPr>
            <a:normAutofit/>
          </a:bodyPr>
          <a:lstStyle/>
          <a:p>
            <a:pPr marL="0" indent="0">
              <a:buNone/>
            </a:pPr>
            <a:endParaRPr lang="en-GB" sz="3000" dirty="0" smtClean="0"/>
          </a:p>
          <a:p>
            <a:r>
              <a:rPr lang="en-GB" sz="3000" dirty="0" smtClean="0"/>
              <a:t>Consistent features: Who, what &amp; how</a:t>
            </a:r>
          </a:p>
          <a:p>
            <a:r>
              <a:rPr lang="en-GB" sz="3000" dirty="0" smtClean="0"/>
              <a:t>Specific </a:t>
            </a:r>
          </a:p>
          <a:p>
            <a:r>
              <a:rPr lang="en-GB" sz="3000" dirty="0" smtClean="0"/>
              <a:t>Achievable </a:t>
            </a:r>
          </a:p>
          <a:p>
            <a:r>
              <a:rPr lang="en-GB" sz="3000" dirty="0" smtClean="0"/>
              <a:t>Measurable</a:t>
            </a:r>
          </a:p>
        </p:txBody>
      </p:sp>
      <p:sp>
        <p:nvSpPr>
          <p:cNvPr id="4" name="TextBox 3"/>
          <p:cNvSpPr txBox="1"/>
          <p:nvPr/>
        </p:nvSpPr>
        <p:spPr>
          <a:xfrm>
            <a:off x="623392" y="4501104"/>
            <a:ext cx="10753195" cy="1107996"/>
          </a:xfrm>
          <a:prstGeom prst="rect">
            <a:avLst/>
          </a:prstGeom>
          <a:noFill/>
        </p:spPr>
        <p:txBody>
          <a:bodyPr wrap="square" rtlCol="0">
            <a:spAutoFit/>
          </a:bodyPr>
          <a:lstStyle/>
          <a:p>
            <a:r>
              <a:rPr lang="en-GB" sz="3000" dirty="0" smtClean="0"/>
              <a:t>….this all helps to </a:t>
            </a:r>
            <a:r>
              <a:rPr lang="en-GB" sz="3000" dirty="0" smtClean="0">
                <a:solidFill>
                  <a:srgbClr val="008000"/>
                </a:solidFill>
              </a:rPr>
              <a:t>build shared understanding</a:t>
            </a:r>
            <a:r>
              <a:rPr lang="en-GB" sz="3000" dirty="0" smtClean="0"/>
              <a:t> and produce </a:t>
            </a:r>
            <a:r>
              <a:rPr lang="en-GB" sz="3000" dirty="0" smtClean="0">
                <a:solidFill>
                  <a:srgbClr val="00B050"/>
                </a:solidFill>
              </a:rPr>
              <a:t>actionable</a:t>
            </a:r>
            <a:r>
              <a:rPr lang="en-GB" sz="3000" dirty="0" smtClean="0"/>
              <a:t> information</a:t>
            </a:r>
            <a:r>
              <a:rPr lang="en-GB" sz="3600" b="1" dirty="0" smtClean="0"/>
              <a:t>. </a:t>
            </a:r>
            <a:endParaRPr lang="en-GB" sz="3600" b="1" dirty="0"/>
          </a:p>
        </p:txBody>
      </p:sp>
      <p:sp>
        <p:nvSpPr>
          <p:cNvPr id="8" name="Title 1"/>
          <p:cNvSpPr>
            <a:spLocks noGrp="1"/>
          </p:cNvSpPr>
          <p:nvPr>
            <p:ph type="title"/>
          </p:nvPr>
        </p:nvSpPr>
        <p:spPr>
          <a:xfrm>
            <a:off x="1007436" y="307839"/>
            <a:ext cx="9601067" cy="706090"/>
          </a:xfrm>
        </p:spPr>
        <p:txBody>
          <a:bodyPr>
            <a:normAutofit/>
          </a:bodyPr>
          <a:lstStyle/>
          <a:p>
            <a:pPr algn="ctr"/>
            <a:r>
              <a:rPr lang="en-GB" dirty="0" smtClean="0"/>
              <a:t>What does an                       look like?</a:t>
            </a:r>
            <a:endParaRPr lang="en-GB" dirty="0"/>
          </a:p>
        </p:txBody>
      </p:sp>
      <p:sp>
        <p:nvSpPr>
          <p:cNvPr id="9" name="Rounded Rectangle 8"/>
          <p:cNvSpPr/>
          <p:nvPr/>
        </p:nvSpPr>
        <p:spPr>
          <a:xfrm>
            <a:off x="5231904" y="257604"/>
            <a:ext cx="2400267" cy="800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o</a:t>
            </a:r>
            <a:r>
              <a:rPr lang="en-GB" sz="3200" dirty="0" smtClean="0"/>
              <a:t>utcome</a:t>
            </a:r>
            <a:endParaRPr lang="en-GB" sz="3200"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10"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Tree>
    <p:extLst>
      <p:ext uri="{BB962C8B-B14F-4D97-AF65-F5344CB8AC3E}">
        <p14:creationId xmlns:p14="http://schemas.microsoft.com/office/powerpoint/2010/main" val="1143659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GB" dirty="0" smtClean="0"/>
              <a:t> Strong               		building block</a:t>
            </a:r>
            <a:endParaRPr lang="en-GB" dirty="0"/>
          </a:p>
        </p:txBody>
      </p:sp>
      <p:sp>
        <p:nvSpPr>
          <p:cNvPr id="3" name="TextBox 2"/>
          <p:cNvSpPr txBox="1"/>
          <p:nvPr/>
        </p:nvSpPr>
        <p:spPr>
          <a:xfrm>
            <a:off x="1108505" y="4365105"/>
            <a:ext cx="9697077" cy="584775"/>
          </a:xfrm>
          <a:prstGeom prst="rect">
            <a:avLst/>
          </a:prstGeom>
          <a:noFill/>
        </p:spPr>
        <p:txBody>
          <a:bodyPr wrap="square" rtlCol="0">
            <a:spAutoFit/>
          </a:bodyPr>
          <a:lstStyle/>
          <a:p>
            <a:pPr algn="ctr"/>
            <a:r>
              <a:rPr lang="en-GB" sz="3200" dirty="0" smtClean="0">
                <a:solidFill>
                  <a:srgbClr val="7030A0"/>
                </a:solidFill>
              </a:rPr>
              <a:t>W</a:t>
            </a:r>
            <a:r>
              <a:rPr lang="en-GB" sz="3200" baseline="0" dirty="0" smtClean="0">
                <a:solidFill>
                  <a:srgbClr val="7030A0"/>
                </a:solidFill>
              </a:rPr>
              <a:t>ho is going to experience change</a:t>
            </a:r>
            <a:endParaRPr lang="en-GB" sz="3200" dirty="0">
              <a:solidFill>
                <a:srgbClr val="7030A0"/>
              </a:solidFill>
            </a:endParaRPr>
          </a:p>
        </p:txBody>
      </p:sp>
      <p:sp>
        <p:nvSpPr>
          <p:cNvPr id="8" name="TextBox 7"/>
          <p:cNvSpPr txBox="1"/>
          <p:nvPr/>
        </p:nvSpPr>
        <p:spPr>
          <a:xfrm>
            <a:off x="1919536" y="3146195"/>
            <a:ext cx="8064896" cy="584775"/>
          </a:xfrm>
          <a:prstGeom prst="rect">
            <a:avLst/>
          </a:prstGeom>
          <a:noFill/>
        </p:spPr>
        <p:txBody>
          <a:bodyPr wrap="square" rtlCol="0">
            <a:spAutoFit/>
          </a:bodyPr>
          <a:lstStyle/>
          <a:p>
            <a:pPr algn="ctr"/>
            <a:r>
              <a:rPr lang="en-GB" sz="3200" dirty="0">
                <a:solidFill>
                  <a:schemeClr val="accent2"/>
                </a:solidFill>
              </a:rPr>
              <a:t>W</a:t>
            </a:r>
            <a:r>
              <a:rPr lang="en-GB" sz="3200" baseline="0" dirty="0" smtClean="0">
                <a:solidFill>
                  <a:schemeClr val="accent2"/>
                </a:solidFill>
              </a:rPr>
              <a:t>hat will change</a:t>
            </a:r>
            <a:endParaRPr lang="en-GB" sz="3200" dirty="0">
              <a:solidFill>
                <a:schemeClr val="accent2"/>
              </a:solidFill>
            </a:endParaRPr>
          </a:p>
        </p:txBody>
      </p:sp>
      <p:sp>
        <p:nvSpPr>
          <p:cNvPr id="9" name="TextBox 8"/>
          <p:cNvSpPr txBox="1"/>
          <p:nvPr/>
        </p:nvSpPr>
        <p:spPr>
          <a:xfrm>
            <a:off x="3119669" y="1916833"/>
            <a:ext cx="6144683" cy="584775"/>
          </a:xfrm>
          <a:prstGeom prst="rect">
            <a:avLst/>
          </a:prstGeom>
          <a:noFill/>
        </p:spPr>
        <p:txBody>
          <a:bodyPr wrap="square" rtlCol="0">
            <a:spAutoFit/>
          </a:bodyPr>
          <a:lstStyle/>
          <a:p>
            <a:pPr algn="ctr"/>
            <a:r>
              <a:rPr lang="en-GB" sz="3200" dirty="0">
                <a:solidFill>
                  <a:srgbClr val="00B050"/>
                </a:solidFill>
              </a:rPr>
              <a:t>H</a:t>
            </a:r>
            <a:r>
              <a:rPr lang="en-GB" sz="3200" baseline="0" dirty="0" smtClean="0">
                <a:solidFill>
                  <a:srgbClr val="00B050"/>
                </a:solidFill>
              </a:rPr>
              <a:t>ow it’s going to change</a:t>
            </a:r>
            <a:endParaRPr lang="en-GB" sz="3200" dirty="0">
              <a:solidFill>
                <a:srgbClr val="00B050"/>
              </a:solidFill>
            </a:endParaRPr>
          </a:p>
        </p:txBody>
      </p:sp>
      <p:sp>
        <p:nvSpPr>
          <p:cNvPr id="6" name="Rounded Rectangle 5"/>
          <p:cNvSpPr/>
          <p:nvPr/>
        </p:nvSpPr>
        <p:spPr>
          <a:xfrm>
            <a:off x="4220019" y="554129"/>
            <a:ext cx="2167683" cy="800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o</a:t>
            </a:r>
            <a:r>
              <a:rPr lang="en-GB" sz="2800" dirty="0" smtClean="0"/>
              <a:t>utcome</a:t>
            </a:r>
            <a:endParaRPr lang="en-GB" sz="2800" dirty="0"/>
          </a:p>
        </p:txBody>
      </p:sp>
      <p:pic>
        <p:nvPicPr>
          <p:cNvPr id="10"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Tree>
    <p:extLst>
      <p:ext uri="{BB962C8B-B14F-4D97-AF65-F5344CB8AC3E}">
        <p14:creationId xmlns:p14="http://schemas.microsoft.com/office/powerpoint/2010/main" val="225823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3">
                                            <p:txEl>
                                              <p:pRg st="0" end="0"/>
                                            </p:txEl>
                                          </p:spTgt>
                                        </p:tgtEl>
                                        <p:attrNameLst>
                                          <p:attrName>ppt_x</p:attrName>
                                          <p:attrName>ppt_y</p:attrName>
                                        </p:attrNameLst>
                                      </p:cBhvr>
                                    </p:animMotion>
                                    <p:animRot by="1500000">
                                      <p:cBhvr>
                                        <p:cTn id="22" dur="125" fill="hold">
                                          <p:stCondLst>
                                            <p:cond delay="0"/>
                                          </p:stCondLst>
                                        </p:cTn>
                                        <p:tgtEl>
                                          <p:spTgt spid="3">
                                            <p:txEl>
                                              <p:pRg st="0" end="0"/>
                                            </p:txEl>
                                          </p:spTgt>
                                        </p:tgtEl>
                                        <p:attrNameLst>
                                          <p:attrName>r</p:attrName>
                                        </p:attrNameLst>
                                      </p:cBhvr>
                                    </p:animRot>
                                    <p:animRot by="-1500000">
                                      <p:cBhvr>
                                        <p:cTn id="23" dur="125" fill="hold">
                                          <p:stCondLst>
                                            <p:cond delay="125"/>
                                          </p:stCondLst>
                                        </p:cTn>
                                        <p:tgtEl>
                                          <p:spTgt spid="3">
                                            <p:txEl>
                                              <p:pRg st="0" end="0"/>
                                            </p:txEl>
                                          </p:spTgt>
                                        </p:tgtEl>
                                        <p:attrNameLst>
                                          <p:attrName>r</p:attrName>
                                        </p:attrNameLst>
                                      </p:cBhvr>
                                    </p:animRot>
                                    <p:animRot by="-1500000">
                                      <p:cBhvr>
                                        <p:cTn id="24" dur="125" fill="hold">
                                          <p:stCondLst>
                                            <p:cond delay="250"/>
                                          </p:stCondLst>
                                        </p:cTn>
                                        <p:tgtEl>
                                          <p:spTgt spid="3">
                                            <p:txEl>
                                              <p:pRg st="0" end="0"/>
                                            </p:txEl>
                                          </p:spTgt>
                                        </p:tgtEl>
                                        <p:attrNameLst>
                                          <p:attrName>r</p:attrName>
                                        </p:attrNameLst>
                                      </p:cBhvr>
                                    </p:animRot>
                                    <p:animRot by="1500000">
                                      <p:cBhvr>
                                        <p:cTn id="25"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will experience change?</a:t>
            </a:r>
            <a:endParaRPr lang="en-GB" dirty="0"/>
          </a:p>
        </p:txBody>
      </p:sp>
      <p:sp>
        <p:nvSpPr>
          <p:cNvPr id="10" name="TextBox 9"/>
          <p:cNvSpPr txBox="1"/>
          <p:nvPr/>
        </p:nvSpPr>
        <p:spPr>
          <a:xfrm>
            <a:off x="2753661" y="2420889"/>
            <a:ext cx="4128459" cy="584775"/>
          </a:xfrm>
          <a:prstGeom prst="rect">
            <a:avLst/>
          </a:prstGeom>
          <a:noFill/>
        </p:spPr>
        <p:txBody>
          <a:bodyPr wrap="square" rtlCol="0">
            <a:spAutoFit/>
          </a:bodyPr>
          <a:lstStyle/>
          <a:p>
            <a:r>
              <a:rPr lang="en-GB" sz="3200" dirty="0" smtClean="0"/>
              <a:t>Who will change </a:t>
            </a:r>
            <a:r>
              <a:rPr lang="en-GB" sz="3200" dirty="0" smtClean="0">
                <a:solidFill>
                  <a:srgbClr val="0070C0"/>
                </a:solidFill>
              </a:rPr>
              <a:t>first*</a:t>
            </a:r>
            <a:endParaRPr lang="en-GB" sz="3200" dirty="0"/>
          </a:p>
        </p:txBody>
      </p:sp>
      <p:sp>
        <p:nvSpPr>
          <p:cNvPr id="16" name="TextBox 15"/>
          <p:cNvSpPr txBox="1"/>
          <p:nvPr/>
        </p:nvSpPr>
        <p:spPr>
          <a:xfrm>
            <a:off x="7536159" y="2069607"/>
            <a:ext cx="3648405" cy="1569660"/>
          </a:xfrm>
          <a:prstGeom prst="rect">
            <a:avLst/>
          </a:prstGeom>
          <a:noFill/>
        </p:spPr>
        <p:txBody>
          <a:bodyPr wrap="square" rtlCol="0">
            <a:spAutoFit/>
          </a:bodyPr>
          <a:lstStyle/>
          <a:p>
            <a:r>
              <a:rPr lang="en-GB" sz="2400" dirty="0" smtClean="0"/>
              <a:t>Practitioners</a:t>
            </a:r>
          </a:p>
          <a:p>
            <a:r>
              <a:rPr lang="en-GB" sz="2400" dirty="0" err="1" smtClean="0"/>
              <a:t>Headteachers</a:t>
            </a:r>
            <a:endParaRPr lang="en-GB" sz="2400" dirty="0" smtClean="0"/>
          </a:p>
          <a:p>
            <a:r>
              <a:rPr lang="en-GB" sz="2400" dirty="0" smtClean="0"/>
              <a:t>Learners </a:t>
            </a:r>
          </a:p>
          <a:p>
            <a:r>
              <a:rPr lang="en-GB" sz="2400" dirty="0" smtClean="0"/>
              <a:t>Parents/carers</a:t>
            </a:r>
          </a:p>
        </p:txBody>
      </p:sp>
      <p:sp>
        <p:nvSpPr>
          <p:cNvPr id="3" name="TextBox 2"/>
          <p:cNvSpPr txBox="1"/>
          <p:nvPr/>
        </p:nvSpPr>
        <p:spPr>
          <a:xfrm>
            <a:off x="1295467" y="4596231"/>
            <a:ext cx="3522423" cy="923330"/>
          </a:xfrm>
          <a:prstGeom prst="rect">
            <a:avLst/>
          </a:prstGeom>
          <a:noFill/>
        </p:spPr>
        <p:txBody>
          <a:bodyPr wrap="square" rtlCol="0">
            <a:spAutoFit/>
          </a:bodyPr>
          <a:lstStyle/>
          <a:p>
            <a:r>
              <a:rPr lang="en-GB" dirty="0" smtClean="0"/>
              <a:t>* </a:t>
            </a:r>
            <a:r>
              <a:rPr lang="en-GB" i="1" dirty="0" smtClean="0"/>
              <a:t>Immediate recipients of outputs, or who are directly participating in activities.</a:t>
            </a:r>
            <a:endParaRPr lang="en-GB" i="1"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Tree>
    <p:extLst>
      <p:ext uri="{BB962C8B-B14F-4D97-AF65-F5344CB8AC3E}">
        <p14:creationId xmlns:p14="http://schemas.microsoft.com/office/powerpoint/2010/main" val="121058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6">
                                            <p:txEl>
                                              <p:pRg st="0" end="0"/>
                                            </p:txEl>
                                          </p:spTgt>
                                        </p:tgtEl>
                                        <p:attrNameLst>
                                          <p:attrName>ppt_x</p:attrName>
                                          <p:attrName>ppt_y</p:attrName>
                                        </p:attrNameLst>
                                      </p:cBhvr>
                                    </p:animMotion>
                                    <p:animRot by="1500000">
                                      <p:cBhvr>
                                        <p:cTn id="7" dur="125" fill="hold">
                                          <p:stCondLst>
                                            <p:cond delay="0"/>
                                          </p:stCondLst>
                                        </p:cTn>
                                        <p:tgtEl>
                                          <p:spTgt spid="16">
                                            <p:txEl>
                                              <p:pRg st="0" end="0"/>
                                            </p:txEl>
                                          </p:spTgt>
                                        </p:tgtEl>
                                        <p:attrNameLst>
                                          <p:attrName>r</p:attrName>
                                        </p:attrNameLst>
                                      </p:cBhvr>
                                    </p:animRot>
                                    <p:animRot by="-1500000">
                                      <p:cBhvr>
                                        <p:cTn id="8" dur="125" fill="hold">
                                          <p:stCondLst>
                                            <p:cond delay="125"/>
                                          </p:stCondLst>
                                        </p:cTn>
                                        <p:tgtEl>
                                          <p:spTgt spid="16">
                                            <p:txEl>
                                              <p:pRg st="0" end="0"/>
                                            </p:txEl>
                                          </p:spTgt>
                                        </p:tgtEl>
                                        <p:attrNameLst>
                                          <p:attrName>r</p:attrName>
                                        </p:attrNameLst>
                                      </p:cBhvr>
                                    </p:animRot>
                                    <p:animRot by="-1500000">
                                      <p:cBhvr>
                                        <p:cTn id="9" dur="125" fill="hold">
                                          <p:stCondLst>
                                            <p:cond delay="250"/>
                                          </p:stCondLst>
                                        </p:cTn>
                                        <p:tgtEl>
                                          <p:spTgt spid="16">
                                            <p:txEl>
                                              <p:pRg st="0" end="0"/>
                                            </p:txEl>
                                          </p:spTgt>
                                        </p:tgtEl>
                                        <p:attrNameLst>
                                          <p:attrName>r</p:attrName>
                                        </p:attrNameLst>
                                      </p:cBhvr>
                                    </p:animRot>
                                    <p:animRot by="1500000">
                                      <p:cBhvr>
                                        <p:cTn id="10" dur="125" fill="hold">
                                          <p:stCondLst>
                                            <p:cond delay="375"/>
                                          </p:stCondLst>
                                        </p:cTn>
                                        <p:tgtEl>
                                          <p:spTgt spid="1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change?</a:t>
            </a:r>
            <a:endParaRPr lang="en-GB" dirty="0"/>
          </a:p>
        </p:txBody>
      </p:sp>
      <p:sp>
        <p:nvSpPr>
          <p:cNvPr id="10" name="TextBox 9"/>
          <p:cNvSpPr txBox="1"/>
          <p:nvPr/>
        </p:nvSpPr>
        <p:spPr>
          <a:xfrm>
            <a:off x="2753661" y="2420888"/>
            <a:ext cx="4128459" cy="1569660"/>
          </a:xfrm>
          <a:prstGeom prst="rect">
            <a:avLst/>
          </a:prstGeom>
          <a:noFill/>
        </p:spPr>
        <p:txBody>
          <a:bodyPr wrap="square" rtlCol="0">
            <a:spAutoFit/>
          </a:bodyPr>
          <a:lstStyle/>
          <a:p>
            <a:r>
              <a:rPr lang="en-GB" sz="3200" dirty="0" smtClean="0"/>
              <a:t>What change do they experience </a:t>
            </a:r>
            <a:r>
              <a:rPr lang="en-GB" sz="3200" dirty="0" smtClean="0">
                <a:solidFill>
                  <a:srgbClr val="0070C0"/>
                </a:solidFill>
              </a:rPr>
              <a:t>first (in the short term)</a:t>
            </a:r>
            <a:r>
              <a:rPr lang="en-GB" sz="3200" dirty="0" smtClean="0"/>
              <a:t>?</a:t>
            </a:r>
            <a:endParaRPr lang="en-GB" sz="3200" dirty="0"/>
          </a:p>
        </p:txBody>
      </p:sp>
      <p:sp>
        <p:nvSpPr>
          <p:cNvPr id="16" name="TextBox 15"/>
          <p:cNvSpPr txBox="1"/>
          <p:nvPr/>
        </p:nvSpPr>
        <p:spPr>
          <a:xfrm>
            <a:off x="7285469" y="1946726"/>
            <a:ext cx="2382233" cy="3785652"/>
          </a:xfrm>
          <a:prstGeom prst="rect">
            <a:avLst/>
          </a:prstGeom>
          <a:noFill/>
        </p:spPr>
        <p:txBody>
          <a:bodyPr wrap="square" rtlCol="0">
            <a:spAutoFit/>
          </a:bodyPr>
          <a:lstStyle/>
          <a:p>
            <a:r>
              <a:rPr lang="en-GB" sz="2400" dirty="0" smtClean="0"/>
              <a:t>Motivation</a:t>
            </a:r>
          </a:p>
          <a:p>
            <a:r>
              <a:rPr lang="en-GB" sz="2400" dirty="0" smtClean="0"/>
              <a:t>Knowledge</a:t>
            </a:r>
          </a:p>
          <a:p>
            <a:r>
              <a:rPr lang="en-GB" sz="2400" dirty="0" smtClean="0"/>
              <a:t>Awareness</a:t>
            </a:r>
          </a:p>
          <a:p>
            <a:r>
              <a:rPr lang="en-GB" sz="2400" dirty="0" smtClean="0"/>
              <a:t>Understanding</a:t>
            </a:r>
          </a:p>
          <a:p>
            <a:r>
              <a:rPr lang="en-GB" sz="2400" dirty="0" smtClean="0"/>
              <a:t>Attitudes</a:t>
            </a:r>
          </a:p>
          <a:p>
            <a:r>
              <a:rPr lang="en-GB" sz="2400" dirty="0" smtClean="0"/>
              <a:t>Thinking</a:t>
            </a:r>
          </a:p>
          <a:p>
            <a:r>
              <a:rPr lang="en-GB" sz="2400" dirty="0" smtClean="0"/>
              <a:t>Perceptions</a:t>
            </a:r>
          </a:p>
          <a:p>
            <a:r>
              <a:rPr lang="en-GB" sz="2400" dirty="0" smtClean="0"/>
              <a:t>Opinions</a:t>
            </a:r>
          </a:p>
          <a:p>
            <a:r>
              <a:rPr lang="en-GB" sz="2400" dirty="0" smtClean="0"/>
              <a:t>Aspirations</a:t>
            </a:r>
          </a:p>
          <a:p>
            <a:r>
              <a:rPr lang="en-GB" sz="2400" dirty="0" smtClean="0"/>
              <a:t>Confidence</a:t>
            </a:r>
          </a:p>
        </p:txBody>
      </p:sp>
      <p:pic>
        <p:nvPicPr>
          <p:cNvPr id="6"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Tree>
    <p:extLst>
      <p:ext uri="{BB962C8B-B14F-4D97-AF65-F5344CB8AC3E}">
        <p14:creationId xmlns:p14="http://schemas.microsoft.com/office/powerpoint/2010/main" val="235711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6">
                                            <p:txEl>
                                              <p:pRg st="1" end="1"/>
                                            </p:txEl>
                                          </p:spTgt>
                                        </p:tgtEl>
                                        <p:attrNameLst>
                                          <p:attrName>ppt_x</p:attrName>
                                          <p:attrName>ppt_y</p:attrName>
                                        </p:attrNameLst>
                                      </p:cBhvr>
                                    </p:animMotion>
                                    <p:animRot by="1500000">
                                      <p:cBhvr>
                                        <p:cTn id="7" dur="125" fill="hold">
                                          <p:stCondLst>
                                            <p:cond delay="0"/>
                                          </p:stCondLst>
                                        </p:cTn>
                                        <p:tgtEl>
                                          <p:spTgt spid="16">
                                            <p:txEl>
                                              <p:pRg st="1" end="1"/>
                                            </p:txEl>
                                          </p:spTgt>
                                        </p:tgtEl>
                                        <p:attrNameLst>
                                          <p:attrName>r</p:attrName>
                                        </p:attrNameLst>
                                      </p:cBhvr>
                                    </p:animRot>
                                    <p:animRot by="-1500000">
                                      <p:cBhvr>
                                        <p:cTn id="8" dur="125" fill="hold">
                                          <p:stCondLst>
                                            <p:cond delay="125"/>
                                          </p:stCondLst>
                                        </p:cTn>
                                        <p:tgtEl>
                                          <p:spTgt spid="16">
                                            <p:txEl>
                                              <p:pRg st="1" end="1"/>
                                            </p:txEl>
                                          </p:spTgt>
                                        </p:tgtEl>
                                        <p:attrNameLst>
                                          <p:attrName>r</p:attrName>
                                        </p:attrNameLst>
                                      </p:cBhvr>
                                    </p:animRot>
                                    <p:animRot by="-1500000">
                                      <p:cBhvr>
                                        <p:cTn id="9" dur="125" fill="hold">
                                          <p:stCondLst>
                                            <p:cond delay="250"/>
                                          </p:stCondLst>
                                        </p:cTn>
                                        <p:tgtEl>
                                          <p:spTgt spid="16">
                                            <p:txEl>
                                              <p:pRg st="1" end="1"/>
                                            </p:txEl>
                                          </p:spTgt>
                                        </p:tgtEl>
                                        <p:attrNameLst>
                                          <p:attrName>r</p:attrName>
                                        </p:attrNameLst>
                                      </p:cBhvr>
                                    </p:animRot>
                                    <p:animRot by="1500000">
                                      <p:cBhvr>
                                        <p:cTn id="10" dur="125" fill="hold">
                                          <p:stCondLst>
                                            <p:cond delay="375"/>
                                          </p:stCondLst>
                                        </p:cTn>
                                        <p:tgtEl>
                                          <p:spTgt spid="16">
                                            <p:txEl>
                                              <p:pRg st="1" end="1"/>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6">
                                            <p:txEl>
                                              <p:pRg st="2" end="2"/>
                                            </p:txEl>
                                          </p:spTgt>
                                        </p:tgtEl>
                                        <p:attrNameLst>
                                          <p:attrName>ppt_x</p:attrName>
                                          <p:attrName>ppt_y</p:attrName>
                                        </p:attrNameLst>
                                      </p:cBhvr>
                                    </p:animMotion>
                                    <p:animRot by="1500000">
                                      <p:cBhvr>
                                        <p:cTn id="13" dur="125" fill="hold">
                                          <p:stCondLst>
                                            <p:cond delay="0"/>
                                          </p:stCondLst>
                                        </p:cTn>
                                        <p:tgtEl>
                                          <p:spTgt spid="16">
                                            <p:txEl>
                                              <p:pRg st="2" end="2"/>
                                            </p:txEl>
                                          </p:spTgt>
                                        </p:tgtEl>
                                        <p:attrNameLst>
                                          <p:attrName>r</p:attrName>
                                        </p:attrNameLst>
                                      </p:cBhvr>
                                    </p:animRot>
                                    <p:animRot by="-1500000">
                                      <p:cBhvr>
                                        <p:cTn id="14" dur="125" fill="hold">
                                          <p:stCondLst>
                                            <p:cond delay="125"/>
                                          </p:stCondLst>
                                        </p:cTn>
                                        <p:tgtEl>
                                          <p:spTgt spid="16">
                                            <p:txEl>
                                              <p:pRg st="2" end="2"/>
                                            </p:txEl>
                                          </p:spTgt>
                                        </p:tgtEl>
                                        <p:attrNameLst>
                                          <p:attrName>r</p:attrName>
                                        </p:attrNameLst>
                                      </p:cBhvr>
                                    </p:animRot>
                                    <p:animRot by="-1500000">
                                      <p:cBhvr>
                                        <p:cTn id="15" dur="125" fill="hold">
                                          <p:stCondLst>
                                            <p:cond delay="250"/>
                                          </p:stCondLst>
                                        </p:cTn>
                                        <p:tgtEl>
                                          <p:spTgt spid="16">
                                            <p:txEl>
                                              <p:pRg st="2" end="2"/>
                                            </p:txEl>
                                          </p:spTgt>
                                        </p:tgtEl>
                                        <p:attrNameLst>
                                          <p:attrName>r</p:attrName>
                                        </p:attrNameLst>
                                      </p:cBhvr>
                                    </p:animRot>
                                    <p:animRot by="1500000">
                                      <p:cBhvr>
                                        <p:cTn id="16" dur="125" fill="hold">
                                          <p:stCondLst>
                                            <p:cond delay="375"/>
                                          </p:stCondLst>
                                        </p:cTn>
                                        <p:tgtEl>
                                          <p:spTgt spid="1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change?</a:t>
            </a:r>
            <a:endParaRPr lang="en-GB" dirty="0"/>
          </a:p>
        </p:txBody>
      </p:sp>
      <p:sp>
        <p:nvSpPr>
          <p:cNvPr id="4" name="Oval 3"/>
          <p:cNvSpPr/>
          <p:nvPr/>
        </p:nvSpPr>
        <p:spPr>
          <a:xfrm>
            <a:off x="431372" y="1350787"/>
            <a:ext cx="2112235"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Changed State</a:t>
            </a:r>
            <a:endParaRPr lang="en-GB" dirty="0">
              <a:solidFill>
                <a:schemeClr val="tx1"/>
              </a:solidFill>
            </a:endParaRPr>
          </a:p>
        </p:txBody>
      </p:sp>
      <p:cxnSp>
        <p:nvCxnSpPr>
          <p:cNvPr id="7" name="Straight Connector 6"/>
          <p:cNvCxnSpPr/>
          <p:nvPr/>
        </p:nvCxnSpPr>
        <p:spPr>
          <a:xfrm>
            <a:off x="2417624" y="2141956"/>
            <a:ext cx="672075" cy="27893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53661" y="2420888"/>
            <a:ext cx="4128459" cy="2062103"/>
          </a:xfrm>
          <a:prstGeom prst="rect">
            <a:avLst/>
          </a:prstGeom>
          <a:noFill/>
        </p:spPr>
        <p:txBody>
          <a:bodyPr wrap="square" rtlCol="0">
            <a:spAutoFit/>
          </a:bodyPr>
          <a:lstStyle/>
          <a:p>
            <a:r>
              <a:rPr lang="en-GB" sz="3200" dirty="0" smtClean="0"/>
              <a:t>What change do they experience </a:t>
            </a:r>
            <a:r>
              <a:rPr lang="en-GB" sz="3200" dirty="0" smtClean="0">
                <a:solidFill>
                  <a:srgbClr val="0070C0"/>
                </a:solidFill>
              </a:rPr>
              <a:t>next (medium or long term)</a:t>
            </a:r>
            <a:r>
              <a:rPr lang="en-GB" sz="3200" dirty="0" smtClean="0"/>
              <a:t>?</a:t>
            </a:r>
            <a:endParaRPr lang="en-GB" sz="3200" dirty="0"/>
          </a:p>
        </p:txBody>
      </p:sp>
      <p:sp>
        <p:nvSpPr>
          <p:cNvPr id="3" name="Cloud Callout 2"/>
          <p:cNvSpPr/>
          <p:nvPr/>
        </p:nvSpPr>
        <p:spPr>
          <a:xfrm>
            <a:off x="8880309" y="1637897"/>
            <a:ext cx="2937344" cy="1008112"/>
          </a:xfrm>
          <a:prstGeom prst="cloudCallout">
            <a:avLst>
              <a:gd name="adj1" fmla="val -52278"/>
              <a:gd name="adj2" fmla="val 831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Collaboration</a:t>
            </a:r>
            <a:endParaRPr lang="en-GB" dirty="0"/>
          </a:p>
        </p:txBody>
      </p:sp>
      <p:sp>
        <p:nvSpPr>
          <p:cNvPr id="8" name="Cloud Callout 7"/>
          <p:cNvSpPr/>
          <p:nvPr/>
        </p:nvSpPr>
        <p:spPr>
          <a:xfrm>
            <a:off x="9215097" y="3486492"/>
            <a:ext cx="2937344" cy="1008112"/>
          </a:xfrm>
          <a:prstGeom prst="cloudCallout">
            <a:avLst>
              <a:gd name="adj1" fmla="val -65484"/>
              <a:gd name="adj2" fmla="val -36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Using of info/data</a:t>
            </a:r>
            <a:endParaRPr lang="en-GB" dirty="0"/>
          </a:p>
        </p:txBody>
      </p:sp>
      <p:sp>
        <p:nvSpPr>
          <p:cNvPr id="11" name="Cloud Callout 10"/>
          <p:cNvSpPr/>
          <p:nvPr/>
        </p:nvSpPr>
        <p:spPr>
          <a:xfrm>
            <a:off x="8802347" y="4941168"/>
            <a:ext cx="2937344" cy="1008112"/>
          </a:xfrm>
          <a:prstGeom prst="cloudCallout">
            <a:avLst>
              <a:gd name="adj1" fmla="val -51019"/>
              <a:gd name="adj2" fmla="val -84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Engagement/participation</a:t>
            </a:r>
            <a:endParaRPr lang="en-GB" dirty="0"/>
          </a:p>
        </p:txBody>
      </p:sp>
      <p:sp>
        <p:nvSpPr>
          <p:cNvPr id="12" name="TextBox 11"/>
          <p:cNvSpPr txBox="1"/>
          <p:nvPr/>
        </p:nvSpPr>
        <p:spPr>
          <a:xfrm>
            <a:off x="6942030" y="1721407"/>
            <a:ext cx="1860317" cy="3785652"/>
          </a:xfrm>
          <a:prstGeom prst="rect">
            <a:avLst/>
          </a:prstGeom>
          <a:noFill/>
        </p:spPr>
        <p:txBody>
          <a:bodyPr wrap="square" rtlCol="0">
            <a:spAutoFit/>
          </a:bodyPr>
          <a:lstStyle/>
          <a:p>
            <a:r>
              <a:rPr lang="en-GB" sz="2400" dirty="0" smtClean="0"/>
              <a:t>Practice </a:t>
            </a:r>
          </a:p>
          <a:p>
            <a:r>
              <a:rPr lang="en-GB" sz="2400" dirty="0" smtClean="0"/>
              <a:t>Actions</a:t>
            </a:r>
          </a:p>
          <a:p>
            <a:r>
              <a:rPr lang="en-GB" sz="2400" dirty="0" smtClean="0"/>
              <a:t>Behaviour</a:t>
            </a:r>
          </a:p>
          <a:p>
            <a:r>
              <a:rPr lang="en-GB" sz="2400" dirty="0" smtClean="0"/>
              <a:t>Policies</a:t>
            </a:r>
          </a:p>
          <a:p>
            <a:r>
              <a:rPr lang="en-GB" sz="2400" dirty="0" smtClean="0"/>
              <a:t>Content</a:t>
            </a:r>
          </a:p>
          <a:p>
            <a:r>
              <a:rPr lang="en-GB" sz="2400" dirty="0" smtClean="0"/>
              <a:t>Processes</a:t>
            </a:r>
          </a:p>
          <a:p>
            <a:r>
              <a:rPr lang="en-GB" sz="2400" dirty="0" smtClean="0"/>
              <a:t>Provision</a:t>
            </a:r>
          </a:p>
          <a:p>
            <a:r>
              <a:rPr lang="en-GB" sz="2400" dirty="0" smtClean="0"/>
              <a:t>Decision-making</a:t>
            </a:r>
          </a:p>
          <a:p>
            <a:r>
              <a:rPr lang="en-GB" sz="2400" dirty="0" smtClean="0"/>
              <a:t>Partnerships</a:t>
            </a:r>
          </a:p>
        </p:txBody>
      </p:sp>
      <p:pic>
        <p:nvPicPr>
          <p:cNvPr id="14" name="Picture 6"/>
          <p:cNvPicPr>
            <a:picLocks noChangeAspect="1"/>
          </p:cNvPicPr>
          <p:nvPr/>
        </p:nvPicPr>
        <p:blipFill>
          <a:blip r:embed="rId3" cstate="screen">
            <a:extLst>
              <a:ext uri="{28A0092B-C50C-407E-A947-70E740481C1C}">
                <a14:useLocalDpi xmlns:a14="http://schemas.microsoft.com/office/drawing/2010/main"/>
              </a:ext>
            </a:extLst>
          </a:blip>
          <a:srcRect l="23560" t="23657" r="26010" b="31599"/>
          <a:stretch>
            <a:fillRect/>
          </a:stretch>
        </p:blipFill>
        <p:spPr bwMode="auto">
          <a:xfrm>
            <a:off x="2118" y="5829301"/>
            <a:ext cx="1230418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8592278" y="6351588"/>
            <a:ext cx="3360373" cy="276999"/>
          </a:xfrm>
          <a:prstGeom prst="rect">
            <a:avLst/>
          </a:prstGeom>
          <a:noFill/>
        </p:spPr>
        <p:txBody>
          <a:bodyPr wrap="square" rtlCol="0">
            <a:spAutoFit/>
          </a:bodyPr>
          <a:lstStyle/>
          <a:p>
            <a:r>
              <a:rPr lang="en-GB" sz="1200" dirty="0" smtClean="0">
                <a:solidFill>
                  <a:schemeClr val="bg1"/>
                </a:solidFill>
              </a:rPr>
              <a:t>Transforming Lives Through Learning</a:t>
            </a:r>
            <a:endParaRPr lang="en-GB" sz="1200" dirty="0">
              <a:solidFill>
                <a:schemeClr val="bg1"/>
              </a:solidFill>
            </a:endParaRPr>
          </a:p>
        </p:txBody>
      </p:sp>
    </p:spTree>
    <p:extLst>
      <p:ext uri="{BB962C8B-B14F-4D97-AF65-F5344CB8AC3E}">
        <p14:creationId xmlns:p14="http://schemas.microsoft.com/office/powerpoint/2010/main" val="163158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2">
                                            <p:txEl>
                                              <p:pRg st="0" end="0"/>
                                            </p:txEl>
                                          </p:spTgt>
                                        </p:tgtEl>
                                        <p:attrNameLst>
                                          <p:attrName>ppt_x</p:attrName>
                                          <p:attrName>ppt_y</p:attrName>
                                        </p:attrNameLst>
                                      </p:cBhvr>
                                    </p:animMotion>
                                    <p:animRot by="1500000">
                                      <p:cBhvr>
                                        <p:cTn id="7" dur="125" fill="hold">
                                          <p:stCondLst>
                                            <p:cond delay="0"/>
                                          </p:stCondLst>
                                        </p:cTn>
                                        <p:tgtEl>
                                          <p:spTgt spid="12">
                                            <p:txEl>
                                              <p:pRg st="0" end="0"/>
                                            </p:txEl>
                                          </p:spTgt>
                                        </p:tgtEl>
                                        <p:attrNameLst>
                                          <p:attrName>r</p:attrName>
                                        </p:attrNameLst>
                                      </p:cBhvr>
                                    </p:animRot>
                                    <p:animRot by="-1500000">
                                      <p:cBhvr>
                                        <p:cTn id="8" dur="125" fill="hold">
                                          <p:stCondLst>
                                            <p:cond delay="125"/>
                                          </p:stCondLst>
                                        </p:cTn>
                                        <p:tgtEl>
                                          <p:spTgt spid="12">
                                            <p:txEl>
                                              <p:pRg st="0" end="0"/>
                                            </p:txEl>
                                          </p:spTgt>
                                        </p:tgtEl>
                                        <p:attrNameLst>
                                          <p:attrName>r</p:attrName>
                                        </p:attrNameLst>
                                      </p:cBhvr>
                                    </p:animRot>
                                    <p:animRot by="-1500000">
                                      <p:cBhvr>
                                        <p:cTn id="9" dur="125" fill="hold">
                                          <p:stCondLst>
                                            <p:cond delay="250"/>
                                          </p:stCondLst>
                                        </p:cTn>
                                        <p:tgtEl>
                                          <p:spTgt spid="12">
                                            <p:txEl>
                                              <p:pRg st="0" end="0"/>
                                            </p:txEl>
                                          </p:spTgt>
                                        </p:tgtEl>
                                        <p:attrNameLst>
                                          <p:attrName>r</p:attrName>
                                        </p:attrNameLst>
                                      </p:cBhvr>
                                    </p:animRot>
                                    <p:animRot by="1500000">
                                      <p:cBhvr>
                                        <p:cTn id="10" dur="125" fill="hold">
                                          <p:stCondLst>
                                            <p:cond delay="375"/>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C73178-A48A-4AC0-9066-5A204E81BB10}"/>
</file>

<file path=customXml/itemProps2.xml><?xml version="1.0" encoding="utf-8"?>
<ds:datastoreItem xmlns:ds="http://schemas.openxmlformats.org/officeDocument/2006/customXml" ds:itemID="{E078B05A-52A3-4FB1-B7EB-ECF95E68A706}"/>
</file>

<file path=customXml/itemProps3.xml><?xml version="1.0" encoding="utf-8"?>
<ds:datastoreItem xmlns:ds="http://schemas.openxmlformats.org/officeDocument/2006/customXml" ds:itemID="{C2413C27-3CB7-4A96-9FBD-453D71522EB5}"/>
</file>

<file path=docProps/app.xml><?xml version="1.0" encoding="utf-8"?>
<Properties xmlns="http://schemas.openxmlformats.org/officeDocument/2006/extended-properties" xmlns:vt="http://schemas.openxmlformats.org/officeDocument/2006/docPropsVTypes">
  <Template>Office Theme</Template>
  <TotalTime>2269</TotalTime>
  <Words>1272</Words>
  <Application>Microsoft Office PowerPoint</Application>
  <PresentationFormat>Widescreen</PresentationFormat>
  <Paragraphs>264</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What is an outcome?</vt:lpstr>
      <vt:lpstr>Task</vt:lpstr>
      <vt:lpstr>What does an                       look like?</vt:lpstr>
      <vt:lpstr> Strong                 building block</vt:lpstr>
      <vt:lpstr>Who will experience change?</vt:lpstr>
      <vt:lpstr>What will change?</vt:lpstr>
      <vt:lpstr>What will change?</vt:lpstr>
      <vt:lpstr>What’s in an                ?</vt:lpstr>
      <vt:lpstr>PowerPoint Presentation</vt:lpstr>
      <vt:lpstr>Putting together a strong building block</vt:lpstr>
      <vt:lpstr>Five key indicators in identifying and closing the poverty gap </vt:lpstr>
      <vt:lpstr>Primary Focus</vt:lpstr>
      <vt:lpstr>Secondary Focus</vt:lpstr>
      <vt:lpstr>What does an                       look like?</vt:lpstr>
      <vt:lpstr>Task</vt:lpstr>
      <vt:lpstr>Points to consider when reporting: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Outcomes and Measures</dc:title>
  <dc:creator>Colette Black</dc:creator>
  <cp:lastModifiedBy>Stevenson J (Jeremy)</cp:lastModifiedBy>
  <cp:revision>126</cp:revision>
  <dcterms:created xsi:type="dcterms:W3CDTF">2017-01-31T20:38:57Z</dcterms:created>
  <dcterms:modified xsi:type="dcterms:W3CDTF">2018-02-02T10:22:09Z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ies>
</file>