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3" r:id="rId6"/>
    <p:sldId id="27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5" r:id="rId22"/>
    <p:sldId id="276" r:id="rId23"/>
    <p:sldId id="271" r:id="rId24"/>
    <p:sldId id="272" r:id="rId2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DF572-E404-43BF-BC58-67134B3EEBF7}" v="85" dt="2021-11-06T05:00:19.4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42" d="100"/>
          <a:sy n="42" d="100"/>
        </p:scale>
        <p:origin x="72" y="8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3451" y="3255262"/>
            <a:ext cx="5257800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0131" y="2787212"/>
            <a:ext cx="8223837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8726" y="4768302"/>
            <a:ext cx="10326646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faces.org.uk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spectme.org.uk/" TargetMode="External"/><Relationship Id="rId5" Type="http://schemas.openxmlformats.org/officeDocument/2006/relationships/hyperlink" Target="http://www.youngminds.org.uk/" TargetMode="External"/><Relationship Id="rId4" Type="http://schemas.openxmlformats.org/officeDocument/2006/relationships/hyperlink" Target="http://www.childline.org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bA4BcwEeikA&amp;vq=hd108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faces.org.uk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spectme.org.uk/" TargetMode="External"/><Relationship Id="rId5" Type="http://schemas.openxmlformats.org/officeDocument/2006/relationships/hyperlink" Target="http://www.youngminds.org.uk/" TargetMode="External"/><Relationship Id="rId4" Type="http://schemas.openxmlformats.org/officeDocument/2006/relationships/hyperlink" Target="http://www.childline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568" y="2367339"/>
            <a:ext cx="10309225" cy="7508240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 visible difference: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conditions like eczema, acne, or vitiligo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Birthmarks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Craniofacial conditions, affecting the growth  and development of the skull and face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Cleft lip/palate (a gap or split in the upper lip  and/or roof of the mouth)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5785" y="3861331"/>
            <a:ext cx="8807450" cy="358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6565"/>
              </a:spcBef>
            </a:pPr>
            <a:r>
              <a:rPr lang="en-GB" sz="98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ACTIVITY</a:t>
            </a:r>
            <a:endParaRPr lang="en-GB" sz="9800" dirty="0">
              <a:solidFill>
                <a:schemeClr val="bg1"/>
              </a:solidFill>
            </a:endParaRPr>
          </a:p>
          <a:p>
            <a:pPr marL="12700" marR="5080" indent="556895" algn="ctr">
              <a:lnSpc>
                <a:spcPct val="108100"/>
              </a:lnSpc>
              <a:spcBef>
                <a:spcPts val="1750"/>
              </a:spcBef>
            </a:pPr>
            <a:r>
              <a:rPr lang="en-GB" sz="3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group, make a list of film or</a:t>
            </a:r>
            <a:br>
              <a:rPr lang="en-GB" sz="3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characters that have a scar, mark or  condition that affects their appearance.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888726" y="4799389"/>
            <a:ext cx="10326646" cy="33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287020" indent="-635" algn="ctr">
              <a:lnSpc>
                <a:spcPct val="1081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How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might s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dirty="0" err="1">
                <a:solidFill>
                  <a:schemeClr val="bg1"/>
                </a:solidFill>
              </a:rPr>
              <a:t>eing</a:t>
            </a:r>
            <a:r>
              <a:rPr dirty="0">
                <a:solidFill>
                  <a:schemeClr val="bg1"/>
                </a:solidFill>
              </a:rPr>
              <a:t> stereotypes in films and  on TV affect the feelings of people who have  a visible difference?</a:t>
            </a:r>
          </a:p>
          <a:p>
            <a:pPr marL="12700" marR="5080" algn="ctr">
              <a:lnSpc>
                <a:spcPct val="108100"/>
              </a:lnSpc>
              <a:spcBef>
                <a:spcPts val="1650"/>
              </a:spcBef>
            </a:pPr>
            <a:r>
              <a:rPr dirty="0">
                <a:solidFill>
                  <a:schemeClr val="bg1"/>
                </a:solidFill>
              </a:rPr>
              <a:t>Do you think seeing stereotypes makes people  treat others differently, if they look different</a:t>
            </a:r>
            <a:r>
              <a:rPr spc="-25" dirty="0"/>
              <a:t>?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8726" y="3063875"/>
            <a:ext cx="10326646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90"/>
              </a:spcBef>
            </a:pPr>
            <a:r>
              <a:rPr sz="98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DISCUSSION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099450" y="3749675"/>
            <a:ext cx="5905200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800" spc="8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TIME</a:t>
            </a:r>
            <a:r>
              <a:rPr sz="9800" spc="135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sz="9800" spc="-3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2505" y="4079284"/>
            <a:ext cx="10179090" cy="3165418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65"/>
              </a:spcBef>
            </a:pPr>
            <a:r>
              <a:rPr sz="9800" b="1" spc="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338455" marR="331470" algn="ctr">
              <a:lnSpc>
                <a:spcPct val="108100"/>
              </a:lnSpc>
              <a:spcBef>
                <a:spcPts val="1750"/>
              </a:spcBef>
            </a:pPr>
            <a:r>
              <a:rPr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38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</a:t>
            </a:r>
            <a:r>
              <a:rPr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stereotypes?</a:t>
            </a:r>
            <a:endParaRPr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BFDFBFF9-8830-4B49-BCEB-B087DEC3BF55}"/>
              </a:ext>
            </a:extLst>
          </p:cNvPr>
          <p:cNvSpPr txBox="1"/>
          <p:nvPr/>
        </p:nvSpPr>
        <p:spPr>
          <a:xfrm>
            <a:off x="5436636" y="3474112"/>
            <a:ext cx="923099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sz="3800" spc="-87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difference: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changingfaces.org.uk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A1462-F696-2544-8BED-1C99117D5309}"/>
              </a:ext>
            </a:extLst>
          </p:cNvPr>
          <p:cNvSpPr txBox="1"/>
          <p:nvPr/>
        </p:nvSpPr>
        <p:spPr>
          <a:xfrm rot="360000">
            <a:off x="15614650" y="2073275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helpful websites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youngminds.org.uk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respectme.org.uk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346DC92-5F37-4116-A501-6582E34817D9}"/>
              </a:ext>
            </a:extLst>
          </p:cNvPr>
          <p:cNvSpPr txBox="1"/>
          <p:nvPr/>
        </p:nvSpPr>
        <p:spPr>
          <a:xfrm>
            <a:off x="5285568" y="3313158"/>
            <a:ext cx="11574823" cy="4174220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Today we will learn:</a:t>
            </a:r>
          </a:p>
          <a:p>
            <a:pPr marL="389255" indent="-377190">
              <a:spcBef>
                <a:spcPts val="2445"/>
              </a:spcBef>
              <a:buFont typeface="Arial,Sans-Serif"/>
              <a:buChar char="•"/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Other ways </a:t>
            </a: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that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a </a:t>
            </a: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‘baddie’ character can be shown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.</a:t>
            </a: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 </a:t>
            </a:r>
            <a:endParaRPr lang="en-US" sz="3800" dirty="0">
              <a:ea typeface="+mn-lt"/>
              <a:cs typeface="+mn-lt"/>
            </a:endParaRPr>
          </a:p>
          <a:p>
            <a:pPr marL="389255" indent="-377190">
              <a:spcBef>
                <a:spcPts val="2445"/>
              </a:spcBef>
              <a:buFont typeface="Arial,Sans-Serif"/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How all stereotypes can be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challenged</a:t>
            </a: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.</a:t>
            </a:r>
            <a:endParaRPr lang="en-US" sz="3800" dirty="0">
              <a:ea typeface="+mn-lt"/>
              <a:cs typeface="+mn-lt"/>
            </a:endParaRPr>
          </a:p>
          <a:p>
            <a:pPr marL="389255" indent="-377190">
              <a:spcBef>
                <a:spcPts val="2445"/>
              </a:spcBef>
              <a:buFont typeface="Arial,Sans-Serif"/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How much you have learned about stereotypes </a:t>
            </a:r>
            <a:b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</a:b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and visible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1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FFE7E13F-1588-41E0-9E1C-4DD30076C144}"/>
              </a:ext>
            </a:extLst>
          </p:cNvPr>
          <p:cNvSpPr txBox="1"/>
          <p:nvPr/>
        </p:nvSpPr>
        <p:spPr>
          <a:xfrm>
            <a:off x="5285568" y="2367339"/>
            <a:ext cx="11574823" cy="8329203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>
                <a:solidFill>
                  <a:srgbClr val="0078AD"/>
                </a:solidFill>
                <a:latin typeface="Arial"/>
                <a:ea typeface="+mn-lt"/>
                <a:cs typeface="Arial"/>
              </a:rPr>
              <a:t>Remember that when we discuss a topic:</a:t>
            </a:r>
            <a:endParaRPr lang="en-US" sz="3800" b="1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Only one person should talk at a time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/>
            </a:r>
            <a:b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</a:b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– no interrupting.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Show respect for the views of others.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Challenge the ideas not the person.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Use appropriate language – no rude comments.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Allow everyone to express their view, to ensure that everyone is heard and respected.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Don’t share personal stories without permission.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endParaRPr lang="en-US" sz="3800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78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02F669-6332-4CCE-B6F9-4EF466341335}"/>
              </a:ext>
            </a:extLst>
          </p:cNvPr>
          <p:cNvSpPr txBox="1"/>
          <p:nvPr/>
        </p:nvSpPr>
        <p:spPr>
          <a:xfrm>
            <a:off x="5285568" y="2367339"/>
            <a:ext cx="11574823" cy="5714898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Today we will learn: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a stereotype is and identify some examples.</a:t>
            </a:r>
            <a:endParaRPr lang="en-US" sz="38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Tx/>
              <a:buChar char="•"/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a visible difference is.</a:t>
            </a:r>
            <a:endParaRPr sz="3800" dirty="0">
              <a:latin typeface="Arial"/>
              <a:cs typeface="Arial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How stereotypes of visible difference are often used in film and on TV.</a:t>
            </a: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impact negative stereotypes of visible difference can have on people.</a:t>
            </a:r>
            <a:endParaRPr lang="en-US" sz="3800" dirty="0">
              <a:solidFill>
                <a:srgbClr val="0078A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03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779B0A1-46C6-4042-8A03-6C4ECFDBE691}"/>
              </a:ext>
            </a:extLst>
          </p:cNvPr>
          <p:cNvSpPr/>
          <p:nvPr/>
        </p:nvSpPr>
        <p:spPr>
          <a:xfrm>
            <a:off x="3041650" y="1616075"/>
            <a:ext cx="14020800" cy="79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0344" y="1804979"/>
            <a:ext cx="403796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#iamnotyourvillain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6EAB736-913B-7546-887C-C72E32B6A03B}"/>
              </a:ext>
            </a:extLst>
          </p:cNvPr>
          <p:cNvSpPr txBox="1"/>
          <p:nvPr/>
        </p:nvSpPr>
        <p:spPr>
          <a:xfrm>
            <a:off x="5436636" y="3474112"/>
            <a:ext cx="923099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sz="3800" spc="-87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difference: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changingfaces.org.uk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B302E-60BF-184B-A29D-F3FABF29384E}"/>
              </a:ext>
            </a:extLst>
          </p:cNvPr>
          <p:cNvSpPr txBox="1"/>
          <p:nvPr/>
        </p:nvSpPr>
        <p:spPr>
          <a:xfrm rot="360000">
            <a:off x="15614650" y="2073275"/>
            <a:ext cx="358140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helpful websites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youngminds.org.uk</a:t>
            </a:r>
            <a:endParaRPr lang="en-US" sz="2800" b="1" u="sng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respectme.org.uk</a:t>
            </a:r>
            <a:endParaRPr lang="en-US" sz="28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65FCAD-09C9-4724-84ED-CF0B241DC094}"/>
              </a:ext>
            </a:extLst>
          </p:cNvPr>
          <p:cNvSpPr txBox="1"/>
          <p:nvPr/>
        </p:nvSpPr>
        <p:spPr>
          <a:xfrm>
            <a:off x="5285568" y="2367339"/>
            <a:ext cx="11574823" cy="8329203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>
                <a:solidFill>
                  <a:srgbClr val="0078AD"/>
                </a:solidFill>
                <a:latin typeface="Arial"/>
                <a:ea typeface="+mn-lt"/>
                <a:cs typeface="Arial"/>
              </a:rPr>
              <a:t>Remember that when we discuss a topic:</a:t>
            </a:r>
            <a:endParaRPr lang="en-US" sz="3800" b="1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Only one person should talk at a time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/>
            </a:r>
            <a:b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</a:b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– no interrupting.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Show respect for the views of others.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Challenge the ideas not the person.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Use appropriate language – no rude comments.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Allow everyone to express their view, to ensure that everyone is heard and respected.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Don’t share personal stories without permission.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endParaRPr lang="en-US" sz="3800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98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1750" y="4591355"/>
            <a:ext cx="9978390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b="1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3800" b="1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</a:t>
            </a:r>
            <a:r>
              <a:rPr sz="3800" b="1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800" b="1" spc="-2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‘baddie’</a:t>
            </a:r>
            <a:r>
              <a:rPr sz="3800" b="1" spc="-2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3800" b="1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800" b="1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r>
              <a:rPr sz="3800" b="1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sz="3800" b="1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7306" y="5433214"/>
            <a:ext cx="10047605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the</a:t>
            </a:r>
            <a:r>
              <a:rPr sz="3800" spc="-229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</a:t>
            </a:r>
            <a:r>
              <a:rPr sz="3800" spc="-229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14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3800" spc="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sz="3800" spc="-1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3800" spc="-4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in films  and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3800" spc="-1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sz="3800" spc="-1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word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8B84-CC5C-E34E-A292-6D0139816CC2}"/>
              </a:ext>
            </a:extLst>
          </p:cNvPr>
          <p:cNvSpPr txBox="1"/>
          <p:nvPr/>
        </p:nvSpPr>
        <p:spPr>
          <a:xfrm>
            <a:off x="12598400" y="428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7173" y="4988202"/>
            <a:ext cx="10690225" cy="122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8865" marR="5080" indent="-1066800">
              <a:lnSpc>
                <a:spcPct val="108100"/>
              </a:lnSpc>
              <a:spcBef>
                <a:spcPts val="100"/>
              </a:spcBef>
            </a:pPr>
            <a:r>
              <a:rPr sz="38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800" dirty="0"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sz="3800" b="0" dirty="0">
                <a:latin typeface="Arial" panose="020B0604020202020204" pitchFamily="34" charset="0"/>
                <a:cs typeface="Arial" panose="020B0604020202020204" pitchFamily="34" charset="0"/>
              </a:rPr>
              <a:t> is an idea about a particular group  of people that is often untrue or unfair.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1823" y="4675122"/>
            <a:ext cx="12220575" cy="1904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we’re going to be talking about how </a:t>
            </a: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people who have a visible difference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mark, scar or condition that affects how they look).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3EB55D44A004883305724D6078FBC" ma:contentTypeVersion="12" ma:contentTypeDescription="Create a new document." ma:contentTypeScope="" ma:versionID="2f38b6207cbaf35e939ebe923ad3549e">
  <xsd:schema xmlns:xsd="http://www.w3.org/2001/XMLSchema" xmlns:xs="http://www.w3.org/2001/XMLSchema" xmlns:p="http://schemas.microsoft.com/office/2006/metadata/properties" xmlns:ns2="ede18a2a-a617-4ead-abcd-0110f8bf8f88" xmlns:ns3="bbc4e049-01e5-4740-8e31-eebd57e17c8c" targetNamespace="http://schemas.microsoft.com/office/2006/metadata/properties" ma:root="true" ma:fieldsID="0b3687d5b9f4066f121b171042f4784e" ns2:_="" ns3:_="">
    <xsd:import namespace="ede18a2a-a617-4ead-abcd-0110f8bf8f88"/>
    <xsd:import namespace="bbc4e049-01e5-4740-8e31-eebd57e17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8a2a-a617-4ead-abcd-0110f8bf8f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4e049-01e5-4740-8e31-eebd57e17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56BABD-C314-4F2A-AD32-DFB3856F9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D66BF-64FB-4BBF-9096-48172045D6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C915EC-355A-4E43-899F-3799C172806D}">
  <ds:schemaRefs>
    <ds:schemaRef ds:uri="http://purl.org/dc/terms/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505</Words>
  <Application>Microsoft Office PowerPoint</Application>
  <PresentationFormat>Custom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Arial,Sans-Serif</vt:lpstr>
      <vt:lpstr>BentonSans Regular</vt:lpstr>
      <vt:lpstr>Calibri</vt:lpstr>
      <vt:lpstr>Degular-Black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stereotype is an idea about a particular group  of people that is often untrue or unfair.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In your group, make a list of film or TV characters that have a scar, mark or  condition that affects their appearance.</vt:lpstr>
      <vt:lpstr>PowerPoint Presentation</vt:lpstr>
      <vt:lpstr>DISCUSSION</vt:lpstr>
      <vt:lpstr>TIME TO</vt:lpstr>
      <vt:lpstr>PowerPoint Presentation</vt:lpstr>
      <vt:lpstr>PowerPoint Presentation</vt:lpstr>
      <vt:lpstr>PowerPoint Presentation</vt:lpstr>
      <vt:lpstr>PowerPoint Presentation</vt:lpstr>
      <vt:lpstr>#iamnotyourvillain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 J (Jeremy)</dc:creator>
  <cp:lastModifiedBy>Stevenson J (Jeremy)</cp:lastModifiedBy>
  <cp:revision>57</cp:revision>
  <dcterms:created xsi:type="dcterms:W3CDTF">2021-04-30T15:35:39Z</dcterms:created>
  <dcterms:modified xsi:type="dcterms:W3CDTF">2021-11-15T11:19:56Z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2021-04-30T00:00:00Z</vt:filetime>
  </property>
  <property fmtid="{D5CDD505-2E9C-101B-9397-08002B2CF9AE}" pid="5" name="ContentTypeId">
    <vt:lpwstr>0x0101004C13EB55D44A004883305724D6078FBC</vt:lpwstr>
  </property>
</Properties>
</file>