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E2B1-3EC2-4A0C-9A2F-97809CE48353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A3297-455B-4B87-A5C5-61E4A556D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4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US" dirty="0" smtClean="0"/>
              <a:t>This is a front cover page and can only be used once. 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r>
              <a:rPr lang="en-US" dirty="0" smtClean="0"/>
              <a:t>You may add a title and a subtitle if needed only. Do</a:t>
            </a:r>
            <a:r>
              <a:rPr lang="en-US" baseline="0" dirty="0" smtClean="0"/>
              <a:t> not add anything else or move elements around.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r>
              <a:rPr lang="en-GB" baseline="0" dirty="0" smtClean="0"/>
              <a:t> based on colour recognition and introduces more focused listening and paired talking activity/ card game</a:t>
            </a:r>
          </a:p>
          <a:p>
            <a:r>
              <a:rPr lang="en-GB" baseline="0" dirty="0" smtClean="0"/>
              <a:t>Vocab building through visuals</a:t>
            </a:r>
          </a:p>
          <a:p>
            <a:r>
              <a:rPr lang="en-GB" baseline="0" dirty="0" err="1" smtClean="0"/>
              <a:t>Qu’est-ce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manque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Transcript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2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r>
              <a:rPr lang="en-GB" baseline="0" dirty="0" smtClean="0"/>
              <a:t> based on colour recognition and introduces more focused listening and paired talking activity/ card game</a:t>
            </a:r>
          </a:p>
          <a:p>
            <a:r>
              <a:rPr lang="en-GB" baseline="0" dirty="0" smtClean="0"/>
              <a:t>Vocab building through visuals</a:t>
            </a:r>
          </a:p>
          <a:p>
            <a:r>
              <a:rPr lang="en-GB" baseline="0" dirty="0" err="1" smtClean="0"/>
              <a:t>Qu’est-ce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manque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Transcript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83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r>
              <a:rPr lang="en-GB" baseline="0" dirty="0" smtClean="0"/>
              <a:t> based on colour recognition and introduces more focused listening and paired talking activity/ card game</a:t>
            </a:r>
          </a:p>
          <a:p>
            <a:r>
              <a:rPr lang="en-GB" baseline="0" dirty="0" smtClean="0"/>
              <a:t>Vocab building through visuals</a:t>
            </a:r>
          </a:p>
          <a:p>
            <a:r>
              <a:rPr lang="en-GB" baseline="0" dirty="0" err="1" smtClean="0"/>
              <a:t>Qu’est-ce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manque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Transcript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62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r>
              <a:rPr lang="en-GB" baseline="0" dirty="0" smtClean="0"/>
              <a:t> based on colour recognition and introduces more focused listening and paired talking activity/ card game</a:t>
            </a:r>
          </a:p>
          <a:p>
            <a:r>
              <a:rPr lang="en-GB" baseline="0" dirty="0" smtClean="0"/>
              <a:t>Vocab building through visuals</a:t>
            </a:r>
          </a:p>
          <a:p>
            <a:r>
              <a:rPr lang="en-GB" baseline="0" dirty="0" err="1" smtClean="0"/>
              <a:t>Qu’est-ce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manque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Transcript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4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r>
              <a:rPr lang="en-GB" baseline="0" dirty="0" smtClean="0"/>
              <a:t> based on colour recognition and introduces more focused listening and paired talking activity/ card game</a:t>
            </a:r>
          </a:p>
          <a:p>
            <a:r>
              <a:rPr lang="en-GB" baseline="0" dirty="0" smtClean="0"/>
              <a:t>Vocab building through visuals</a:t>
            </a:r>
          </a:p>
          <a:p>
            <a:r>
              <a:rPr lang="en-GB" baseline="0" dirty="0" err="1" smtClean="0"/>
              <a:t>Qu’est-ce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manque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Transcript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9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GB" dirty="0" smtClean="0"/>
              <a:t>This is a back cover page in </a:t>
            </a:r>
            <a:r>
              <a:rPr lang="en-GB" b="1" dirty="0" smtClean="0"/>
              <a:t>blue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61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8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91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77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7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4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23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19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4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155" y="2280635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 Learning Weekly planner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to Second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061" y="3390240"/>
            <a:ext cx="1063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B3D236"/>
                </a:solidFill>
                <a:latin typeface="Arial"/>
              </a:rPr>
              <a:t>My eco life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introduce simple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recycling phrases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753"/>
            <a:ext cx="12209380" cy="2521929"/>
          </a:xfrm>
          <a:prstGeom prst="rect">
            <a:avLst/>
          </a:prstGeom>
        </p:spPr>
      </p:pic>
      <p:sp>
        <p:nvSpPr>
          <p:cNvPr id="6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659" y="176907"/>
            <a:ext cx="260321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358" y="3734310"/>
            <a:ext cx="2066812" cy="212496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75750" y="19671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990" y="140676"/>
            <a:ext cx="73404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Pour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protéger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la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planète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…………..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Je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donne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mes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vieux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jouets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Picture 5" descr="Kawaii Earth Vector Clipart image - Free stock photo - Public Doma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18" y="-189404"/>
            <a:ext cx="3203642" cy="3203642"/>
          </a:xfrm>
          <a:prstGeom prst="rect">
            <a:avLst/>
          </a:prstGeom>
        </p:spPr>
      </p:pic>
      <p:pic>
        <p:nvPicPr>
          <p:cNvPr id="3" name="Picture 2" descr="Poor Box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19" y="2055646"/>
            <a:ext cx="4371572" cy="3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843" y="3757523"/>
            <a:ext cx="2066812" cy="212496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998" y="140676"/>
            <a:ext cx="73404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Pour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protéger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la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planète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…………..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Je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vais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à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l’école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à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vélo</a:t>
            </a:r>
            <a:endParaRPr lang="en-GB" sz="3200" dirty="0">
              <a:latin typeface="Trebuchet MS" panose="020B0603020202020204" pitchFamily="34" charset="0"/>
            </a:endParaRPr>
          </a:p>
          <a:p>
            <a:endParaRPr lang="en-GB" dirty="0" smtClean="0"/>
          </a:p>
        </p:txBody>
      </p:sp>
      <p:pic>
        <p:nvPicPr>
          <p:cNvPr id="6" name="Picture 5" descr="Kawaii Earth Vector Clipart image - Free stock photo - Public Doma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42" y="-337761"/>
            <a:ext cx="3203642" cy="3203642"/>
          </a:xfrm>
          <a:prstGeom prst="rect">
            <a:avLst/>
          </a:prstGeom>
        </p:spPr>
      </p:pic>
      <p:pic>
        <p:nvPicPr>
          <p:cNvPr id="2" name="Picture 1" descr="Why aren't more kids cycling to school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7" y="2212079"/>
            <a:ext cx="4614143" cy="34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</a:t>
            </a:r>
            <a:r>
              <a:rPr lang="en-US" sz="1400" dirty="0" smtClean="0"/>
              <a:t>0)131 244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smtClean="0"/>
              <a:t>enquiries@educationscotland.gsi.gov.uk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516"/>
            <a:ext cx="12209380" cy="3105484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77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033" y="2207079"/>
            <a:ext cx="2912858" cy="3818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628" y="2136803"/>
            <a:ext cx="3022585" cy="393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5" y="2271917"/>
            <a:ext cx="2724686" cy="3641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315" y="2425459"/>
            <a:ext cx="2983223" cy="35343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50571" y="4092539"/>
            <a:ext cx="1301806" cy="294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>
                <a:solidFill>
                  <a:srgbClr val="002060"/>
                </a:solidFill>
                <a:latin typeface="Arial"/>
              </a:rPr>
              <a:t>Verre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39307" y="4192641"/>
            <a:ext cx="1301806" cy="294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002060"/>
                </a:solidFill>
                <a:latin typeface="Arial"/>
              </a:rPr>
              <a:t>P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apiers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56202" y="4116492"/>
            <a:ext cx="1653113" cy="7260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>
                <a:solidFill>
                  <a:srgbClr val="002060"/>
                </a:solidFill>
                <a:latin typeface="Arial"/>
              </a:rPr>
              <a:t>Emballages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86876" y="3819572"/>
            <a:ext cx="1565454" cy="84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 err="1" smtClean="0">
                <a:solidFill>
                  <a:srgbClr val="002060"/>
                </a:solidFill>
                <a:latin typeface="Arial"/>
              </a:rPr>
              <a:t>Ordures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GB" b="1" noProof="0" dirty="0" err="1" smtClean="0">
                <a:solidFill>
                  <a:srgbClr val="002060"/>
                </a:solidFill>
                <a:latin typeface="Arial"/>
              </a:rPr>
              <a:t>mixtes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91635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349" y="93949"/>
            <a:ext cx="3839166" cy="230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44" y="944574"/>
            <a:ext cx="11049507" cy="78232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3200" dirty="0" smtClean="0">
                <a:solidFill>
                  <a:srgbClr val="0070C0"/>
                </a:solidFill>
              </a:rPr>
              <a:t>On </a:t>
            </a:r>
            <a:r>
              <a:rPr lang="en-GB" sz="3200" dirty="0" err="1" smtClean="0">
                <a:solidFill>
                  <a:srgbClr val="0070C0"/>
                </a:solidFill>
              </a:rPr>
              <a:t>trie</a:t>
            </a:r>
            <a:r>
              <a:rPr lang="en-GB" sz="3200" dirty="0" smtClean="0">
                <a:solidFill>
                  <a:srgbClr val="0070C0"/>
                </a:solidFill>
              </a:rPr>
              <a:t> les </a:t>
            </a:r>
            <a:r>
              <a:rPr lang="en-GB" sz="3200" dirty="0" err="1" smtClean="0">
                <a:solidFill>
                  <a:srgbClr val="0070C0"/>
                </a:solidFill>
              </a:rPr>
              <a:t>déchets</a:t>
            </a:r>
            <a:r>
              <a:rPr lang="en-GB" sz="3200" dirty="0" smtClean="0">
                <a:solidFill>
                  <a:srgbClr val="0070C0"/>
                </a:solidFill>
              </a:rPr>
              <a:t> et on recycle!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625" y="1914248"/>
            <a:ext cx="2801651" cy="367303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94415" y="3750763"/>
            <a:ext cx="1301806" cy="294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>
                <a:solidFill>
                  <a:srgbClr val="002060"/>
                </a:solidFill>
                <a:latin typeface="Arial"/>
              </a:rPr>
              <a:t>Verre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83823" y="3950238"/>
            <a:ext cx="2885999" cy="13251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bouteilles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4796" y="1292090"/>
            <a:ext cx="3213219" cy="1856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boîtes</a:t>
            </a:r>
            <a:r>
              <a:rPr lang="en-GB" sz="2400" b="1" dirty="0" smtClean="0">
                <a:latin typeface="Trebuchet MS" panose="020B0603020202020204" pitchFamily="34" charset="0"/>
              </a:rPr>
              <a:t> à conserves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3965" y="49685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620" y="191325"/>
            <a:ext cx="2303982" cy="138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33" y="259340"/>
            <a:ext cx="11049507" cy="78232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Dans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le </a:t>
            </a: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conteneur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bleu on met</a:t>
            </a:r>
            <a:endParaRPr lang="en-GB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277" y="1150275"/>
            <a:ext cx="2267909" cy="2267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485" y="3654669"/>
            <a:ext cx="2389839" cy="19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0" y="1108619"/>
            <a:ext cx="3467184" cy="450953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10909" y="2935546"/>
            <a:ext cx="1497804" cy="533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002060"/>
                </a:solidFill>
                <a:latin typeface="Arial"/>
              </a:rPr>
              <a:t>P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apiers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09422" y="1312317"/>
            <a:ext cx="2811435" cy="15917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es magazines</a:t>
            </a:r>
            <a:endParaRPr lang="en-GB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27173" y="4285286"/>
            <a:ext cx="2955179" cy="13328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journaux</a:t>
            </a:r>
            <a:endParaRPr lang="en-GB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4107" y="70717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683" y="259340"/>
            <a:ext cx="2303982" cy="138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0717"/>
            <a:ext cx="11049507" cy="78232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Dans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le </a:t>
            </a: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conteneur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jaune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on met…..</a:t>
            </a:r>
            <a:endParaRPr lang="en-GB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171" y="3363385"/>
            <a:ext cx="3279932" cy="2462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746" y="1203904"/>
            <a:ext cx="3438442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006" y="1061835"/>
            <a:ext cx="2503628" cy="187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910" y="3310760"/>
            <a:ext cx="1959494" cy="205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66" y="1039679"/>
            <a:ext cx="2724686" cy="36412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03922" y="3100067"/>
            <a:ext cx="1617438" cy="703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>
                <a:solidFill>
                  <a:srgbClr val="002060"/>
                </a:solidFill>
                <a:latin typeface="Arial"/>
              </a:rPr>
              <a:t>Emballages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927" y="4629404"/>
            <a:ext cx="1592866" cy="1229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407212" y="2934700"/>
            <a:ext cx="2633061" cy="125855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boîtes</a:t>
            </a:r>
            <a:r>
              <a:rPr lang="en-GB" sz="2400" b="1" dirty="0" smtClean="0">
                <a:latin typeface="Trebuchet MS" panose="020B0603020202020204" pitchFamily="34" charset="0"/>
              </a:rPr>
              <a:t> de pizza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93521" y="4628963"/>
            <a:ext cx="2777655" cy="105038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canettes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15498" y="4739364"/>
            <a:ext cx="2959330" cy="107683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des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briques</a:t>
            </a:r>
            <a:r>
              <a:rPr lang="en-GB" sz="2400" b="1" dirty="0" smtClean="0">
                <a:latin typeface="Trebuchet MS" panose="020B0603020202020204" pitchFamily="34" charset="0"/>
              </a:rPr>
              <a:t> de </a:t>
            </a:r>
            <a:r>
              <a:rPr lang="en-GB" sz="2400" b="1" dirty="0" err="1" smtClean="0">
                <a:latin typeface="Trebuchet MS" panose="020B0603020202020204" pitchFamily="34" charset="0"/>
              </a:rPr>
              <a:t>lait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368889" y="2663912"/>
            <a:ext cx="2775940" cy="157589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bouteilles</a:t>
            </a:r>
            <a:r>
              <a:rPr lang="en-GB" sz="2400" b="1" dirty="0" smtClean="0">
                <a:latin typeface="Trebuchet MS" panose="020B0603020202020204" pitchFamily="34" charset="0"/>
              </a:rPr>
              <a:t> </a:t>
            </a:r>
            <a:r>
              <a:rPr lang="en-GB" sz="2400" b="1" dirty="0" err="1" smtClean="0">
                <a:latin typeface="Trebuchet MS" panose="020B0603020202020204" pitchFamily="34" charset="0"/>
              </a:rPr>
              <a:t>en</a:t>
            </a:r>
            <a:r>
              <a:rPr lang="en-GB" sz="2400" b="1" dirty="0" smtClean="0">
                <a:latin typeface="Trebuchet MS" panose="020B0603020202020204" pitchFamily="34" charset="0"/>
              </a:rPr>
              <a:t> </a:t>
            </a:r>
            <a:r>
              <a:rPr lang="en-GB" sz="2400" b="1" dirty="0" err="1" smtClean="0">
                <a:latin typeface="Trebuchet MS" panose="020B0603020202020204" pitchFamily="34" charset="0"/>
              </a:rPr>
              <a:t>plastique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6335" y="0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33" y="160857"/>
            <a:ext cx="11049507" cy="78232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Dans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le </a:t>
            </a: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conteneur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vert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on met…..</a:t>
            </a:r>
            <a:endParaRPr lang="en-GB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2392" y="438252"/>
            <a:ext cx="2303982" cy="1382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103" y="1458105"/>
            <a:ext cx="1889924" cy="108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665" y="1387834"/>
            <a:ext cx="1934392" cy="11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64" y="4270786"/>
            <a:ext cx="2761727" cy="183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151" y="3340350"/>
            <a:ext cx="3158002" cy="252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075" y="1811994"/>
            <a:ext cx="2652288" cy="159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87" y="961665"/>
            <a:ext cx="3374185" cy="399755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603034" y="3005969"/>
            <a:ext cx="1426117" cy="709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 err="1" smtClean="0">
                <a:solidFill>
                  <a:srgbClr val="002060"/>
                </a:solidFill>
                <a:latin typeface="Arial"/>
              </a:rPr>
              <a:t>Ordures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GB" b="1" noProof="0" dirty="0" err="1" smtClean="0">
                <a:solidFill>
                  <a:srgbClr val="002060"/>
                </a:solidFill>
                <a:latin typeface="Arial"/>
              </a:rPr>
              <a:t>mixtes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142915" y="4433071"/>
            <a:ext cx="1975973" cy="13396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brosses</a:t>
            </a:r>
            <a:r>
              <a:rPr lang="en-GB" sz="2400" b="1" dirty="0" smtClean="0">
                <a:latin typeface="Trebuchet MS" panose="020B0603020202020204" pitchFamily="34" charset="0"/>
              </a:rPr>
              <a:t> à dents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79799" y="3221335"/>
            <a:ext cx="3163960" cy="100131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bombes </a:t>
            </a:r>
            <a:r>
              <a:rPr lang="en-GB" sz="2400" b="1" dirty="0" err="1" smtClean="0">
                <a:latin typeface="Trebuchet MS" panose="020B0603020202020204" pitchFamily="34" charset="0"/>
              </a:rPr>
              <a:t>aérosols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99126" y="1053561"/>
            <a:ext cx="2847110" cy="117470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d</a:t>
            </a:r>
            <a:r>
              <a:rPr lang="en-GB" sz="2400" b="1" dirty="0" smtClean="0">
                <a:latin typeface="Trebuchet MS" panose="020B0603020202020204" pitchFamily="34" charset="0"/>
              </a:rPr>
              <a:t>es piles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43759" y="3270656"/>
            <a:ext cx="3013933" cy="889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u</a:t>
            </a:r>
            <a:r>
              <a:rPr lang="en-GB" sz="2400" b="1" dirty="0" smtClean="0">
                <a:latin typeface="Trebuchet MS" panose="020B0603020202020204" pitchFamily="34" charset="0"/>
              </a:rPr>
              <a:t>n </a:t>
            </a:r>
            <a:r>
              <a:rPr lang="en-GB" sz="2400" b="1" dirty="0" err="1" smtClean="0">
                <a:latin typeface="Trebuchet MS" panose="020B0603020202020204" pitchFamily="34" charset="0"/>
              </a:rPr>
              <a:t>jouet</a:t>
            </a:r>
            <a:r>
              <a:rPr lang="en-GB" sz="2400" b="1" dirty="0" smtClean="0">
                <a:latin typeface="Trebuchet MS" panose="020B0603020202020204" pitchFamily="34" charset="0"/>
              </a:rPr>
              <a:t> </a:t>
            </a:r>
            <a:r>
              <a:rPr lang="en-GB" sz="2400" b="1" dirty="0" err="1" smtClean="0">
                <a:latin typeface="Trebuchet MS" panose="020B0603020202020204" pitchFamily="34" charset="0"/>
              </a:rPr>
              <a:t>cassé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7875" y="21848"/>
            <a:ext cx="12192000" cy="6658543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83" y="155417"/>
            <a:ext cx="11049507" cy="78232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Dans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le </a:t>
            </a:r>
            <a:r>
              <a:rPr lang="en-GB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conteneur</a:t>
            </a:r>
            <a:r>
              <a:rPr lang="en-GB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rouge on met…. </a:t>
            </a:r>
            <a:endParaRPr lang="en-GB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533" y="93949"/>
            <a:ext cx="2303982" cy="1382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759" y="1537806"/>
            <a:ext cx="2908835" cy="16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041" y="3522933"/>
            <a:ext cx="2066812" cy="2124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39" y="2951359"/>
            <a:ext cx="2884654" cy="253909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639" y="129731"/>
            <a:ext cx="71745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Pour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protéger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la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planète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…………..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Je recharge les piles de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mes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jouets</a:t>
            </a:r>
            <a:endParaRPr lang="en-GB" sz="3200" b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Picture 5" descr="Kawaii Earth Vector Clipart image - Free stock photo - Public Domai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36" y="-273144"/>
            <a:ext cx="3203642" cy="3203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805" y="2698405"/>
            <a:ext cx="379204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3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22" y="2645542"/>
            <a:ext cx="2594318" cy="317157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560" y="200193"/>
            <a:ext cx="717452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Pour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protéger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la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planète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…………..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Je recycle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mes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canettes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de coca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Picture 5" descr="Kawaii Earth Vector Clipart image - Free stock photo - Public Doma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91" y="-345348"/>
            <a:ext cx="3203642" cy="3203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075" y="3692149"/>
            <a:ext cx="2066812" cy="2124969"/>
          </a:xfrm>
          <a:prstGeom prst="rect">
            <a:avLst/>
          </a:prstGeom>
        </p:spPr>
      </p:pic>
      <p:pic>
        <p:nvPicPr>
          <p:cNvPr id="8" name="Picture 7" descr="Crumpled Aluminium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31" y="3537527"/>
            <a:ext cx="1107842" cy="835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581" y="3907462"/>
            <a:ext cx="1183388" cy="89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696" y="4303908"/>
            <a:ext cx="1161976" cy="883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99" y="3776502"/>
            <a:ext cx="1184396" cy="9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843" y="3722354"/>
            <a:ext cx="2066812" cy="212496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1742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168" y="135265"/>
            <a:ext cx="73404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Pour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protéger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la </a:t>
            </a:r>
            <a:r>
              <a:rPr lang="en-GB" sz="36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planète</a:t>
            </a:r>
            <a:r>
              <a:rPr lang="en-GB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…………..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Je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consomme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l’eau</a:t>
            </a:r>
            <a:r>
              <a:rPr lang="en-GB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du </a:t>
            </a:r>
            <a:r>
              <a:rPr lang="en-GB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robinet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Picture 5" descr="Kawaii Earth Vector Clipart image - Free stock photo - Public Doma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34" y="-343172"/>
            <a:ext cx="3203642" cy="3203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82" y="2632455"/>
            <a:ext cx="4109060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4921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423</Words>
  <Application>Microsoft Office PowerPoint</Application>
  <PresentationFormat>Widescreen</PresentationFormat>
  <Paragraphs>96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Bold</vt:lpstr>
      <vt:lpstr>Calibri</vt:lpstr>
      <vt:lpstr>Lucida Grande</vt:lpstr>
      <vt:lpstr>ＭＳ 明朝</vt:lpstr>
      <vt:lpstr>Times New Roman</vt:lpstr>
      <vt:lpstr>Trebuchet MS</vt:lpstr>
      <vt:lpstr>Wingdings</vt:lpstr>
      <vt:lpstr>Powerpoint_template</vt:lpstr>
      <vt:lpstr>PowerPoint Presentation</vt:lpstr>
      <vt:lpstr>On trie les déchets et on recycle!</vt:lpstr>
      <vt:lpstr>Dans le conteneur bleu on met</vt:lpstr>
      <vt:lpstr>Dans le conteneur jaune on met…..</vt:lpstr>
      <vt:lpstr>Dans le conteneur vert on met…..</vt:lpstr>
      <vt:lpstr>Dans le conteneur rouge on met….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écoute: You listen to a recording about the new recycling bins in the local area. Write the correct category under the correct coloured bin! On trie et on recycle!</dc:title>
  <dc:creator>Hugh S (Shona)</dc:creator>
  <cp:lastModifiedBy>Louise Glen</cp:lastModifiedBy>
  <cp:revision>25</cp:revision>
  <dcterms:created xsi:type="dcterms:W3CDTF">2022-07-12T10:33:13Z</dcterms:created>
  <dcterms:modified xsi:type="dcterms:W3CDTF">2022-09-01T10:50:14Z</dcterms:modified>
</cp:coreProperties>
</file>