
<file path=[Content_Types].xml><?xml version="1.0" encoding="utf-8"?>
<Types xmlns="http://schemas.openxmlformats.org/package/2006/content-types">
  <Default Extension="docx" ContentType="application/vnd.openxmlformats-officedocument.wordprocessingml.document"/>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5"/>
  </p:sldMasterIdLst>
  <p:notesMasterIdLst>
    <p:notesMasterId r:id="rId17"/>
  </p:notesMasterIdLst>
  <p:sldIdLst>
    <p:sldId id="1342" r:id="rId6"/>
    <p:sldId id="259" r:id="rId7"/>
    <p:sldId id="1344" r:id="rId8"/>
    <p:sldId id="258" r:id="rId9"/>
    <p:sldId id="1349" r:id="rId10"/>
    <p:sldId id="1347" r:id="rId11"/>
    <p:sldId id="1346" r:id="rId12"/>
    <p:sldId id="1345" r:id="rId13"/>
    <p:sldId id="425" r:id="rId14"/>
    <p:sldId id="1348" r:id="rId15"/>
    <p:sldId id="267" r:id="rId16"/>
  </p:sldIdLst>
  <p:sldSz cx="18288000" cy="10287000"/>
  <p:notesSz cx="6858000" cy="9144000"/>
  <p:embeddedFontLst>
    <p:embeddedFont>
      <p:font typeface="Futura Bold"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ADB1"/>
    <a:srgbClr val="4A989C"/>
    <a:srgbClr val="52A8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78978" autoAdjust="0"/>
  </p:normalViewPr>
  <p:slideViewPr>
    <p:cSldViewPr>
      <p:cViewPr varScale="1">
        <p:scale>
          <a:sx n="59" d="100"/>
          <a:sy n="59" d="100"/>
        </p:scale>
        <p:origin x="1434"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ducation.gov.scot/professional-learning/leading-professional-learning/equity-mitigating-the-impact-of-poverty-on-scotland-s-children-and-young-peopl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ducation.gov.scot/professional-learning/national-approach-to-professional-learning/the-national-model-of-professional-learning/"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learn.sssc.uk.com/nos/ccld_svq3.html" TargetMode="External"/><Relationship Id="rId5" Type="http://schemas.openxmlformats.org/officeDocument/2006/relationships/hyperlink" Target="https://cldstandardscouncil.org.uk/resources/competent-practitioner-framework/" TargetMode="External"/><Relationship Id="rId4" Type="http://schemas.openxmlformats.org/officeDocument/2006/relationships/hyperlink" Target="https://www.gtcs.org.uk/knowledge-base/articles/a-guide-to-the-professional-standards"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scot/policies/housin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ducation.gov.scot/professional-learning/leading-professional-learning/equity-mitigating-the-impact-of-poverty-on-scotland-s-children-and-young-peopl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979613" y="171450"/>
            <a:ext cx="3200400" cy="1800225"/>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419100" y="2143125"/>
            <a:ext cx="6019800" cy="5511800"/>
          </a:xfrm>
          <a:prstGeom prst="rect">
            <a:avLst/>
          </a:prstGeom>
        </p:spPr>
        <p:txBody>
          <a:bodyPr vert="horz" lIns="91440" tIns="45720" rIns="91440" bIns="45720" rtlCol="0"/>
          <a:lstStyle/>
          <a:p>
            <a:r>
              <a:rPr lang="en-US" sz="1050" dirty="0"/>
              <a:t>This PowerPoint is intended to support local authority facilitators to deliver the first introduction group session on the </a:t>
            </a:r>
            <a:r>
              <a:rPr lang="en-US" sz="1050" b="1" dirty="0"/>
              <a:t>Equity: Mitigating the impact of poverty on Scotland’s children and young people</a:t>
            </a:r>
            <a:r>
              <a:rPr lang="en-US" sz="1050" dirty="0"/>
              <a:t>. This session will take place once programme participants have completed the initial introductory activities in advance. </a:t>
            </a:r>
          </a:p>
          <a:p>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This PowerPoint is a template that facilitators can adapt to suit their own context and style of presenting.  It can be added to, but please do not remove any slides as they are all essential to the Introductory session. You may wish to add the date, a logo alongside the Education Scotland one, </a:t>
            </a:r>
            <a:r>
              <a:rPr lang="en-US" sz="1050" dirty="0">
                <a:solidFill>
                  <a:srgbClr val="FF0000"/>
                </a:solidFill>
              </a:rPr>
              <a:t>and </a:t>
            </a:r>
            <a:r>
              <a:rPr lang="en-US" sz="1050" i="1" dirty="0">
                <a:solidFill>
                  <a:srgbClr val="FF0000"/>
                </a:solidFill>
              </a:rPr>
              <a:t>/or to add a link to a feedback form into the last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Within the slides, suggested timings, key messages to get across, facilitator notes and reflective questions are included.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 </a:t>
            </a:r>
          </a:p>
          <a:p>
            <a:r>
              <a:rPr lang="en-US" sz="1050" dirty="0"/>
              <a:t>The session this PowerPoint is intended to support has been designed to be delivered by facilitators in </a:t>
            </a:r>
            <a:r>
              <a:rPr lang="en-US" sz="1050" b="1" dirty="0"/>
              <a:t>60/90 minutes, depending if the session is being delivered in person or online.</a:t>
            </a:r>
            <a:r>
              <a:rPr lang="en-US" sz="1050" dirty="0"/>
              <a:t> We would encourage you to use that time for (more) discussion of the reflective questions and perhaps invite some feedback. Suggested approximate timings can be found in the notes for each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t>IMPORTANT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t>This PowerPoint refers to the Education Scotland Equity: Mitigating the impact of poverty on Scotland’s children and young people (</a:t>
            </a:r>
            <a:r>
              <a:rPr lang="en-GB" sz="1050" dirty="0">
                <a:hlinkClick r:id="rId3"/>
              </a:rPr>
              <a:t>Equity: Mitigating the impact of poverty on Scotland’s children and young people | Leading professional learning | Professional Learning | Education Scotland</a:t>
            </a:r>
            <a:r>
              <a:rPr lang="en-US" sz="1050" dirty="0"/>
              <a:t>). </a:t>
            </a:r>
            <a:r>
              <a:rPr lang="en-US" sz="1050" b="1" dirty="0"/>
              <a:t>It is anticipated the presenter will be familiar with the content of these pages.  It will be particularly useful to be familiar with Introductory Activities 1-5, before delivering this session.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t>While use of the Equity PL Reflective Workbook is optional, we would encourage its use as part of this facilitated programme. If used, it will be helpful for participants to have it to hand during this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t>You might also want to consider planning follow up sessions to check in/support those engaged in the learning and to share learning from Professional Learning Activities undertaken throughout the programme.</a:t>
            </a:r>
          </a:p>
          <a:p>
            <a:endParaRPr lang="en-US" dirty="0"/>
          </a:p>
          <a:p>
            <a:endParaRPr lang="en-US" dirty="0"/>
          </a:p>
          <a:p>
            <a:endParaRPr lang="en-US" dirty="0"/>
          </a:p>
          <a:p>
            <a:endParaRPr lang="en-US"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16645-FA7E-4331-5815-CA3FFADA422D}"/>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FA43017-25CA-C30B-2AC5-F5E38BA0D2AE}"/>
              </a:ext>
            </a:extLst>
          </p:cNvPr>
          <p:cNvSpPr>
            <a:spLocks noGrp="1" noRot="1" noChangeAspect="1"/>
          </p:cNvSpPr>
          <p:nvPr>
            <p:ph type="sldImg" idx="2"/>
          </p:nvPr>
        </p:nvSpPr>
        <p:spPr>
          <a:xfrm>
            <a:off x="1830388" y="304800"/>
            <a:ext cx="3197225" cy="1798638"/>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BFD66AF9-1883-DF7C-14D5-F8589485C5D2}"/>
              </a:ext>
            </a:extLst>
          </p:cNvPr>
          <p:cNvSpPr>
            <a:spLocks noGrp="1"/>
          </p:cNvSpPr>
          <p:nvPr>
            <p:ph type="body" sz="quarter" idx="3"/>
          </p:nvPr>
        </p:nvSpPr>
        <p:spPr>
          <a:xfrm>
            <a:off x="457200" y="2286000"/>
            <a:ext cx="5638800" cy="3081338"/>
          </a:xfrm>
          <a:prstGeom prst="rect">
            <a:avLst/>
          </a:prstGeom>
        </p:spPr>
        <p:txBody>
          <a:bodyPr vert="horz" lIns="91440" tIns="45720" rIns="91440" bIns="45720" rtlCol="0"/>
          <a:lstStyle/>
          <a:p>
            <a:r>
              <a:rPr lang="en-US" dirty="0"/>
              <a:t>Slide 10  </a:t>
            </a:r>
            <a:r>
              <a:rPr lang="en-US" b="1" dirty="0"/>
              <a:t>Suggested timing: </a:t>
            </a:r>
            <a:r>
              <a:rPr lang="en-US" b="0" dirty="0"/>
              <a:t>2 minutes</a:t>
            </a:r>
          </a:p>
          <a:p>
            <a:endParaRPr lang="en-US" b="1" dirty="0"/>
          </a:p>
          <a:p>
            <a:r>
              <a:rPr lang="en-US" b="1" dirty="0"/>
              <a:t>Key Messages</a:t>
            </a:r>
          </a:p>
          <a:p>
            <a:pPr marL="0" indent="0">
              <a:buFont typeface="Arial" panose="020B0604020202020204" pitchFamily="34" charset="0"/>
              <a:buNone/>
            </a:pPr>
            <a:endParaRPr lang="en-US" sz="1200" b="1" i="0" kern="1200" dirty="0">
              <a:solidFill>
                <a:schemeClr val="tx1"/>
              </a:solidFill>
              <a:effectLst/>
              <a:latin typeface="+mn-lt"/>
              <a:ea typeface="+mn-ea"/>
              <a:cs typeface="+mn-cs"/>
            </a:endParaRPr>
          </a:p>
          <a:p>
            <a:pPr marL="0" indent="0">
              <a:buFont typeface="Arial" panose="020B0604020202020204" pitchFamily="34" charset="0"/>
              <a:buNone/>
            </a:pPr>
            <a:r>
              <a:rPr lang="en-GB" sz="1200" b="0" i="0" kern="1200" dirty="0">
                <a:solidFill>
                  <a:schemeClr val="tx1"/>
                </a:solidFill>
                <a:effectLst/>
                <a:latin typeface="+mn-lt"/>
                <a:ea typeface="+mn-ea"/>
                <a:cs typeface="+mn-cs"/>
              </a:rPr>
              <a:t>Have we met the aims of today’s session?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Facilitator Notes </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What are our key takeaways? As the session ends, encourage participants to t</a:t>
            </a:r>
            <a:r>
              <a:rPr lang="en-GB" b="0" dirty="0">
                <a:effectLst/>
              </a:rPr>
              <a:t>ake a few minutes to reflect quietly. Think about what resonated with you, what challenged you, and how you’ll set aside time to space out the PLAs 1-3. </a:t>
            </a:r>
            <a:endParaRPr lang="en-GB" sz="1200" b="0" i="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319466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54188" y="333375"/>
            <a:ext cx="3348037" cy="1884363"/>
          </a:xfrm>
        </p:spPr>
      </p:sp>
      <p:sp>
        <p:nvSpPr>
          <p:cNvPr id="3" name="Notes Placeholder 2"/>
          <p:cNvSpPr>
            <a:spLocks noGrp="1"/>
          </p:cNvSpPr>
          <p:nvPr>
            <p:ph type="body" idx="1"/>
          </p:nvPr>
        </p:nvSpPr>
        <p:spPr>
          <a:xfrm>
            <a:off x="533400" y="2819400"/>
            <a:ext cx="5943600" cy="3081338"/>
          </a:xfrm>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Thank the group for their time and engagement and make sure they know who to approach with any questions and how to contact them. You may wish to add these details to the slide.</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You may also wish to add a link or QR code for your own feedback form at this slide.</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If you would like to provide feedback on this resource, as a facilitator, please </a:t>
            </a:r>
            <a:r>
              <a:rPr lang="en-GB"/>
              <a:t>go to</a:t>
            </a:r>
            <a:r>
              <a:rPr lang="en-GB" dirty="0"/>
              <a:t>:</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https://forms.office.com/e/XxHgqvD263</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3461782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sz="1100" dirty="0"/>
              <a:t>Slide 2    </a:t>
            </a:r>
            <a:r>
              <a:rPr lang="en-US" sz="1100" b="1" dirty="0"/>
              <a:t>Suggested timing: </a:t>
            </a:r>
            <a:r>
              <a:rPr lang="en-US" sz="1100" dirty="0"/>
              <a:t>5 minutes</a:t>
            </a:r>
          </a:p>
          <a:p>
            <a:endParaRPr lang="en-US" sz="1100" dirty="0"/>
          </a:p>
          <a:p>
            <a:r>
              <a:rPr lang="en-US" sz="1100" b="1" dirty="0"/>
              <a:t>Key messages:</a:t>
            </a:r>
          </a:p>
          <a:p>
            <a:endParaRPr lang="en-US" sz="1100" dirty="0"/>
          </a:p>
          <a:p>
            <a:r>
              <a:rPr lang="en-US" sz="1100" dirty="0"/>
              <a:t>Take a moment to establish group protocols (or ‘group agreement’).</a:t>
            </a:r>
          </a:p>
          <a:p>
            <a:r>
              <a:rPr lang="en-US" sz="1100" dirty="0"/>
              <a:t>Ask participants to comment on anything they would like to add or amend. </a:t>
            </a:r>
          </a:p>
          <a:p>
            <a:r>
              <a:rPr lang="en-US" sz="1100" dirty="0"/>
              <a:t>Is there anything that participants feel is missing or anything they would like to remove?</a:t>
            </a:r>
          </a:p>
          <a:p>
            <a:r>
              <a:rPr lang="en-US" sz="1100" dirty="0"/>
              <a:t>The protocols on the slide are suggestions to be amended for your context. </a:t>
            </a:r>
          </a:p>
          <a:p>
            <a:endParaRPr lang="en-US" sz="1100" dirty="0"/>
          </a:p>
          <a:p>
            <a:r>
              <a:rPr lang="en-US" sz="1100" dirty="0"/>
              <a:t> </a:t>
            </a:r>
            <a:r>
              <a:rPr lang="en-US" sz="1100" b="1" dirty="0"/>
              <a:t>Why establish group protocols?</a:t>
            </a:r>
            <a:endParaRPr lang="en-US" sz="1100" dirty="0"/>
          </a:p>
          <a:p>
            <a:r>
              <a:rPr lang="en-US" sz="1100" dirty="0"/>
              <a:t>Effective professional learning goes beyond simply delivering information. It fosters a learning community where educators can learn with, from, and on behalf of one another. To achieve this, the facilitator of this learning should establish clear protocols and a positive learning environment at the outset. The general notes below will support the facilitator to help everyone feel comfortable participating and contribute to a rich learning experience. </a:t>
            </a:r>
          </a:p>
          <a:p>
            <a:endParaRPr lang="en-US" sz="1100" dirty="0"/>
          </a:p>
          <a:p>
            <a:r>
              <a:rPr lang="en-US" sz="1100" dirty="0"/>
              <a:t>1. </a:t>
            </a:r>
            <a:r>
              <a:rPr lang="en-US" sz="1100" b="1" dirty="0"/>
              <a:t>Contract a safe space</a:t>
            </a:r>
            <a:r>
              <a:rPr lang="en-US" sz="1100" dirty="0"/>
              <a:t>: Co-create a Safe Space agreement with your group. This agreement outlines expectations for respectful communication and active listening. A safe space allows trust to flourish, fostering a collaborative environment where everyone feels comfortable sharing ideas and taking risks. </a:t>
            </a:r>
          </a:p>
          <a:p>
            <a:r>
              <a:rPr lang="en-US" sz="1100" dirty="0"/>
              <a:t>2. </a:t>
            </a:r>
            <a:r>
              <a:rPr lang="en-US" sz="1100" b="1" dirty="0"/>
              <a:t>Shift from top-down to collaborative learning</a:t>
            </a:r>
            <a:r>
              <a:rPr lang="en-US" sz="1100" dirty="0"/>
              <a:t>:  Move beyond the traditional model where one person imparts knowledge. Embrace a collaborative approach where all participants actively engage. This means learning with, from, and on behalf of one another. By leveraging the diverse perspectives within the group, gaining a richer understanding and creating a more impactful learning experience for everyone. </a:t>
            </a:r>
          </a:p>
          <a:p>
            <a:r>
              <a:rPr lang="en-US" sz="1100" dirty="0"/>
              <a:t>3. </a:t>
            </a:r>
            <a:r>
              <a:rPr lang="en-US" sz="1100" b="1" dirty="0"/>
              <a:t>Holding the ladder: Shared expertise and recognition : </a:t>
            </a:r>
            <a:r>
              <a:rPr lang="en-US" sz="1100" dirty="0"/>
              <a:t>Holding the ladder signifies a two-fold approach. 1) Sharing expertise: Those with experience can share their knowledge and insights.  2) Recognise everyone’s contribution: Actively listen and be open to learning from the unique perspectives and experiences of colleagues. Build on each other's ideas to foster a collaborative environment where everyone feels valued, and their contributions are respected. </a:t>
            </a:r>
          </a:p>
          <a:p>
            <a:r>
              <a:rPr lang="en-US" sz="1100" dirty="0"/>
              <a:t>4. </a:t>
            </a:r>
            <a:r>
              <a:rPr lang="en-US" sz="1100" b="1" dirty="0"/>
              <a:t>Hold space for silence and respectful discussion: </a:t>
            </a:r>
            <a:r>
              <a:rPr lang="en-US" sz="1100" dirty="0"/>
              <a:t>Hold space for silence after someone speaks or asks a question. It can be tempting to jump in to fill silence but allowing time for quiet can avoid interrupting thought and produce more thoughtful responses. Everyone deserves to be heard and understood. Adapt the time allocation based on the size of the group and the complexity of the topic.  </a:t>
            </a:r>
          </a:p>
          <a:p>
            <a:r>
              <a:rPr lang="en-US" sz="1100" dirty="0"/>
              <a:t>5</a:t>
            </a:r>
            <a:r>
              <a:rPr lang="en-US" sz="1100" b="1" dirty="0"/>
              <a:t>. Schedule regular breaks:  </a:t>
            </a:r>
            <a:r>
              <a:rPr lang="en-US" sz="1100" dirty="0"/>
              <a:t>Schedule regular breaks throughout the session. This allows participants to process information, refocus, and return with renewed energy, leading to a more productive learning experience. </a:t>
            </a:r>
          </a:p>
          <a:p>
            <a:r>
              <a:rPr lang="en-US" sz="1100" dirty="0"/>
              <a:t>6. </a:t>
            </a:r>
            <a:r>
              <a:rPr lang="en-US" sz="1100" b="1" dirty="0"/>
              <a:t>Centre learning in real life:  </a:t>
            </a:r>
            <a:r>
              <a:rPr lang="en-US" sz="1100" dirty="0"/>
              <a:t>Connect the learning to real-life experiences by encouraging participants to share relevant personal anecdotes or applications. This strengthens understanding and makes the learning more relatable and impactful for all.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7763" y="477838"/>
            <a:ext cx="4562475" cy="2566987"/>
          </a:xfrm>
        </p:spPr>
      </p:sp>
      <p:sp>
        <p:nvSpPr>
          <p:cNvPr id="3" name="Notes Placeholder 2"/>
          <p:cNvSpPr>
            <a:spLocks noGrp="1"/>
          </p:cNvSpPr>
          <p:nvPr>
            <p:ph type="body" idx="1"/>
          </p:nvPr>
        </p:nvSpPr>
        <p:spPr>
          <a:xfrm>
            <a:off x="914400" y="3251200"/>
            <a:ext cx="5105400" cy="3081338"/>
          </a:xfrm>
        </p:spPr>
        <p:txBody>
          <a:bodyPr/>
          <a:lstStyle/>
          <a:p>
            <a:pPr algn="l" rtl="0" fontAlgn="base"/>
            <a:r>
              <a:rPr lang="en-GB" b="0" i="0" u="none" strike="noStrike" dirty="0">
                <a:solidFill>
                  <a:srgbClr val="000000"/>
                </a:solidFill>
                <a:effectLst/>
                <a:latin typeface="Calibri" panose="020F0502020204030204" pitchFamily="34" charset="0"/>
              </a:rPr>
              <a:t>Slide 3  </a:t>
            </a:r>
            <a:r>
              <a:rPr lang="en-GB" b="1" i="0" u="none" strike="noStrike" dirty="0">
                <a:solidFill>
                  <a:srgbClr val="000000"/>
                </a:solidFill>
                <a:effectLst/>
                <a:latin typeface="Calibri" panose="020F0502020204030204" pitchFamily="34" charset="0"/>
              </a:rPr>
              <a:t>Suggested timing: </a:t>
            </a:r>
            <a:r>
              <a:rPr lang="en-GB" b="0" i="0" u="none" strike="noStrike" dirty="0">
                <a:solidFill>
                  <a:srgbClr val="000000"/>
                </a:solidFill>
                <a:effectLst/>
                <a:latin typeface="Calibri" panose="020F0502020204030204" pitchFamily="34" charset="0"/>
              </a:rPr>
              <a:t>1 minute</a:t>
            </a:r>
          </a:p>
          <a:p>
            <a:pPr algn="l" rtl="0" fontAlgn="base"/>
            <a:endParaRPr lang="en-GB" b="1" i="0" u="none" strike="noStrike" dirty="0">
              <a:solidFill>
                <a:srgbClr val="000000"/>
              </a:solidFill>
              <a:effectLst/>
              <a:latin typeface="Calibri" panose="020F0502020204030204" pitchFamily="34" charset="0"/>
            </a:endParaRPr>
          </a:p>
          <a:p>
            <a:pPr algn="l" rtl="0" fontAlgn="base"/>
            <a:r>
              <a:rPr lang="en-GB" b="1" i="0" u="none" strike="noStrike" dirty="0">
                <a:solidFill>
                  <a:srgbClr val="000000"/>
                </a:solidFill>
                <a:effectLst/>
                <a:latin typeface="Calibri" panose="020F0502020204030204" pitchFamily="34" charset="0"/>
              </a:rPr>
              <a:t>Facilitator notes:</a:t>
            </a:r>
            <a:r>
              <a:rPr lang="en-US" b="0" i="0" dirty="0">
                <a:solidFill>
                  <a:srgbClr val="444444"/>
                </a:solidFill>
                <a:effectLst/>
                <a:latin typeface="Calibri" panose="020F0502020204030204" pitchFamily="34" charset="0"/>
              </a:rPr>
              <a:t>​</a:t>
            </a:r>
          </a:p>
          <a:p>
            <a:pPr algn="l" rtl="0" fontAlgn="base"/>
            <a:r>
              <a:rPr lang="en-GB" b="0" i="0" dirty="0">
                <a:solidFill>
                  <a:srgbClr val="444444"/>
                </a:solidFill>
                <a:effectLst/>
                <a:latin typeface="Calibri" panose="020F0502020204030204" pitchFamily="34" charset="0"/>
              </a:rPr>
              <a:t>​</a:t>
            </a:r>
          </a:p>
          <a:p>
            <a:pPr algn="l" rtl="0" fontAlgn="base"/>
            <a:r>
              <a:rPr lang="en-GB" b="0" i="0" u="none" strike="noStrike" dirty="0">
                <a:solidFill>
                  <a:srgbClr val="000000"/>
                </a:solidFill>
                <a:effectLst/>
                <a:latin typeface="Calibri" panose="020F0502020204030204" pitchFamily="34" charset="0"/>
              </a:rPr>
              <a:t>This slide shows what will be looked at in this session, to be shared with participants. Invite any questions they may have. </a:t>
            </a:r>
          </a:p>
          <a:p>
            <a:endParaRPr lang="en-GB" dirty="0"/>
          </a:p>
        </p:txBody>
      </p:sp>
    </p:spTree>
    <p:extLst>
      <p:ext uri="{BB962C8B-B14F-4D97-AF65-F5344CB8AC3E}">
        <p14:creationId xmlns:p14="http://schemas.microsoft.com/office/powerpoint/2010/main" val="1408889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905000" y="171450"/>
            <a:ext cx="3048000" cy="1716088"/>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381000" y="2057400"/>
            <a:ext cx="6096000" cy="3081338"/>
          </a:xfrm>
          <a:prstGeom prst="rect">
            <a:avLst/>
          </a:prstGeom>
        </p:spPr>
        <p:txBody>
          <a:bodyPr vert="horz" lIns="91440" tIns="45720" rIns="91440" bIns="45720" rtlCol="0"/>
          <a:lstStyle/>
          <a:p>
            <a:r>
              <a:rPr lang="en-US" dirty="0"/>
              <a:t>Slide 4.  </a:t>
            </a:r>
            <a:r>
              <a:rPr lang="en-US" b="1" dirty="0"/>
              <a:t>Suggested timing: </a:t>
            </a:r>
            <a:r>
              <a:rPr lang="en-US" dirty="0"/>
              <a:t>3 minutes    </a:t>
            </a:r>
          </a:p>
          <a:p>
            <a:endParaRPr lang="en-US" dirty="0"/>
          </a:p>
          <a:p>
            <a:r>
              <a:rPr lang="en-US" b="1" dirty="0"/>
              <a:t>Key messages:</a:t>
            </a:r>
          </a:p>
          <a:p>
            <a:endParaRPr lang="en-US" b="1" dirty="0"/>
          </a:p>
          <a:p>
            <a:r>
              <a:rPr lang="en-GB" dirty="0"/>
              <a:t>As education professionals, we engage in professional learning to stimulate our thinking, deepen our understanding, and enhance our practice. </a:t>
            </a:r>
          </a:p>
          <a:p>
            <a:endParaRPr lang="en-GB" dirty="0"/>
          </a:p>
          <a:p>
            <a:r>
              <a:rPr lang="en-GB" dirty="0"/>
              <a:t>The NMPL supports this by outlining the key principles and features of effective professional learning, helping us build capacity and foster collaborative approaches across our settings.</a:t>
            </a:r>
          </a:p>
          <a:p>
            <a:r>
              <a:rPr lang="en-GB" dirty="0"/>
              <a:t>The model encourages us to be critically informed and responsive to current educational contexts, ensuring our practice remains relevant and impactful.</a:t>
            </a:r>
          </a:p>
          <a:p>
            <a:endParaRPr lang="en-GB" dirty="0"/>
          </a:p>
          <a:p>
            <a:r>
              <a:rPr lang="en-US" dirty="0"/>
              <a:t>Explore the NMPL further here:</a:t>
            </a:r>
          </a:p>
          <a:p>
            <a:r>
              <a:rPr lang="en-GB" dirty="0">
                <a:hlinkClick r:id="rId3"/>
              </a:rPr>
              <a:t>The national model of professional learning | National approach to professional learning | Professional Learning | Education Scotland</a:t>
            </a:r>
            <a:endParaRPr lang="en-US" dirty="0"/>
          </a:p>
          <a:p>
            <a:endParaRPr lang="en-GB" dirty="0"/>
          </a:p>
          <a:p>
            <a:r>
              <a:rPr lang="en-GB" dirty="0"/>
              <a:t>Alignment with the National Model of Professional Learning. This Professional Learning Resource (PLR) aligns with several core aspects of the NMPL:</a:t>
            </a:r>
          </a:p>
          <a:p>
            <a:endParaRPr lang="en-GB" dirty="0"/>
          </a:p>
          <a:p>
            <a:r>
              <a:rPr lang="en-GB" b="1" dirty="0"/>
              <a:t>The Education Professional as a Learner</a:t>
            </a:r>
            <a:r>
              <a:rPr lang="en-GB" dirty="0"/>
              <a:t>: Encourages reflection on personal beliefs and assumptions about poverty and equity.</a:t>
            </a:r>
          </a:p>
          <a:p>
            <a:r>
              <a:rPr lang="en-GB" b="1" dirty="0"/>
              <a:t>Leadership of and for Learning</a:t>
            </a:r>
            <a:r>
              <a:rPr lang="en-GB" dirty="0"/>
              <a:t>: Supports leadership at all levels to drive equitable practices and culture.</a:t>
            </a:r>
          </a:p>
          <a:p>
            <a:r>
              <a:rPr lang="en-GB" b="1" dirty="0"/>
              <a:t>Professional Standards and Policy Context</a:t>
            </a:r>
            <a:r>
              <a:rPr lang="en-GB" dirty="0"/>
              <a:t>: Anchored in national priorities and professional standards, promoting consistency and coherence.</a:t>
            </a:r>
          </a:p>
          <a:p>
            <a:r>
              <a:rPr lang="en-GB" b="1" dirty="0"/>
              <a:t>Learning as Collaborative</a:t>
            </a:r>
            <a:r>
              <a:rPr lang="en-GB" dirty="0"/>
              <a:t>: Designed to be explored with colleagues, fostering shared understanding and collective action.</a:t>
            </a:r>
          </a:p>
          <a:p>
            <a:r>
              <a:rPr lang="en-GB" b="1" dirty="0"/>
              <a:t>Learning by Enquiring: </a:t>
            </a:r>
            <a:r>
              <a:rPr lang="en-GB" dirty="0"/>
              <a:t>Promotes critical enquiry into the causes and impacts of poverty, and how equity can be achieved.</a:t>
            </a:r>
          </a:p>
          <a:p>
            <a:r>
              <a:rPr lang="en-GB" b="1" dirty="0"/>
              <a:t>Learning that Deepens Knowledge and Understanding: </a:t>
            </a:r>
            <a:r>
              <a:rPr lang="en-GB" dirty="0"/>
              <a:t>Builds a robust understanding of poverty and its implications for learners, families and communities.</a:t>
            </a:r>
          </a:p>
          <a:p>
            <a:endParaRPr lang="en-GB" b="1" dirty="0"/>
          </a:p>
          <a:p>
            <a:r>
              <a:rPr lang="en-GB" b="1" dirty="0"/>
              <a:t>How This PLR Supports Professional Learning</a:t>
            </a:r>
          </a:p>
          <a:p>
            <a:r>
              <a:rPr lang="en-GB" b="1" dirty="0"/>
              <a:t>The Why: </a:t>
            </a:r>
            <a:r>
              <a:rPr lang="en-GB" dirty="0"/>
              <a:t>Develops a foundational understanding of poverty and equity, and why addressing these issues is essential in Scottish education.</a:t>
            </a:r>
          </a:p>
          <a:p>
            <a:r>
              <a:rPr lang="en-GB" b="1" dirty="0"/>
              <a:t>The What</a:t>
            </a:r>
            <a:r>
              <a:rPr lang="en-GB" dirty="0"/>
              <a:t>: Explores the definition of poverty and its wide-ranging impact on children, young people, families, and communities.</a:t>
            </a:r>
          </a:p>
          <a:p>
            <a:r>
              <a:rPr lang="en-GB" b="1" dirty="0"/>
              <a:t>The How</a:t>
            </a:r>
            <a:r>
              <a:rPr lang="en-GB" dirty="0"/>
              <a:t>: Offers strategies for creating an equitable ethos and culture, including effective use of data, pedagogy and inclusive practices.</a:t>
            </a:r>
          </a:p>
          <a:p>
            <a:r>
              <a:rPr lang="en-GB" b="1" dirty="0"/>
              <a:t>Apply: </a:t>
            </a:r>
            <a:r>
              <a:rPr lang="en-GB" dirty="0"/>
              <a:t>Encourages application of learning within your own context, tailored to your role, to drive meaningful change.</a:t>
            </a:r>
            <a:endParaRPr lang="en-US" dirty="0"/>
          </a:p>
          <a:p>
            <a:pPr rtl="0" fontAlgn="ctr">
              <a:spcBef>
                <a:spcPts val="0"/>
              </a:spcBef>
              <a:spcAft>
                <a:spcPts val="0"/>
              </a:spcAft>
              <a:buFont typeface="Arial" panose="020B0604020202020204" pitchFamily="34" charset="0"/>
              <a:buNone/>
            </a:pPr>
            <a:endParaRPr lang="en-GB" dirty="0">
              <a:effectLst/>
              <a:latin typeface="Calibri" panose="020F0502020204030204" pitchFamily="34" charset="0"/>
            </a:endParaRPr>
          </a:p>
          <a:p>
            <a:pPr rtl="0" fontAlgn="ctr">
              <a:spcBef>
                <a:spcPts val="0"/>
              </a:spcBef>
              <a:spcAft>
                <a:spcPts val="0"/>
              </a:spcAft>
              <a:buFont typeface="Arial" panose="020B0604020202020204" pitchFamily="34" charset="0"/>
              <a:buNone/>
            </a:pPr>
            <a:r>
              <a:rPr lang="en-GB" dirty="0">
                <a:effectLst/>
                <a:latin typeface="Calibri" panose="020F0502020204030204" pitchFamily="34" charset="0"/>
              </a:rPr>
              <a:t>See the full list of Professional Standards:</a:t>
            </a:r>
          </a:p>
          <a:p>
            <a:pPr marL="342900" marR="0">
              <a:spcBef>
                <a:spcPts val="0"/>
              </a:spcBef>
              <a:spcAft>
                <a:spcPts val="0"/>
              </a:spcAft>
            </a:pPr>
            <a:r>
              <a:rPr lang="en-GB" dirty="0">
                <a:effectLst/>
                <a:latin typeface="Calibri" panose="020F0502020204030204" pitchFamily="34" charset="0"/>
              </a:rPr>
              <a:t>GTCS -  </a:t>
            </a:r>
            <a:r>
              <a:rPr lang="en-GB" dirty="0">
                <a:effectLst/>
                <a:latin typeface="Calibri" panose="020F0502020204030204" pitchFamily="34" charset="0"/>
                <a:hlinkClick r:id="rId4"/>
              </a:rPr>
              <a:t>https://www.gtcs.org.uk/knowledge-base/articles/a-guide-to-the-professional-standards</a:t>
            </a:r>
            <a:br>
              <a:rPr lang="en-GB" dirty="0">
                <a:effectLst/>
                <a:latin typeface="Calibri" panose="020F0502020204030204" pitchFamily="34" charset="0"/>
              </a:rPr>
            </a:br>
            <a:r>
              <a:rPr lang="en-GB" dirty="0">
                <a:effectLst/>
                <a:latin typeface="Calibri" panose="020F0502020204030204" pitchFamily="34" charset="0"/>
              </a:rPr>
              <a:t>CLD Practitioners - </a:t>
            </a:r>
            <a:r>
              <a:rPr lang="en-GB" dirty="0">
                <a:effectLst/>
                <a:latin typeface="Calibri" panose="020F0502020204030204" pitchFamily="34" charset="0"/>
                <a:hlinkClick r:id="rId5"/>
              </a:rPr>
              <a:t>https://cldstandardscouncil.org.uk/resources/competent-practitioner-framework/</a:t>
            </a:r>
            <a:endParaRPr lang="en-GB" dirty="0">
              <a:effectLst/>
              <a:latin typeface="Calibri" panose="020F0502020204030204" pitchFamily="34" charset="0"/>
            </a:endParaRPr>
          </a:p>
          <a:p>
            <a:pPr marL="342900" marR="0">
              <a:spcBef>
                <a:spcPts val="0"/>
              </a:spcBef>
              <a:spcAft>
                <a:spcPts val="0"/>
              </a:spcAft>
            </a:pPr>
            <a:r>
              <a:rPr lang="en-GB" dirty="0">
                <a:effectLst/>
                <a:latin typeface="Calibri" panose="020F0502020204030204" pitchFamily="34" charset="0"/>
              </a:rPr>
              <a:t>ELC Practitioners - </a:t>
            </a:r>
            <a:r>
              <a:rPr lang="en-GB" dirty="0">
                <a:effectLst/>
                <a:latin typeface="Calibri" panose="020F0502020204030204" pitchFamily="34" charset="0"/>
                <a:hlinkClick r:id="rId6"/>
              </a:rPr>
              <a:t>Social Service | Children and Young People | SCQF 7 | National Occupational Standards (NOS) Navigator (sssc.uk.com)</a:t>
            </a:r>
            <a:endParaRPr lang="en-GB" dirty="0">
              <a:effectLst/>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63B5B-CE23-3552-0B82-BE9F5F622715}"/>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9F3DAEE9-366B-86F7-2DCC-C5AB0D7A573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5B81C13-F035-5F6A-09F7-FF1474F14E21}"/>
              </a:ext>
            </a:extLst>
          </p:cNvPr>
          <p:cNvSpPr>
            <a:spLocks noGrp="1" noRot="1" noChangeAspect="1"/>
          </p:cNvSpPr>
          <p:nvPr>
            <p:ph type="sldImg" idx="2"/>
          </p:nvPr>
        </p:nvSpPr>
        <p:spPr>
          <a:xfrm>
            <a:off x="1258888" y="171450"/>
            <a:ext cx="4186237" cy="235585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C0CDE695-CD1A-02D7-3F70-21C3C9970396}"/>
              </a:ext>
            </a:extLst>
          </p:cNvPr>
          <p:cNvSpPr>
            <a:spLocks noGrp="1"/>
          </p:cNvSpPr>
          <p:nvPr>
            <p:ph type="body" sz="quarter" idx="3"/>
          </p:nvPr>
        </p:nvSpPr>
        <p:spPr>
          <a:xfrm>
            <a:off x="381000" y="2641600"/>
            <a:ext cx="6248400" cy="3081338"/>
          </a:xfrm>
          <a:prstGeom prst="rect">
            <a:avLst/>
          </a:prstGeom>
        </p:spPr>
        <p:txBody>
          <a:bodyPr vert="horz" lIns="91440" tIns="45720" rIns="91440" bIns="45720" rtlCol="0"/>
          <a:lstStyle/>
          <a:p>
            <a:r>
              <a:rPr lang="en-US" dirty="0"/>
              <a:t>Slide 5.  </a:t>
            </a:r>
            <a:r>
              <a:rPr lang="en-US" sz="1200" b="1" kern="1200" dirty="0">
                <a:solidFill>
                  <a:schemeClr val="tx1"/>
                </a:solidFill>
                <a:effectLst/>
                <a:latin typeface="+mn-lt"/>
                <a:ea typeface="+mn-ea"/>
                <a:cs typeface="+mn-cs"/>
              </a:rPr>
              <a:t>Suggested timing:  </a:t>
            </a:r>
            <a:r>
              <a:rPr lang="en-US" sz="1200" b="0" kern="1200" dirty="0">
                <a:solidFill>
                  <a:schemeClr val="tx1"/>
                </a:solidFill>
                <a:effectLst/>
                <a:latin typeface="+mn-lt"/>
                <a:ea typeface="+mn-ea"/>
                <a:cs typeface="+mn-cs"/>
              </a:rPr>
              <a:t>10 minutes</a:t>
            </a:r>
          </a:p>
          <a:p>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Connector: Poverty Myth Busting Quiz - </a:t>
            </a:r>
            <a:r>
              <a:rPr lang="en-US" sz="1200" b="1" kern="1200" dirty="0">
                <a:solidFill>
                  <a:schemeClr val="tx1"/>
                </a:solidFill>
                <a:effectLst/>
                <a:latin typeface="+mn-lt"/>
                <a:ea typeface="+mn-ea"/>
                <a:cs typeface="+mn-cs"/>
              </a:rPr>
              <a:t>Answers (from Introductory Activity 3 – participants should have completed this in advance and ideally have their answers to hand, possibly in their Reflective Workbook).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 </a:t>
            </a:r>
            <a:r>
              <a:rPr lang="en-US" sz="1200" b="1" kern="1200" dirty="0">
                <a:solidFill>
                  <a:schemeClr val="tx1"/>
                </a:solidFill>
                <a:effectLst/>
                <a:latin typeface="+mn-lt"/>
                <a:ea typeface="+mn-ea"/>
                <a:cs typeface="+mn-cs"/>
              </a:rPr>
              <a:t>False</a:t>
            </a:r>
            <a:r>
              <a:rPr lang="en-US" sz="1200" kern="1200" dirty="0">
                <a:solidFill>
                  <a:schemeClr val="tx1"/>
                </a:solidFill>
                <a:effectLst/>
                <a:latin typeface="+mn-lt"/>
                <a:ea typeface="+mn-ea"/>
                <a:cs typeface="+mn-cs"/>
              </a:rPr>
              <a:t> – Most people in poverty are in working households. (Source: Joseph Rowntree Foundation, UK Poverty 2024)</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 </a:t>
            </a:r>
            <a:r>
              <a:rPr lang="en-US" sz="1200" b="1" kern="1200" dirty="0">
                <a:solidFill>
                  <a:schemeClr val="tx1"/>
                </a:solidFill>
                <a:effectLst/>
                <a:latin typeface="+mn-lt"/>
                <a:ea typeface="+mn-ea"/>
                <a:cs typeface="+mn-cs"/>
              </a:rPr>
              <a:t>False</a:t>
            </a:r>
            <a:r>
              <a:rPr lang="en-US" sz="1200" kern="1200" dirty="0">
                <a:solidFill>
                  <a:schemeClr val="tx1"/>
                </a:solidFill>
                <a:effectLst/>
                <a:latin typeface="+mn-lt"/>
                <a:ea typeface="+mn-ea"/>
                <a:cs typeface="+mn-cs"/>
              </a:rPr>
              <a:t> – Child poverty remains high and has been exacerbated by the cost-of-living crisis. (Source: Scottish Government, Poverty in Scotland 2023)</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 More than half of children in minority ethnic families in Scotland live in poverty.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Answer:</a:t>
            </a:r>
            <a:r>
              <a:rPr lang="en-US" sz="1200" b="1" kern="1200" dirty="0">
                <a:solidFill>
                  <a:schemeClr val="tx1"/>
                </a:solidFill>
                <a:effectLst/>
                <a:latin typeface="+mn-lt"/>
                <a:ea typeface="+mn-ea"/>
                <a:cs typeface="+mn-cs"/>
              </a:rPr>
              <a:t> True</a:t>
            </a:r>
            <a:r>
              <a:rPr lang="en-GB" b="1" dirty="0"/>
              <a:t>  </a:t>
            </a:r>
            <a:r>
              <a:rPr lang="en-US" sz="1200" kern="1200" dirty="0">
                <a:solidFill>
                  <a:schemeClr val="tx1"/>
                </a:solidFill>
                <a:effectLst/>
                <a:latin typeface="+mn-lt"/>
                <a:ea typeface="+mn-ea"/>
                <a:cs typeface="+mn-cs"/>
              </a:rPr>
              <a:t>Reference: Poverty in Scotland 2024, JRF</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4. </a:t>
            </a:r>
            <a:r>
              <a:rPr lang="en-US" sz="1200" b="1" kern="1200" dirty="0">
                <a:solidFill>
                  <a:schemeClr val="tx1"/>
                </a:solidFill>
                <a:effectLst/>
                <a:latin typeface="+mn-lt"/>
                <a:ea typeface="+mn-ea"/>
                <a:cs typeface="+mn-cs"/>
              </a:rPr>
              <a:t>True</a:t>
            </a:r>
            <a:r>
              <a:rPr lang="en-US" sz="1200" kern="1200" dirty="0">
                <a:solidFill>
                  <a:schemeClr val="tx1"/>
                </a:solidFill>
                <a:effectLst/>
                <a:latin typeface="+mn-lt"/>
                <a:ea typeface="+mn-ea"/>
                <a:cs typeface="+mn-cs"/>
              </a:rPr>
              <a:t> – Single-parent households are disproportionately affected. (Source: Scottish Government, Child Poverty Strategy)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a:t>
            </a:r>
            <a:r>
              <a:rPr lang="en-US" sz="1200" b="1" kern="1200" dirty="0">
                <a:solidFill>
                  <a:schemeClr val="tx1"/>
                </a:solidFill>
                <a:effectLst/>
                <a:latin typeface="+mn-lt"/>
                <a:ea typeface="+mn-ea"/>
                <a:cs typeface="+mn-cs"/>
              </a:rPr>
              <a:t>False </a:t>
            </a:r>
            <a:r>
              <a:rPr lang="en-US" sz="1200" kern="1200" dirty="0">
                <a:solidFill>
                  <a:schemeClr val="tx1"/>
                </a:solidFill>
                <a:effectLst/>
                <a:latin typeface="+mn-lt"/>
                <a:ea typeface="+mn-ea"/>
                <a:cs typeface="+mn-cs"/>
              </a:rPr>
              <a:t>– Poverty is driven by structural factors such as low wages, housing costs, and policy decisions. (Source: Joseph Rowntree Foundation)</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6. </a:t>
            </a:r>
            <a:r>
              <a:rPr lang="en-US" sz="1200" b="1" kern="1200" dirty="0">
                <a:solidFill>
                  <a:schemeClr val="tx1"/>
                </a:solidFill>
                <a:effectLst/>
                <a:latin typeface="+mn-lt"/>
                <a:ea typeface="+mn-ea"/>
                <a:cs typeface="+mn-cs"/>
              </a:rPr>
              <a:t>True</a:t>
            </a:r>
            <a:r>
              <a:rPr lang="en-US" sz="1200" kern="1200" dirty="0">
                <a:solidFill>
                  <a:schemeClr val="tx1"/>
                </a:solidFill>
                <a:effectLst/>
                <a:latin typeface="+mn-lt"/>
                <a:ea typeface="+mn-ea"/>
                <a:cs typeface="+mn-cs"/>
              </a:rPr>
              <a:t> – The Scottish Child Payment is a targeted benefit to reduce child poverty. (Source: Scottish Government)</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7. Mortality rates are about twice as high in the most deprived areas of Scotland compared to the least deprived. Answer: </a:t>
            </a:r>
            <a:r>
              <a:rPr lang="en-US" sz="1200" b="1" kern="1200" dirty="0">
                <a:solidFill>
                  <a:schemeClr val="tx1"/>
                </a:solidFill>
                <a:effectLst/>
                <a:latin typeface="+mn-lt"/>
                <a:ea typeface="+mn-ea"/>
                <a:cs typeface="+mn-cs"/>
              </a:rPr>
              <a:t>True </a:t>
            </a:r>
            <a:r>
              <a:rPr lang="en-US" sz="1200" kern="1200" dirty="0">
                <a:solidFill>
                  <a:schemeClr val="tx1"/>
                </a:solidFill>
                <a:effectLst/>
                <a:latin typeface="+mn-lt"/>
                <a:ea typeface="+mn-ea"/>
                <a:cs typeface="+mn-cs"/>
              </a:rPr>
              <a:t> Reference: Key Facts about Poverty in Scotland, Poverty Alliance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8. Universal Credit provides an income above the poverty line for single adults in Scotland. Answer: </a:t>
            </a:r>
            <a:r>
              <a:rPr lang="en-US" sz="1200" b="1" kern="1200" dirty="0">
                <a:solidFill>
                  <a:schemeClr val="tx1"/>
                </a:solidFill>
                <a:effectLst/>
                <a:latin typeface="+mn-lt"/>
                <a:ea typeface="+mn-ea"/>
                <a:cs typeface="+mn-cs"/>
              </a:rPr>
              <a:t>False </a:t>
            </a:r>
            <a:r>
              <a:rPr lang="en-US" sz="1200" kern="1200" dirty="0">
                <a:solidFill>
                  <a:schemeClr val="tx1"/>
                </a:solidFill>
                <a:effectLst/>
                <a:latin typeface="+mn-lt"/>
                <a:ea typeface="+mn-ea"/>
                <a:cs typeface="+mn-cs"/>
              </a:rPr>
              <a:t>Reference: Poverty in Scotland 2024, JRF</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9.</a:t>
            </a:r>
            <a:r>
              <a:rPr lang="en-US" sz="1200" b="1" kern="1200" dirty="0">
                <a:solidFill>
                  <a:schemeClr val="tx1"/>
                </a:solidFill>
                <a:effectLst/>
                <a:latin typeface="+mn-lt"/>
                <a:ea typeface="+mn-ea"/>
                <a:cs typeface="+mn-cs"/>
              </a:rPr>
              <a:t> True </a:t>
            </a:r>
            <a:r>
              <a:rPr lang="en-US" sz="1200" kern="1200" dirty="0">
                <a:solidFill>
                  <a:schemeClr val="tx1"/>
                </a:solidFill>
                <a:effectLst/>
                <a:latin typeface="+mn-lt"/>
                <a:ea typeface="+mn-ea"/>
                <a:cs typeface="+mn-cs"/>
              </a:rPr>
              <a:t>– Rising costs have deepened financial hardship for many families. (Source: Poverty Alliance, Challenge Poverty Week)</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a:t>
            </a:r>
            <a:r>
              <a:rPr lang="en-US" sz="1200" b="1" kern="1200" dirty="0">
                <a:solidFill>
                  <a:schemeClr val="tx1"/>
                </a:solidFill>
                <a:effectLst/>
                <a:latin typeface="+mn-lt"/>
                <a:ea typeface="+mn-ea"/>
                <a:cs typeface="+mn-cs"/>
              </a:rPr>
              <a:t>True </a:t>
            </a:r>
            <a:r>
              <a:rPr lang="en-US" sz="1200" kern="1200" dirty="0">
                <a:solidFill>
                  <a:schemeClr val="tx1"/>
                </a:solidFill>
                <a:effectLst/>
                <a:latin typeface="+mn-lt"/>
                <a:ea typeface="+mn-ea"/>
                <a:cs typeface="+mn-cs"/>
              </a:rPr>
              <a:t>– Secure and affordable housing is essential to tackling poverty. (Source: Scottish Government Housing Strategy)</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References:</a:t>
            </a:r>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Joseph Rowntree Foundation –UK Poverty 2024: https://www.jrf.org.uk/report/uk-poverty-2024</a:t>
            </a:r>
          </a:p>
          <a:p>
            <a:r>
              <a:rPr lang="en-US" sz="1200" kern="1200" dirty="0">
                <a:solidFill>
                  <a:schemeClr val="tx1"/>
                </a:solidFill>
                <a:effectLst/>
                <a:latin typeface="+mn-lt"/>
                <a:ea typeface="+mn-ea"/>
                <a:cs typeface="+mn-cs"/>
              </a:rPr>
              <a:t>Scottish Government – Poverty in Scotland 2023: https://www.gov.scot/publications/poverty-scotland-2023/</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Poverty Alliance – Challenge Poverty Week: https://www.povertyalliance.org/challenge-poverty-week/</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Scottish Government – Child Poverty Strategy: https://www.gov.scot/policies/child-poverty/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Education Scotland – Attainment Gap Reports: https://education.gov.scot/improvement/learning-resources/attainment-gap/</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Scottish Government – Housing Strategy: </a:t>
            </a:r>
            <a:r>
              <a:rPr lang="en-US" sz="1200" u="sng" kern="1200" dirty="0">
                <a:solidFill>
                  <a:schemeClr val="tx1"/>
                </a:solidFill>
                <a:effectLst/>
                <a:latin typeface="+mn-lt"/>
                <a:ea typeface="+mn-ea"/>
                <a:cs typeface="+mn-cs"/>
                <a:hlinkClick r:id="rId3"/>
              </a:rPr>
              <a:t>https://www.gov.scot/policies/housing/</a:t>
            </a:r>
            <a:endParaRPr lang="en-GB" sz="1200" kern="1200" dirty="0">
              <a:solidFill>
                <a:schemeClr val="tx1"/>
              </a:solidFill>
              <a:effectLst/>
              <a:latin typeface="+mn-lt"/>
              <a:ea typeface="+mn-ea"/>
              <a:cs typeface="+mn-cs"/>
            </a:endParaRPr>
          </a:p>
        </p:txBody>
      </p:sp>
      <p:sp>
        <p:nvSpPr>
          <p:cNvPr id="7" name="Slide Number Placeholder 6">
            <a:extLst>
              <a:ext uri="{FF2B5EF4-FFF2-40B4-BE49-F238E27FC236}">
                <a16:creationId xmlns:a16="http://schemas.microsoft.com/office/drawing/2014/main" id="{EA979E9D-DC70-79E4-63A4-01665AC173F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013953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39888" y="304800"/>
            <a:ext cx="3576637" cy="2012950"/>
          </a:xfrm>
        </p:spPr>
      </p:sp>
      <p:sp>
        <p:nvSpPr>
          <p:cNvPr id="3" name="Notes Placeholder 2"/>
          <p:cNvSpPr>
            <a:spLocks noGrp="1"/>
          </p:cNvSpPr>
          <p:nvPr>
            <p:ph type="body" idx="1"/>
          </p:nvPr>
        </p:nvSpPr>
        <p:spPr>
          <a:xfrm>
            <a:off x="304800" y="2514600"/>
            <a:ext cx="6019800" cy="3081338"/>
          </a:xfrm>
        </p:spPr>
        <p:txBody>
          <a:bodyPr/>
          <a:lstStyle/>
          <a:p>
            <a:r>
              <a:rPr lang="en-US" b="0" dirty="0"/>
              <a:t>Slide 6   </a:t>
            </a:r>
            <a:r>
              <a:rPr lang="en-US" b="1" dirty="0"/>
              <a:t>Suggested timing:  </a:t>
            </a:r>
            <a:r>
              <a:rPr lang="en-US" b="0" dirty="0"/>
              <a:t>10 minutes</a:t>
            </a:r>
          </a:p>
          <a:p>
            <a:endParaRPr lang="en-US" dirty="0"/>
          </a:p>
          <a:p>
            <a:r>
              <a:rPr lang="en-US" b="1" dirty="0"/>
              <a:t>Key messages: </a:t>
            </a:r>
          </a:p>
          <a:p>
            <a:endParaRPr lang="en-US" b="1" dirty="0"/>
          </a:p>
          <a:p>
            <a:r>
              <a:rPr lang="en-GB" b="1" dirty="0"/>
              <a:t>Connecting poverty and equity to Scotland’s national frameworks-</a:t>
            </a:r>
          </a:p>
          <a:p>
            <a:r>
              <a:rPr lang="en-GB" dirty="0"/>
              <a:t>Scotland’s </a:t>
            </a:r>
            <a:r>
              <a:rPr lang="en-GB" b="1" dirty="0"/>
              <a:t>National Improvement Framework (NIF)</a:t>
            </a:r>
            <a:r>
              <a:rPr lang="en-GB" dirty="0"/>
              <a:t> and </a:t>
            </a:r>
            <a:r>
              <a:rPr lang="en-GB" b="1" dirty="0"/>
              <a:t>National Performance Framework (NPF)</a:t>
            </a:r>
            <a:r>
              <a:rPr lang="en-GB" dirty="0"/>
              <a:t> work together to ensure that educational improvement contributes to broader societal wellbeing. Your Professional Learning Resource (PLR) aligns with both frameworks by addressing poverty and equity—central themes that intersect across education, health, and social justice.</a:t>
            </a:r>
          </a:p>
          <a:p>
            <a:endParaRPr lang="en-US" dirty="0"/>
          </a:p>
          <a:p>
            <a:r>
              <a:rPr lang="en-US" b="1" dirty="0"/>
              <a:t>Facilitator notes:   </a:t>
            </a:r>
          </a:p>
          <a:p>
            <a:endParaRPr lang="en-US" b="1" dirty="0"/>
          </a:p>
          <a:p>
            <a:r>
              <a:rPr lang="en-GB" b="1" dirty="0"/>
              <a:t>Where do poverty and equity intersect within these frameworks?</a:t>
            </a:r>
          </a:p>
          <a:p>
            <a:r>
              <a:rPr lang="en-GB" b="1" dirty="0"/>
              <a:t>1) National Improvement Framework (NIF)</a:t>
            </a:r>
            <a:r>
              <a:rPr lang="en-GB" dirty="0"/>
              <a:t>:</a:t>
            </a:r>
          </a:p>
          <a:p>
            <a:r>
              <a:rPr lang="en-GB" b="0" dirty="0"/>
              <a:t>Professionalism: </a:t>
            </a:r>
            <a:r>
              <a:rPr lang="en-GB" dirty="0"/>
              <a:t>Builds capacity to understand and respond to poverty through professional learning.</a:t>
            </a:r>
          </a:p>
          <a:p>
            <a:r>
              <a:rPr lang="en-GB" b="0" dirty="0"/>
              <a:t>School Leadership: </a:t>
            </a:r>
            <a:r>
              <a:rPr lang="en-GB" dirty="0"/>
              <a:t>Promotes equity-driven leadership that fosters inclusive cultures.</a:t>
            </a:r>
          </a:p>
          <a:p>
            <a:r>
              <a:rPr lang="en-GB" b="0" dirty="0"/>
              <a:t>Parental Engagement</a:t>
            </a:r>
            <a:r>
              <a:rPr lang="en-GB" dirty="0"/>
              <a:t>: Recognises the importance of family and community voice in tackling poverty.</a:t>
            </a:r>
          </a:p>
          <a:p>
            <a:r>
              <a:rPr lang="en-GB" b="0" dirty="0"/>
              <a:t>Assessment of Children’s Progress: </a:t>
            </a:r>
            <a:r>
              <a:rPr lang="en-GB" dirty="0"/>
              <a:t>Encourages data-informed approaches to identify and address inequity.</a:t>
            </a:r>
          </a:p>
          <a:p>
            <a:endParaRPr lang="en-GB" b="1" dirty="0"/>
          </a:p>
          <a:p>
            <a:r>
              <a:rPr lang="en-GB" b="1" dirty="0"/>
              <a:t>2) National Performance Framework (NPF)</a:t>
            </a:r>
            <a:r>
              <a:rPr lang="en-GB" dirty="0"/>
              <a:t>: Aligns with national outcomes such as:</a:t>
            </a:r>
          </a:p>
          <a:p>
            <a:r>
              <a:rPr lang="en-GB" dirty="0"/>
              <a:t>- We are well educated and skilled.</a:t>
            </a:r>
          </a:p>
          <a:p>
            <a:r>
              <a:rPr lang="en-GB" dirty="0"/>
              <a:t>- We tackle poverty by sharing opportunities, wealth and power more equally.</a:t>
            </a:r>
          </a:p>
          <a:p>
            <a:r>
              <a:rPr lang="en-GB" dirty="0"/>
              <a:t>- We have a society that treats all our people with kindness, dignity and compassion.</a:t>
            </a:r>
          </a:p>
          <a:p>
            <a:r>
              <a:rPr lang="en-GB" dirty="0"/>
              <a:t>This session supports these outcomes by deepening understanding of poverty and promoting equitable practice.</a:t>
            </a:r>
          </a:p>
          <a:p>
            <a:endParaRPr lang="en-GB" b="1" dirty="0"/>
          </a:p>
          <a:p>
            <a:r>
              <a:rPr lang="en-GB" b="1" dirty="0"/>
              <a:t>Where do you sit within this?</a:t>
            </a:r>
          </a:p>
          <a:p>
            <a:r>
              <a:rPr lang="en-GB" dirty="0"/>
              <a:t>As an </a:t>
            </a:r>
            <a:r>
              <a:rPr lang="en-GB" b="1" dirty="0"/>
              <a:t>education professional</a:t>
            </a:r>
            <a:r>
              <a:rPr lang="en-GB" dirty="0"/>
              <a:t>, you are:</a:t>
            </a:r>
          </a:p>
          <a:p>
            <a:r>
              <a:rPr lang="en-GB" dirty="0"/>
              <a:t>- A </a:t>
            </a:r>
            <a:r>
              <a:rPr lang="en-GB" b="1" dirty="0"/>
              <a:t>learner</a:t>
            </a:r>
            <a:r>
              <a:rPr lang="en-GB" dirty="0"/>
              <a:t> engaging critically with the concepts of poverty and equity.</a:t>
            </a:r>
          </a:p>
          <a:p>
            <a:r>
              <a:rPr lang="en-GB" dirty="0"/>
              <a:t>- A </a:t>
            </a:r>
            <a:r>
              <a:rPr lang="en-GB" b="1" dirty="0"/>
              <a:t>leader</a:t>
            </a:r>
            <a:r>
              <a:rPr lang="en-GB" dirty="0"/>
              <a:t> influencing culture, ethos, and practice within your setting.</a:t>
            </a:r>
          </a:p>
          <a:p>
            <a:r>
              <a:rPr lang="en-GB" dirty="0"/>
              <a:t>- A </a:t>
            </a:r>
            <a:r>
              <a:rPr lang="en-GB" b="1" dirty="0"/>
              <a:t>collaborator</a:t>
            </a:r>
            <a:r>
              <a:rPr lang="en-GB" dirty="0"/>
              <a:t> working with colleagues, families, and communities to drive change.</a:t>
            </a:r>
          </a:p>
          <a:p>
            <a:r>
              <a:rPr lang="en-GB" dirty="0"/>
              <a:t>- A </a:t>
            </a:r>
            <a:r>
              <a:rPr lang="en-GB" b="1" dirty="0"/>
              <a:t>change agent</a:t>
            </a:r>
            <a:r>
              <a:rPr lang="en-GB" dirty="0"/>
              <a:t> applying learning to improve outcomes for children and young people.</a:t>
            </a:r>
          </a:p>
          <a:p>
            <a:endParaRPr lang="en-GB" b="1" dirty="0"/>
          </a:p>
          <a:p>
            <a:r>
              <a:rPr lang="en-GB" b="1" dirty="0"/>
              <a:t>Local policy alignment</a:t>
            </a:r>
          </a:p>
          <a:p>
            <a:r>
              <a:rPr lang="en-GB" dirty="0"/>
              <a:t>This session can be mapped to local authority policies that:</a:t>
            </a:r>
          </a:p>
          <a:p>
            <a:r>
              <a:rPr lang="en-GB" dirty="0"/>
              <a:t>- Prioritise </a:t>
            </a:r>
            <a:r>
              <a:rPr lang="en-GB" b="1" dirty="0"/>
              <a:t>closing the poverty-related attainment gap.</a:t>
            </a:r>
            <a:endParaRPr lang="en-GB" dirty="0"/>
          </a:p>
          <a:p>
            <a:r>
              <a:rPr lang="en-GB" dirty="0"/>
              <a:t>- Promote </a:t>
            </a:r>
            <a:r>
              <a:rPr lang="en-GB" b="1" dirty="0"/>
              <a:t>inclusive education and wellbeing.</a:t>
            </a:r>
            <a:endParaRPr lang="en-GB" dirty="0"/>
          </a:p>
          <a:p>
            <a:r>
              <a:rPr lang="en-GB" dirty="0"/>
              <a:t>- Encourage </a:t>
            </a:r>
            <a:r>
              <a:rPr lang="en-GB" b="1" dirty="0"/>
              <a:t>data-driven decision-making</a:t>
            </a:r>
            <a:r>
              <a:rPr lang="en-GB" dirty="0"/>
              <a:t> and </a:t>
            </a:r>
            <a:r>
              <a:rPr lang="en-GB" b="1" dirty="0"/>
              <a:t>community engagement.</a:t>
            </a:r>
            <a:endParaRPr lang="en-GB" dirty="0"/>
          </a:p>
          <a:p>
            <a:endParaRPr lang="en-GB" dirty="0"/>
          </a:p>
        </p:txBody>
      </p:sp>
    </p:spTree>
    <p:extLst>
      <p:ext uri="{BB962C8B-B14F-4D97-AF65-F5344CB8AC3E}">
        <p14:creationId xmlns:p14="http://schemas.microsoft.com/office/powerpoint/2010/main" val="1471244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00200" y="152400"/>
            <a:ext cx="3271838" cy="1841500"/>
          </a:xfrm>
        </p:spPr>
      </p:sp>
      <p:sp>
        <p:nvSpPr>
          <p:cNvPr id="3" name="Notes Placeholder 2"/>
          <p:cNvSpPr>
            <a:spLocks noGrp="1"/>
          </p:cNvSpPr>
          <p:nvPr>
            <p:ph type="body" idx="1"/>
          </p:nvPr>
        </p:nvSpPr>
        <p:spPr>
          <a:xfrm>
            <a:off x="495300" y="2133600"/>
            <a:ext cx="5867400" cy="308133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Slide 7  </a:t>
            </a:r>
            <a:r>
              <a:rPr lang="en-US" b="1" dirty="0"/>
              <a:t>Suggested timing:  </a:t>
            </a:r>
            <a:r>
              <a:rPr lang="en-US" b="0" dirty="0"/>
              <a:t>7 minutes</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r>
              <a:rPr lang="en-GB" dirty="0"/>
              <a:t>Our understanding of equity is shaped by our own lived experiences—both personal and professional. Recognising the differences between our experiences and those of our learners and families helps us approach equity with empathy and humility.</a:t>
            </a:r>
          </a:p>
          <a:p>
            <a:endParaRPr lang="en-GB" b="1" dirty="0"/>
          </a:p>
          <a:p>
            <a:r>
              <a:rPr lang="en-GB" b="1" dirty="0"/>
              <a:t>1. Introduction and framing </a:t>
            </a:r>
            <a:r>
              <a:rPr lang="en-GB" dirty="0"/>
              <a:t>Introduce the reflective questions:</a:t>
            </a:r>
          </a:p>
          <a:p>
            <a:pPr lvl="1"/>
            <a:r>
              <a:rPr lang="en-GB" i="1" dirty="0"/>
              <a:t>“What aspects of your own upbringing or professional journey shape how you view this Equity PL programme?”</a:t>
            </a:r>
            <a:endParaRPr lang="en-GB" dirty="0"/>
          </a:p>
          <a:p>
            <a:pPr lvl="1"/>
            <a:r>
              <a:rPr lang="en-GB" i="1" dirty="0"/>
              <a:t>“How might your lived experience differ from that of your learners and/or the families you work with?”</a:t>
            </a:r>
            <a:endParaRPr lang="en-GB" dirty="0"/>
          </a:p>
          <a:p>
            <a:r>
              <a:rPr lang="en-GB" dirty="0"/>
              <a:t>Emphasise that this is a safe space for honest reflection—there are no right or wrong answers.</a:t>
            </a:r>
          </a:p>
          <a:p>
            <a:endParaRPr lang="en-GB" dirty="0"/>
          </a:p>
          <a:p>
            <a:r>
              <a:rPr lang="en-GB" b="1" dirty="0"/>
              <a:t>2. Individual reflection </a:t>
            </a:r>
            <a:r>
              <a:rPr lang="en-GB" dirty="0"/>
              <a:t>Invite participants to jot down thoughts in response to the two questions.</a:t>
            </a:r>
          </a:p>
          <a:p>
            <a:r>
              <a:rPr lang="en-GB" dirty="0"/>
              <a:t>Encourage them to consider:</a:t>
            </a:r>
          </a:p>
          <a:p>
            <a:pPr lvl="1"/>
            <a:r>
              <a:rPr lang="en-GB" dirty="0"/>
              <a:t>Socioeconomic background</a:t>
            </a:r>
          </a:p>
          <a:p>
            <a:pPr lvl="1"/>
            <a:r>
              <a:rPr lang="en-GB" dirty="0"/>
              <a:t>Educational experiences</a:t>
            </a:r>
          </a:p>
          <a:p>
            <a:pPr lvl="1"/>
            <a:r>
              <a:rPr lang="en-GB" dirty="0"/>
              <a:t>Career path and roles</a:t>
            </a:r>
          </a:p>
          <a:p>
            <a:pPr lvl="1"/>
            <a:r>
              <a:rPr lang="en-GB" dirty="0"/>
              <a:t>Cultural or community influences</a:t>
            </a:r>
          </a:p>
          <a:p>
            <a:endParaRPr lang="en-GB" b="1" dirty="0"/>
          </a:p>
          <a:p>
            <a:r>
              <a:rPr lang="en-GB" b="1" dirty="0"/>
              <a:t>3. Optional share back </a:t>
            </a:r>
          </a:p>
          <a:p>
            <a:endParaRPr lang="en-GB" b="1" dirty="0"/>
          </a:p>
          <a:p>
            <a:r>
              <a:rPr lang="en-GB" dirty="0"/>
              <a:t>Invite volunteers to share key insights or themes with the wider group.</a:t>
            </a:r>
          </a:p>
          <a:p>
            <a:r>
              <a:rPr lang="en-GB" dirty="0"/>
              <a:t>Capture common threads or tensions that could inform future learning or action.</a:t>
            </a:r>
          </a:p>
          <a:p>
            <a:endParaRPr lang="en-US" b="1" dirty="0"/>
          </a:p>
          <a:p>
            <a:endParaRPr lang="en-GB" dirty="0"/>
          </a:p>
        </p:txBody>
      </p:sp>
    </p:spTree>
    <p:extLst>
      <p:ext uri="{BB962C8B-B14F-4D97-AF65-F5344CB8AC3E}">
        <p14:creationId xmlns:p14="http://schemas.microsoft.com/office/powerpoint/2010/main" val="1128871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30388" y="381000"/>
            <a:ext cx="3195637" cy="1798638"/>
          </a:xfrm>
        </p:spPr>
      </p:sp>
      <p:sp>
        <p:nvSpPr>
          <p:cNvPr id="3" name="Notes Placeholder 2"/>
          <p:cNvSpPr>
            <a:spLocks noGrp="1"/>
          </p:cNvSpPr>
          <p:nvPr>
            <p:ph type="body" idx="1"/>
          </p:nvPr>
        </p:nvSpPr>
        <p:spPr>
          <a:xfrm>
            <a:off x="304800" y="2362200"/>
            <a:ext cx="6248400" cy="308133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Slide 8   </a:t>
            </a:r>
            <a:r>
              <a:rPr lang="en-US" b="1" dirty="0"/>
              <a:t>Suggested timing:  </a:t>
            </a:r>
            <a:r>
              <a:rPr lang="en-US" b="0" dirty="0"/>
              <a:t>20 minutes approximately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 </a:t>
            </a:r>
            <a:r>
              <a:rPr lang="en-GB" b="1"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GB" dirty="0"/>
              <a:t>Poverty and equity are experienced and observed in both visible and hidden ways across settings and communities.</a:t>
            </a:r>
          </a:p>
          <a:p>
            <a:r>
              <a:rPr lang="en-GB" dirty="0"/>
              <a:t>Professional reflection helps uncover assumptions and deepen understanding of how poverty manifests locally. Equity is not just about access, it’s about fairness, dignity, and opportunity for all.</a:t>
            </a:r>
          </a:p>
          <a:p>
            <a:endParaRPr lang="en-GB" dirty="0"/>
          </a:p>
          <a:p>
            <a:endParaRPr lang="en-GB" b="1" dirty="0"/>
          </a:p>
          <a:p>
            <a:r>
              <a:rPr lang="en-GB" b="1" dirty="0"/>
              <a:t>1. Introduction and framing </a:t>
            </a:r>
            <a:r>
              <a:rPr lang="en-GB" b="0" dirty="0"/>
              <a:t>(2 minutes)</a:t>
            </a:r>
          </a:p>
          <a:p>
            <a:r>
              <a:rPr lang="en-GB" dirty="0"/>
              <a:t>Revisit the earlier reflective prompt: </a:t>
            </a:r>
            <a:r>
              <a:rPr lang="en-GB" i="1" dirty="0"/>
              <a:t>“Recall a time when you witnessed poverty in your professional context. What might poverty look like if you walked through your setting or community?” </a:t>
            </a:r>
            <a:r>
              <a:rPr lang="en-GB" dirty="0"/>
              <a:t>Emphasise that poverty can be </a:t>
            </a:r>
            <a:r>
              <a:rPr lang="en-GB" b="1" dirty="0"/>
              <a:t>seen</a:t>
            </a:r>
            <a:r>
              <a:rPr lang="en-GB" dirty="0"/>
              <a:t> (e.g. lack of resources, attendance issues) and </a:t>
            </a:r>
            <a:r>
              <a:rPr lang="en-GB" b="1" dirty="0"/>
              <a:t>hidden</a:t>
            </a:r>
            <a:r>
              <a:rPr lang="en-GB" dirty="0"/>
              <a:t> (e.g. stigma, mental health, digital exclusion).</a:t>
            </a:r>
          </a:p>
          <a:p>
            <a:endParaRPr lang="en-GB" dirty="0"/>
          </a:p>
          <a:p>
            <a:r>
              <a:rPr lang="en-GB" dirty="0"/>
              <a:t>Link to National Improvement Framework (NIF) and National Performance Framework (</a:t>
            </a:r>
            <a:r>
              <a:rPr lang="en-GB" dirty="0" err="1"/>
              <a:t>NPF</a:t>
            </a:r>
            <a:r>
              <a:rPr lang="en-GB" dirty="0"/>
              <a:t>):   NIF: Closing the poverty-related attainment gap.  NPF: Tackling poverty and promoting wellbeing and fairness.</a:t>
            </a:r>
          </a:p>
          <a:p>
            <a:endParaRPr lang="en-GB" b="1" dirty="0"/>
          </a:p>
          <a:p>
            <a:r>
              <a:rPr lang="en-GB" b="1" dirty="0"/>
              <a:t>2. Group discussion/ definition creation </a:t>
            </a:r>
            <a:r>
              <a:rPr lang="en-GB" b="0" dirty="0"/>
              <a:t>(10 minutes)</a:t>
            </a:r>
          </a:p>
          <a:p>
            <a:r>
              <a:rPr lang="en-GB" dirty="0"/>
              <a:t>In </a:t>
            </a:r>
            <a:r>
              <a:rPr lang="en-GB" b="1" dirty="0"/>
              <a:t>pairs, trios or small groups</a:t>
            </a:r>
            <a:r>
              <a:rPr lang="en-GB" dirty="0"/>
              <a:t>, ask participants to:</a:t>
            </a:r>
          </a:p>
          <a:p>
            <a:pPr marL="628650" lvl="1" indent="-171450">
              <a:buFont typeface="Arial" panose="020B0604020202020204" pitchFamily="34" charset="0"/>
              <a:buChar char="•"/>
            </a:pPr>
            <a:r>
              <a:rPr lang="en-GB" dirty="0"/>
              <a:t>Share their reflections.</a:t>
            </a:r>
          </a:p>
          <a:p>
            <a:pPr marL="628650" lvl="1" indent="-171450">
              <a:buFont typeface="Arial" panose="020B0604020202020204" pitchFamily="34" charset="0"/>
              <a:buChar char="•"/>
            </a:pPr>
            <a:r>
              <a:rPr lang="en-GB" dirty="0"/>
              <a:t>Discuss where </a:t>
            </a:r>
            <a:r>
              <a:rPr lang="en-GB" b="1" dirty="0"/>
              <a:t>poverty and equity intersect</a:t>
            </a:r>
            <a:r>
              <a:rPr lang="en-GB" dirty="0"/>
              <a:t> in their setting.</a:t>
            </a:r>
          </a:p>
          <a:p>
            <a:pPr marL="628650" lvl="1" indent="-171450">
              <a:buFont typeface="Arial" panose="020B0604020202020204" pitchFamily="34" charset="0"/>
              <a:buChar char="•"/>
            </a:pPr>
            <a:r>
              <a:rPr lang="en-GB" dirty="0"/>
              <a:t>Consider how </a:t>
            </a:r>
            <a:r>
              <a:rPr lang="en-GB" b="1" dirty="0"/>
              <a:t>local policies</a:t>
            </a:r>
            <a:r>
              <a:rPr lang="en-GB" dirty="0"/>
              <a:t> align with national models. Encourage them to use language that reflects their </a:t>
            </a:r>
            <a:r>
              <a:rPr lang="en-GB" b="1" dirty="0"/>
              <a:t>local context</a:t>
            </a:r>
            <a:r>
              <a:rPr lang="en-GB" dirty="0"/>
              <a:t>, </a:t>
            </a:r>
            <a:r>
              <a:rPr lang="en-GB" b="1" dirty="0"/>
              <a:t>values</a:t>
            </a:r>
            <a:r>
              <a:rPr lang="en-GB" dirty="0"/>
              <a:t> and </a:t>
            </a:r>
            <a:r>
              <a:rPr lang="en-GB" b="1" dirty="0"/>
              <a:t>roles</a:t>
            </a:r>
            <a:r>
              <a:rPr lang="en-GB" dirty="0"/>
              <a:t>.</a:t>
            </a:r>
          </a:p>
          <a:p>
            <a:pPr marL="628650" lvl="1" indent="-171450">
              <a:buFont typeface="Arial" panose="020B0604020202020204" pitchFamily="34" charset="0"/>
              <a:buChar char="•"/>
            </a:pPr>
            <a:r>
              <a:rPr lang="en-GB" dirty="0"/>
              <a:t>Reflect on </a:t>
            </a:r>
            <a:r>
              <a:rPr lang="en-GB" b="1" dirty="0"/>
              <a:t>“Where do you sit within this?”</a:t>
            </a:r>
            <a:r>
              <a:rPr lang="en-GB" dirty="0"/>
              <a:t>—as a practitioner, leader or advocate.</a:t>
            </a:r>
          </a:p>
          <a:p>
            <a:pPr lvl="1"/>
            <a:endParaRPr lang="en-GB" dirty="0"/>
          </a:p>
          <a:p>
            <a:r>
              <a:rPr lang="en-GB" b="1" dirty="0"/>
              <a:t>3. Definition </a:t>
            </a:r>
            <a:r>
              <a:rPr lang="en-GB" b="0" dirty="0"/>
              <a:t>(5 minutes)</a:t>
            </a:r>
          </a:p>
          <a:p>
            <a:r>
              <a:rPr lang="en-GB" dirty="0"/>
              <a:t>Invite each group/table to </a:t>
            </a:r>
            <a:r>
              <a:rPr lang="en-GB" b="1" dirty="0"/>
              <a:t>share their definition</a:t>
            </a:r>
            <a:r>
              <a:rPr lang="en-GB" dirty="0"/>
              <a:t> of poverty and equity based on their discussion. </a:t>
            </a:r>
            <a:endParaRPr lang="en-US" b="1" dirty="0"/>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8</a:t>
            </a:fld>
            <a:endParaRPr lang="cs-CZ" dirty="0"/>
          </a:p>
        </p:txBody>
      </p:sp>
    </p:spTree>
    <p:extLst>
      <p:ext uri="{BB962C8B-B14F-4D97-AF65-F5344CB8AC3E}">
        <p14:creationId xmlns:p14="http://schemas.microsoft.com/office/powerpoint/2010/main" val="688681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1900" y="152400"/>
            <a:ext cx="4394200" cy="2471738"/>
          </a:xfrm>
        </p:spPr>
      </p:sp>
      <p:sp>
        <p:nvSpPr>
          <p:cNvPr id="3" name="Notes Placeholder 2"/>
          <p:cNvSpPr>
            <a:spLocks noGrp="1"/>
          </p:cNvSpPr>
          <p:nvPr>
            <p:ph type="body" idx="1"/>
          </p:nvPr>
        </p:nvSpPr>
        <p:spPr>
          <a:xfrm>
            <a:off x="457200" y="2730152"/>
            <a:ext cx="617220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Slide 9  </a:t>
            </a:r>
            <a:r>
              <a:rPr lang="en-US" b="1" dirty="0"/>
              <a:t>Suggested timing:   </a:t>
            </a:r>
            <a:r>
              <a:rPr lang="en-US" dirty="0"/>
              <a:t>2 minutes</a:t>
            </a:r>
          </a:p>
          <a:p>
            <a:endParaRPr lang="en-US" dirty="0"/>
          </a:p>
          <a:p>
            <a:r>
              <a:rPr lang="en-US" b="1" dirty="0"/>
              <a:t>Key messages:</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Remind the group that all the learning for the programme is contained in </a:t>
            </a:r>
            <a:r>
              <a:rPr lang="en-US" b="1" dirty="0"/>
              <a:t>Education Scotland Equity: Mitigating the impact of poverty on Scotland’s children and young people (</a:t>
            </a:r>
            <a:r>
              <a:rPr lang="en-GB" dirty="0">
                <a:hlinkClick r:id="rId3"/>
              </a:rPr>
              <a:t>Equity: Mitigating the impact of poverty on Scotland’s children and young people | Leading professional learning | Professional Learning | Education Scotland</a:t>
            </a:r>
            <a:r>
              <a:rPr lang="en-US" dirty="0"/>
              <a:t>). </a:t>
            </a:r>
            <a:r>
              <a:rPr lang="en-US" b="0" dirty="0"/>
              <a:t> Remember an account is required to access the PLAs. Once logged in, the links to the PLAs will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Hopefully the group now feel ready to get started PLA 1,2 &amp; 3. They can use the link or QR code on the slide to access the Equity PL webpages or the link in the chat pane. Explore the webpages more and look for the ‘’PLAs 1-6’ section to get straight into the learning.</a:t>
            </a:r>
          </a:p>
          <a:p>
            <a:endParaRPr lang="en-US" dirty="0"/>
          </a:p>
          <a:p>
            <a:r>
              <a:rPr lang="en-US" b="1" dirty="0"/>
              <a:t>Facilitator notes:</a:t>
            </a:r>
          </a:p>
          <a:p>
            <a:endParaRPr lang="en-US" dirty="0"/>
          </a:p>
          <a:p>
            <a:r>
              <a:rPr lang="en-US" dirty="0"/>
              <a:t>You may wish to screen-share the relevant webpage as part of the session, or if participants have devices, allow some time for them to access the pages and read through them.</a:t>
            </a:r>
          </a:p>
          <a:p>
            <a:r>
              <a:rPr lang="en-US" dirty="0"/>
              <a:t>Tell the group each PLA takes 2-3 hours and is in ‘bite-sized’ steps that can be saved as they go along. There are reflective questions in each step with space to record reflections. Every PLA ends with an ‘impact step’. A PDF summary of each PLA, with reflections, can be downloaded once complete. Participants can also use the Reflective Workbook to record thoughts as they go through the PLA and perhaps when they have completed it as well.</a:t>
            </a:r>
          </a:p>
          <a:p>
            <a:endParaRPr lang="en-US" dirty="0"/>
          </a:p>
          <a:p>
            <a:r>
              <a:rPr lang="en-US" dirty="0"/>
              <a:t>A suggested timeframe for completing PLAs 1-3 is a term, but this should be negotiated and agreed with the group and /or leadership team.</a:t>
            </a:r>
          </a:p>
          <a:p>
            <a:endParaRPr lang="en-US" b="1" dirty="0"/>
          </a:p>
          <a:p>
            <a:endParaRPr lang="en-US" b="1" dirty="0"/>
          </a:p>
          <a:p>
            <a:r>
              <a:rPr lang="en-US" b="1" dirty="0"/>
              <a:t>Reflective questions:</a:t>
            </a:r>
          </a:p>
          <a:p>
            <a:r>
              <a:rPr lang="en-US" dirty="0"/>
              <a:t>Invite any questions at this point. How are the group feeling about the learning now? Are there any hopes / concerns?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GB" b="1"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9927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package" Target="../embeddings/Microsoft_Word_Document.docx"/><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emf"/><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9.gif"/></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FC430DF-50CC-C261-53B1-36CB76B50C84}"/>
              </a:ext>
              <a:ext uri="{C183D7F6-B498-43B3-948B-1728B52AA6E4}">
                <adec:decorative xmlns:adec="http://schemas.microsoft.com/office/drawing/2017/decorative" val="1"/>
              </a:ext>
            </a:extLst>
          </p:cNvPr>
          <p:cNvSpPr/>
          <p:nvPr/>
        </p:nvSpPr>
        <p:spPr>
          <a:xfrm>
            <a:off x="9679458" y="-3594"/>
            <a:ext cx="8608542" cy="102869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5" name="Freeform 5" descr="ES logo"/>
          <p:cNvSpPr/>
          <p:nvPr/>
        </p:nvSpPr>
        <p:spPr>
          <a:xfrm>
            <a:off x="412221" y="502407"/>
            <a:ext cx="2971800" cy="1381317"/>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dirty="0"/>
          </a:p>
        </p:txBody>
      </p:sp>
      <p:sp>
        <p:nvSpPr>
          <p:cNvPr id="7" name="TextBox 7"/>
          <p:cNvSpPr txBox="1"/>
          <p:nvPr/>
        </p:nvSpPr>
        <p:spPr>
          <a:xfrm>
            <a:off x="457199" y="3230184"/>
            <a:ext cx="8151344" cy="5441554"/>
          </a:xfrm>
          <a:prstGeom prst="rect">
            <a:avLst/>
          </a:prstGeom>
        </p:spPr>
        <p:txBody>
          <a:bodyPr lIns="0" tIns="0" rIns="0" bIns="0" rtlCol="0" anchor="t">
            <a:spAutoFit/>
          </a:bodyPr>
          <a:lstStyle/>
          <a:p>
            <a:pPr algn="ctr"/>
            <a:r>
              <a:rPr lang="en-GB" sz="6000" b="1" dirty="0">
                <a:solidFill>
                  <a:schemeClr val="bg1"/>
                </a:solidFill>
                <a:latin typeface="Arial" panose="020B0604020202020204" pitchFamily="34" charset="0"/>
                <a:cs typeface="Arial" panose="020B0604020202020204" pitchFamily="34" charset="0"/>
              </a:rPr>
              <a:t>EQUITY: </a:t>
            </a:r>
            <a:r>
              <a:rPr lang="en-GB" sz="6000" dirty="0">
                <a:solidFill>
                  <a:schemeClr val="bg1"/>
                </a:solidFill>
                <a:latin typeface="Arial" panose="020B0604020202020204" pitchFamily="34" charset="0"/>
                <a:cs typeface="Arial" panose="020B0604020202020204" pitchFamily="34" charset="0"/>
              </a:rPr>
              <a:t>Mitigating the impact of poverty </a:t>
            </a:r>
          </a:p>
          <a:p>
            <a:pPr algn="ctr"/>
            <a:r>
              <a:rPr lang="en-GB" sz="6000" dirty="0">
                <a:solidFill>
                  <a:schemeClr val="bg1"/>
                </a:solidFill>
                <a:latin typeface="Arial" panose="020B0604020202020204" pitchFamily="34" charset="0"/>
                <a:cs typeface="Arial" panose="020B0604020202020204" pitchFamily="34" charset="0"/>
              </a:rPr>
              <a:t>on Scotland’s children and young people</a:t>
            </a:r>
          </a:p>
          <a:p>
            <a:pPr algn="ctr"/>
            <a:endParaRPr lang="en-GB" sz="5400"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ts val="8160"/>
              </a:lnSpc>
              <a:spcBef>
                <a:spcPts val="0"/>
              </a:spcBef>
              <a:spcAft>
                <a:spcPts val="0"/>
              </a:spcAft>
              <a:buClrTx/>
              <a:buSzTx/>
              <a:buFontTx/>
              <a:buNone/>
              <a:tabLst/>
              <a:defRPr/>
            </a:pPr>
            <a:r>
              <a:rPr lang="en-US" sz="5400" spc="32" dirty="0">
                <a:solidFill>
                  <a:schemeClr val="bg1"/>
                </a:solidFill>
                <a:latin typeface="Arial" panose="020B0604020202020204" pitchFamily="34" charset="0"/>
                <a:cs typeface="Arial" panose="020B0604020202020204" pitchFamily="34" charset="0"/>
              </a:rPr>
              <a:t>Introductory session</a:t>
            </a:r>
            <a:r>
              <a:rPr kumimoji="0" lang="en-US" sz="5400" i="0" u="none" strike="noStrike" kern="1200" cap="none" spc="32" normalizeH="0" baseline="0" noProof="0" dirty="0">
                <a:ln>
                  <a:noFill/>
                </a:ln>
                <a:solidFill>
                  <a:schemeClr val="bg1"/>
                </a:solidFill>
                <a:effectLst/>
                <a:uLnTx/>
                <a:uFillTx/>
                <a:latin typeface="Arial" panose="020B0604020202020204" pitchFamily="34" charset="0"/>
                <a:cs typeface="Arial" panose="020B0604020202020204" pitchFamily="34" charset="0"/>
              </a:rPr>
              <a:t> </a:t>
            </a:r>
          </a:p>
        </p:txBody>
      </p:sp>
      <p:sp>
        <p:nvSpPr>
          <p:cNvPr id="12" name="Rectangle 1">
            <a:extLst>
              <a:ext uri="{FF2B5EF4-FFF2-40B4-BE49-F238E27FC236}">
                <a16:creationId xmlns:a16="http://schemas.microsoft.com/office/drawing/2014/main" id="{B7A51352-9157-7879-F55E-CA3470FF1E15}"/>
              </a:ext>
              <a:ext uri="{C183D7F6-B498-43B3-948B-1728B52AA6E4}">
                <adec:decorative xmlns:adec="http://schemas.microsoft.com/office/drawing/2017/decorative" val="1"/>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pic>
        <p:nvPicPr>
          <p:cNvPr id="17" name="Picture 16" descr="A yellow Welcome text on a white background&#10;&#10;">
            <a:extLst>
              <a:ext uri="{FF2B5EF4-FFF2-40B4-BE49-F238E27FC236}">
                <a16:creationId xmlns:a16="http://schemas.microsoft.com/office/drawing/2014/main" id="{6FB8E445-F031-FBCB-CF84-F5EBC028B1DD}"/>
              </a:ext>
            </a:extLst>
          </p:cNvPr>
          <p:cNvPicPr>
            <a:picLocks noChangeAspect="1"/>
          </p:cNvPicPr>
          <p:nvPr/>
        </p:nvPicPr>
        <p:blipFill>
          <a:blip r:embed="rId4"/>
          <a:stretch>
            <a:fillRect/>
          </a:stretch>
        </p:blipFill>
        <p:spPr>
          <a:xfrm>
            <a:off x="10744200" y="3619500"/>
            <a:ext cx="6173061" cy="2000529"/>
          </a:xfrm>
          <a:prstGeom prst="rect">
            <a:avLst/>
          </a:prstGeom>
        </p:spPr>
      </p:pic>
      <p:pic>
        <p:nvPicPr>
          <p:cNvPr id="29" name="Picture 28" descr="SAC logo and Equity heart">
            <a:extLst>
              <a:ext uri="{FF2B5EF4-FFF2-40B4-BE49-F238E27FC236}">
                <a16:creationId xmlns:a16="http://schemas.microsoft.com/office/drawing/2014/main" id="{A5754BE1-3608-6D1E-ACB1-FFF1E63156AA}"/>
              </a:ext>
            </a:extLst>
          </p:cNvPr>
          <p:cNvPicPr>
            <a:picLocks noChangeAspect="1"/>
          </p:cNvPicPr>
          <p:nvPr/>
        </p:nvPicPr>
        <p:blipFill>
          <a:blip r:embed="rId5"/>
          <a:stretch>
            <a:fillRect/>
          </a:stretch>
        </p:blipFill>
        <p:spPr>
          <a:xfrm>
            <a:off x="10359828" y="502407"/>
            <a:ext cx="7515951" cy="1702833"/>
          </a:xfrm>
          <a:prstGeom prst="rect">
            <a:avLst/>
          </a:prstGeom>
        </p:spPr>
      </p:pic>
      <p:pic>
        <p:nvPicPr>
          <p:cNvPr id="31" name="Picture 30">
            <a:extLst>
              <a:ext uri="{FF2B5EF4-FFF2-40B4-BE49-F238E27FC236}">
                <a16:creationId xmlns:a16="http://schemas.microsoft.com/office/drawing/2014/main" id="{5C63ADB2-0B5D-B747-8E7F-A6AED618C99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378542" y="6677792"/>
            <a:ext cx="3210373" cy="25435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AE1CBC-7181-03D9-FA0B-DC332EED62B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0359EAD-56A4-6FD0-3ED9-E0CFA7288045}"/>
              </a:ext>
            </a:extLst>
          </p:cNvPr>
          <p:cNvSpPr txBox="1"/>
          <p:nvPr/>
        </p:nvSpPr>
        <p:spPr>
          <a:xfrm>
            <a:off x="7271070" y="2781300"/>
            <a:ext cx="8978580" cy="6617288"/>
          </a:xfrm>
          <a:prstGeom prst="rect">
            <a:avLst/>
          </a:prstGeom>
        </p:spPr>
        <p:txBody>
          <a:bodyPr vert="horz" lIns="91440" tIns="45720" rIns="91440" bIns="45720" rtlCol="0" anchor="t">
            <a:normAutofit/>
          </a:bodyPr>
          <a:lstStyle/>
          <a:p>
            <a:pPr marL="571500" indent="-228600">
              <a:lnSpc>
                <a:spcPct val="90000"/>
              </a:lnSpc>
              <a:spcAft>
                <a:spcPts val="600"/>
              </a:spcAft>
              <a:buFont typeface="Arial" panose="020B0604020202020204" pitchFamily="34" charset="0"/>
              <a:buChar char="•"/>
            </a:pPr>
            <a:r>
              <a:rPr lang="en-US" sz="4000" dirty="0"/>
              <a:t> ‘Poverty Myths’</a:t>
            </a:r>
          </a:p>
          <a:p>
            <a:pPr marL="571500" indent="-228600">
              <a:lnSpc>
                <a:spcPct val="90000"/>
              </a:lnSpc>
              <a:spcAft>
                <a:spcPts val="600"/>
              </a:spcAft>
              <a:buFont typeface="Arial" panose="020B0604020202020204" pitchFamily="34" charset="0"/>
              <a:buChar char="•"/>
            </a:pPr>
            <a:endParaRPr lang="en-US" sz="4000" dirty="0"/>
          </a:p>
          <a:p>
            <a:pPr marL="571500" indent="-228600">
              <a:lnSpc>
                <a:spcPct val="90000"/>
              </a:lnSpc>
              <a:spcAft>
                <a:spcPts val="600"/>
              </a:spcAft>
              <a:buFont typeface="Arial" panose="020B0604020202020204" pitchFamily="34" charset="0"/>
              <a:buChar char="•"/>
            </a:pPr>
            <a:r>
              <a:rPr lang="en-US" sz="4000" dirty="0"/>
              <a:t> Professional dialogue with colleagues</a:t>
            </a:r>
          </a:p>
          <a:p>
            <a:pPr marL="571500" indent="-228600">
              <a:lnSpc>
                <a:spcPct val="90000"/>
              </a:lnSpc>
              <a:spcAft>
                <a:spcPts val="600"/>
              </a:spcAft>
              <a:buFont typeface="Arial" panose="020B0604020202020204" pitchFamily="34" charset="0"/>
              <a:buChar char="•"/>
            </a:pPr>
            <a:endParaRPr lang="en-US" sz="4000" dirty="0"/>
          </a:p>
          <a:p>
            <a:pPr marL="571500" indent="-228600">
              <a:lnSpc>
                <a:spcPct val="90000"/>
              </a:lnSpc>
              <a:spcAft>
                <a:spcPts val="600"/>
              </a:spcAft>
              <a:buFont typeface="Arial" panose="020B0604020202020204" pitchFamily="34" charset="0"/>
              <a:buChar char="•"/>
            </a:pPr>
            <a:r>
              <a:rPr lang="en-US" sz="4000" dirty="0"/>
              <a:t> Familiarisation of the programme </a:t>
            </a:r>
          </a:p>
          <a:p>
            <a:pPr marL="571500" indent="-228600">
              <a:lnSpc>
                <a:spcPct val="90000"/>
              </a:lnSpc>
              <a:spcAft>
                <a:spcPts val="600"/>
              </a:spcAft>
              <a:buFont typeface="Arial" panose="020B0604020202020204" pitchFamily="34" charset="0"/>
              <a:buChar char="•"/>
            </a:pPr>
            <a:endParaRPr lang="en-US" sz="4000" dirty="0"/>
          </a:p>
          <a:p>
            <a:pPr marL="571500" indent="-228600">
              <a:lnSpc>
                <a:spcPct val="90000"/>
              </a:lnSpc>
              <a:spcAft>
                <a:spcPts val="600"/>
              </a:spcAft>
              <a:buFont typeface="Arial" panose="020B0604020202020204" pitchFamily="34" charset="0"/>
              <a:buChar char="•"/>
            </a:pPr>
            <a:r>
              <a:rPr lang="en-US" sz="4000" dirty="0"/>
              <a:t> Think about our next steps</a:t>
            </a:r>
          </a:p>
        </p:txBody>
      </p:sp>
      <p:pic>
        <p:nvPicPr>
          <p:cNvPr id="4" name="Picture 3">
            <a:extLst>
              <a:ext uri="{FF2B5EF4-FFF2-40B4-BE49-F238E27FC236}">
                <a16:creationId xmlns:a16="http://schemas.microsoft.com/office/drawing/2014/main" id="{EE3C1904-CA06-034E-FCCC-4E7AAC4DC5D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84817" y="3065625"/>
            <a:ext cx="4876703" cy="4451409"/>
          </a:xfrm>
          <a:prstGeom prst="rect">
            <a:avLst/>
          </a:prstGeom>
        </p:spPr>
      </p:pic>
      <p:grpSp>
        <p:nvGrpSpPr>
          <p:cNvPr id="24" name="Group 23">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102957" y="0"/>
            <a:ext cx="185043" cy="10287000"/>
            <a:chOff x="12068638" y="0"/>
            <a:chExt cx="123362" cy="6858000"/>
          </a:xfrm>
        </p:grpSpPr>
        <p:sp>
          <p:nvSpPr>
            <p:cNvPr id="25" name="Rectangle 24">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3">
            <a:extLst>
              <a:ext uri="{FF2B5EF4-FFF2-40B4-BE49-F238E27FC236}">
                <a16:creationId xmlns:a16="http://schemas.microsoft.com/office/drawing/2014/main" id="{D3B1ADCE-2FC9-4D90-F167-0C287AD1DA8F}"/>
              </a:ext>
            </a:extLst>
          </p:cNvPr>
          <p:cNvSpPr txBox="1"/>
          <p:nvPr/>
        </p:nvSpPr>
        <p:spPr>
          <a:xfrm>
            <a:off x="1784670" y="495300"/>
            <a:ext cx="10477500" cy="897682"/>
          </a:xfrm>
          <a:prstGeom prst="rect">
            <a:avLst/>
          </a:prstGeom>
        </p:spPr>
        <p:txBody>
          <a:bodyPr wrap="square" lIns="0" tIns="0" rIns="0" bIns="0" rtlCol="0" anchor="t">
            <a:spAutoFit/>
          </a:bodyPr>
          <a:lstStyle/>
          <a:p>
            <a:pPr algn="l">
              <a:lnSpc>
                <a:spcPts val="7000"/>
              </a:lnSpc>
            </a:pPr>
            <a:r>
              <a:rPr lang="en-US" sz="6000" b="1" dirty="0">
                <a:solidFill>
                  <a:srgbClr val="00ABB5"/>
                </a:solidFill>
                <a:latin typeface="Arial" panose="020B0604020202020204" pitchFamily="34" charset="0"/>
                <a:cs typeface="Arial" panose="020B0604020202020204" pitchFamily="34" charset="0"/>
              </a:rPr>
              <a:t>Aims Review </a:t>
            </a:r>
          </a:p>
        </p:txBody>
      </p:sp>
    </p:spTree>
    <p:extLst>
      <p:ext uri="{BB962C8B-B14F-4D97-AF65-F5344CB8AC3E}">
        <p14:creationId xmlns:p14="http://schemas.microsoft.com/office/powerpoint/2010/main" val="2715412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310722" y="302221"/>
            <a:ext cx="8841904" cy="9682557"/>
            <a:chOff x="0" y="0"/>
            <a:chExt cx="2328732" cy="2550139"/>
          </a:xfrm>
          <a:solidFill>
            <a:schemeClr val="bg1"/>
          </a:solidFill>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grpFill/>
          </p:spPr>
          <p:txBody>
            <a:bodyPr/>
            <a:lstStyle/>
            <a:p>
              <a:endParaRPr lang="en-GB" dirty="0"/>
            </a:p>
          </p:txBody>
        </p:sp>
        <p:sp>
          <p:nvSpPr>
            <p:cNvPr id="4" name="TextBox 4"/>
            <p:cNvSpPr txBox="1"/>
            <p:nvPr/>
          </p:nvSpPr>
          <p:spPr>
            <a:xfrm>
              <a:off x="0" y="-28575"/>
              <a:ext cx="2328732" cy="2578714"/>
            </a:xfrm>
            <a:prstGeom prst="rect">
              <a:avLst/>
            </a:prstGeom>
            <a:grpFill/>
          </p:spPr>
          <p:txBody>
            <a:bodyPr lIns="50800" tIns="50800" rIns="50800" bIns="50800" rtlCol="0" anchor="ctr"/>
            <a:lstStyle/>
            <a:p>
              <a:pPr algn="ctr">
                <a:lnSpc>
                  <a:spcPts val="1960"/>
                </a:lnSpc>
              </a:pPr>
              <a:endParaRPr dirty="0"/>
            </a:p>
          </p:txBody>
        </p:sp>
      </p:grpSp>
      <p:sp>
        <p:nvSpPr>
          <p:cNvPr id="7" name="Freeform 7" descr="Equity"/>
          <p:cNvSpPr/>
          <p:nvPr/>
        </p:nvSpPr>
        <p:spPr>
          <a:xfrm>
            <a:off x="15011400" y="373968"/>
            <a:ext cx="2606890" cy="1040640"/>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dirty="0"/>
          </a:p>
        </p:txBody>
      </p:sp>
      <p:pic>
        <p:nvPicPr>
          <p:cNvPr id="16" name="Picture 15">
            <a:extLst>
              <a:ext uri="{FF2B5EF4-FFF2-40B4-BE49-F238E27FC236}">
                <a16:creationId xmlns:a16="http://schemas.microsoft.com/office/drawing/2014/main" id="{60EC9DE5-6D3C-38E6-B3B3-E38FE754708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364571" y="6153130"/>
            <a:ext cx="2386153" cy="2324575"/>
          </a:xfrm>
          <a:prstGeom prst="rect">
            <a:avLst/>
          </a:prstGeom>
        </p:spPr>
      </p:pic>
      <p:sp>
        <p:nvSpPr>
          <p:cNvPr id="18" name="Title 5">
            <a:extLst>
              <a:ext uri="{FF2B5EF4-FFF2-40B4-BE49-F238E27FC236}">
                <a16:creationId xmlns:a16="http://schemas.microsoft.com/office/drawing/2014/main" id="{62D9D2D7-67C6-7E98-9372-859CC8063F01}"/>
              </a:ext>
            </a:extLst>
          </p:cNvPr>
          <p:cNvSpPr txBox="1">
            <a:spLocks/>
          </p:cNvSpPr>
          <p:nvPr/>
        </p:nvSpPr>
        <p:spPr>
          <a:xfrm>
            <a:off x="1413442" y="2508729"/>
            <a:ext cx="4038600" cy="1061829"/>
          </a:xfrm>
          <a:prstGeom prst="rect">
            <a:avLst/>
          </a:prstGeom>
          <a:noFill/>
          <a:ln>
            <a:noFill/>
            <a:prstDash/>
          </a:ln>
          <a:effectLst/>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371600">
              <a:spcBef>
                <a:spcPts val="0"/>
              </a:spcBef>
              <a:defRPr/>
            </a:pPr>
            <a:r>
              <a:rPr lang="en-US" sz="6000" b="1" dirty="0">
                <a:solidFill>
                  <a:srgbClr val="00ABB5"/>
                </a:solidFill>
                <a:latin typeface="Arial" panose="020B0604020202020204" pitchFamily="34" charset="0"/>
                <a:ea typeface="+mn-ea"/>
                <a:cs typeface="Arial" panose="020B0604020202020204" pitchFamily="34" charset="0"/>
              </a:rPr>
              <a:t>Feedback</a:t>
            </a:r>
          </a:p>
        </p:txBody>
      </p:sp>
      <p:pic>
        <p:nvPicPr>
          <p:cNvPr id="19" name="Picture 18" descr="ES logo. SAC logo, Equity heart">
            <a:extLst>
              <a:ext uri="{FF2B5EF4-FFF2-40B4-BE49-F238E27FC236}">
                <a16:creationId xmlns:a16="http://schemas.microsoft.com/office/drawing/2014/main" id="{D13A39E0-915A-F1C8-EF99-BBAA13695319}"/>
              </a:ext>
            </a:extLst>
          </p:cNvPr>
          <p:cNvPicPr>
            <a:picLocks noChangeAspect="1"/>
          </p:cNvPicPr>
          <p:nvPr/>
        </p:nvPicPr>
        <p:blipFill>
          <a:blip r:embed="rId5"/>
          <a:stretch>
            <a:fillRect/>
          </a:stretch>
        </p:blipFill>
        <p:spPr>
          <a:xfrm>
            <a:off x="7663334" y="373968"/>
            <a:ext cx="10290940" cy="1615580"/>
          </a:xfrm>
          <a:prstGeom prst="rect">
            <a:avLst/>
          </a:prstGeom>
        </p:spPr>
      </p:pic>
      <p:pic>
        <p:nvPicPr>
          <p:cNvPr id="21" name="Picture 20" descr="A yellowThank you text on a white background">
            <a:extLst>
              <a:ext uri="{FF2B5EF4-FFF2-40B4-BE49-F238E27FC236}">
                <a16:creationId xmlns:a16="http://schemas.microsoft.com/office/drawing/2014/main" id="{39576B5D-F51F-E919-194D-B90FA8FD9D8E}"/>
              </a:ext>
            </a:extLst>
          </p:cNvPr>
          <p:cNvPicPr>
            <a:picLocks noChangeAspect="1"/>
          </p:cNvPicPr>
          <p:nvPr/>
        </p:nvPicPr>
        <p:blipFill>
          <a:blip r:embed="rId6"/>
          <a:stretch>
            <a:fillRect/>
          </a:stretch>
        </p:blipFill>
        <p:spPr>
          <a:xfrm>
            <a:off x="761669" y="4367103"/>
            <a:ext cx="5591955" cy="155279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494229" y="635148"/>
            <a:ext cx="11427857" cy="981294"/>
          </a:xfrm>
          <a:prstGeom prst="rect">
            <a:avLst/>
          </a:prstGeom>
        </p:spPr>
        <p:txBody>
          <a:bodyPr lIns="0" tIns="0" rIns="0" bIns="0" rtlCol="0" anchor="t">
            <a:spAutoFit/>
          </a:bodyPr>
          <a:lstStyle/>
          <a:p>
            <a:pPr lvl="0" algn="ctr">
              <a:lnSpc>
                <a:spcPts val="8160"/>
              </a:lnSpc>
              <a:defRPr/>
            </a:pPr>
            <a:r>
              <a:rPr lang="en-US" sz="5400" b="1" spc="32" dirty="0">
                <a:solidFill>
                  <a:prstClr val="white"/>
                </a:solidFill>
                <a:latin typeface="Arial" panose="020B0604020202020204" pitchFamily="34" charset="0"/>
                <a:cs typeface="Arial" panose="020B0604020202020204" pitchFamily="34" charset="0"/>
              </a:rPr>
              <a:t>Ways of working together</a:t>
            </a:r>
          </a:p>
        </p:txBody>
      </p:sp>
      <p:sp>
        <p:nvSpPr>
          <p:cNvPr id="2" name="TextBox 1">
            <a:extLst>
              <a:ext uri="{FF2B5EF4-FFF2-40B4-BE49-F238E27FC236}">
                <a16:creationId xmlns:a16="http://schemas.microsoft.com/office/drawing/2014/main" id="{7CA92221-A266-8F48-DC4E-20FDFD7B3AD9}"/>
              </a:ext>
            </a:extLst>
          </p:cNvPr>
          <p:cNvSpPr txBox="1"/>
          <p:nvPr/>
        </p:nvSpPr>
        <p:spPr>
          <a:xfrm>
            <a:off x="990600" y="1866900"/>
            <a:ext cx="8458200" cy="7294305"/>
          </a:xfrm>
          <a:prstGeom prst="rect">
            <a:avLst/>
          </a:prstGeom>
          <a:noFill/>
        </p:spPr>
        <p:txBody>
          <a:bodyPr wrap="square" rtlCol="0">
            <a:spAutoFit/>
          </a:bodyPr>
          <a:lstStyle/>
          <a:p>
            <a:pPr marL="285750" indent="-285750">
              <a:buFont typeface="Arial" panose="020B0604020202020204" pitchFamily="34" charset="0"/>
              <a:buChar char="•"/>
            </a:pPr>
            <a:r>
              <a:rPr lang="en-GB" sz="3600" dirty="0">
                <a:solidFill>
                  <a:schemeClr val="bg1"/>
                </a:solidFill>
                <a:latin typeface="Arial" panose="020B0604020202020204" pitchFamily="34" charset="0"/>
                <a:cs typeface="Arial" panose="020B0604020202020204" pitchFamily="34" charset="0"/>
              </a:rPr>
              <a:t>We all work together</a:t>
            </a:r>
          </a:p>
          <a:p>
            <a:pPr marL="285750" indent="-285750">
              <a:buFont typeface="Arial" panose="020B0604020202020204" pitchFamily="34" charset="0"/>
              <a:buChar char="•"/>
            </a:pPr>
            <a:endParaRPr lang="en-GB" sz="36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dirty="0">
                <a:solidFill>
                  <a:schemeClr val="bg1"/>
                </a:solidFill>
                <a:latin typeface="Arial" panose="020B0604020202020204" pitchFamily="34" charset="0"/>
                <a:cs typeface="Arial" panose="020B0604020202020204" pitchFamily="34" charset="0"/>
              </a:rPr>
              <a:t>We learn from, with and on behalf of each other</a:t>
            </a:r>
          </a:p>
          <a:p>
            <a:pPr marL="285750" indent="-285750">
              <a:buFont typeface="Arial" panose="020B0604020202020204" pitchFamily="34" charset="0"/>
              <a:buChar char="•"/>
            </a:pPr>
            <a:endParaRPr lang="en-GB" sz="36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dirty="0">
                <a:solidFill>
                  <a:schemeClr val="bg1"/>
                </a:solidFill>
                <a:latin typeface="Arial" panose="020B0604020202020204" pitchFamily="34" charset="0"/>
                <a:cs typeface="Arial" panose="020B0604020202020204" pitchFamily="34" charset="0"/>
              </a:rPr>
              <a:t>We create a safe space to share ideas and build learning</a:t>
            </a:r>
          </a:p>
          <a:p>
            <a:pPr marL="285750" indent="-285750">
              <a:buFont typeface="Arial" panose="020B0604020202020204" pitchFamily="34" charset="0"/>
              <a:buChar char="•"/>
            </a:pPr>
            <a:endParaRPr lang="en-GB" sz="36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dirty="0">
                <a:solidFill>
                  <a:schemeClr val="bg1"/>
                </a:solidFill>
                <a:latin typeface="Arial" panose="020B0604020202020204" pitchFamily="34" charset="0"/>
                <a:cs typeface="Arial" panose="020B0604020202020204" pitchFamily="34" charset="0"/>
              </a:rPr>
              <a:t>We agree that everyone is an equal and valued participant</a:t>
            </a:r>
          </a:p>
          <a:p>
            <a:pPr marL="285750" indent="-285750">
              <a:buFont typeface="Arial" panose="020B0604020202020204" pitchFamily="34" charset="0"/>
              <a:buChar char="•"/>
            </a:pPr>
            <a:endParaRPr lang="en-GB" sz="36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dirty="0">
                <a:solidFill>
                  <a:schemeClr val="bg1"/>
                </a:solidFill>
                <a:latin typeface="Arial" panose="020B0604020202020204" pitchFamily="34" charset="0"/>
                <a:cs typeface="Arial" panose="020B0604020202020204" pitchFamily="34" charset="0"/>
              </a:rPr>
              <a:t>We remain ‘in the room’ (follow email and phone protocol)</a:t>
            </a:r>
          </a:p>
        </p:txBody>
      </p:sp>
      <p:pic>
        <p:nvPicPr>
          <p:cNvPr id="7" name="Picture 6" descr="A person and person shaking hands&#10;&#10;">
            <a:extLst>
              <a:ext uri="{FF2B5EF4-FFF2-40B4-BE49-F238E27FC236}">
                <a16:creationId xmlns:a16="http://schemas.microsoft.com/office/drawing/2014/main" id="{A17D7089-5373-1806-7DEA-98ECE869DB21}"/>
              </a:ext>
            </a:extLst>
          </p:cNvPr>
          <p:cNvPicPr>
            <a:picLocks noChangeAspect="1"/>
          </p:cNvPicPr>
          <p:nvPr/>
        </p:nvPicPr>
        <p:blipFill>
          <a:blip r:embed="rId3"/>
          <a:stretch>
            <a:fillRect/>
          </a:stretch>
        </p:blipFill>
        <p:spPr>
          <a:xfrm>
            <a:off x="10744200" y="3314700"/>
            <a:ext cx="6789419" cy="4114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EB0CFA3B-8CF1-C300-EA6E-B52D029CFD84}"/>
              </a:ext>
            </a:extLst>
          </p:cNvPr>
          <p:cNvSpPr txBox="1"/>
          <p:nvPr/>
        </p:nvSpPr>
        <p:spPr>
          <a:xfrm>
            <a:off x="932431" y="758905"/>
            <a:ext cx="10477500" cy="897682"/>
          </a:xfrm>
          <a:prstGeom prst="rect">
            <a:avLst/>
          </a:prstGeom>
        </p:spPr>
        <p:txBody>
          <a:bodyPr wrap="square" lIns="0" tIns="0" rIns="0" bIns="0" rtlCol="0" anchor="t">
            <a:spAutoFit/>
          </a:bodyPr>
          <a:lstStyle/>
          <a:p>
            <a:pPr algn="l">
              <a:lnSpc>
                <a:spcPts val="7000"/>
              </a:lnSpc>
            </a:pPr>
            <a:r>
              <a:rPr lang="en-US" sz="6000" b="1" dirty="0">
                <a:solidFill>
                  <a:srgbClr val="00ABB5"/>
                </a:solidFill>
                <a:latin typeface="Arial" panose="020B0604020202020204" pitchFamily="34" charset="0"/>
                <a:cs typeface="Arial" panose="020B0604020202020204" pitchFamily="34" charset="0"/>
              </a:rPr>
              <a:t>Today’s session</a:t>
            </a:r>
          </a:p>
        </p:txBody>
      </p:sp>
      <p:sp>
        <p:nvSpPr>
          <p:cNvPr id="3" name="TextBox 2">
            <a:extLst>
              <a:ext uri="{FF2B5EF4-FFF2-40B4-BE49-F238E27FC236}">
                <a16:creationId xmlns:a16="http://schemas.microsoft.com/office/drawing/2014/main" id="{E1C71450-5761-81CF-3999-2BC69FB914FE}"/>
              </a:ext>
            </a:extLst>
          </p:cNvPr>
          <p:cNvSpPr txBox="1"/>
          <p:nvPr/>
        </p:nvSpPr>
        <p:spPr>
          <a:xfrm>
            <a:off x="932431" y="1896457"/>
            <a:ext cx="12534899" cy="6494085"/>
          </a:xfrm>
          <a:prstGeom prst="rect">
            <a:avLst/>
          </a:prstGeom>
          <a:noFill/>
        </p:spPr>
        <p:txBody>
          <a:bodyPr wrap="square" rtlCol="0">
            <a:spAutoFit/>
          </a:bodyPr>
          <a:lstStyle/>
          <a:p>
            <a:endParaRPr lang="en-GB" sz="3200" dirty="0">
              <a:latin typeface="Arial" panose="020B0604020202020204" pitchFamily="34" charset="0"/>
              <a:cs typeface="Arial" panose="020B0604020202020204" pitchFamily="34" charset="0"/>
            </a:endParaRPr>
          </a:p>
          <a:p>
            <a:r>
              <a:rPr lang="en-GB" sz="3200" dirty="0">
                <a:latin typeface="Arial" panose="020B0604020202020204" pitchFamily="34" charset="0"/>
                <a:cs typeface="Arial" panose="020B0604020202020204" pitchFamily="34" charset="0"/>
              </a:rPr>
              <a:t>In this session we will:</a:t>
            </a:r>
          </a:p>
          <a:p>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‘Poverty Myths’ connector following the ‘listen’ introductory activity </a:t>
            </a:r>
          </a:p>
          <a:p>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Professional dialogue with colleagues around shared understanding of equity and poverty </a:t>
            </a:r>
          </a:p>
          <a:p>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Familiarise with the programme ahead, including </a:t>
            </a:r>
          </a:p>
          <a:p>
            <a:r>
              <a:rPr lang="en-GB" sz="3200" dirty="0">
                <a:latin typeface="Arial" panose="020B0604020202020204" pitchFamily="34" charset="0"/>
                <a:cs typeface="Arial" panose="020B0604020202020204" pitchFamily="34" charset="0"/>
              </a:rPr>
              <a:t>	- using the PLAs</a:t>
            </a:r>
          </a:p>
          <a:p>
            <a:r>
              <a:rPr lang="en-GB" sz="3200" dirty="0">
                <a:latin typeface="Arial" panose="020B0604020202020204" pitchFamily="34" charset="0"/>
                <a:cs typeface="Arial" panose="020B0604020202020204" pitchFamily="34" charset="0"/>
              </a:rPr>
              <a:t>	- reflective workbook </a:t>
            </a:r>
          </a:p>
          <a:p>
            <a:r>
              <a:rPr lang="en-GB" sz="3200" dirty="0">
                <a:latin typeface="Arial" panose="020B0604020202020204" pitchFamily="34" charset="0"/>
                <a:cs typeface="Arial" panose="020B0604020202020204" pitchFamily="34" charset="0"/>
              </a:rPr>
              <a:t>	</a:t>
            </a: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Think about our next steps</a:t>
            </a:r>
          </a:p>
        </p:txBody>
      </p:sp>
      <p:pic>
        <p:nvPicPr>
          <p:cNvPr id="9" name="Picture 8" descr="A dart in the center of a target&#10;&#10;">
            <a:extLst>
              <a:ext uri="{FF2B5EF4-FFF2-40B4-BE49-F238E27FC236}">
                <a16:creationId xmlns:a16="http://schemas.microsoft.com/office/drawing/2014/main" id="{DDC3C45D-EFB1-4D5A-A408-6D1FDD9C1E46}"/>
              </a:ext>
            </a:extLst>
          </p:cNvPr>
          <p:cNvPicPr>
            <a:picLocks noChangeAspect="1"/>
          </p:cNvPicPr>
          <p:nvPr/>
        </p:nvPicPr>
        <p:blipFill>
          <a:blip r:embed="rId3"/>
          <a:stretch>
            <a:fillRect/>
          </a:stretch>
        </p:blipFill>
        <p:spPr>
          <a:xfrm>
            <a:off x="13467330" y="3295783"/>
            <a:ext cx="3888237" cy="3695432"/>
          </a:xfrm>
          <a:prstGeom prst="rect">
            <a:avLst/>
          </a:prstGeom>
        </p:spPr>
      </p:pic>
    </p:spTree>
    <p:extLst>
      <p:ext uri="{BB962C8B-B14F-4D97-AF65-F5344CB8AC3E}">
        <p14:creationId xmlns:p14="http://schemas.microsoft.com/office/powerpoint/2010/main" val="957986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reeform 4" descr="QR code link underneath"/>
          <p:cNvSpPr/>
          <p:nvPr/>
        </p:nvSpPr>
        <p:spPr>
          <a:xfrm>
            <a:off x="1295400" y="6972300"/>
            <a:ext cx="1932153" cy="420243"/>
          </a:xfrm>
          <a:custGeom>
            <a:avLst/>
            <a:gdLst/>
            <a:ahLst/>
            <a:cxnLst/>
            <a:rect l="l" t="t" r="r" b="b"/>
            <a:pathLst>
              <a:path w="1932153" h="420243">
                <a:moveTo>
                  <a:pt x="0" y="0"/>
                </a:moveTo>
                <a:lnTo>
                  <a:pt x="1932153" y="0"/>
                </a:lnTo>
                <a:lnTo>
                  <a:pt x="1932153" y="420243"/>
                </a:lnTo>
                <a:lnTo>
                  <a:pt x="0" y="42024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dirty="0"/>
          </a:p>
        </p:txBody>
      </p:sp>
      <p:grpSp>
        <p:nvGrpSpPr>
          <p:cNvPr id="3" name="Group 2" descr="National model of Professional leaning circle diagram">
            <a:extLst>
              <a:ext uri="{FF2B5EF4-FFF2-40B4-BE49-F238E27FC236}">
                <a16:creationId xmlns:a16="http://schemas.microsoft.com/office/drawing/2014/main" id="{7D12CF15-06A3-4368-C301-3B3FEB55CB40}"/>
              </a:ext>
            </a:extLst>
          </p:cNvPr>
          <p:cNvGrpSpPr/>
          <p:nvPr/>
        </p:nvGrpSpPr>
        <p:grpSpPr>
          <a:xfrm>
            <a:off x="6012916" y="2367415"/>
            <a:ext cx="7086600" cy="6705599"/>
            <a:chOff x="0" y="0"/>
            <a:chExt cx="7565701" cy="7397368"/>
          </a:xfrm>
        </p:grpSpPr>
        <p:sp>
          <p:nvSpPr>
            <p:cNvPr id="6" name="Freeform 3">
              <a:extLst>
                <a:ext uri="{FF2B5EF4-FFF2-40B4-BE49-F238E27FC236}">
                  <a16:creationId xmlns:a16="http://schemas.microsoft.com/office/drawing/2014/main" id="{A6C18AB3-1F1B-7CD2-3F67-099D8B26CC58}"/>
                </a:ext>
              </a:extLst>
            </p:cNvPr>
            <p:cNvSpPr/>
            <p:nvPr/>
          </p:nvSpPr>
          <p:spPr>
            <a:xfrm>
              <a:off x="0" y="0"/>
              <a:ext cx="7565644" cy="7397369"/>
            </a:xfrm>
            <a:custGeom>
              <a:avLst/>
              <a:gdLst/>
              <a:ahLst/>
              <a:cxnLst/>
              <a:rect l="l" t="t" r="r" b="b"/>
              <a:pathLst>
                <a:path w="7565644" h="7397369">
                  <a:moveTo>
                    <a:pt x="0" y="0"/>
                  </a:moveTo>
                  <a:lnTo>
                    <a:pt x="7565644" y="0"/>
                  </a:lnTo>
                  <a:lnTo>
                    <a:pt x="7565644" y="7397369"/>
                  </a:lnTo>
                  <a:lnTo>
                    <a:pt x="0" y="7397369"/>
                  </a:lnTo>
                  <a:lnTo>
                    <a:pt x="0" y="0"/>
                  </a:lnTo>
                  <a:close/>
                </a:path>
              </a:pathLst>
            </a:custGeom>
            <a:blipFill>
              <a:blip r:embed="rId4"/>
              <a:stretch>
                <a:fillRect/>
              </a:stretch>
            </a:blipFill>
          </p:spPr>
          <p:txBody>
            <a:bodyPr/>
            <a:lstStyle/>
            <a:p>
              <a:endParaRPr lang="en-GB" dirty="0"/>
            </a:p>
          </p:txBody>
        </p:sp>
      </p:grpSp>
      <p:sp>
        <p:nvSpPr>
          <p:cNvPr id="7" name="TextBox 5">
            <a:extLst>
              <a:ext uri="{FF2B5EF4-FFF2-40B4-BE49-F238E27FC236}">
                <a16:creationId xmlns:a16="http://schemas.microsoft.com/office/drawing/2014/main" id="{38EEE52D-639A-5792-FBCF-DA342B0B9E2A}"/>
              </a:ext>
            </a:extLst>
          </p:cNvPr>
          <p:cNvSpPr txBox="1"/>
          <p:nvPr/>
        </p:nvSpPr>
        <p:spPr>
          <a:xfrm>
            <a:off x="1860016" y="1213985"/>
            <a:ext cx="15392400" cy="665695"/>
          </a:xfrm>
          <a:prstGeom prst="rect">
            <a:avLst/>
          </a:prstGeom>
        </p:spPr>
        <p:txBody>
          <a:bodyPr wrap="square" lIns="0" tIns="0" rIns="0" bIns="0" rtlCol="0" anchor="t">
            <a:spAutoFit/>
          </a:bodyPr>
          <a:lstStyle/>
          <a:p>
            <a:pPr>
              <a:lnSpc>
                <a:spcPts val="5099"/>
              </a:lnSpc>
            </a:pPr>
            <a:r>
              <a:rPr lang="en-US" sz="6000" b="1" spc="20" dirty="0">
                <a:solidFill>
                  <a:srgbClr val="00ABB5"/>
                </a:solidFill>
                <a:latin typeface="Arial" panose="020B0604020202020204" pitchFamily="34" charset="0"/>
                <a:cs typeface="Arial" panose="020B0604020202020204" pitchFamily="34" charset="0"/>
              </a:rPr>
              <a:t>National Model of Professional Learning</a:t>
            </a:r>
          </a:p>
        </p:txBody>
      </p:sp>
      <p:pic>
        <p:nvPicPr>
          <p:cNvPr id="9" name="Picture 8" descr="QR Code link to National Model of Professional Learning webpage&#10;">
            <a:extLst>
              <a:ext uri="{FF2B5EF4-FFF2-40B4-BE49-F238E27FC236}">
                <a16:creationId xmlns:a16="http://schemas.microsoft.com/office/drawing/2014/main" id="{371368A6-F377-6A6C-21D3-FC795B95B735}"/>
              </a:ext>
            </a:extLst>
          </p:cNvPr>
          <p:cNvPicPr>
            <a:picLocks noChangeAspect="1"/>
          </p:cNvPicPr>
          <p:nvPr/>
        </p:nvPicPr>
        <p:blipFill>
          <a:blip r:embed="rId5"/>
          <a:stretch>
            <a:fillRect/>
          </a:stretch>
        </p:blipFill>
        <p:spPr>
          <a:xfrm>
            <a:off x="1188291" y="7356941"/>
            <a:ext cx="2146370" cy="21558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03B0E-E870-82F9-BE05-3115E9E9AFFF}"/>
            </a:ext>
          </a:extLst>
        </p:cNvPr>
        <p:cNvGrpSpPr/>
        <p:nvPr/>
      </p:nvGrpSpPr>
      <p:grpSpPr>
        <a:xfrm>
          <a:off x="0" y="0"/>
          <a:ext cx="0" cy="0"/>
          <a:chOff x="0" y="0"/>
          <a:chExt cx="0" cy="0"/>
        </a:xfrm>
      </p:grpSpPr>
      <p:sp>
        <p:nvSpPr>
          <p:cNvPr id="5" name="TextBox 3">
            <a:extLst>
              <a:ext uri="{FF2B5EF4-FFF2-40B4-BE49-F238E27FC236}">
                <a16:creationId xmlns:a16="http://schemas.microsoft.com/office/drawing/2014/main" id="{F3BA06B9-5FF9-3954-80E8-75231DB5965D}"/>
              </a:ext>
            </a:extLst>
          </p:cNvPr>
          <p:cNvSpPr txBox="1">
            <a:spLocks noGrp="1" noRot="1" noMove="1" noResize="1" noEditPoints="1" noAdjustHandles="1" noChangeArrowheads="1" noChangeShapeType="1"/>
          </p:cNvSpPr>
          <p:nvPr/>
        </p:nvSpPr>
        <p:spPr>
          <a:xfrm>
            <a:off x="228600" y="386121"/>
            <a:ext cx="9480422" cy="906915"/>
          </a:xfrm>
          <a:prstGeom prst="rect">
            <a:avLst/>
          </a:prstGeom>
        </p:spPr>
        <p:txBody>
          <a:bodyPr wrap="square" lIns="0" tIns="0" rIns="0" bIns="0" rtlCol="0" anchor="t">
            <a:spAutoFit/>
          </a:bodyPr>
          <a:lstStyle/>
          <a:p>
            <a:pPr algn="l">
              <a:lnSpc>
                <a:spcPts val="7000"/>
              </a:lnSpc>
            </a:pPr>
            <a:r>
              <a:rPr lang="en-US" sz="6600" dirty="0">
                <a:solidFill>
                  <a:srgbClr val="80379B"/>
                </a:solidFill>
                <a:latin typeface="Futura Bold"/>
              </a:rPr>
              <a:t> </a:t>
            </a:r>
            <a:r>
              <a:rPr lang="en-US" sz="8000" b="1" dirty="0">
                <a:solidFill>
                  <a:schemeClr val="bg1"/>
                </a:solidFill>
                <a:latin typeface="Arial" panose="020B0604020202020204" pitchFamily="34" charset="0"/>
                <a:cs typeface="Arial" panose="020B0604020202020204" pitchFamily="34" charset="0"/>
              </a:rPr>
              <a:t>Connector</a:t>
            </a:r>
            <a:r>
              <a:rPr lang="en-US" sz="8000" dirty="0">
                <a:solidFill>
                  <a:srgbClr val="80379B"/>
                </a:solidFill>
                <a:latin typeface="Futura Bold"/>
              </a:rPr>
              <a:t> </a:t>
            </a:r>
          </a:p>
        </p:txBody>
      </p:sp>
      <p:sp>
        <p:nvSpPr>
          <p:cNvPr id="7" name="TextBox 6">
            <a:extLst>
              <a:ext uri="{FF2B5EF4-FFF2-40B4-BE49-F238E27FC236}">
                <a16:creationId xmlns:a16="http://schemas.microsoft.com/office/drawing/2014/main" id="{14BCD402-6FFD-BD9A-A806-632A0D03DA2B}"/>
              </a:ext>
            </a:extLst>
          </p:cNvPr>
          <p:cNvSpPr txBox="1">
            <a:spLocks noGrp="1" noRot="1" noMove="1" noResize="1" noEditPoints="1" noAdjustHandles="1" noChangeArrowheads="1" noChangeShapeType="1"/>
          </p:cNvSpPr>
          <p:nvPr/>
        </p:nvSpPr>
        <p:spPr>
          <a:xfrm>
            <a:off x="800100" y="1408605"/>
            <a:ext cx="16687800" cy="1200329"/>
          </a:xfrm>
          <a:prstGeom prst="rect">
            <a:avLst/>
          </a:prstGeom>
          <a:noFill/>
        </p:spPr>
        <p:txBody>
          <a:bodyPr wrap="square" rtlCol="0">
            <a:spAutoFit/>
          </a:bodyPr>
          <a:lstStyle/>
          <a:p>
            <a:r>
              <a:rPr lang="en-GB" sz="3600" dirty="0">
                <a:solidFill>
                  <a:schemeClr val="bg1"/>
                </a:solidFill>
                <a:latin typeface="Arial" panose="020B0604020202020204" pitchFamily="34" charset="0"/>
                <a:cs typeface="Arial" panose="020B0604020202020204" pitchFamily="34" charset="0"/>
              </a:rPr>
              <a:t>In a group or pairs talk through the poverty myths questions and refer to the answers. Was there anything that surprised you or that you found interesting? </a:t>
            </a:r>
          </a:p>
        </p:txBody>
      </p:sp>
      <p:graphicFrame>
        <p:nvGraphicFramePr>
          <p:cNvPr id="10" name="Object 9">
            <a:extLst>
              <a:ext uri="{FF2B5EF4-FFF2-40B4-BE49-F238E27FC236}">
                <a16:creationId xmlns:a16="http://schemas.microsoft.com/office/drawing/2014/main" id="{742EB816-B551-8F4A-C376-9E681FDBDE80}"/>
              </a:ext>
              <a:ext uri="{C183D7F6-B498-43B3-948B-1728B52AA6E4}">
                <adec:decorative xmlns:adec="http://schemas.microsoft.com/office/drawing/2017/decorative" val="1"/>
              </a:ext>
            </a:extLst>
          </p:cNvPr>
          <p:cNvGraphicFramePr>
            <a:graphicFrameLocks noGrp="1" noDrilldown="1" noChangeAspect="1" noMove="1" noResize="1"/>
          </p:cNvGraphicFramePr>
          <p:nvPr>
            <p:extLst>
              <p:ext uri="{D42A27DB-BD31-4B8C-83A1-F6EECF244321}">
                <p14:modId xmlns:p14="http://schemas.microsoft.com/office/powerpoint/2010/main" val="3908690973"/>
              </p:ext>
            </p:extLst>
          </p:nvPr>
        </p:nvGraphicFramePr>
        <p:xfrm>
          <a:off x="7747396" y="371025"/>
          <a:ext cx="10235804" cy="1345650"/>
        </p:xfrm>
        <a:graphic>
          <a:graphicData uri="http://schemas.openxmlformats.org/presentationml/2006/ole">
            <mc:AlternateContent xmlns:mc="http://schemas.openxmlformats.org/markup-compatibility/2006">
              <mc:Choice xmlns:v="urn:schemas-microsoft-com:vml" Requires="v">
                <p:oleObj name="Document" r:id="rId3" imgW="6254526" imgH="826797" progId="Word.Document.12">
                  <p:embed/>
                </p:oleObj>
              </mc:Choice>
              <mc:Fallback>
                <p:oleObj name="Document" r:id="rId3" imgW="6254526" imgH="826797" progId="Word.Document.12">
                  <p:embed/>
                  <p:pic>
                    <p:nvPicPr>
                      <p:cNvPr id="10" name="Object 9">
                        <a:extLst>
                          <a:ext uri="{FF2B5EF4-FFF2-40B4-BE49-F238E27FC236}">
                            <a16:creationId xmlns:a16="http://schemas.microsoft.com/office/drawing/2014/main" id="{742EB816-B551-8F4A-C376-9E681FDBDE80}"/>
                          </a:ext>
                          <a:ext uri="{C183D7F6-B498-43B3-948B-1728B52AA6E4}">
                            <adec:decorative xmlns:adec="http://schemas.microsoft.com/office/drawing/2017/decorative" val="1"/>
                          </a:ext>
                        </a:extLst>
                      </p:cNvPr>
                      <p:cNvPicPr/>
                      <p:nvPr/>
                    </p:nvPicPr>
                    <p:blipFill>
                      <a:blip r:embed="rId4"/>
                      <a:stretch>
                        <a:fillRect/>
                      </a:stretch>
                    </p:blipFill>
                    <p:spPr>
                      <a:xfrm>
                        <a:off x="7747396" y="371025"/>
                        <a:ext cx="10235804" cy="1345650"/>
                      </a:xfrm>
                      <a:prstGeom prst="rect">
                        <a:avLst/>
                      </a:prstGeom>
                    </p:spPr>
                  </p:pic>
                </p:oleObj>
              </mc:Fallback>
            </mc:AlternateContent>
          </a:graphicData>
        </a:graphic>
      </p:graphicFrame>
      <p:sp>
        <p:nvSpPr>
          <p:cNvPr id="11" name="Rectangle 10" descr="Listen">
            <a:extLst>
              <a:ext uri="{FF2B5EF4-FFF2-40B4-BE49-F238E27FC236}">
                <a16:creationId xmlns:a16="http://schemas.microsoft.com/office/drawing/2014/main" id="{B5211D11-EF18-FDE6-0F2D-3FC47CAF71C7}"/>
              </a:ext>
            </a:extLst>
          </p:cNvPr>
          <p:cNvSpPr>
            <a:spLocks noGrp="1" noRot="1" noMove="1" noResize="1" noEditPoints="1" noAdjustHandles="1" noChangeArrowheads="1" noChangeShapeType="1"/>
          </p:cNvSpPr>
          <p:nvPr/>
        </p:nvSpPr>
        <p:spPr>
          <a:xfrm>
            <a:off x="13716000" y="333643"/>
            <a:ext cx="2286000" cy="906915"/>
          </a:xfrm>
          <a:prstGeom prst="rect">
            <a:avLst/>
          </a:prstGeom>
          <a:noFill/>
          <a:ln w="9842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8806C053-999B-845F-4048-D69A4DBD42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5"/>
          <a:stretch>
            <a:fillRect/>
          </a:stretch>
        </p:blipFill>
        <p:spPr>
          <a:xfrm>
            <a:off x="403879" y="3162300"/>
            <a:ext cx="14687034" cy="6477000"/>
          </a:xfrm>
          <a:prstGeom prst="rect">
            <a:avLst/>
          </a:prstGeom>
        </p:spPr>
      </p:pic>
      <p:pic>
        <p:nvPicPr>
          <p:cNvPr id="6" name="Picture 5">
            <a:extLst>
              <a:ext uri="{FF2B5EF4-FFF2-40B4-BE49-F238E27FC236}">
                <a16:creationId xmlns:a16="http://schemas.microsoft.com/office/drawing/2014/main" id="{D2E7D092-90BF-47B8-13F5-E04C5EAB5C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6"/>
          <a:stretch>
            <a:fillRect/>
          </a:stretch>
        </p:blipFill>
        <p:spPr>
          <a:xfrm>
            <a:off x="15123704" y="3159309"/>
            <a:ext cx="1641076" cy="1104763"/>
          </a:xfrm>
          <a:prstGeom prst="rect">
            <a:avLst/>
          </a:prstGeom>
        </p:spPr>
      </p:pic>
      <p:pic>
        <p:nvPicPr>
          <p:cNvPr id="14" name="Picture 13" descr="True">
            <a:extLst>
              <a:ext uri="{FF2B5EF4-FFF2-40B4-BE49-F238E27FC236}">
                <a16:creationId xmlns:a16="http://schemas.microsoft.com/office/drawing/2014/main" id="{CC3D0271-C4F5-3B36-3383-8F7A26D412DC}"/>
              </a:ext>
            </a:extLst>
          </p:cNvPr>
          <p:cNvPicPr>
            <a:picLocks noGrp="1" noRot="1" noChangeAspect="1" noMove="1" noResize="1" noEditPoints="1" noAdjustHandles="1" noChangeArrowheads="1" noChangeShapeType="1" noCrop="1"/>
          </p:cNvPicPr>
          <p:nvPr/>
        </p:nvPicPr>
        <p:blipFill>
          <a:blip r:embed="rId7"/>
          <a:stretch>
            <a:fillRect/>
          </a:stretch>
        </p:blipFill>
        <p:spPr>
          <a:xfrm>
            <a:off x="15123703" y="4821548"/>
            <a:ext cx="1641077" cy="615458"/>
          </a:xfrm>
          <a:prstGeom prst="rect">
            <a:avLst/>
          </a:prstGeom>
        </p:spPr>
      </p:pic>
      <p:pic>
        <p:nvPicPr>
          <p:cNvPr id="18" name="Picture 17" descr="False">
            <a:extLst>
              <a:ext uri="{FF2B5EF4-FFF2-40B4-BE49-F238E27FC236}">
                <a16:creationId xmlns:a16="http://schemas.microsoft.com/office/drawing/2014/main" id="{14DB8451-46A5-9C4E-8D46-892F15820B88}"/>
              </a:ext>
            </a:extLst>
          </p:cNvPr>
          <p:cNvPicPr>
            <a:picLocks noGrp="1" noRot="1" noChangeAspect="1" noMove="1" noResize="1" noEditPoints="1" noAdjustHandles="1" noChangeArrowheads="1" noChangeShapeType="1" noCrop="1"/>
          </p:cNvPicPr>
          <p:nvPr/>
        </p:nvPicPr>
        <p:blipFill>
          <a:blip r:embed="rId8"/>
          <a:stretch>
            <a:fillRect/>
          </a:stretch>
        </p:blipFill>
        <p:spPr>
          <a:xfrm>
            <a:off x="15123703" y="4259964"/>
            <a:ext cx="1641077" cy="561584"/>
          </a:xfrm>
          <a:prstGeom prst="rect">
            <a:avLst/>
          </a:prstGeom>
        </p:spPr>
      </p:pic>
      <p:pic>
        <p:nvPicPr>
          <p:cNvPr id="20" name="Picture 19" descr="True">
            <a:extLst>
              <a:ext uri="{FF2B5EF4-FFF2-40B4-BE49-F238E27FC236}">
                <a16:creationId xmlns:a16="http://schemas.microsoft.com/office/drawing/2014/main" id="{06BBAB14-84F9-29D4-5A8C-C65972E0837A}"/>
              </a:ext>
            </a:extLst>
          </p:cNvPr>
          <p:cNvPicPr>
            <a:picLocks noGrp="1" noRot="1" noChangeAspect="1" noMove="1" noResize="1" noEditPoints="1" noAdjustHandles="1" noChangeArrowheads="1" noChangeShapeType="1" noCrop="1"/>
          </p:cNvPicPr>
          <p:nvPr/>
        </p:nvPicPr>
        <p:blipFill>
          <a:blip r:embed="rId9"/>
          <a:stretch>
            <a:fillRect/>
          </a:stretch>
        </p:blipFill>
        <p:spPr>
          <a:xfrm>
            <a:off x="15123704" y="5403104"/>
            <a:ext cx="1641076" cy="553366"/>
          </a:xfrm>
          <a:prstGeom prst="rect">
            <a:avLst/>
          </a:prstGeom>
        </p:spPr>
      </p:pic>
      <p:pic>
        <p:nvPicPr>
          <p:cNvPr id="22" name="Picture 21" descr="False">
            <a:extLst>
              <a:ext uri="{FF2B5EF4-FFF2-40B4-BE49-F238E27FC236}">
                <a16:creationId xmlns:a16="http://schemas.microsoft.com/office/drawing/2014/main" id="{4830C986-50A9-D9B6-FFDE-A5A5D6AAD3C1}"/>
              </a:ext>
            </a:extLst>
          </p:cNvPr>
          <p:cNvPicPr>
            <a:picLocks noGrp="1" noRot="1" noChangeAspect="1" noMove="1" noResize="1" noEditPoints="1" noAdjustHandles="1" noChangeArrowheads="1" noChangeShapeType="1" noCrop="1"/>
          </p:cNvPicPr>
          <p:nvPr/>
        </p:nvPicPr>
        <p:blipFill>
          <a:blip r:embed="rId10"/>
          <a:stretch>
            <a:fillRect/>
          </a:stretch>
        </p:blipFill>
        <p:spPr>
          <a:xfrm>
            <a:off x="15123705" y="5945863"/>
            <a:ext cx="1641076" cy="615458"/>
          </a:xfrm>
          <a:prstGeom prst="rect">
            <a:avLst/>
          </a:prstGeom>
        </p:spPr>
      </p:pic>
      <p:pic>
        <p:nvPicPr>
          <p:cNvPr id="23" name="Picture 22" descr="True">
            <a:extLst>
              <a:ext uri="{FF2B5EF4-FFF2-40B4-BE49-F238E27FC236}">
                <a16:creationId xmlns:a16="http://schemas.microsoft.com/office/drawing/2014/main" id="{FE82C181-78FF-ED1E-7DDC-0507EBF689A3}"/>
              </a:ext>
            </a:extLst>
          </p:cNvPr>
          <p:cNvPicPr>
            <a:picLocks noGrp="1" noRot="1" noChangeAspect="1" noMove="1" noResize="1" noEditPoints="1" noAdjustHandles="1" noChangeArrowheads="1" noChangeShapeType="1" noCrop="1"/>
          </p:cNvPicPr>
          <p:nvPr/>
        </p:nvPicPr>
        <p:blipFill>
          <a:blip r:embed="rId9"/>
          <a:stretch>
            <a:fillRect/>
          </a:stretch>
        </p:blipFill>
        <p:spPr>
          <a:xfrm>
            <a:off x="15123705" y="6520443"/>
            <a:ext cx="1641075" cy="553366"/>
          </a:xfrm>
          <a:prstGeom prst="rect">
            <a:avLst/>
          </a:prstGeom>
        </p:spPr>
      </p:pic>
      <p:pic>
        <p:nvPicPr>
          <p:cNvPr id="25" name="Picture 24" descr="True">
            <a:extLst>
              <a:ext uri="{FF2B5EF4-FFF2-40B4-BE49-F238E27FC236}">
                <a16:creationId xmlns:a16="http://schemas.microsoft.com/office/drawing/2014/main" id="{D4123B93-8CC6-FA03-0D7C-26D65329F03A}"/>
              </a:ext>
            </a:extLst>
          </p:cNvPr>
          <p:cNvPicPr>
            <a:picLocks noGrp="1" noRot="1" noChangeAspect="1" noMove="1" noResize="1" noEditPoints="1" noAdjustHandles="1" noChangeArrowheads="1" noChangeShapeType="1" noCrop="1"/>
          </p:cNvPicPr>
          <p:nvPr/>
        </p:nvPicPr>
        <p:blipFill>
          <a:blip r:embed="rId11"/>
          <a:stretch>
            <a:fillRect/>
          </a:stretch>
        </p:blipFill>
        <p:spPr>
          <a:xfrm>
            <a:off x="15123705" y="7073809"/>
            <a:ext cx="1641075" cy="911873"/>
          </a:xfrm>
          <a:prstGeom prst="rect">
            <a:avLst/>
          </a:prstGeom>
        </p:spPr>
      </p:pic>
      <p:pic>
        <p:nvPicPr>
          <p:cNvPr id="26" name="Picture 25" descr="False">
            <a:extLst>
              <a:ext uri="{FF2B5EF4-FFF2-40B4-BE49-F238E27FC236}">
                <a16:creationId xmlns:a16="http://schemas.microsoft.com/office/drawing/2014/main" id="{35171B83-AB4C-D970-41BA-784D0E30ADBC}"/>
              </a:ext>
            </a:extLst>
          </p:cNvPr>
          <p:cNvPicPr>
            <a:picLocks noGrp="1" noRot="1" noChangeAspect="1" noMove="1" noResize="1" noEditPoints="1" noAdjustHandles="1" noChangeArrowheads="1" noChangeShapeType="1" noCrop="1"/>
          </p:cNvPicPr>
          <p:nvPr/>
        </p:nvPicPr>
        <p:blipFill>
          <a:blip r:embed="rId8"/>
          <a:stretch>
            <a:fillRect/>
          </a:stretch>
        </p:blipFill>
        <p:spPr>
          <a:xfrm>
            <a:off x="15123703" y="7951486"/>
            <a:ext cx="1641077" cy="553366"/>
          </a:xfrm>
          <a:prstGeom prst="rect">
            <a:avLst/>
          </a:prstGeom>
        </p:spPr>
      </p:pic>
      <p:pic>
        <p:nvPicPr>
          <p:cNvPr id="27" name="Picture 26" descr="True">
            <a:extLst>
              <a:ext uri="{FF2B5EF4-FFF2-40B4-BE49-F238E27FC236}">
                <a16:creationId xmlns:a16="http://schemas.microsoft.com/office/drawing/2014/main" id="{82BFF9C6-D2B6-668D-326D-8E755A768C2B}"/>
              </a:ext>
            </a:extLst>
          </p:cNvPr>
          <p:cNvPicPr>
            <a:picLocks noGrp="1" noRot="1" noChangeAspect="1" noMove="1" noResize="1" noEditPoints="1" noAdjustHandles="1" noChangeArrowheads="1" noChangeShapeType="1" noCrop="1"/>
          </p:cNvPicPr>
          <p:nvPr/>
        </p:nvPicPr>
        <p:blipFill>
          <a:blip r:embed="rId7"/>
          <a:stretch>
            <a:fillRect/>
          </a:stretch>
        </p:blipFill>
        <p:spPr>
          <a:xfrm>
            <a:off x="15123703" y="8504852"/>
            <a:ext cx="1641077" cy="581082"/>
          </a:xfrm>
          <a:prstGeom prst="rect">
            <a:avLst/>
          </a:prstGeom>
        </p:spPr>
      </p:pic>
      <p:pic>
        <p:nvPicPr>
          <p:cNvPr id="28" name="Picture 27" descr="True">
            <a:extLst>
              <a:ext uri="{FF2B5EF4-FFF2-40B4-BE49-F238E27FC236}">
                <a16:creationId xmlns:a16="http://schemas.microsoft.com/office/drawing/2014/main" id="{BAE94D5F-4B1C-611C-B9F4-324BE591DB8B}"/>
              </a:ext>
            </a:extLst>
          </p:cNvPr>
          <p:cNvPicPr>
            <a:picLocks noGrp="1" noRot="1" noChangeAspect="1" noMove="1" noResize="1" noEditPoints="1" noAdjustHandles="1" noChangeArrowheads="1" noChangeShapeType="1" noCrop="1"/>
          </p:cNvPicPr>
          <p:nvPr/>
        </p:nvPicPr>
        <p:blipFill>
          <a:blip r:embed="rId9"/>
          <a:stretch>
            <a:fillRect/>
          </a:stretch>
        </p:blipFill>
        <p:spPr>
          <a:xfrm>
            <a:off x="15123703" y="9075801"/>
            <a:ext cx="1641076" cy="563499"/>
          </a:xfrm>
          <a:prstGeom prst="rect">
            <a:avLst/>
          </a:prstGeom>
        </p:spPr>
      </p:pic>
    </p:spTree>
    <p:extLst>
      <p:ext uri="{BB962C8B-B14F-4D97-AF65-F5344CB8AC3E}">
        <p14:creationId xmlns:p14="http://schemas.microsoft.com/office/powerpoint/2010/main" val="306581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additive="base">
                                        <p:cTn id="41" dur="500" fill="hold"/>
                                        <p:tgtEl>
                                          <p:spTgt spid="23"/>
                                        </p:tgtEl>
                                        <p:attrNameLst>
                                          <p:attrName>ppt_x</p:attrName>
                                        </p:attrNameLst>
                                      </p:cBhvr>
                                      <p:tavLst>
                                        <p:tav tm="0">
                                          <p:val>
                                            <p:strVal val="#ppt_x"/>
                                          </p:val>
                                        </p:tav>
                                        <p:tav tm="100000">
                                          <p:val>
                                            <p:strVal val="#ppt_x"/>
                                          </p:val>
                                        </p:tav>
                                      </p:tavLst>
                                    </p:anim>
                                    <p:anim calcmode="lin" valueType="num">
                                      <p:cBhvr additive="base">
                                        <p:cTn id="4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 calcmode="lin" valueType="num">
                                      <p:cBhvr additive="base">
                                        <p:cTn id="53" dur="500" fill="hold"/>
                                        <p:tgtEl>
                                          <p:spTgt spid="26"/>
                                        </p:tgtEl>
                                        <p:attrNameLst>
                                          <p:attrName>ppt_x</p:attrName>
                                        </p:attrNameLst>
                                      </p:cBhvr>
                                      <p:tavLst>
                                        <p:tav tm="0">
                                          <p:val>
                                            <p:strVal val="#ppt_x"/>
                                          </p:val>
                                        </p:tav>
                                        <p:tav tm="100000">
                                          <p:val>
                                            <p:strVal val="#ppt_x"/>
                                          </p:val>
                                        </p:tav>
                                      </p:tavLst>
                                    </p:anim>
                                    <p:anim calcmode="lin" valueType="num">
                                      <p:cBhvr additive="base">
                                        <p:cTn id="5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additive="base">
                                        <p:cTn id="59" dur="500" fill="hold"/>
                                        <p:tgtEl>
                                          <p:spTgt spid="27"/>
                                        </p:tgtEl>
                                        <p:attrNameLst>
                                          <p:attrName>ppt_x</p:attrName>
                                        </p:attrNameLst>
                                      </p:cBhvr>
                                      <p:tavLst>
                                        <p:tav tm="0">
                                          <p:val>
                                            <p:strVal val="#ppt_x"/>
                                          </p:val>
                                        </p:tav>
                                        <p:tav tm="100000">
                                          <p:val>
                                            <p:strVal val="#ppt_x"/>
                                          </p:val>
                                        </p:tav>
                                      </p:tavLst>
                                    </p:anim>
                                    <p:anim calcmode="lin" valueType="num">
                                      <p:cBhvr additive="base">
                                        <p:cTn id="6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8"/>
                                        </p:tgtEl>
                                        <p:attrNameLst>
                                          <p:attrName>style.visibility</p:attrName>
                                        </p:attrNameLst>
                                      </p:cBhvr>
                                      <p:to>
                                        <p:strVal val="visible"/>
                                      </p:to>
                                    </p:set>
                                    <p:anim calcmode="lin" valueType="num">
                                      <p:cBhvr additive="base">
                                        <p:cTn id="65" dur="500" fill="hold"/>
                                        <p:tgtEl>
                                          <p:spTgt spid="28"/>
                                        </p:tgtEl>
                                        <p:attrNameLst>
                                          <p:attrName>ppt_x</p:attrName>
                                        </p:attrNameLst>
                                      </p:cBhvr>
                                      <p:tavLst>
                                        <p:tav tm="0">
                                          <p:val>
                                            <p:strVal val="#ppt_x"/>
                                          </p:val>
                                        </p:tav>
                                        <p:tav tm="100000">
                                          <p:val>
                                            <p:strVal val="#ppt_x"/>
                                          </p:val>
                                        </p:tav>
                                      </p:tavLst>
                                    </p:anim>
                                    <p:anim calcmode="lin" valueType="num">
                                      <p:cBhvr additive="base">
                                        <p:cTn id="6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E6F6DF-90C7-7DBE-B0F2-A7A932499FF4}"/>
            </a:ext>
          </a:extLst>
        </p:cNvPr>
        <p:cNvGrpSpPr/>
        <p:nvPr/>
      </p:nvGrpSpPr>
      <p:grpSpPr>
        <a:xfrm>
          <a:off x="0" y="0"/>
          <a:ext cx="0" cy="0"/>
          <a:chOff x="0" y="0"/>
          <a:chExt cx="0" cy="0"/>
        </a:xfrm>
      </p:grpSpPr>
      <p:pic>
        <p:nvPicPr>
          <p:cNvPr id="7" name="Picture 6" descr="National Improvement Framework graphic">
            <a:extLst>
              <a:ext uri="{FF2B5EF4-FFF2-40B4-BE49-F238E27FC236}">
                <a16:creationId xmlns:a16="http://schemas.microsoft.com/office/drawing/2014/main" id="{08654C66-017F-C1A1-E115-E035FECEFA5C}"/>
              </a:ext>
            </a:extLst>
          </p:cNvPr>
          <p:cNvPicPr>
            <a:picLocks noChangeAspect="1"/>
          </p:cNvPicPr>
          <p:nvPr/>
        </p:nvPicPr>
        <p:blipFill>
          <a:blip r:embed="rId3"/>
          <a:srcRect t="1970" r="-1" b="1184"/>
          <a:stretch>
            <a:fillRect/>
          </a:stretch>
        </p:blipFill>
        <p:spPr>
          <a:xfrm>
            <a:off x="-215783" y="1627297"/>
            <a:ext cx="8250493" cy="8091337"/>
          </a:xfrm>
          <a:prstGeom prst="rect">
            <a:avLst/>
          </a:prstGeom>
        </p:spPr>
      </p:pic>
      <p:sp>
        <p:nvSpPr>
          <p:cNvPr id="4" name="TextBox 3">
            <a:extLst>
              <a:ext uri="{FF2B5EF4-FFF2-40B4-BE49-F238E27FC236}">
                <a16:creationId xmlns:a16="http://schemas.microsoft.com/office/drawing/2014/main" id="{8997B126-B1E3-D861-D3BC-B9ED06A3FE30}"/>
              </a:ext>
            </a:extLst>
          </p:cNvPr>
          <p:cNvSpPr txBox="1"/>
          <p:nvPr/>
        </p:nvSpPr>
        <p:spPr>
          <a:xfrm>
            <a:off x="367265" y="552551"/>
            <a:ext cx="7696200" cy="646331"/>
          </a:xfrm>
          <a:prstGeom prst="rect">
            <a:avLst/>
          </a:prstGeom>
          <a:noFill/>
        </p:spPr>
        <p:txBody>
          <a:bodyPr wrap="square">
            <a:spAutoFit/>
          </a:bodyPr>
          <a:lstStyle/>
          <a:p>
            <a:pPr>
              <a:lnSpc>
                <a:spcPct val="90000"/>
              </a:lnSpc>
              <a:spcBef>
                <a:spcPct val="0"/>
              </a:spcBef>
              <a:spcAft>
                <a:spcPts val="600"/>
              </a:spcAft>
            </a:pPr>
            <a:r>
              <a:rPr lang="en-US" sz="4000" b="1" spc="20" dirty="0">
                <a:solidFill>
                  <a:srgbClr val="4A989C"/>
                </a:solidFill>
                <a:latin typeface="+mj-lt"/>
                <a:ea typeface="+mj-ea"/>
                <a:cs typeface="+mj-cs"/>
              </a:rPr>
              <a:t>National Improvement Framework</a:t>
            </a:r>
          </a:p>
        </p:txBody>
      </p:sp>
      <p:pic>
        <p:nvPicPr>
          <p:cNvPr id="1028" name="Picture 4" descr="Scotland's National Performance Framework - Programme for Government ...">
            <a:extLst>
              <a:ext uri="{FF2B5EF4-FFF2-40B4-BE49-F238E27FC236}">
                <a16:creationId xmlns:a16="http://schemas.microsoft.com/office/drawing/2014/main" id="{DF83F530-72DC-D302-6487-9F5F0B4535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9800" y="1630891"/>
            <a:ext cx="8750241" cy="8091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7423969-EDAE-792B-8E62-0D1A82315D1C}"/>
              </a:ext>
            </a:extLst>
          </p:cNvPr>
          <p:cNvSpPr txBox="1"/>
          <p:nvPr/>
        </p:nvSpPr>
        <p:spPr>
          <a:xfrm>
            <a:off x="10137365" y="552550"/>
            <a:ext cx="7647428" cy="646331"/>
          </a:xfrm>
          <a:prstGeom prst="rect">
            <a:avLst/>
          </a:prstGeom>
          <a:noFill/>
        </p:spPr>
        <p:txBody>
          <a:bodyPr wrap="square">
            <a:spAutoFit/>
          </a:bodyPr>
          <a:lstStyle/>
          <a:p>
            <a:pPr>
              <a:lnSpc>
                <a:spcPct val="90000"/>
              </a:lnSpc>
              <a:spcBef>
                <a:spcPct val="0"/>
              </a:spcBef>
              <a:spcAft>
                <a:spcPts val="600"/>
              </a:spcAft>
            </a:pPr>
            <a:r>
              <a:rPr lang="en-US" sz="4000" b="1" spc="20" dirty="0">
                <a:solidFill>
                  <a:srgbClr val="4A989C"/>
                </a:solidFill>
                <a:latin typeface="+mj-lt"/>
                <a:ea typeface="+mj-ea"/>
                <a:cs typeface="+mj-cs"/>
              </a:rPr>
              <a:t>National Performance Framework</a:t>
            </a:r>
          </a:p>
        </p:txBody>
      </p:sp>
      <p:sp>
        <p:nvSpPr>
          <p:cNvPr id="6" name="TextBox 5">
            <a:extLst>
              <a:ext uri="{FF2B5EF4-FFF2-40B4-BE49-F238E27FC236}">
                <a16:creationId xmlns:a16="http://schemas.microsoft.com/office/drawing/2014/main" id="{64ACFEBF-7472-13E1-7E4E-CB5CCE632E35}"/>
              </a:ext>
            </a:extLst>
          </p:cNvPr>
          <p:cNvSpPr txBox="1"/>
          <p:nvPr/>
        </p:nvSpPr>
        <p:spPr>
          <a:xfrm>
            <a:off x="7873895" y="7090322"/>
            <a:ext cx="2540210" cy="2062103"/>
          </a:xfrm>
          <a:prstGeom prst="rect">
            <a:avLst/>
          </a:prstGeom>
          <a:noFill/>
          <a:ln w="19050">
            <a:noFill/>
          </a:ln>
        </p:spPr>
        <p:txBody>
          <a:bodyPr wrap="square" rtlCol="0">
            <a:spAutoFit/>
          </a:bodyPr>
          <a:lstStyle/>
          <a:p>
            <a:pPr lvl="0" algn="ctr">
              <a:defRPr/>
            </a:pPr>
            <a:r>
              <a:rPr lang="en-US" sz="3200" dirty="0"/>
              <a:t>Consider local policies that align to the model</a:t>
            </a:r>
          </a:p>
        </p:txBody>
      </p:sp>
      <p:sp>
        <p:nvSpPr>
          <p:cNvPr id="13" name="TextBox 12">
            <a:extLst>
              <a:ext uri="{FF2B5EF4-FFF2-40B4-BE49-F238E27FC236}">
                <a16:creationId xmlns:a16="http://schemas.microsoft.com/office/drawing/2014/main" id="{0433B07D-A87A-8C4B-2B35-2253F1D46707}"/>
              </a:ext>
            </a:extLst>
          </p:cNvPr>
          <p:cNvSpPr txBox="1"/>
          <p:nvPr/>
        </p:nvSpPr>
        <p:spPr>
          <a:xfrm>
            <a:off x="7730067" y="3969569"/>
            <a:ext cx="2548836" cy="2554545"/>
          </a:xfrm>
          <a:prstGeom prst="rect">
            <a:avLst/>
          </a:prstGeom>
          <a:noFill/>
        </p:spPr>
        <p:txBody>
          <a:bodyPr wrap="square">
            <a:spAutoFit/>
          </a:bodyPr>
          <a:lstStyle/>
          <a:p>
            <a:pPr lvl="0" algn="ctr">
              <a:defRPr/>
            </a:pPr>
            <a:r>
              <a:rPr lang="en-US" sz="3200" dirty="0"/>
              <a:t>Where does poverty and equity intersect within this? </a:t>
            </a:r>
          </a:p>
        </p:txBody>
      </p:sp>
      <p:sp>
        <p:nvSpPr>
          <p:cNvPr id="15" name="TextBox 14">
            <a:extLst>
              <a:ext uri="{FF2B5EF4-FFF2-40B4-BE49-F238E27FC236}">
                <a16:creationId xmlns:a16="http://schemas.microsoft.com/office/drawing/2014/main" id="{8858E760-F118-230C-FF38-75A6A81CB8C0}"/>
              </a:ext>
            </a:extLst>
          </p:cNvPr>
          <p:cNvSpPr txBox="1"/>
          <p:nvPr/>
        </p:nvSpPr>
        <p:spPr>
          <a:xfrm>
            <a:off x="7874481" y="1721811"/>
            <a:ext cx="2262884" cy="1846659"/>
          </a:xfrm>
          <a:prstGeom prst="rect">
            <a:avLst/>
          </a:prstGeom>
          <a:noFill/>
        </p:spPr>
        <p:txBody>
          <a:bodyPr wrap="square">
            <a:spAutoFit/>
          </a:bodyPr>
          <a:lstStyle/>
          <a:p>
            <a:pPr algn="ctr">
              <a:defRPr/>
            </a:pPr>
            <a:r>
              <a:rPr lang="en-US" sz="3200" dirty="0"/>
              <a:t>Where do you sit within this?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056521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3E7557-AA83-3C9C-2CA8-C269C25692D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1933C1F-ED56-8E07-0470-20F49455CCEF}"/>
              </a:ext>
            </a:extLst>
          </p:cNvPr>
          <p:cNvSpPr txBox="1"/>
          <p:nvPr/>
        </p:nvSpPr>
        <p:spPr>
          <a:xfrm>
            <a:off x="762000" y="1715184"/>
            <a:ext cx="12344400" cy="6001643"/>
          </a:xfrm>
          <a:prstGeom prst="rect">
            <a:avLst/>
          </a:prstGeom>
          <a:noFill/>
        </p:spPr>
        <p:txBody>
          <a:bodyPr wrap="square">
            <a:spAutoFit/>
          </a:bodyPr>
          <a:lstStyle/>
          <a:p>
            <a:endParaRPr lang="en-GB" sz="4800" dirty="0"/>
          </a:p>
          <a:p>
            <a:pPr marL="685800" indent="-685800">
              <a:buFont typeface="Arial" panose="020B0604020202020204" pitchFamily="34" charset="0"/>
              <a:buChar char="•"/>
            </a:pPr>
            <a:r>
              <a:rPr lang="en-GB" sz="4800" dirty="0"/>
              <a:t>What aspects of your own upbringing or </a:t>
            </a:r>
          </a:p>
          <a:p>
            <a:r>
              <a:rPr lang="en-GB" sz="4800" dirty="0"/>
              <a:t>	professional journey shape how you might 	view this Equity PL programme ?</a:t>
            </a:r>
          </a:p>
          <a:p>
            <a:endParaRPr lang="en-GB" sz="4800" dirty="0"/>
          </a:p>
          <a:p>
            <a:pPr marL="685800" indent="-685800">
              <a:buFont typeface="Arial" panose="020B0604020202020204" pitchFamily="34" charset="0"/>
              <a:buChar char="•"/>
            </a:pPr>
            <a:r>
              <a:rPr lang="en-GB" sz="4800" dirty="0"/>
              <a:t>How might your lived experience differ from that of your learners and/or the families that you work with?</a:t>
            </a:r>
          </a:p>
        </p:txBody>
      </p:sp>
      <p:sp>
        <p:nvSpPr>
          <p:cNvPr id="6" name="TextBox 5">
            <a:extLst>
              <a:ext uri="{FF2B5EF4-FFF2-40B4-BE49-F238E27FC236}">
                <a16:creationId xmlns:a16="http://schemas.microsoft.com/office/drawing/2014/main" id="{751F9E96-763E-8303-AD2A-1EC6ECD9E8B8}"/>
              </a:ext>
            </a:extLst>
          </p:cNvPr>
          <p:cNvSpPr txBox="1"/>
          <p:nvPr/>
        </p:nvSpPr>
        <p:spPr>
          <a:xfrm>
            <a:off x="990600" y="1006452"/>
            <a:ext cx="15392400" cy="1319720"/>
          </a:xfrm>
          <a:prstGeom prst="rect">
            <a:avLst/>
          </a:prstGeom>
        </p:spPr>
        <p:txBody>
          <a:bodyPr wrap="square" lIns="0" tIns="0" rIns="0" bIns="0" rtlCol="0" anchor="t">
            <a:spAutoFit/>
          </a:bodyPr>
          <a:lstStyle/>
          <a:p>
            <a:pPr>
              <a:lnSpc>
                <a:spcPts val="5099"/>
              </a:lnSpc>
            </a:pPr>
            <a:r>
              <a:rPr lang="en-US" sz="6000" b="1" spc="20" dirty="0">
                <a:solidFill>
                  <a:srgbClr val="00ABB5"/>
                </a:solidFill>
                <a:latin typeface="Arial" panose="020B0604020202020204" pitchFamily="34" charset="0"/>
                <a:cs typeface="Arial" panose="020B0604020202020204" pitchFamily="34" charset="0"/>
              </a:rPr>
              <a:t>Personal reflection activity</a:t>
            </a:r>
          </a:p>
          <a:p>
            <a:pPr>
              <a:lnSpc>
                <a:spcPts val="5099"/>
              </a:lnSpc>
            </a:pPr>
            <a:r>
              <a:rPr lang="en-US" sz="6000" b="1" spc="20" dirty="0">
                <a:solidFill>
                  <a:srgbClr val="00ABB5"/>
                </a:solidFill>
                <a:latin typeface="Arial" panose="020B0604020202020204" pitchFamily="34" charset="0"/>
                <a:cs typeface="Arial" panose="020B0604020202020204" pitchFamily="34" charset="0"/>
              </a:rPr>
              <a:t> </a:t>
            </a:r>
          </a:p>
        </p:txBody>
      </p:sp>
      <p:pic>
        <p:nvPicPr>
          <p:cNvPr id="10" name="Picture 9">
            <a:extLst>
              <a:ext uri="{FF2B5EF4-FFF2-40B4-BE49-F238E27FC236}">
                <a16:creationId xmlns:a16="http://schemas.microsoft.com/office/drawing/2014/main" id="{AD10A874-A550-9ABC-BD10-CBCF30ED655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3533284" y="1253346"/>
            <a:ext cx="3217542" cy="3151877"/>
          </a:xfrm>
          <a:prstGeom prst="rect">
            <a:avLst/>
          </a:prstGeom>
        </p:spPr>
      </p:pic>
      <p:pic>
        <p:nvPicPr>
          <p:cNvPr id="12" name="Picture 11">
            <a:extLst>
              <a:ext uri="{FF2B5EF4-FFF2-40B4-BE49-F238E27FC236}">
                <a16:creationId xmlns:a16="http://schemas.microsoft.com/office/drawing/2014/main" id="{6B164289-F1F7-9801-3EF9-A68C3772C2B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335000" y="4652117"/>
            <a:ext cx="3415826" cy="3151877"/>
          </a:xfrm>
          <a:prstGeom prst="rect">
            <a:avLst/>
          </a:prstGeom>
        </p:spPr>
      </p:pic>
    </p:spTree>
    <p:extLst>
      <p:ext uri="{BB962C8B-B14F-4D97-AF65-F5344CB8AC3E}">
        <p14:creationId xmlns:p14="http://schemas.microsoft.com/office/powerpoint/2010/main" val="3786494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3310FA-8063-1241-5C64-F7DBEBB22665}"/>
              </a:ext>
            </a:extLst>
          </p:cNvPr>
          <p:cNvSpPr txBox="1"/>
          <p:nvPr/>
        </p:nvSpPr>
        <p:spPr>
          <a:xfrm>
            <a:off x="6553200" y="1603915"/>
            <a:ext cx="10668000" cy="6309420"/>
          </a:xfrm>
          <a:prstGeom prst="rect">
            <a:avLst/>
          </a:prstGeom>
          <a:noFill/>
        </p:spPr>
        <p:txBody>
          <a:bodyPr wrap="square" rtlCol="0">
            <a:spAutoFit/>
          </a:bodyPr>
          <a:lstStyle/>
          <a:p>
            <a:pPr lvl="0"/>
            <a:endParaRPr lang="en-GB" sz="4400" dirty="0">
              <a:latin typeface="Arial" panose="020B0604020202020204" pitchFamily="34" charset="0"/>
              <a:cs typeface="Arial" panose="020B0604020202020204" pitchFamily="34" charset="0"/>
            </a:endParaRPr>
          </a:p>
          <a:p>
            <a:pPr lvl="0"/>
            <a:r>
              <a:rPr lang="en-GB" sz="3600" dirty="0">
                <a:latin typeface="Arial" panose="020B0604020202020204" pitchFamily="34" charset="0"/>
                <a:cs typeface="Arial" panose="020B0604020202020204" pitchFamily="34" charset="0"/>
              </a:rPr>
              <a:t>In the introduction activities you were asked to recall a time when you witnessed poverty in your professional context and consider what poverty might look like if you were to walk through your setting or community (seen and hidden). </a:t>
            </a:r>
          </a:p>
          <a:p>
            <a:pPr lvl="0"/>
            <a:endParaRPr lang="en-GB" sz="3600" dirty="0">
              <a:latin typeface="Arial" panose="020B0604020202020204" pitchFamily="34" charset="0"/>
              <a:cs typeface="Arial" panose="020B0604020202020204" pitchFamily="34" charset="0"/>
            </a:endParaRPr>
          </a:p>
          <a:p>
            <a:pPr lvl="0"/>
            <a:r>
              <a:rPr lang="en-GB" sz="3600" dirty="0">
                <a:latin typeface="Arial" panose="020B0604020202020204" pitchFamily="34" charset="0"/>
                <a:cs typeface="Arial" panose="020B0604020202020204" pitchFamily="34" charset="0"/>
              </a:rPr>
              <a:t>In a pair, trio or group share your reflections and create your own definition of </a:t>
            </a:r>
          </a:p>
          <a:p>
            <a:pPr lvl="0"/>
            <a:endParaRPr lang="en-GB" sz="3600" dirty="0">
              <a:latin typeface="Arial" panose="020B0604020202020204" pitchFamily="34" charset="0"/>
              <a:cs typeface="Arial" panose="020B0604020202020204" pitchFamily="34" charset="0"/>
            </a:endParaRPr>
          </a:p>
          <a:p>
            <a:pPr lvl="0"/>
            <a:endParaRPr lang="en-GB" sz="36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BFD0E5B3-DC0C-9E43-8D55-09847A9A857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4400" y="3553295"/>
            <a:ext cx="4542251" cy="4360040"/>
          </a:xfrm>
          <a:prstGeom prst="rect">
            <a:avLst/>
          </a:prstGeom>
        </p:spPr>
      </p:pic>
      <p:sp>
        <p:nvSpPr>
          <p:cNvPr id="37" name="TextBox 36">
            <a:extLst>
              <a:ext uri="{FF2B5EF4-FFF2-40B4-BE49-F238E27FC236}">
                <a16:creationId xmlns:a16="http://schemas.microsoft.com/office/drawing/2014/main" id="{D54BF2CB-150D-17B8-1DC5-B199BAD33E97}"/>
              </a:ext>
            </a:extLst>
          </p:cNvPr>
          <p:cNvSpPr txBox="1"/>
          <p:nvPr/>
        </p:nvSpPr>
        <p:spPr>
          <a:xfrm>
            <a:off x="2552700" y="638881"/>
            <a:ext cx="13182600" cy="746358"/>
          </a:xfrm>
          <a:prstGeom prst="rect">
            <a:avLst/>
          </a:prstGeom>
          <a:noFill/>
        </p:spPr>
        <p:txBody>
          <a:bodyPr wrap="square">
            <a:spAutoFit/>
          </a:bodyPr>
          <a:lstStyle/>
          <a:p>
            <a:pPr>
              <a:lnSpc>
                <a:spcPts val="5099"/>
              </a:lnSpc>
            </a:pPr>
            <a:r>
              <a:rPr lang="en-US" sz="4800" b="1" spc="20" dirty="0">
                <a:solidFill>
                  <a:srgbClr val="00ABB5"/>
                </a:solidFill>
                <a:latin typeface="Arial" panose="020B0604020202020204" pitchFamily="34" charset="0"/>
                <a:cs typeface="Arial" panose="020B0604020202020204" pitchFamily="34" charset="0"/>
              </a:rPr>
              <a:t>Linking the programme to your context </a:t>
            </a:r>
          </a:p>
        </p:txBody>
      </p:sp>
      <p:sp>
        <p:nvSpPr>
          <p:cNvPr id="2" name="Rectangle 1">
            <a:extLst>
              <a:ext uri="{FF2B5EF4-FFF2-40B4-BE49-F238E27FC236}">
                <a16:creationId xmlns:a16="http://schemas.microsoft.com/office/drawing/2014/main" id="{35BE8CEB-417B-6BD5-A85B-16D4FAC56DF3}"/>
              </a:ext>
            </a:extLst>
          </p:cNvPr>
          <p:cNvSpPr/>
          <p:nvPr/>
        </p:nvSpPr>
        <p:spPr>
          <a:xfrm>
            <a:off x="7860059" y="7414320"/>
            <a:ext cx="2567882" cy="923330"/>
          </a:xfrm>
          <a:prstGeom prst="rect">
            <a:avLst/>
          </a:prstGeom>
          <a:noFill/>
        </p:spPr>
        <p:txBody>
          <a:bodyPr wrap="none" lIns="91440" tIns="45720" rIns="91440" bIns="45720">
            <a:spAutoFit/>
          </a:bodyPr>
          <a:lstStyle/>
          <a:p>
            <a:pPr algn="ctr"/>
            <a:r>
              <a:rPr lang="en-GB" sz="5400" b="1" cap="none" spc="0" dirty="0">
                <a:ln w="22225">
                  <a:solidFill>
                    <a:schemeClr val="accent2"/>
                  </a:solidFill>
                  <a:prstDash val="solid"/>
                </a:ln>
                <a:solidFill>
                  <a:schemeClr val="accent2">
                    <a:lumMod val="40000"/>
                    <a:lumOff val="60000"/>
                  </a:schemeClr>
                </a:solidFill>
                <a:effectLst/>
              </a:rPr>
              <a:t>Poverty </a:t>
            </a:r>
          </a:p>
        </p:txBody>
      </p:sp>
      <p:sp>
        <p:nvSpPr>
          <p:cNvPr id="3" name="Rectangle 2">
            <a:extLst>
              <a:ext uri="{FF2B5EF4-FFF2-40B4-BE49-F238E27FC236}">
                <a16:creationId xmlns:a16="http://schemas.microsoft.com/office/drawing/2014/main" id="{A01B77AA-97BD-3D10-115B-F22E0923623B}"/>
              </a:ext>
            </a:extLst>
          </p:cNvPr>
          <p:cNvSpPr/>
          <p:nvPr/>
        </p:nvSpPr>
        <p:spPr>
          <a:xfrm>
            <a:off x="12748250" y="7451670"/>
            <a:ext cx="2152641" cy="923330"/>
          </a:xfrm>
          <a:prstGeom prst="rect">
            <a:avLst/>
          </a:prstGeom>
          <a:noFill/>
        </p:spPr>
        <p:txBody>
          <a:bodyPr wrap="none" lIns="91440" tIns="45720" rIns="91440" bIns="45720">
            <a:spAutoFit/>
          </a:bodyPr>
          <a:lstStyle/>
          <a:p>
            <a:pPr algn="ctr"/>
            <a:r>
              <a:rPr lang="en-GB" sz="5400" b="1" dirty="0">
                <a:ln w="22225">
                  <a:solidFill>
                    <a:schemeClr val="accent2"/>
                  </a:solidFill>
                  <a:prstDash val="solid"/>
                </a:ln>
                <a:solidFill>
                  <a:schemeClr val="accent2">
                    <a:lumMod val="40000"/>
                    <a:lumOff val="60000"/>
                  </a:schemeClr>
                </a:solidFill>
              </a:rPr>
              <a:t>Equit</a:t>
            </a:r>
            <a:r>
              <a:rPr lang="en-GB" sz="5400" b="1" cap="none" spc="0" dirty="0">
                <a:ln w="22225">
                  <a:solidFill>
                    <a:schemeClr val="accent2"/>
                  </a:solidFill>
                  <a:prstDash val="solid"/>
                </a:ln>
                <a:solidFill>
                  <a:schemeClr val="accent2">
                    <a:lumMod val="40000"/>
                    <a:lumOff val="60000"/>
                  </a:schemeClr>
                </a:solidFill>
                <a:effectLst/>
              </a:rPr>
              <a:t>y </a:t>
            </a:r>
          </a:p>
        </p:txBody>
      </p:sp>
    </p:spTree>
    <p:extLst>
      <p:ext uri="{BB962C8B-B14F-4D97-AF65-F5344CB8AC3E}">
        <p14:creationId xmlns:p14="http://schemas.microsoft.com/office/powerpoint/2010/main" val="2867927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 name="Object 9" descr="PLA 1,2,3">
            <a:extLst>
              <a:ext uri="{FF2B5EF4-FFF2-40B4-BE49-F238E27FC236}">
                <a16:creationId xmlns:a16="http://schemas.microsoft.com/office/drawing/2014/main" id="{024BA1E2-48F1-E67F-1416-EB97C5D8B264}"/>
              </a:ext>
            </a:extLst>
          </p:cNvPr>
          <p:cNvGraphicFramePr>
            <a:graphicFrameLocks noChangeAspect="1"/>
          </p:cNvGraphicFramePr>
          <p:nvPr>
            <p:extLst>
              <p:ext uri="{D42A27DB-BD31-4B8C-83A1-F6EECF244321}">
                <p14:modId xmlns:p14="http://schemas.microsoft.com/office/powerpoint/2010/main" val="4266606794"/>
              </p:ext>
            </p:extLst>
          </p:nvPr>
        </p:nvGraphicFramePr>
        <p:xfrm>
          <a:off x="2914182" y="6217128"/>
          <a:ext cx="12459636" cy="4238625"/>
        </p:xfrm>
        <a:graphic>
          <a:graphicData uri="http://schemas.openxmlformats.org/presentationml/2006/ole">
            <mc:AlternateContent xmlns:mc="http://schemas.openxmlformats.org/markup-compatibility/2006">
              <mc:Choice xmlns:v="urn:schemas-microsoft-com:vml" Requires="v">
                <p:oleObj name="Document" r:id="rId3" imgW="6474319" imgH="2207074" progId="Word.Document.12">
                  <p:embed/>
                </p:oleObj>
              </mc:Choice>
              <mc:Fallback>
                <p:oleObj name="Document" r:id="rId3" imgW="6474319" imgH="2207074" progId="Word.Document.12">
                  <p:embed/>
                  <p:pic>
                    <p:nvPicPr>
                      <p:cNvPr id="10" name="Object 9" descr="PLA 1,2,3">
                        <a:extLst>
                          <a:ext uri="{FF2B5EF4-FFF2-40B4-BE49-F238E27FC236}">
                            <a16:creationId xmlns:a16="http://schemas.microsoft.com/office/drawing/2014/main" id="{024BA1E2-48F1-E67F-1416-EB97C5D8B264}"/>
                          </a:ext>
                        </a:extLst>
                      </p:cNvPr>
                      <p:cNvPicPr/>
                      <p:nvPr/>
                    </p:nvPicPr>
                    <p:blipFill>
                      <a:blip r:embed="rId4"/>
                      <a:stretch>
                        <a:fillRect/>
                      </a:stretch>
                    </p:blipFill>
                    <p:spPr>
                      <a:xfrm>
                        <a:off x="2914182" y="6217128"/>
                        <a:ext cx="12459636" cy="4238625"/>
                      </a:xfrm>
                      <a:prstGeom prst="rect">
                        <a:avLst/>
                      </a:prstGeom>
                    </p:spPr>
                  </p:pic>
                </p:oleObj>
              </mc:Fallback>
            </mc:AlternateContent>
          </a:graphicData>
        </a:graphic>
      </p:graphicFrame>
      <p:pic>
        <p:nvPicPr>
          <p:cNvPr id="2" name="Picture 1" descr="ES logo. SAC logo, Equity heart">
            <a:extLst>
              <a:ext uri="{FF2B5EF4-FFF2-40B4-BE49-F238E27FC236}">
                <a16:creationId xmlns:a16="http://schemas.microsoft.com/office/drawing/2014/main" id="{B1A823FB-45F6-DCA6-4809-A0940A50564E}"/>
              </a:ext>
            </a:extLst>
          </p:cNvPr>
          <p:cNvPicPr>
            <a:picLocks noChangeAspect="1"/>
          </p:cNvPicPr>
          <p:nvPr/>
        </p:nvPicPr>
        <p:blipFill>
          <a:blip r:embed="rId5"/>
          <a:stretch>
            <a:fillRect/>
          </a:stretch>
        </p:blipFill>
        <p:spPr>
          <a:xfrm>
            <a:off x="11353800" y="419100"/>
            <a:ext cx="6578990" cy="1032787"/>
          </a:xfrm>
          <a:prstGeom prst="rect">
            <a:avLst/>
          </a:prstGeom>
        </p:spPr>
      </p:pic>
      <p:sp>
        <p:nvSpPr>
          <p:cNvPr id="5" name="Rectangle 4">
            <a:extLst>
              <a:ext uri="{FF2B5EF4-FFF2-40B4-BE49-F238E27FC236}">
                <a16:creationId xmlns:a16="http://schemas.microsoft.com/office/drawing/2014/main" id="{10A27886-1CA2-B7C4-7801-DEE8BC3CF480}"/>
              </a:ext>
              <a:ext uri="{C183D7F6-B498-43B3-948B-1728B52AA6E4}">
                <adec:decorative xmlns:adec="http://schemas.microsoft.com/office/drawing/2017/decorative" val="1"/>
              </a:ext>
            </a:extLst>
          </p:cNvPr>
          <p:cNvSpPr/>
          <p:nvPr/>
        </p:nvSpPr>
        <p:spPr>
          <a:xfrm>
            <a:off x="2743200" y="5998707"/>
            <a:ext cx="6534618" cy="3352800"/>
          </a:xfrm>
          <a:prstGeom prst="rect">
            <a:avLst/>
          </a:prstGeom>
          <a:noFill/>
          <a:ln w="9842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4D4BB551-75C8-5CD4-D940-1F50B8CB1110}"/>
              </a:ext>
            </a:extLst>
          </p:cNvPr>
          <p:cNvSpPr txBox="1"/>
          <p:nvPr/>
        </p:nvSpPr>
        <p:spPr>
          <a:xfrm>
            <a:off x="1595554" y="935493"/>
            <a:ext cx="15096891" cy="4431983"/>
          </a:xfrm>
          <a:prstGeom prst="rect">
            <a:avLst/>
          </a:prstGeom>
          <a:noFill/>
        </p:spPr>
        <p:txBody>
          <a:bodyPr wrap="square">
            <a:spAutoFit/>
          </a:bodyPr>
          <a:lstStyle/>
          <a:p>
            <a:r>
              <a:rPr lang="en-GB" sz="6000" b="1" dirty="0">
                <a:solidFill>
                  <a:srgbClr val="5BADB1"/>
                </a:solidFill>
              </a:rPr>
              <a:t>Next steps </a:t>
            </a:r>
            <a:br>
              <a:rPr lang="en-GB" sz="6000" b="1" dirty="0"/>
            </a:br>
            <a:br>
              <a:rPr lang="en-GB" sz="6000" dirty="0"/>
            </a:br>
            <a:r>
              <a:rPr lang="en-GB" sz="4800" dirty="0"/>
              <a:t>Getting started on PLA 1, 2 and 3 </a:t>
            </a:r>
            <a:r>
              <a:rPr lang="en-GB" sz="4800" b="1" dirty="0"/>
              <a:t> self directed online Professional Learning Activities </a:t>
            </a:r>
            <a:r>
              <a:rPr lang="en-GB" sz="4800" dirty="0"/>
              <a:t>(PLAs) to be completed before Group Session 2 </a:t>
            </a:r>
            <a:r>
              <a:rPr lang="en-GB" sz="3600" dirty="0"/>
              <a:t>.   </a:t>
            </a:r>
            <a:br>
              <a:rPr lang="en-GB" sz="3600" dirty="0"/>
            </a:br>
            <a:endParaRPr lang="en-GB" dirty="0"/>
          </a:p>
        </p:txBody>
      </p:sp>
    </p:spTree>
    <p:extLst>
      <p:ext uri="{BB962C8B-B14F-4D97-AF65-F5344CB8AC3E}">
        <p14:creationId xmlns:p14="http://schemas.microsoft.com/office/powerpoint/2010/main" val="5714120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4BB5C1405E3E4D91E494E87767BB7A" ma:contentTypeVersion="15" ma:contentTypeDescription="Create a new document." ma:contentTypeScope="" ma:versionID="3752290a6284b8a382061d01a02c18c1">
  <xsd:schema xmlns:xsd="http://www.w3.org/2001/XMLSchema" xmlns:xs="http://www.w3.org/2001/XMLSchema" xmlns:p="http://schemas.microsoft.com/office/2006/metadata/properties" xmlns:ns2="d6e86319-6d84-4afe-998d-9daa1ae1b44d" xmlns:ns3="6836dd4e-1979-4a2d-afd5-433994e82fc4" targetNamespace="http://schemas.microsoft.com/office/2006/metadata/properties" ma:root="true" ma:fieldsID="b3cf5af6b338b5a17a65297771536aa5" ns2:_="" ns3:_="">
    <xsd:import namespace="d6e86319-6d84-4afe-998d-9daa1ae1b44d"/>
    <xsd:import namespace="6836dd4e-1979-4a2d-afd5-433994e82fc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Locatio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e86319-6d84-4afe-998d-9daa1ae1b44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0eb2861d-8b7a-4913-b8c8-3f0dcfab1262}" ma:internalName="TaxCatchAll" ma:showField="CatchAllData" ma:web="d6e86319-6d84-4afe-998d-9daa1ae1b44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836dd4e-1979-4a2d-afd5-433994e82fc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94d5e3d-88e3-4c55-b684-1c81dd55b7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etadata xmlns="http://www.objective.com/ecm/document/metadata/53D26341A57B383EE0540010E0463CCA" version="1.0.0">
  <systemFields>
    <field name="Objective-Id">
      <value order="0">A48795991</value>
    </field>
    <field name="Objective-Title">
      <value order="0">Professional Learning Resource Template June 24</value>
    </field>
    <field name="Objective-Description">
      <value order="0"/>
    </field>
    <field name="Objective-CreationStamp">
      <value order="0">2024-06-05T15:06:01Z</value>
    </field>
    <field name="Objective-IsApproved">
      <value order="0">false</value>
    </field>
    <field name="Objective-IsPublished">
      <value order="0">false</value>
    </field>
    <field name="Objective-DatePublished">
      <value order="0"/>
    </field>
    <field name="Objective-ModificationStamp">
      <value order="0">2024-11-27T17:01:44Z</value>
    </field>
    <field name="Objective-Owner">
      <value order="0">Foreman, Louise L (U442607)</value>
    </field>
    <field name="Objective-Path">
      <value order="0">Objective Global Folder:SG File Plan:Administration:Corporate strategy:Strategy and change:Corporate strategy: Strategy and change:Education Scotland: Professional Learning and Leadership: Framework: 2019-2024</value>
    </field>
    <field name="Objective-Parent">
      <value order="0">Education Scotland: Professional Learning and Leadership: Framework: 2019-2024</value>
    </field>
    <field name="Objective-State">
      <value order="0">Being Drafted</value>
    </field>
    <field name="Objective-VersionId">
      <value order="0">vA76920585</value>
    </field>
    <field name="Objective-Version">
      <value order="0">0.5</value>
    </field>
    <field name="Objective-VersionNumber">
      <value order="0">5</value>
    </field>
    <field name="Objective-VersionComment">
      <value order="0"/>
    </field>
    <field name="Objective-FileNumber">
      <value order="0">CASE/478632</value>
    </field>
    <field name="Objective-Classification">
      <value order="0">OFFICIAL</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catalogue>
  </catalogues>
</metadata>
</file>

<file path=customXml/item3.xml><?xml version="1.0" encoding="utf-8"?>
<p:properties xmlns:p="http://schemas.microsoft.com/office/2006/metadata/properties" xmlns:xsi="http://www.w3.org/2001/XMLSchema-instance" xmlns:pc="http://schemas.microsoft.com/office/infopath/2007/PartnerControls">
  <documentManagement>
    <TaxCatchAll xmlns="d6e86319-6d84-4afe-998d-9daa1ae1b44d" xsi:nil="true"/>
    <lcf76f155ced4ddcb4097134ff3c332f xmlns="6836dd4e-1979-4a2d-afd5-433994e82fc4">
      <Terms xmlns="http://schemas.microsoft.com/office/infopath/2007/PartnerControls"/>
    </lcf76f155ced4ddcb4097134ff3c332f>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67D1D6-6317-4926-B5AF-C5A11A3671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e86319-6d84-4afe-998d-9daa1ae1b44d"/>
    <ds:schemaRef ds:uri="6836dd4e-1979-4a2d-afd5-433994e82f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customXml/itemProps3.xml><?xml version="1.0" encoding="utf-8"?>
<ds:datastoreItem xmlns:ds="http://schemas.openxmlformats.org/officeDocument/2006/customXml" ds:itemID="{8DD4AD02-7695-4E6A-AC41-1689273DAA0B}">
  <ds:schemaRefs>
    <ds:schemaRef ds:uri="http://schemas.microsoft.com/office/2006/metadata/properties"/>
    <ds:schemaRef ds:uri="http://schemas.microsoft.com/office/infopath/2007/PartnerControls"/>
    <ds:schemaRef ds:uri="d6e86319-6d84-4afe-998d-9daa1ae1b44d"/>
    <ds:schemaRef ds:uri="6836dd4e-1979-4a2d-afd5-433994e82fc4"/>
  </ds:schemaRefs>
</ds:datastoreItem>
</file>

<file path=customXml/itemProps4.xml><?xml version="1.0" encoding="utf-8"?>
<ds:datastoreItem xmlns:ds="http://schemas.openxmlformats.org/officeDocument/2006/customXml" ds:itemID="{896A7FAA-E060-40DB-9C82-F1CFF1AA12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1137</TotalTime>
  <Words>3354</Words>
  <Application>Microsoft Office PowerPoint</Application>
  <PresentationFormat>Custom</PresentationFormat>
  <Paragraphs>274</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EQUITY: Mitigating the impact of poverty on Scotland’s children and young people - Introductory session</dc:title>
  <dc:creator>Wood S (Suzie)</dc:creator>
  <cp:lastModifiedBy>Suzie Wood</cp:lastModifiedBy>
  <cp:revision>8</cp:revision>
  <dcterms:created xsi:type="dcterms:W3CDTF">2006-08-16T00:00:00Z</dcterms:created>
  <dcterms:modified xsi:type="dcterms:W3CDTF">2026-07-21T14:43:00Z</dcterms:modified>
  <dc:identifier>DAGGtqiNWsA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A48795991</vt:lpwstr>
  </property>
  <property fmtid="{D5CDD505-2E9C-101B-9397-08002B2CF9AE}" pid="4" name="Objective-Title">
    <vt:lpwstr>Professional Learning Resource Template June 24</vt:lpwstr>
  </property>
  <property fmtid="{D5CDD505-2E9C-101B-9397-08002B2CF9AE}" pid="5" name="Objective-Description">
    <vt:lpwstr/>
  </property>
  <property fmtid="{D5CDD505-2E9C-101B-9397-08002B2CF9AE}" pid="6" name="Objective-CreationStamp">
    <vt:filetime>2024-06-05T15:06:01Z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2024-11-27T17:01:44Z</vt:filetime>
  </property>
  <property fmtid="{D5CDD505-2E9C-101B-9397-08002B2CF9AE}" pid="11" name="Objective-Owner">
    <vt:lpwstr>Foreman, Louise L (U442607)</vt:lpwstr>
  </property>
  <property fmtid="{D5CDD505-2E9C-101B-9397-08002B2CF9AE}" pid="12" name="Objective-Path">
    <vt:lpwstr>Objective Global Folder:SG File Plan:Administration:Corporate strategy:Strategy and change:Corporate strategy: Strategy and change:Education Scotland: Professional Learning and Leadership: Framework: 2019-2024</vt:lpwstr>
  </property>
  <property fmtid="{D5CDD505-2E9C-101B-9397-08002B2CF9AE}" pid="13" name="Objective-Parent">
    <vt:lpwstr>Education Scotland: Professional Learning and Leadership: Framework: 2019-2024</vt:lpwstr>
  </property>
  <property fmtid="{D5CDD505-2E9C-101B-9397-08002B2CF9AE}" pid="14" name="Objective-State">
    <vt:lpwstr>Being Drafted</vt:lpwstr>
  </property>
  <property fmtid="{D5CDD505-2E9C-101B-9397-08002B2CF9AE}" pid="15" name="Objective-VersionId">
    <vt:lpwstr>vA76920585</vt:lpwstr>
  </property>
  <property fmtid="{D5CDD505-2E9C-101B-9397-08002B2CF9AE}" pid="16" name="Objective-Version">
    <vt:lpwstr>0.5</vt:lpwstr>
  </property>
  <property fmtid="{D5CDD505-2E9C-101B-9397-08002B2CF9AE}" pid="17" name="Objective-VersionNumber">
    <vt:r8>5</vt:r8>
  </property>
  <property fmtid="{D5CDD505-2E9C-101B-9397-08002B2CF9AE}" pid="18" name="Objective-VersionComment">
    <vt:lpwstr/>
  </property>
  <property fmtid="{D5CDD505-2E9C-101B-9397-08002B2CF9AE}" pid="19" name="Objective-FileNumber">
    <vt:lpwstr>CASE/478632</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y fmtid="{D5CDD505-2E9C-101B-9397-08002B2CF9AE}" pid="28" name="ContentTypeId">
    <vt:lpwstr>0x010100074BB5C1405E3E4D91E494E87767BB7A</vt:lpwstr>
  </property>
</Properties>
</file>