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81" r:id="rId6"/>
    <p:sldId id="280" r:id="rId7"/>
    <p:sldId id="257" r:id="rId8"/>
    <p:sldId id="258" r:id="rId9"/>
    <p:sldId id="260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DBED2-0B58-46CB-B9D8-DBDE08AB41BB}" v="37" dt="2021-11-06T03:49:36.57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704"/>
  </p:normalViewPr>
  <p:slideViewPr>
    <p:cSldViewPr>
      <p:cViewPr varScale="1">
        <p:scale>
          <a:sx n="49" d="100"/>
          <a:sy n="49" d="100"/>
        </p:scale>
        <p:origin x="96" y="6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94919" y="3501064"/>
            <a:ext cx="4127500" cy="1596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300" b="1" i="0">
                <a:solidFill>
                  <a:srgbClr val="0078AD"/>
                </a:solidFill>
                <a:latin typeface="Degular-Black"/>
                <a:cs typeface="Degular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78AD"/>
                </a:solidFill>
                <a:latin typeface="BentonSans Regular"/>
                <a:cs typeface="BentonSans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78AD"/>
                </a:solidFill>
                <a:latin typeface="BentonSans Regular"/>
                <a:cs typeface="BentonSans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78AD"/>
                </a:solidFill>
                <a:latin typeface="BentonSans Regular"/>
                <a:cs typeface="BentonSans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78AD"/>
                </a:solidFill>
                <a:latin typeface="BentonSans Regular"/>
                <a:cs typeface="BentonSans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72420" y="4675122"/>
            <a:ext cx="8959258" cy="1904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78AD"/>
                </a:solidFill>
                <a:latin typeface="BentonSans Regular"/>
                <a:cs typeface="BentonSans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36468" y="3474112"/>
            <a:ext cx="9231163" cy="4305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78AD"/>
                </a:solidFill>
                <a:latin typeface="BentonSans Regular"/>
                <a:cs typeface="BentonSans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_popup?v=bA4BcwEeikA&amp;vq=hd1080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gingfaces.org.uk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spectme.org.uk/" TargetMode="External"/><Relationship Id="rId5" Type="http://schemas.openxmlformats.org/officeDocument/2006/relationships/hyperlink" Target="http://www.youngminds.org.uk/" TargetMode="External"/><Relationship Id="rId4" Type="http://schemas.openxmlformats.org/officeDocument/2006/relationships/hyperlink" Target="http://www.childline.org.u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98D9D8C7-D003-2D49-8617-372C48CDB11F}"/>
              </a:ext>
            </a:extLst>
          </p:cNvPr>
          <p:cNvSpPr txBox="1"/>
          <p:nvPr/>
        </p:nvSpPr>
        <p:spPr>
          <a:xfrm>
            <a:off x="6920751" y="3568340"/>
            <a:ext cx="6262598" cy="1550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GB" sz="9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</a:t>
            </a:r>
            <a:endParaRPr sz="9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B08DE36-8987-C842-B416-1BA5D5E365BB}"/>
              </a:ext>
            </a:extLst>
          </p:cNvPr>
          <p:cNvSpPr txBox="1"/>
          <p:nvPr/>
        </p:nvSpPr>
        <p:spPr>
          <a:xfrm>
            <a:off x="4816400" y="3897945"/>
            <a:ext cx="10471300" cy="3679725"/>
          </a:xfrm>
          <a:prstGeom prst="rect">
            <a:avLst/>
          </a:prstGeom>
        </p:spPr>
        <p:txBody>
          <a:bodyPr vert="horz" wrap="square" lIns="0" tIns="833755" rIns="0" bIns="0" rtlCol="0">
            <a:spAutoFit/>
          </a:bodyPr>
          <a:lstStyle/>
          <a:p>
            <a:pPr marL="14604" algn="ctr">
              <a:lnSpc>
                <a:spcPct val="100000"/>
              </a:lnSpc>
              <a:spcBef>
                <a:spcPts val="6565"/>
              </a:spcBef>
            </a:pPr>
            <a:r>
              <a:rPr sz="9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</a:t>
            </a:r>
            <a:r>
              <a:rPr lang="en-GB" sz="9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sz="9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USSION</a:t>
            </a:r>
            <a:endParaRPr lang="en-GB" sz="9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748665" marR="753745" algn="ctr">
              <a:lnSpc>
                <a:spcPct val="108100"/>
              </a:lnSpc>
              <a:spcBef>
                <a:spcPts val="765"/>
              </a:spcBef>
            </a:pPr>
            <a:r>
              <a:rPr lang="en-GB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notice about how the baddies looked?</a:t>
            </a:r>
            <a:endParaRPr lang="en-GB" sz="3800" dirty="0">
              <a:solidFill>
                <a:schemeClr val="bg1"/>
              </a:solidFill>
              <a:latin typeface="BentonSans Regular"/>
              <a:cs typeface="BentonSans Regula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022A47C-818F-449C-BDEC-5C1BE41D7E66}"/>
              </a:ext>
            </a:extLst>
          </p:cNvPr>
          <p:cNvSpPr txBox="1"/>
          <p:nvPr/>
        </p:nvSpPr>
        <p:spPr>
          <a:xfrm>
            <a:off x="5285568" y="2367339"/>
            <a:ext cx="11574823" cy="6667210"/>
          </a:xfrm>
          <a:prstGeom prst="rect">
            <a:avLst/>
          </a:prstGeom>
        </p:spPr>
        <p:txBody>
          <a:bodyPr vert="horz" wrap="square" lIns="0" tIns="32385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2550"/>
              </a:spcBef>
            </a:pPr>
            <a:r>
              <a:rPr lang="en-US" sz="3800" b="1">
                <a:solidFill>
                  <a:srgbClr val="0078AD"/>
                </a:solidFill>
                <a:latin typeface="Arial"/>
                <a:ea typeface="+mn-lt"/>
                <a:cs typeface="Arial"/>
              </a:rPr>
              <a:t>Today we will learn:</a:t>
            </a:r>
            <a:endParaRPr lang="en-US" sz="3800" b="1" dirty="0">
              <a:solidFill>
                <a:srgbClr val="0078AD"/>
              </a:solidFill>
              <a:latin typeface="Arial"/>
              <a:ea typeface="+mn-lt"/>
              <a:cs typeface="Arial"/>
            </a:endParaRPr>
          </a:p>
          <a:p>
            <a:pPr marL="389255" indent="-377190">
              <a:spcBef>
                <a:spcPts val="2445"/>
              </a:spcBef>
              <a:buFont typeface="Arial"/>
              <a:buChar char="•"/>
            </a:pPr>
            <a:r>
              <a:rPr lang="en-US" sz="3800">
                <a:solidFill>
                  <a:srgbClr val="0078AD"/>
                </a:solidFill>
                <a:latin typeface="Arial"/>
                <a:ea typeface="+mn-lt"/>
                <a:cs typeface="Arial"/>
              </a:rPr>
              <a:t>What a stereotype is and identify some examples.</a:t>
            </a:r>
            <a:endParaRPr lang="en-US" sz="38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389255" indent="-377190">
              <a:spcBef>
                <a:spcPts val="2445"/>
              </a:spcBef>
              <a:buFontTx/>
              <a:buChar char="•"/>
            </a:pPr>
            <a:r>
              <a:rPr lang="en-US" sz="3800">
                <a:solidFill>
                  <a:srgbClr val="0078AD"/>
                </a:solidFill>
                <a:latin typeface="Arial"/>
                <a:ea typeface="+mn-lt"/>
                <a:cs typeface="Arial"/>
              </a:rPr>
              <a:t>What a visible difference is.</a:t>
            </a:r>
            <a:endParaRPr sz="3800">
              <a:latin typeface="Arial"/>
              <a:cs typeface="Arial"/>
            </a:endParaRPr>
          </a:p>
          <a:p>
            <a:pPr marL="389255" marR="88265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lang="en-US" sz="3800">
                <a:solidFill>
                  <a:srgbClr val="0078AD"/>
                </a:solidFill>
                <a:latin typeface="Arial"/>
                <a:cs typeface="Arial"/>
              </a:rPr>
              <a:t>How stereotypes of visible difference are often used in film and on TV.</a:t>
            </a:r>
          </a:p>
          <a:p>
            <a:pPr marL="389255" marR="5080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lang="en-US" sz="3800">
                <a:solidFill>
                  <a:srgbClr val="0078AD"/>
                </a:solidFill>
                <a:latin typeface="Arial"/>
                <a:ea typeface="+mn-lt"/>
                <a:cs typeface="Arial"/>
              </a:rPr>
              <a:t>What impact negative stereotypes of visible difference can have on people.</a:t>
            </a:r>
            <a:endParaRPr lang="en-US" sz="3800">
              <a:solidFill>
                <a:srgbClr val="0078AD"/>
              </a:solidFill>
              <a:latin typeface="Arial"/>
              <a:cs typeface="Arial"/>
            </a:endParaRPr>
          </a:p>
          <a:p>
            <a:pPr marL="389255" indent="-377190"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lang="en-US" sz="3800">
                <a:solidFill>
                  <a:srgbClr val="0078AD"/>
                </a:solidFill>
                <a:latin typeface="Arial"/>
                <a:cs typeface="Arial"/>
              </a:rPr>
              <a:t>How all stereotypes can be challenged.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83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AD470615-72E0-5A44-8CF8-A50813FA2AAF}"/>
              </a:ext>
            </a:extLst>
          </p:cNvPr>
          <p:cNvSpPr txBox="1">
            <a:spLocks/>
          </p:cNvSpPr>
          <p:nvPr/>
        </p:nvSpPr>
        <p:spPr>
          <a:xfrm>
            <a:off x="4707173" y="5040179"/>
            <a:ext cx="10690225" cy="12289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800" b="0" i="0">
                <a:solidFill>
                  <a:srgbClr val="0078AD"/>
                </a:solidFill>
                <a:latin typeface="BentonSans Regular"/>
                <a:ea typeface="+mj-ea"/>
                <a:cs typeface="BentonSans Regular"/>
              </a:defRPr>
            </a:lvl1pPr>
          </a:lstStyle>
          <a:p>
            <a:pPr marL="1078865" marR="5080" indent="-1066800">
              <a:lnSpc>
                <a:spcPct val="108100"/>
              </a:lnSpc>
              <a:spcBef>
                <a:spcPts val="100"/>
              </a:spcBef>
            </a:pP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b="1" kern="0" dirty="0">
                <a:latin typeface="Arial" panose="020B0604020202020204" pitchFamily="34" charset="0"/>
                <a:cs typeface="Arial" panose="020B0604020202020204" pitchFamily="34" charset="0"/>
              </a:rPr>
              <a:t>stereotype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is an idea about a particular group  of people that is often untrue or unfair.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8493" y="4675122"/>
            <a:ext cx="12507113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8100"/>
              </a:lnSpc>
              <a:spcBef>
                <a:spcPts val="10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Lots of films and TV programmes use the stereotype that if you look different, you must be a baddie.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This is really  hurtful to people who look different in real life.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4597D7-0C25-2243-A0E9-F542C1E0D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335" y="5050598"/>
            <a:ext cx="11261430" cy="1208153"/>
          </a:xfrm>
        </p:spPr>
        <p:txBody>
          <a:bodyPr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visible difference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a mark, scar or condition that affects the appearance of someone’s face or body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6E998D3-9C28-0040-ABBD-A560B953D09C}"/>
              </a:ext>
            </a:extLst>
          </p:cNvPr>
          <p:cNvSpPr txBox="1"/>
          <p:nvPr/>
        </p:nvSpPr>
        <p:spPr>
          <a:xfrm>
            <a:off x="5285568" y="2367339"/>
            <a:ext cx="10309225" cy="7508240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50"/>
              </a:spcBef>
            </a:pPr>
            <a:r>
              <a:rPr sz="3800" b="1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 of a visible difference: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conditions like eczema, acne, or vitiligo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Burns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Birthmarks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9255" marR="88265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Craniofacial conditions, affecting the growth  and development of the skull and face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9255" marR="5080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Cleft lip/palate (a gap or split in the upper lip  and/or roof of the mouth)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0344" y="1804979"/>
            <a:ext cx="403796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spc="15" dirty="0"/>
              <a:t>#iamno</a:t>
            </a:r>
            <a:r>
              <a:rPr sz="3600" spc="-40" dirty="0"/>
              <a:t>t</a:t>
            </a:r>
            <a:r>
              <a:rPr sz="3600" spc="-100" dirty="0"/>
              <a:t>y</a:t>
            </a:r>
            <a:r>
              <a:rPr sz="3600" spc="15" dirty="0"/>
              <a:t>ou</a:t>
            </a:r>
            <a:r>
              <a:rPr sz="3600" spc="25" dirty="0"/>
              <a:t>r</a:t>
            </a:r>
            <a:r>
              <a:rPr sz="3600" spc="10" dirty="0"/>
              <a:t>villain</a:t>
            </a:r>
            <a:endParaRPr sz="3600"/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B11466C9-0F53-3144-9A43-C8C3403D2D28}"/>
              </a:ext>
            </a:extLst>
          </p:cNvPr>
          <p:cNvSpPr/>
          <p:nvPr/>
        </p:nvSpPr>
        <p:spPr>
          <a:xfrm>
            <a:off x="3041650" y="1616075"/>
            <a:ext cx="14020800" cy="792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354B299-8197-F842-AEFC-24F6263299F8}"/>
              </a:ext>
            </a:extLst>
          </p:cNvPr>
          <p:cNvSpPr txBox="1">
            <a:spLocks/>
          </p:cNvSpPr>
          <p:nvPr/>
        </p:nvSpPr>
        <p:spPr>
          <a:xfrm>
            <a:off x="3230344" y="1804979"/>
            <a:ext cx="4037965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3800" b="0" i="0">
                <a:solidFill>
                  <a:srgbClr val="0078AD"/>
                </a:solidFill>
                <a:latin typeface="BentonSans Regular"/>
                <a:ea typeface="+mj-ea"/>
                <a:cs typeface="BentonSans Regular"/>
              </a:defRPr>
            </a:lvl1pPr>
          </a:lstStyle>
          <a:p>
            <a:pPr marL="12700">
              <a:spcBef>
                <a:spcPts val="125"/>
              </a:spcBef>
            </a:pPr>
            <a:r>
              <a:rPr lang="en-GB" sz="32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#iamnotyourvillain</a:t>
            </a:r>
            <a:endParaRPr lang="en-GB" sz="32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7EE17A89-25C3-6A46-BD8C-F4F13073D86E}"/>
              </a:ext>
            </a:extLst>
          </p:cNvPr>
          <p:cNvSpPr txBox="1"/>
          <p:nvPr/>
        </p:nvSpPr>
        <p:spPr>
          <a:xfrm>
            <a:off x="5436636" y="3474112"/>
            <a:ext cx="9230995" cy="430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marR="287655" algn="ctr">
              <a:lnSpc>
                <a:spcPct val="108100"/>
              </a:lnSpc>
              <a:spcBef>
                <a:spcPts val="100"/>
              </a:spcBef>
            </a:pPr>
            <a:r>
              <a:rPr sz="380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out </a:t>
            </a:r>
            <a:r>
              <a:rPr sz="3800" spc="-3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sz="380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visible </a:t>
            </a:r>
            <a:r>
              <a:rPr sz="3800" spc="-3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 </a:t>
            </a:r>
            <a:r>
              <a:rPr sz="3800" spc="-87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380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respecting</a:t>
            </a:r>
            <a:r>
              <a:rPr sz="380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difference: </a:t>
            </a:r>
            <a:r>
              <a:rPr sz="380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b="1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changingfaces.org.uk</a:t>
            </a:r>
            <a:endParaRPr sz="3800" dirty="0">
              <a:solidFill>
                <a:srgbClr val="0078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sz="3800" spc="-4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Worried</a:t>
            </a:r>
            <a:r>
              <a:rPr sz="380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sz="380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anything</a:t>
            </a:r>
            <a:r>
              <a:rPr sz="380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3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we’ve</a:t>
            </a:r>
            <a:r>
              <a:rPr sz="380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discussed?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-1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sz="380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sz="380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sz="380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Childline</a:t>
            </a:r>
            <a:r>
              <a:rPr sz="380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3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380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help:</a:t>
            </a:r>
            <a:endParaRPr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b="1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childline.org.uk</a:t>
            </a:r>
            <a:endParaRPr sz="3800" dirty="0">
              <a:solidFill>
                <a:srgbClr val="0078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4C4401-5624-5942-8C1D-E082C11FF68B}"/>
              </a:ext>
            </a:extLst>
          </p:cNvPr>
          <p:cNvSpPr txBox="1"/>
          <p:nvPr/>
        </p:nvSpPr>
        <p:spPr>
          <a:xfrm rot="360000">
            <a:off x="15614650" y="2073275"/>
            <a:ext cx="358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helpful websites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youngminds.org.uk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respectme.org.uk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F6D68E8-B786-4E24-8767-1C104621F899}"/>
              </a:ext>
            </a:extLst>
          </p:cNvPr>
          <p:cNvSpPr txBox="1"/>
          <p:nvPr/>
        </p:nvSpPr>
        <p:spPr>
          <a:xfrm>
            <a:off x="5285568" y="2367339"/>
            <a:ext cx="11574823" cy="8329203"/>
          </a:xfrm>
          <a:prstGeom prst="rect">
            <a:avLst/>
          </a:prstGeom>
        </p:spPr>
        <p:txBody>
          <a:bodyPr vert="horz" wrap="square" lIns="0" tIns="32385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2550"/>
              </a:spcBef>
            </a:pPr>
            <a:r>
              <a:rPr lang="en-US" sz="3800" b="1">
                <a:solidFill>
                  <a:srgbClr val="0078AD"/>
                </a:solidFill>
                <a:latin typeface="Arial"/>
                <a:ea typeface="+mn-lt"/>
                <a:cs typeface="Arial"/>
              </a:rPr>
              <a:t>Remember that when we discuss a topic:</a:t>
            </a:r>
            <a:endParaRPr lang="en-US" sz="3800" b="1" dirty="0">
              <a:solidFill>
                <a:srgbClr val="0078AD"/>
              </a:solidFill>
              <a:latin typeface="Arial"/>
              <a:ea typeface="+mn-lt"/>
              <a:cs typeface="Arial"/>
            </a:endParaRPr>
          </a:p>
          <a:p>
            <a:pPr marL="389255" indent="-377190">
              <a:spcBef>
                <a:spcPts val="2445"/>
              </a:spcBef>
              <a:buFont typeface="Arial"/>
              <a:buChar char="•"/>
            </a:pPr>
            <a:r>
              <a:rPr lang="en-US" sz="3800">
                <a:solidFill>
                  <a:srgbClr val="0078AD"/>
                </a:solidFill>
                <a:latin typeface="Arial"/>
                <a:ea typeface="+mn-lt"/>
                <a:cs typeface="Arial"/>
              </a:rPr>
              <a:t>Only one person should talk at a time </a:t>
            </a:r>
            <a:r>
              <a:rPr lang="en-US" sz="3800" dirty="0">
                <a:solidFill>
                  <a:srgbClr val="0078AD"/>
                </a:solidFill>
                <a:latin typeface="Arial"/>
                <a:ea typeface="+mn-lt"/>
                <a:cs typeface="Arial"/>
              </a:rPr>
              <a:t/>
            </a:r>
            <a:br>
              <a:rPr lang="en-US" sz="3800" dirty="0">
                <a:solidFill>
                  <a:srgbClr val="0078AD"/>
                </a:solidFill>
                <a:latin typeface="Arial"/>
                <a:ea typeface="+mn-lt"/>
                <a:cs typeface="Arial"/>
              </a:rPr>
            </a:br>
            <a:r>
              <a:rPr lang="en-US" sz="3800">
                <a:solidFill>
                  <a:srgbClr val="0078AD"/>
                </a:solidFill>
                <a:latin typeface="Arial"/>
                <a:ea typeface="+mn-lt"/>
                <a:cs typeface="Arial"/>
              </a:rPr>
              <a:t>– no interrupting.</a:t>
            </a:r>
            <a:endParaRPr lang="en-US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389255" indent="-377190">
              <a:spcBef>
                <a:spcPts val="2445"/>
              </a:spcBef>
              <a:buFont typeface="Arial"/>
              <a:buChar char="•"/>
            </a:pPr>
            <a:r>
              <a:rPr lang="en-US" sz="3800">
                <a:solidFill>
                  <a:srgbClr val="0078AD"/>
                </a:solidFill>
                <a:latin typeface="Arial"/>
                <a:ea typeface="+mn-lt"/>
                <a:cs typeface="Arial"/>
              </a:rPr>
              <a:t>Show respect for the views of others.</a:t>
            </a:r>
            <a:endParaRPr lang="en-US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389255" indent="-377190">
              <a:spcBef>
                <a:spcPts val="2445"/>
              </a:spcBef>
              <a:buFont typeface="Arial"/>
              <a:buChar char="•"/>
            </a:pPr>
            <a:r>
              <a:rPr lang="en-US" sz="3800">
                <a:solidFill>
                  <a:srgbClr val="0078AD"/>
                </a:solidFill>
                <a:latin typeface="Arial"/>
                <a:ea typeface="+mn-lt"/>
                <a:cs typeface="Arial"/>
              </a:rPr>
              <a:t>Challenge the ideas not the person.</a:t>
            </a:r>
            <a:endParaRPr lang="en-US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389255" indent="-377190">
              <a:spcBef>
                <a:spcPts val="2445"/>
              </a:spcBef>
              <a:buFont typeface="Arial"/>
              <a:buChar char="•"/>
            </a:pPr>
            <a:r>
              <a:rPr lang="en-US" sz="3800">
                <a:solidFill>
                  <a:srgbClr val="0078AD"/>
                </a:solidFill>
                <a:latin typeface="Arial"/>
                <a:ea typeface="+mn-lt"/>
                <a:cs typeface="Arial"/>
              </a:rPr>
              <a:t>Use appropriate language – no rude comments.</a:t>
            </a:r>
          </a:p>
          <a:p>
            <a:pPr marL="389255" indent="-377190">
              <a:spcBef>
                <a:spcPts val="2445"/>
              </a:spcBef>
              <a:buFont typeface="Arial"/>
              <a:buChar char="•"/>
            </a:pPr>
            <a:r>
              <a:rPr lang="en-US" sz="3800">
                <a:solidFill>
                  <a:srgbClr val="0078AD"/>
                </a:solidFill>
                <a:latin typeface="Arial"/>
                <a:ea typeface="+mn-lt"/>
                <a:cs typeface="Arial"/>
              </a:rPr>
              <a:t>Allow everyone to express their view, to ensure that everyone is heard and respected.</a:t>
            </a:r>
          </a:p>
          <a:p>
            <a:pPr marL="389255" indent="-377190">
              <a:spcBef>
                <a:spcPts val="2445"/>
              </a:spcBef>
              <a:buFont typeface="Arial"/>
              <a:buChar char="•"/>
            </a:pPr>
            <a:r>
              <a:rPr lang="en-US" sz="3800">
                <a:solidFill>
                  <a:srgbClr val="0078AD"/>
                </a:solidFill>
                <a:latin typeface="Arial"/>
                <a:ea typeface="+mn-lt"/>
                <a:cs typeface="Arial"/>
              </a:rPr>
              <a:t>Don’t share personal stories without permission.</a:t>
            </a:r>
          </a:p>
          <a:p>
            <a:pPr marL="389255" indent="-377190">
              <a:spcBef>
                <a:spcPts val="2445"/>
              </a:spcBef>
              <a:buFont typeface="Arial"/>
              <a:buChar char="•"/>
            </a:pPr>
            <a:endParaRPr lang="en-US" sz="3800" dirty="0">
              <a:solidFill>
                <a:srgbClr val="0078AD"/>
              </a:solidFill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42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71FA9286-5D8A-6A41-94F2-8797A4FB1E3E}"/>
              </a:ext>
            </a:extLst>
          </p:cNvPr>
          <p:cNvSpPr txBox="1"/>
          <p:nvPr/>
        </p:nvSpPr>
        <p:spPr>
          <a:xfrm>
            <a:off x="5476500" y="3568340"/>
            <a:ext cx="9151100" cy="15196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GB" sz="9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CHARACTER</a:t>
            </a:r>
            <a:endParaRPr sz="9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E508639-8A09-CC42-AB8A-5CBDF873655C}"/>
              </a:ext>
            </a:extLst>
          </p:cNvPr>
          <p:cNvSpPr txBox="1"/>
          <p:nvPr/>
        </p:nvSpPr>
        <p:spPr>
          <a:xfrm>
            <a:off x="4816400" y="3897945"/>
            <a:ext cx="10471300" cy="4642938"/>
          </a:xfrm>
          <a:prstGeom prst="rect">
            <a:avLst/>
          </a:prstGeom>
        </p:spPr>
        <p:txBody>
          <a:bodyPr vert="horz" wrap="square" lIns="0" tIns="833755" rIns="0" bIns="0" rtlCol="0">
            <a:spAutoFit/>
          </a:bodyPr>
          <a:lstStyle/>
          <a:p>
            <a:pPr marL="14604" algn="ctr">
              <a:lnSpc>
                <a:spcPct val="100000"/>
              </a:lnSpc>
              <a:spcBef>
                <a:spcPts val="6565"/>
              </a:spcBef>
            </a:pPr>
            <a:r>
              <a:rPr lang="en-GB" sz="9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QUIZ</a:t>
            </a:r>
          </a:p>
          <a:p>
            <a:pPr algn="ctr">
              <a:spcBef>
                <a:spcPts val="2120"/>
              </a:spcBef>
            </a:pPr>
            <a:r>
              <a:rPr lang="en-GB" sz="3800" spc="-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GB" sz="38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these</a:t>
            </a:r>
            <a:r>
              <a:rPr lang="en-GB" sz="38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  <a:r>
              <a:rPr lang="en-GB" sz="38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characters </a:t>
            </a:r>
            <a:r>
              <a:rPr lang="en-GB" sz="3800" spc="-86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3800" spc="-86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8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goodies</a:t>
            </a:r>
            <a:r>
              <a:rPr lang="en-GB" sz="38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GB" sz="38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baddies?</a:t>
            </a:r>
            <a:endParaRPr lang="en-GB" sz="3800" dirty="0">
              <a:solidFill>
                <a:schemeClr val="bg1"/>
              </a:solidFill>
              <a:latin typeface="BentonSans Regular"/>
              <a:cs typeface="BentonSans Regular"/>
            </a:endParaRPr>
          </a:p>
          <a:p>
            <a:pPr algn="ctr">
              <a:lnSpc>
                <a:spcPct val="100000"/>
              </a:lnSpc>
              <a:spcBef>
                <a:spcPts val="2120"/>
              </a:spcBef>
            </a:pPr>
            <a:endParaRPr lang="en-GB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3EB55D44A004883305724D6078FBC" ma:contentTypeVersion="12" ma:contentTypeDescription="Create a new document." ma:contentTypeScope="" ma:versionID="2f38b6207cbaf35e939ebe923ad3549e">
  <xsd:schema xmlns:xsd="http://www.w3.org/2001/XMLSchema" xmlns:xs="http://www.w3.org/2001/XMLSchema" xmlns:p="http://schemas.microsoft.com/office/2006/metadata/properties" xmlns:ns2="ede18a2a-a617-4ead-abcd-0110f8bf8f88" xmlns:ns3="bbc4e049-01e5-4740-8e31-eebd57e17c8c" targetNamespace="http://schemas.microsoft.com/office/2006/metadata/properties" ma:root="true" ma:fieldsID="0b3687d5b9f4066f121b171042f4784e" ns2:_="" ns3:_="">
    <xsd:import namespace="ede18a2a-a617-4ead-abcd-0110f8bf8f88"/>
    <xsd:import namespace="bbc4e049-01e5-4740-8e31-eebd57e17c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8a2a-a617-4ead-abcd-0110f8bf8f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4e049-01e5-4740-8e31-eebd57e17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A3741D2-7907-4429-8D0C-5A64B83CD7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3431AB-18A1-47A5-84A8-47D5828AFA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e18a2a-a617-4ead-abcd-0110f8bf8f88"/>
    <ds:schemaRef ds:uri="bbc4e049-01e5-4740-8e31-eebd57e17c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A57EE9-561D-4BDB-AC39-F4FB5F4248D6}">
  <ds:schemaRefs>
    <ds:schemaRef ds:uri="http://purl.org/dc/terms/"/>
    <ds:schemaRef ds:uri="ede18a2a-a617-4ead-abcd-0110f8bf8f8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bc4e049-01e5-4740-8e31-eebd57e17c8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307</Words>
  <Application>Microsoft Office PowerPoint</Application>
  <PresentationFormat>Custom</PresentationFormat>
  <Paragraphs>39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BentonSans Regular</vt:lpstr>
      <vt:lpstr>Calibri</vt:lpstr>
      <vt:lpstr>Degular-Black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Lots of films and TV programmes use the stereotype that if you look different, you must be a baddie. This is really  hurtful to people who look different in real life.</vt:lpstr>
      <vt:lpstr>A visible difference is a mark, scar or condition that affects the appearance of someone’s face or body </vt:lpstr>
      <vt:lpstr>PowerPoint Presentation</vt:lpstr>
      <vt:lpstr>PowerPoint Presentation</vt:lpstr>
      <vt:lpstr>#iamnotyourvillain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Stevenson J (Jeremy)</dc:creator>
  <cp:lastModifiedBy>Stevenson J (Jeremy)</cp:lastModifiedBy>
  <cp:revision>42</cp:revision>
  <dcterms:created xsi:type="dcterms:W3CDTF">2021-04-30T16:52:56Z</dcterms:created>
  <dcterms:modified xsi:type="dcterms:W3CDTF">2021-11-15T11:17:35Z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2021-04-30T00:00:00Z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2021-04-30T00:00:00Z</vt:filetime>
  </property>
  <property fmtid="{D5CDD505-2E9C-101B-9397-08002B2CF9AE}" pid="5" name="ContentTypeId">
    <vt:lpwstr>0x0101004C13EB55D44A004883305724D6078FBC</vt:lpwstr>
  </property>
</Properties>
</file>