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t>This is a front cover page and can only be used once. Use the corresponding </a:t>
            </a:r>
            <a:r>
              <a:rPr b="1"/>
              <a:t>green</a:t>
            </a:r>
            <a:r>
              <a:t> internal and back pages if you are using this page. You may add a title and a subtitle if needed only. Do not add anything else or move elements around.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This is a front cover page and can only be used at the beginning of a PowerPoint presentation once. Do not add anything else to this screen if it is being used.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This is an internal page in </a:t>
            </a:r>
            <a:r>
              <a:rPr b="1"/>
              <a:t>green</a:t>
            </a:r>
            <a:r>
              <a:t> and can be duplicated to create additional pages. Always keep the heading and footer as shown. Use the corresponding </a:t>
            </a:r>
            <a:r>
              <a:rPr b="1"/>
              <a:t>green</a:t>
            </a:r>
            <a:r>
              <a:t> front and back pages if you are using this page.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This is a front cover page and can only be used once. Use the corresponding </a:t>
            </a:r>
            <a:r>
              <a:rPr b="1"/>
              <a:t>blue</a:t>
            </a:r>
            <a:r>
              <a:t> internal and back pages if you are using this page. You may add a title and a subtitle if needed only. Do not add anything else or move elements around.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This is an internal page in </a:t>
            </a:r>
            <a:r>
              <a:rPr b="1"/>
              <a:t>blue</a:t>
            </a:r>
            <a:r>
              <a:t> and can be duplicated to create additional pages. Always keep the heading and footer as shown. Use the corresponding </a:t>
            </a:r>
            <a:r>
              <a:rPr b="1"/>
              <a:t>blue</a:t>
            </a:r>
            <a:r>
              <a:t> internal and back pages if you are using this page.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This is an internal page in </a:t>
            </a:r>
            <a:r>
              <a:rPr b="1"/>
              <a:t>blue</a:t>
            </a:r>
            <a:r>
              <a:t> and can be duplicated to create additional pages. Always keep the heading and footer as shown. Use the corresponding </a:t>
            </a:r>
            <a:r>
              <a:rPr b="1"/>
              <a:t>blue</a:t>
            </a:r>
            <a:r>
              <a:t> internal and back pages if you are using this page.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This is an internal page in </a:t>
            </a:r>
            <a:r>
              <a:rPr b="1"/>
              <a:t>blue</a:t>
            </a:r>
            <a:r>
              <a:t> and can be duplicated to create additional pages. Always keep the heading and footer as shown. Use the corresponding </a:t>
            </a:r>
            <a:r>
              <a:rPr b="1"/>
              <a:t>blue</a:t>
            </a:r>
            <a:r>
              <a:t> internal and back pages if you are using this page.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This is an internal page in </a:t>
            </a:r>
            <a:r>
              <a:rPr b="1"/>
              <a:t>blue</a:t>
            </a:r>
            <a:r>
              <a:t> and can be duplicated to create additional pages. Always keep the heading and footer as shown. Use the corresponding </a:t>
            </a:r>
            <a:r>
              <a:rPr b="1"/>
              <a:t>blue</a:t>
            </a:r>
            <a:r>
              <a:t> internal and back pages if you are using this page.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This is an internal page in </a:t>
            </a:r>
            <a:r>
              <a:rPr b="1"/>
              <a:t>blue</a:t>
            </a:r>
            <a:r>
              <a:t> and can be duplicated to create additional pages. Always keep the heading and footer as shown. Use the corresponding </a:t>
            </a:r>
            <a:r>
              <a:rPr b="1"/>
              <a:t>blue</a:t>
            </a:r>
            <a:r>
              <a:t> internal and back pages if you are using this page.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This is a back cover page in </a:t>
            </a:r>
            <a:r>
              <a:rPr b="1"/>
              <a:t>blue</a:t>
            </a:r>
            <a:r>
              <a:t>. You may edit the address if needed only. It can only be once and at the end of the PowerPoint presentation. Use the corresponding </a:t>
            </a:r>
            <a:r>
              <a:rPr b="1"/>
              <a:t>blue</a:t>
            </a:r>
            <a:r>
              <a:t> internal and back pages if you are using this page.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idx="1" hasCustomPrompt="1"/>
          </p:nvPr>
        </p:nvSpPr>
        <p:spPr>
          <a:prstGeom prst="rect">
            <a:avLst/>
          </a:prstGeom>
        </p:spPr>
        <p:txBody>
          <a:bodyPr/>
          <a:lstStyle/>
          <a:p>
            <a:r>
              <a:t>Main body style like this and leading into bullets:</a:t>
            </a:r>
          </a:p>
          <a:p>
            <a:pPr lvl="1"/>
            <a:endParaRPr/>
          </a:p>
          <a:p>
            <a:pPr lvl="2"/>
            <a:endParaRPr/>
          </a:p>
          <a:p>
            <a:pPr lvl="3"/>
            <a:endParaRPr/>
          </a:p>
          <a:p>
            <a:pPr lvl="4"/>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3" name="Title Text"/>
          <p:cNvSpPr txBox="1">
            <a:spLocks noGrp="1"/>
          </p:cNvSpPr>
          <p:nvPr>
            <p:ph type="title"/>
          </p:nvPr>
        </p:nvSpPr>
        <p:spPr>
          <a:xfrm>
            <a:off x="963084" y="4406901"/>
            <a:ext cx="10363201" cy="1362077"/>
          </a:xfrm>
          <a:prstGeom prst="rect">
            <a:avLst/>
          </a:prstGeom>
        </p:spPr>
        <p:txBody>
          <a:bodyPr anchor="t"/>
          <a:lstStyle>
            <a:lvl1pPr>
              <a:defRPr sz="4000" cap="all"/>
            </a:lvl1pPr>
          </a:lstStyle>
          <a:p>
            <a:r>
              <a:t>Title Text</a:t>
            </a:r>
          </a:p>
        </p:txBody>
      </p:sp>
      <p:sp>
        <p:nvSpPr>
          <p:cNvPr id="24" name="Body Level One…"/>
          <p:cNvSpPr txBox="1">
            <a:spLocks noGrp="1"/>
          </p:cNvSpPr>
          <p:nvPr>
            <p:ph type="body" sz="quarter" idx="1"/>
          </p:nvPr>
        </p:nvSpPr>
        <p:spPr>
          <a:xfrm>
            <a:off x="963084" y="2906713"/>
            <a:ext cx="10363201" cy="1500189"/>
          </a:xfrm>
          <a:prstGeom prst="rect">
            <a:avLst/>
          </a:prstGeom>
        </p:spPr>
        <p:txBody>
          <a:bodyPr anchor="b"/>
          <a:lstStyle>
            <a:lvl2pPr marL="0" indent="0">
              <a:buSzTx/>
              <a:buNone/>
            </a:lvl2pPr>
            <a:lvl3pPr marL="0" indent="0">
              <a:buSzTx/>
              <a:buNone/>
            </a:lvl3pPr>
            <a:lvl4pPr marL="0" indent="0">
              <a:buSzTx/>
              <a:buNone/>
            </a:lvl4pPr>
            <a:lvl5pPr indent="0"/>
          </a:lstStyle>
          <a:p>
            <a:r>
              <a:t>Body Level One</a:t>
            </a:r>
          </a:p>
          <a:p>
            <a:pPr lvl="1"/>
            <a:r>
              <a:t>Body Level Two</a:t>
            </a:r>
          </a:p>
          <a:p>
            <a:pPr lvl="2"/>
            <a:r>
              <a:t>Body Level Three</a:t>
            </a:r>
          </a:p>
          <a:p>
            <a:pPr lvl="3"/>
            <a:r>
              <a:t>Body Level Four</a:t>
            </a:r>
          </a:p>
          <a:p>
            <a:pPr lvl="4"/>
            <a:r>
              <a:t>Body Level Five</a:t>
            </a:r>
          </a:p>
        </p:txBody>
      </p:sp>
      <p:sp>
        <p:nvSpPr>
          <p:cNvPr id="25" name="Straight Connector 3"/>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26" name="TextBox 5"/>
          <p:cNvSpPr txBox="1"/>
          <p:nvPr/>
        </p:nvSpPr>
        <p:spPr>
          <a:xfrm>
            <a:off x="7508685" y="6301464"/>
            <a:ext cx="4053324"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spcBef>
                <a:spcPts val="700"/>
              </a:spcBef>
              <a:defRPr sz="1200">
                <a:solidFill>
                  <a:srgbClr val="00ABB5"/>
                </a:solidFill>
                <a:latin typeface="Arial"/>
                <a:ea typeface="Arial"/>
                <a:cs typeface="Arial"/>
                <a:sym typeface="Arial"/>
              </a:defRPr>
            </a:lvl1pPr>
          </a:lstStyle>
          <a:p>
            <a:r>
              <a:t>For Scotland's learners, with Scotland's educators</a:t>
            </a:r>
          </a:p>
        </p:txBody>
      </p:sp>
      <p:sp>
        <p:nvSpPr>
          <p:cNvPr id="27" name="TextBox 7"/>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p>
            <a:r>
              <a:t>Title Text</a:t>
            </a:r>
          </a:p>
        </p:txBody>
      </p:sp>
      <p:sp>
        <p:nvSpPr>
          <p:cNvPr id="36" name="Body Level One…"/>
          <p:cNvSpPr txBox="1">
            <a:spLocks noGrp="1"/>
          </p:cNvSpPr>
          <p:nvPr>
            <p:ph type="body" sz="half" idx="1"/>
          </p:nvPr>
        </p:nvSpPr>
        <p:spPr>
          <a:xfrm>
            <a:off x="685800" y="1887538"/>
            <a:ext cx="5384800" cy="3702052"/>
          </a:xfrm>
          <a:prstGeom prst="rect">
            <a:avLst/>
          </a:prstGeom>
        </p:spPr>
        <p:txBody>
          <a:bodyPr/>
          <a:lstStyle>
            <a:lvl1pPr>
              <a:spcBef>
                <a:spcPts val="600"/>
              </a:spcBef>
              <a:defRPr sz="2800"/>
            </a:lvl1pPr>
            <a:lvl2pPr marL="790575" indent="-333375">
              <a:spcBef>
                <a:spcPts val="600"/>
              </a:spcBef>
              <a:defRPr sz="2800"/>
            </a:lvl2pPr>
            <a:lvl3pPr marL="1394460" indent="-480060">
              <a:spcBef>
                <a:spcPts val="600"/>
              </a:spcBef>
              <a:defRPr sz="2800"/>
            </a:lvl3pPr>
            <a:lvl4pPr marL="1905000" indent="-533400">
              <a:spcBef>
                <a:spcPts val="600"/>
              </a:spcBef>
              <a:defRPr sz="2800"/>
            </a:lvl4pPr>
            <a:lvl5pPr>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7" name="Straight Connector 4"/>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38" name="TextBox 6"/>
          <p:cNvSpPr txBox="1"/>
          <p:nvPr/>
        </p:nvSpPr>
        <p:spPr>
          <a:xfrm>
            <a:off x="9011342" y="6301464"/>
            <a:ext cx="2660421"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ABB5"/>
                </a:solidFill>
                <a:latin typeface="Arial"/>
                <a:ea typeface="Arial"/>
                <a:cs typeface="Arial"/>
                <a:sym typeface="Arial"/>
              </a:defRPr>
            </a:lvl1pPr>
          </a:lstStyle>
          <a:p>
            <a:r>
              <a:t>Transforming lives through learning</a:t>
            </a:r>
          </a:p>
        </p:txBody>
      </p:sp>
      <p:sp>
        <p:nvSpPr>
          <p:cNvPr id="39" name="TextBox 7"/>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a:spcBef>
                <a:spcPts val="500"/>
              </a:spcBef>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indent="0">
              <a:spcBef>
                <a:spcPts val="500"/>
              </a:spcBef>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93367" y="1535111"/>
            <a:ext cx="5389036" cy="639765"/>
          </a:xfrm>
          <a:prstGeom prst="rect">
            <a:avLst/>
          </a:prstGeom>
        </p:spPr>
        <p:txBody>
          <a:bodyPr anchor="b"/>
          <a:lstStyle/>
          <a:p>
            <a:endParaRPr/>
          </a:p>
        </p:txBody>
      </p:sp>
      <p:sp>
        <p:nvSpPr>
          <p:cNvPr id="50" name="Straight Connector 6"/>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51" name="TextBox 8"/>
          <p:cNvSpPr txBox="1"/>
          <p:nvPr/>
        </p:nvSpPr>
        <p:spPr>
          <a:xfrm>
            <a:off x="9011342" y="6301464"/>
            <a:ext cx="2660421"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ABB5"/>
                </a:solidFill>
                <a:latin typeface="Arial"/>
                <a:ea typeface="Arial"/>
                <a:cs typeface="Arial"/>
                <a:sym typeface="Arial"/>
              </a:defRPr>
            </a:lvl1pPr>
          </a:lstStyle>
          <a:p>
            <a:r>
              <a:t>Transforming lives through learning</a:t>
            </a:r>
          </a:p>
        </p:txBody>
      </p:sp>
      <p:sp>
        <p:nvSpPr>
          <p:cNvPr id="52" name="TextBox 8"/>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Straight Connector 2"/>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61" name="TextBox 3"/>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62" name="TextBox 4"/>
          <p:cNvSpPr txBox="1"/>
          <p:nvPr/>
        </p:nvSpPr>
        <p:spPr>
          <a:xfrm>
            <a:off x="7493006" y="6301464"/>
            <a:ext cx="4069002"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spcBef>
                <a:spcPts val="700"/>
              </a:spcBef>
              <a:defRPr sz="1200">
                <a:solidFill>
                  <a:srgbClr val="00ABB5"/>
                </a:solidFill>
                <a:latin typeface="Arial"/>
                <a:ea typeface="Arial"/>
                <a:cs typeface="Arial"/>
                <a:sym typeface="Arial"/>
              </a:defRPr>
            </a:lvl1pPr>
          </a:lstStyle>
          <a:p>
            <a:r>
              <a:t>For Scotland's learners, with Scotland's educators</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1" name="Straight Connector 1"/>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72" name="TextBox 3"/>
          <p:cNvSpPr txBox="1"/>
          <p:nvPr/>
        </p:nvSpPr>
        <p:spPr>
          <a:xfrm>
            <a:off x="9011342" y="6301464"/>
            <a:ext cx="2660421"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ABB5"/>
                </a:solidFill>
                <a:latin typeface="Arial"/>
                <a:ea typeface="Arial"/>
                <a:cs typeface="Arial"/>
                <a:sym typeface="Arial"/>
              </a:defRPr>
            </a:lvl1pPr>
          </a:lstStyle>
          <a:p>
            <a:r>
              <a:t>Transforming lives through learning</a:t>
            </a:r>
          </a:p>
        </p:txBody>
      </p:sp>
      <p:sp>
        <p:nvSpPr>
          <p:cNvPr id="73" name="TextBox 5"/>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609601" y="273050"/>
            <a:ext cx="4011084" cy="1162050"/>
          </a:xfrm>
          <a:prstGeom prst="rect">
            <a:avLst/>
          </a:prstGeom>
        </p:spPr>
        <p:txBody>
          <a:bodyPr anchor="b"/>
          <a:lstStyle>
            <a:lvl1pPr>
              <a:defRPr sz="2000"/>
            </a:lvl1pPr>
          </a:lstStyle>
          <a:p>
            <a:r>
              <a:t>Title Text</a:t>
            </a:r>
          </a:p>
        </p:txBody>
      </p:sp>
      <p:sp>
        <p:nvSpPr>
          <p:cNvPr id="82" name="Body Level One…"/>
          <p:cNvSpPr txBox="1">
            <a:spLocks noGrp="1"/>
          </p:cNvSpPr>
          <p:nvPr>
            <p:ph type="body" idx="1"/>
          </p:nvPr>
        </p:nvSpPr>
        <p:spPr>
          <a:xfrm>
            <a:off x="4766733" y="273050"/>
            <a:ext cx="6815667" cy="5853115"/>
          </a:xfrm>
          <a:prstGeom prst="rect">
            <a:avLst/>
          </a:prstGeom>
        </p:spPr>
        <p:txBody>
          <a:bodyPr/>
          <a:lstStyle>
            <a:lvl1pPr>
              <a:spcBef>
                <a:spcPts val="700"/>
              </a:spcBef>
              <a:defRPr sz="3200"/>
            </a:lvl1pPr>
            <a:lvl2pPr marL="783771" indent="-326571">
              <a:spcBef>
                <a:spcPts val="700"/>
              </a:spcBef>
              <a:defRPr sz="3200"/>
            </a:lvl2pPr>
            <a:lvl3pPr marL="1371600" indent="-457200">
              <a:spcBef>
                <a:spcPts val="700"/>
              </a:spcBef>
              <a:defRPr sz="3200"/>
            </a:lvl3pPr>
            <a:lvl4pPr marL="1920238" indent="-548638">
              <a:spcBef>
                <a:spcPts val="700"/>
              </a:spcBef>
              <a:defRPr sz="3200"/>
            </a:lvl4pPr>
            <a:lvl5pPr>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21"/>
          </p:nvPr>
        </p:nvSpPr>
        <p:spPr>
          <a:xfrm>
            <a:off x="609599" y="1435101"/>
            <a:ext cx="4011087" cy="4691063"/>
          </a:xfrm>
          <a:prstGeom prst="rect">
            <a:avLst/>
          </a:prstGeom>
        </p:spPr>
        <p:txBody>
          <a:bodyPr/>
          <a:lstStyle/>
          <a:p>
            <a:endParaRPr/>
          </a:p>
        </p:txBody>
      </p:sp>
      <p:sp>
        <p:nvSpPr>
          <p:cNvPr id="84" name="Straight Connector 4"/>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85" name="TextBox 6"/>
          <p:cNvSpPr txBox="1"/>
          <p:nvPr/>
        </p:nvSpPr>
        <p:spPr>
          <a:xfrm>
            <a:off x="9011342" y="6301464"/>
            <a:ext cx="2660421"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ABB5"/>
                </a:solidFill>
                <a:latin typeface="Arial"/>
                <a:ea typeface="Arial"/>
                <a:cs typeface="Arial"/>
                <a:sym typeface="Arial"/>
              </a:defRPr>
            </a:lvl1pPr>
          </a:lstStyle>
          <a:p>
            <a:r>
              <a:t>Transforming lives through learning</a:t>
            </a:r>
          </a:p>
        </p:txBody>
      </p:sp>
      <p:sp>
        <p:nvSpPr>
          <p:cNvPr id="86" name="TextBox 8"/>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2389715" y="4800600"/>
            <a:ext cx="7315202" cy="566738"/>
          </a:xfrm>
          <a:prstGeom prst="rect">
            <a:avLst/>
          </a:prstGeom>
        </p:spPr>
        <p:txBody>
          <a:bodyPr anchor="b"/>
          <a:lstStyle>
            <a:lvl1pPr>
              <a:defRPr sz="2000"/>
            </a:lvl1pPr>
          </a:lstStyle>
          <a:p>
            <a:r>
              <a:t>Title Text</a:t>
            </a:r>
          </a:p>
        </p:txBody>
      </p:sp>
      <p:sp>
        <p:nvSpPr>
          <p:cNvPr id="95" name="Picture Placeholder 2"/>
          <p:cNvSpPr>
            <a:spLocks noGrp="1"/>
          </p:cNvSpPr>
          <p:nvPr>
            <p:ph type="pic" sz="half" idx="21"/>
          </p:nvPr>
        </p:nvSpPr>
        <p:spPr>
          <a:xfrm>
            <a:off x="2389715" y="612775"/>
            <a:ext cx="7315202" cy="4114800"/>
          </a:xfrm>
          <a:prstGeom prst="rect">
            <a:avLst/>
          </a:prstGeom>
        </p:spPr>
        <p:txBody>
          <a:bodyPr lIns="91439" tIns="45719" rIns="91439" bIns="45719">
            <a:noAutofit/>
          </a:bodyPr>
          <a:lstStyle/>
          <a:p>
            <a:endParaRPr/>
          </a:p>
        </p:txBody>
      </p:sp>
      <p:sp>
        <p:nvSpPr>
          <p:cNvPr id="96" name="Body Level One…"/>
          <p:cNvSpPr txBox="1">
            <a:spLocks noGrp="1"/>
          </p:cNvSpPr>
          <p:nvPr>
            <p:ph type="body" sz="quarter" idx="1"/>
          </p:nvPr>
        </p:nvSpPr>
        <p:spPr>
          <a:xfrm>
            <a:off x="2389715" y="5367337"/>
            <a:ext cx="7315202" cy="804864"/>
          </a:xfrm>
          <a:prstGeom prst="rect">
            <a:avLst/>
          </a:prstGeom>
        </p:spPr>
        <p:txBody>
          <a:bodyPr/>
          <a:lstStyle>
            <a:lvl1pPr>
              <a:spcBef>
                <a:spcPts val="300"/>
              </a:spcBef>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indent="0">
              <a:spcBef>
                <a:spcPts val="300"/>
              </a:spcBef>
              <a:defRPr sz="1400"/>
            </a:lvl5pPr>
          </a:lstStyle>
          <a:p>
            <a:r>
              <a:t>Body Level One</a:t>
            </a:r>
          </a:p>
          <a:p>
            <a:pPr lvl="1"/>
            <a:r>
              <a:t>Body Level Two</a:t>
            </a:r>
          </a:p>
          <a:p>
            <a:pPr lvl="2"/>
            <a:r>
              <a:t>Body Level Three</a:t>
            </a:r>
          </a:p>
          <a:p>
            <a:pPr lvl="3"/>
            <a:r>
              <a:t>Body Level Four</a:t>
            </a:r>
          </a:p>
          <a:p>
            <a:pPr lvl="4"/>
            <a:r>
              <a:t>Body Level Five</a:t>
            </a:r>
          </a:p>
        </p:txBody>
      </p:sp>
      <p:sp>
        <p:nvSpPr>
          <p:cNvPr id="97" name="Straight Connector 4"/>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98" name="TextBox 6"/>
          <p:cNvSpPr txBox="1"/>
          <p:nvPr/>
        </p:nvSpPr>
        <p:spPr>
          <a:xfrm>
            <a:off x="9011342" y="6301464"/>
            <a:ext cx="2660421"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ABB5"/>
                </a:solidFill>
                <a:latin typeface="Arial"/>
                <a:ea typeface="Arial"/>
                <a:cs typeface="Arial"/>
                <a:sym typeface="Arial"/>
              </a:defRPr>
            </a:lvl1pPr>
          </a:lstStyle>
          <a:p>
            <a:r>
              <a:t>Transforming lives through learning</a:t>
            </a:r>
          </a:p>
        </p:txBody>
      </p:sp>
      <p:sp>
        <p:nvSpPr>
          <p:cNvPr id="99" name="TextBox 8"/>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6751" y="830262"/>
            <a:ext cx="10836972" cy="711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hasCustomPrompt="1"/>
          </p:nvPr>
        </p:nvSpPr>
        <p:spPr>
          <a:xfrm>
            <a:off x="685800" y="1887538"/>
            <a:ext cx="10817923" cy="3702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Main body style like this and leading into bullets:</a:t>
            </a:r>
          </a:p>
          <a:p>
            <a:pPr lvl="1"/>
            <a:endParaRPr/>
          </a:p>
          <a:p>
            <a:pPr lvl="2"/>
            <a:endParaRPr/>
          </a:p>
          <a:p>
            <a:pPr lvl="3"/>
            <a:endParaRPr/>
          </a:p>
          <a:p>
            <a:pPr lvl="4"/>
            <a:endParaRPr/>
          </a:p>
        </p:txBody>
      </p:sp>
      <p:sp>
        <p:nvSpPr>
          <p:cNvPr id="4" name="Straight Connector 5"/>
          <p:cNvSpPr/>
          <p:nvPr/>
        </p:nvSpPr>
        <p:spPr>
          <a:xfrm>
            <a:off x="666751" y="6223000"/>
            <a:ext cx="10836973" cy="0"/>
          </a:xfrm>
          <a:prstGeom prst="line">
            <a:avLst/>
          </a:prstGeom>
          <a:ln>
            <a:solidFill>
              <a:srgbClr val="B3D236"/>
            </a:solidFill>
          </a:ln>
        </p:spPr>
        <p:txBody>
          <a:bodyPr lIns="45718" tIns="45718" rIns="45718" bIns="45718"/>
          <a:lstStyle/>
          <a:p>
            <a:endParaRPr/>
          </a:p>
        </p:txBody>
      </p:sp>
      <p:sp>
        <p:nvSpPr>
          <p:cNvPr id="5" name="TextBox 7"/>
          <p:cNvSpPr txBox="1"/>
          <p:nvPr/>
        </p:nvSpPr>
        <p:spPr>
          <a:xfrm>
            <a:off x="7445971" y="6301464"/>
            <a:ext cx="4131715" cy="264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spcBef>
                <a:spcPts val="700"/>
              </a:spcBef>
              <a:defRPr sz="1200">
                <a:solidFill>
                  <a:srgbClr val="00ABB5"/>
                </a:solidFill>
                <a:latin typeface="Arial"/>
                <a:ea typeface="Arial"/>
                <a:cs typeface="Arial"/>
                <a:sym typeface="Arial"/>
              </a:defRPr>
            </a:lvl1pPr>
          </a:lstStyle>
          <a:p>
            <a:r>
              <a:t>For Scotland's learners, with Scotland's educators</a:t>
            </a:r>
          </a:p>
        </p:txBody>
      </p:sp>
      <p:sp>
        <p:nvSpPr>
          <p:cNvPr id="6" name="TextBox 7"/>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sp>
        <p:nvSpPr>
          <p:cNvPr id="7" name="Slide Number"/>
          <p:cNvSpPr txBox="1">
            <a:spLocks noGrp="1"/>
          </p:cNvSpPr>
          <p:nvPr>
            <p:ph type="sldNum" sz="quarter" idx="2"/>
          </p:nvPr>
        </p:nvSpPr>
        <p:spPr>
          <a:xfrm>
            <a:off x="8463946" y="6224224"/>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000" b="1" i="0" u="none" strike="noStrike" cap="none" spc="0" baseline="0">
          <a:solidFill>
            <a:srgbClr val="00ABB5"/>
          </a:solidFill>
          <a:uFillTx/>
          <a:latin typeface="Arial"/>
          <a:ea typeface="Arial"/>
          <a:cs typeface="Arial"/>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solidFill>
            <a:srgbClr val="595959"/>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2pPr>
      <a:lvl3pPr marL="1257300" marR="0" indent="-3429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3pPr>
      <a:lvl4pPr marL="1714500" marR="0" indent="-3429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4pPr>
      <a:lvl5pPr marL="0" marR="0" indent="1828800" algn="l" defTabSz="914400" rtl="0" latinLnBrk="0">
        <a:lnSpc>
          <a:spcPct val="100000"/>
        </a:lnSpc>
        <a:spcBef>
          <a:spcPts val="400"/>
        </a:spcBef>
        <a:spcAft>
          <a:spcPts val="0"/>
        </a:spcAft>
        <a:buClrTx/>
        <a:buSzTx/>
        <a:buFontTx/>
        <a:buNone/>
        <a:tabLst/>
        <a:defRPr sz="2000" b="0" i="0" u="none" strike="noStrike" cap="none" spc="0" baseline="0">
          <a:solidFill>
            <a:srgbClr val="595959"/>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595959"/>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cospaces.io/edu/" TargetMode="External"/><Relationship Id="rId3" Type="http://schemas.openxmlformats.org/officeDocument/2006/relationships/image" Target="../media/image3.png"/><Relationship Id="rId7" Type="http://schemas.openxmlformats.org/officeDocument/2006/relationships/hyperlink" Target="https://www.thinglink.com/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jamboard.google.com/" TargetMode="External"/><Relationship Id="rId5" Type="http://schemas.openxmlformats.org/officeDocument/2006/relationships/hyperlink" Target="https://miro.com/online-whiteboard/" TargetMode="External"/><Relationship Id="rId10" Type="http://schemas.openxmlformats.org/officeDocument/2006/relationships/hyperlink" Target="https://wakelet.com/" TargetMode="External"/><Relationship Id="rId4" Type="http://schemas.openxmlformats.org/officeDocument/2006/relationships/image" Target="../media/image6.png"/><Relationship Id="rId9" Type="http://schemas.openxmlformats.org/officeDocument/2006/relationships/hyperlink" Target="https://info.flipgrid.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scotlandscurriculum.scot/5/"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tic1.squarespace.com/static/55c7efeae4b0f5d2463be2d1/t/5dcb82551bdcf03f365b0a6f/1573618265386/A+MODEL+FOR+DESIGNING+A+JOURNEY+OF+INQUIRY.pd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johnmuirtrust.org/john-muir-award/get-involved/four-challenges" TargetMode="External"/><Relationship Id="rId3" Type="http://schemas.openxmlformats.org/officeDocument/2006/relationships/image" Target="../media/image3.png"/><Relationship Id="rId7" Type="http://schemas.openxmlformats.org/officeDocument/2006/relationships/hyperlink" Target="https://www.outdoorjourney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pblworks.org/what-is-pbl/gold-standard-project-design" TargetMode="External"/><Relationship Id="rId11" Type="http://schemas.openxmlformats.org/officeDocument/2006/relationships/hyperlink" Target="http://www.pz.harvard.edu/thinking-routines" TargetMode="External"/><Relationship Id="rId5" Type="http://schemas.openxmlformats.org/officeDocument/2006/relationships/hyperlink" Target="https://notosh.com/notosh-design-thinking" TargetMode="External"/><Relationship Id="rId10" Type="http://schemas.openxmlformats.org/officeDocument/2006/relationships/hyperlink" Target="https://www.trevormackenzie.com/sketchnotes" TargetMode="External"/><Relationship Id="rId4" Type="http://schemas.openxmlformats.org/officeDocument/2006/relationships/image" Target="../media/image6.png"/><Relationship Id="rId9" Type="http://schemas.openxmlformats.org/officeDocument/2006/relationships/hyperlink" Target="https://spencerauthor.com/the-launch-cyc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notosh.com/lab/how-to-build-a-project-nes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6"/>
          <p:cNvSpPr txBox="1"/>
          <p:nvPr/>
        </p:nvSpPr>
        <p:spPr>
          <a:xfrm>
            <a:off x="712251" y="2289451"/>
            <a:ext cx="10541818" cy="1143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600">
                <a:solidFill>
                  <a:srgbClr val="00ABB5"/>
                </a:solidFill>
                <a:latin typeface="Arial"/>
                <a:ea typeface="Arial"/>
                <a:cs typeface="Arial"/>
                <a:sym typeface="Arial"/>
              </a:defRPr>
            </a:pPr>
            <a:r>
              <a:rPr dirty="0"/>
              <a:t>The Curriculum Story Project:</a:t>
            </a:r>
            <a:br>
              <a:rPr dirty="0"/>
            </a:br>
            <a:r>
              <a:rPr dirty="0"/>
              <a:t>3. The Curriculum Design Cycle</a:t>
            </a:r>
          </a:p>
        </p:txBody>
      </p:sp>
      <p:sp>
        <p:nvSpPr>
          <p:cNvPr id="110" name="Rectangle 7"/>
          <p:cNvSpPr txBox="1"/>
          <p:nvPr/>
        </p:nvSpPr>
        <p:spPr>
          <a:xfrm>
            <a:off x="712251" y="3371507"/>
            <a:ext cx="10541818" cy="375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b="1">
                <a:solidFill>
                  <a:srgbClr val="B3D236"/>
                </a:solidFill>
                <a:latin typeface="Arial"/>
                <a:ea typeface="Arial"/>
                <a:cs typeface="Arial"/>
                <a:sym typeface="Arial"/>
              </a:defRPr>
            </a:lvl1pPr>
          </a:lstStyle>
          <a:p>
            <a:r>
              <a:t>Discussion Activities</a:t>
            </a:r>
          </a:p>
        </p:txBody>
      </p:sp>
      <p:pic>
        <p:nvPicPr>
          <p:cNvPr id="111" name="Picture 11" descr="Picture 11"/>
          <p:cNvPicPr>
            <a:picLocks noChangeAspect="1"/>
          </p:cNvPicPr>
          <p:nvPr/>
        </p:nvPicPr>
        <p:blipFill>
          <a:blip r:embed="rId3">
            <a:extLst/>
          </a:blip>
          <a:srcRect l="10040" t="16806" r="10529" b="28483"/>
          <a:stretch>
            <a:fillRect/>
          </a:stretch>
        </p:blipFill>
        <p:spPr>
          <a:xfrm>
            <a:off x="658155" y="528428"/>
            <a:ext cx="3392722" cy="1428666"/>
          </a:xfrm>
          <a:prstGeom prst="rect">
            <a:avLst/>
          </a:prstGeom>
          <a:ln w="12700">
            <a:miter lim="400000"/>
          </a:ln>
        </p:spPr>
      </p:pic>
      <p:pic>
        <p:nvPicPr>
          <p:cNvPr id="112" name="Picture 5" descr="Picture 5"/>
          <p:cNvPicPr>
            <a:picLocks noChangeAspect="1"/>
          </p:cNvPicPr>
          <p:nvPr/>
        </p:nvPicPr>
        <p:blipFill>
          <a:blip r:embed="rId4">
            <a:extLst/>
          </a:blip>
          <a:stretch>
            <a:fillRect/>
          </a:stretch>
        </p:blipFill>
        <p:spPr>
          <a:xfrm>
            <a:off x="0" y="3752515"/>
            <a:ext cx="12209385" cy="3105487"/>
          </a:xfrm>
          <a:prstGeom prst="rect">
            <a:avLst/>
          </a:prstGeom>
          <a:ln w="12700">
            <a:miter lim="400000"/>
          </a:ln>
        </p:spPr>
      </p:pic>
      <p:sp>
        <p:nvSpPr>
          <p:cNvPr id="113" name="Text Box 8"/>
          <p:cNvSpPr txBox="1"/>
          <p:nvPr/>
        </p:nvSpPr>
        <p:spPr>
          <a:xfrm>
            <a:off x="7208518" y="6057901"/>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80"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81" name="Picture 6" descr="Picture 6"/>
          <p:cNvPicPr>
            <a:picLocks noChangeAspect="1"/>
          </p:cNvPicPr>
          <p:nvPr/>
        </p:nvPicPr>
        <p:blipFill>
          <a:blip r:embed="rId4">
            <a:extLst/>
          </a:blip>
          <a:stretch>
            <a:fillRect/>
          </a:stretch>
        </p:blipFill>
        <p:spPr>
          <a:xfrm>
            <a:off x="0" y="5828631"/>
            <a:ext cx="12209382" cy="1029369"/>
          </a:xfrm>
          <a:prstGeom prst="rect">
            <a:avLst/>
          </a:prstGeom>
          <a:ln w="12700">
            <a:miter lim="400000"/>
          </a:ln>
        </p:spPr>
      </p:pic>
      <p:sp>
        <p:nvSpPr>
          <p:cNvPr id="182"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83" name="Title 1"/>
          <p:cNvSpPr txBox="1">
            <a:spLocks noGrp="1"/>
          </p:cNvSpPr>
          <p:nvPr>
            <p:ph type="title"/>
          </p:nvPr>
        </p:nvSpPr>
        <p:spPr>
          <a:xfrm>
            <a:off x="611801" y="525849"/>
            <a:ext cx="11049507" cy="782322"/>
          </a:xfrm>
          <a:prstGeom prst="rect">
            <a:avLst/>
          </a:prstGeom>
        </p:spPr>
        <p:txBody>
          <a:bodyPr/>
          <a:lstStyle/>
          <a:p>
            <a:pPr defTabSz="832103">
              <a:defRPr sz="2400"/>
            </a:pPr>
            <a:r>
              <a:t>2. Create a Project Nest to document the progress of the design cycle</a:t>
            </a:r>
          </a:p>
        </p:txBody>
      </p:sp>
      <p:sp>
        <p:nvSpPr>
          <p:cNvPr id="184" name="Content Placeholder 2"/>
          <p:cNvSpPr txBox="1">
            <a:spLocks noGrp="1"/>
          </p:cNvSpPr>
          <p:nvPr>
            <p:ph type="body" idx="1"/>
          </p:nvPr>
        </p:nvSpPr>
        <p:spPr>
          <a:xfrm>
            <a:off x="1019510" y="1507436"/>
            <a:ext cx="10521292" cy="4511534"/>
          </a:xfrm>
          <a:prstGeom prst="rect">
            <a:avLst/>
          </a:prstGeom>
        </p:spPr>
        <p:txBody>
          <a:bodyPr/>
          <a:lstStyle/>
          <a:p>
            <a:pPr defTabSz="877822">
              <a:defRPr sz="1900"/>
            </a:pPr>
            <a:r>
              <a:t>Collaborative digital learning tools can compliment a physical Project Nest or provide an online space when working remotely or across a large setting.</a:t>
            </a:r>
          </a:p>
          <a:p>
            <a:pPr defTabSz="877822">
              <a:defRPr sz="1900"/>
            </a:pPr>
            <a:endParaRPr/>
          </a:p>
          <a:p>
            <a:pPr defTabSz="877822">
              <a:defRPr sz="1900" b="1"/>
            </a:pPr>
            <a:r>
              <a:t>Online Digital Whiteboards</a:t>
            </a:r>
          </a:p>
          <a:p>
            <a:pPr marL="457200" indent="-457200" defTabSz="877822">
              <a:buSzPct val="100000"/>
              <a:buFont typeface="Arial"/>
              <a:buChar char="•"/>
              <a:defRPr sz="1900"/>
            </a:pPr>
            <a:r>
              <a:t>Miro - </a:t>
            </a:r>
            <a:r>
              <a:rPr u="sng">
                <a:solidFill>
                  <a:srgbClr val="0000FF"/>
                </a:solidFill>
                <a:uFill>
                  <a:solidFill>
                    <a:srgbClr val="0000FF"/>
                  </a:solidFill>
                </a:uFill>
                <a:hlinkClick r:id="rId5"/>
              </a:rPr>
              <a:t>https://miro.com/online-whiteboard/</a:t>
            </a:r>
          </a:p>
          <a:p>
            <a:pPr marL="457200" indent="-457200" defTabSz="877822">
              <a:buSzPct val="100000"/>
              <a:buFont typeface="Arial"/>
              <a:buChar char="•"/>
              <a:defRPr sz="1900"/>
            </a:pPr>
            <a:r>
              <a:t>Google Jamboard - </a:t>
            </a:r>
            <a:r>
              <a:rPr u="sng">
                <a:solidFill>
                  <a:srgbClr val="0000FF"/>
                </a:solidFill>
                <a:uFill>
                  <a:solidFill>
                    <a:srgbClr val="0000FF"/>
                  </a:solidFill>
                </a:uFill>
                <a:hlinkClick r:id="rId6"/>
              </a:rPr>
              <a:t>https://jamboard.google.com/</a:t>
            </a:r>
          </a:p>
          <a:p>
            <a:pPr defTabSz="877822">
              <a:defRPr sz="1900" b="1"/>
            </a:pPr>
            <a:r>
              <a:t>Interactive 360° Virtual Spaces </a:t>
            </a:r>
          </a:p>
          <a:p>
            <a:pPr marL="342899" indent="-342899" defTabSz="877822">
              <a:buSzPct val="100000"/>
              <a:buFont typeface="Arial"/>
              <a:buChar char="•"/>
              <a:defRPr sz="1900"/>
            </a:pPr>
            <a:r>
              <a:t>Thinglink - </a:t>
            </a:r>
            <a:r>
              <a:rPr u="sng">
                <a:solidFill>
                  <a:srgbClr val="0000FF"/>
                </a:solidFill>
                <a:uFill>
                  <a:solidFill>
                    <a:srgbClr val="0000FF"/>
                  </a:solidFill>
                </a:uFill>
                <a:hlinkClick r:id="rId7"/>
              </a:rPr>
              <a:t>https://www.thinglink.com/edu</a:t>
            </a:r>
          </a:p>
          <a:p>
            <a:pPr marL="342899" indent="-342899" defTabSz="877822">
              <a:buSzPct val="100000"/>
              <a:buFont typeface="Arial"/>
              <a:buChar char="•"/>
              <a:defRPr sz="1900"/>
            </a:pPr>
            <a:r>
              <a:t>CoSpaces - </a:t>
            </a:r>
            <a:r>
              <a:rPr u="sng">
                <a:solidFill>
                  <a:srgbClr val="0000FF"/>
                </a:solidFill>
                <a:uFill>
                  <a:solidFill>
                    <a:srgbClr val="0000FF"/>
                  </a:solidFill>
                </a:uFill>
                <a:hlinkClick r:id="rId8"/>
              </a:rPr>
              <a:t>https://cospaces.io/edu/</a:t>
            </a:r>
          </a:p>
          <a:p>
            <a:pPr defTabSz="877822">
              <a:defRPr sz="1900" b="1"/>
            </a:pPr>
            <a:r>
              <a:t>Discuss and Amplify Voices</a:t>
            </a:r>
          </a:p>
          <a:p>
            <a:pPr marL="342899" indent="-342899" defTabSz="877822">
              <a:buSzPct val="100000"/>
              <a:buFont typeface="Arial"/>
              <a:buChar char="•"/>
              <a:defRPr sz="1900"/>
            </a:pPr>
            <a:r>
              <a:t>Flipgrid - </a:t>
            </a:r>
            <a:r>
              <a:rPr u="sng">
                <a:solidFill>
                  <a:srgbClr val="0000FF"/>
                </a:solidFill>
                <a:uFill>
                  <a:solidFill>
                    <a:srgbClr val="0000FF"/>
                  </a:solidFill>
                </a:uFill>
                <a:hlinkClick r:id="rId9"/>
              </a:rPr>
              <a:t>https://info.flipgrid.com/</a:t>
            </a:r>
          </a:p>
          <a:p>
            <a:pPr defTabSz="877822">
              <a:defRPr sz="1900" b="1"/>
            </a:pPr>
            <a:r>
              <a:t>Collation tool for collecting and sharing everything in one place</a:t>
            </a:r>
          </a:p>
          <a:p>
            <a:pPr marL="342899" indent="-342899" defTabSz="877822">
              <a:buSzPct val="100000"/>
              <a:buFont typeface="Arial"/>
              <a:buChar char="•"/>
              <a:defRPr sz="1900"/>
            </a:pPr>
            <a:r>
              <a:t>Wakelet - </a:t>
            </a:r>
            <a:r>
              <a:rPr u="sng">
                <a:solidFill>
                  <a:srgbClr val="0000FF"/>
                </a:solidFill>
                <a:uFill>
                  <a:solidFill>
                    <a:srgbClr val="0000FF"/>
                  </a:solidFill>
                </a:uFill>
                <a:hlinkClick r:id="rId10"/>
              </a:rPr>
              <a:t>https://wakelet.com/</a:t>
            </a:r>
            <a:r>
              <a:t>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ntent Placeholder 2"/>
          <p:cNvSpPr txBox="1">
            <a:spLocks noGrp="1"/>
          </p:cNvSpPr>
          <p:nvPr>
            <p:ph type="body" sz="half" idx="1"/>
          </p:nvPr>
        </p:nvSpPr>
        <p:spPr>
          <a:xfrm>
            <a:off x="691172" y="1751176"/>
            <a:ext cx="10827036" cy="3039182"/>
          </a:xfrm>
          <a:prstGeom prst="rect">
            <a:avLst/>
          </a:prstGeom>
        </p:spPr>
        <p:txBody>
          <a:bodyPr/>
          <a:lstStyle/>
          <a:p>
            <a:pPr>
              <a:spcBef>
                <a:spcPts val="300"/>
              </a:spcBef>
              <a:defRPr sz="1400" b="1"/>
            </a:pPr>
            <a:r>
              <a:t>Education Scotland</a:t>
            </a:r>
          </a:p>
          <a:p>
            <a:pPr>
              <a:spcBef>
                <a:spcPts val="300"/>
              </a:spcBef>
              <a:defRPr sz="1400"/>
            </a:pPr>
            <a:r>
              <a:t>Denholm House</a:t>
            </a:r>
          </a:p>
          <a:p>
            <a:pPr>
              <a:spcBef>
                <a:spcPts val="300"/>
              </a:spcBef>
              <a:defRPr sz="1400"/>
            </a:pPr>
            <a:r>
              <a:t>Almondvale Business Park</a:t>
            </a:r>
          </a:p>
          <a:p>
            <a:pPr>
              <a:spcBef>
                <a:spcPts val="300"/>
              </a:spcBef>
              <a:defRPr sz="1400"/>
            </a:pPr>
            <a:r>
              <a:t>Almondvale Way</a:t>
            </a:r>
          </a:p>
          <a:p>
            <a:pPr>
              <a:spcBef>
                <a:spcPts val="300"/>
              </a:spcBef>
              <a:defRPr sz="1400"/>
            </a:pPr>
            <a:r>
              <a:t>Livingston EH54 6GA</a:t>
            </a:r>
          </a:p>
          <a:p>
            <a:pPr>
              <a:defRPr sz="1400"/>
            </a:pPr>
            <a:endParaRPr/>
          </a:p>
          <a:p>
            <a:pPr>
              <a:spcBef>
                <a:spcPts val="300"/>
              </a:spcBef>
              <a:defRPr sz="1400" b="1"/>
            </a:pPr>
            <a:r>
              <a:t>T   </a:t>
            </a:r>
            <a:r>
              <a:rPr b="0"/>
              <a:t>+44 (0)131 244 5000</a:t>
            </a:r>
          </a:p>
          <a:p>
            <a:pPr>
              <a:spcBef>
                <a:spcPts val="300"/>
              </a:spcBef>
              <a:defRPr sz="1400" b="1"/>
            </a:pPr>
            <a:r>
              <a:t>E   </a:t>
            </a:r>
            <a:r>
              <a:rPr b="0"/>
              <a:t>enquiries@educationscotland.gsi.gov.uk</a:t>
            </a:r>
          </a:p>
          <a:p>
            <a:pPr>
              <a:spcBef>
                <a:spcPts val="300"/>
              </a:spcBef>
              <a:defRPr sz="1400"/>
            </a:pPr>
            <a:r>
              <a:t> </a:t>
            </a:r>
          </a:p>
        </p:txBody>
      </p:sp>
      <p:pic>
        <p:nvPicPr>
          <p:cNvPr id="189" name="Picture 3" descr="Picture 3"/>
          <p:cNvPicPr>
            <a:picLocks noChangeAspect="1"/>
          </p:cNvPicPr>
          <p:nvPr/>
        </p:nvPicPr>
        <p:blipFill>
          <a:blip r:embed="rId3">
            <a:extLst/>
          </a:blip>
          <a:srcRect l="9653" t="15093" r="10208" b="27991"/>
          <a:stretch>
            <a:fillRect/>
          </a:stretch>
        </p:blipFill>
        <p:spPr>
          <a:xfrm>
            <a:off x="546912" y="398639"/>
            <a:ext cx="2604793" cy="1131025"/>
          </a:xfrm>
          <a:prstGeom prst="rect">
            <a:avLst/>
          </a:prstGeom>
          <a:ln w="12700">
            <a:miter lim="400000"/>
          </a:ln>
        </p:spPr>
      </p:pic>
      <p:pic>
        <p:nvPicPr>
          <p:cNvPr id="190" name="Picture 6" descr="Picture 6"/>
          <p:cNvPicPr>
            <a:picLocks noChangeAspect="1"/>
          </p:cNvPicPr>
          <p:nvPr/>
        </p:nvPicPr>
        <p:blipFill>
          <a:blip r:embed="rId4">
            <a:extLst/>
          </a:blip>
          <a:stretch>
            <a:fillRect/>
          </a:stretch>
        </p:blipFill>
        <p:spPr>
          <a:xfrm>
            <a:off x="0" y="3752515"/>
            <a:ext cx="12209382" cy="3105486"/>
          </a:xfrm>
          <a:prstGeom prst="rect">
            <a:avLst/>
          </a:prstGeom>
          <a:ln w="12700">
            <a:miter lim="400000"/>
          </a:ln>
        </p:spPr>
      </p:pic>
      <p:sp>
        <p:nvSpPr>
          <p:cNvPr id="191" name="Text Box 8"/>
          <p:cNvSpPr txBox="1"/>
          <p:nvPr/>
        </p:nvSpPr>
        <p:spPr>
          <a:xfrm>
            <a:off x="7208518" y="6057901"/>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
          <p:cNvSpPr/>
          <p:nvPr/>
        </p:nvSpPr>
        <p:spPr>
          <a:xfrm>
            <a:off x="0" y="0"/>
            <a:ext cx="12192000" cy="6858000"/>
          </a:xfrm>
          <a:prstGeom prst="rect">
            <a:avLst/>
          </a:prstGeom>
          <a:solidFill>
            <a:srgbClr val="00ABB5"/>
          </a:soli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96" name="Picture 2" descr="Picture 2"/>
          <p:cNvPicPr>
            <a:picLocks noChangeAspect="1"/>
          </p:cNvPicPr>
          <p:nvPr/>
        </p:nvPicPr>
        <p:blipFill>
          <a:blip r:embed="rId3">
            <a:extLst/>
          </a:blip>
          <a:stretch>
            <a:fillRect/>
          </a:stretch>
        </p:blipFill>
        <p:spPr>
          <a:xfrm>
            <a:off x="3786940" y="2277284"/>
            <a:ext cx="4501482" cy="180008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How to use this download pack"/>
          <p:cNvSpPr txBox="1">
            <a:spLocks noGrp="1"/>
          </p:cNvSpPr>
          <p:nvPr>
            <p:ph type="title"/>
          </p:nvPr>
        </p:nvSpPr>
        <p:spPr>
          <a:xfrm>
            <a:off x="666751" y="830262"/>
            <a:ext cx="10836972" cy="711202"/>
          </a:xfrm>
          <a:prstGeom prst="rect">
            <a:avLst/>
          </a:prstGeom>
        </p:spPr>
        <p:txBody>
          <a:bodyPr/>
          <a:lstStyle/>
          <a:p>
            <a:r>
              <a:t>How to use this download pack</a:t>
            </a:r>
          </a:p>
        </p:txBody>
      </p:sp>
      <p:sp>
        <p:nvSpPr>
          <p:cNvPr id="118" name="The discussion and practical activities in this pack connect to the case studies and ideas around interdisciplinary learning of…"/>
          <p:cNvSpPr txBox="1">
            <a:spLocks noGrp="1"/>
          </p:cNvSpPr>
          <p:nvPr>
            <p:ph type="body" sz="half" idx="1"/>
          </p:nvPr>
        </p:nvSpPr>
        <p:spPr>
          <a:xfrm>
            <a:off x="685800" y="1887537"/>
            <a:ext cx="5384800" cy="3702053"/>
          </a:xfrm>
          <a:prstGeom prst="rect">
            <a:avLst/>
          </a:prstGeom>
        </p:spPr>
        <p:txBody>
          <a:bodyPr/>
          <a:lstStyle/>
          <a:p>
            <a:pPr defTabSz="749808">
              <a:lnSpc>
                <a:spcPct val="90000"/>
              </a:lnSpc>
              <a:spcBef>
                <a:spcPts val="500"/>
              </a:spcBef>
              <a:defRPr sz="2200"/>
            </a:pPr>
            <a:r>
              <a:t>The discussion and practical activities in this pack connect to the case studies and ideas around interdisciplinary learning of</a:t>
            </a:r>
          </a:p>
          <a:p>
            <a:pPr defTabSz="749808">
              <a:lnSpc>
                <a:spcPct val="90000"/>
              </a:lnSpc>
              <a:spcBef>
                <a:spcPts val="500"/>
              </a:spcBef>
              <a:defRPr sz="2200" b="1"/>
            </a:pPr>
            <a:r>
              <a:t>The Curriculum Story Project 3:</a:t>
            </a:r>
            <a:br/>
            <a:r>
              <a:t>The Curriculum Design Cycle.</a:t>
            </a:r>
          </a:p>
          <a:p>
            <a:pPr defTabSz="749808">
              <a:lnSpc>
                <a:spcPct val="90000"/>
              </a:lnSpc>
              <a:spcBef>
                <a:spcPts val="500"/>
              </a:spcBef>
              <a:defRPr sz="2200"/>
            </a:pPr>
            <a:r>
              <a:t>While there is value in using them as standalone resources, we encourage teams to read the case studies, together, as part of their own reflective practice. </a:t>
            </a:r>
          </a:p>
        </p:txBody>
      </p:sp>
      <p:sp>
        <p:nvSpPr>
          <p:cNvPr id="119" name="From 2020-22, The Curriculum Story Project from Education Scotland brought together nearly 200 practitioners to understand the components, processes, and thinking behind successful interdisciplinary learning and the development of broader learner pathway"/>
          <p:cNvSpPr txBox="1"/>
          <p:nvPr/>
        </p:nvSpPr>
        <p:spPr>
          <a:xfrm>
            <a:off x="8245530" y="1887538"/>
            <a:ext cx="3187286" cy="3702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521208">
              <a:lnSpc>
                <a:spcPct val="90000"/>
              </a:lnSpc>
              <a:spcBef>
                <a:spcPts val="300"/>
              </a:spcBef>
              <a:defRPr sz="1500">
                <a:solidFill>
                  <a:srgbClr val="595959"/>
                </a:solidFill>
                <a:latin typeface="Arial"/>
                <a:ea typeface="Arial"/>
                <a:cs typeface="Arial"/>
                <a:sym typeface="Arial"/>
              </a:defRPr>
            </a:pPr>
            <a:r>
              <a:t>From 2020-22, </a:t>
            </a:r>
            <a:r>
              <a:rPr b="1"/>
              <a:t>The Curriculum Story Project</a:t>
            </a:r>
            <a:r>
              <a:t> from Education Scotland brought together nearly 200 practitioners to understand the components, processes, and thinking behind successful interdisciplinary learning and the development of broader learner pathways.</a:t>
            </a:r>
          </a:p>
          <a:p>
            <a:pPr defTabSz="521208">
              <a:lnSpc>
                <a:spcPct val="90000"/>
              </a:lnSpc>
              <a:spcBef>
                <a:spcPts val="300"/>
              </a:spcBef>
              <a:defRPr sz="1500">
                <a:solidFill>
                  <a:srgbClr val="595959"/>
                </a:solidFill>
                <a:latin typeface="Arial"/>
                <a:ea typeface="Arial"/>
                <a:cs typeface="Arial"/>
                <a:sym typeface="Arial"/>
              </a:defRPr>
            </a:pPr>
            <a:endParaRPr/>
          </a:p>
          <a:p>
            <a:pPr defTabSz="521208">
              <a:lnSpc>
                <a:spcPct val="90000"/>
              </a:lnSpc>
              <a:spcBef>
                <a:spcPts val="300"/>
              </a:spcBef>
              <a:defRPr sz="1500">
                <a:solidFill>
                  <a:srgbClr val="595959"/>
                </a:solidFill>
                <a:latin typeface="Arial"/>
                <a:ea typeface="Arial"/>
                <a:cs typeface="Arial"/>
                <a:sym typeface="Arial"/>
              </a:defRPr>
            </a:pPr>
            <a:r>
              <a:t>The case studies and activities are designed by NoTosh, a firm specialised in helping people think differently and choose the way they learn and work.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22"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23" name="Picture 8" descr="Picture 8"/>
          <p:cNvPicPr>
            <a:picLocks noChangeAspect="1"/>
          </p:cNvPicPr>
          <p:nvPr/>
        </p:nvPicPr>
        <p:blipFill>
          <a:blip r:embed="rId4">
            <a:extLst/>
          </a:blip>
          <a:stretch>
            <a:fillRect/>
          </a:stretch>
        </p:blipFill>
        <p:spPr>
          <a:xfrm>
            <a:off x="0" y="5815262"/>
            <a:ext cx="12209385" cy="1042739"/>
          </a:xfrm>
          <a:prstGeom prst="rect">
            <a:avLst/>
          </a:prstGeom>
          <a:ln w="12700">
            <a:miter lim="400000"/>
          </a:ln>
        </p:spPr>
      </p:pic>
      <p:sp>
        <p:nvSpPr>
          <p:cNvPr id="124"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25" name="Title 1"/>
          <p:cNvSpPr txBox="1">
            <a:spLocks noGrp="1"/>
          </p:cNvSpPr>
          <p:nvPr>
            <p:ph type="title"/>
          </p:nvPr>
        </p:nvSpPr>
        <p:spPr>
          <a:xfrm>
            <a:off x="611801" y="525849"/>
            <a:ext cx="11049507" cy="782322"/>
          </a:xfrm>
          <a:prstGeom prst="rect">
            <a:avLst/>
          </a:prstGeom>
        </p:spPr>
        <p:txBody>
          <a:bodyPr/>
          <a:lstStyle/>
          <a:p>
            <a:r>
              <a:t>Discussion activities</a:t>
            </a:r>
          </a:p>
        </p:txBody>
      </p:sp>
      <p:sp>
        <p:nvSpPr>
          <p:cNvPr id="126" name="Content Placeholder 2"/>
          <p:cNvSpPr txBox="1">
            <a:spLocks noGrp="1"/>
          </p:cNvSpPr>
          <p:nvPr>
            <p:ph type="body" idx="1"/>
          </p:nvPr>
        </p:nvSpPr>
        <p:spPr>
          <a:xfrm>
            <a:off x="1019510" y="1507436"/>
            <a:ext cx="10521292" cy="4511534"/>
          </a:xfrm>
          <a:prstGeom prst="rect">
            <a:avLst/>
          </a:prstGeom>
        </p:spPr>
        <p:txBody>
          <a:bodyPr/>
          <a:lstStyle/>
          <a:p>
            <a:pPr defTabSz="777240">
              <a:lnSpc>
                <a:spcPct val="90000"/>
              </a:lnSpc>
              <a:defRPr sz="1700"/>
            </a:pPr>
            <a:r>
              <a:t>First read the case studies for The Curriculum Story Project – 3: The Curriculum Design Cycle.</a:t>
            </a:r>
            <a:br/>
            <a:r>
              <a:t>Then use one of these discussion points for a learning session or team meeting. </a:t>
            </a:r>
          </a:p>
          <a:p>
            <a:pPr defTabSz="777240">
              <a:lnSpc>
                <a:spcPct val="90000"/>
              </a:lnSpc>
              <a:defRPr sz="1700"/>
            </a:pPr>
            <a:endParaRPr/>
          </a:p>
          <a:p>
            <a:pPr defTabSz="777240">
              <a:lnSpc>
                <a:spcPct val="90000"/>
              </a:lnSpc>
              <a:spcBef>
                <a:spcPts val="0"/>
              </a:spcBef>
              <a:defRPr sz="1700" b="1">
                <a:solidFill>
                  <a:srgbClr val="00ABB5"/>
                </a:solidFill>
              </a:defRPr>
            </a:pPr>
            <a:r>
              <a:t>Discussion 1. What are the benefits of using a design cycle for curriculum planning and progression?</a:t>
            </a:r>
          </a:p>
          <a:p>
            <a:pPr defTabSz="777240">
              <a:lnSpc>
                <a:spcPct val="90000"/>
              </a:lnSpc>
              <a:defRPr sz="1700"/>
            </a:pPr>
            <a:r>
              <a:t>For example, how could the process of a design cycle enhance current  IDL projects, contexts or courses in your setting?</a:t>
            </a:r>
          </a:p>
          <a:p>
            <a:pPr defTabSz="777240">
              <a:lnSpc>
                <a:spcPct val="90000"/>
              </a:lnSpc>
              <a:defRPr sz="1000">
                <a:solidFill>
                  <a:srgbClr val="000000"/>
                </a:solidFill>
                <a:latin typeface="Times Roman"/>
                <a:ea typeface="Times Roman"/>
                <a:cs typeface="Times Roman"/>
                <a:sym typeface="Times Roman"/>
              </a:defRPr>
            </a:pPr>
            <a:endParaRPr/>
          </a:p>
          <a:p>
            <a:pPr defTabSz="777240">
              <a:lnSpc>
                <a:spcPct val="90000"/>
              </a:lnSpc>
              <a:spcBef>
                <a:spcPts val="0"/>
              </a:spcBef>
              <a:defRPr sz="1700" b="1">
                <a:solidFill>
                  <a:srgbClr val="00ABB5"/>
                </a:solidFill>
              </a:defRPr>
            </a:pPr>
            <a:r>
              <a:t>Discussion 2: What are the challenges for ensuring a genuinely collaborative approach to planning using a design cycle?</a:t>
            </a:r>
            <a:endParaRPr sz="1000">
              <a:solidFill>
                <a:srgbClr val="000000"/>
              </a:solidFill>
              <a:latin typeface="Times Roman"/>
              <a:ea typeface="Times Roman"/>
              <a:cs typeface="Times Roman"/>
              <a:sym typeface="Times Roman"/>
            </a:endParaRPr>
          </a:p>
          <a:p>
            <a:pPr defTabSz="777240">
              <a:lnSpc>
                <a:spcPct val="90000"/>
              </a:lnSpc>
              <a:defRPr sz="1700"/>
            </a:pPr>
            <a:r>
              <a:t>For example, how would you invest in the time to create collaborative spaces for educators and learners to plan together using a design cycle?</a:t>
            </a:r>
          </a:p>
          <a:p>
            <a:pPr defTabSz="777240">
              <a:lnSpc>
                <a:spcPct val="90000"/>
              </a:lnSpc>
              <a:defRPr sz="1000">
                <a:solidFill>
                  <a:srgbClr val="000000"/>
                </a:solidFill>
                <a:latin typeface="Times Roman"/>
                <a:ea typeface="Times Roman"/>
                <a:cs typeface="Times Roman"/>
                <a:sym typeface="Times Roman"/>
              </a:defRPr>
            </a:pPr>
            <a:endParaRPr/>
          </a:p>
          <a:p>
            <a:pPr defTabSz="777240">
              <a:lnSpc>
                <a:spcPct val="90000"/>
              </a:lnSpc>
              <a:spcBef>
                <a:spcPts val="0"/>
              </a:spcBef>
              <a:defRPr sz="1700" b="1">
                <a:solidFill>
                  <a:srgbClr val="00ABB5"/>
                </a:solidFill>
              </a:defRPr>
            </a:pPr>
            <a:r>
              <a:t>Session 3: How could you apply the practice of learning provocations to kickstart and enhance Interdisciplinary (IDL) projects in your setting?</a:t>
            </a:r>
            <a:endParaRPr sz="1000">
              <a:solidFill>
                <a:srgbClr val="000000"/>
              </a:solidFill>
              <a:latin typeface="Times Roman"/>
              <a:ea typeface="Times Roman"/>
              <a:cs typeface="Times Roman"/>
              <a:sym typeface="Times Roman"/>
            </a:endParaRPr>
          </a:p>
          <a:p>
            <a:pPr defTabSz="777240">
              <a:lnSpc>
                <a:spcPct val="90000"/>
              </a:lnSpc>
              <a:defRPr sz="1700"/>
            </a:pPr>
            <a:r>
              <a:t>For example, could you reflect on some recent IDL projects and suggest a variety of provocations that you could use at different intervals to hook and engage learners?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3">
            <a:extLst/>
          </a:blip>
          <a:srcRect l="10040" t="16806" r="10529" b="28483"/>
          <a:stretch>
            <a:fillRect/>
          </a:stretch>
        </p:blipFill>
        <p:spPr>
          <a:xfrm>
            <a:off x="658155" y="528428"/>
            <a:ext cx="3392722" cy="1428666"/>
          </a:xfrm>
          <a:prstGeom prst="rect">
            <a:avLst/>
          </a:prstGeom>
          <a:ln w="12700">
            <a:miter lim="400000"/>
          </a:ln>
        </p:spPr>
      </p:pic>
      <p:pic>
        <p:nvPicPr>
          <p:cNvPr id="131" name="Picture 11" descr="Picture 11"/>
          <p:cNvPicPr>
            <a:picLocks noChangeAspect="1"/>
          </p:cNvPicPr>
          <p:nvPr/>
        </p:nvPicPr>
        <p:blipFill>
          <a:blip r:embed="rId4">
            <a:extLst/>
          </a:blip>
          <a:stretch>
            <a:fillRect/>
          </a:stretch>
        </p:blipFill>
        <p:spPr>
          <a:xfrm>
            <a:off x="0" y="3752515"/>
            <a:ext cx="12209382" cy="3105486"/>
          </a:xfrm>
          <a:prstGeom prst="rect">
            <a:avLst/>
          </a:prstGeom>
          <a:ln w="12700">
            <a:miter lim="400000"/>
          </a:ln>
        </p:spPr>
      </p:pic>
      <p:sp>
        <p:nvSpPr>
          <p:cNvPr id="132" name="Text Box 8"/>
          <p:cNvSpPr txBox="1"/>
          <p:nvPr/>
        </p:nvSpPr>
        <p:spPr>
          <a:xfrm>
            <a:off x="7208518" y="6057901"/>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33" name="Rectangle 6"/>
          <p:cNvSpPr txBox="1"/>
          <p:nvPr/>
        </p:nvSpPr>
        <p:spPr>
          <a:xfrm>
            <a:off x="712251" y="2289451"/>
            <a:ext cx="10541818" cy="1143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600">
                <a:solidFill>
                  <a:srgbClr val="00ABB5"/>
                </a:solidFill>
                <a:latin typeface="Arial"/>
                <a:ea typeface="Arial"/>
                <a:cs typeface="Arial"/>
                <a:sym typeface="Arial"/>
              </a:defRPr>
            </a:pPr>
            <a:r>
              <a:t>The Curriculum Story Project:</a:t>
            </a:r>
            <a:br/>
            <a:r>
              <a:t>3. The Curriculum Design Cycle</a:t>
            </a:r>
          </a:p>
        </p:txBody>
      </p:sp>
      <p:sp>
        <p:nvSpPr>
          <p:cNvPr id="134" name="Rectangle 7"/>
          <p:cNvSpPr txBox="1"/>
          <p:nvPr/>
        </p:nvSpPr>
        <p:spPr>
          <a:xfrm>
            <a:off x="712251" y="3371507"/>
            <a:ext cx="10541818" cy="375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b="1">
                <a:solidFill>
                  <a:srgbClr val="B3D236"/>
                </a:solidFill>
                <a:latin typeface="Arial"/>
                <a:ea typeface="Arial"/>
                <a:cs typeface="Arial"/>
                <a:sym typeface="Arial"/>
              </a:defRPr>
            </a:lvl1pPr>
          </a:lstStyle>
          <a:p>
            <a:r>
              <a:t>Practical Activities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39"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40" name="Picture 6" descr="Picture 6"/>
          <p:cNvPicPr>
            <a:picLocks noChangeAspect="1"/>
          </p:cNvPicPr>
          <p:nvPr/>
        </p:nvPicPr>
        <p:blipFill>
          <a:blip r:embed="rId4">
            <a:extLst/>
          </a:blip>
          <a:stretch>
            <a:fillRect/>
          </a:stretch>
        </p:blipFill>
        <p:spPr>
          <a:xfrm>
            <a:off x="0" y="5828631"/>
            <a:ext cx="12209382" cy="1029369"/>
          </a:xfrm>
          <a:prstGeom prst="rect">
            <a:avLst/>
          </a:prstGeom>
          <a:ln w="12700">
            <a:miter lim="400000"/>
          </a:ln>
        </p:spPr>
      </p:pic>
      <p:sp>
        <p:nvSpPr>
          <p:cNvPr id="141"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42" name="Title 1"/>
          <p:cNvSpPr txBox="1">
            <a:spLocks noGrp="1"/>
          </p:cNvSpPr>
          <p:nvPr>
            <p:ph type="title"/>
          </p:nvPr>
        </p:nvSpPr>
        <p:spPr>
          <a:xfrm>
            <a:off x="611801" y="525849"/>
            <a:ext cx="11049507" cy="782322"/>
          </a:xfrm>
          <a:prstGeom prst="rect">
            <a:avLst/>
          </a:prstGeom>
        </p:spPr>
        <p:txBody>
          <a:bodyPr/>
          <a:lstStyle/>
          <a:p>
            <a:r>
              <a:t>1. Adopt and adapt an enquiry design cycle </a:t>
            </a:r>
          </a:p>
        </p:txBody>
      </p:sp>
      <p:sp>
        <p:nvSpPr>
          <p:cNvPr id="143" name="Content Placeholder 2"/>
          <p:cNvSpPr txBox="1">
            <a:spLocks noGrp="1"/>
          </p:cNvSpPr>
          <p:nvPr>
            <p:ph type="body" sz="half" idx="1"/>
          </p:nvPr>
        </p:nvSpPr>
        <p:spPr>
          <a:xfrm>
            <a:off x="1019509" y="1507436"/>
            <a:ext cx="4324387" cy="4511534"/>
          </a:xfrm>
          <a:prstGeom prst="rect">
            <a:avLst/>
          </a:prstGeom>
        </p:spPr>
        <p:txBody>
          <a:bodyPr/>
          <a:lstStyle/>
          <a:p>
            <a:r>
              <a:t>A curriculum design cycle is a method of enquiry that emphasise the importance of collaboration and the learner’s role in the process of curriculum-making. The concept of curriculum-making is central to the </a:t>
            </a:r>
            <a:r>
              <a:rPr u="sng">
                <a:solidFill>
                  <a:srgbClr val="0000FF"/>
                </a:solidFill>
                <a:uFill>
                  <a:solidFill>
                    <a:srgbClr val="0000FF"/>
                  </a:solidFill>
                </a:uFill>
                <a:hlinkClick r:id="rId5"/>
              </a:rPr>
              <a:t>refreshed narrative for Curriculum For Excellence</a:t>
            </a:r>
            <a:r>
              <a:t>. </a:t>
            </a:r>
          </a:p>
          <a:p>
            <a:r>
              <a:t>Curriculum-making interprets the process of curriculum planning and design as a continuous process. </a:t>
            </a:r>
          </a:p>
        </p:txBody>
      </p:sp>
      <p:pic>
        <p:nvPicPr>
          <p:cNvPr id="144" name="Picture 2" descr="Picture 2"/>
          <p:cNvPicPr>
            <a:picLocks noChangeAspect="1"/>
          </p:cNvPicPr>
          <p:nvPr/>
        </p:nvPicPr>
        <p:blipFill>
          <a:blip r:embed="rId6">
            <a:extLst/>
          </a:blip>
          <a:stretch>
            <a:fillRect/>
          </a:stretch>
        </p:blipFill>
        <p:spPr>
          <a:xfrm>
            <a:off x="5808091" y="1397580"/>
            <a:ext cx="5235961" cy="439189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49"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50" name="Picture 6" descr="Picture 6"/>
          <p:cNvPicPr>
            <a:picLocks noChangeAspect="1"/>
          </p:cNvPicPr>
          <p:nvPr/>
        </p:nvPicPr>
        <p:blipFill>
          <a:blip r:embed="rId4">
            <a:extLst/>
          </a:blip>
          <a:stretch>
            <a:fillRect/>
          </a:stretch>
        </p:blipFill>
        <p:spPr>
          <a:xfrm>
            <a:off x="0" y="5828631"/>
            <a:ext cx="12209382" cy="1029369"/>
          </a:xfrm>
          <a:prstGeom prst="rect">
            <a:avLst/>
          </a:prstGeom>
          <a:ln w="12700">
            <a:miter lim="400000"/>
          </a:ln>
        </p:spPr>
      </p:pic>
      <p:sp>
        <p:nvSpPr>
          <p:cNvPr id="151"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52" name="Title 1"/>
          <p:cNvSpPr txBox="1">
            <a:spLocks noGrp="1"/>
          </p:cNvSpPr>
          <p:nvPr>
            <p:ph type="title"/>
          </p:nvPr>
        </p:nvSpPr>
        <p:spPr>
          <a:xfrm>
            <a:off x="611801" y="525849"/>
            <a:ext cx="11049507" cy="782322"/>
          </a:xfrm>
          <a:prstGeom prst="rect">
            <a:avLst/>
          </a:prstGeom>
        </p:spPr>
        <p:txBody>
          <a:bodyPr/>
          <a:lstStyle/>
          <a:p>
            <a:r>
              <a:t>1. Adopt and adapt an enquiry design cycle </a:t>
            </a:r>
          </a:p>
        </p:txBody>
      </p:sp>
      <p:sp>
        <p:nvSpPr>
          <p:cNvPr id="153" name="Content Placeholder 2"/>
          <p:cNvSpPr txBox="1">
            <a:spLocks noGrp="1"/>
          </p:cNvSpPr>
          <p:nvPr>
            <p:ph type="body" idx="1"/>
          </p:nvPr>
        </p:nvSpPr>
        <p:spPr>
          <a:xfrm>
            <a:off x="1019510" y="1507436"/>
            <a:ext cx="10521292" cy="4511534"/>
          </a:xfrm>
          <a:prstGeom prst="rect">
            <a:avLst/>
          </a:prstGeom>
        </p:spPr>
        <p:txBody>
          <a:bodyPr/>
          <a:lstStyle/>
          <a:p>
            <a:pPr>
              <a:lnSpc>
                <a:spcPct val="90000"/>
              </a:lnSpc>
            </a:pPr>
            <a:r>
              <a:t>A design cycle is a framework of enquiry that adds clarity and a common language to the process of curriculum-making in educational settings. There are many examples of enquiry design cycles that you may wish to adopt or adapt to fit your context.</a:t>
            </a:r>
          </a:p>
          <a:p>
            <a:pPr>
              <a:lnSpc>
                <a:spcPct val="90000"/>
              </a:lnSpc>
            </a:pPr>
            <a:r>
              <a:t>The international educator, Kath Murdoch, envisages curriculum design as a</a:t>
            </a:r>
            <a:r>
              <a:rPr u="sng">
                <a:solidFill>
                  <a:srgbClr val="0000FF"/>
                </a:solidFill>
                <a:uFill>
                  <a:solidFill>
                    <a:srgbClr val="0000FF"/>
                  </a:solidFill>
                </a:uFill>
                <a:hlinkClick r:id="rId5"/>
              </a:rPr>
              <a:t> ‘journey of inquiry’. </a:t>
            </a:r>
            <a:r>
              <a:t>She has created a 5 stage framework which begins with concept-driven ‘big ideas’ and ‘compelling questions’ and contexts. </a:t>
            </a:r>
          </a:p>
          <a:p>
            <a:pPr>
              <a:lnSpc>
                <a:spcPct val="90000"/>
              </a:lnSpc>
            </a:pPr>
            <a:r>
              <a:t>The 5 stages are: 1) Tuning In, 2) Finding Out, 3) Sorting Out, 4) Going Further and, 5) Reflecting and Acting</a:t>
            </a:r>
          </a:p>
          <a:p>
            <a:pPr marL="457200" indent="-457200">
              <a:lnSpc>
                <a:spcPct val="90000"/>
              </a:lnSpc>
              <a:buSzPct val="100000"/>
              <a:buAutoNum type="arabicParenR"/>
            </a:pPr>
            <a:r>
              <a:t>Prepare 5 large sheets of paper. Title the papers with each of the stages.</a:t>
            </a:r>
          </a:p>
          <a:p>
            <a:pPr marL="457200" indent="-457200">
              <a:lnSpc>
                <a:spcPct val="90000"/>
              </a:lnSpc>
              <a:buSzPct val="100000"/>
              <a:buAutoNum type="arabicParenR"/>
            </a:pPr>
            <a:r>
              <a:t>Select an IDL project or recent curriculum design project from your setting. Use the headings and questions to reflect on the collaborative process, the involvement of learners and the differences in approach and possible gaps when compared to the enquiry design cycle.</a:t>
            </a:r>
          </a:p>
          <a:p>
            <a:pPr marL="457200" indent="-457200">
              <a:lnSpc>
                <a:spcPct val="90000"/>
              </a:lnSpc>
              <a:buSzPct val="100000"/>
              <a:buAutoNum type="arabicParenR"/>
            </a:pPr>
            <a:r>
              <a:t>What do you like and what do you dislike about the process? Compare with other models.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4"/>
          <p:cNvSpPr txBox="1"/>
          <p:nvPr/>
        </p:nvSpPr>
        <p:spPr>
          <a:xfrm>
            <a:off x="629342" y="6307283"/>
            <a:ext cx="2660420" cy="442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solidFill>
                  <a:srgbClr val="808080"/>
                </a:solidFill>
                <a:latin typeface="Arial"/>
                <a:ea typeface="Arial"/>
                <a:cs typeface="Arial"/>
                <a:sym typeface="Arial"/>
              </a:defRPr>
            </a:pPr>
            <a:r>
              <a:t>The Curriculum Story Project:</a:t>
            </a:r>
            <a:br/>
            <a:r>
              <a:t>3. The Curriculum Design Cycle</a:t>
            </a:r>
          </a:p>
        </p:txBody>
      </p:sp>
      <p:pic>
        <p:nvPicPr>
          <p:cNvPr id="158" name="Picture 6" descr="Picture 6"/>
          <p:cNvPicPr>
            <a:picLocks noChangeAspect="1"/>
          </p:cNvPicPr>
          <p:nvPr/>
        </p:nvPicPr>
        <p:blipFill>
          <a:blip r:embed="rId2">
            <a:extLst/>
          </a:blip>
          <a:stretch>
            <a:fillRect/>
          </a:stretch>
        </p:blipFill>
        <p:spPr>
          <a:xfrm>
            <a:off x="1590038" y="201879"/>
            <a:ext cx="9011923" cy="5792805"/>
          </a:xfrm>
          <a:prstGeom prst="rect">
            <a:avLst/>
          </a:prstGeom>
          <a:ln w="12700">
            <a:miter lim="400000"/>
          </a:ln>
        </p:spPr>
      </p:pic>
      <p:sp>
        <p:nvSpPr>
          <p:cNvPr id="159" name="With permission pending"/>
          <p:cNvSpPr txBox="1"/>
          <p:nvPr/>
        </p:nvSpPr>
        <p:spPr>
          <a:xfrm>
            <a:off x="9459590" y="5925277"/>
            <a:ext cx="1528424" cy="225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100"/>
            </a:lvl1pPr>
          </a:lstStyle>
          <a:p>
            <a:r>
              <a:t>With permission pending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62"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63" name="Picture 6" descr="Picture 6"/>
          <p:cNvPicPr>
            <a:picLocks noChangeAspect="1"/>
          </p:cNvPicPr>
          <p:nvPr/>
        </p:nvPicPr>
        <p:blipFill>
          <a:blip r:embed="rId4">
            <a:extLst/>
          </a:blip>
          <a:stretch>
            <a:fillRect/>
          </a:stretch>
        </p:blipFill>
        <p:spPr>
          <a:xfrm>
            <a:off x="0" y="5828631"/>
            <a:ext cx="12209382" cy="1029369"/>
          </a:xfrm>
          <a:prstGeom prst="rect">
            <a:avLst/>
          </a:prstGeom>
          <a:ln w="12700">
            <a:miter lim="400000"/>
          </a:ln>
        </p:spPr>
      </p:pic>
      <p:sp>
        <p:nvSpPr>
          <p:cNvPr id="164"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65" name="Title 1"/>
          <p:cNvSpPr txBox="1">
            <a:spLocks noGrp="1"/>
          </p:cNvSpPr>
          <p:nvPr>
            <p:ph type="title"/>
          </p:nvPr>
        </p:nvSpPr>
        <p:spPr>
          <a:xfrm>
            <a:off x="611801" y="525849"/>
            <a:ext cx="11049507" cy="782322"/>
          </a:xfrm>
          <a:prstGeom prst="rect">
            <a:avLst/>
          </a:prstGeom>
        </p:spPr>
        <p:txBody>
          <a:bodyPr/>
          <a:lstStyle/>
          <a:p>
            <a:r>
              <a:t>1. Adopt and adapt an enquiry design cycle </a:t>
            </a:r>
          </a:p>
        </p:txBody>
      </p:sp>
      <p:sp>
        <p:nvSpPr>
          <p:cNvPr id="166" name="Content Placeholder 2"/>
          <p:cNvSpPr txBox="1">
            <a:spLocks noGrp="1"/>
          </p:cNvSpPr>
          <p:nvPr>
            <p:ph type="body" idx="1"/>
          </p:nvPr>
        </p:nvSpPr>
        <p:spPr>
          <a:xfrm>
            <a:off x="1019510" y="1507436"/>
            <a:ext cx="10521292" cy="4511534"/>
          </a:xfrm>
          <a:prstGeom prst="rect">
            <a:avLst/>
          </a:prstGeom>
        </p:spPr>
        <p:txBody>
          <a:bodyPr/>
          <a:lstStyle/>
          <a:p>
            <a:r>
              <a:t>Investigate other models adaptive for a curriculum design cycle.</a:t>
            </a:r>
          </a:p>
          <a:p>
            <a:pPr marL="457200" indent="-457200">
              <a:buSzPct val="100000"/>
              <a:buAutoNum type="arabicParenR"/>
            </a:pPr>
            <a:r>
              <a:t>NoTosh Design Thinking process: </a:t>
            </a:r>
            <a:r>
              <a:rPr u="sng">
                <a:solidFill>
                  <a:srgbClr val="0000FF"/>
                </a:solidFill>
                <a:uFill>
                  <a:solidFill>
                    <a:srgbClr val="0000FF"/>
                  </a:solidFill>
                </a:uFill>
                <a:hlinkClick r:id="rId5"/>
              </a:rPr>
              <a:t>https://notosh.com/notosh-design-thinking</a:t>
            </a:r>
          </a:p>
          <a:p>
            <a:pPr marL="457200" indent="-457200">
              <a:buSzPct val="100000"/>
              <a:buAutoNum type="arabicParenR"/>
            </a:pPr>
            <a:r>
              <a:t>Project Based Learning – 7 Design Elements: </a:t>
            </a:r>
            <a:r>
              <a:rPr u="sng">
                <a:solidFill>
                  <a:srgbClr val="0000FF"/>
                </a:solidFill>
                <a:uFill>
                  <a:solidFill>
                    <a:srgbClr val="0000FF"/>
                  </a:solidFill>
                </a:uFill>
                <a:hlinkClick r:id="rId6"/>
              </a:rPr>
              <a:t>https://www.pblworks.org/what-is-pbl/gold-standard-project-design</a:t>
            </a:r>
            <a:r>
              <a:t> </a:t>
            </a:r>
          </a:p>
          <a:p>
            <a:pPr marL="457200" indent="-457200">
              <a:buSzPct val="100000"/>
              <a:buAutoNum type="arabicParenR"/>
            </a:pPr>
            <a:r>
              <a:t>Outdoor Journeys – an enquiry cycle for Outdoor Learning: </a:t>
            </a:r>
            <a:r>
              <a:rPr u="sng">
                <a:solidFill>
                  <a:srgbClr val="0000FF"/>
                </a:solidFill>
                <a:uFill>
                  <a:solidFill>
                    <a:srgbClr val="0000FF"/>
                  </a:solidFill>
                </a:uFill>
                <a:hlinkClick r:id="rId7"/>
              </a:rPr>
              <a:t>https://www.outdoorjourneys.co.uk/</a:t>
            </a:r>
            <a:r>
              <a:t> </a:t>
            </a:r>
          </a:p>
          <a:p>
            <a:pPr marL="457200" indent="-457200">
              <a:buSzPct val="100000"/>
              <a:buAutoNum type="arabicParenR"/>
            </a:pPr>
            <a:r>
              <a:t>John Muir Award – Discover, Explore, Conserve, Share: </a:t>
            </a:r>
            <a:r>
              <a:rPr u="sng">
                <a:solidFill>
                  <a:srgbClr val="0000FF"/>
                </a:solidFill>
                <a:uFill>
                  <a:solidFill>
                    <a:srgbClr val="0000FF"/>
                  </a:solidFill>
                </a:uFill>
                <a:hlinkClick r:id="rId8"/>
              </a:rPr>
              <a:t>https://www.johnmuirtrust.org/john-muir-award/get-involved/four-challenges</a:t>
            </a:r>
          </a:p>
          <a:p>
            <a:pPr marL="457200" indent="-457200">
              <a:buSzPct val="100000"/>
              <a:buAutoNum type="arabicParenR"/>
            </a:pPr>
            <a:r>
              <a:t>The LAUNCH Cycle – Design Thinking Framework: </a:t>
            </a:r>
            <a:r>
              <a:rPr u="sng">
                <a:solidFill>
                  <a:srgbClr val="0000FF"/>
                </a:solidFill>
                <a:uFill>
                  <a:solidFill>
                    <a:srgbClr val="0000FF"/>
                  </a:solidFill>
                </a:uFill>
                <a:hlinkClick r:id="rId9"/>
              </a:rPr>
              <a:t>https://spencerauthor.com/the-launch-cycle/</a:t>
            </a:r>
          </a:p>
          <a:p>
            <a:pPr marL="457200" indent="-457200">
              <a:buSzPct val="100000"/>
              <a:buAutoNum type="arabicParenR"/>
            </a:pPr>
            <a:r>
              <a:t>Sketchnote examples of enquiry cycles: </a:t>
            </a:r>
            <a:r>
              <a:rPr u="sng">
                <a:solidFill>
                  <a:srgbClr val="0000FF"/>
                </a:solidFill>
                <a:uFill>
                  <a:solidFill>
                    <a:srgbClr val="0000FF"/>
                  </a:solidFill>
                </a:uFill>
                <a:hlinkClick r:id="rId10"/>
              </a:rPr>
              <a:t>https://www.trevormackenzie.com/sketchnotes</a:t>
            </a:r>
          </a:p>
          <a:p>
            <a:pPr marL="457200" indent="-457200">
              <a:buSzPct val="100000"/>
              <a:buAutoNum type="arabicParenR"/>
            </a:pPr>
            <a:r>
              <a:t>Project Zero Thinking Routine Toolbox – resources to support curriculum-making and a design cycle: </a:t>
            </a:r>
            <a:r>
              <a:rPr u="sng">
                <a:solidFill>
                  <a:srgbClr val="0000FF"/>
                </a:solidFill>
                <a:uFill>
                  <a:solidFill>
                    <a:srgbClr val="0000FF"/>
                  </a:solidFill>
                </a:uFill>
                <a:hlinkClick r:id="rId11"/>
              </a:rPr>
              <a:t>http://www.pz.harvard.edu/thinking-routines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7"/>
          <p:cNvSpPr/>
          <p:nvPr/>
        </p:nvSpPr>
        <p:spPr>
          <a:xfrm>
            <a:off x="0" y="5794854"/>
            <a:ext cx="12192000" cy="1063147"/>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71" name="Picture 5" descr="Picture 5"/>
          <p:cNvPicPr>
            <a:picLocks noChangeAspect="1"/>
          </p:cNvPicPr>
          <p:nvPr/>
        </p:nvPicPr>
        <p:blipFill>
          <a:blip r:embed="rId3">
            <a:extLst/>
          </a:blip>
          <a:stretch>
            <a:fillRect/>
          </a:stretch>
        </p:blipFill>
        <p:spPr>
          <a:xfrm>
            <a:off x="8630111" y="6374079"/>
            <a:ext cx="2804349" cy="186958"/>
          </a:xfrm>
          <a:prstGeom prst="rect">
            <a:avLst/>
          </a:prstGeom>
          <a:ln w="12700">
            <a:miter lim="400000"/>
          </a:ln>
        </p:spPr>
      </p:pic>
      <p:pic>
        <p:nvPicPr>
          <p:cNvPr id="172" name="Picture 6" descr="Picture 6"/>
          <p:cNvPicPr>
            <a:picLocks noChangeAspect="1"/>
          </p:cNvPicPr>
          <p:nvPr/>
        </p:nvPicPr>
        <p:blipFill>
          <a:blip r:embed="rId4">
            <a:extLst/>
          </a:blip>
          <a:stretch>
            <a:fillRect/>
          </a:stretch>
        </p:blipFill>
        <p:spPr>
          <a:xfrm>
            <a:off x="0" y="5828631"/>
            <a:ext cx="12209382" cy="1029369"/>
          </a:xfrm>
          <a:prstGeom prst="rect">
            <a:avLst/>
          </a:prstGeom>
          <a:ln w="12700">
            <a:miter lim="400000"/>
          </a:ln>
        </p:spPr>
      </p:pic>
      <p:sp>
        <p:nvSpPr>
          <p:cNvPr id="173" name="Text Box 8"/>
          <p:cNvSpPr txBox="1"/>
          <p:nvPr/>
        </p:nvSpPr>
        <p:spPr>
          <a:xfrm>
            <a:off x="7208518" y="6284670"/>
            <a:ext cx="4937762" cy="288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R="259715" algn="r">
              <a:tabLst>
                <a:tab pos="3327400" algn="l"/>
              </a:tabLst>
              <a:defRPr sz="1400" b="1">
                <a:solidFill>
                  <a:srgbClr val="FFFFFF"/>
                </a:solidFill>
                <a:latin typeface="Arial"/>
                <a:ea typeface="Arial"/>
                <a:cs typeface="Arial"/>
                <a:sym typeface="Arial"/>
              </a:defRPr>
            </a:lvl1pPr>
          </a:lstStyle>
          <a:p>
            <a:r>
              <a:t>For Scotland's learners, with Scotland's educators</a:t>
            </a:r>
          </a:p>
        </p:txBody>
      </p:sp>
      <p:sp>
        <p:nvSpPr>
          <p:cNvPr id="174" name="Title 1"/>
          <p:cNvSpPr txBox="1">
            <a:spLocks noGrp="1"/>
          </p:cNvSpPr>
          <p:nvPr>
            <p:ph type="title"/>
          </p:nvPr>
        </p:nvSpPr>
        <p:spPr>
          <a:xfrm>
            <a:off x="611801" y="525849"/>
            <a:ext cx="11049507" cy="782322"/>
          </a:xfrm>
          <a:prstGeom prst="rect">
            <a:avLst/>
          </a:prstGeom>
        </p:spPr>
        <p:txBody>
          <a:bodyPr/>
          <a:lstStyle/>
          <a:p>
            <a:pPr defTabSz="832103">
              <a:defRPr sz="2400"/>
            </a:pPr>
            <a:r>
              <a:t>2. Create a Project Nest to document the progress of the design cycle</a:t>
            </a:r>
          </a:p>
        </p:txBody>
      </p:sp>
      <p:sp>
        <p:nvSpPr>
          <p:cNvPr id="175" name="Content Placeholder 2"/>
          <p:cNvSpPr txBox="1">
            <a:spLocks noGrp="1"/>
          </p:cNvSpPr>
          <p:nvPr>
            <p:ph type="body" idx="1"/>
          </p:nvPr>
        </p:nvSpPr>
        <p:spPr>
          <a:xfrm>
            <a:off x="1019510" y="1507436"/>
            <a:ext cx="10521292" cy="4511534"/>
          </a:xfrm>
          <a:prstGeom prst="rect">
            <a:avLst/>
          </a:prstGeom>
        </p:spPr>
        <p:txBody>
          <a:bodyPr/>
          <a:lstStyle/>
          <a:p>
            <a:pPr defTabSz="877822">
              <a:lnSpc>
                <a:spcPct val="90000"/>
              </a:lnSpc>
              <a:defRPr sz="1700"/>
            </a:pPr>
            <a:r>
              <a:t>A </a:t>
            </a:r>
            <a:r>
              <a:rPr u="sng">
                <a:solidFill>
                  <a:srgbClr val="0000FF"/>
                </a:solidFill>
                <a:uFill>
                  <a:solidFill>
                    <a:srgbClr val="0000FF"/>
                  </a:solidFill>
                </a:uFill>
                <a:hlinkClick r:id="rId5"/>
              </a:rPr>
              <a:t>Project Nest </a:t>
            </a:r>
            <a:r>
              <a:t>is a visual space, physically or virtually, where the thinking and progress of a curriculum design cycle can be documented, shared and discussed. It works as a continual reminder of the collaborative process and a centralised hub for educators and learners to visit where they can keep their ideas and enthusiasm bubbling away. A Project Nest can also be a critical component of an IDL project’s initial phase, linking questions and research to the development of ideas and learning activities.</a:t>
            </a:r>
          </a:p>
          <a:p>
            <a:pPr defTabSz="877822">
              <a:lnSpc>
                <a:spcPct val="90000"/>
              </a:lnSpc>
              <a:defRPr sz="1700"/>
            </a:pPr>
            <a:r>
              <a:t>Think of ways to create your own Project Nest in your setting. Here are some suggestions:</a:t>
            </a:r>
          </a:p>
          <a:p>
            <a:pPr marL="457200" indent="-457200" defTabSz="877822">
              <a:lnSpc>
                <a:spcPct val="90000"/>
              </a:lnSpc>
              <a:buSzPct val="100000"/>
              <a:buAutoNum type="arabicPeriod"/>
              <a:defRPr sz="1700"/>
            </a:pPr>
            <a:r>
              <a:t>Decide whether you need to use a single wall, a whole room or several set display areas. </a:t>
            </a:r>
          </a:p>
          <a:p>
            <a:pPr marL="457200" indent="-457200" defTabSz="877822">
              <a:lnSpc>
                <a:spcPct val="90000"/>
              </a:lnSpc>
              <a:buSzPct val="100000"/>
              <a:buAutoNum type="arabicPeriod"/>
              <a:defRPr sz="1700"/>
            </a:pPr>
            <a:r>
              <a:t>Who will see the Project Nest? Make the space as accessible as possible, especially to include learners.</a:t>
            </a:r>
          </a:p>
          <a:p>
            <a:pPr marL="457200" indent="-457200" defTabSz="877822">
              <a:lnSpc>
                <a:spcPct val="90000"/>
              </a:lnSpc>
              <a:buSzPct val="100000"/>
              <a:buAutoNum type="arabicPeriod"/>
              <a:defRPr sz="1700"/>
            </a:pPr>
            <a:r>
              <a:t>Keep items, ideas and resources at eye level – it helps to motivate participants and spot connections too.</a:t>
            </a:r>
          </a:p>
          <a:p>
            <a:pPr marL="457200" indent="-457200" defTabSz="877822">
              <a:lnSpc>
                <a:spcPct val="90000"/>
              </a:lnSpc>
              <a:buSzPct val="100000"/>
              <a:buAutoNum type="arabicPeriod"/>
              <a:defRPr sz="1700"/>
            </a:pPr>
            <a:r>
              <a:t>Encourage participants to continually contribute their thoughts to the Project Nest.</a:t>
            </a:r>
          </a:p>
          <a:p>
            <a:pPr marL="457200" indent="-457200" defTabSz="877822">
              <a:lnSpc>
                <a:spcPct val="90000"/>
              </a:lnSpc>
              <a:buSzPct val="100000"/>
              <a:buAutoNum type="arabicPeriod"/>
              <a:defRPr sz="1700"/>
            </a:pPr>
            <a:r>
              <a:t>Invite other colleagues, parents and the wider community to visit the Project Nest – provide post-it notes for them to leave comment.</a:t>
            </a:r>
          </a:p>
          <a:p>
            <a:pPr marL="457200" indent="-457200" defTabSz="877822">
              <a:lnSpc>
                <a:spcPct val="90000"/>
              </a:lnSpc>
              <a:buSzPct val="100000"/>
              <a:buAutoNum type="arabicPeriod"/>
              <a:defRPr sz="1700"/>
            </a:pPr>
            <a:r>
              <a:t>Keep it messy! It is a work in progress until you are ready to start organising your ideas.</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Powerpoint_template">
  <a:themeElements>
    <a:clrScheme name="Powerpoin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owerpoint_template">
      <a:majorFont>
        <a:latin typeface="Calibri"/>
        <a:ea typeface="Calibri"/>
        <a:cs typeface="Calibri"/>
      </a:majorFont>
      <a:minorFont>
        <a:latin typeface="Helvetica"/>
        <a:ea typeface="Helvetica"/>
        <a:cs typeface="Helvetica"/>
      </a:minorFont>
    </a:fontScheme>
    <a:fmtScheme name="Powerpoin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werpoint_template">
  <a:themeElements>
    <a:clrScheme name="Powerpoin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owerpoint_template">
      <a:majorFont>
        <a:latin typeface="Calibri"/>
        <a:ea typeface="Calibri"/>
        <a:cs typeface="Calibri"/>
      </a:majorFont>
      <a:minorFont>
        <a:latin typeface="Helvetica"/>
        <a:ea typeface="Helvetica"/>
        <a:cs typeface="Helvetica"/>
      </a:minorFont>
    </a:fontScheme>
    <a:fmtScheme name="Powerpoin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TotalTime>
  <Words>1565</Words>
  <Application>Microsoft Office PowerPoint</Application>
  <PresentationFormat>Widescreen</PresentationFormat>
  <Paragraphs>93</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Roman</vt:lpstr>
      <vt:lpstr>Powerpoint_template</vt:lpstr>
      <vt:lpstr>PowerPoint Presentation</vt:lpstr>
      <vt:lpstr>How to use this download pack</vt:lpstr>
      <vt:lpstr>Discussion activities</vt:lpstr>
      <vt:lpstr>PowerPoint Presentation</vt:lpstr>
      <vt:lpstr>1. Adopt and adapt an enquiry design cycle </vt:lpstr>
      <vt:lpstr>1. Adopt and adapt an enquiry design cycle </vt:lpstr>
      <vt:lpstr>PowerPoint Presentation</vt:lpstr>
      <vt:lpstr>1. Adopt and adapt an enquiry design cycle </vt:lpstr>
      <vt:lpstr>2. Create a Project Nest to document the progress of the design cycle</vt:lpstr>
      <vt:lpstr>2. Create a Project Nest to document the progress of the design cycle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Curriculum Design Cycle</dc:title>
  <dc:creator>Stevenson J (Jeremy)</dc:creator>
  <cp:lastModifiedBy>Stevenson J (Jeremy)</cp:lastModifiedBy>
  <cp:revision>2</cp:revision>
  <dcterms:modified xsi:type="dcterms:W3CDTF">2022-04-22T10:28:03Z</dcterms:modified>
</cp:coreProperties>
</file>