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0" r:id="rId5"/>
    <p:sldId id="317" r:id="rId6"/>
    <p:sldId id="321" r:id="rId7"/>
    <p:sldId id="301" r:id="rId8"/>
    <p:sldId id="322" r:id="rId9"/>
    <p:sldId id="302" r:id="rId10"/>
    <p:sldId id="323" r:id="rId11"/>
    <p:sldId id="324" r:id="rId12"/>
    <p:sldId id="315" r:id="rId13"/>
    <p:sldId id="318" r:id="rId14"/>
    <p:sldId id="313" r:id="rId15"/>
    <p:sldId id="26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rskine" initials="LE" lastIdx="29" clrIdx="0">
    <p:extLst>
      <p:ext uri="{19B8F6BF-5375-455C-9EA6-DF929625EA0E}">
        <p15:presenceInfo xmlns:p15="http://schemas.microsoft.com/office/powerpoint/2012/main" userId="S::Laura_Erskine@rnli.org.uk::35700926-1f7f-4c1d-9d02-aafcf635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C"/>
    <a:srgbClr val="0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0" autoAdjust="0"/>
    <p:restoredTop sz="96181" autoAdjust="0"/>
  </p:normalViewPr>
  <p:slideViewPr>
    <p:cSldViewPr>
      <p:cViewPr varScale="1">
        <p:scale>
          <a:sx n="81" d="100"/>
          <a:sy n="81" d="100"/>
        </p:scale>
        <p:origin x="1560" y="84"/>
      </p:cViewPr>
      <p:guideLst>
        <p:guide orient="horz" pos="18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244E-BBA3-4B36-B076-718715CBC1E8}" type="datetimeFigureOut">
              <a:rPr lang="en-GB" smtClean="0"/>
              <a:t>27/03/2023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99EA-92DD-4127-AC64-7860277EFB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26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60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4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99EA-92DD-4127-AC64-7860277EFBC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05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36" y="4174231"/>
            <a:ext cx="5686400" cy="86409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112" y="496632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06" y="476672"/>
            <a:ext cx="408157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 userDrawn="1"/>
        </p:nvSpPr>
        <p:spPr>
          <a:xfrm>
            <a:off x="467544" y="6269360"/>
            <a:ext cx="8136904" cy="183976"/>
          </a:xfrm>
          <a:custGeom>
            <a:avLst/>
            <a:gdLst>
              <a:gd name="connsiteX0" fmla="*/ 0 w 7461849"/>
              <a:gd name="connsiteY0" fmla="*/ 307675 h 346494"/>
              <a:gd name="connsiteX1" fmla="*/ 2303253 w 7461849"/>
              <a:gd name="connsiteY1" fmla="*/ 5751 h 346494"/>
              <a:gd name="connsiteX2" fmla="*/ 5331125 w 7461849"/>
              <a:gd name="connsiteY2" fmla="*/ 342181 h 346494"/>
              <a:gd name="connsiteX3" fmla="*/ 7461849 w 7461849"/>
              <a:gd name="connsiteY3" fmla="*/ 3163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1849" h="346494">
                <a:moveTo>
                  <a:pt x="0" y="307675"/>
                </a:moveTo>
                <a:cubicBezTo>
                  <a:pt x="707366" y="153837"/>
                  <a:pt x="1414732" y="0"/>
                  <a:pt x="2303253" y="5751"/>
                </a:cubicBezTo>
                <a:cubicBezTo>
                  <a:pt x="3191774" y="11502"/>
                  <a:pt x="4471359" y="337868"/>
                  <a:pt x="5331125" y="342181"/>
                </a:cubicBezTo>
                <a:cubicBezTo>
                  <a:pt x="6190891" y="346494"/>
                  <a:pt x="6826370" y="189062"/>
                  <a:pt x="7461849" y="31630"/>
                </a:cubicBezTo>
              </a:path>
            </a:pathLst>
          </a:custGeom>
          <a:noFill/>
          <a:ln w="127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89DFD2-9D3B-873D-4AE9-DD920816C6B7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CC83B-D74D-7D43-DCC9-988C51554207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8E9C9D-A60C-2CFF-4055-19D938A06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" b="77389"/>
          <a:stretch/>
        </p:blipFill>
        <p:spPr>
          <a:xfrm>
            <a:off x="0" y="1"/>
            <a:ext cx="9144000" cy="1340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37854" cy="71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908720"/>
            <a:ext cx="5686400" cy="86409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B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312" y="1988840"/>
            <a:ext cx="6400800" cy="69492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text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9E679-900B-A04B-ADCE-57CB30C38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6603"/>
            <a:ext cx="9144000" cy="381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0D5AA74-DD55-544D-9805-CDDA16D6E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63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EB1FC-9F4C-8743-3E62-8D5BA7D78640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81F8B3-F8BE-B3C9-BFD8-9748A451619E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96EE1-D743-B440-B0C7-116767CB4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0F9E8-F621-EC5F-DDE4-3AD186F5CAFB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B07327-45F8-E2EC-90F7-1E3C0B3113F7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0A56B9-1B71-D140-9615-F978B9699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DDB641-996C-E942-271F-D9DDA7593EDE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4A703-83B6-3F72-04B4-F8ED4F163F73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7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98B272-32C6-B373-7683-641034795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960"/>
          <a:stretch/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24DA6-4F31-054D-1643-2576352BBE26}"/>
              </a:ext>
            </a:extLst>
          </p:cNvPr>
          <p:cNvSpPr txBox="1"/>
          <p:nvPr userDrawn="1"/>
        </p:nvSpPr>
        <p:spPr>
          <a:xfrm>
            <a:off x="6735552" y="6669360"/>
            <a:ext cx="201622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>
                <a:solidFill>
                  <a:srgbClr val="002B5C"/>
                </a:solidFill>
                <a:latin typeface="Helvetica" pitchFamily="2" charset="0"/>
              </a:rPr>
              <a:t>watersafetyscotland.org.uk</a:t>
            </a:r>
            <a:endParaRPr lang="en-US" sz="700" b="1" dirty="0">
              <a:solidFill>
                <a:srgbClr val="002B5C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B02619-78A0-B394-DE31-46339B3C4207}"/>
              </a:ext>
            </a:extLst>
          </p:cNvPr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  <a:ln w="25400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5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56A1-BCEA-4DC1-8BF2-692F416A8450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DD72-2295-416E-A2EC-9B0AF104EB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a6z3Ve91q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NtJmB7EK9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2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BCCA9-43B7-DC3A-262E-DD80A1C6A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8" b="2438"/>
          <a:stretch/>
        </p:blipFill>
        <p:spPr>
          <a:xfrm>
            <a:off x="0" y="-26086"/>
            <a:ext cx="9144000" cy="688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D8619-278D-49E2-2E33-0D66679F1203}"/>
              </a:ext>
            </a:extLst>
          </p:cNvPr>
          <p:cNvSpPr txBox="1"/>
          <p:nvPr/>
        </p:nvSpPr>
        <p:spPr>
          <a:xfrm>
            <a:off x="755576" y="2924944"/>
            <a:ext cx="6768752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Neue LT 95 Black" panose="020B0500000000000000" pitchFamily="34" charset="0"/>
              </a:rPr>
              <a:t>Water Safety Lesson</a:t>
            </a:r>
          </a:p>
          <a:p>
            <a:r>
              <a:rPr lang="en-US" sz="4400" b="1" dirty="0">
                <a:solidFill>
                  <a:srgbClr val="007DA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872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AF3D-C7B8-7483-F48C-0FDE232C51A9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5 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In an Emergency, Call 999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95D07F-759A-0882-0ABD-62503B253BA0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Online Media 4" descr="In an Emergency, Call 999">
            <a:hlinkClick r:id="" action="ppaction://media"/>
            <a:extLst>
              <a:ext uri="{FF2B5EF4-FFF2-40B4-BE49-F238E27FC236}">
                <a16:creationId xmlns:a16="http://schemas.microsoft.com/office/drawing/2014/main" id="{94D7E9D1-B908-43D4-F269-2190ED826B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0146" y="2132856"/>
            <a:ext cx="6923707" cy="3911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D0198-E28B-A030-8C8D-1617947F1A4B}"/>
              </a:ext>
            </a:extLst>
          </p:cNvPr>
          <p:cNvSpPr txBox="1"/>
          <p:nvPr/>
        </p:nvSpPr>
        <p:spPr>
          <a:xfrm>
            <a:off x="3023760" y="6165304"/>
            <a:ext cx="30964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youtube.com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watch?v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=Ma6z3Ve91qE</a:t>
            </a:r>
          </a:p>
          <a:p>
            <a:pPr algn="ctr"/>
            <a:endParaRPr lang="en-GB" sz="1200" b="1" dirty="0">
              <a:solidFill>
                <a:srgbClr val="007DAC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200" b="1" dirty="0">
              <a:solidFill>
                <a:srgbClr val="007DA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B302A9-0C4E-6D42-81E9-0565ED37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960"/>
          <a:stretch/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15E609A-10E9-BB01-D2FE-8F27093638E9}"/>
              </a:ext>
            </a:extLst>
          </p:cNvPr>
          <p:cNvSpPr txBox="1">
            <a:spLocks/>
          </p:cNvSpPr>
          <p:nvPr/>
        </p:nvSpPr>
        <p:spPr>
          <a:xfrm>
            <a:off x="1475656" y="5589240"/>
            <a:ext cx="7416824" cy="1205199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Would you have entered the water?</a:t>
            </a:r>
          </a:p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What could you have said to prevent him entering the water?</a:t>
            </a:r>
          </a:p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Why is it important to never enter the water to help someone?</a:t>
            </a:r>
          </a:p>
          <a:p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What are the appropriate steps to take if someone gets into trouble in the water?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ACF5E-BDAF-59ED-83E4-B74660057AFC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Recap - In an Emergency, Call 999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F77D56-2C58-AAC2-5AA0-A499708BEDD5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722CB8B-BFD8-E183-5070-5AFB2265EF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79" r="68500" b="33971"/>
          <a:stretch/>
        </p:blipFill>
        <p:spPr>
          <a:xfrm>
            <a:off x="467544" y="2147869"/>
            <a:ext cx="3048983" cy="416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3B1C0-A5EA-3935-DE42-9E42D9E23F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92" t="13186" r="11002" b="28937"/>
          <a:stretch/>
        </p:blipFill>
        <p:spPr>
          <a:xfrm>
            <a:off x="4644008" y="2060848"/>
            <a:ext cx="3384376" cy="41669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6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BA07D1A-F872-8C4A-B742-28B401D7AB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381B5B-D7AD-1FD1-AB94-301C25153D5A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Plenary: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Mini Quiz</a:t>
            </a:r>
            <a:endParaRPr lang="en-GB" sz="20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8983CA-B66D-35B4-5016-CBFFE17E65AA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6D883F-A9F7-020B-0542-13705263542A}"/>
              </a:ext>
            </a:extLst>
          </p:cNvPr>
          <p:cNvSpPr txBox="1"/>
          <p:nvPr/>
        </p:nvSpPr>
        <p:spPr>
          <a:xfrm>
            <a:off x="539552" y="2276872"/>
            <a:ext cx="6859624" cy="3916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Dangers are always easy to see. 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water can be very cold in Scotland, even in the summer holidays.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for the weather, wearing the right clothing and </a:t>
            </a:r>
            <a:b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bringing equipment can make your day out safer.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Staying near a parent/guardian near water will keep me safer.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I fall into cold water, I should float on my back like a starfish until I get </a:t>
            </a:r>
            <a:r>
              <a:rPr lang="en-GB" sz="140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used </a:t>
            </a:r>
            <a:br>
              <a:rPr lang="en-GB" sz="140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temperature of the water and then shout for help or try to swim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It’s important to never go into the water to help someone – even a friend or pet.</a:t>
            </a:r>
          </a:p>
          <a:p>
            <a:pPr marL="342900" lvl="0" indent="-342900">
              <a:lnSpc>
                <a:spcPts val="17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2B5C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should dial 999 in an emergency.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FBB61-674F-9ECB-B51D-47DFE594E1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00" t="42899" r="38450" b="41600"/>
          <a:stretch/>
        </p:blipFill>
        <p:spPr>
          <a:xfrm>
            <a:off x="6351545" y="1998530"/>
            <a:ext cx="2797882" cy="19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35815-88FD-242B-7903-7080642628EB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Reflection time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537608-C2DF-CD57-F818-1D5F103F77D2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3E9AEB0-F744-9241-6CA2-DBAE856969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04864"/>
            <a:ext cx="1333042" cy="3717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47B84-8ED1-89DB-AE3C-39A627941D56}"/>
              </a:ext>
            </a:extLst>
          </p:cNvPr>
          <p:cNvSpPr txBox="1"/>
          <p:nvPr/>
        </p:nvSpPr>
        <p:spPr>
          <a:xfrm>
            <a:off x="2771800" y="2685596"/>
            <a:ext cx="5400600" cy="2755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2B5C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b="1" dirty="0">
                <a:solidFill>
                  <a:srgbClr val="002B5C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hree things I learnt today.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002B5C"/>
              </a:solidFill>
              <a:effectLst/>
              <a:latin typeface="Helvetica Neue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002B5C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things I can tell someone about water safety.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002B5C"/>
              </a:solidFill>
              <a:effectLst/>
              <a:latin typeface="Helvetica Neue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002B5C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question I still have.</a:t>
            </a:r>
            <a:endParaRPr lang="en-US" sz="2400" b="1" dirty="0">
              <a:solidFill>
                <a:srgbClr val="002B5C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A634E79-E10D-1F42-B66B-68971619F57C}"/>
              </a:ext>
            </a:extLst>
          </p:cNvPr>
          <p:cNvSpPr txBox="1">
            <a:spLocks/>
          </p:cNvSpPr>
          <p:nvPr/>
        </p:nvSpPr>
        <p:spPr>
          <a:xfrm>
            <a:off x="664777" y="3762933"/>
            <a:ext cx="3835215" cy="1682292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Bef>
                <a:spcPts val="1032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1800" dirty="0">
                <a:solidFill>
                  <a:schemeClr val="tx2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Discuss possible dangers in or near water.</a:t>
            </a:r>
          </a:p>
          <a:p>
            <a:pPr marL="342900" lvl="0" indent="-342900">
              <a:lnSpc>
                <a:spcPct val="107000"/>
              </a:lnSpc>
              <a:spcBef>
                <a:spcPts val="1032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1800" dirty="0">
                <a:solidFill>
                  <a:schemeClr val="tx2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how I can keep myself and others safe when in or near water.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329F25-CE52-1748-BA14-ED50ACF1B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37" t="37756" r="41338" b="38869"/>
          <a:stretch/>
        </p:blipFill>
        <p:spPr>
          <a:xfrm>
            <a:off x="251520" y="1759762"/>
            <a:ext cx="1584176" cy="15121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C075A2-B282-8E40-BD4F-D6C9012939E5}"/>
              </a:ext>
            </a:extLst>
          </p:cNvPr>
          <p:cNvSpPr txBox="1">
            <a:spLocks/>
          </p:cNvSpPr>
          <p:nvPr/>
        </p:nvSpPr>
        <p:spPr>
          <a:xfrm>
            <a:off x="1763301" y="1916832"/>
            <a:ext cx="2880707" cy="11782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chemeClr val="tx2"/>
                </a:solidFill>
                <a:latin typeface="Helvetica" pitchFamily="2" charset="0"/>
              </a:rPr>
              <a:t>Learning</a:t>
            </a:r>
          </a:p>
          <a:p>
            <a:pPr algn="l"/>
            <a:r>
              <a:rPr lang="en-GB" sz="4000" b="1" dirty="0">
                <a:solidFill>
                  <a:schemeClr val="tx2"/>
                </a:solidFill>
                <a:latin typeface="Helvetica" pitchFamily="2" charset="0"/>
              </a:rPr>
              <a:t>Objectives</a:t>
            </a:r>
          </a:p>
        </p:txBody>
      </p:sp>
      <p:pic>
        <p:nvPicPr>
          <p:cNvPr id="9" name="Picture 8" descr="A picture containing nature, rock, outdoor, water&#10;&#10;Description automatically generated">
            <a:extLst>
              <a:ext uri="{FF2B5EF4-FFF2-40B4-BE49-F238E27FC236}">
                <a16:creationId xmlns:a16="http://schemas.microsoft.com/office/drawing/2014/main" id="{96B16C43-6C49-7C07-D91F-A19E9B608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27" b="10194"/>
          <a:stretch/>
        </p:blipFill>
        <p:spPr>
          <a:xfrm>
            <a:off x="5154370" y="1484785"/>
            <a:ext cx="3522086" cy="4695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B1CA4-EFF5-AC3E-8F96-28D5E0D0CF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093" y="-243408"/>
            <a:ext cx="2254179" cy="15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424053-85DC-DA23-1D94-7B54DE6C1713}"/>
              </a:ext>
            </a:extLst>
          </p:cNvPr>
          <p:cNvSpPr txBox="1">
            <a:spLocks/>
          </p:cNvSpPr>
          <p:nvPr/>
        </p:nvSpPr>
        <p:spPr>
          <a:xfrm>
            <a:off x="611560" y="47667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1" dirty="0">
                <a:solidFill>
                  <a:schemeClr val="bg1"/>
                </a:solidFill>
                <a:latin typeface="Helvetica" pitchFamily="2" charset="0"/>
              </a:rPr>
              <a:t>Word Bank and WSS Code</a:t>
            </a:r>
            <a:endParaRPr lang="en-GB" sz="26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D2CA9-5892-2A2D-D66E-B60A968F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0" r="30165" b="69550"/>
          <a:stretch/>
        </p:blipFill>
        <p:spPr>
          <a:xfrm>
            <a:off x="620388" y="1268760"/>
            <a:ext cx="2160241" cy="208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4CD09-C4DC-D41D-6398-63FF75486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0" t="31390" r="30165" b="44460"/>
          <a:stretch/>
        </p:blipFill>
        <p:spPr>
          <a:xfrm>
            <a:off x="3563888" y="1724074"/>
            <a:ext cx="2160241" cy="165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2D310-0E94-F646-0120-BB23E6A7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60" t="61909" r="30165" b="13941"/>
          <a:stretch/>
        </p:blipFill>
        <p:spPr>
          <a:xfrm>
            <a:off x="6228184" y="1772816"/>
            <a:ext cx="2160241" cy="1656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63219-CBE4-0EBD-52E3-66AA5614C732}"/>
              </a:ext>
            </a:extLst>
          </p:cNvPr>
          <p:cNvSpPr txBox="1"/>
          <p:nvPr/>
        </p:nvSpPr>
        <p:spPr>
          <a:xfrm>
            <a:off x="683568" y="3625962"/>
            <a:ext cx="2097061" cy="2553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Cold water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Staying safe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Weather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Dangers and hazards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Depth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Strength of water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Hidden dangers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 of water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48341-E1CC-30F5-6C7D-BE8741CF26E2}"/>
              </a:ext>
            </a:extLst>
          </p:cNvPr>
          <p:cNvSpPr txBox="1"/>
          <p:nvPr/>
        </p:nvSpPr>
        <p:spPr>
          <a:xfrm>
            <a:off x="3516709" y="3625962"/>
            <a:ext cx="2097061" cy="1343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Stay close to an adult/</a:t>
            </a:r>
            <a:b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parent/guardian/</a:t>
            </a:r>
          </a:p>
          <a:p>
            <a:pPr algn="ctr">
              <a:spcAft>
                <a:spcPts val="100"/>
              </a:spcAft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spcAft>
                <a:spcPts val="1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within a safe depth</a:t>
            </a:r>
          </a:p>
          <a:p>
            <a:pPr algn="ctr">
              <a:spcAft>
                <a:spcPts val="100"/>
              </a:spcAft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>
              <a:spcAft>
                <a:spcPts val="1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prepared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31BEF-8654-269A-A665-6B5BBBC33EBF}"/>
              </a:ext>
            </a:extLst>
          </p:cNvPr>
          <p:cNvSpPr txBox="1"/>
          <p:nvPr/>
        </p:nvSpPr>
        <p:spPr>
          <a:xfrm>
            <a:off x="6259909" y="3625962"/>
            <a:ext cx="2097061" cy="1544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Emergency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Floating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Buoyancy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Treading water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Shout for help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A17E8-CDF0-641C-4B08-F159D66E4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09" b="6635"/>
          <a:stretch/>
        </p:blipFill>
        <p:spPr>
          <a:xfrm>
            <a:off x="467544" y="1961456"/>
            <a:ext cx="3960440" cy="168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61A97-EE8F-C14B-AA83-2DFCDC97B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48" b="14689"/>
          <a:stretch/>
        </p:blipFill>
        <p:spPr>
          <a:xfrm>
            <a:off x="0" y="5057800"/>
            <a:ext cx="9144000" cy="18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47424-E770-41CC-B44C-0D4E7759285C}"/>
              </a:ext>
            </a:extLst>
          </p:cNvPr>
          <p:cNvSpPr txBox="1"/>
          <p:nvPr/>
        </p:nvSpPr>
        <p:spPr>
          <a:xfrm>
            <a:off x="1187624" y="6381328"/>
            <a:ext cx="7459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Helvetica" pitchFamily="2" charset="0"/>
                <a:ea typeface="+mn-lt"/>
                <a:cs typeface="+mn-lt"/>
              </a:rPr>
              <a:t>What activities do you do that are in or near water?</a:t>
            </a:r>
            <a:endParaRPr lang="en-GB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EB1B9-0FBE-2243-B6CB-FCD388D4F8B0}"/>
              </a:ext>
            </a:extLst>
          </p:cNvPr>
          <p:cNvSpPr txBox="1"/>
          <p:nvPr/>
        </p:nvSpPr>
        <p:spPr>
          <a:xfrm>
            <a:off x="-482138" y="1080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09B998-DAA3-014F-A083-0AE3EF4DD15B}"/>
              </a:ext>
            </a:extLst>
          </p:cNvPr>
          <p:cNvSpPr txBox="1">
            <a:spLocks/>
          </p:cNvSpPr>
          <p:nvPr/>
        </p:nvSpPr>
        <p:spPr>
          <a:xfrm>
            <a:off x="251519" y="1287814"/>
            <a:ext cx="8395965" cy="48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1 </a:t>
            </a:r>
            <a:r>
              <a:rPr lang="en-GB" sz="2000" dirty="0">
                <a:solidFill>
                  <a:schemeClr val="bg2"/>
                </a:solidFill>
                <a:latin typeface="Helvetica" pitchFamily="2" charset="0"/>
              </a:rPr>
              <a:t>(Starter) </a:t>
            </a:r>
            <a:r>
              <a:rPr lang="en-GB" sz="2000" b="1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Why is it important to be careful around water?</a:t>
            </a:r>
            <a:endParaRPr lang="en-GB" sz="18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FD962-D18D-3D50-8983-75F3F8583BCB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1E8ADB8-ED72-F61B-29EA-3932A0936E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18" b="18118"/>
          <a:stretch/>
        </p:blipFill>
        <p:spPr>
          <a:xfrm>
            <a:off x="4709760" y="1961456"/>
            <a:ext cx="3960440" cy="1683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25E326-BA3E-3E17-9DC0-8CC28469D0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65" b="9071"/>
          <a:stretch/>
        </p:blipFill>
        <p:spPr>
          <a:xfrm>
            <a:off x="467544" y="3820236"/>
            <a:ext cx="3960440" cy="1683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5D091F-6827-C69C-A024-F3A4FF24BF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60" b="21660"/>
          <a:stretch/>
        </p:blipFill>
        <p:spPr>
          <a:xfrm>
            <a:off x="4709760" y="3820236"/>
            <a:ext cx="3960440" cy="1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4E4EF-959C-459D-0E4C-671F7FD14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4" t="14343" r="10663" b="14343"/>
          <a:stretch/>
        </p:blipFill>
        <p:spPr>
          <a:xfrm>
            <a:off x="395536" y="1484784"/>
            <a:ext cx="4097007" cy="23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EFEE3-ED64-1BAC-FC0E-532D6AEB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0" t="4370" r="16110" b="25340"/>
          <a:stretch/>
        </p:blipFill>
        <p:spPr>
          <a:xfrm>
            <a:off x="395536" y="4008778"/>
            <a:ext cx="4097007" cy="2376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60DFA-3F97-42AC-F8B9-5B55F32269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5" r="13793" b="1545"/>
          <a:stretch/>
        </p:blipFill>
        <p:spPr>
          <a:xfrm>
            <a:off x="4723278" y="1484784"/>
            <a:ext cx="4097007" cy="237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D4CB8-AB20-E403-4C64-B3DABFE904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0" t="12144" b="8526"/>
          <a:stretch/>
        </p:blipFill>
        <p:spPr>
          <a:xfrm>
            <a:off x="4723278" y="4008778"/>
            <a:ext cx="409700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FB44A6A-1A42-FF45-B3E7-406FE20125BD}"/>
              </a:ext>
            </a:extLst>
          </p:cNvPr>
          <p:cNvSpPr txBox="1">
            <a:spLocks/>
          </p:cNvSpPr>
          <p:nvPr/>
        </p:nvSpPr>
        <p:spPr>
          <a:xfrm>
            <a:off x="2051720" y="1198542"/>
            <a:ext cx="7075648" cy="526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3 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Stop and Think, Spot the Dangers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9D86AA-B075-34F7-0EF5-F906CE8C5607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4510067-B862-914D-869E-0173C40A2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7A5C2-B502-3D82-2087-C6EBB86DC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8" t="10708" r="10306" b="8624"/>
          <a:stretch/>
        </p:blipFill>
        <p:spPr>
          <a:xfrm>
            <a:off x="539552" y="2092286"/>
            <a:ext cx="3168352" cy="2049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460B8-32CB-4FF7-397D-0EFA50C8AA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4" t="1121" r="16034" b="20299"/>
          <a:stretch/>
        </p:blipFill>
        <p:spPr>
          <a:xfrm>
            <a:off x="541038" y="4279143"/>
            <a:ext cx="3168352" cy="2049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F627B-10A8-BD40-508A-141055682F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4" t="26255" r="19047" b="1545"/>
          <a:stretch/>
        </p:blipFill>
        <p:spPr>
          <a:xfrm>
            <a:off x="3851920" y="2107755"/>
            <a:ext cx="3168352" cy="2049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D5FD7-579A-E9D8-070C-5FF7B27ADE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99" t="12144" b="8526"/>
          <a:stretch/>
        </p:blipFill>
        <p:spPr>
          <a:xfrm>
            <a:off x="3851920" y="4294614"/>
            <a:ext cx="3168352" cy="2049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B2CD7-0984-7A30-380E-953CE4A08C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85" t="3276" r="30463" b="15049"/>
          <a:stretch/>
        </p:blipFill>
        <p:spPr>
          <a:xfrm>
            <a:off x="7092280" y="2092286"/>
            <a:ext cx="1513654" cy="43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Water Safety with Duncan Scott">
            <a:hlinkClick r:id="" action="ppaction://media"/>
            <a:extLst>
              <a:ext uri="{FF2B5EF4-FFF2-40B4-BE49-F238E27FC236}">
                <a16:creationId xmlns:a16="http://schemas.microsoft.com/office/drawing/2014/main" id="{1BF489F9-662D-1D2A-A949-31CCDC4B89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731" y="1484784"/>
            <a:ext cx="7932538" cy="4481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911723-D84B-344F-93D7-482FB1D30C8D}"/>
              </a:ext>
            </a:extLst>
          </p:cNvPr>
          <p:cNvSpPr txBox="1"/>
          <p:nvPr/>
        </p:nvSpPr>
        <p:spPr>
          <a:xfrm>
            <a:off x="3023760" y="6165304"/>
            <a:ext cx="30964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youtube.com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GB" sz="1200" b="1" dirty="0" err="1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watch?v</a:t>
            </a:r>
            <a:r>
              <a:rPr lang="en-GB" sz="1200" b="1" dirty="0">
                <a:solidFill>
                  <a:srgbClr val="007DA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=LNtJmB7EK9g</a:t>
            </a:r>
          </a:p>
          <a:p>
            <a:pPr algn="ctr"/>
            <a:endParaRPr lang="en-US" sz="1200" b="1" dirty="0">
              <a:solidFill>
                <a:srgbClr val="007DA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58AEB8-4C19-6180-C4A5-A2A3A2D027C2}"/>
              </a:ext>
            </a:extLst>
          </p:cNvPr>
          <p:cNvSpPr txBox="1">
            <a:spLocks/>
          </p:cNvSpPr>
          <p:nvPr/>
        </p:nvSpPr>
        <p:spPr>
          <a:xfrm>
            <a:off x="251519" y="1287814"/>
            <a:ext cx="8395965" cy="48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4 </a:t>
            </a:r>
            <a:r>
              <a:rPr lang="en-GB" sz="2000" dirty="0">
                <a:solidFill>
                  <a:schemeClr val="bg2"/>
                </a:solidFill>
                <a:latin typeface="Helvetica" pitchFamily="2" charset="0"/>
              </a:rPr>
              <a:t>(Optional) </a:t>
            </a:r>
            <a:r>
              <a:rPr lang="en-GB" sz="2000" b="1" dirty="0">
                <a:solidFill>
                  <a:srgbClr val="002B5C"/>
                </a:solidFill>
                <a:latin typeface="Helvetica" pitchFamily="2" charset="0"/>
                <a:ea typeface="+mj-ea"/>
                <a:cs typeface="Arial" pitchFamily="34" charset="0"/>
              </a:rPr>
              <a:t>Cold Water Activity</a:t>
            </a:r>
            <a:endParaRPr lang="en-GB" sz="1800" dirty="0">
              <a:solidFill>
                <a:srgbClr val="002B5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1027D3-2885-377F-FEB3-9B767001340E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icture containing indoor, food, beverage, yogurt&#10;&#10;Description automatically generated">
            <a:extLst>
              <a:ext uri="{FF2B5EF4-FFF2-40B4-BE49-F238E27FC236}">
                <a16:creationId xmlns:a16="http://schemas.microsoft.com/office/drawing/2014/main" id="{811013DF-AA28-D34B-ED28-F1E5B71DC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0848"/>
            <a:ext cx="5760640" cy="432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14CDB-5F36-8D84-E86B-18C6BB0E0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1" t="28883" r="35759" b="23252"/>
          <a:stretch/>
        </p:blipFill>
        <p:spPr>
          <a:xfrm>
            <a:off x="6668123" y="1988840"/>
            <a:ext cx="2080341" cy="1712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AC5E3-E3DF-EC4D-3592-E1AD1DEBE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3" t="40550" r="38113" b="41601"/>
          <a:stretch/>
        </p:blipFill>
        <p:spPr>
          <a:xfrm>
            <a:off x="6676450" y="3747415"/>
            <a:ext cx="2144022" cy="22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D5516E-716F-8C52-C71B-F462C28411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7" y="2420888"/>
            <a:ext cx="1968322" cy="2880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32E6B-8FF9-178D-8DFD-3DBFBCACA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452" y="2420888"/>
            <a:ext cx="1968322" cy="2880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498743-1F0E-C642-3B2A-F422E0AAF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815" y="2420888"/>
            <a:ext cx="1968322" cy="2880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F4EDBC-95B8-3459-DD00-2B0EDF636B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414" y="2420888"/>
            <a:ext cx="1968322" cy="288031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1C641F6-968B-EB43-B3DD-1E1588C76245}"/>
              </a:ext>
            </a:extLst>
          </p:cNvPr>
          <p:cNvSpPr txBox="1">
            <a:spLocks/>
          </p:cNvSpPr>
          <p:nvPr/>
        </p:nvSpPr>
        <p:spPr>
          <a:xfrm>
            <a:off x="323528" y="1198542"/>
            <a:ext cx="7075648" cy="5268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chemeClr val="bg2"/>
                </a:solidFill>
                <a:latin typeface="Helvetica" pitchFamily="2" charset="0"/>
              </a:rPr>
              <a:t>Activity 5  </a:t>
            </a:r>
            <a:r>
              <a:rPr lang="en-GB" sz="2000" b="1" dirty="0">
                <a:solidFill>
                  <a:schemeClr val="tx2"/>
                </a:solidFill>
                <a:latin typeface="Helvetica" pitchFamily="2" charset="0"/>
              </a:rPr>
              <a:t>In an Emergency, Call 999</a:t>
            </a:r>
            <a:endParaRPr lang="en-GB" sz="2000" b="1" dirty="0">
              <a:latin typeface="Helvetica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4522F3-F1FB-5224-E036-1AD65290B9EA}"/>
              </a:ext>
            </a:extLst>
          </p:cNvPr>
          <p:cNvCxnSpPr>
            <a:cxnSpLocks/>
          </p:cNvCxnSpPr>
          <p:nvPr/>
        </p:nvCxnSpPr>
        <p:spPr>
          <a:xfrm>
            <a:off x="323528" y="1772816"/>
            <a:ext cx="84969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71CB803-B2D6-1CB0-97A9-4AD6679519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7" y="6466002"/>
            <a:ext cx="9144000" cy="381397"/>
          </a:xfrm>
          <a:prstGeom prst="rect">
            <a:avLst/>
          </a:prstGeom>
        </p:spPr>
      </p:pic>
      <p:pic>
        <p:nvPicPr>
          <p:cNvPr id="2" name="Picture 1" descr="A group of kids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EFC6BC1-38AB-CCFA-C18C-DDA7C8667D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420888"/>
            <a:ext cx="1968323" cy="2880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55732-05DA-AF28-B3C6-0899976713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452" y="2420888"/>
            <a:ext cx="1968322" cy="2880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BF32B-A9E7-6536-E497-BCFCF9F0D6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815" y="2420888"/>
            <a:ext cx="1968322" cy="2880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35DE0-2C00-4CE1-8C8E-8EC78A5754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414" y="2420888"/>
            <a:ext cx="1968322" cy="28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002B5C"/>
      </a:dk2>
      <a:lt2>
        <a:srgbClr val="007FBD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77CBF7543F7458ABE9A64214E465D" ma:contentTypeVersion="12" ma:contentTypeDescription="Create a new document." ma:contentTypeScope="" ma:versionID="3a0ce11da9ec94e61049b810f1c46ea9">
  <xsd:schema xmlns:xsd="http://www.w3.org/2001/XMLSchema" xmlns:xs="http://www.w3.org/2001/XMLSchema" xmlns:p="http://schemas.microsoft.com/office/2006/metadata/properties" xmlns:ns2="2dd3dfd6-e0f2-4563-82b8-e4afe48f6747" xmlns:ns3="2eed496d-d877-4b3e-abd5-da427ea8d5f8" targetNamespace="http://schemas.microsoft.com/office/2006/metadata/properties" ma:root="true" ma:fieldsID="311bf26a7954b7302453bb2e4f103c8d" ns2:_="" ns3:_="">
    <xsd:import namespace="2dd3dfd6-e0f2-4563-82b8-e4afe48f6747"/>
    <xsd:import namespace="2eed496d-d877-4b3e-abd5-da427ea8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3dfd6-e0f2-4563-82b8-e4afe48f6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d496d-d877-4b3e-abd5-da427ea8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D064DE-41A2-4F97-B045-1061C533D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E5D8B-3A43-4962-9B53-88C2D408D89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dd3dfd6-e0f2-4563-82b8-e4afe48f674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eed496d-d877-4b3e-abd5-da427ea8d5f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277CA4-4AAB-4057-80A8-BBD5D6B90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3dfd6-e0f2-4563-82b8-e4afe48f6747"/>
    <ds:schemaRef ds:uri="2eed496d-d877-4b3e-abd5-da427ea8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97106</TotalTime>
  <Words>363</Words>
  <Application>Microsoft Office PowerPoint</Application>
  <PresentationFormat>On-screen Show (4:3)</PresentationFormat>
  <Paragraphs>58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HelveticaNeue LT 95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Gould</dc:creator>
  <cp:lastModifiedBy>Jeremy Stevenson</cp:lastModifiedBy>
  <cp:revision>296</cp:revision>
  <dcterms:created xsi:type="dcterms:W3CDTF">2017-06-27T10:51:38Z</dcterms:created>
  <dcterms:modified xsi:type="dcterms:W3CDTF">2023-03-27T14:45:45Z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0x010100E1C77CBF7543F7458ABE9A64214E465D</vt:lpwstr>
  </property>
</Properties>
</file>