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3" r:id="rId5"/>
  </p:sldMasterIdLst>
  <p:notesMasterIdLst>
    <p:notesMasterId r:id="rId29"/>
  </p:notesMasterIdLst>
  <p:sldIdLst>
    <p:sldId id="2851" r:id="rId6"/>
    <p:sldId id="2852" r:id="rId7"/>
    <p:sldId id="2853" r:id="rId8"/>
    <p:sldId id="2854" r:id="rId9"/>
    <p:sldId id="2823" r:id="rId10"/>
    <p:sldId id="2861" r:id="rId11"/>
    <p:sldId id="2862" r:id="rId12"/>
    <p:sldId id="2863" r:id="rId13"/>
    <p:sldId id="2864" r:id="rId14"/>
    <p:sldId id="2865" r:id="rId15"/>
    <p:sldId id="2866" r:id="rId16"/>
    <p:sldId id="2867" r:id="rId17"/>
    <p:sldId id="2868" r:id="rId18"/>
    <p:sldId id="2869" r:id="rId19"/>
    <p:sldId id="2859" r:id="rId20"/>
    <p:sldId id="2860" r:id="rId21"/>
    <p:sldId id="2805" r:id="rId22"/>
    <p:sldId id="2807" r:id="rId23"/>
    <p:sldId id="2858" r:id="rId24"/>
    <p:sldId id="2857" r:id="rId25"/>
    <p:sldId id="2856" r:id="rId26"/>
    <p:sldId id="2828" r:id="rId27"/>
    <p:sldId id="2855" r:id="rId28"/>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601D2C-5065-76F8-9277-7D6004787623}" name="Sarah Robinson Galloway" initials="SR" userId="S::srobinson@youthlink.scot::76a47042-6edb-49fa-8a76-d50dd0acb644" providerId="AD"/>
  <p188:author id="{9736429B-6E2E-DEC9-F34F-053449801DCC}" name="Guest User" initials="GU" userId="S::urn:spo:anon#a1d5fef5195196f428d6d73bb8d7f1da91b281ed1e86652682f588a093497da5::" providerId="AD"/>
  <p188:author id="{525B84CE-BC4A-CBC0-B679-1EA1895733BE}" name="melina.valdelievre@educationscotland.gov.scot" initials="me" userId="S::urn:spo:guest#melina.valdelievre@educationscotland.gov.scot::"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179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28D5C9-DE56-8E18-E029-42C100D2CDF1}" v="564" dt="2025-09-23T19:21:15.081"/>
    <p1510:client id="{D487B648-46A3-7994-D3C2-AD98DC912950}" v="20" dt="2025-09-23T19:36:09.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Constable" userId="S::esrconstable@glow.gov.uk::3a5966ff-573a-4ebf-a6a7-3758ddf27a4b" providerId="AD" clId="Web-{D487B648-46A3-7994-D3C2-AD98DC912950}"/>
    <pc:docChg chg="modSld">
      <pc:chgData name="Rebekah Constable" userId="S::esrconstable@glow.gov.uk::3a5966ff-573a-4ebf-a6a7-3758ddf27a4b" providerId="AD" clId="Web-{D487B648-46A3-7994-D3C2-AD98DC912950}" dt="2025-09-23T19:36:09.644" v="12" actId="1076"/>
      <pc:docMkLst>
        <pc:docMk/>
      </pc:docMkLst>
      <pc:sldChg chg="modSp">
        <pc:chgData name="Rebekah Constable" userId="S::esrconstable@glow.gov.uk::3a5966ff-573a-4ebf-a6a7-3758ddf27a4b" providerId="AD" clId="Web-{D487B648-46A3-7994-D3C2-AD98DC912950}" dt="2025-09-23T19:36:09.644" v="12" actId="1076"/>
        <pc:sldMkLst>
          <pc:docMk/>
          <pc:sldMk cId="1934164855" sldId="2807"/>
        </pc:sldMkLst>
        <pc:spChg chg="mod">
          <ac:chgData name="Rebekah Constable" userId="S::esrconstable@glow.gov.uk::3a5966ff-573a-4ebf-a6a7-3758ddf27a4b" providerId="AD" clId="Web-{D487B648-46A3-7994-D3C2-AD98DC912950}" dt="2025-09-23T19:36:09.644" v="12" actId="1076"/>
          <ac:spMkLst>
            <pc:docMk/>
            <pc:sldMk cId="1934164855" sldId="2807"/>
            <ac:spMk id="3" creationId="{7109CCD9-04DE-81BB-6B00-101F0A8762F3}"/>
          </ac:spMkLst>
        </pc:spChg>
      </pc:sldChg>
      <pc:sldChg chg="modSp">
        <pc:chgData name="Rebekah Constable" userId="S::esrconstable@glow.gov.uk::3a5966ff-573a-4ebf-a6a7-3758ddf27a4b" providerId="AD" clId="Web-{D487B648-46A3-7994-D3C2-AD98DC912950}" dt="2025-09-23T19:32:02.323" v="5" actId="20577"/>
        <pc:sldMkLst>
          <pc:docMk/>
          <pc:sldMk cId="3939734090" sldId="2828"/>
        </pc:sldMkLst>
        <pc:spChg chg="mod">
          <ac:chgData name="Rebekah Constable" userId="S::esrconstable@glow.gov.uk::3a5966ff-573a-4ebf-a6a7-3758ddf27a4b" providerId="AD" clId="Web-{D487B648-46A3-7994-D3C2-AD98DC912950}" dt="2025-09-23T19:32:02.323" v="5" actId="20577"/>
          <ac:spMkLst>
            <pc:docMk/>
            <pc:sldMk cId="3939734090" sldId="2828"/>
            <ac:spMk id="17" creationId="{F6A04CA7-EEED-68DD-2744-13855B4AD897}"/>
          </ac:spMkLst>
        </pc:spChg>
      </pc:sldChg>
    </pc:docChg>
  </pc:docChgLst>
  <pc:docChgLst>
    <pc:chgData name="Amy Johnson" userId="S::amy.johnson@educationscotland.gov.scot::8b5cb6e7-6089-40fd-9ced-e5a7b48bebbc" providerId="AD" clId="Web-{7F964235-D928-A284-600A-73AE2331AB8A}"/>
    <pc:docChg chg="modSld">
      <pc:chgData name="Amy Johnson" userId="S::amy.johnson@educationscotland.gov.scot::8b5cb6e7-6089-40fd-9ced-e5a7b48bebbc" providerId="AD" clId="Web-{7F964235-D928-A284-600A-73AE2331AB8A}" dt="2025-09-16T11:59:01.917" v="11" actId="14100"/>
      <pc:docMkLst>
        <pc:docMk/>
      </pc:docMkLst>
    </pc:docChg>
  </pc:docChgLst>
  <pc:docChgLst>
    <pc:chgData name="Amy Johnson" userId="S::amy.johnson@educationscotland.gov.scot::8b5cb6e7-6089-40fd-9ced-e5a7b48bebbc" providerId="AD" clId="Web-{75F3E8D6-1471-67C3-0999-8DD2700D7EF3}"/>
    <pc:docChg chg="modSld">
      <pc:chgData name="Amy Johnson" userId="S::amy.johnson@educationscotland.gov.scot::8b5cb6e7-6089-40fd-9ced-e5a7b48bebbc" providerId="AD" clId="Web-{75F3E8D6-1471-67C3-0999-8DD2700D7EF3}" dt="2025-09-03T12:49:44.691" v="12"/>
      <pc:docMkLst>
        <pc:docMk/>
      </pc:docMkLst>
    </pc:docChg>
  </pc:docChgLst>
  <pc:docChgLst>
    <pc:chgData name="Rebekah Constable" userId="S::esrconstable@glow.gov.uk::3a5966ff-573a-4ebf-a6a7-3758ddf27a4b" providerId="AD" clId="Web-{9528D5C9-DE56-8E18-E029-42C100D2CDF1}"/>
    <pc:docChg chg="addSld delSld modSld sldOrd addMainMaster">
      <pc:chgData name="Rebekah Constable" userId="S::esrconstable@glow.gov.uk::3a5966ff-573a-4ebf-a6a7-3758ddf27a4b" providerId="AD" clId="Web-{9528D5C9-DE56-8E18-E029-42C100D2CDF1}" dt="2025-09-23T19:21:15.081" v="547"/>
      <pc:docMkLst>
        <pc:docMk/>
      </pc:docMkLst>
      <pc:sldChg chg="del">
        <pc:chgData name="Rebekah Constable" userId="S::esrconstable@glow.gov.uk::3a5966ff-573a-4ebf-a6a7-3758ddf27a4b" providerId="AD" clId="Web-{9528D5C9-DE56-8E18-E029-42C100D2CDF1}" dt="2025-09-23T18:28:35.801" v="27"/>
        <pc:sldMkLst>
          <pc:docMk/>
          <pc:sldMk cId="1717420105" sldId="267"/>
        </pc:sldMkLst>
      </pc:sldChg>
      <pc:sldChg chg="del">
        <pc:chgData name="Rebekah Constable" userId="S::esrconstable@glow.gov.uk::3a5966ff-573a-4ebf-a6a7-3758ddf27a4b" providerId="AD" clId="Web-{9528D5C9-DE56-8E18-E029-42C100D2CDF1}" dt="2025-09-23T18:50:37.799" v="261"/>
        <pc:sldMkLst>
          <pc:docMk/>
          <pc:sldMk cId="1199071255" sldId="268"/>
        </pc:sldMkLst>
      </pc:sldChg>
      <pc:sldChg chg="del">
        <pc:chgData name="Rebekah Constable" userId="S::esrconstable@glow.gov.uk::3a5966ff-573a-4ebf-a6a7-3758ddf27a4b" providerId="AD" clId="Web-{9528D5C9-DE56-8E18-E029-42C100D2CDF1}" dt="2025-09-23T18:41:50.770" v="208"/>
        <pc:sldMkLst>
          <pc:docMk/>
          <pc:sldMk cId="2944124281" sldId="2705"/>
        </pc:sldMkLst>
      </pc:sldChg>
      <pc:sldChg chg="del">
        <pc:chgData name="Rebekah Constable" userId="S::esrconstable@glow.gov.uk::3a5966ff-573a-4ebf-a6a7-3758ddf27a4b" providerId="AD" clId="Web-{9528D5C9-DE56-8E18-E029-42C100D2CDF1}" dt="2025-09-23T18:29:59.163" v="56"/>
        <pc:sldMkLst>
          <pc:docMk/>
          <pc:sldMk cId="1650509081" sldId="2753"/>
        </pc:sldMkLst>
      </pc:sldChg>
      <pc:sldChg chg="del">
        <pc:chgData name="Rebekah Constable" userId="S::esrconstable@glow.gov.uk::3a5966ff-573a-4ebf-a6a7-3758ddf27a4b" providerId="AD" clId="Web-{9528D5C9-DE56-8E18-E029-42C100D2CDF1}" dt="2025-09-23T18:40:06.708" v="180"/>
        <pc:sldMkLst>
          <pc:docMk/>
          <pc:sldMk cId="3131038661" sldId="2755"/>
        </pc:sldMkLst>
      </pc:sldChg>
      <pc:sldChg chg="del modNotes">
        <pc:chgData name="Rebekah Constable" userId="S::esrconstable@glow.gov.uk::3a5966ff-573a-4ebf-a6a7-3758ddf27a4b" providerId="AD" clId="Web-{9528D5C9-DE56-8E18-E029-42C100D2CDF1}" dt="2025-09-23T18:29:53.397" v="55"/>
        <pc:sldMkLst>
          <pc:docMk/>
          <pc:sldMk cId="3191348224" sldId="2756"/>
        </pc:sldMkLst>
      </pc:sldChg>
      <pc:sldChg chg="add del">
        <pc:chgData name="Rebekah Constable" userId="S::esrconstable@glow.gov.uk::3a5966ff-573a-4ebf-a6a7-3758ddf27a4b" providerId="AD" clId="Web-{9528D5C9-DE56-8E18-E029-42C100D2CDF1}" dt="2025-09-23T18:44:44.291" v="232"/>
        <pc:sldMkLst>
          <pc:docMk/>
          <pc:sldMk cId="916157237" sldId="2776"/>
        </pc:sldMkLst>
      </pc:sldChg>
      <pc:sldChg chg="del">
        <pc:chgData name="Rebekah Constable" userId="S::esrconstable@glow.gov.uk::3a5966ff-573a-4ebf-a6a7-3758ddf27a4b" providerId="AD" clId="Web-{9528D5C9-DE56-8E18-E029-42C100D2CDF1}" dt="2025-09-23T19:07:19.692" v="386"/>
        <pc:sldMkLst>
          <pc:docMk/>
          <pc:sldMk cId="1865471083" sldId="2795"/>
        </pc:sldMkLst>
      </pc:sldChg>
      <pc:sldChg chg="del modNotes">
        <pc:chgData name="Rebekah Constable" userId="S::esrconstable@glow.gov.uk::3a5966ff-573a-4ebf-a6a7-3758ddf27a4b" providerId="AD" clId="Web-{9528D5C9-DE56-8E18-E029-42C100D2CDF1}" dt="2025-09-23T19:17:09.382" v="484"/>
        <pc:sldMkLst>
          <pc:docMk/>
          <pc:sldMk cId="365621464" sldId="2798"/>
        </pc:sldMkLst>
      </pc:sldChg>
      <pc:sldChg chg="del">
        <pc:chgData name="Rebekah Constable" userId="S::esrconstable@glow.gov.uk::3a5966ff-573a-4ebf-a6a7-3758ddf27a4b" providerId="AD" clId="Web-{9528D5C9-DE56-8E18-E029-42C100D2CDF1}" dt="2025-09-23T19:01:12.100" v="340"/>
        <pc:sldMkLst>
          <pc:docMk/>
          <pc:sldMk cId="3790143485" sldId="2800"/>
        </pc:sldMkLst>
      </pc:sldChg>
      <pc:sldChg chg="addSp delSp modSp del">
        <pc:chgData name="Rebekah Constable" userId="S::esrconstable@glow.gov.uk::3a5966ff-573a-4ebf-a6a7-3758ddf27a4b" providerId="AD" clId="Web-{9528D5C9-DE56-8E18-E029-42C100D2CDF1}" dt="2025-09-23T19:01:33.883" v="342"/>
        <pc:sldMkLst>
          <pc:docMk/>
          <pc:sldMk cId="3716843256" sldId="2801"/>
        </pc:sldMkLst>
        <pc:spChg chg="add mod">
          <ac:chgData name="Rebekah Constable" userId="S::esrconstable@glow.gov.uk::3a5966ff-573a-4ebf-a6a7-3758ddf27a4b" providerId="AD" clId="Web-{9528D5C9-DE56-8E18-E029-42C100D2CDF1}" dt="2025-09-23T19:00:08.628" v="334" actId="1076"/>
          <ac:spMkLst>
            <pc:docMk/>
            <pc:sldMk cId="3716843256" sldId="2801"/>
            <ac:spMk id="2" creationId="{CED66440-6D29-658F-3BBE-AB37BF927E08}"/>
          </ac:spMkLst>
        </pc:spChg>
        <pc:spChg chg="del mod">
          <ac:chgData name="Rebekah Constable" userId="S::esrconstable@glow.gov.uk::3a5966ff-573a-4ebf-a6a7-3758ddf27a4b" providerId="AD" clId="Web-{9528D5C9-DE56-8E18-E029-42C100D2CDF1}" dt="2025-09-23T18:59:51.221" v="317"/>
          <ac:spMkLst>
            <pc:docMk/>
            <pc:sldMk cId="3716843256" sldId="2801"/>
            <ac:spMk id="3" creationId="{00000000-0000-0000-0000-000000000000}"/>
          </ac:spMkLst>
        </pc:spChg>
        <pc:spChg chg="mod">
          <ac:chgData name="Rebekah Constable" userId="S::esrconstable@glow.gov.uk::3a5966ff-573a-4ebf-a6a7-3758ddf27a4b" providerId="AD" clId="Web-{9528D5C9-DE56-8E18-E029-42C100D2CDF1}" dt="2025-09-23T18:59:37.596" v="314"/>
          <ac:spMkLst>
            <pc:docMk/>
            <pc:sldMk cId="3716843256" sldId="2801"/>
            <ac:spMk id="4" creationId="{537B5A7E-803F-ADFA-5E52-8B68BE1143A3}"/>
          </ac:spMkLst>
        </pc:spChg>
        <pc:spChg chg="mod">
          <ac:chgData name="Rebekah Constable" userId="S::esrconstable@glow.gov.uk::3a5966ff-573a-4ebf-a6a7-3758ddf27a4b" providerId="AD" clId="Web-{9528D5C9-DE56-8E18-E029-42C100D2CDF1}" dt="2025-09-23T18:59:32.893" v="312"/>
          <ac:spMkLst>
            <pc:docMk/>
            <pc:sldMk cId="3716843256" sldId="2801"/>
            <ac:spMk id="5" creationId="{00000000-0000-0000-0000-000000000000}"/>
          </ac:spMkLst>
        </pc:spChg>
        <pc:spChg chg="mod">
          <ac:chgData name="Rebekah Constable" userId="S::esrconstable@glow.gov.uk::3a5966ff-573a-4ebf-a6a7-3758ddf27a4b" providerId="AD" clId="Web-{9528D5C9-DE56-8E18-E029-42C100D2CDF1}" dt="2025-09-23T18:59:25.721" v="311"/>
          <ac:spMkLst>
            <pc:docMk/>
            <pc:sldMk cId="3716843256" sldId="2801"/>
            <ac:spMk id="6" creationId="{65C80423-C642-8CE7-A0AB-78371D2EDF90}"/>
          </ac:spMkLst>
        </pc:spChg>
        <pc:spChg chg="mod">
          <ac:chgData name="Rebekah Constable" userId="S::esrconstable@glow.gov.uk::3a5966ff-573a-4ebf-a6a7-3758ddf27a4b" providerId="AD" clId="Web-{9528D5C9-DE56-8E18-E029-42C100D2CDF1}" dt="2025-09-23T18:59:34.987" v="313"/>
          <ac:spMkLst>
            <pc:docMk/>
            <pc:sldMk cId="3716843256" sldId="2801"/>
            <ac:spMk id="7" creationId="{F598EED9-B90A-595C-8CAE-933A935B5966}"/>
          </ac:spMkLst>
        </pc:spChg>
      </pc:sldChg>
      <pc:sldChg chg="addSp delSp modSp del">
        <pc:chgData name="Rebekah Constable" userId="S::esrconstable@glow.gov.uk::3a5966ff-573a-4ebf-a6a7-3758ddf27a4b" providerId="AD" clId="Web-{9528D5C9-DE56-8E18-E029-42C100D2CDF1}" dt="2025-09-23T19:21:15.081" v="547"/>
        <pc:sldMkLst>
          <pc:docMk/>
          <pc:sldMk cId="3016448597" sldId="2802"/>
        </pc:sldMkLst>
        <pc:spChg chg="del">
          <ac:chgData name="Rebekah Constable" userId="S::esrconstable@glow.gov.uk::3a5966ff-573a-4ebf-a6a7-3758ddf27a4b" providerId="AD" clId="Web-{9528D5C9-DE56-8E18-E029-42C100D2CDF1}" dt="2025-09-23T19:17:59.994" v="485"/>
          <ac:spMkLst>
            <pc:docMk/>
            <pc:sldMk cId="3016448597" sldId="2802"/>
            <ac:spMk id="3" creationId="{00000000-0000-0000-0000-000000000000}"/>
          </ac:spMkLst>
        </pc:spChg>
        <pc:spChg chg="add del mod">
          <ac:chgData name="Rebekah Constable" userId="S::esrconstable@glow.gov.uk::3a5966ff-573a-4ebf-a6a7-3758ddf27a4b" providerId="AD" clId="Web-{9528D5C9-DE56-8E18-E029-42C100D2CDF1}" dt="2025-09-23T19:18:05.572" v="487"/>
          <ac:spMkLst>
            <pc:docMk/>
            <pc:sldMk cId="3016448597" sldId="2802"/>
            <ac:spMk id="4" creationId="{9B99EE94-FBD8-2C66-B963-FB577BFF53A6}"/>
          </ac:spMkLst>
        </pc:spChg>
        <pc:spChg chg="add del mod">
          <ac:chgData name="Rebekah Constable" userId="S::esrconstable@glow.gov.uk::3a5966ff-573a-4ebf-a6a7-3758ddf27a4b" providerId="AD" clId="Web-{9528D5C9-DE56-8E18-E029-42C100D2CDF1}" dt="2025-09-23T19:18:18.667" v="489"/>
          <ac:spMkLst>
            <pc:docMk/>
            <pc:sldMk cId="3016448597" sldId="2802"/>
            <ac:spMk id="7" creationId="{A24BDE28-0153-F092-23FD-519B9CC51433}"/>
          </ac:spMkLst>
        </pc:spChg>
        <pc:spChg chg="add mod">
          <ac:chgData name="Rebekah Constable" userId="S::esrconstable@glow.gov.uk::3a5966ff-573a-4ebf-a6a7-3758ddf27a4b" providerId="AD" clId="Web-{9528D5C9-DE56-8E18-E029-42C100D2CDF1}" dt="2025-09-23T19:18:18.667" v="489"/>
          <ac:spMkLst>
            <pc:docMk/>
            <pc:sldMk cId="3016448597" sldId="2802"/>
            <ac:spMk id="9" creationId="{0A139AB7-044F-9CF0-2B55-0C8D6AEA9A44}"/>
          </ac:spMkLst>
        </pc:spChg>
      </pc:sldChg>
      <pc:sldChg chg="addSp delSp modSp modNotes">
        <pc:chgData name="Rebekah Constable" userId="S::esrconstable@glow.gov.uk::3a5966ff-573a-4ebf-a6a7-3758ddf27a4b" providerId="AD" clId="Web-{9528D5C9-DE56-8E18-E029-42C100D2CDF1}" dt="2025-09-23T19:01:49.103" v="343"/>
        <pc:sldMkLst>
          <pc:docMk/>
          <pc:sldMk cId="3742542181" sldId="2805"/>
        </pc:sldMkLst>
        <pc:spChg chg="del mod">
          <ac:chgData name="Rebekah Constable" userId="S::esrconstable@glow.gov.uk::3a5966ff-573a-4ebf-a6a7-3758ddf27a4b" providerId="AD" clId="Web-{9528D5C9-DE56-8E18-E029-42C100D2CDF1}" dt="2025-09-23T18:58:39.220" v="302"/>
          <ac:spMkLst>
            <pc:docMk/>
            <pc:sldMk cId="3742542181" sldId="2805"/>
            <ac:spMk id="2" creationId="{A4DDF50C-552E-063C-32CC-FB872D4D26B9}"/>
          </ac:spMkLst>
        </pc:spChg>
        <pc:spChg chg="add mod">
          <ac:chgData name="Rebekah Constable" userId="S::esrconstable@glow.gov.uk::3a5966ff-573a-4ebf-a6a7-3758ddf27a4b" providerId="AD" clId="Web-{9528D5C9-DE56-8E18-E029-42C100D2CDF1}" dt="2025-09-23T18:58:49.580" v="305"/>
          <ac:spMkLst>
            <pc:docMk/>
            <pc:sldMk cId="3742542181" sldId="2805"/>
            <ac:spMk id="4" creationId="{4A0EF33A-EE36-5B45-2993-58076965817C}"/>
          </ac:spMkLst>
        </pc:spChg>
        <pc:spChg chg="mod">
          <ac:chgData name="Rebekah Constable" userId="S::esrconstable@glow.gov.uk::3a5966ff-573a-4ebf-a6a7-3758ddf27a4b" providerId="AD" clId="Web-{9528D5C9-DE56-8E18-E029-42C100D2CDF1}" dt="2025-09-23T19:00:23.972" v="336"/>
          <ac:spMkLst>
            <pc:docMk/>
            <pc:sldMk cId="3742542181" sldId="2805"/>
            <ac:spMk id="9" creationId="{0FF0E6E1-9416-8AFF-C41A-DA0175228658}"/>
          </ac:spMkLst>
        </pc:spChg>
      </pc:sldChg>
      <pc:sldChg chg="del">
        <pc:chgData name="Rebekah Constable" userId="S::esrconstable@glow.gov.uk::3a5966ff-573a-4ebf-a6a7-3758ddf27a4b" providerId="AD" clId="Web-{9528D5C9-DE56-8E18-E029-42C100D2CDF1}" dt="2025-09-23T19:04:47.813" v="361"/>
        <pc:sldMkLst>
          <pc:docMk/>
          <pc:sldMk cId="3052376098" sldId="2806"/>
        </pc:sldMkLst>
      </pc:sldChg>
      <pc:sldChg chg="addSp delSp modSp">
        <pc:chgData name="Rebekah Constable" userId="S::esrconstable@glow.gov.uk::3a5966ff-573a-4ebf-a6a7-3758ddf27a4b" providerId="AD" clId="Web-{9528D5C9-DE56-8E18-E029-42C100D2CDF1}" dt="2025-09-23T18:59:03.971" v="310"/>
        <pc:sldMkLst>
          <pc:docMk/>
          <pc:sldMk cId="1934164855" sldId="2807"/>
        </pc:sldMkLst>
        <pc:spChg chg="add mod">
          <ac:chgData name="Rebekah Constable" userId="S::esrconstable@glow.gov.uk::3a5966ff-573a-4ebf-a6a7-3758ddf27a4b" providerId="AD" clId="Web-{9528D5C9-DE56-8E18-E029-42C100D2CDF1}" dt="2025-09-23T18:59:03.971" v="310"/>
          <ac:spMkLst>
            <pc:docMk/>
            <pc:sldMk cId="1934164855" sldId="2807"/>
            <ac:spMk id="3" creationId="{7109CCD9-04DE-81BB-6B00-101F0A8762F3}"/>
          </ac:spMkLst>
        </pc:spChg>
        <pc:spChg chg="del mod">
          <ac:chgData name="Rebekah Constable" userId="S::esrconstable@glow.gov.uk::3a5966ff-573a-4ebf-a6a7-3758ddf27a4b" providerId="AD" clId="Web-{9528D5C9-DE56-8E18-E029-42C100D2CDF1}" dt="2025-09-23T18:58:55.205" v="306"/>
          <ac:spMkLst>
            <pc:docMk/>
            <pc:sldMk cId="1934164855" sldId="2807"/>
            <ac:spMk id="7" creationId="{8CA491DE-FA57-A04D-765B-F54653E7D44D}"/>
          </ac:spMkLst>
        </pc:spChg>
      </pc:sldChg>
      <pc:sldChg chg="del">
        <pc:chgData name="Rebekah Constable" userId="S::esrconstable@glow.gov.uk::3a5966ff-573a-4ebf-a6a7-3758ddf27a4b" providerId="AD" clId="Web-{9528D5C9-DE56-8E18-E029-42C100D2CDF1}" dt="2025-09-23T18:51:40.269" v="265"/>
        <pc:sldMkLst>
          <pc:docMk/>
          <pc:sldMk cId="4019928687" sldId="2819"/>
        </pc:sldMkLst>
      </pc:sldChg>
      <pc:sldChg chg="del">
        <pc:chgData name="Rebekah Constable" userId="S::esrconstable@glow.gov.uk::3a5966ff-573a-4ebf-a6a7-3758ddf27a4b" providerId="AD" clId="Web-{9528D5C9-DE56-8E18-E029-42C100D2CDF1}" dt="2025-09-23T19:05:42.174" v="369"/>
        <pc:sldMkLst>
          <pc:docMk/>
          <pc:sldMk cId="3509872323" sldId="2820"/>
        </pc:sldMkLst>
      </pc:sldChg>
      <pc:sldChg chg="addSp delSp modSp">
        <pc:chgData name="Rebekah Constable" userId="S::esrconstable@glow.gov.uk::3a5966ff-573a-4ebf-a6a7-3758ddf27a4b" providerId="AD" clId="Web-{9528D5C9-DE56-8E18-E029-42C100D2CDF1}" dt="2025-09-23T19:03:08.856" v="354" actId="1076"/>
        <pc:sldMkLst>
          <pc:docMk/>
          <pc:sldMk cId="3228370534" sldId="2823"/>
        </pc:sldMkLst>
        <pc:spChg chg="del mod">
          <ac:chgData name="Rebekah Constable" userId="S::esrconstable@glow.gov.uk::3a5966ff-573a-4ebf-a6a7-3758ddf27a4b" providerId="AD" clId="Web-{9528D5C9-DE56-8E18-E029-42C100D2CDF1}" dt="2025-09-23T18:47:45.702" v="248"/>
          <ac:spMkLst>
            <pc:docMk/>
            <pc:sldMk cId="3228370534" sldId="2823"/>
            <ac:spMk id="3" creationId="{00000000-0000-0000-0000-000000000000}"/>
          </ac:spMkLst>
        </pc:spChg>
        <pc:spChg chg="add del mod">
          <ac:chgData name="Rebekah Constable" userId="S::esrconstable@glow.gov.uk::3a5966ff-573a-4ebf-a6a7-3758ddf27a4b" providerId="AD" clId="Web-{9528D5C9-DE56-8E18-E029-42C100D2CDF1}" dt="2025-09-23T18:48:08.172" v="253"/>
          <ac:spMkLst>
            <pc:docMk/>
            <pc:sldMk cId="3228370534" sldId="2823"/>
            <ac:spMk id="4" creationId="{15F540F0-3C2A-FB6F-D0F1-F9F23EF497DD}"/>
          </ac:spMkLst>
        </pc:spChg>
        <pc:spChg chg="del mod">
          <ac:chgData name="Rebekah Constable" userId="S::esrconstable@glow.gov.uk::3a5966ff-573a-4ebf-a6a7-3758ddf27a4b" providerId="AD" clId="Web-{9528D5C9-DE56-8E18-E029-42C100D2CDF1}" dt="2025-09-23T19:02:40.449" v="349"/>
          <ac:spMkLst>
            <pc:docMk/>
            <pc:sldMk cId="3228370534" sldId="2823"/>
            <ac:spMk id="7" creationId="{88EB24FB-B141-C5F6-8E8B-662269209EC6}"/>
          </ac:spMkLst>
        </pc:spChg>
        <pc:spChg chg="del mod">
          <ac:chgData name="Rebekah Constable" userId="S::esrconstable@glow.gov.uk::3a5966ff-573a-4ebf-a6a7-3758ddf27a4b" providerId="AD" clId="Web-{9528D5C9-DE56-8E18-E029-42C100D2CDF1}" dt="2025-09-23T19:02:29.417" v="345"/>
          <ac:spMkLst>
            <pc:docMk/>
            <pc:sldMk cId="3228370534" sldId="2823"/>
            <ac:spMk id="8" creationId="{B17C909D-B301-07C9-43CD-9A0AE3B19311}"/>
          </ac:spMkLst>
        </pc:spChg>
        <pc:spChg chg="add del mod">
          <ac:chgData name="Rebekah Constable" userId="S::esrconstable@glow.gov.uk::3a5966ff-573a-4ebf-a6a7-3758ddf27a4b" providerId="AD" clId="Web-{9528D5C9-DE56-8E18-E029-42C100D2CDF1}" dt="2025-09-23T18:48:17.078" v="255"/>
          <ac:spMkLst>
            <pc:docMk/>
            <pc:sldMk cId="3228370534" sldId="2823"/>
            <ac:spMk id="9" creationId="{1B6C9BF7-A832-D210-A320-5A9271919A10}"/>
          </ac:spMkLst>
        </pc:spChg>
        <pc:spChg chg="add mod">
          <ac:chgData name="Rebekah Constable" userId="S::esrconstable@glow.gov.uk::3a5966ff-573a-4ebf-a6a7-3758ddf27a4b" providerId="AD" clId="Web-{9528D5C9-DE56-8E18-E029-42C100D2CDF1}" dt="2025-09-23T18:48:27.422" v="256"/>
          <ac:spMkLst>
            <pc:docMk/>
            <pc:sldMk cId="3228370534" sldId="2823"/>
            <ac:spMk id="11" creationId="{764BE126-13A0-935B-CA04-9E26B02472D0}"/>
          </ac:spMkLst>
        </pc:spChg>
        <pc:spChg chg="add mod">
          <ac:chgData name="Rebekah Constable" userId="S::esrconstable@glow.gov.uk::3a5966ff-573a-4ebf-a6a7-3758ddf27a4b" providerId="AD" clId="Web-{9528D5C9-DE56-8E18-E029-42C100D2CDF1}" dt="2025-09-23T19:02:45.684" v="350" actId="1076"/>
          <ac:spMkLst>
            <pc:docMk/>
            <pc:sldMk cId="3228370534" sldId="2823"/>
            <ac:spMk id="12" creationId="{30CE8A99-66C6-661F-026D-B9D9DDBDB361}"/>
          </ac:spMkLst>
        </pc:spChg>
        <pc:spChg chg="add mod">
          <ac:chgData name="Rebekah Constable" userId="S::esrconstable@glow.gov.uk::3a5966ff-573a-4ebf-a6a7-3758ddf27a4b" providerId="AD" clId="Web-{9528D5C9-DE56-8E18-E029-42C100D2CDF1}" dt="2025-09-23T19:03:08.856" v="354" actId="1076"/>
          <ac:spMkLst>
            <pc:docMk/>
            <pc:sldMk cId="3228370534" sldId="2823"/>
            <ac:spMk id="13" creationId="{08990267-CA7B-8C12-B76D-3C782852581E}"/>
          </ac:spMkLst>
        </pc:spChg>
      </pc:sldChg>
      <pc:sldChg chg="del">
        <pc:chgData name="Rebekah Constable" userId="S::esrconstable@glow.gov.uk::3a5966ff-573a-4ebf-a6a7-3758ddf27a4b" providerId="AD" clId="Web-{9528D5C9-DE56-8E18-E029-42C100D2CDF1}" dt="2025-09-23T18:53:17.425" v="276"/>
        <pc:sldMkLst>
          <pc:docMk/>
          <pc:sldMk cId="2787906305" sldId="2827"/>
        </pc:sldMkLst>
      </pc:sldChg>
      <pc:sldChg chg="addSp delSp modSp ord">
        <pc:chgData name="Rebekah Constable" userId="S::esrconstable@glow.gov.uk::3a5966ff-573a-4ebf-a6a7-3758ddf27a4b" providerId="AD" clId="Web-{9528D5C9-DE56-8E18-E029-42C100D2CDF1}" dt="2025-09-23T18:56:44.219" v="296" actId="20577"/>
        <pc:sldMkLst>
          <pc:docMk/>
          <pc:sldMk cId="3939734090" sldId="2828"/>
        </pc:sldMkLst>
        <pc:spChg chg="mod">
          <ac:chgData name="Rebekah Constable" userId="S::esrconstable@glow.gov.uk::3a5966ff-573a-4ebf-a6a7-3758ddf27a4b" providerId="AD" clId="Web-{9528D5C9-DE56-8E18-E029-42C100D2CDF1}" dt="2025-09-23T18:51:21.487" v="263" actId="1076"/>
          <ac:spMkLst>
            <pc:docMk/>
            <pc:sldMk cId="3939734090" sldId="2828"/>
            <ac:spMk id="8" creationId="{99DC4304-7208-6380-61EB-9577FD7224D6}"/>
          </ac:spMkLst>
        </pc:spChg>
        <pc:spChg chg="mod">
          <ac:chgData name="Rebekah Constable" userId="S::esrconstable@glow.gov.uk::3a5966ff-573a-4ebf-a6a7-3758ddf27a4b" providerId="AD" clId="Web-{9528D5C9-DE56-8E18-E029-42C100D2CDF1}" dt="2025-09-23T18:51:24.768" v="264" actId="1076"/>
          <ac:spMkLst>
            <pc:docMk/>
            <pc:sldMk cId="3939734090" sldId="2828"/>
            <ac:spMk id="11" creationId="{59CBDE4F-8048-BB7F-97B8-B390A2CD97FB}"/>
          </ac:spMkLst>
        </pc:spChg>
        <pc:spChg chg="del mod">
          <ac:chgData name="Rebekah Constable" userId="S::esrconstable@glow.gov.uk::3a5966ff-573a-4ebf-a6a7-3758ddf27a4b" providerId="AD" clId="Web-{9528D5C9-DE56-8E18-E029-42C100D2CDF1}" dt="2025-09-23T18:31:10.884" v="79"/>
          <ac:spMkLst>
            <pc:docMk/>
            <pc:sldMk cId="3939734090" sldId="2828"/>
            <ac:spMk id="15" creationId="{6B0398D5-EA59-63A9-CCDB-B2F9ADDA8D55}"/>
          </ac:spMkLst>
        </pc:spChg>
        <pc:spChg chg="mod">
          <ac:chgData name="Rebekah Constable" userId="S::esrconstable@glow.gov.uk::3a5966ff-573a-4ebf-a6a7-3758ddf27a4b" providerId="AD" clId="Web-{9528D5C9-DE56-8E18-E029-42C100D2CDF1}" dt="2025-09-23T18:56:44.219" v="296" actId="20577"/>
          <ac:spMkLst>
            <pc:docMk/>
            <pc:sldMk cId="3939734090" sldId="2828"/>
            <ac:spMk id="17" creationId="{F6A04CA7-EEED-68DD-2744-13855B4AD897}"/>
          </ac:spMkLst>
        </pc:spChg>
        <pc:picChg chg="del">
          <ac:chgData name="Rebekah Constable" userId="S::esrconstable@glow.gov.uk::3a5966ff-573a-4ebf-a6a7-3758ddf27a4b" providerId="AD" clId="Web-{9528D5C9-DE56-8E18-E029-42C100D2CDF1}" dt="2025-09-23T18:30:35.476" v="58"/>
          <ac:picMkLst>
            <pc:docMk/>
            <pc:sldMk cId="3939734090" sldId="2828"/>
            <ac:picMk id="3" creationId="{FC139E9D-A0EB-175F-86DD-496B90926E25}"/>
          </ac:picMkLst>
        </pc:picChg>
        <pc:picChg chg="add del mod">
          <ac:chgData name="Rebekah Constable" userId="S::esrconstable@glow.gov.uk::3a5966ff-573a-4ebf-a6a7-3758ddf27a4b" providerId="AD" clId="Web-{9528D5C9-DE56-8E18-E029-42C100D2CDF1}" dt="2025-09-23T18:35:21.472" v="121"/>
          <ac:picMkLst>
            <pc:docMk/>
            <pc:sldMk cId="3939734090" sldId="2828"/>
            <ac:picMk id="6" creationId="{62B1F824-D617-7DA1-DBA2-BC1A12B9918F}"/>
          </ac:picMkLst>
        </pc:picChg>
        <pc:picChg chg="del">
          <ac:chgData name="Rebekah Constable" userId="S::esrconstable@glow.gov.uk::3a5966ff-573a-4ebf-a6a7-3758ddf27a4b" providerId="AD" clId="Web-{9528D5C9-DE56-8E18-E029-42C100D2CDF1}" dt="2025-09-23T18:30:59.571" v="75"/>
          <ac:picMkLst>
            <pc:docMk/>
            <pc:sldMk cId="3939734090" sldId="2828"/>
            <ac:picMk id="9" creationId="{91E006CE-2044-3E5E-69DE-1B7D889B7685}"/>
          </ac:picMkLst>
        </pc:picChg>
      </pc:sldChg>
      <pc:sldChg chg="del">
        <pc:chgData name="Rebekah Constable" userId="S::esrconstable@glow.gov.uk::3a5966ff-573a-4ebf-a6a7-3758ddf27a4b" providerId="AD" clId="Web-{9528D5C9-DE56-8E18-E029-42C100D2CDF1}" dt="2025-09-23T19:11:14.092" v="439"/>
        <pc:sldMkLst>
          <pc:docMk/>
          <pc:sldMk cId="1906183563" sldId="2832"/>
        </pc:sldMkLst>
      </pc:sldChg>
      <pc:sldChg chg="del">
        <pc:chgData name="Rebekah Constable" userId="S::esrconstable@glow.gov.uk::3a5966ff-573a-4ebf-a6a7-3758ddf27a4b" providerId="AD" clId="Web-{9528D5C9-DE56-8E18-E029-42C100D2CDF1}" dt="2025-09-23T19:14:43.879" v="468"/>
        <pc:sldMkLst>
          <pc:docMk/>
          <pc:sldMk cId="1499600817" sldId="2833"/>
        </pc:sldMkLst>
      </pc:sldChg>
      <pc:sldChg chg="modSp del">
        <pc:chgData name="Rebekah Constable" userId="S::esrconstable@glow.gov.uk::3a5966ff-573a-4ebf-a6a7-3758ddf27a4b" providerId="AD" clId="Web-{9528D5C9-DE56-8E18-E029-42C100D2CDF1}" dt="2025-09-23T18:57:23.501" v="301"/>
        <pc:sldMkLst>
          <pc:docMk/>
          <pc:sldMk cId="2717225129" sldId="2840"/>
        </pc:sldMkLst>
        <pc:spChg chg="mod">
          <ac:chgData name="Rebekah Constable" userId="S::esrconstable@glow.gov.uk::3a5966ff-573a-4ebf-a6a7-3758ddf27a4b" providerId="AD" clId="Web-{9528D5C9-DE56-8E18-E029-42C100D2CDF1}" dt="2025-09-23T18:48:49.297" v="257"/>
          <ac:spMkLst>
            <pc:docMk/>
            <pc:sldMk cId="2717225129" sldId="2840"/>
            <ac:spMk id="2" creationId="{ABB8E4EA-F433-B6F0-F582-B11795EDF02B}"/>
          </ac:spMkLst>
        </pc:spChg>
      </pc:sldChg>
      <pc:sldChg chg="del">
        <pc:chgData name="Rebekah Constable" userId="S::esrconstable@glow.gov.uk::3a5966ff-573a-4ebf-a6a7-3758ddf27a4b" providerId="AD" clId="Web-{9528D5C9-DE56-8E18-E029-42C100D2CDF1}" dt="2025-09-23T19:06:36.113" v="375"/>
        <pc:sldMkLst>
          <pc:docMk/>
          <pc:sldMk cId="2529875974" sldId="2845"/>
        </pc:sldMkLst>
      </pc:sldChg>
      <pc:sldChg chg="del">
        <pc:chgData name="Rebekah Constable" userId="S::esrconstable@glow.gov.uk::3a5966ff-573a-4ebf-a6a7-3758ddf27a4b" providerId="AD" clId="Web-{9528D5C9-DE56-8E18-E029-42C100D2CDF1}" dt="2025-09-23T19:07:56.536" v="388"/>
        <pc:sldMkLst>
          <pc:docMk/>
          <pc:sldMk cId="4252130496" sldId="2847"/>
        </pc:sldMkLst>
      </pc:sldChg>
      <pc:sldChg chg="del">
        <pc:chgData name="Rebekah Constable" userId="S::esrconstable@glow.gov.uk::3a5966ff-573a-4ebf-a6a7-3758ddf27a4b" providerId="AD" clId="Web-{9528D5C9-DE56-8E18-E029-42C100D2CDF1}" dt="2025-09-23T18:46:14.013" v="239"/>
        <pc:sldMkLst>
          <pc:docMk/>
          <pc:sldMk cId="654553630" sldId="2848"/>
        </pc:sldMkLst>
      </pc:sldChg>
      <pc:sldChg chg="modSp del">
        <pc:chgData name="Rebekah Constable" userId="S::esrconstable@glow.gov.uk::3a5966ff-573a-4ebf-a6a7-3758ddf27a4b" providerId="AD" clId="Web-{9528D5C9-DE56-8E18-E029-42C100D2CDF1}" dt="2025-09-23T18:53:57.429" v="280"/>
        <pc:sldMkLst>
          <pc:docMk/>
          <pc:sldMk cId="3963058430" sldId="2850"/>
        </pc:sldMkLst>
        <pc:spChg chg="mod">
          <ac:chgData name="Rebekah Constable" userId="S::esrconstable@glow.gov.uk::3a5966ff-573a-4ebf-a6a7-3758ddf27a4b" providerId="AD" clId="Web-{9528D5C9-DE56-8E18-E029-42C100D2CDF1}" dt="2025-09-23T18:49:18.970" v="259" actId="20577"/>
          <ac:spMkLst>
            <pc:docMk/>
            <pc:sldMk cId="3963058430" sldId="2850"/>
            <ac:spMk id="4" creationId="{4C7D417F-7160-CEC3-A6E3-6E79E895E650}"/>
          </ac:spMkLst>
        </pc:spChg>
      </pc:sldChg>
      <pc:sldChg chg="modSp add del modNotes">
        <pc:chgData name="Rebekah Constable" userId="S::esrconstable@glow.gov.uk::3a5966ff-573a-4ebf-a6a7-3758ddf27a4b" providerId="AD" clId="Web-{9528D5C9-DE56-8E18-E029-42C100D2CDF1}" dt="2025-09-23T18:29:50.600" v="54"/>
        <pc:sldMkLst>
          <pc:docMk/>
          <pc:sldMk cId="509881052" sldId="2851"/>
        </pc:sldMkLst>
        <pc:spChg chg="mod">
          <ac:chgData name="Rebekah Constable" userId="S::esrconstable@glow.gov.uk::3a5966ff-573a-4ebf-a6a7-3758ddf27a4b" providerId="AD" clId="Web-{9528D5C9-DE56-8E18-E029-42C100D2CDF1}" dt="2025-09-23T18:22:27.525" v="6" actId="20577"/>
          <ac:spMkLst>
            <pc:docMk/>
            <pc:sldMk cId="509881052" sldId="2851"/>
            <ac:spMk id="4" creationId="{F16CA70C-691F-4932-6FB6-569E8A5BD9D6}"/>
          </ac:spMkLst>
        </pc:spChg>
      </pc:sldChg>
      <pc:sldChg chg="modSp add modNotes">
        <pc:chgData name="Rebekah Constable" userId="S::esrconstable@glow.gov.uk::3a5966ff-573a-4ebf-a6a7-3758ddf27a4b" providerId="AD" clId="Web-{9528D5C9-DE56-8E18-E029-42C100D2CDF1}" dt="2025-09-23T18:42:00.864" v="209" actId="1076"/>
        <pc:sldMkLst>
          <pc:docMk/>
          <pc:sldMk cId="572628467" sldId="2852"/>
        </pc:sldMkLst>
        <pc:spChg chg="mod">
          <ac:chgData name="Rebekah Constable" userId="S::esrconstable@glow.gov.uk::3a5966ff-573a-4ebf-a6a7-3758ddf27a4b" providerId="AD" clId="Web-{9528D5C9-DE56-8E18-E029-42C100D2CDF1}" dt="2025-09-23T18:42:00.864" v="209" actId="1076"/>
          <ac:spMkLst>
            <pc:docMk/>
            <pc:sldMk cId="572628467" sldId="2852"/>
            <ac:spMk id="4" creationId="{8183AAE3-6B25-6743-7D0D-55BBBBAC6E43}"/>
          </ac:spMkLst>
        </pc:spChg>
        <pc:spChg chg="mod">
          <ac:chgData name="Rebekah Constable" userId="S::esrconstable@glow.gov.uk::3a5966ff-573a-4ebf-a6a7-3758ddf27a4b" providerId="AD" clId="Web-{9528D5C9-DE56-8E18-E029-42C100D2CDF1}" dt="2025-09-23T18:39:35.895" v="179" actId="1076"/>
          <ac:spMkLst>
            <pc:docMk/>
            <pc:sldMk cId="572628467" sldId="2852"/>
            <ac:spMk id="6" creationId="{DF5BC9FD-E617-8A6B-5625-BA84C8DCE278}"/>
          </ac:spMkLst>
        </pc:spChg>
      </pc:sldChg>
      <pc:sldChg chg="add modNotes">
        <pc:chgData name="Rebekah Constable" userId="S::esrconstable@glow.gov.uk::3a5966ff-573a-4ebf-a6a7-3758ddf27a4b" providerId="AD" clId="Web-{9528D5C9-DE56-8E18-E029-42C100D2CDF1}" dt="2025-09-23T18:43:53.898" v="229"/>
        <pc:sldMkLst>
          <pc:docMk/>
          <pc:sldMk cId="3423865348" sldId="2853"/>
        </pc:sldMkLst>
      </pc:sldChg>
      <pc:sldChg chg="addSp delSp modSp add">
        <pc:chgData name="Rebekah Constable" userId="S::esrconstable@glow.gov.uk::3a5966ff-573a-4ebf-a6a7-3758ddf27a4b" providerId="AD" clId="Web-{9528D5C9-DE56-8E18-E029-42C100D2CDF1}" dt="2025-09-23T18:46:52.310" v="240" actId="20577"/>
        <pc:sldMkLst>
          <pc:docMk/>
          <pc:sldMk cId="4189457177" sldId="2854"/>
        </pc:sldMkLst>
        <pc:spChg chg="mod">
          <ac:chgData name="Rebekah Constable" userId="S::esrconstable@glow.gov.uk::3a5966ff-573a-4ebf-a6a7-3758ddf27a4b" providerId="AD" clId="Web-{9528D5C9-DE56-8E18-E029-42C100D2CDF1}" dt="2025-09-23T18:46:52.310" v="240" actId="20577"/>
          <ac:spMkLst>
            <pc:docMk/>
            <pc:sldMk cId="4189457177" sldId="2854"/>
            <ac:spMk id="2" creationId="{F259ADB6-8C19-B51D-3EB3-D0DDC05DFAC1}"/>
          </ac:spMkLst>
        </pc:spChg>
        <pc:spChg chg="del">
          <ac:chgData name="Rebekah Constable" userId="S::esrconstable@glow.gov.uk::3a5966ff-573a-4ebf-a6a7-3758ddf27a4b" providerId="AD" clId="Web-{9528D5C9-DE56-8E18-E029-42C100D2CDF1}" dt="2025-09-23T18:45:35.512" v="234"/>
          <ac:spMkLst>
            <pc:docMk/>
            <pc:sldMk cId="4189457177" sldId="2854"/>
            <ac:spMk id="4" creationId="{9627B796-9F86-BFBC-6822-4DC04DBDE30B}"/>
          </ac:spMkLst>
        </pc:spChg>
        <pc:spChg chg="add mod">
          <ac:chgData name="Rebekah Constable" userId="S::esrconstable@glow.gov.uk::3a5966ff-573a-4ebf-a6a7-3758ddf27a4b" providerId="AD" clId="Web-{9528D5C9-DE56-8E18-E029-42C100D2CDF1}" dt="2025-09-23T18:45:49.653" v="238" actId="1076"/>
          <ac:spMkLst>
            <pc:docMk/>
            <pc:sldMk cId="4189457177" sldId="2854"/>
            <ac:spMk id="6" creationId="{EFEEA5B8-89FE-3873-166F-6139F534A127}"/>
          </ac:spMkLst>
        </pc:spChg>
      </pc:sldChg>
      <pc:sldChg chg="add">
        <pc:chgData name="Rebekah Constable" userId="S::esrconstable@glow.gov.uk::3a5966ff-573a-4ebf-a6a7-3758ddf27a4b" providerId="AD" clId="Web-{9528D5C9-DE56-8E18-E029-42C100D2CDF1}" dt="2025-09-23T18:50:28.565" v="260"/>
        <pc:sldMkLst>
          <pc:docMk/>
          <pc:sldMk cId="989579103" sldId="2855"/>
        </pc:sldMkLst>
      </pc:sldChg>
      <pc:sldChg chg="add">
        <pc:chgData name="Rebekah Constable" userId="S::esrconstable@glow.gov.uk::3a5966ff-573a-4ebf-a6a7-3758ddf27a4b" providerId="AD" clId="Web-{9528D5C9-DE56-8E18-E029-42C100D2CDF1}" dt="2025-09-23T18:52:06.038" v="266"/>
        <pc:sldMkLst>
          <pc:docMk/>
          <pc:sldMk cId="3875516081" sldId="2856"/>
        </pc:sldMkLst>
      </pc:sldChg>
      <pc:sldChg chg="add del">
        <pc:chgData name="Rebekah Constable" userId="S::esrconstable@glow.gov.uk::3a5966ff-573a-4ebf-a6a7-3758ddf27a4b" providerId="AD" clId="Web-{9528D5C9-DE56-8E18-E029-42C100D2CDF1}" dt="2025-09-23T18:53:54.788" v="279"/>
        <pc:sldMkLst>
          <pc:docMk/>
          <pc:sldMk cId="3816517056" sldId="2857"/>
        </pc:sldMkLst>
      </pc:sldChg>
      <pc:sldChg chg="modSp add ord">
        <pc:chgData name="Rebekah Constable" userId="S::esrconstable@glow.gov.uk::3a5966ff-573a-4ebf-a6a7-3758ddf27a4b" providerId="AD" clId="Web-{9528D5C9-DE56-8E18-E029-42C100D2CDF1}" dt="2025-09-23T18:57:17.813" v="300" actId="20577"/>
        <pc:sldMkLst>
          <pc:docMk/>
          <pc:sldMk cId="2756286480" sldId="2858"/>
        </pc:sldMkLst>
        <pc:spChg chg="mod">
          <ac:chgData name="Rebekah Constable" userId="S::esrconstable@glow.gov.uk::3a5966ff-573a-4ebf-a6a7-3758ddf27a4b" providerId="AD" clId="Web-{9528D5C9-DE56-8E18-E029-42C100D2CDF1}" dt="2025-09-23T18:57:17.813" v="300" actId="20577"/>
          <ac:spMkLst>
            <pc:docMk/>
            <pc:sldMk cId="2756286480" sldId="2858"/>
            <ac:spMk id="3" creationId="{00000000-0000-0000-0000-000000000000}"/>
          </ac:spMkLst>
        </pc:spChg>
      </pc:sldChg>
      <pc:sldChg chg="modSp add del">
        <pc:chgData name="Rebekah Constable" userId="S::esrconstable@glow.gov.uk::3a5966ff-573a-4ebf-a6a7-3758ddf27a4b" providerId="AD" clId="Web-{9528D5C9-DE56-8E18-E029-42C100D2CDF1}" dt="2025-09-23T18:56:40.734" v="294"/>
        <pc:sldMkLst>
          <pc:docMk/>
          <pc:sldMk cId="3437514132" sldId="2858"/>
        </pc:sldMkLst>
        <pc:spChg chg="mod">
          <ac:chgData name="Rebekah Constable" userId="S::esrconstable@glow.gov.uk::3a5966ff-573a-4ebf-a6a7-3758ddf27a4b" providerId="AD" clId="Web-{9528D5C9-DE56-8E18-E029-42C100D2CDF1}" dt="2025-09-23T18:56:40.125" v="293" actId="20577"/>
          <ac:spMkLst>
            <pc:docMk/>
            <pc:sldMk cId="3437514132" sldId="2858"/>
            <ac:spMk id="3" creationId="{00000000-0000-0000-0000-000000000000}"/>
          </ac:spMkLst>
        </pc:spChg>
      </pc:sldChg>
      <pc:sldChg chg="add">
        <pc:chgData name="Rebekah Constable" userId="S::esrconstable@glow.gov.uk::3a5966ff-573a-4ebf-a6a7-3758ddf27a4b" providerId="AD" clId="Web-{9528D5C9-DE56-8E18-E029-42C100D2CDF1}" dt="2025-09-23T19:01:02.147" v="339"/>
        <pc:sldMkLst>
          <pc:docMk/>
          <pc:sldMk cId="951061970" sldId="2859"/>
        </pc:sldMkLst>
      </pc:sldChg>
      <pc:sldChg chg="add del">
        <pc:chgData name="Rebekah Constable" userId="S::esrconstable@glow.gov.uk::3a5966ff-573a-4ebf-a6a7-3758ddf27a4b" providerId="AD" clId="Web-{9528D5C9-DE56-8E18-E029-42C100D2CDF1}" dt="2025-09-23T19:01:02.069" v="338"/>
        <pc:sldMkLst>
          <pc:docMk/>
          <pc:sldMk cId="1476901209" sldId="2859"/>
        </pc:sldMkLst>
      </pc:sldChg>
      <pc:sldChg chg="add">
        <pc:chgData name="Rebekah Constable" userId="S::esrconstable@glow.gov.uk::3a5966ff-573a-4ebf-a6a7-3758ddf27a4b" providerId="AD" clId="Web-{9528D5C9-DE56-8E18-E029-42C100D2CDF1}" dt="2025-09-23T19:01:30.742" v="341"/>
        <pc:sldMkLst>
          <pc:docMk/>
          <pc:sldMk cId="2272855359" sldId="2860"/>
        </pc:sldMkLst>
      </pc:sldChg>
      <pc:sldChg chg="add modNotes">
        <pc:chgData name="Rebekah Constable" userId="S::esrconstable@glow.gov.uk::3a5966ff-573a-4ebf-a6a7-3758ddf27a4b" providerId="AD" clId="Web-{9528D5C9-DE56-8E18-E029-42C100D2CDF1}" dt="2025-09-23T19:04:31.813" v="360"/>
        <pc:sldMkLst>
          <pc:docMk/>
          <pc:sldMk cId="2963264316" sldId="2861"/>
        </pc:sldMkLst>
      </pc:sldChg>
      <pc:sldChg chg="add del">
        <pc:chgData name="Rebekah Constable" userId="S::esrconstable@glow.gov.uk::3a5966ff-573a-4ebf-a6a7-3758ddf27a4b" providerId="AD" clId="Web-{9528D5C9-DE56-8E18-E029-42C100D2CDF1}" dt="2025-09-23T19:05:14.002" v="363"/>
        <pc:sldMkLst>
          <pc:docMk/>
          <pc:sldMk cId="2397493" sldId="2862"/>
        </pc:sldMkLst>
      </pc:sldChg>
      <pc:sldChg chg="add del">
        <pc:chgData name="Rebekah Constable" userId="S::esrconstable@glow.gov.uk::3a5966ff-573a-4ebf-a6a7-3758ddf27a4b" providerId="AD" clId="Web-{9528D5C9-DE56-8E18-E029-42C100D2CDF1}" dt="2025-09-23T19:05:18.689" v="365"/>
        <pc:sldMkLst>
          <pc:docMk/>
          <pc:sldMk cId="1464947286" sldId="2862"/>
        </pc:sldMkLst>
      </pc:sldChg>
      <pc:sldChg chg="add modNotes">
        <pc:chgData name="Rebekah Constable" userId="S::esrconstable@glow.gov.uk::3a5966ff-573a-4ebf-a6a7-3758ddf27a4b" providerId="AD" clId="Web-{9528D5C9-DE56-8E18-E029-42C100D2CDF1}" dt="2025-09-23T19:05:40.846" v="368"/>
        <pc:sldMkLst>
          <pc:docMk/>
          <pc:sldMk cId="1518474003" sldId="2862"/>
        </pc:sldMkLst>
      </pc:sldChg>
      <pc:sldChg chg="add modNotes">
        <pc:chgData name="Rebekah Constable" userId="S::esrconstable@glow.gov.uk::3a5966ff-573a-4ebf-a6a7-3758ddf27a4b" providerId="AD" clId="Web-{9528D5C9-DE56-8E18-E029-42C100D2CDF1}" dt="2025-09-23T19:06:34.957" v="374"/>
        <pc:sldMkLst>
          <pc:docMk/>
          <pc:sldMk cId="801390805" sldId="2863"/>
        </pc:sldMkLst>
      </pc:sldChg>
      <pc:sldChg chg="add modNotes">
        <pc:chgData name="Rebekah Constable" userId="S::esrconstable@glow.gov.uk::3a5966ff-573a-4ebf-a6a7-3758ddf27a4b" providerId="AD" clId="Web-{9528D5C9-DE56-8E18-E029-42C100D2CDF1}" dt="2025-09-23T19:07:17.723" v="385"/>
        <pc:sldMkLst>
          <pc:docMk/>
          <pc:sldMk cId="788734212" sldId="2864"/>
        </pc:sldMkLst>
      </pc:sldChg>
      <pc:sldChg chg="add">
        <pc:chgData name="Rebekah Constable" userId="S::esrconstable@glow.gov.uk::3a5966ff-573a-4ebf-a6a7-3758ddf27a4b" providerId="AD" clId="Web-{9528D5C9-DE56-8E18-E029-42C100D2CDF1}" dt="2025-09-23T19:07:35.489" v="387"/>
        <pc:sldMkLst>
          <pc:docMk/>
          <pc:sldMk cId="4289142069" sldId="2865"/>
        </pc:sldMkLst>
      </pc:sldChg>
      <pc:sldChg chg="addSp delSp modSp add modNotes">
        <pc:chgData name="Rebekah Constable" userId="S::esrconstable@glow.gov.uk::3a5966ff-573a-4ebf-a6a7-3758ddf27a4b" providerId="AD" clId="Web-{9528D5C9-DE56-8E18-E029-42C100D2CDF1}" dt="2025-09-23T19:11:04.326" v="438" actId="14100"/>
        <pc:sldMkLst>
          <pc:docMk/>
          <pc:sldMk cId="3194865011" sldId="2866"/>
        </pc:sldMkLst>
        <pc:spChg chg="del mod">
          <ac:chgData name="Rebekah Constable" userId="S::esrconstable@glow.gov.uk::3a5966ff-573a-4ebf-a6a7-3758ddf27a4b" providerId="AD" clId="Web-{9528D5C9-DE56-8E18-E029-42C100D2CDF1}" dt="2025-09-23T19:09:34.602" v="408"/>
          <ac:spMkLst>
            <pc:docMk/>
            <pc:sldMk cId="3194865011" sldId="2866"/>
            <ac:spMk id="2" creationId="{435CF9B6-C1EF-D4CE-7DC2-CBBA1DF6ABBE}"/>
          </ac:spMkLst>
        </pc:spChg>
        <pc:spChg chg="add del mod">
          <ac:chgData name="Rebekah Constable" userId="S::esrconstable@glow.gov.uk::3a5966ff-573a-4ebf-a6a7-3758ddf27a4b" providerId="AD" clId="Web-{9528D5C9-DE56-8E18-E029-42C100D2CDF1}" dt="2025-09-23T19:10:27.199" v="428"/>
          <ac:spMkLst>
            <pc:docMk/>
            <pc:sldMk cId="3194865011" sldId="2866"/>
            <ac:spMk id="9" creationId="{D7A5BA80-44CC-4FBA-A80D-F764512AD96F}"/>
          </ac:spMkLst>
        </pc:spChg>
        <pc:spChg chg="add del mod">
          <ac:chgData name="Rebekah Constable" userId="S::esrconstable@glow.gov.uk::3a5966ff-573a-4ebf-a6a7-3758ddf27a4b" providerId="AD" clId="Web-{9528D5C9-DE56-8E18-E029-42C100D2CDF1}" dt="2025-09-23T19:10:41.715" v="429"/>
          <ac:spMkLst>
            <pc:docMk/>
            <pc:sldMk cId="3194865011" sldId="2866"/>
            <ac:spMk id="11" creationId="{0C1F2FCF-837D-2368-A95F-29C0E6DB2872}"/>
          </ac:spMkLst>
        </pc:spChg>
        <pc:spChg chg="add mod">
          <ac:chgData name="Rebekah Constable" userId="S::esrconstable@glow.gov.uk::3a5966ff-573a-4ebf-a6a7-3758ddf27a4b" providerId="AD" clId="Web-{9528D5C9-DE56-8E18-E029-42C100D2CDF1}" dt="2025-09-23T19:11:04.326" v="438" actId="14100"/>
          <ac:spMkLst>
            <pc:docMk/>
            <pc:sldMk cId="3194865011" sldId="2866"/>
            <ac:spMk id="12" creationId="{FEA1BD1A-7E3D-B853-A551-E1235964F833}"/>
          </ac:spMkLst>
        </pc:spChg>
        <pc:grpChg chg="mod">
          <ac:chgData name="Rebekah Constable" userId="S::esrconstable@glow.gov.uk::3a5966ff-573a-4ebf-a6a7-3758ddf27a4b" providerId="AD" clId="Web-{9528D5C9-DE56-8E18-E029-42C100D2CDF1}" dt="2025-09-23T19:10:10.933" v="426" actId="1076"/>
          <ac:grpSpMkLst>
            <pc:docMk/>
            <pc:sldMk cId="3194865011" sldId="2866"/>
            <ac:grpSpMk id="4" creationId="{D55F1CB4-43A9-9DF9-7273-48E9C8B3028C}"/>
          </ac:grpSpMkLst>
        </pc:grpChg>
      </pc:sldChg>
      <pc:sldChg chg="modSp add modNotes">
        <pc:chgData name="Rebekah Constable" userId="S::esrconstable@glow.gov.uk::3a5966ff-573a-4ebf-a6a7-3758ddf27a4b" providerId="AD" clId="Web-{9528D5C9-DE56-8E18-E029-42C100D2CDF1}" dt="2025-09-23T19:14:41.989" v="467"/>
        <pc:sldMkLst>
          <pc:docMk/>
          <pc:sldMk cId="390126941" sldId="2867"/>
        </pc:sldMkLst>
        <pc:spChg chg="mod">
          <ac:chgData name="Rebekah Constable" userId="S::esrconstable@glow.gov.uk::3a5966ff-573a-4ebf-a6a7-3758ddf27a4b" providerId="AD" clId="Web-{9528D5C9-DE56-8E18-E029-42C100D2CDF1}" dt="2025-09-23T19:13:39.518" v="456" actId="14100"/>
          <ac:spMkLst>
            <pc:docMk/>
            <pc:sldMk cId="390126941" sldId="2867"/>
            <ac:spMk id="2" creationId="{9C3DFB2B-7F5C-FF0F-DB32-F504E333E19B}"/>
          </ac:spMkLst>
        </pc:spChg>
        <pc:spChg chg="mod">
          <ac:chgData name="Rebekah Constable" userId="S::esrconstable@glow.gov.uk::3a5966ff-573a-4ebf-a6a7-3758ddf27a4b" providerId="AD" clId="Web-{9528D5C9-DE56-8E18-E029-42C100D2CDF1}" dt="2025-09-23T19:14:19.113" v="462" actId="1076"/>
          <ac:spMkLst>
            <pc:docMk/>
            <pc:sldMk cId="390126941" sldId="2867"/>
            <ac:spMk id="3" creationId="{DEF7485A-5DE4-B7FC-BA19-F7F560A29D83}"/>
          </ac:spMkLst>
        </pc:spChg>
        <pc:spChg chg="mod">
          <ac:chgData name="Rebekah Constable" userId="S::esrconstable@glow.gov.uk::3a5966ff-573a-4ebf-a6a7-3758ddf27a4b" providerId="AD" clId="Web-{9528D5C9-DE56-8E18-E029-42C100D2CDF1}" dt="2025-09-23T19:13:45.550" v="457" actId="1076"/>
          <ac:spMkLst>
            <pc:docMk/>
            <pc:sldMk cId="390126941" sldId="2867"/>
            <ac:spMk id="4" creationId="{C38C60E7-0866-23B8-6A58-054FB1F0653A}"/>
          </ac:spMkLst>
        </pc:spChg>
        <pc:picChg chg="mod">
          <ac:chgData name="Rebekah Constable" userId="S::esrconstable@glow.gov.uk::3a5966ff-573a-4ebf-a6a7-3758ddf27a4b" providerId="AD" clId="Web-{9528D5C9-DE56-8E18-E029-42C100D2CDF1}" dt="2025-09-23T19:14:22.332" v="463" actId="1076"/>
          <ac:picMkLst>
            <pc:docMk/>
            <pc:sldMk cId="390126941" sldId="2867"/>
            <ac:picMk id="5" creationId="{66D27FFC-0041-7C37-E4AC-747F499B0851}"/>
          </ac:picMkLst>
        </pc:picChg>
      </pc:sldChg>
      <pc:sldChg chg="add del">
        <pc:chgData name="Rebekah Constable" userId="S::esrconstable@glow.gov.uk::3a5966ff-573a-4ebf-a6a7-3758ddf27a4b" providerId="AD" clId="Web-{9528D5C9-DE56-8E18-E029-42C100D2CDF1}" dt="2025-09-23T19:11:41.843" v="441"/>
        <pc:sldMkLst>
          <pc:docMk/>
          <pc:sldMk cId="578901984" sldId="2867"/>
        </pc:sldMkLst>
      </pc:sldChg>
      <pc:sldChg chg="modSp add modNotes">
        <pc:chgData name="Rebekah Constable" userId="S::esrconstable@glow.gov.uk::3a5966ff-573a-4ebf-a6a7-3758ddf27a4b" providerId="AD" clId="Web-{9528D5C9-DE56-8E18-E029-42C100D2CDF1}" dt="2025-09-23T19:16:16.178" v="483"/>
        <pc:sldMkLst>
          <pc:docMk/>
          <pc:sldMk cId="2741994432" sldId="2868"/>
        </pc:sldMkLst>
        <pc:spChg chg="mod">
          <ac:chgData name="Rebekah Constable" userId="S::esrconstable@glow.gov.uk::3a5966ff-573a-4ebf-a6a7-3758ddf27a4b" providerId="AD" clId="Web-{9528D5C9-DE56-8E18-E029-42C100D2CDF1}" dt="2025-09-23T19:15:32.287" v="473" actId="14100"/>
          <ac:spMkLst>
            <pc:docMk/>
            <pc:sldMk cId="2741994432" sldId="2868"/>
            <ac:spMk id="3" creationId="{00000000-0000-0000-0000-000000000000}"/>
          </ac:spMkLst>
        </pc:spChg>
        <pc:spChg chg="mod">
          <ac:chgData name="Rebekah Constable" userId="S::esrconstable@glow.gov.uk::3a5966ff-573a-4ebf-a6a7-3758ddf27a4b" providerId="AD" clId="Web-{9528D5C9-DE56-8E18-E029-42C100D2CDF1}" dt="2025-09-23T19:15:46.693" v="476" actId="1076"/>
          <ac:spMkLst>
            <pc:docMk/>
            <pc:sldMk cId="2741994432" sldId="2868"/>
            <ac:spMk id="5" creationId="{00000000-0000-0000-0000-000000000000}"/>
          </ac:spMkLst>
        </pc:spChg>
        <pc:spChg chg="mod">
          <ac:chgData name="Rebekah Constable" userId="S::esrconstable@glow.gov.uk::3a5966ff-573a-4ebf-a6a7-3758ddf27a4b" providerId="AD" clId="Web-{9528D5C9-DE56-8E18-E029-42C100D2CDF1}" dt="2025-09-23T19:15:38.724" v="474" actId="1076"/>
          <ac:spMkLst>
            <pc:docMk/>
            <pc:sldMk cId="2741994432" sldId="2868"/>
            <ac:spMk id="7" creationId="{2A07006A-0EE4-E819-EF9A-3291A4BABF97}"/>
          </ac:spMkLst>
        </pc:spChg>
        <pc:spChg chg="mod">
          <ac:chgData name="Rebekah Constable" userId="S::esrconstable@glow.gov.uk::3a5966ff-573a-4ebf-a6a7-3758ddf27a4b" providerId="AD" clId="Web-{9528D5C9-DE56-8E18-E029-42C100D2CDF1}" dt="2025-09-23T19:15:51.334" v="477" actId="1076"/>
          <ac:spMkLst>
            <pc:docMk/>
            <pc:sldMk cId="2741994432" sldId="2868"/>
            <ac:spMk id="9" creationId="{8DC56392-DC83-B85C-6D93-42838D6296EA}"/>
          </ac:spMkLst>
        </pc:spChg>
        <pc:picChg chg="mod">
          <ac:chgData name="Rebekah Constable" userId="S::esrconstable@glow.gov.uk::3a5966ff-573a-4ebf-a6a7-3758ddf27a4b" providerId="AD" clId="Web-{9528D5C9-DE56-8E18-E029-42C100D2CDF1}" dt="2025-09-23T19:15:40.834" v="475" actId="1076"/>
          <ac:picMkLst>
            <pc:docMk/>
            <pc:sldMk cId="2741994432" sldId="2868"/>
            <ac:picMk id="4" creationId="{7548CA3F-4EFE-9D69-84CF-E8A8547244E5}"/>
          </ac:picMkLst>
        </pc:picChg>
      </pc:sldChg>
      <pc:sldChg chg="delSp modSp add replId modNotes">
        <pc:chgData name="Rebekah Constable" userId="S::esrconstable@glow.gov.uk::3a5966ff-573a-4ebf-a6a7-3758ddf27a4b" providerId="AD" clId="Web-{9528D5C9-DE56-8E18-E029-42C100D2CDF1}" dt="2025-09-23T19:21:06.971" v="546" actId="20577"/>
        <pc:sldMkLst>
          <pc:docMk/>
          <pc:sldMk cId="3958996388" sldId="2869"/>
        </pc:sldMkLst>
        <pc:spChg chg="mod">
          <ac:chgData name="Rebekah Constable" userId="S::esrconstable@glow.gov.uk::3a5966ff-573a-4ebf-a6a7-3758ddf27a4b" providerId="AD" clId="Web-{9528D5C9-DE56-8E18-E029-42C100D2CDF1}" dt="2025-09-23T19:19:08.654" v="507" actId="20577"/>
          <ac:spMkLst>
            <pc:docMk/>
            <pc:sldMk cId="3958996388" sldId="2869"/>
            <ac:spMk id="3" creationId="{589F3B67-741D-0E66-75A8-CD719B4850F8}"/>
          </ac:spMkLst>
        </pc:spChg>
        <pc:spChg chg="del">
          <ac:chgData name="Rebekah Constable" userId="S::esrconstable@glow.gov.uk::3a5966ff-573a-4ebf-a6a7-3758ddf27a4b" providerId="AD" clId="Web-{9528D5C9-DE56-8E18-E029-42C100D2CDF1}" dt="2025-09-23T19:18:34.121" v="492"/>
          <ac:spMkLst>
            <pc:docMk/>
            <pc:sldMk cId="3958996388" sldId="2869"/>
            <ac:spMk id="5" creationId="{966A229B-0080-D6D8-D002-30E0307AFF25}"/>
          </ac:spMkLst>
        </pc:spChg>
        <pc:spChg chg="mod">
          <ac:chgData name="Rebekah Constable" userId="S::esrconstable@glow.gov.uk::3a5966ff-573a-4ebf-a6a7-3758ddf27a4b" providerId="AD" clId="Web-{9528D5C9-DE56-8E18-E029-42C100D2CDF1}" dt="2025-09-23T19:21:06.971" v="546" actId="20577"/>
          <ac:spMkLst>
            <pc:docMk/>
            <pc:sldMk cId="3958996388" sldId="2869"/>
            <ac:spMk id="7" creationId="{C66CB20E-15CE-EAF6-39FE-1151EB0EA9A0}"/>
          </ac:spMkLst>
        </pc:spChg>
        <pc:spChg chg="del">
          <ac:chgData name="Rebekah Constable" userId="S::esrconstable@glow.gov.uk::3a5966ff-573a-4ebf-a6a7-3758ddf27a4b" providerId="AD" clId="Web-{9528D5C9-DE56-8E18-E029-42C100D2CDF1}" dt="2025-09-23T19:18:36.918" v="493"/>
          <ac:spMkLst>
            <pc:docMk/>
            <pc:sldMk cId="3958996388" sldId="2869"/>
            <ac:spMk id="9" creationId="{9611573B-8280-4851-717D-8A54CEFAF4DD}"/>
          </ac:spMkLst>
        </pc:spChg>
        <pc:picChg chg="del">
          <ac:chgData name="Rebekah Constable" userId="S::esrconstable@glow.gov.uk::3a5966ff-573a-4ebf-a6a7-3758ddf27a4b" providerId="AD" clId="Web-{9528D5C9-DE56-8E18-E029-42C100D2CDF1}" dt="2025-09-23T19:18:27.996" v="491"/>
          <ac:picMkLst>
            <pc:docMk/>
            <pc:sldMk cId="3958996388" sldId="2869"/>
            <ac:picMk id="4" creationId="{F804F6F8-7849-46FC-0338-E06785B621DF}"/>
          </ac:picMkLst>
        </pc:picChg>
      </pc:sldChg>
      <pc:sldMasterChg chg="addSldLayout">
        <pc:chgData name="Rebekah Constable" userId="S::esrconstable@glow.gov.uk::3a5966ff-573a-4ebf-a6a7-3758ddf27a4b" providerId="AD" clId="Web-{9528D5C9-DE56-8E18-E029-42C100D2CDF1}" dt="2025-09-23T18:50:28.565" v="260"/>
        <pc:sldMasterMkLst>
          <pc:docMk/>
          <pc:sldMasterMk cId="2460954070" sldId="2147483660"/>
        </pc:sldMasterMkLst>
        <pc:sldLayoutChg chg="add">
          <pc:chgData name="Rebekah Constable" userId="S::esrconstable@glow.gov.uk::3a5966ff-573a-4ebf-a6a7-3758ddf27a4b" providerId="AD" clId="Web-{9528D5C9-DE56-8E18-E029-42C100D2CDF1}" dt="2025-09-23T18:50:28.565" v="260"/>
          <pc:sldLayoutMkLst>
            <pc:docMk/>
            <pc:sldMasterMk cId="2460954070" sldId="2147483660"/>
            <pc:sldLayoutMk cId="1568146231" sldId="2147483672"/>
          </pc:sldLayoutMkLst>
        </pc:sldLayoutChg>
      </pc:sldMasterChg>
      <pc:sldMasterChg chg="add addSldLayout">
        <pc:chgData name="Rebekah Constable" userId="S::esrconstable@glow.gov.uk::3a5966ff-573a-4ebf-a6a7-3758ddf27a4b" providerId="AD" clId="Web-{9528D5C9-DE56-8E18-E029-42C100D2CDF1}" dt="2025-09-23T18:22:13.634" v="4"/>
        <pc:sldMasterMkLst>
          <pc:docMk/>
          <pc:sldMasterMk cId="3978059824" sldId="2147483733"/>
        </pc:sldMasterMkLst>
        <pc:sldLayoutChg chg="add">
          <pc:chgData name="Rebekah Constable" userId="S::esrconstable@glow.gov.uk::3a5966ff-573a-4ebf-a6a7-3758ddf27a4b" providerId="AD" clId="Web-{9528D5C9-DE56-8E18-E029-42C100D2CDF1}" dt="2025-09-23T18:22:13.634" v="4"/>
          <pc:sldLayoutMkLst>
            <pc:docMk/>
            <pc:sldMasterMk cId="3978059824" sldId="2147483733"/>
            <pc:sldLayoutMk cId="1080919796" sldId="2147483732"/>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1669420384" sldId="2147483734"/>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2573453448" sldId="2147483735"/>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870890414" sldId="2147483736"/>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2632329175" sldId="2147483737"/>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815079747" sldId="2147483738"/>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876682" sldId="2147483739"/>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1869522212" sldId="2147483763"/>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4042749849" sldId="2147483764"/>
          </pc:sldLayoutMkLst>
        </pc:sldLayoutChg>
        <pc:sldLayoutChg chg="add">
          <pc:chgData name="Rebekah Constable" userId="S::esrconstable@glow.gov.uk::3a5966ff-573a-4ebf-a6a7-3758ddf27a4b" providerId="AD" clId="Web-{9528D5C9-DE56-8E18-E029-42C100D2CDF1}" dt="2025-09-23T18:22:13.634" v="4"/>
          <pc:sldLayoutMkLst>
            <pc:docMk/>
            <pc:sldMasterMk cId="3978059824" sldId="2147483733"/>
            <pc:sldLayoutMk cId="2491374611" sldId="214748376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2AA3D6-CCCB-430F-A6D7-C8A631AD5172}" type="doc">
      <dgm:prSet loTypeId="urn:microsoft.com/office/officeart/2005/8/layout/pyramid1" loCatId="pyramid" qsTypeId="urn:microsoft.com/office/officeart/2005/8/quickstyle/simple1" qsCatId="simple" csTypeId="urn:microsoft.com/office/officeart/2005/8/colors/accent1_5" csCatId="accent1" phldr="1"/>
      <dgm:spPr/>
    </dgm:pt>
    <dgm:pt modelId="{23A6FCFA-12BF-4621-99B3-752352A6BE37}">
      <dgm:prSet phldrT="[Text]" phldr="0" custT="1"/>
      <dgm:spPr/>
      <dgm:t>
        <a:bodyPr/>
        <a:lstStyle/>
        <a:p>
          <a:pPr rtl="0"/>
          <a:r>
            <a:rPr lang="en-US" sz="2000">
              <a:latin typeface="Roboto" panose="02000000000000000000" pitchFamily="2" charset="0"/>
              <a:ea typeface="Roboto" panose="02000000000000000000" pitchFamily="2" charset="0"/>
            </a:rPr>
            <a:t>Murder, suicide, genocide</a:t>
          </a:r>
        </a:p>
      </dgm:t>
    </dgm:pt>
    <dgm:pt modelId="{30530CA9-1C4B-4536-BB9E-09803D0142DE}" type="parTrans" cxnId="{68BC732F-7DFA-4A03-9E52-C015AEBD28ED}">
      <dgm:prSet/>
      <dgm:spPr/>
      <dgm:t>
        <a:bodyPr/>
        <a:lstStyle/>
        <a:p>
          <a:endParaRPr lang="en-GB" sz="2000">
            <a:latin typeface="Roboto" panose="02000000000000000000" pitchFamily="2" charset="0"/>
            <a:ea typeface="Roboto" panose="02000000000000000000" pitchFamily="2" charset="0"/>
          </a:endParaRPr>
        </a:p>
      </dgm:t>
    </dgm:pt>
    <dgm:pt modelId="{F6DB372B-73CF-4745-BE6C-CB09F1DADD27}" type="sibTrans" cxnId="{68BC732F-7DFA-4A03-9E52-C015AEBD28ED}">
      <dgm:prSet/>
      <dgm:spPr/>
      <dgm:t>
        <a:bodyPr/>
        <a:lstStyle/>
        <a:p>
          <a:endParaRPr lang="en-GB" sz="2000">
            <a:latin typeface="Roboto" panose="02000000000000000000" pitchFamily="2" charset="0"/>
            <a:ea typeface="Roboto" panose="02000000000000000000" pitchFamily="2" charset="0"/>
          </a:endParaRPr>
        </a:p>
      </dgm:t>
    </dgm:pt>
    <dgm:pt modelId="{2FDCE8AF-A19B-4F49-8AC3-BE99EF96A99F}">
      <dgm:prSet phldrT="[Text]" phldr="0" custT="1"/>
      <dgm:spPr/>
      <dgm:t>
        <a:bodyPr/>
        <a:lstStyle/>
        <a:p>
          <a:pPr rtl="0"/>
          <a:r>
            <a:rPr lang="en-US" sz="2000">
              <a:latin typeface="Roboto" panose="02000000000000000000" pitchFamily="2" charset="0"/>
              <a:ea typeface="Roboto" panose="02000000000000000000" pitchFamily="2" charset="0"/>
            </a:rPr>
            <a:t>Physical attacks, assault, rape, criminal damage</a:t>
          </a:r>
        </a:p>
      </dgm:t>
    </dgm:pt>
    <dgm:pt modelId="{D33489FD-44AF-4F58-94B8-04A3F587BCD4}" type="parTrans" cxnId="{E476C15B-C2DC-4CC9-B496-26528CC5C6D6}">
      <dgm:prSet/>
      <dgm:spPr/>
      <dgm:t>
        <a:bodyPr/>
        <a:lstStyle/>
        <a:p>
          <a:endParaRPr lang="en-GB" sz="2000">
            <a:latin typeface="Roboto" panose="02000000000000000000" pitchFamily="2" charset="0"/>
            <a:ea typeface="Roboto" panose="02000000000000000000" pitchFamily="2" charset="0"/>
          </a:endParaRPr>
        </a:p>
      </dgm:t>
    </dgm:pt>
    <dgm:pt modelId="{9D1C8D1C-9ECB-4B30-8C9E-C98895223C99}" type="sibTrans" cxnId="{E476C15B-C2DC-4CC9-B496-26528CC5C6D6}">
      <dgm:prSet/>
      <dgm:spPr/>
      <dgm:t>
        <a:bodyPr/>
        <a:lstStyle/>
        <a:p>
          <a:endParaRPr lang="en-GB" sz="2000">
            <a:latin typeface="Roboto" panose="02000000000000000000" pitchFamily="2" charset="0"/>
            <a:ea typeface="Roboto" panose="02000000000000000000" pitchFamily="2" charset="0"/>
          </a:endParaRPr>
        </a:p>
      </dgm:t>
    </dgm:pt>
    <dgm:pt modelId="{61245767-0ED0-4A5C-BC1B-3B467922791F}">
      <dgm:prSet phldrT="[Text]" phldr="0" custT="1"/>
      <dgm:spPr/>
      <dgm:t>
        <a:bodyPr/>
        <a:lstStyle/>
        <a:p>
          <a:pPr rtl="0"/>
          <a:r>
            <a:rPr lang="en-US" sz="2000">
              <a:latin typeface="Roboto" panose="02000000000000000000" pitchFamily="2" charset="0"/>
              <a:ea typeface="Roboto" panose="02000000000000000000" pitchFamily="2" charset="0"/>
            </a:rPr>
            <a:t>Discrimination: in employment, education, access to housing, healthcare, services, goods</a:t>
          </a:r>
        </a:p>
      </dgm:t>
    </dgm:pt>
    <dgm:pt modelId="{EA6DD86D-A7DD-41ED-9A3C-86A7B4964FB8}" type="parTrans" cxnId="{AE7E9DF1-CC77-437D-AA9A-94A0AEC774AA}">
      <dgm:prSet/>
      <dgm:spPr/>
      <dgm:t>
        <a:bodyPr/>
        <a:lstStyle/>
        <a:p>
          <a:endParaRPr lang="en-GB" sz="2000">
            <a:latin typeface="Roboto" panose="02000000000000000000" pitchFamily="2" charset="0"/>
            <a:ea typeface="Roboto" panose="02000000000000000000" pitchFamily="2" charset="0"/>
          </a:endParaRPr>
        </a:p>
      </dgm:t>
    </dgm:pt>
    <dgm:pt modelId="{1B4DCF95-D78D-4B5A-B404-04812F9DDFD8}" type="sibTrans" cxnId="{AE7E9DF1-CC77-437D-AA9A-94A0AEC774AA}">
      <dgm:prSet/>
      <dgm:spPr/>
      <dgm:t>
        <a:bodyPr/>
        <a:lstStyle/>
        <a:p>
          <a:endParaRPr lang="en-GB" sz="2000">
            <a:latin typeface="Roboto" panose="02000000000000000000" pitchFamily="2" charset="0"/>
            <a:ea typeface="Roboto" panose="02000000000000000000" pitchFamily="2" charset="0"/>
          </a:endParaRPr>
        </a:p>
      </dgm:t>
    </dgm:pt>
    <dgm:pt modelId="{065CAD87-5CC8-48F5-B80C-284D0C77F62B}">
      <dgm:prSet phldr="0" custT="1"/>
      <dgm:spPr/>
      <dgm:t>
        <a:bodyPr/>
        <a:lstStyle/>
        <a:p>
          <a:pPr rtl="0"/>
          <a:r>
            <a:rPr lang="en-US" sz="2000">
              <a:latin typeface="Roboto" panose="02000000000000000000" pitchFamily="2" charset="0"/>
              <a:ea typeface="Roboto" panose="02000000000000000000" pitchFamily="2" charset="0"/>
            </a:rPr>
            <a:t>Avoidance: ignoring, excluding, physical withdrawal</a:t>
          </a:r>
        </a:p>
      </dgm:t>
    </dgm:pt>
    <dgm:pt modelId="{70D1DA2D-94BD-4612-820E-1F6B4C809C62}" type="parTrans" cxnId="{0CEC937F-4C8D-483E-B42A-AB148EDD8693}">
      <dgm:prSet/>
      <dgm:spPr/>
      <dgm:t>
        <a:bodyPr/>
        <a:lstStyle/>
        <a:p>
          <a:endParaRPr lang="en-GB" sz="2000">
            <a:latin typeface="Roboto" panose="02000000000000000000" pitchFamily="2" charset="0"/>
            <a:ea typeface="Roboto" panose="02000000000000000000" pitchFamily="2" charset="0"/>
          </a:endParaRPr>
        </a:p>
      </dgm:t>
    </dgm:pt>
    <dgm:pt modelId="{D536D995-88F2-472B-AF72-C56B19EC63C0}" type="sibTrans" cxnId="{0CEC937F-4C8D-483E-B42A-AB148EDD8693}">
      <dgm:prSet/>
      <dgm:spPr/>
      <dgm:t>
        <a:bodyPr/>
        <a:lstStyle/>
        <a:p>
          <a:endParaRPr lang="en-GB" sz="2000">
            <a:latin typeface="Roboto" panose="02000000000000000000" pitchFamily="2" charset="0"/>
            <a:ea typeface="Roboto" panose="02000000000000000000" pitchFamily="2" charset="0"/>
          </a:endParaRPr>
        </a:p>
      </dgm:t>
    </dgm:pt>
    <dgm:pt modelId="{378050BC-89F7-4EDB-A592-9536C80A6F45}">
      <dgm:prSet phldr="0" custT="1"/>
      <dgm:spPr/>
      <dgm:t>
        <a:bodyPr/>
        <a:lstStyle/>
        <a:p>
          <a:pPr rtl="0"/>
          <a:r>
            <a:rPr lang="en-US" sz="2000">
              <a:latin typeface="Roboto" panose="02000000000000000000" pitchFamily="2" charset="0"/>
              <a:ea typeface="Roboto" panose="02000000000000000000" pitchFamily="2" charset="0"/>
            </a:rPr>
            <a:t>Antilocution: stereotypes, verbal abuse, negative myths about people jokes and hateful opinions </a:t>
          </a:r>
        </a:p>
      </dgm:t>
    </dgm:pt>
    <dgm:pt modelId="{139BF51C-8107-440E-A8F1-D837B682B065}" type="parTrans" cxnId="{67064F0E-1435-48F3-9AD2-0E55F97893F1}">
      <dgm:prSet/>
      <dgm:spPr/>
      <dgm:t>
        <a:bodyPr/>
        <a:lstStyle/>
        <a:p>
          <a:endParaRPr lang="en-GB" sz="2000">
            <a:latin typeface="Roboto" panose="02000000000000000000" pitchFamily="2" charset="0"/>
            <a:ea typeface="Roboto" panose="02000000000000000000" pitchFamily="2" charset="0"/>
          </a:endParaRPr>
        </a:p>
      </dgm:t>
    </dgm:pt>
    <dgm:pt modelId="{49003711-4B89-4F19-B03B-0F6108FF9F5E}" type="sibTrans" cxnId="{67064F0E-1435-48F3-9AD2-0E55F97893F1}">
      <dgm:prSet/>
      <dgm:spPr/>
      <dgm:t>
        <a:bodyPr/>
        <a:lstStyle/>
        <a:p>
          <a:endParaRPr lang="en-GB" sz="2000">
            <a:latin typeface="Roboto" panose="02000000000000000000" pitchFamily="2" charset="0"/>
            <a:ea typeface="Roboto" panose="02000000000000000000" pitchFamily="2" charset="0"/>
          </a:endParaRPr>
        </a:p>
      </dgm:t>
    </dgm:pt>
    <dgm:pt modelId="{EEEA7161-80B4-44F2-9C6C-034C28AB1664}" type="pres">
      <dgm:prSet presAssocID="{E12AA3D6-CCCB-430F-A6D7-C8A631AD5172}" presName="Name0" presStyleCnt="0">
        <dgm:presLayoutVars>
          <dgm:dir/>
          <dgm:animLvl val="lvl"/>
          <dgm:resizeHandles val="exact"/>
        </dgm:presLayoutVars>
      </dgm:prSet>
      <dgm:spPr/>
    </dgm:pt>
    <dgm:pt modelId="{0C3F5514-4C43-4779-8CBD-6FBF22EDB94C}" type="pres">
      <dgm:prSet presAssocID="{23A6FCFA-12BF-4621-99B3-752352A6BE37}" presName="Name8" presStyleCnt="0"/>
      <dgm:spPr/>
    </dgm:pt>
    <dgm:pt modelId="{B714A8E5-D3D3-4665-A4FE-3453B47BEF05}" type="pres">
      <dgm:prSet presAssocID="{23A6FCFA-12BF-4621-99B3-752352A6BE37}" presName="level" presStyleLbl="node1" presStyleIdx="0" presStyleCnt="5">
        <dgm:presLayoutVars>
          <dgm:chMax val="1"/>
          <dgm:bulletEnabled val="1"/>
        </dgm:presLayoutVars>
      </dgm:prSet>
      <dgm:spPr/>
    </dgm:pt>
    <dgm:pt modelId="{8B5B71D2-4AA2-4C67-B6DA-88906EA73B43}" type="pres">
      <dgm:prSet presAssocID="{23A6FCFA-12BF-4621-99B3-752352A6BE37}" presName="levelTx" presStyleLbl="revTx" presStyleIdx="0" presStyleCnt="0">
        <dgm:presLayoutVars>
          <dgm:chMax val="1"/>
          <dgm:bulletEnabled val="1"/>
        </dgm:presLayoutVars>
      </dgm:prSet>
      <dgm:spPr/>
    </dgm:pt>
    <dgm:pt modelId="{A86EF58D-0240-4457-A489-D52FD588F079}" type="pres">
      <dgm:prSet presAssocID="{2FDCE8AF-A19B-4F49-8AC3-BE99EF96A99F}" presName="Name8" presStyleCnt="0"/>
      <dgm:spPr/>
    </dgm:pt>
    <dgm:pt modelId="{54682789-2984-4A5E-8EEC-864D1674371F}" type="pres">
      <dgm:prSet presAssocID="{2FDCE8AF-A19B-4F49-8AC3-BE99EF96A99F}" presName="level" presStyleLbl="node1" presStyleIdx="1" presStyleCnt="5">
        <dgm:presLayoutVars>
          <dgm:chMax val="1"/>
          <dgm:bulletEnabled val="1"/>
        </dgm:presLayoutVars>
      </dgm:prSet>
      <dgm:spPr/>
    </dgm:pt>
    <dgm:pt modelId="{DA352588-27AD-409E-BCF2-4D087E9377D3}" type="pres">
      <dgm:prSet presAssocID="{2FDCE8AF-A19B-4F49-8AC3-BE99EF96A99F}" presName="levelTx" presStyleLbl="revTx" presStyleIdx="0" presStyleCnt="0">
        <dgm:presLayoutVars>
          <dgm:chMax val="1"/>
          <dgm:bulletEnabled val="1"/>
        </dgm:presLayoutVars>
      </dgm:prSet>
      <dgm:spPr/>
    </dgm:pt>
    <dgm:pt modelId="{B6CEE02B-566A-4855-AEC1-BF2A59882387}" type="pres">
      <dgm:prSet presAssocID="{61245767-0ED0-4A5C-BC1B-3B467922791F}" presName="Name8" presStyleCnt="0"/>
      <dgm:spPr/>
    </dgm:pt>
    <dgm:pt modelId="{47FAFD69-A757-4DB9-923E-D63419C59475}" type="pres">
      <dgm:prSet presAssocID="{61245767-0ED0-4A5C-BC1B-3B467922791F}" presName="level" presStyleLbl="node1" presStyleIdx="2" presStyleCnt="5">
        <dgm:presLayoutVars>
          <dgm:chMax val="1"/>
          <dgm:bulletEnabled val="1"/>
        </dgm:presLayoutVars>
      </dgm:prSet>
      <dgm:spPr/>
    </dgm:pt>
    <dgm:pt modelId="{15B0B68C-ED1C-44D6-9EB3-E74DBF2425F0}" type="pres">
      <dgm:prSet presAssocID="{61245767-0ED0-4A5C-BC1B-3B467922791F}" presName="levelTx" presStyleLbl="revTx" presStyleIdx="0" presStyleCnt="0">
        <dgm:presLayoutVars>
          <dgm:chMax val="1"/>
          <dgm:bulletEnabled val="1"/>
        </dgm:presLayoutVars>
      </dgm:prSet>
      <dgm:spPr/>
    </dgm:pt>
    <dgm:pt modelId="{5777D7A9-6887-4D88-97A8-C125AFD9D2A6}" type="pres">
      <dgm:prSet presAssocID="{065CAD87-5CC8-48F5-B80C-284D0C77F62B}" presName="Name8" presStyleCnt="0"/>
      <dgm:spPr/>
    </dgm:pt>
    <dgm:pt modelId="{8B2119E0-52BC-405D-AA75-D7EDF4202015}" type="pres">
      <dgm:prSet presAssocID="{065CAD87-5CC8-48F5-B80C-284D0C77F62B}" presName="level" presStyleLbl="node1" presStyleIdx="3" presStyleCnt="5">
        <dgm:presLayoutVars>
          <dgm:chMax val="1"/>
          <dgm:bulletEnabled val="1"/>
        </dgm:presLayoutVars>
      </dgm:prSet>
      <dgm:spPr/>
    </dgm:pt>
    <dgm:pt modelId="{D143F8E7-AFB8-4AB2-8393-BC65B6E3DADC}" type="pres">
      <dgm:prSet presAssocID="{065CAD87-5CC8-48F5-B80C-284D0C77F62B}" presName="levelTx" presStyleLbl="revTx" presStyleIdx="0" presStyleCnt="0">
        <dgm:presLayoutVars>
          <dgm:chMax val="1"/>
          <dgm:bulletEnabled val="1"/>
        </dgm:presLayoutVars>
      </dgm:prSet>
      <dgm:spPr/>
    </dgm:pt>
    <dgm:pt modelId="{C928DA25-0C73-4029-80CA-608ACC1DA168}" type="pres">
      <dgm:prSet presAssocID="{378050BC-89F7-4EDB-A592-9536C80A6F45}" presName="Name8" presStyleCnt="0"/>
      <dgm:spPr/>
    </dgm:pt>
    <dgm:pt modelId="{B80AC9DA-6BF3-4BF7-BA06-BFE52D59D3DA}" type="pres">
      <dgm:prSet presAssocID="{378050BC-89F7-4EDB-A592-9536C80A6F45}" presName="level" presStyleLbl="node1" presStyleIdx="4" presStyleCnt="5">
        <dgm:presLayoutVars>
          <dgm:chMax val="1"/>
          <dgm:bulletEnabled val="1"/>
        </dgm:presLayoutVars>
      </dgm:prSet>
      <dgm:spPr/>
    </dgm:pt>
    <dgm:pt modelId="{24767697-20E8-4B29-A550-504B27135548}" type="pres">
      <dgm:prSet presAssocID="{378050BC-89F7-4EDB-A592-9536C80A6F45}" presName="levelTx" presStyleLbl="revTx" presStyleIdx="0" presStyleCnt="0">
        <dgm:presLayoutVars>
          <dgm:chMax val="1"/>
          <dgm:bulletEnabled val="1"/>
        </dgm:presLayoutVars>
      </dgm:prSet>
      <dgm:spPr/>
    </dgm:pt>
  </dgm:ptLst>
  <dgm:cxnLst>
    <dgm:cxn modelId="{BA19F50B-20CE-4CF2-990E-7A6F6DF9D62A}" type="presOf" srcId="{23A6FCFA-12BF-4621-99B3-752352A6BE37}" destId="{8B5B71D2-4AA2-4C67-B6DA-88906EA73B43}" srcOrd="1" destOrd="0" presId="urn:microsoft.com/office/officeart/2005/8/layout/pyramid1"/>
    <dgm:cxn modelId="{67064F0E-1435-48F3-9AD2-0E55F97893F1}" srcId="{E12AA3D6-CCCB-430F-A6D7-C8A631AD5172}" destId="{378050BC-89F7-4EDB-A592-9536C80A6F45}" srcOrd="4" destOrd="0" parTransId="{139BF51C-8107-440E-A8F1-D837B682B065}" sibTransId="{49003711-4B89-4F19-B03B-0F6108FF9F5E}"/>
    <dgm:cxn modelId="{CA9E8A19-6AC9-4150-9E8D-F547E84A0C3E}" type="presOf" srcId="{E12AA3D6-CCCB-430F-A6D7-C8A631AD5172}" destId="{EEEA7161-80B4-44F2-9C6C-034C28AB1664}" srcOrd="0" destOrd="0" presId="urn:microsoft.com/office/officeart/2005/8/layout/pyramid1"/>
    <dgm:cxn modelId="{1947431B-273A-4068-9879-6D6E765D9ACB}" type="presOf" srcId="{23A6FCFA-12BF-4621-99B3-752352A6BE37}" destId="{B714A8E5-D3D3-4665-A4FE-3453B47BEF05}" srcOrd="0" destOrd="0" presId="urn:microsoft.com/office/officeart/2005/8/layout/pyramid1"/>
    <dgm:cxn modelId="{68BC732F-7DFA-4A03-9E52-C015AEBD28ED}" srcId="{E12AA3D6-CCCB-430F-A6D7-C8A631AD5172}" destId="{23A6FCFA-12BF-4621-99B3-752352A6BE37}" srcOrd="0" destOrd="0" parTransId="{30530CA9-1C4B-4536-BB9E-09803D0142DE}" sibTransId="{F6DB372B-73CF-4745-BE6C-CB09F1DADD27}"/>
    <dgm:cxn modelId="{8BC41A33-C604-40B8-8184-943181B445E3}" type="presOf" srcId="{065CAD87-5CC8-48F5-B80C-284D0C77F62B}" destId="{D143F8E7-AFB8-4AB2-8393-BC65B6E3DADC}" srcOrd="1" destOrd="0" presId="urn:microsoft.com/office/officeart/2005/8/layout/pyramid1"/>
    <dgm:cxn modelId="{AB013F3D-39CC-41B0-9431-943CF4392AFF}" type="presOf" srcId="{61245767-0ED0-4A5C-BC1B-3B467922791F}" destId="{47FAFD69-A757-4DB9-923E-D63419C59475}" srcOrd="0" destOrd="0" presId="urn:microsoft.com/office/officeart/2005/8/layout/pyramid1"/>
    <dgm:cxn modelId="{E476C15B-C2DC-4CC9-B496-26528CC5C6D6}" srcId="{E12AA3D6-CCCB-430F-A6D7-C8A631AD5172}" destId="{2FDCE8AF-A19B-4F49-8AC3-BE99EF96A99F}" srcOrd="1" destOrd="0" parTransId="{D33489FD-44AF-4F58-94B8-04A3F587BCD4}" sibTransId="{9D1C8D1C-9ECB-4B30-8C9E-C98895223C99}"/>
    <dgm:cxn modelId="{9297025D-75B4-445F-8CC0-11634A3369B1}" type="presOf" srcId="{2FDCE8AF-A19B-4F49-8AC3-BE99EF96A99F}" destId="{54682789-2984-4A5E-8EEC-864D1674371F}" srcOrd="0" destOrd="0" presId="urn:microsoft.com/office/officeart/2005/8/layout/pyramid1"/>
    <dgm:cxn modelId="{21FC6C7C-D443-4300-A27C-FFC446A8411A}" type="presOf" srcId="{61245767-0ED0-4A5C-BC1B-3B467922791F}" destId="{15B0B68C-ED1C-44D6-9EB3-E74DBF2425F0}" srcOrd="1" destOrd="0" presId="urn:microsoft.com/office/officeart/2005/8/layout/pyramid1"/>
    <dgm:cxn modelId="{0CEC937F-4C8D-483E-B42A-AB148EDD8693}" srcId="{E12AA3D6-CCCB-430F-A6D7-C8A631AD5172}" destId="{065CAD87-5CC8-48F5-B80C-284D0C77F62B}" srcOrd="3" destOrd="0" parTransId="{70D1DA2D-94BD-4612-820E-1F6B4C809C62}" sibTransId="{D536D995-88F2-472B-AF72-C56B19EC63C0}"/>
    <dgm:cxn modelId="{A0A611B5-2B6A-4F9A-9BD8-DFBA226899E4}" type="presOf" srcId="{378050BC-89F7-4EDB-A592-9536C80A6F45}" destId="{B80AC9DA-6BF3-4BF7-BA06-BFE52D59D3DA}" srcOrd="0" destOrd="0" presId="urn:microsoft.com/office/officeart/2005/8/layout/pyramid1"/>
    <dgm:cxn modelId="{8FD4CAC7-D5B9-4D8F-AD02-59AC2AB2C07E}" type="presOf" srcId="{2FDCE8AF-A19B-4F49-8AC3-BE99EF96A99F}" destId="{DA352588-27AD-409E-BCF2-4D087E9377D3}" srcOrd="1" destOrd="0" presId="urn:microsoft.com/office/officeart/2005/8/layout/pyramid1"/>
    <dgm:cxn modelId="{965B10D6-AC6E-4944-AB7C-C620EA2BD0CD}" type="presOf" srcId="{065CAD87-5CC8-48F5-B80C-284D0C77F62B}" destId="{8B2119E0-52BC-405D-AA75-D7EDF4202015}" srcOrd="0" destOrd="0" presId="urn:microsoft.com/office/officeart/2005/8/layout/pyramid1"/>
    <dgm:cxn modelId="{D1EEB8EE-DF06-4469-BEEC-FAF64E078CC0}" type="presOf" srcId="{378050BC-89F7-4EDB-A592-9536C80A6F45}" destId="{24767697-20E8-4B29-A550-504B27135548}" srcOrd="1" destOrd="0" presId="urn:microsoft.com/office/officeart/2005/8/layout/pyramid1"/>
    <dgm:cxn modelId="{AE7E9DF1-CC77-437D-AA9A-94A0AEC774AA}" srcId="{E12AA3D6-CCCB-430F-A6D7-C8A631AD5172}" destId="{61245767-0ED0-4A5C-BC1B-3B467922791F}" srcOrd="2" destOrd="0" parTransId="{EA6DD86D-A7DD-41ED-9A3C-86A7B4964FB8}" sibTransId="{1B4DCF95-D78D-4B5A-B404-04812F9DDFD8}"/>
    <dgm:cxn modelId="{9272360A-05C3-4849-98A6-C05BFF74042D}" type="presParOf" srcId="{EEEA7161-80B4-44F2-9C6C-034C28AB1664}" destId="{0C3F5514-4C43-4779-8CBD-6FBF22EDB94C}" srcOrd="0" destOrd="0" presId="urn:microsoft.com/office/officeart/2005/8/layout/pyramid1"/>
    <dgm:cxn modelId="{FC082B6F-E8B4-4451-91C1-1F085B5DEF08}" type="presParOf" srcId="{0C3F5514-4C43-4779-8CBD-6FBF22EDB94C}" destId="{B714A8E5-D3D3-4665-A4FE-3453B47BEF05}" srcOrd="0" destOrd="0" presId="urn:microsoft.com/office/officeart/2005/8/layout/pyramid1"/>
    <dgm:cxn modelId="{3CD64573-9E2F-40E5-BE68-1FA039AF9C29}" type="presParOf" srcId="{0C3F5514-4C43-4779-8CBD-6FBF22EDB94C}" destId="{8B5B71D2-4AA2-4C67-B6DA-88906EA73B43}" srcOrd="1" destOrd="0" presId="urn:microsoft.com/office/officeart/2005/8/layout/pyramid1"/>
    <dgm:cxn modelId="{A881CB83-1988-4D9F-B056-BD706E9FEF24}" type="presParOf" srcId="{EEEA7161-80B4-44F2-9C6C-034C28AB1664}" destId="{A86EF58D-0240-4457-A489-D52FD588F079}" srcOrd="1" destOrd="0" presId="urn:microsoft.com/office/officeart/2005/8/layout/pyramid1"/>
    <dgm:cxn modelId="{FB992E1D-6E77-4616-8CC6-FE7A5EEA9AD3}" type="presParOf" srcId="{A86EF58D-0240-4457-A489-D52FD588F079}" destId="{54682789-2984-4A5E-8EEC-864D1674371F}" srcOrd="0" destOrd="0" presId="urn:microsoft.com/office/officeart/2005/8/layout/pyramid1"/>
    <dgm:cxn modelId="{3207E434-E085-419F-A457-99CD94AAD233}" type="presParOf" srcId="{A86EF58D-0240-4457-A489-D52FD588F079}" destId="{DA352588-27AD-409E-BCF2-4D087E9377D3}" srcOrd="1" destOrd="0" presId="urn:microsoft.com/office/officeart/2005/8/layout/pyramid1"/>
    <dgm:cxn modelId="{FF9878BA-CEFE-4420-B78A-36BE474206CF}" type="presParOf" srcId="{EEEA7161-80B4-44F2-9C6C-034C28AB1664}" destId="{B6CEE02B-566A-4855-AEC1-BF2A59882387}" srcOrd="2" destOrd="0" presId="urn:microsoft.com/office/officeart/2005/8/layout/pyramid1"/>
    <dgm:cxn modelId="{8427E577-C2E4-4561-8DE4-7042A750533A}" type="presParOf" srcId="{B6CEE02B-566A-4855-AEC1-BF2A59882387}" destId="{47FAFD69-A757-4DB9-923E-D63419C59475}" srcOrd="0" destOrd="0" presId="urn:microsoft.com/office/officeart/2005/8/layout/pyramid1"/>
    <dgm:cxn modelId="{51D984AD-E455-4568-806B-7FD49CCBE526}" type="presParOf" srcId="{B6CEE02B-566A-4855-AEC1-BF2A59882387}" destId="{15B0B68C-ED1C-44D6-9EB3-E74DBF2425F0}" srcOrd="1" destOrd="0" presId="urn:microsoft.com/office/officeart/2005/8/layout/pyramid1"/>
    <dgm:cxn modelId="{BFFA7C73-9089-4E33-B3B6-F1B753B95B04}" type="presParOf" srcId="{EEEA7161-80B4-44F2-9C6C-034C28AB1664}" destId="{5777D7A9-6887-4D88-97A8-C125AFD9D2A6}" srcOrd="3" destOrd="0" presId="urn:microsoft.com/office/officeart/2005/8/layout/pyramid1"/>
    <dgm:cxn modelId="{FD83BE41-68C6-486E-BE6F-F86FA97CCB98}" type="presParOf" srcId="{5777D7A9-6887-4D88-97A8-C125AFD9D2A6}" destId="{8B2119E0-52BC-405D-AA75-D7EDF4202015}" srcOrd="0" destOrd="0" presId="urn:microsoft.com/office/officeart/2005/8/layout/pyramid1"/>
    <dgm:cxn modelId="{980015F2-066E-4B58-AB6D-38D14DF86281}" type="presParOf" srcId="{5777D7A9-6887-4D88-97A8-C125AFD9D2A6}" destId="{D143F8E7-AFB8-4AB2-8393-BC65B6E3DADC}" srcOrd="1" destOrd="0" presId="urn:microsoft.com/office/officeart/2005/8/layout/pyramid1"/>
    <dgm:cxn modelId="{C3F05651-D73E-4B45-AB77-5B969110A1AF}" type="presParOf" srcId="{EEEA7161-80B4-44F2-9C6C-034C28AB1664}" destId="{C928DA25-0C73-4029-80CA-608ACC1DA168}" srcOrd="4" destOrd="0" presId="urn:microsoft.com/office/officeart/2005/8/layout/pyramid1"/>
    <dgm:cxn modelId="{76A7C8A5-D2B2-4470-BD7E-8BE738B1BB79}" type="presParOf" srcId="{C928DA25-0C73-4029-80CA-608ACC1DA168}" destId="{B80AC9DA-6BF3-4BF7-BA06-BFE52D59D3DA}" srcOrd="0" destOrd="0" presId="urn:microsoft.com/office/officeart/2005/8/layout/pyramid1"/>
    <dgm:cxn modelId="{EE0FFC30-4F73-4877-9BD5-CEA01AAAAEB6}" type="presParOf" srcId="{C928DA25-0C73-4029-80CA-608ACC1DA168}" destId="{24767697-20E8-4B29-A550-504B2713554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4A8E5-D3D3-4665-A4FE-3453B47BEF05}">
      <dsp:nvSpPr>
        <dsp:cNvPr id="0" name=""/>
        <dsp:cNvSpPr/>
      </dsp:nvSpPr>
      <dsp:spPr>
        <a:xfrm>
          <a:off x="3706994" y="0"/>
          <a:ext cx="1853497" cy="1015551"/>
        </a:xfrm>
        <a:prstGeom prst="trapezoid">
          <a:avLst>
            <a:gd name="adj" fmla="val 91256"/>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panose="02000000000000000000" pitchFamily="2" charset="0"/>
              <a:ea typeface="Roboto" panose="02000000000000000000" pitchFamily="2" charset="0"/>
            </a:rPr>
            <a:t>Murder, suicide, genocide</a:t>
          </a:r>
        </a:p>
      </dsp:txBody>
      <dsp:txXfrm>
        <a:off x="3706994" y="0"/>
        <a:ext cx="1853497" cy="1015551"/>
      </dsp:txXfrm>
    </dsp:sp>
    <dsp:sp modelId="{54682789-2984-4A5E-8EEC-864D1674371F}">
      <dsp:nvSpPr>
        <dsp:cNvPr id="0" name=""/>
        <dsp:cNvSpPr/>
      </dsp:nvSpPr>
      <dsp:spPr>
        <a:xfrm>
          <a:off x="2780245" y="1015551"/>
          <a:ext cx="3706994" cy="1015551"/>
        </a:xfrm>
        <a:prstGeom prst="trapezoid">
          <a:avLst>
            <a:gd name="adj" fmla="val 91256"/>
          </a:avLst>
        </a:prstGeom>
        <a:solidFill>
          <a:schemeClr val="accent1">
            <a:alpha val="90000"/>
            <a:hueOff val="0"/>
            <a:satOff val="0"/>
            <a:lumOff val="0"/>
            <a:alpha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panose="02000000000000000000" pitchFamily="2" charset="0"/>
              <a:ea typeface="Roboto" panose="02000000000000000000" pitchFamily="2" charset="0"/>
            </a:rPr>
            <a:t>Physical attacks, assault, rape, criminal damage</a:t>
          </a:r>
        </a:p>
      </dsp:txBody>
      <dsp:txXfrm>
        <a:off x="3428969" y="1015551"/>
        <a:ext cx="2409546" cy="1015551"/>
      </dsp:txXfrm>
    </dsp:sp>
    <dsp:sp modelId="{47FAFD69-A757-4DB9-923E-D63419C59475}">
      <dsp:nvSpPr>
        <dsp:cNvPr id="0" name=""/>
        <dsp:cNvSpPr/>
      </dsp:nvSpPr>
      <dsp:spPr>
        <a:xfrm>
          <a:off x="1853497" y="2031102"/>
          <a:ext cx="5560491" cy="1015551"/>
        </a:xfrm>
        <a:prstGeom prst="trapezoid">
          <a:avLst>
            <a:gd name="adj" fmla="val 91256"/>
          </a:avLst>
        </a:prstGeom>
        <a:solidFill>
          <a:schemeClr val="accent1">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panose="02000000000000000000" pitchFamily="2" charset="0"/>
              <a:ea typeface="Roboto" panose="02000000000000000000" pitchFamily="2" charset="0"/>
            </a:rPr>
            <a:t>Discrimination: in employment, education, access to housing, healthcare, services, goods</a:t>
          </a:r>
        </a:p>
      </dsp:txBody>
      <dsp:txXfrm>
        <a:off x="2826582" y="2031102"/>
        <a:ext cx="3614319" cy="1015551"/>
      </dsp:txXfrm>
    </dsp:sp>
    <dsp:sp modelId="{8B2119E0-52BC-405D-AA75-D7EDF4202015}">
      <dsp:nvSpPr>
        <dsp:cNvPr id="0" name=""/>
        <dsp:cNvSpPr/>
      </dsp:nvSpPr>
      <dsp:spPr>
        <a:xfrm>
          <a:off x="926748" y="3046654"/>
          <a:ext cx="7413988" cy="1015551"/>
        </a:xfrm>
        <a:prstGeom prst="trapezoid">
          <a:avLst>
            <a:gd name="adj" fmla="val 91256"/>
          </a:avLst>
        </a:prstGeom>
        <a:solidFill>
          <a:schemeClr val="accent1">
            <a:alpha val="90000"/>
            <a:hueOff val="0"/>
            <a:satOff val="0"/>
            <a:lumOff val="0"/>
            <a:alphaOff val="-3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panose="02000000000000000000" pitchFamily="2" charset="0"/>
              <a:ea typeface="Roboto" panose="02000000000000000000" pitchFamily="2" charset="0"/>
            </a:rPr>
            <a:t>Avoidance: ignoring, excluding, physical withdrawal</a:t>
          </a:r>
        </a:p>
      </dsp:txBody>
      <dsp:txXfrm>
        <a:off x="2224196" y="3046654"/>
        <a:ext cx="4819092" cy="1015551"/>
      </dsp:txXfrm>
    </dsp:sp>
    <dsp:sp modelId="{B80AC9DA-6BF3-4BF7-BA06-BFE52D59D3DA}">
      <dsp:nvSpPr>
        <dsp:cNvPr id="0" name=""/>
        <dsp:cNvSpPr/>
      </dsp:nvSpPr>
      <dsp:spPr>
        <a:xfrm>
          <a:off x="0" y="4062205"/>
          <a:ext cx="9267485" cy="1015551"/>
        </a:xfrm>
        <a:prstGeom prst="trapezoid">
          <a:avLst>
            <a:gd name="adj" fmla="val 91256"/>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panose="02000000000000000000" pitchFamily="2" charset="0"/>
              <a:ea typeface="Roboto" panose="02000000000000000000" pitchFamily="2" charset="0"/>
            </a:rPr>
            <a:t>Antilocution: stereotypes, verbal abuse, negative myths about people jokes and hateful opinions </a:t>
          </a:r>
        </a:p>
      </dsp:txBody>
      <dsp:txXfrm>
        <a:off x="1621809" y="4062205"/>
        <a:ext cx="6023865" cy="10155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AEDDF-8448-4EE3-9669-B0F859985E6C}" type="datetimeFigureOut">
              <a:t>9/23/2025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76C4F-6BE6-4A6A-B7A1-1CCB81DB7F71}" type="slidenum">
              <a:t>‹#›</a:t>
            </a:fld>
            <a:endParaRPr lang="en-GB"/>
          </a:p>
        </p:txBody>
      </p:sp>
    </p:spTree>
    <p:extLst>
      <p:ext uri="{BB962C8B-B14F-4D97-AF65-F5344CB8AC3E}">
        <p14:creationId xmlns:p14="http://schemas.microsoft.com/office/powerpoint/2010/main" val="508186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hlink.scot/"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education.gov.scot/professional-learning/leading-professional-learning/inclusion-wellbeing-and-equalities-framework/" TargetMode="External"/><Relationship Id="rId5" Type="http://schemas.openxmlformats.org/officeDocument/2006/relationships/hyperlink" Target="https://www.gov.scot/binaries/content/documents/govscot/publications/strategy-plan/2023/03/hate-crime-strategy-scotland2/documents/hate-crime-strategy-scotland-march-2023/hate-crime-strategy-scotland-march-2023/govscot%3Adocument/hate-crime-strategy-scotland-march-2023.pdf" TargetMode="External"/><Relationship Id="rId4" Type="http://schemas.openxmlformats.org/officeDocument/2006/relationships/hyperlink" Target="https://www.respectme.org.uk/"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rofessionallearning.education.gov.scot/explore/the-national-model-of-professional-learnin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O1islM0ytkE"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youtube.com/watch?v=w6dnj2IyYjE"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v.scot/publications/hate-crime-and-public-order-scotland-act-factshee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actiononprejudice.info/wp-content/uploads/2024/05/Hate-Crime-and-Public-Order-Act-Info-Sheet-for-Youth-Workers-1.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the-classroom.org.uk/wp-content/uploads/2014/07/Prejudice_And_Allport_Scale.pdf-1.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v.sco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PsB0R_2HFrw"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youtube.com/watch?v=t1Im4eP-4U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ctiononprejudice.info/library/speak-up/"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ldstandardscouncil.org.uk/resources/the-competences/"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gov.scot/" TargetMode="External"/><Relationship Id="rId5" Type="http://schemas.openxmlformats.org/officeDocument/2006/relationships/hyperlink" Target="https://www.gov.scot/binaries/content/documents/govscot/publications/advice-and-guidance/2024/11/respect-national-approach-anti-bullying/documents/respect-national-approach-anti-bullying-scotlands-children-young-people/respect-national-approach-anti-bullying-scotlands-children-young-people/govscot%3Adocument/respect-national-approach-anti-bullying-scotlands-children-young-people.pdf" TargetMode="External"/><Relationship Id="rId4" Type="http://schemas.openxmlformats.org/officeDocument/2006/relationships/hyperlink" Target="https://www.youthlink.scot/training-development/professional-frameworks/national-occupational-standards/"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cotland.police.uk/secureforms/c3/" TargetMode="External"/><Relationship Id="rId7" Type="http://schemas.openxmlformats.org/officeDocument/2006/relationships/hyperlink" Target="https://crimestoppers-uk.org/fearless/give-information-anonymously"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iammescotland.co.uk/about-keep-safe" TargetMode="External"/><Relationship Id="rId5" Type="http://schemas.openxmlformats.org/officeDocument/2006/relationships/hyperlink" Target="https://www.scotland.police.uk/contact-us/british-sign-language/" TargetMode="External"/><Relationship Id="rId4" Type="http://schemas.openxmlformats.org/officeDocument/2006/relationships/hyperlink" Target="https://www.scotland.police.uk/contact-us/report-hate-crime-and-third-party-reporting/third-party-reporting-centres/https:/youthlinkscotland-my.sharepoint.com/personal/srobinson_youthlink_scot/Documents/Hate%20Crime%20resource%20-%20Education%20Scotland/Hate%20Crime%20-%20Facilitation%20Notes.docx"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v.scot/binaries/content/documents/govscot/publications/advice-and-guidance/2024/03/preventing-responding-gender-based-violence-whole-school-framework/documents/preventing-responding-gender-based-violence-whole-school-framework/preventing-responding-gender-based-violence-whole-school-framework/govscot%3Adocument/preventing-responding-gender-based-violence-whole-school-framework.pdf"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scottishsentencingcouncil.org.uk/sentencing-information/disposals-and-appeals"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respectme.org.u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tie.scot/professional-learning/teachers/digital-discourse-initiative-cpd/" TargetMode="External"/><Relationship Id="rId13" Type="http://schemas.openxmlformats.org/officeDocument/2006/relationships/hyperlink" Target="https://www.educateagainsthate.com/resources/online-misinformation-the-uk-riots/" TargetMode="External"/><Relationship Id="rId18" Type="http://schemas.openxmlformats.org/officeDocument/2006/relationships/hyperlink" Target="https://www.gov.scot/binaries/content/documents/govscot/publications/strategy-plan/2023/03/hate-crime-strategy-scotland2/documents/hate-crime-strategy-scotland-march-2023/hate-crime-strategy-scotland-march-2023/govscot%3Adocument/hate-crime-strategy-scotland-march-2023.pdf" TargetMode="External"/><Relationship Id="rId3" Type="http://schemas.openxmlformats.org/officeDocument/2006/relationships/hyperlink" Target="https://www.actiononprejudice.info/organisation-directory/" TargetMode="External"/><Relationship Id="rId7" Type="http://schemas.openxmlformats.org/officeDocument/2006/relationships/hyperlink" Target="https://www.actiononprejudice.info/library/speak-up/" TargetMode="External"/><Relationship Id="rId12" Type="http://schemas.openxmlformats.org/officeDocument/2006/relationships/hyperlink" Target="https://diwc.co.uk/topics/misinformation-and-disinformation/" TargetMode="External"/><Relationship Id="rId17" Type="http://schemas.openxmlformats.org/officeDocument/2006/relationships/hyperlink" Target="https://iammescotlandeducation.org.uk/" TargetMode="External"/><Relationship Id="rId2" Type="http://schemas.openxmlformats.org/officeDocument/2006/relationships/slide" Target="../slides/slide21.xml"/><Relationship Id="rId16" Type="http://schemas.openxmlformats.org/officeDocument/2006/relationships/hyperlink" Target="https://www.copfs.gov.uk/resources/for-schools/" TargetMode="External"/><Relationship Id="rId20" Type="http://schemas.openxmlformats.org/officeDocument/2006/relationships/hyperlink" Target="https://www.gov.scot/binaries/content/documents/govscot/publications/factsheet/2023/11/hate-crime-public-order-scotland-act-2021-information-note/documents/hate-crime-public-order-scotland-act-2021-general-information-note/hate-crime-public-order-scotland-act-2021-general-information-note/govscot%3Adocument/hate-crime-public-order-scotland-act-2021-general-information-note.pdf" TargetMode="External"/><Relationship Id="rId1" Type="http://schemas.openxmlformats.org/officeDocument/2006/relationships/notesMaster" Target="../notesMasters/notesMaster1.xml"/><Relationship Id="rId6" Type="http://schemas.openxmlformats.org/officeDocument/2006/relationships/hyperlink" Target="https://education.gov.scot/resources/promoting-positive-relationships-and-behaviour-in-educational-settings/#:~:text=These%20reflective%20questions%20invite%20you%20to" TargetMode="External"/><Relationship Id="rId11" Type="http://schemas.openxmlformats.org/officeDocument/2006/relationships/hyperlink" Target="https://www.actiononprejudice.info/library/the-southport-attack-rumours-to-riots/" TargetMode="External"/><Relationship Id="rId5" Type="http://schemas.openxmlformats.org/officeDocument/2006/relationships/hyperlink" Target="https://www.noknivesbetterlives.com/courses/restorative-approaches-and-hate-crime/" TargetMode="External"/><Relationship Id="rId15" Type="http://schemas.openxmlformats.org/officeDocument/2006/relationships/hyperlink" Target="https://www.actiononprejudice.info/wp-content/uploads/2024/05/Hate-Crime-and-Public-Order-Act-Info-Sheet-for-Youth-Workers-1.pdf" TargetMode="External"/><Relationship Id="rId10" Type="http://schemas.openxmlformats.org/officeDocument/2006/relationships/hyperlink" Target="https://soldnetwork.org.uk/criminal-justice-pathway/" TargetMode="External"/><Relationship Id="rId19" Type="http://schemas.openxmlformats.org/officeDocument/2006/relationships/hyperlink" Target="https://www.gov.scot/publications/hate-crime-strategy-delivery-plan/documents/" TargetMode="External"/><Relationship Id="rId4" Type="http://schemas.openxmlformats.org/officeDocument/2006/relationships/hyperlink" Target="https://education.gov.scot/professional-learning/leading-professional-learning/inclusion-wellbeing-equalities-professional-learning-framework/informed-level/#Rights" TargetMode="External"/><Relationship Id="rId9" Type="http://schemas.openxmlformats.org/officeDocument/2006/relationships/hyperlink" Target="https://www.sacro.org.uk/services/justice/community-justice" TargetMode="External"/><Relationship Id="rId14" Type="http://schemas.openxmlformats.org/officeDocument/2006/relationships/hyperlink" Target="https://www.actiononprejudice.info/"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forms.office.com/pages/responsepage.aspx?id=R3T3DoMQ7E24nyfHZQdoQGC9U99WQChBi9N5OCIZLL5URVJQQ0Q1MUpJVEpFWllORFZTQjUyOFIyMy4u&amp;route=shorturl"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ts val="2025"/>
              </a:lnSpc>
            </a:pPr>
            <a:endParaRPr lang="en-US" b="0" i="0">
              <a:solidFill>
                <a:srgbClr val="000000"/>
              </a:solidFill>
              <a:effectLst/>
              <a:latin typeface="Segoe UI" panose="020B0502040204020203" pitchFamily="34" charset="0"/>
              <a:cs typeface="Segoe UI" panose="020B0502040204020203" pitchFamily="34" charset="0"/>
            </a:endParaRPr>
          </a:p>
          <a:p>
            <a:r>
              <a:rPr lang="en-US" b="1" dirty="0">
                <a:solidFill>
                  <a:srgbClr val="000000"/>
                </a:solidFill>
              </a:rPr>
              <a:t>Slide 1:</a:t>
            </a:r>
            <a:endParaRPr lang="en-US" dirty="0">
              <a:solidFill>
                <a:srgbClr val="444444"/>
              </a:solidFill>
            </a:endParaRPr>
          </a:p>
          <a:p>
            <a:r>
              <a:rPr lang="en-GB" dirty="0">
                <a:solidFill>
                  <a:srgbClr val="000000"/>
                </a:solidFill>
              </a:rPr>
              <a:t>This professional learning is pitched at an informed level and is suitable for anyone working with children, young people and adult learners in an educational context. It is particularly useful for classroom teachers, classroom assistants and those working closely with young people within any educational context.</a:t>
            </a:r>
            <a:endParaRPr lang="en-GB" dirty="0">
              <a:solidFill>
                <a:srgbClr val="444444"/>
              </a:solidFill>
            </a:endParaRPr>
          </a:p>
          <a:p>
            <a:endParaRPr lang="en-GB" dirty="0">
              <a:solidFill>
                <a:srgbClr val="444444"/>
              </a:solidFill>
            </a:endParaRPr>
          </a:p>
          <a:p>
            <a:r>
              <a:rPr lang="en-GB" dirty="0">
                <a:solidFill>
                  <a:srgbClr val="000000"/>
                </a:solidFill>
              </a:rPr>
              <a:t>This resource has been developed with Education Scotland, </a:t>
            </a:r>
            <a:r>
              <a:rPr lang="en-GB" dirty="0">
                <a:solidFill>
                  <a:srgbClr val="444444"/>
                </a:solidFill>
                <a:hlinkClick r:id="rId3"/>
              </a:rPr>
              <a:t>YouthLink Scotland</a:t>
            </a:r>
            <a:r>
              <a:rPr lang="en-GB" dirty="0">
                <a:solidFill>
                  <a:srgbClr val="000000"/>
                </a:solidFill>
              </a:rPr>
              <a:t>, </a:t>
            </a:r>
            <a:r>
              <a:rPr lang="en-GB" dirty="0">
                <a:solidFill>
                  <a:srgbClr val="444444"/>
                </a:solidFill>
                <a:hlinkClick r:id="rId4"/>
              </a:rPr>
              <a:t>respect</a:t>
            </a:r>
            <a:r>
              <a:rPr lang="en-GB" i="1" dirty="0">
                <a:solidFill>
                  <a:srgbClr val="444444"/>
                </a:solidFill>
                <a:hlinkClick r:id="rId4"/>
              </a:rPr>
              <a:t>m</a:t>
            </a:r>
            <a:r>
              <a:rPr lang="en-GB" dirty="0">
                <a:solidFill>
                  <a:srgbClr val="444444"/>
                </a:solidFill>
                <a:hlinkClick r:id="rId4"/>
              </a:rPr>
              <a:t>e</a:t>
            </a:r>
            <a:r>
              <a:rPr lang="en-GB" dirty="0">
                <a:solidFill>
                  <a:srgbClr val="000000"/>
                </a:solidFill>
              </a:rPr>
              <a:t>, Scotland's anti-bullying service, and the Scottish Government’s Hate Crime Strategic Partnership Group. The resource forms part of delivery of the Scottish Government’s </a:t>
            </a:r>
            <a:r>
              <a:rPr lang="en-GB" dirty="0">
                <a:solidFill>
                  <a:srgbClr val="444444"/>
                </a:solidFill>
                <a:hlinkClick r:id="rId5"/>
              </a:rPr>
              <a:t>Hate Crime Strategy</a:t>
            </a:r>
            <a:r>
              <a:rPr lang="en-GB" dirty="0">
                <a:solidFill>
                  <a:srgbClr val="000000"/>
                </a:solidFill>
              </a:rPr>
              <a:t>, and feedback conducted to inform the strategy highlighted just how important education was in terms of tackling hatred and prejudice in Scotland. </a:t>
            </a:r>
            <a:endParaRPr lang="en-GB" dirty="0">
              <a:solidFill>
                <a:srgbClr val="444444"/>
              </a:solidFill>
            </a:endParaRPr>
          </a:p>
          <a:p>
            <a:endParaRPr lang="en-GB" dirty="0">
              <a:solidFill>
                <a:srgbClr val="444444"/>
              </a:solidFill>
            </a:endParaRPr>
          </a:p>
          <a:p>
            <a:r>
              <a:rPr lang="en-GB" dirty="0">
                <a:solidFill>
                  <a:srgbClr val="000000"/>
                </a:solidFill>
              </a:rPr>
              <a:t>Further information and signposts to further reading, resources and professional learning can be found in the Hate Crime and Prejudice Based Behaviours Information Note.</a:t>
            </a:r>
            <a:r>
              <a:rPr lang="en-GB" dirty="0">
                <a:solidFill>
                  <a:srgbClr val="000000"/>
                </a:solidFill>
                <a:latin typeface="Calibri"/>
                <a:ea typeface="Calibri"/>
                <a:cs typeface="Calibri"/>
              </a:rPr>
              <a:t> </a:t>
            </a:r>
          </a:p>
          <a:p>
            <a:r>
              <a:rPr lang="en-GB" sz="1800" b="0" i="0" u="none" strike="noStrike" dirty="0">
                <a:solidFill>
                  <a:srgbClr val="000000"/>
                </a:solidFill>
                <a:effectLst/>
                <a:latin typeface="Calibri"/>
                <a:ea typeface="Calibri"/>
                <a:cs typeface="Calibri"/>
              </a:rPr>
              <a:t>Anyone who works in an educational setting can be a facilitator and use these slides. For reflection or discussion activities, it is important to establish a safe space which encourages respect and honesty to ensure that everyone can participate. </a:t>
            </a:r>
            <a:r>
              <a:rPr lang="en-GB" sz="1800" b="0" i="0" dirty="0">
                <a:solidFill>
                  <a:srgbClr val="000000"/>
                </a:solidFill>
                <a:effectLst/>
                <a:latin typeface="Calibri"/>
                <a:ea typeface="Calibri"/>
                <a:cs typeface="Calibri"/>
              </a:rPr>
              <a:t>​</a:t>
            </a:r>
            <a:endParaRPr lang="en-GB" dirty="0">
              <a:latin typeface="Calibri"/>
              <a:ea typeface="Calibri"/>
              <a:cs typeface="Calibri"/>
            </a:endParaRPr>
          </a:p>
          <a:p>
            <a:pPr algn="l" rtl="0" fontAlgn="base">
              <a:lnSpc>
                <a:spcPts val="2025"/>
              </a:lnSpc>
            </a:pPr>
            <a:endParaRPr lang="en-GB" sz="1800" b="0" i="0">
              <a:solidFill>
                <a:srgbClr val="000000"/>
              </a:solidFill>
              <a:effectLst/>
              <a:latin typeface="Calibri" panose="020F0502020204030204" pitchFamily="34" charset="0"/>
            </a:endParaRPr>
          </a:p>
          <a:p>
            <a:pPr marL="0" marR="0" lvl="0" indent="0" algn="l" defTabSz="914400" rtl="0" eaLnBrk="1" fontAlgn="base" latinLnBrk="0" hangingPunct="1">
              <a:lnSpc>
                <a:spcPts val="2025"/>
              </a:lnSpc>
              <a:spcBef>
                <a:spcPts val="0"/>
              </a:spcBef>
              <a:spcAft>
                <a:spcPts val="0"/>
              </a:spcAft>
              <a:buClrTx/>
              <a:buSzTx/>
              <a:buFontTx/>
              <a:buNone/>
              <a:tabLst/>
              <a:defRPr/>
            </a:pPr>
            <a:r>
              <a:rPr lang="en-GB" sz="1800" b="0" i="0" dirty="0">
                <a:solidFill>
                  <a:srgbClr val="000000"/>
                </a:solidFill>
                <a:effectLst/>
                <a:latin typeface="Calibri"/>
                <a:ea typeface="Calibri"/>
                <a:cs typeface="Calibri"/>
              </a:rPr>
              <a:t>More information on using </a:t>
            </a:r>
            <a:r>
              <a:rPr lang="en-GB" dirty="0">
                <a:hlinkClick r:id="rId6"/>
              </a:rPr>
              <a:t>Inclusion, Wellbeing and Equalities Framework</a:t>
            </a:r>
            <a:r>
              <a:rPr lang="en-GB" dirty="0"/>
              <a:t> resources is available on the education Scotland website (link on the slide)</a:t>
            </a:r>
            <a:endParaRPr lang="en-GB" dirty="0">
              <a:ea typeface="Calibri"/>
              <a:cs typeface="Calibri"/>
            </a:endParaRPr>
          </a:p>
          <a:p>
            <a:pPr algn="l">
              <a:lnSpc>
                <a:spcPts val="2025"/>
              </a:lnSpc>
            </a:pPr>
            <a:endParaRPr lang="en-GB" b="0" i="0" dirty="0">
              <a:solidFill>
                <a:srgbClr val="000000"/>
              </a:solidFill>
              <a:effectLst/>
              <a:latin typeface="Calibri" panose="020F0502020204030204"/>
              <a:ea typeface="Calibri" panose="020F0502020204030204"/>
              <a:cs typeface="Calibri" panose="020F0502020204030204"/>
            </a:endParaRPr>
          </a:p>
          <a:p>
            <a:r>
              <a:rPr lang="en-US" b="1">
                <a:solidFill>
                  <a:srgbClr val="000000"/>
                </a:solidFill>
              </a:rPr>
              <a:t>How to use this resource:</a:t>
            </a:r>
            <a:endParaRPr lang="en-US">
              <a:solidFill>
                <a:srgbClr val="444444"/>
              </a:solidFill>
            </a:endParaRPr>
          </a:p>
          <a:p>
            <a:r>
              <a:rPr lang="en-GB">
                <a:solidFill>
                  <a:srgbClr val="000000"/>
                </a:solidFill>
              </a:rPr>
              <a:t>Note to learners: If you are carrying out this professional learning as self-directed learning, please make sure you build in time for reflection and your own wellbeing. If you're learning with colleagues please plan for breaks, discussion and opportunities to check in with each other about wellbeing. If you are facilitating, please build in plenty of time for break and reflection. Consider co-developing group protocols to support a safe and respectful space. </a:t>
            </a:r>
            <a:endParaRPr lang="en-US">
              <a:solidFill>
                <a:srgbClr val="444444"/>
              </a:solidFill>
            </a:endParaRPr>
          </a:p>
          <a:p>
            <a:endParaRPr lang="en-GB" dirty="0">
              <a:solidFill>
                <a:srgbClr val="444444"/>
              </a:solidFill>
            </a:endParaRPr>
          </a:p>
          <a:p>
            <a:r>
              <a:rPr lang="en-GB" i="1">
                <a:solidFill>
                  <a:srgbClr val="000000"/>
                </a:solidFill>
              </a:rPr>
              <a:t>[Option to skip the below as instructions for facilitators only. No need to read to audience]</a:t>
            </a:r>
            <a:endParaRPr lang="en-GB" dirty="0">
              <a:solidFill>
                <a:srgbClr val="444444"/>
              </a:solidFill>
            </a:endParaRPr>
          </a:p>
          <a:p>
            <a:pPr marL="171450" indent="-171450">
              <a:buFont typeface="Symbol,Sans-Serif"/>
              <a:buChar char="•"/>
            </a:pPr>
            <a:r>
              <a:rPr lang="en-GB">
                <a:solidFill>
                  <a:srgbClr val="000000"/>
                </a:solidFill>
              </a:rPr>
              <a:t>These slides can be used to facilitate professional learning in a group or whole-setting, or as a self-directed learning activity as an individual. </a:t>
            </a:r>
            <a:endParaRPr lang="en-GB" dirty="0">
              <a:solidFill>
                <a:srgbClr val="444444"/>
              </a:solidFill>
            </a:endParaRPr>
          </a:p>
          <a:p>
            <a:pPr marL="171450" indent="-171450">
              <a:buFont typeface="Symbol,Sans-Serif"/>
              <a:buChar char="•"/>
            </a:pPr>
            <a:r>
              <a:rPr lang="en-GB">
                <a:solidFill>
                  <a:srgbClr val="000000"/>
                </a:solidFill>
              </a:rPr>
              <a:t>Facilitation notes are included at the bottom of each slide </a:t>
            </a:r>
            <a:endParaRPr lang="en-GB" dirty="0">
              <a:solidFill>
                <a:srgbClr val="444444"/>
              </a:solidFill>
            </a:endParaRPr>
          </a:p>
          <a:p>
            <a:pPr marL="171450" indent="-171450">
              <a:buFont typeface="Symbol,Sans-Serif"/>
              <a:buChar char="•"/>
            </a:pPr>
            <a:r>
              <a:rPr lang="en-GB">
                <a:solidFill>
                  <a:srgbClr val="000000"/>
                </a:solidFill>
              </a:rPr>
              <a:t>Please do not remove or change any of the slides included. </a:t>
            </a:r>
            <a:endParaRPr lang="en-GB" dirty="0">
              <a:solidFill>
                <a:srgbClr val="444444"/>
              </a:solidFill>
            </a:endParaRPr>
          </a:p>
          <a:p>
            <a:pPr marL="171450" indent="-171450">
              <a:buFont typeface="Symbol,Sans-Serif"/>
              <a:buChar char="•"/>
            </a:pPr>
            <a:r>
              <a:rPr lang="en-GB">
                <a:solidFill>
                  <a:srgbClr val="000000"/>
                </a:solidFill>
              </a:rPr>
              <a:t>Facilitators are welcome to add slides or activities relevant to your own setting, to support discussion and exploration of the topic. Facilitators will know their participants’ needs best. </a:t>
            </a:r>
            <a:endParaRPr lang="en-GB" dirty="0">
              <a:solidFill>
                <a:srgbClr val="444444"/>
              </a:solidFill>
            </a:endParaRPr>
          </a:p>
          <a:p>
            <a:pPr marL="171450" indent="-171450">
              <a:buFont typeface="Symbol,Sans-Serif"/>
              <a:buChar char="•"/>
            </a:pPr>
            <a:r>
              <a:rPr lang="en-GB">
                <a:solidFill>
                  <a:srgbClr val="000000"/>
                </a:solidFill>
              </a:rPr>
              <a:t>Anyone who works in an educational setting can be a facilitator and use these slides. </a:t>
            </a:r>
            <a:endParaRPr lang="en-GB" dirty="0">
              <a:solidFill>
                <a:srgbClr val="444444"/>
              </a:solidFill>
            </a:endParaRPr>
          </a:p>
          <a:p>
            <a:pPr marL="171450" indent="-171450">
              <a:buFont typeface="Symbol,Sans-Serif"/>
              <a:buChar char="•"/>
            </a:pPr>
            <a:r>
              <a:rPr lang="en-GB">
                <a:solidFill>
                  <a:srgbClr val="000000"/>
                </a:solidFill>
              </a:rPr>
              <a:t>For reflection or discussion activities, it is important to establish a safe space which encourages respect and honesty to ensure that everyone is able to participate.</a:t>
            </a:r>
            <a:endParaRPr lang="en-GB" dirty="0">
              <a:solidFill>
                <a:srgbClr val="444444"/>
              </a:solidFill>
            </a:endParaRPr>
          </a:p>
          <a:p>
            <a:endParaRPr lang="en-GB" dirty="0">
              <a:solidFill>
                <a:srgbClr val="444444"/>
              </a:solidFill>
            </a:endParaRPr>
          </a:p>
          <a:p>
            <a:r>
              <a:rPr lang="en-GB" dirty="0">
                <a:solidFill>
                  <a:srgbClr val="000000"/>
                </a:solidFill>
              </a:rPr>
              <a:t>FACILITATION NOTES can also be found on a separate Word document on the Education Scotland Inclusion, Wellbeing and Equalities Professional Learning Framework.</a:t>
            </a:r>
            <a:endParaRPr lang="en-GB" dirty="0"/>
          </a:p>
          <a:p>
            <a:pPr fontAlgn="base">
              <a:lnSpc>
                <a:spcPts val="2025"/>
              </a:lnSpc>
            </a:pPr>
            <a:endParaRPr lang="en-GB">
              <a:solidFill>
                <a:srgbClr val="444444"/>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39324FF-2452-4482-AFCA-8C1F044BDB6E}" type="slidenum">
              <a:rPr lang="en-GB" smtClean="0"/>
              <a:t>1</a:t>
            </a:fld>
            <a:endParaRPr lang="en-GB"/>
          </a:p>
        </p:txBody>
      </p:sp>
    </p:spTree>
    <p:extLst>
      <p:ext uri="{BB962C8B-B14F-4D97-AF65-F5344CB8AC3E}">
        <p14:creationId xmlns:p14="http://schemas.microsoft.com/office/powerpoint/2010/main" val="1554763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professional learning resource follows </a:t>
            </a:r>
            <a:r>
              <a:rPr lang="en-GB" dirty="0">
                <a:hlinkClick r:id="rId3"/>
              </a:rPr>
              <a:t>The National Model of Professional Learning</a:t>
            </a:r>
            <a:r>
              <a:rPr lang="en-GB" dirty="0"/>
              <a:t>  and is designed to help you gain more knowledge and have a deeper understanding of inclusion, wellbeing and equalities.</a:t>
            </a:r>
            <a:endParaRPr lang="en-GB" dirty="0">
              <a:solidFill>
                <a:srgbClr val="444444"/>
              </a:solidFill>
              <a:ea typeface="Calibri" panose="020F0502020204030204"/>
              <a:cs typeface="Calibri" panose="020F0502020204030204"/>
            </a:endParaRPr>
          </a:p>
          <a:p>
            <a:r>
              <a:rPr lang="en-GB"/>
              <a:t>You will have the opportunity to consider how to take this learning forward on your own and with others and, on completion of the professional learning, you will be asked to consider what your next steps will be. </a:t>
            </a:r>
            <a:endParaRPr lang="en-GB" dirty="0">
              <a:solidFill>
                <a:srgbClr val="444444"/>
              </a:solidFill>
              <a:ea typeface="Calibri" panose="020F0502020204030204"/>
              <a:cs typeface="Calibri" panose="020F0502020204030204"/>
            </a:endParaRPr>
          </a:p>
          <a:p>
            <a:r>
              <a:rPr lang="en-GB" dirty="0"/>
              <a:t>Please take some time to consider the reflective questions at the end of this resource</a:t>
            </a:r>
            <a:endParaRPr lang="en-GB" dirty="0">
              <a:solidFill>
                <a:srgbClr val="444444"/>
              </a:solidFill>
              <a:ea typeface="Calibri" panose="020F0502020204030204"/>
              <a:cs typeface="Calibri" panose="020F0502020204030204"/>
            </a:endParaRPr>
          </a:p>
          <a:p>
            <a:pPr marL="285750" indent="-285750">
              <a:buFont typeface="Arial" panose="020B0604020202020204" pitchFamily="34" charset="0"/>
              <a:buChar char="•"/>
            </a:pPr>
            <a:endParaRPr lang="en-GB" dirty="0">
              <a:solidFill>
                <a:srgbClr val="000000"/>
              </a:solidFill>
              <a:ea typeface="Calibri" panose="020F0502020204030204"/>
              <a:cs typeface="Calibri" panose="020F0502020204030204"/>
            </a:endParaRPr>
          </a:p>
          <a:p>
            <a:pPr>
              <a:lnSpc>
                <a:spcPct val="150000"/>
              </a:lnSpc>
            </a:pPr>
            <a:r>
              <a:rPr lang="en-GB" dirty="0">
                <a:solidFill>
                  <a:srgbClr val="000000"/>
                </a:solidFill>
              </a:rPr>
              <a:t>This session provides an opportunity to:</a:t>
            </a:r>
            <a:endParaRPr lang="en-US" dirty="0">
              <a:solidFill>
                <a:srgbClr val="444444"/>
              </a:solidFill>
            </a:endParaRPr>
          </a:p>
          <a:p>
            <a:pPr marL="171450" indent="-171450">
              <a:buFont typeface="Arial,Sans-Serif"/>
              <a:buChar char="•"/>
            </a:pPr>
            <a:r>
              <a:rPr lang="en-GB" dirty="0">
                <a:solidFill>
                  <a:srgbClr val="000000"/>
                </a:solidFill>
              </a:rPr>
              <a:t>Raise awareness of prejudice-based behaviours and hate crime in education settings.</a:t>
            </a:r>
            <a:endParaRPr lang="en-US" dirty="0">
              <a:solidFill>
                <a:srgbClr val="444444"/>
              </a:solidFill>
            </a:endParaRPr>
          </a:p>
          <a:p>
            <a:pPr marL="171450" indent="-171450">
              <a:buFont typeface="Arial,Sans-Serif"/>
              <a:buChar char="•"/>
            </a:pPr>
            <a:r>
              <a:rPr lang="en-GB" dirty="0">
                <a:solidFill>
                  <a:srgbClr val="000000"/>
                </a:solidFill>
              </a:rPr>
              <a:t>Increase confidence in identifying early signs of prejudice-based behaviours and hate crime.</a:t>
            </a:r>
            <a:endParaRPr lang="en-US" dirty="0">
              <a:solidFill>
                <a:srgbClr val="444444"/>
              </a:solidFill>
            </a:endParaRPr>
          </a:p>
          <a:p>
            <a:pPr marL="171450" indent="-171450">
              <a:buFont typeface="Arial,Sans-Serif"/>
              <a:buChar char="•"/>
            </a:pPr>
            <a:r>
              <a:rPr lang="en-GB" dirty="0">
                <a:solidFill>
                  <a:srgbClr val="000000"/>
                </a:solidFill>
              </a:rPr>
              <a:t>Develop an understanding of what to do when prejudice-based behaviours and hate crime occur, including how to report them and support those affected.</a:t>
            </a:r>
            <a:endParaRPr lang="en-GB" dirty="0"/>
          </a:p>
          <a:p>
            <a:pPr marL="285750" indent="-285750">
              <a:buFont typeface="Arial" panose="020B0604020202020204" pitchFamily="34" charset="0"/>
              <a:buChar char="•"/>
            </a:pPr>
            <a:endParaRPr lang="en-GB" dirty="0">
              <a:solidFill>
                <a:srgbClr val="000000"/>
              </a:solidFill>
              <a:latin typeface="Calibri" panose="020F0502020204030204"/>
              <a:ea typeface="Calibri" panose="020F0502020204030204"/>
              <a:cs typeface="Calibri" panose="020F0502020204030204"/>
            </a:endParaRPr>
          </a:p>
          <a:p>
            <a:pPr marL="285750" indent="-285750">
              <a:buFont typeface="Arial" panose="020B0604020202020204" pitchFamily="34" charset="0"/>
              <a:buChar char="•"/>
            </a:pPr>
            <a:endParaRPr lang="en-GB" dirty="0">
              <a:solidFill>
                <a:srgbClr val="000000"/>
              </a:solidFill>
              <a:latin typeface="Calibri" panose="020F0502020204030204"/>
              <a:ea typeface="Calibri" panose="020F0502020204030204"/>
              <a:cs typeface="Calibri" panose="020F0502020204030204"/>
            </a:endParaRPr>
          </a:p>
          <a:p>
            <a:pPr fontAlgn="base"/>
            <a:endParaRPr lang="en-GB" sz="180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39324FF-2452-4482-AFCA-8C1F044BDB6E}" type="slidenum">
              <a:rPr lang="en-GB" smtClean="0"/>
              <a:t>2</a:t>
            </a:fld>
            <a:endParaRPr lang="en-GB"/>
          </a:p>
        </p:txBody>
      </p:sp>
    </p:spTree>
    <p:extLst>
      <p:ext uri="{BB962C8B-B14F-4D97-AF65-F5344CB8AC3E}">
        <p14:creationId xmlns:p14="http://schemas.microsoft.com/office/powerpoint/2010/main" val="2838920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00000"/>
                </a:solidFill>
              </a:rPr>
              <a:t>The </a:t>
            </a:r>
            <a:r>
              <a:rPr lang="en-GB" b="0" i="0" u="none" strike="noStrike">
                <a:solidFill>
                  <a:srgbClr val="000000"/>
                </a:solidFill>
                <a:effectLst/>
              </a:rPr>
              <a:t>features of diversity represented on the diagram have been inspired by the protected characteristics (disability, age, race, religion &amp; belief, sex, gender reassignment, pregnancy and maternity, sexual orientation and marriage and civil partnership) from the Equality Act 2010, the non-protected characteristics that are most relevant in the context of Scottish education and groups that are protected under the Education (Additional Support for Learning) (Scotland) Act 2004</a:t>
            </a:r>
            <a:r>
              <a:rPr lang="en-GB">
                <a:solidFill>
                  <a:srgbClr val="000000"/>
                </a:solidFill>
              </a:rPr>
              <a:t>. </a:t>
            </a:r>
            <a:r>
              <a:rPr lang="en-GB">
                <a:solidFill>
                  <a:srgbClr val="444444"/>
                </a:solidFill>
              </a:rPr>
              <a:t>​</a:t>
            </a:r>
            <a:endParaRPr lang="en-US"/>
          </a:p>
          <a:p>
            <a:pPr algn="l"/>
            <a:r>
              <a:rPr lang="en-GB">
                <a:solidFill>
                  <a:srgbClr val="000000"/>
                </a:solidFill>
              </a:rPr>
              <a:t> </a:t>
            </a:r>
            <a:r>
              <a:rPr lang="en-GB">
                <a:solidFill>
                  <a:srgbClr val="444444"/>
                </a:solidFill>
              </a:rPr>
              <a:t>​</a:t>
            </a:r>
            <a:endParaRPr lang="en-GB"/>
          </a:p>
          <a:p>
            <a:r>
              <a:rPr lang="en-GB" b="0" i="0" u="none" strike="noStrike">
                <a:solidFill>
                  <a:srgbClr val="000000"/>
                </a:solidFill>
                <a:effectLst/>
              </a:rPr>
              <a:t>Some people will belong to or identify with more than one protected group. For some, a combination of characteristics will mean they experience hatred and prejudice in a specific way –</a:t>
            </a:r>
            <a:r>
              <a:rPr lang="en-GB">
                <a:solidFill>
                  <a:srgbClr val="000000"/>
                </a:solidFill>
              </a:rPr>
              <a:t> what </a:t>
            </a:r>
            <a:r>
              <a:rPr lang="en-GB" b="0" i="0" u="none" strike="noStrike">
                <a:solidFill>
                  <a:srgbClr val="000000"/>
                </a:solidFill>
                <a:effectLst/>
              </a:rPr>
              <a:t>is referred to as intersectionality. Intersectionality can significantly impact how people experience hatred and prejudice. </a:t>
            </a:r>
            <a:r>
              <a:rPr lang="en-GB">
                <a:solidFill>
                  <a:srgbClr val="444444"/>
                </a:solidFill>
              </a:rPr>
              <a:t>​</a:t>
            </a:r>
            <a:endParaRPr lang="en-GB"/>
          </a:p>
          <a:p>
            <a:r>
              <a:rPr lang="en-GB" dirty="0">
                <a:solidFill>
                  <a:srgbClr val="000000"/>
                </a:solidFill>
              </a:rPr>
              <a:t> </a:t>
            </a:r>
            <a:r>
              <a:rPr lang="en-GB">
                <a:solidFill>
                  <a:srgbClr val="444444"/>
                </a:solidFill>
              </a:rPr>
              <a:t>​</a:t>
            </a:r>
            <a:endParaRPr lang="en-GB"/>
          </a:p>
          <a:p>
            <a:r>
              <a:rPr lang="en-GB">
                <a:solidFill>
                  <a:srgbClr val="000000"/>
                </a:solidFill>
              </a:rPr>
              <a:t>Option for facilitators: To find out more about intersectionality, this 3min video </a:t>
            </a:r>
            <a:r>
              <a:rPr lang="en-GB" u="sng" dirty="0">
                <a:solidFill>
                  <a:srgbClr val="00C8A5"/>
                </a:solidFill>
                <a:hlinkClick r:id="rId3"/>
              </a:rPr>
              <a:t>What is intersectionality? (youtube.com)</a:t>
            </a:r>
            <a:r>
              <a:rPr lang="en-GB">
                <a:solidFill>
                  <a:srgbClr val="000000"/>
                </a:solidFill>
              </a:rPr>
              <a:t> describes in a visual way what we mean by intersectionality. For a young person focused view, you could also consider this video on </a:t>
            </a:r>
            <a:r>
              <a:rPr lang="en-GB" u="sng" dirty="0">
                <a:solidFill>
                  <a:srgbClr val="00C8A5"/>
                </a:solidFill>
                <a:hlinkClick r:id="rId4"/>
              </a:rPr>
              <a:t>Intersectionality (youtube.com</a:t>
            </a:r>
            <a:r>
              <a:rPr lang="en-GB">
                <a:solidFill>
                  <a:srgbClr val="000000"/>
                </a:solidFill>
              </a:rPr>
              <a:t>. It is important to consider intersectionality when supporting someone who has experienced a prejudice-based behaviour or hate crime, or when witnessing one taking place. </a:t>
            </a:r>
            <a:r>
              <a:rPr lang="en-GB">
                <a:solidFill>
                  <a:srgbClr val="444444"/>
                </a:solidFill>
              </a:rPr>
              <a:t>​</a:t>
            </a:r>
            <a:endParaRPr lang="en-GB"/>
          </a:p>
          <a:p>
            <a:r>
              <a:rPr lang="en-GB" dirty="0">
                <a:solidFill>
                  <a:srgbClr val="000000"/>
                </a:solidFill>
              </a:rPr>
              <a:t> </a:t>
            </a:r>
            <a:r>
              <a:rPr lang="en-GB">
                <a:solidFill>
                  <a:srgbClr val="444444"/>
                </a:solidFill>
              </a:rPr>
              <a:t>​</a:t>
            </a:r>
            <a:endParaRPr lang="en-GB"/>
          </a:p>
          <a:p>
            <a:pPr algn="l"/>
            <a:r>
              <a:rPr lang="en-GB" b="0" i="0" u="none" strike="noStrike">
                <a:solidFill>
                  <a:srgbClr val="000000"/>
                </a:solidFill>
                <a:effectLst/>
              </a:rPr>
              <a:t>A person can be targeted due to more than one of their characteristics, for example a young person from an ethnic minority group or a disabled person who also identifies as LGBT+ could be said to have intersecting characteristics. Hate crime can also feel different for those who visibly belong to protected groups – for example, a young woman of colour from a Muslim background may hesitate to wear a hijab due to fear of being targeted by hate crime.</a:t>
            </a:r>
            <a:r>
              <a:rPr lang="en-GB">
                <a:solidFill>
                  <a:srgbClr val="444444"/>
                </a:solidFill>
              </a:rPr>
              <a:t>​</a:t>
            </a:r>
            <a:endParaRPr lang="en-GB"/>
          </a:p>
          <a:p>
            <a:pPr algn="l"/>
            <a:r>
              <a:rPr lang="en-GB">
                <a:solidFill>
                  <a:srgbClr val="444444"/>
                </a:solidFill>
              </a:rPr>
              <a:t>​</a:t>
            </a:r>
            <a:endParaRPr lang="en-GB"/>
          </a:p>
          <a:p>
            <a:r>
              <a:rPr lang="en-GB" b="0" i="0" u="none" strike="noStrike">
                <a:solidFill>
                  <a:srgbClr val="000000"/>
                </a:solidFill>
                <a:effectLst/>
              </a:rPr>
              <a:t>While these are more than the characteristics that come under the Hate Crime and Public Order (Scotland) Act 2021, when developing our understanding of prejudice-based behaviours and hate crime we need to reflect on the intersectional nature of our identities. It is possible for a hate crime to be motivated by more than one characteristic but also the impact of experiencing a hate crime will differ depending on the intersectional identity of the person targeted. While other characteristics might be influencing the motivation for a hate crime, such as sex or class, for a hate crime to be committed, hate crime protected characteristics must be involved. These are shared in the next slides.</a:t>
            </a:r>
            <a:endParaRPr lang="en-GB">
              <a:solidFill>
                <a:srgbClr val="444444"/>
              </a:solidFill>
              <a:ea typeface="Calibri"/>
              <a:cs typeface="Calibri"/>
            </a:endParaRPr>
          </a:p>
        </p:txBody>
      </p:sp>
      <p:sp>
        <p:nvSpPr>
          <p:cNvPr id="4" name="Slide Number Placeholder 3"/>
          <p:cNvSpPr>
            <a:spLocks noGrp="1"/>
          </p:cNvSpPr>
          <p:nvPr>
            <p:ph type="sldNum" sz="quarter" idx="5"/>
          </p:nvPr>
        </p:nvSpPr>
        <p:spPr/>
        <p:txBody>
          <a:bodyPr/>
          <a:lstStyle/>
          <a:p>
            <a:fld id="{139324FF-2452-4482-AFCA-8C1F044BDB6E}" type="slidenum">
              <a:rPr lang="en-GB" smtClean="0"/>
              <a:t>3</a:t>
            </a:fld>
            <a:endParaRPr lang="en-GB"/>
          </a:p>
        </p:txBody>
      </p:sp>
    </p:spTree>
    <p:extLst>
      <p:ext uri="{BB962C8B-B14F-4D97-AF65-F5344CB8AC3E}">
        <p14:creationId xmlns:p14="http://schemas.microsoft.com/office/powerpoint/2010/main" val="29340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b="1" i="0" u="none" strike="noStrike">
                <a:solidFill>
                  <a:srgbClr val="000000"/>
                </a:solidFill>
                <a:effectLst/>
                <a:latin typeface="Calibri" panose="020F0502020204030204" pitchFamily="34" charset="0"/>
              </a:rPr>
              <a:t>Hate crime</a:t>
            </a:r>
            <a:r>
              <a:rPr lang="en-GB" b="0" i="0" u="none" strike="noStrike">
                <a:solidFill>
                  <a:srgbClr val="000000"/>
                </a:solidFill>
                <a:effectLst/>
                <a:latin typeface="Calibri" panose="020F0502020204030204" pitchFamily="34" charset="0"/>
              </a:rPr>
              <a:t> describes behaviour that is both criminal and rooted in prejudice, or which is intended to stir up hatred against a group of people by reason of them possessing, or appearing to possess, one of the following characteristics protected under hate crime legislation. This includes offences committed in relation to online communications. In Scotland, the </a:t>
            </a:r>
            <a:r>
              <a:rPr lang="en-GB" b="1" i="0" u="none" strike="noStrike">
                <a:solidFill>
                  <a:srgbClr val="000000"/>
                </a:solidFill>
                <a:effectLst/>
                <a:latin typeface="Calibri" panose="020F0502020204030204" pitchFamily="34" charset="0"/>
              </a:rPr>
              <a:t>Hate Crime and Public Order (Scotland) Act 2021</a:t>
            </a:r>
            <a:r>
              <a:rPr lang="en-GB" b="0" i="0" u="none" strike="noStrike">
                <a:solidFill>
                  <a:srgbClr val="000000"/>
                </a:solidFill>
                <a:effectLst/>
                <a:latin typeface="Calibri" panose="020F0502020204030204" pitchFamily="34" charset="0"/>
              </a:rPr>
              <a:t> (‘The Act’) criminalises behaviour motivated by prejudice towards individuals based on:</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Race</a:t>
            </a:r>
            <a:r>
              <a:rPr lang="en-GB" sz="1800" b="0" i="0">
                <a:solidFill>
                  <a:srgbClr val="444444"/>
                </a:solidFill>
                <a:effectLst/>
                <a:latin typeface="Calibri" panose="020F0502020204030204" pitchFamily="34" charset="0"/>
              </a:rPr>
              <a:t>​</a:t>
            </a:r>
            <a:endParaRPr lang="en-GB"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Religion or belief</a:t>
            </a:r>
            <a:r>
              <a:rPr lang="en-GB" sz="1800" b="0" i="0">
                <a:solidFill>
                  <a:srgbClr val="444444"/>
                </a:solidFill>
                <a:effectLst/>
                <a:latin typeface="Calibri" panose="020F0502020204030204" pitchFamily="34" charset="0"/>
              </a:rPr>
              <a:t>​</a:t>
            </a:r>
            <a:endParaRPr lang="en-GB"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Sexual orientation</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Disability</a:t>
            </a:r>
            <a:r>
              <a:rPr lang="en-GB" sz="1800" b="0" i="0">
                <a:solidFill>
                  <a:srgbClr val="444444"/>
                </a:solidFill>
                <a:effectLst/>
                <a:latin typeface="Calibri" panose="020F0502020204030204" pitchFamily="34" charset="0"/>
              </a:rPr>
              <a:t>​</a:t>
            </a:r>
            <a:endParaRPr lang="en-GB"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Transgender identity</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Age</a:t>
            </a:r>
            <a:r>
              <a:rPr lang="en-GB" sz="1800" b="0" i="0">
                <a:solidFill>
                  <a:srgbClr val="444444"/>
                </a:solidFill>
                <a:effectLst/>
                <a:latin typeface="Calibri" panose="020F0502020204030204" pitchFamily="34" charset="0"/>
              </a:rPr>
              <a:t>​</a:t>
            </a:r>
            <a:endParaRPr lang="en-GB"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Variations in sex characteristics</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This legislation aims to address behaviour motivated by hatred or prejudice, ensuring that the law protects individuals against hate-motivated harm, both online and offline. The Act maintained prior legislative protections against offences aggravated by prejudice against disability, race, religion, sexual orientation and transgender identity, and added age.</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The Act also provided for new ‘stirring up of hatred’ offences, covering all characteristics protected in the updated legislative framework, to complement the existing offence of stirring up racial hatred that has been part of our criminal law and the law of the whole of the UK for </a:t>
            </a:r>
            <a:r>
              <a:rPr lang="en-GB" b="0" i="0" u="none" strike="noStrike" err="1">
                <a:solidFill>
                  <a:srgbClr val="000000"/>
                </a:solidFill>
                <a:effectLst/>
                <a:latin typeface="Calibri" panose="020F0502020204030204" pitchFamily="34" charset="0"/>
              </a:rPr>
              <a:t>decades.The</a:t>
            </a:r>
            <a:r>
              <a:rPr lang="en-GB" b="0" i="0" u="none" strike="noStrike">
                <a:solidFill>
                  <a:srgbClr val="000000"/>
                </a:solidFill>
                <a:effectLst/>
                <a:latin typeface="Calibri" panose="020F0502020204030204" pitchFamily="34" charset="0"/>
              </a:rPr>
              <a:t> table below shows the difference between previous legislation and the Hate Crime and Public Order Act:</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1" i="0" u="none" strike="noStrike">
                <a:solidFill>
                  <a:srgbClr val="000000"/>
                </a:solidFill>
                <a:effectLst/>
                <a:latin typeface="Calibri" panose="020F0502020204030204" pitchFamily="34" charset="0"/>
              </a:rPr>
              <a:t>Previous legislation</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1" i="0" u="none" strike="noStrike">
                <a:solidFill>
                  <a:srgbClr val="000000"/>
                </a:solidFill>
                <a:effectLst/>
                <a:latin typeface="Calibri" panose="020F0502020204030204" pitchFamily="34" charset="0"/>
              </a:rPr>
              <a:t>Hate Crime and Public Order (Scotland) Act 2021</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Stirring up of racial hatred offence – for this to be part of a criminal act the behaviour must be threatening or abusive or insulting and intended to stir up hatred against a group based on their race, colour or nationality.</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The 2021 Act created new stirring up of hatred offences for each of the following characteristics: Disability, Religion, Sexual orientation, Transgender identity, Age, Variations in sex characteristics. For this to be an offence the behaviour has to be threatening or abusive (not insulting) and the person doing it intends to stir up hatred against any of the groups above.  These new offences have a higher threshold for a crime to be committed than the long-standing offence of stirring up racial hatred, which has been in place since 1986. </a:t>
            </a:r>
            <a:r>
              <a:rPr lang="en-GB" b="0" i="0">
                <a:solidFill>
                  <a:srgbClr val="444444"/>
                </a:solidFill>
                <a:effectLst/>
                <a:latin typeface="Calibri" panose="020F0502020204030204" pitchFamily="34" charset="0"/>
              </a:rPr>
              <a:t>​</a:t>
            </a:r>
            <a:br>
              <a:rPr lang="en-GB" b="0" i="0">
                <a:solidFill>
                  <a:srgbClr val="444444"/>
                </a:solidFill>
                <a:effectLst/>
                <a:latin typeface="Calibri" panose="020F0502020204030204" pitchFamily="34" charset="0"/>
              </a:rPr>
            </a:b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For racial hatred, it stays the same as before. There is a defence to all offences of stirring up hatred where a person can show the behaviour or communication of material was reasonable.</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The Act updated the definition of transgender identity by removing the term ‘intersexuality’ given the differences between intersex and transgender identities. For this group of people, the Act includes ‘variations in sex characteristics’ as a standalone characteristic.</a:t>
            </a:r>
            <a:r>
              <a:rPr lang="en-US" b="0" i="0">
                <a:solidFill>
                  <a:srgbClr val="444444"/>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a:solidFill>
                  <a:srgbClr val="000000"/>
                </a:solidFill>
                <a:effectLst/>
                <a:latin typeface="Calibri" panose="020F0502020204030204" pitchFamily="34" charset="0"/>
              </a:rPr>
              <a:t>For awareness: Intersex is a term that has traditionally been used to describe individuals whose biological sex characteristics (such as chromosomes, hormone levels, or genitalia) do not fit typical definitions of male or female. It is more commonly used in medical or social discussions to describe people who have physical sex characteristics that do not align with conventional binary gender norms.</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1" i="0" u="none" strike="noStrike">
                <a:solidFill>
                  <a:srgbClr val="000000"/>
                </a:solidFill>
                <a:effectLst/>
                <a:latin typeface="Calibri" panose="020F0502020204030204" pitchFamily="34" charset="0"/>
              </a:rPr>
              <a:t>Variations in sex characteristics</a:t>
            </a:r>
            <a:r>
              <a:rPr lang="en-GB" sz="1800" b="0" i="0" u="none" strike="noStrike">
                <a:solidFill>
                  <a:srgbClr val="000000"/>
                </a:solidFill>
                <a:effectLst/>
                <a:latin typeface="Calibri" panose="020F0502020204030204" pitchFamily="34" charset="0"/>
              </a:rPr>
              <a:t> is a more inclusive and precise term used in legal and human rights contexts. It encompasses a broader range of physical differences, including intersex traits, and is considered a more neutral and respectful way of describing individuals who do not fit typical male or female biological norms. </a:t>
            </a:r>
            <a:r>
              <a:rPr lang="en-US" sz="1800" b="0" i="0">
                <a:solidFill>
                  <a:srgbClr val="444444"/>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US" b="0" i="0" u="none" strike="noStrike">
                <a:solidFill>
                  <a:srgbClr val="000000"/>
                </a:solidFill>
                <a:effectLst/>
                <a:latin typeface="Calibri" panose="020F0502020204030204" pitchFamily="34" charset="0"/>
              </a:rPr>
              <a:t>For more information on the changes to the Hate Crime legislation you can use look at an info sheet at:</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US" b="0" i="0" u="sng" strike="noStrike">
                <a:solidFill>
                  <a:srgbClr val="00C8A5"/>
                </a:solidFill>
                <a:effectLst/>
                <a:latin typeface="Calibri" panose="020F0502020204030204" pitchFamily="34" charset="0"/>
                <a:hlinkClick r:id="rId3"/>
              </a:rPr>
              <a:t>Hate Crime and Public Order (Scotland) Act: factsheet - gov.scot (www.gov.scot)</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US" b="0" i="0" u="sng" strike="noStrike">
                <a:solidFill>
                  <a:srgbClr val="00C8A5"/>
                </a:solidFill>
                <a:effectLst/>
                <a:latin typeface="Calibri" panose="020F0502020204030204" pitchFamily="34" charset="0"/>
                <a:hlinkClick r:id="rId4"/>
              </a:rPr>
              <a:t>https://www.actiononprejudice.info/wp-content/uploads/2024/05/Hate-Crime-and-Public-Order-Act-Info-Sheet-for-Youth-Workers-1.pdf</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a:p>
            <a:pPr algn="l" rtl="0" fontAlgn="base"/>
            <a:r>
              <a:rPr lang="en-GB" b="0" i="0" u="none" strike="noStrike">
                <a:solidFill>
                  <a:srgbClr val="000000"/>
                </a:solidFill>
                <a:effectLst/>
                <a:latin typeface="Calibri" panose="020F0502020204030204" pitchFamily="34" charset="0"/>
              </a:rPr>
              <a:t>It should be noted that under The Age of Criminal Responsibility (Scotland) Act 2019, a child under the age of 12 cannot be arrested, charged or prosecuted for a crime.</a:t>
            </a:r>
            <a:r>
              <a:rPr lang="en-GB" b="0" i="0">
                <a:solidFill>
                  <a:srgbClr val="444444"/>
                </a:solidFill>
                <a:effectLst/>
                <a:latin typeface="Calibri" panose="020F0502020204030204" pitchFamily="34" charset="0"/>
              </a:rPr>
              <a:t>​</a:t>
            </a:r>
            <a:endParaRPr lang="en-GB" b="0" i="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139324FF-2452-4482-AFCA-8C1F044BDB6E}" type="slidenum">
              <a:rPr lang="en-GB" smtClean="0"/>
              <a:t>4</a:t>
            </a:fld>
            <a:endParaRPr lang="en-GB"/>
          </a:p>
        </p:txBody>
      </p:sp>
    </p:spTree>
    <p:extLst>
      <p:ext uri="{BB962C8B-B14F-4D97-AF65-F5344CB8AC3E}">
        <p14:creationId xmlns:p14="http://schemas.microsoft.com/office/powerpoint/2010/main" val="1694640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5</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spcAft>
                <a:spcPct val="0"/>
              </a:spcAft>
              <a:defRPr/>
            </a:pPr>
            <a:r>
              <a:rPr lang="en-US" b="1" kern="100" dirty="0">
                <a:highlight>
                  <a:srgbClr val="FFFFFF"/>
                </a:highlight>
              </a:rPr>
              <a:t>Slide 9:</a:t>
            </a:r>
            <a:endParaRPr lang="en-US" dirty="0"/>
          </a:p>
          <a:p>
            <a:pPr lvl="0" algn="l" defTabSz="914400">
              <a:lnSpc>
                <a:spcPct val="100000"/>
              </a:lnSpc>
              <a:buNone/>
              <a:tabLst/>
              <a:defRPr/>
            </a:pPr>
            <a:r>
              <a:rPr lang="en-US" b="0" i="0" dirty="0">
                <a:solidFill>
                  <a:srgbClr val="333333"/>
                </a:solidFill>
                <a:effectLst/>
                <a:highlight>
                  <a:srgbClr val="FFFFFF"/>
                </a:highlight>
              </a:rPr>
              <a:t>Hate crime has a hugely damaging and corrosive impact on victims, their families and communities</a:t>
            </a:r>
            <a:r>
              <a:rPr lang="en-GB" b="1" i="1" dirty="0">
                <a:solidFill>
                  <a:srgbClr val="333333"/>
                </a:solidFill>
                <a:effectLst/>
                <a:highlight>
                  <a:srgbClr val="FFFFFF"/>
                </a:highlight>
              </a:rPr>
              <a:t>.</a:t>
            </a:r>
            <a:endParaRPr lang="en-GB" dirty="0">
              <a:solidFill>
                <a:srgbClr val="333333"/>
              </a:solidFill>
              <a:effectLst/>
              <a:highlight>
                <a:srgbClr val="FFFFFF"/>
              </a:highlight>
            </a:endParaRPr>
          </a:p>
          <a:p>
            <a:pPr lvl="0" algn="l" defTabSz="914400">
              <a:lnSpc>
                <a:spcPct val="100000"/>
              </a:lnSpc>
              <a:buNone/>
              <a:tabLst/>
              <a:defRPr/>
            </a:pPr>
            <a:endParaRPr lang="en-GB">
              <a:solidFill>
                <a:srgbClr val="333333"/>
              </a:solidFill>
              <a:effectLst/>
              <a:highlight>
                <a:srgbClr val="FFFFFF"/>
              </a:highlight>
            </a:endParaRPr>
          </a:p>
          <a:p>
            <a:pPr>
              <a:defRPr/>
            </a:pPr>
            <a:r>
              <a:rPr lang="en-GB" b="0" i="0" u="none" dirty="0">
                <a:solidFill>
                  <a:srgbClr val="333333"/>
                </a:solidFill>
                <a:effectLst/>
                <a:highlight>
                  <a:srgbClr val="FFFFFF"/>
                </a:highlight>
              </a:rPr>
              <a:t>When discussing what hate crime looks like</a:t>
            </a:r>
            <a:r>
              <a:rPr lang="en-GB" dirty="0">
                <a:solidFill>
                  <a:srgbClr val="333333"/>
                </a:solidFill>
                <a:highlight>
                  <a:srgbClr val="FFFFFF"/>
                </a:highlight>
              </a:rPr>
              <a:t>,</a:t>
            </a:r>
            <a:r>
              <a:rPr lang="en-GB" b="0" i="0" u="none" dirty="0">
                <a:solidFill>
                  <a:srgbClr val="333333"/>
                </a:solidFill>
                <a:effectLst/>
                <a:highlight>
                  <a:srgbClr val="FFFFFF"/>
                </a:highlight>
              </a:rPr>
              <a:t> it is important to remember it </a:t>
            </a:r>
            <a:r>
              <a:rPr lang="en-GB" dirty="0">
                <a:solidFill>
                  <a:srgbClr val="333333"/>
                </a:solidFill>
                <a:highlight>
                  <a:srgbClr val="FFFFFF"/>
                </a:highlight>
              </a:rPr>
              <a:t>includes </a:t>
            </a:r>
            <a:r>
              <a:rPr lang="en-GB" b="0" i="0" u="none" dirty="0">
                <a:solidFill>
                  <a:srgbClr val="333333"/>
                </a:solidFill>
                <a:effectLst/>
                <a:highlight>
                  <a:srgbClr val="FFFFFF"/>
                </a:highlight>
              </a:rPr>
              <a:t>criminal </a:t>
            </a:r>
            <a:r>
              <a:rPr lang="en-GB" dirty="0">
                <a:solidFill>
                  <a:srgbClr val="333333"/>
                </a:solidFill>
                <a:highlight>
                  <a:srgbClr val="FFFFFF"/>
                </a:highlight>
              </a:rPr>
              <a:t>activity</a:t>
            </a:r>
            <a:r>
              <a:rPr lang="en-GB" b="1" dirty="0">
                <a:solidFill>
                  <a:srgbClr val="333333"/>
                </a:solidFill>
                <a:highlight>
                  <a:srgbClr val="FFFFFF"/>
                </a:highlight>
              </a:rPr>
              <a:t> as well as</a:t>
            </a:r>
            <a:r>
              <a:rPr lang="en-GB" dirty="0">
                <a:solidFill>
                  <a:srgbClr val="333333"/>
                </a:solidFill>
                <a:highlight>
                  <a:srgbClr val="FFFFFF"/>
                </a:highlight>
              </a:rPr>
              <a:t> prejudice based on identity characteristics</a:t>
            </a:r>
            <a:r>
              <a:rPr lang="en-GB" b="0" i="0" u="none" dirty="0">
                <a:solidFill>
                  <a:srgbClr val="333333"/>
                </a:solidFill>
                <a:effectLst/>
                <a:highlight>
                  <a:srgbClr val="FFFFFF"/>
                </a:highlight>
              </a:rPr>
              <a:t>, which can have long lasting impacts on individuals. </a:t>
            </a:r>
            <a:endParaRPr lang="en-GB" dirty="0">
              <a:solidFill>
                <a:srgbClr val="333333"/>
              </a:solidFill>
              <a:highlight>
                <a:srgbClr val="FFFFFF"/>
              </a:highlight>
              <a:ea typeface="Calibri"/>
              <a:cs typeface="Calibri"/>
            </a:endParaRPr>
          </a:p>
          <a:p>
            <a:pPr>
              <a:defRPr/>
            </a:pPr>
            <a:endParaRPr lang="en-US">
              <a:solidFill>
                <a:srgbClr val="333333"/>
              </a:solidFill>
              <a:highlight>
                <a:srgbClr val="FFFFFF"/>
              </a:highlight>
            </a:endParaRPr>
          </a:p>
          <a:p>
            <a:pPr>
              <a:defRPr/>
            </a:pPr>
            <a:r>
              <a:rPr lang="en-GB" b="0" i="1" u="none" dirty="0">
                <a:solidFill>
                  <a:srgbClr val="333333"/>
                </a:solidFill>
                <a:effectLst/>
                <a:highlight>
                  <a:srgbClr val="FFFFFF"/>
                </a:highlight>
              </a:rPr>
              <a:t>If you are </a:t>
            </a:r>
            <a:r>
              <a:rPr lang="en-GB" i="1" dirty="0">
                <a:solidFill>
                  <a:srgbClr val="333333"/>
                </a:solidFill>
                <a:highlight>
                  <a:srgbClr val="FFFFFF"/>
                </a:highlight>
              </a:rPr>
              <a:t>facilitating </a:t>
            </a:r>
            <a:r>
              <a:rPr lang="en-GB" b="0" i="1" u="none" dirty="0">
                <a:solidFill>
                  <a:srgbClr val="333333"/>
                </a:solidFill>
                <a:effectLst/>
                <a:highlight>
                  <a:srgbClr val="FFFFFF"/>
                </a:highlight>
              </a:rPr>
              <a:t>this session </a:t>
            </a:r>
            <a:r>
              <a:rPr lang="en-GB" i="1" dirty="0">
                <a:solidFill>
                  <a:srgbClr val="333333"/>
                </a:solidFill>
                <a:highlight>
                  <a:srgbClr val="FFFFFF"/>
                </a:highlight>
              </a:rPr>
              <a:t>with </a:t>
            </a:r>
            <a:r>
              <a:rPr lang="en-GB" b="0" i="1" u="none" dirty="0">
                <a:solidFill>
                  <a:srgbClr val="333333"/>
                </a:solidFill>
                <a:effectLst/>
                <a:highlight>
                  <a:srgbClr val="FFFFFF"/>
                </a:highlight>
              </a:rPr>
              <a:t>others</a:t>
            </a:r>
            <a:r>
              <a:rPr lang="en-GB" i="1" dirty="0">
                <a:solidFill>
                  <a:srgbClr val="333333"/>
                </a:solidFill>
                <a:highlight>
                  <a:srgbClr val="FFFFFF"/>
                </a:highlight>
              </a:rPr>
              <a:t>, please</a:t>
            </a:r>
            <a:r>
              <a:rPr lang="en-GB" b="0" i="1" u="none" dirty="0">
                <a:solidFill>
                  <a:srgbClr val="333333"/>
                </a:solidFill>
                <a:effectLst/>
                <a:highlight>
                  <a:srgbClr val="FFFFFF"/>
                </a:highlight>
              </a:rPr>
              <a:t> be mindful of the potential experiences of participants that you may not be aware of. Taking a trauma informed approach to this work is crucial.</a:t>
            </a:r>
            <a:endParaRPr lang="en-US" b="0" i="1" u="none" dirty="0">
              <a:solidFill>
                <a:srgbClr val="333333"/>
              </a:solidFill>
              <a:highlight>
                <a:srgbClr val="FFFFFF"/>
              </a:highlight>
            </a:endParaRPr>
          </a:p>
          <a:p>
            <a:pPr marL="285750" lvl="0" indent="-285750" algn="l" defTabSz="914400">
              <a:lnSpc>
                <a:spcPct val="100000"/>
              </a:lnSpc>
              <a:buFont typeface="Arial"/>
              <a:buChar char="•"/>
              <a:tabLst/>
              <a:defRPr/>
            </a:pPr>
            <a:endParaRPr lang="en-GB">
              <a:solidFill>
                <a:srgbClr val="333333"/>
              </a:solidFill>
              <a:highlight>
                <a:srgbClr val="FFFFFF"/>
              </a:highlight>
              <a:ea typeface="Calibri" panose="020F0502020204030204"/>
              <a:cs typeface="Calibri" panose="020F0502020204030204"/>
            </a:endParaRPr>
          </a:p>
          <a:p>
            <a:pPr marL="285750" indent="-285750">
              <a:buFont typeface="Arial"/>
              <a:buChar char="•"/>
            </a:pPr>
            <a:r>
              <a:rPr lang="en-GB" dirty="0">
                <a:solidFill>
                  <a:srgbClr val="333333"/>
                </a:solidFill>
                <a:effectLst/>
                <a:highlight>
                  <a:srgbClr val="FFFFFF"/>
                </a:highlight>
              </a:rPr>
              <a:t>Hate crimes can be verbal or physical and </a:t>
            </a:r>
            <a:r>
              <a:rPr lang="en-GB" dirty="0">
                <a:solidFill>
                  <a:srgbClr val="333333"/>
                </a:solidFill>
                <a:highlight>
                  <a:srgbClr val="FFFFFF"/>
                </a:highlight>
              </a:rPr>
              <a:t>can </a:t>
            </a:r>
            <a:r>
              <a:rPr lang="en-GB" dirty="0">
                <a:solidFill>
                  <a:srgbClr val="333333"/>
                </a:solidFill>
                <a:effectLst/>
                <a:highlight>
                  <a:srgbClr val="FFFFFF"/>
                </a:highlight>
              </a:rPr>
              <a:t>include</a:t>
            </a:r>
            <a:r>
              <a:rPr lang="en-GB" dirty="0">
                <a:solidFill>
                  <a:srgbClr val="333333"/>
                </a:solidFill>
                <a:highlight>
                  <a:srgbClr val="FFFFFF"/>
                </a:highlight>
              </a:rPr>
              <a:t> the following offences (if motivated by prejudice or intended to stir up hatred):</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threatening behaviour</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verbal abuse or insults including name-calling</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assaults</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robbery</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damage to property</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encouraging others to commit hate crimes</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harassment</a:t>
            </a:r>
            <a:endParaRPr lang="en-GB" dirty="0">
              <a:solidFill>
                <a:srgbClr val="333333"/>
              </a:solidFill>
              <a:effectLst/>
              <a:highlight>
                <a:srgbClr val="FFFFFF"/>
              </a:highlight>
              <a:ea typeface="Calibri" panose="020F0502020204030204"/>
              <a:cs typeface="Calibri" panose="020F0502020204030204"/>
            </a:endParaRPr>
          </a:p>
          <a:p>
            <a:pPr marL="285750" lvl="0" indent="-285750">
              <a:buFont typeface="Arial"/>
              <a:buChar char="•"/>
            </a:pPr>
            <a:r>
              <a:rPr lang="en-GB" dirty="0">
                <a:solidFill>
                  <a:srgbClr val="333333"/>
                </a:solidFill>
                <a:effectLst/>
                <a:highlight>
                  <a:srgbClr val="FFFFFF"/>
                </a:highlight>
              </a:rPr>
              <a:t>online abuse on sites like Facebook or Twitter</a:t>
            </a:r>
            <a:endParaRPr lang="en-GB" dirty="0">
              <a:solidFill>
                <a:srgbClr val="333333"/>
              </a:solidFill>
              <a:effectLst/>
              <a:highlight>
                <a:srgbClr val="FFFFFF"/>
              </a:highlight>
              <a:ea typeface="Calibri" panose="020F0502020204030204"/>
              <a:cs typeface="Calibri" panose="020F0502020204030204"/>
            </a:endParaRPr>
          </a:p>
          <a:p>
            <a:pPr marL="285750" indent="-285750">
              <a:buFont typeface="Arial"/>
              <a:buChar char="•"/>
            </a:pPr>
            <a:endParaRPr lang="en-GB" dirty="0">
              <a:solidFill>
                <a:srgbClr val="333333"/>
              </a:solidFill>
              <a:highlight>
                <a:srgbClr val="FFFFFF"/>
              </a:highlight>
            </a:endParaRPr>
          </a:p>
          <a:p>
            <a:r>
              <a:rPr lang="en-GB" dirty="0">
                <a:solidFill>
                  <a:srgbClr val="333333"/>
                </a:solidFill>
                <a:effectLst/>
                <a:highlight>
                  <a:srgbClr val="FFFFFF"/>
                </a:highlight>
              </a:rPr>
              <a:t>The impact on those on the receiving end of such behaviour, whether physical, verbal</a:t>
            </a:r>
            <a:r>
              <a:rPr lang="en-GB" dirty="0">
                <a:solidFill>
                  <a:srgbClr val="333333"/>
                </a:solidFill>
                <a:highlight>
                  <a:srgbClr val="FFFFFF"/>
                </a:highlight>
              </a:rPr>
              <a:t>,</a:t>
            </a:r>
            <a:r>
              <a:rPr lang="en-GB" dirty="0">
                <a:solidFill>
                  <a:srgbClr val="333333"/>
                </a:solidFill>
                <a:effectLst/>
                <a:highlight>
                  <a:srgbClr val="FFFFFF"/>
                </a:highlight>
              </a:rPr>
              <a:t> or online attacks, can be traumatic and life changing.</a:t>
            </a:r>
            <a:endParaRPr lang="en-GB" dirty="0">
              <a:solidFill>
                <a:srgbClr val="333333"/>
              </a:solidFill>
              <a:effectLst/>
              <a:highlight>
                <a:srgbClr val="FFFFFF"/>
              </a:highlight>
              <a:ea typeface="Calibri" panose="020F0502020204030204"/>
              <a:cs typeface="Calibri" panose="020F0502020204030204"/>
            </a:endParaRPr>
          </a:p>
          <a:p>
            <a:pPr marL="0" marR="0" lvl="0" indent="0" algn="l" defTabSz="914400">
              <a:lnSpc>
                <a:spcPct val="100000"/>
              </a:lnSpc>
              <a:spcBef>
                <a:spcPct val="20000"/>
              </a:spcBef>
              <a:spcAft>
                <a:spcPct val="0"/>
              </a:spcAft>
              <a:buClrTx/>
              <a:buSzTx/>
              <a:buFont typeface="Arial,Sans-Serif"/>
              <a:buNone/>
              <a:tabLst/>
              <a:defRPr/>
            </a:pPr>
            <a:endParaRPr lang="en-GB" sz="1200" b="1" i="1">
              <a:solidFill>
                <a:srgbClr val="333333"/>
              </a:solidFill>
              <a:effectLst/>
              <a:highlight>
                <a:srgbClr val="FFFFFF"/>
              </a:highlight>
              <a:latin typeface="Segoe UI"/>
              <a:ea typeface="Aptos" panose="020B0004020202020204" pitchFamily="34" charset="0"/>
              <a:cs typeface="Segoe UI"/>
            </a:endParaRPr>
          </a:p>
        </p:txBody>
      </p:sp>
    </p:spTree>
    <p:extLst>
      <p:ext uri="{BB962C8B-B14F-4D97-AF65-F5344CB8AC3E}">
        <p14:creationId xmlns:p14="http://schemas.microsoft.com/office/powerpoint/2010/main" val="914975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consultation phase for the Hate Crime Strategy, </a:t>
            </a:r>
            <a:r>
              <a:rPr lang="en-US" dirty="0" err="1"/>
              <a:t>YouthLink</a:t>
            </a:r>
            <a:r>
              <a:rPr lang="en-US" dirty="0"/>
              <a:t> Scotland held focus groups with different groups of young people. They were asked about the impacts of hate on the person experiencing harm and the impacts on the person causing harm. These are the impacts they identified in </a:t>
            </a:r>
            <a:r>
              <a:rPr lang="en-US" dirty="0">
                <a:effectLst/>
              </a:rPr>
              <a:t>their </a:t>
            </a:r>
            <a:r>
              <a:rPr lang="en-US" dirty="0"/>
              <a:t>discussions</a:t>
            </a:r>
            <a:r>
              <a:rPr lang="en-US" dirty="0">
                <a:effectLst/>
              </a:rPr>
              <a:t>. </a:t>
            </a:r>
            <a:endParaRPr lang="en-US" dirty="0">
              <a:solidFill>
                <a:srgbClr val="444444"/>
              </a:solidFill>
            </a:endParaRPr>
          </a:p>
          <a:p>
            <a:endParaRPr lang="en-US" dirty="0">
              <a:solidFill>
                <a:srgbClr val="444444"/>
              </a:solidFill>
            </a:endParaRPr>
          </a:p>
          <a:p>
            <a:r>
              <a:rPr lang="en-US" dirty="0"/>
              <a:t>Person causing harm:</a:t>
            </a:r>
            <a:endParaRPr lang="en-US" dirty="0">
              <a:solidFill>
                <a:srgbClr val="444444"/>
              </a:solidFill>
            </a:endParaRPr>
          </a:p>
          <a:p>
            <a:pPr marL="285750" indent="-285750">
              <a:buFont typeface="Aptos,Sans-Serif"/>
              <a:buChar char="•"/>
            </a:pPr>
            <a:r>
              <a:rPr lang="en-US" dirty="0"/>
              <a:t>Negative impact on education and future prospects</a:t>
            </a:r>
            <a:endParaRPr lang="en-US" dirty="0">
              <a:solidFill>
                <a:srgbClr val="444444"/>
              </a:solidFill>
            </a:endParaRPr>
          </a:p>
          <a:p>
            <a:pPr marL="285750" indent="-285750">
              <a:buFont typeface="Aptos,Sans-Serif"/>
              <a:buChar char="•"/>
            </a:pPr>
            <a:r>
              <a:rPr lang="en-US" dirty="0"/>
              <a:t>Criminal record</a:t>
            </a:r>
            <a:endParaRPr lang="en-US" dirty="0">
              <a:solidFill>
                <a:srgbClr val="444444"/>
              </a:solidFill>
            </a:endParaRPr>
          </a:p>
          <a:p>
            <a:pPr marL="285750" indent="-285750">
              <a:buFont typeface="Aptos,Sans-Serif"/>
              <a:buChar char="•"/>
            </a:pPr>
            <a:r>
              <a:rPr lang="en-US" dirty="0"/>
              <a:t>Poor mental health</a:t>
            </a:r>
            <a:endParaRPr lang="en-US" dirty="0">
              <a:solidFill>
                <a:srgbClr val="444444"/>
              </a:solidFill>
            </a:endParaRPr>
          </a:p>
          <a:p>
            <a:pPr marL="285750" indent="-285750">
              <a:buFont typeface="Aptos,Sans-Serif"/>
              <a:buChar char="•"/>
            </a:pPr>
            <a:r>
              <a:rPr lang="en-US" dirty="0"/>
              <a:t>Felt </a:t>
            </a:r>
            <a:r>
              <a:rPr lang="en-US" dirty="0">
                <a:effectLst/>
              </a:rPr>
              <a:t>a </a:t>
            </a:r>
            <a:r>
              <a:rPr lang="en-US" dirty="0"/>
              <a:t>rush from incident and escalates to more crime</a:t>
            </a:r>
            <a:endParaRPr lang="en-US" dirty="0">
              <a:solidFill>
                <a:srgbClr val="444444"/>
              </a:solidFill>
            </a:endParaRPr>
          </a:p>
          <a:p>
            <a:pPr marL="285750" indent="-285750">
              <a:buFont typeface="Aptos,Sans-Serif"/>
              <a:buChar char="•"/>
            </a:pPr>
            <a:r>
              <a:rPr lang="en-US" dirty="0"/>
              <a:t>Fall </a:t>
            </a:r>
            <a:r>
              <a:rPr lang="en-US" dirty="0">
                <a:effectLst/>
              </a:rPr>
              <a:t>in </a:t>
            </a:r>
            <a:r>
              <a:rPr lang="en-US" dirty="0"/>
              <a:t>with the wrong group and enters a cycle of hate</a:t>
            </a:r>
            <a:endParaRPr lang="en-US" dirty="0">
              <a:solidFill>
                <a:srgbClr val="444444"/>
              </a:solidFill>
            </a:endParaRPr>
          </a:p>
          <a:p>
            <a:endParaRPr lang="en-US" dirty="0">
              <a:solidFill>
                <a:srgbClr val="444444"/>
              </a:solidFill>
            </a:endParaRPr>
          </a:p>
          <a:p>
            <a:r>
              <a:rPr lang="en-US" dirty="0"/>
              <a:t>Person experiencing harm:</a:t>
            </a:r>
            <a:endParaRPr lang="en-US" dirty="0">
              <a:solidFill>
                <a:srgbClr val="444444"/>
              </a:solidFill>
            </a:endParaRPr>
          </a:p>
          <a:p>
            <a:pPr marL="285750" indent="-285750">
              <a:buFont typeface="Aptos,Sans-Serif"/>
              <a:buChar char="•"/>
            </a:pPr>
            <a:r>
              <a:rPr lang="en-US" dirty="0"/>
              <a:t>Mental health issues, Post-Traumatic Stress Disorder</a:t>
            </a:r>
            <a:endParaRPr lang="en-US" dirty="0">
              <a:solidFill>
                <a:srgbClr val="444444"/>
              </a:solidFill>
            </a:endParaRPr>
          </a:p>
          <a:p>
            <a:pPr marL="285750" indent="-285750">
              <a:buFont typeface="Aptos,Sans-Serif"/>
              <a:buChar char="•"/>
            </a:pPr>
            <a:r>
              <a:rPr lang="en-US" dirty="0"/>
              <a:t>Self-harm and eating disorders</a:t>
            </a:r>
            <a:endParaRPr lang="en-US" dirty="0">
              <a:solidFill>
                <a:srgbClr val="444444"/>
              </a:solidFill>
            </a:endParaRPr>
          </a:p>
          <a:p>
            <a:pPr marL="285750" indent="-285750">
              <a:buFont typeface="Aptos,Sans-Serif"/>
              <a:buChar char="•"/>
            </a:pPr>
            <a:r>
              <a:rPr lang="en-US" dirty="0"/>
              <a:t>Financial impact due to needing to take time off</a:t>
            </a:r>
            <a:endParaRPr lang="en-US" dirty="0">
              <a:solidFill>
                <a:srgbClr val="444444"/>
              </a:solidFill>
            </a:endParaRPr>
          </a:p>
          <a:p>
            <a:pPr marL="285750" indent="-285750">
              <a:buFont typeface="Aptos,Sans-Serif"/>
              <a:buChar char="•"/>
            </a:pPr>
            <a:r>
              <a:rPr lang="en-US" dirty="0"/>
              <a:t>Negative impact on education</a:t>
            </a:r>
            <a:endParaRPr lang="en-US" dirty="0">
              <a:solidFill>
                <a:srgbClr val="444444"/>
              </a:solidFill>
            </a:endParaRPr>
          </a:p>
          <a:p>
            <a:pPr marL="285750" indent="-285750">
              <a:buFont typeface="Aptos,Sans-Serif"/>
              <a:buChar char="•"/>
            </a:pPr>
            <a:r>
              <a:rPr lang="en-US" dirty="0"/>
              <a:t>Converting faith to avoid </a:t>
            </a:r>
            <a:r>
              <a:rPr lang="en-US" dirty="0">
                <a:effectLst/>
              </a:rPr>
              <a:t>future</a:t>
            </a:r>
            <a:r>
              <a:rPr lang="en-US" dirty="0"/>
              <a:t> hate</a:t>
            </a:r>
            <a:endParaRPr lang="en-US" dirty="0">
              <a:solidFill>
                <a:srgbClr val="444444"/>
              </a:solidFill>
            </a:endParaRPr>
          </a:p>
          <a:p>
            <a:pPr marL="285750" indent="-285750">
              <a:buFont typeface="Aptos,Sans-Serif"/>
              <a:buChar char="•"/>
            </a:pPr>
            <a:r>
              <a:rPr lang="en-US" dirty="0"/>
              <a:t>Potential homelessness (e.g. as a result of being outed)</a:t>
            </a:r>
            <a:endParaRPr lang="en-US" dirty="0">
              <a:solidFill>
                <a:srgbClr val="444444"/>
              </a:solidFill>
            </a:endParaRPr>
          </a:p>
          <a:p>
            <a:pPr marL="285750" indent="-285750">
              <a:buFont typeface="Aptos,Sans-Serif"/>
              <a:buChar char="•"/>
            </a:pPr>
            <a:r>
              <a:rPr lang="en-US" dirty="0"/>
              <a:t>Potential to go on to cause harm (e.g. revenge)</a:t>
            </a:r>
            <a:endParaRPr lang="en-US" dirty="0">
              <a:solidFill>
                <a:srgbClr val="444444"/>
              </a:solidFill>
            </a:endParaRPr>
          </a:p>
          <a:p>
            <a:pPr marL="285750" indent="-285750">
              <a:buFont typeface="Aptos,Sans-Serif"/>
              <a:buChar char="•"/>
            </a:pPr>
            <a:r>
              <a:rPr lang="en-US" dirty="0"/>
              <a:t>Change in </a:t>
            </a:r>
            <a:r>
              <a:rPr lang="en-US" dirty="0" err="1"/>
              <a:t>behaviour</a:t>
            </a:r>
            <a:r>
              <a:rPr lang="en-US" dirty="0"/>
              <a:t> to avoid further incidents</a:t>
            </a:r>
            <a:endParaRPr lang="en-US" dirty="0">
              <a:solidFill>
                <a:srgbClr val="444444"/>
              </a:solidFill>
            </a:endParaRPr>
          </a:p>
          <a:p>
            <a:pPr marL="285750" indent="-285750">
              <a:buFont typeface="Aptos,Sans-Serif"/>
              <a:buChar char="•"/>
            </a:pPr>
            <a:r>
              <a:rPr lang="en-US" dirty="0"/>
              <a:t>Feelings of isolation</a:t>
            </a:r>
            <a:endParaRPr lang="en-US" dirty="0">
              <a:solidFill>
                <a:srgbClr val="444444"/>
              </a:solidFill>
            </a:endParaRPr>
          </a:p>
          <a:p>
            <a:endParaRPr lang="en-US" dirty="0">
              <a:solidFill>
                <a:srgbClr val="444444"/>
              </a:solidFill>
            </a:endParaRPr>
          </a:p>
          <a:p>
            <a:r>
              <a:rPr lang="en-US" dirty="0"/>
              <a:t>When considering this, the young people were able to identify more for the person harmed. These were groups of young people who were likely to have experienced hate in their lifetime, so it was naturally more difficult for them to identify impacts on someone causing harm. </a:t>
            </a:r>
            <a:endParaRPr lang="en-US" dirty="0">
              <a:solidFill>
                <a:srgbClr val="444444"/>
              </a:solidFill>
            </a:endParaRPr>
          </a:p>
          <a:p>
            <a:endParaRPr lang="en-US" dirty="0">
              <a:solidFill>
                <a:srgbClr val="444444"/>
              </a:solidFill>
            </a:endParaRPr>
          </a:p>
          <a:p>
            <a:r>
              <a:rPr lang="en-US" dirty="0"/>
              <a:t>There are, however, some clear similarities in relation to the impact on education and mental health</a:t>
            </a:r>
            <a:r>
              <a:rPr lang="en-US" dirty="0">
                <a:effectLst/>
              </a:rPr>
              <a:t>. </a:t>
            </a:r>
            <a:r>
              <a:rPr lang="en-US" dirty="0"/>
              <a:t>We need to remember that hate crime impacts those experiencing it, but it </a:t>
            </a:r>
            <a:r>
              <a:rPr lang="en-US" dirty="0">
                <a:effectLst/>
              </a:rPr>
              <a:t>also </a:t>
            </a:r>
            <a:r>
              <a:rPr lang="en-US" dirty="0"/>
              <a:t>has an impact on young people causing harm. When working to address the issue in education settings, it is important that all young people can access support and therefore potentially prevent future incidents.</a:t>
            </a:r>
            <a:endParaRPr lang="en-US" dirty="0">
              <a:solidFill>
                <a:srgbClr val="444444"/>
              </a:solidFill>
            </a:endParaRPr>
          </a:p>
          <a:p>
            <a:endParaRPr lang="en-US" dirty="0">
              <a:solidFill>
                <a:srgbClr val="444444"/>
              </a:solidFill>
            </a:endParaRPr>
          </a:p>
          <a:p>
            <a:r>
              <a:rPr lang="en-US" dirty="0"/>
              <a:t>Other impacts that were not identified by young people could include impacts on family members, community, and wider society. High profile hate crimes can cause alarm for young people who see the coverage or hear about the crime through their community. This ripple effect can result in fear especially for </a:t>
            </a:r>
            <a:r>
              <a:rPr lang="en-US" dirty="0" err="1"/>
              <a:t>minoritised</a:t>
            </a:r>
            <a:r>
              <a:rPr lang="en-US" dirty="0"/>
              <a:t> groups and people who hold the same protected characteristic that the victim did. In addition, the person causing harm could be vulnerable to </a:t>
            </a:r>
            <a:r>
              <a:rPr lang="en-US" dirty="0" err="1"/>
              <a:t>radicalisation</a:t>
            </a:r>
            <a:r>
              <a:rPr lang="en-US" dirty="0"/>
              <a:t> and taking part in further hateful </a:t>
            </a:r>
            <a:r>
              <a:rPr lang="en-US" dirty="0" err="1"/>
              <a:t>behaviour</a:t>
            </a:r>
            <a:r>
              <a:rPr lang="en-US" dirty="0"/>
              <a:t>. </a:t>
            </a:r>
            <a:endParaRPr lang="en-US" dirty="0">
              <a:solidFill>
                <a:srgbClr val="444444"/>
              </a:solidFill>
            </a:endParaRPr>
          </a:p>
          <a:p>
            <a:endParaRPr lang="en-US" dirty="0">
              <a:solidFill>
                <a:srgbClr val="444444"/>
              </a:solidFill>
            </a:endParaRPr>
          </a:p>
          <a:p>
            <a:r>
              <a:rPr lang="en-US" dirty="0"/>
              <a:t>The importance </a:t>
            </a:r>
            <a:r>
              <a:rPr lang="en-US" dirty="0">
                <a:effectLst/>
              </a:rPr>
              <a:t>of </a:t>
            </a:r>
            <a:r>
              <a:rPr lang="en-US" dirty="0"/>
              <a:t>reporting includes ensuring that the person causing harm can get support too and is given an opportunity to change their </a:t>
            </a:r>
            <a:r>
              <a:rPr lang="en-US" dirty="0" err="1"/>
              <a:t>behaviour</a:t>
            </a:r>
            <a:r>
              <a:rPr lang="en-US" dirty="0">
                <a:effectLst/>
              </a:rPr>
              <a:t>.</a:t>
            </a:r>
            <a:r>
              <a:rPr lang="en-US" dirty="0"/>
              <a:t> </a:t>
            </a:r>
            <a:endParaRPr lang="en-US" dirty="0">
              <a:solidFill>
                <a:srgbClr val="444444"/>
              </a:solidFill>
            </a:endParaRPr>
          </a:p>
          <a:p>
            <a:endParaRPr lang="en-US" dirty="0">
              <a:solidFill>
                <a:srgbClr val="444444"/>
              </a:solidFill>
            </a:endParaRPr>
          </a:p>
          <a:p>
            <a:endParaRPr lang="en-US" dirty="0">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DA6B9474-5C89-4B94-BE26-66ED3C9B0640}" type="slidenum">
              <a:rPr lang="en-GB" smtClean="0"/>
              <a:t>6</a:t>
            </a:fld>
            <a:endParaRPr lang="en-GB"/>
          </a:p>
        </p:txBody>
      </p:sp>
    </p:spTree>
    <p:extLst>
      <p:ext uri="{BB962C8B-B14F-4D97-AF65-F5344CB8AC3E}">
        <p14:creationId xmlns:p14="http://schemas.microsoft.com/office/powerpoint/2010/main" val="243130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76ED88B-7843-4D9C-A2B3-26FDE060B586}" type="slidenum">
              <a:rPr kumimoji="0" lang="en-GB" altLang="en-US"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Allport Scale represents Gordon Allport’s work measuring the manifestation of prejudice in society.  The scale contains 5 stages of prejudice, ranked by the increasing harm they produce. </a:t>
            </a:r>
            <a:endParaRPr lang="en-US" dirty="0">
              <a:solidFill>
                <a:srgbClr val="444444"/>
              </a:solidFill>
            </a:endParaRPr>
          </a:p>
          <a:p>
            <a:endParaRPr lang="en-US" dirty="0">
              <a:solidFill>
                <a:srgbClr val="444444"/>
              </a:solidFill>
            </a:endParaRPr>
          </a:p>
          <a:p>
            <a:r>
              <a:rPr lang="en-US" dirty="0"/>
              <a:t>Stereotypes and bias are a cause and a consequence of hate and inequality, where they reinforce a power imbalance between different groups by limiting opportunities and allowing discrimination. This inequality creates a foundation for the perpetuation of more stereotypes and bias. To interrupt this cycle we have to explore our own bias and create a culture where stereotypes are challenged. </a:t>
            </a:r>
            <a:endParaRPr lang="en-US" dirty="0">
              <a:solidFill>
                <a:srgbClr val="444444"/>
              </a:solidFill>
            </a:endParaRPr>
          </a:p>
          <a:p>
            <a:endParaRPr lang="en-US" dirty="0">
              <a:solidFill>
                <a:srgbClr val="444444"/>
              </a:solidFill>
            </a:endParaRPr>
          </a:p>
          <a:p>
            <a:r>
              <a:rPr lang="en-US" dirty="0"/>
              <a:t>On the Allport scale, we can see that stereotypes, stigma, and derogatory language (such as hate speech) make up the bottom layer of the pyramid, providing a foundation for increasingly harmful </a:t>
            </a:r>
            <a:r>
              <a:rPr lang="en-US" dirty="0" err="1"/>
              <a:t>behaviours</a:t>
            </a:r>
            <a:r>
              <a:rPr lang="en-US" dirty="0"/>
              <a:t> that contribute to societal violence. To prevent this progression we have to start by challenging the lower level, everyday prejudiced-based </a:t>
            </a:r>
            <a:r>
              <a:rPr lang="en-US" dirty="0" err="1"/>
              <a:t>behaviours</a:t>
            </a:r>
            <a:r>
              <a:rPr lang="en-US" dirty="0"/>
              <a:t> consistently.</a:t>
            </a:r>
            <a:endParaRPr lang="en-US" dirty="0">
              <a:solidFill>
                <a:srgbClr val="444444"/>
              </a:solidFill>
            </a:endParaRPr>
          </a:p>
          <a:p>
            <a:endParaRPr lang="en-US" dirty="0">
              <a:solidFill>
                <a:srgbClr val="444444"/>
              </a:solidFill>
            </a:endParaRPr>
          </a:p>
          <a:p>
            <a:r>
              <a:rPr lang="en-US" dirty="0">
                <a:solidFill>
                  <a:srgbClr val="444444"/>
                </a:solidFill>
                <a:hlinkClick r:id="rId3">
                  <a:extLst>
                    <a:ext uri="{A12FA001-AC4F-418D-AE19-62706E023703}">
                      <ahyp:hlinkClr xmlns:ahyp="http://schemas.microsoft.com/office/drawing/2018/hyperlinkcolor" val="tx"/>
                    </a:ext>
                  </a:extLst>
                </a:hlinkClick>
              </a:rPr>
              <a:t>Prejudice And Allport’s Scale (the-classroom.org.uk) </a:t>
            </a:r>
            <a:endParaRPr lang="en-US">
              <a:solidFill>
                <a:srgbClr val="444444"/>
              </a:solidFill>
            </a:endParaRPr>
          </a:p>
          <a:p>
            <a:endParaRPr lang="en-US" dirty="0"/>
          </a:p>
        </p:txBody>
      </p:sp>
    </p:spTree>
    <p:extLst>
      <p:ext uri="{BB962C8B-B14F-4D97-AF65-F5344CB8AC3E}">
        <p14:creationId xmlns:p14="http://schemas.microsoft.com/office/powerpoint/2010/main" val="1214578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8</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When a prejudice-based </a:t>
            </a:r>
            <a:r>
              <a:rPr lang="en-US" dirty="0" err="1"/>
              <a:t>behaviour</a:t>
            </a:r>
            <a:r>
              <a:rPr lang="en-US" dirty="0"/>
              <a:t> occurs, this could also constitute bullying and, in some circumstances, a crime may also have been committed.  The following definitions come from the national approach to anti-bullying, Respect for All (2024):</a:t>
            </a:r>
            <a:endParaRPr lang="en-US" dirty="0">
              <a:solidFill>
                <a:srgbClr val="444444"/>
              </a:solidFill>
            </a:endParaRPr>
          </a:p>
          <a:p>
            <a:r>
              <a:rPr lang="en-US" dirty="0"/>
              <a:t> </a:t>
            </a:r>
            <a:endParaRPr lang="en-US" dirty="0">
              <a:solidFill>
                <a:srgbClr val="444444"/>
              </a:solidFill>
            </a:endParaRPr>
          </a:p>
          <a:p>
            <a:r>
              <a:rPr lang="en-US" dirty="0"/>
              <a:t>“Bullying is face-to-face and/or online </a:t>
            </a:r>
            <a:r>
              <a:rPr lang="en-US" dirty="0" err="1"/>
              <a:t>behaviour</a:t>
            </a:r>
            <a:r>
              <a:rPr lang="en-US" dirty="0"/>
              <a:t> which impacts on a person’s sense of physical and emotional safety, their capacity to feel in control of their life and their ability to respond effectively to the situation they are in.”</a:t>
            </a:r>
            <a:endParaRPr lang="en-US" dirty="0">
              <a:solidFill>
                <a:srgbClr val="444444"/>
              </a:solidFill>
            </a:endParaRPr>
          </a:p>
          <a:p>
            <a:endParaRPr lang="en-US" dirty="0">
              <a:solidFill>
                <a:srgbClr val="444444"/>
              </a:solidFill>
            </a:endParaRPr>
          </a:p>
          <a:p>
            <a:r>
              <a:rPr lang="en-US" dirty="0"/>
              <a:t>“The </a:t>
            </a:r>
            <a:r>
              <a:rPr lang="en-US" dirty="0" err="1"/>
              <a:t>behaviour</a:t>
            </a:r>
            <a:r>
              <a:rPr lang="en-US" dirty="0"/>
              <a:t> does not need to be repeated, or intended to cause harm, for it to have an impact. Bullying </a:t>
            </a:r>
            <a:r>
              <a:rPr lang="en-US" dirty="0" err="1"/>
              <a:t>behaviour</a:t>
            </a:r>
            <a:r>
              <a:rPr lang="en-US" dirty="0"/>
              <a:t> can be physical, emotional or verbal and can cause people to feel hurt, threatened, frightened and left out.”</a:t>
            </a:r>
            <a:endParaRPr lang="en-US" dirty="0">
              <a:solidFill>
                <a:srgbClr val="444444"/>
              </a:solidFill>
            </a:endParaRPr>
          </a:p>
          <a:p>
            <a:endParaRPr lang="en-US" dirty="0">
              <a:solidFill>
                <a:srgbClr val="444444"/>
              </a:solidFill>
            </a:endParaRPr>
          </a:p>
          <a:p>
            <a:r>
              <a:rPr lang="en-GB" dirty="0"/>
              <a:t>Whilst there can be a number of factors which create aspects of difference amongst children and young people – for example, popularity, physicality or economic advantage – these systemic, societal and structural inequalities often support unequal relationships that can generate and intensify bullying behaviours, making certain groups more vulnerable. </a:t>
            </a:r>
            <a:endParaRPr lang="en-US" dirty="0">
              <a:solidFill>
                <a:srgbClr val="444444"/>
              </a:solidFill>
            </a:endParaRPr>
          </a:p>
          <a:p>
            <a:endParaRPr lang="en-US" dirty="0">
              <a:solidFill>
                <a:srgbClr val="444444"/>
              </a:solidFill>
            </a:endParaRPr>
          </a:p>
          <a:p>
            <a:r>
              <a:rPr lang="en-GB" dirty="0"/>
              <a:t>Such structural inequalities can manifest themselves in prejudice based bullying. Prejudice based bullying is when bullying behaviour is motivated by prejudice, based on dislike of an individual’s actual or perceived identity and reflects wider societal trends of inequality and power. Prejudice comes in a variety of distinct forms and prejudice-based bullying can have wide-ranging impacts on children and young people’s health and wellbeing. Prejudice is escalatory by nature, can be both targeted and non-targeted, and can manifest in a variety of different ways. Not all incidents where prejudice-based behaviour occurs will be bullying incidents” (p.7)</a:t>
            </a:r>
            <a:r>
              <a:rPr lang="en-US" dirty="0"/>
              <a:t>(</a:t>
            </a:r>
            <a:r>
              <a:rPr lang="en-US" u="sng" dirty="0"/>
              <a:t>Respect for All: The National Approach to Anti-Bullying for Scotland’s Children and Young People (</a:t>
            </a:r>
            <a:r>
              <a:rPr lang="en-US" dirty="0">
                <a:solidFill>
                  <a:srgbClr val="444444"/>
                </a:solidFill>
                <a:hlinkClick r:id="rId3">
                  <a:extLst>
                    <a:ext uri="{A12FA001-AC4F-418D-AE19-62706E023703}">
                      <ahyp:hlinkClr xmlns:ahyp="http://schemas.microsoft.com/office/drawing/2018/hyperlinkcolor" val="tx"/>
                    </a:ext>
                  </a:extLst>
                </a:hlinkClick>
              </a:rPr>
              <a:t>www.gov.scot</a:t>
            </a:r>
            <a:r>
              <a:rPr lang="en-US" u="sng" dirty="0"/>
              <a:t>))</a:t>
            </a:r>
            <a:endParaRPr lang="en-US" dirty="0">
              <a:solidFill>
                <a:srgbClr val="444444"/>
              </a:solidFill>
            </a:endParaRPr>
          </a:p>
          <a:p>
            <a:r>
              <a:rPr lang="en-US" dirty="0"/>
              <a:t> </a:t>
            </a:r>
            <a:endParaRPr lang="en-US" dirty="0">
              <a:solidFill>
                <a:srgbClr val="444444"/>
              </a:solidFill>
            </a:endParaRPr>
          </a:p>
          <a:p>
            <a:r>
              <a:rPr lang="en-US" dirty="0"/>
              <a:t>A person commits a hate crime when a statutory aggravation is established in relation to an offence, under certain circumstances based on conduct and motivation. While bullying is not itself a crime, some bullying </a:t>
            </a:r>
            <a:r>
              <a:rPr lang="en-US" dirty="0" err="1"/>
              <a:t>behaviours</a:t>
            </a:r>
            <a:r>
              <a:rPr lang="en-US" dirty="0"/>
              <a:t> may be - such as threatening communications or assault. Schools and settings should follow national child protection procedures in these cases, and should work closely with their education authority and colleagues in core agencies below to ensure the safety and wellbeing of children, young people, and staff:</a:t>
            </a:r>
            <a:endParaRPr lang="en-US" dirty="0">
              <a:solidFill>
                <a:srgbClr val="444444"/>
              </a:solidFill>
            </a:endParaRPr>
          </a:p>
          <a:p>
            <a:pPr marL="285750" indent="-285750">
              <a:buFont typeface="&quot;Times New Roman&quot;,serif"/>
              <a:buChar char="•"/>
            </a:pPr>
            <a:r>
              <a:rPr lang="en-US" dirty="0"/>
              <a:t>Pastoral care staff</a:t>
            </a:r>
            <a:endParaRPr lang="en-US" dirty="0">
              <a:solidFill>
                <a:srgbClr val="444444"/>
              </a:solidFill>
            </a:endParaRPr>
          </a:p>
          <a:p>
            <a:pPr marL="285750" indent="-285750">
              <a:buFont typeface="&quot;Times New Roman&quot;,serif"/>
              <a:buChar char="•"/>
            </a:pPr>
            <a:r>
              <a:rPr lang="en-US" dirty="0"/>
              <a:t>Senior colleagues</a:t>
            </a:r>
            <a:endParaRPr lang="en-US" dirty="0">
              <a:solidFill>
                <a:srgbClr val="444444"/>
              </a:solidFill>
            </a:endParaRPr>
          </a:p>
          <a:p>
            <a:pPr marL="285750" indent="-285750">
              <a:buFont typeface="&quot;Times New Roman&quot;,serif"/>
              <a:buChar char="•"/>
            </a:pPr>
            <a:r>
              <a:rPr lang="en-US" dirty="0"/>
              <a:t>Youth work managers</a:t>
            </a:r>
            <a:endParaRPr lang="en-US" dirty="0">
              <a:solidFill>
                <a:srgbClr val="444444"/>
              </a:solidFill>
            </a:endParaRPr>
          </a:p>
          <a:p>
            <a:pPr marL="285750" indent="-285750">
              <a:buFont typeface="&quot;Times New Roman&quot;,serif"/>
              <a:buChar char="•"/>
            </a:pPr>
            <a:r>
              <a:rPr lang="en-US" dirty="0"/>
              <a:t>HR colleagues</a:t>
            </a:r>
            <a:endParaRPr lang="en-US" dirty="0">
              <a:solidFill>
                <a:srgbClr val="444444"/>
              </a:solidFill>
            </a:endParaRPr>
          </a:p>
          <a:p>
            <a:pPr marL="285750" indent="-285750">
              <a:buFont typeface="&quot;Times New Roman&quot;,serif"/>
              <a:buChar char="•"/>
            </a:pPr>
            <a:r>
              <a:rPr lang="en-US" dirty="0"/>
              <a:t>Social work</a:t>
            </a:r>
            <a:endParaRPr lang="en-US" dirty="0">
              <a:solidFill>
                <a:srgbClr val="444444"/>
              </a:solidFill>
            </a:endParaRPr>
          </a:p>
          <a:p>
            <a:pPr marL="285750" indent="-285750">
              <a:buFont typeface="&quot;Times New Roman&quot;,serif"/>
              <a:buChar char="•"/>
            </a:pPr>
            <a:r>
              <a:rPr lang="en-US" dirty="0"/>
              <a:t>Health</a:t>
            </a:r>
            <a:endParaRPr lang="en-US" dirty="0">
              <a:solidFill>
                <a:srgbClr val="444444"/>
              </a:solidFill>
            </a:endParaRPr>
          </a:p>
          <a:p>
            <a:pPr marL="285750" indent="-285750">
              <a:buFont typeface="&quot;Times New Roman&quot;,serif"/>
              <a:buChar char="•"/>
            </a:pPr>
            <a:r>
              <a:rPr lang="en-US" dirty="0"/>
              <a:t>Police Scotland including Campus Officers</a:t>
            </a:r>
            <a:endParaRPr lang="en-US" dirty="0">
              <a:solidFill>
                <a:srgbClr val="444444"/>
              </a:solidFill>
            </a:endParaRPr>
          </a:p>
          <a:p>
            <a:endParaRPr lang="en-US" b="0" dirty="0">
              <a:solidFill>
                <a:srgbClr val="444444"/>
              </a:solidFill>
            </a:endParaRPr>
          </a:p>
          <a:p>
            <a:endParaRPr lang="en-US" dirty="0">
              <a:ea typeface="Calibri"/>
              <a:cs typeface="Calibri"/>
            </a:endParaRPr>
          </a:p>
        </p:txBody>
      </p:sp>
    </p:spTree>
    <p:extLst>
      <p:ext uri="{BB962C8B-B14F-4D97-AF65-F5344CB8AC3E}">
        <p14:creationId xmlns:p14="http://schemas.microsoft.com/office/powerpoint/2010/main" val="4229529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kern="0" dirty="0"/>
              <a:t>Being able to recognise and report hate crime is crucial to making a change in society. Experiencing hate crime has a detrimental effect on physical and mental health, it can lead to increased conflict </a:t>
            </a:r>
            <a:r>
              <a:rPr lang="en-GB" kern="0" dirty="0">
                <a:effectLst/>
              </a:rPr>
              <a:t>in </a:t>
            </a:r>
            <a:r>
              <a:rPr lang="en-GB" kern="0" dirty="0"/>
              <a:t>communities and, if it goes unreported, it is as if the behaviour is acceptable and is therefore more likely to increase. </a:t>
            </a:r>
            <a:endParaRPr lang="en-GB" kern="0" dirty="0">
              <a:solidFill>
                <a:srgbClr val="444444"/>
              </a:solidFill>
            </a:endParaRPr>
          </a:p>
          <a:p>
            <a:endParaRPr lang="en-GB" kern="0" dirty="0">
              <a:solidFill>
                <a:srgbClr val="444444"/>
              </a:solidFill>
            </a:endParaRPr>
          </a:p>
          <a:p>
            <a:r>
              <a:rPr lang="en-GB" kern="0" dirty="0"/>
              <a:t>The videos (</a:t>
            </a:r>
            <a:r>
              <a:rPr lang="en-GB" kern="0" dirty="0">
                <a:solidFill>
                  <a:srgbClr val="444444"/>
                </a:solidFill>
                <a:hlinkClick r:id="rId3">
                  <a:extLst>
                    <a:ext uri="{A12FA001-AC4F-418D-AE19-62706E023703}">
                      <ahyp:hlinkClr xmlns:ahyp="http://schemas.microsoft.com/office/drawing/2018/hyperlinkcolor" val="tx"/>
                    </a:ext>
                  </a:extLst>
                </a:hlinkClick>
              </a:rPr>
              <a:t>https://www.youtube.com/watch?v=PsB0R_2HFrw</a:t>
            </a:r>
            <a:r>
              <a:rPr lang="en-GB" kern="0" dirty="0"/>
              <a:t> ; </a:t>
            </a:r>
            <a:endParaRPr lang="en-GB" kern="0" dirty="0">
              <a:solidFill>
                <a:srgbClr val="444444"/>
              </a:solidFill>
            </a:endParaRPr>
          </a:p>
          <a:p>
            <a:r>
              <a:rPr lang="en-GB" kern="0" dirty="0">
                <a:solidFill>
                  <a:srgbClr val="444444"/>
                </a:solidFill>
                <a:hlinkClick r:id="rId4">
                  <a:extLst>
                    <a:ext uri="{A12FA001-AC4F-418D-AE19-62706E023703}">
                      <ahyp:hlinkClr xmlns:ahyp="http://schemas.microsoft.com/office/drawing/2018/hyperlinkcolor" val="tx"/>
                    </a:ext>
                  </a:extLst>
                </a:hlinkClick>
              </a:rPr>
              <a:t>https://www.youtube.com/watch?v=t1Im4eP-4Ug</a:t>
            </a:r>
            <a:r>
              <a:rPr lang="en-GB" kern="0" dirty="0"/>
              <a:t>) </a:t>
            </a:r>
            <a:r>
              <a:rPr lang="en-GB" kern="0" dirty="0">
                <a:effectLst/>
              </a:rPr>
              <a:t>and </a:t>
            </a:r>
            <a:r>
              <a:rPr lang="en-GB" kern="0" dirty="0"/>
              <a:t>the quotes </a:t>
            </a:r>
            <a:r>
              <a:rPr lang="en-GB" kern="0" dirty="0">
                <a:effectLst/>
              </a:rPr>
              <a:t>on </a:t>
            </a:r>
            <a:r>
              <a:rPr lang="en-GB" kern="0" dirty="0"/>
              <a:t>this slide are from real victims of hate crime as part </a:t>
            </a:r>
            <a:r>
              <a:rPr lang="en-GB" kern="0" dirty="0">
                <a:effectLst/>
              </a:rPr>
              <a:t>of </a:t>
            </a:r>
            <a:r>
              <a:rPr lang="en-GB" kern="0" dirty="0"/>
              <a:t>the Scottish Government </a:t>
            </a:r>
            <a:r>
              <a:rPr lang="en-GB" kern="0" dirty="0">
                <a:effectLst/>
              </a:rPr>
              <a:t>Hate </a:t>
            </a:r>
            <a:r>
              <a:rPr lang="en-GB" kern="0" dirty="0"/>
              <a:t>Hurts campaign. </a:t>
            </a:r>
            <a:endParaRPr lang="en-GB" kern="0" dirty="0">
              <a:solidFill>
                <a:srgbClr val="444444"/>
              </a:solidFill>
            </a:endParaRPr>
          </a:p>
          <a:p>
            <a:r>
              <a:rPr lang="en-GB" kern="0" dirty="0"/>
              <a:t>“The words they used have had a scarring effect on me. I’ve felt very threatened and vulnerable.”</a:t>
            </a:r>
            <a:endParaRPr lang="en-US" kern="0" dirty="0">
              <a:solidFill>
                <a:srgbClr val="444444"/>
              </a:solidFill>
            </a:endParaRPr>
          </a:p>
          <a:p>
            <a:r>
              <a:rPr lang="en-GB" kern="0" dirty="0"/>
              <a:t>“My daughter repeatedly asked me, “Mum, can I scrub off my brown</a:t>
            </a:r>
            <a:r>
              <a:rPr lang="en-GB" kern="0" dirty="0">
                <a:effectLst/>
              </a:rPr>
              <a:t>, </a:t>
            </a:r>
            <a:r>
              <a:rPr lang="en-GB" kern="0" dirty="0"/>
              <a:t>can I scrub myself white”?”</a:t>
            </a:r>
            <a:endParaRPr lang="en-US" kern="0" dirty="0">
              <a:solidFill>
                <a:srgbClr val="444444"/>
              </a:solidFill>
            </a:endParaRPr>
          </a:p>
          <a:p>
            <a:endParaRPr lang="en-US" kern="0" dirty="0">
              <a:solidFill>
                <a:srgbClr val="444444"/>
              </a:solidFill>
            </a:endParaRPr>
          </a:p>
          <a:p>
            <a:r>
              <a:rPr lang="en-GB" kern="0" dirty="0"/>
              <a:t>We can see that the </a:t>
            </a:r>
            <a:r>
              <a:rPr lang="en-GB" kern="0" dirty="0">
                <a:effectLst/>
              </a:rPr>
              <a:t>words alone can have </a:t>
            </a:r>
            <a:r>
              <a:rPr lang="en-GB" kern="0" dirty="0"/>
              <a:t>a huge impact, for example, making a young girl want to change the colour of her skin, thinking she is dirty. Reporting hate crime sends a message that all are included and valued and that the behaviour is not acceptable. A witness reporting a hate crime also helps victims see that they are not alone and that not everyone feels like their attacker does. </a:t>
            </a:r>
            <a:endParaRPr lang="en-US" kern="0" dirty="0">
              <a:solidFill>
                <a:srgbClr val="444444"/>
              </a:solidFill>
            </a:endParaRPr>
          </a:p>
          <a:p>
            <a:endParaRPr lang="en-GB" kern="0" dirty="0">
              <a:solidFill>
                <a:srgbClr val="444444"/>
              </a:solidFill>
            </a:endParaRPr>
          </a:p>
          <a:p>
            <a:r>
              <a:rPr lang="en-GB" kern="0" dirty="0"/>
              <a:t>Hate crime is </a:t>
            </a:r>
            <a:r>
              <a:rPr lang="en-GB" kern="0" dirty="0">
                <a:effectLst/>
              </a:rPr>
              <a:t>an </a:t>
            </a:r>
            <a:r>
              <a:rPr lang="en-GB" kern="0" dirty="0"/>
              <a:t>attack on someone’s identity or perceived identity. It puts a negative label on them and can have a lifelong impact. Reporting it does not turn back time but it does help to prevent it in future. </a:t>
            </a:r>
            <a:endParaRPr lang="en-GB" kern="0" dirty="0">
              <a:solidFill>
                <a:srgbClr val="444444"/>
              </a:solidFill>
            </a:endParaRPr>
          </a:p>
          <a:p>
            <a:endParaRPr lang="en-GB" kern="0" dirty="0">
              <a:solidFill>
                <a:srgbClr val="444444"/>
              </a:solidFill>
            </a:endParaRPr>
          </a:p>
          <a:p>
            <a:r>
              <a:rPr lang="en-GB" kern="0" dirty="0"/>
              <a:t>Seemingly low level or minor events may in fact have a significant </a:t>
            </a:r>
            <a:r>
              <a:rPr lang="en-GB" kern="0" dirty="0">
                <a:effectLst/>
              </a:rPr>
              <a:t>impact on </a:t>
            </a:r>
            <a:r>
              <a:rPr lang="en-GB" kern="0" dirty="0"/>
              <a:t>the victim. Crime type alone does not necessarily dictate impact or consequences of the action. Repeated targeting of a person, whether by the same perpetrator or not, can lead to what is known as the ‘drip </a:t>
            </a:r>
            <a:r>
              <a:rPr lang="en-GB" kern="0" dirty="0" err="1"/>
              <a:t>drip</a:t>
            </a:r>
            <a:r>
              <a:rPr lang="en-GB" kern="0" dirty="0"/>
              <a:t>’ effect. In other words, with seemingly minor incidents, the repeated nature could affect the person’s ability to cope. Each individual will be affected differently.</a:t>
            </a:r>
            <a:endParaRPr lang="en-GB" kern="0" dirty="0">
              <a:solidFill>
                <a:srgbClr val="444444"/>
              </a:solidFill>
            </a:endParaRPr>
          </a:p>
          <a:p>
            <a:endParaRPr lang="en-GB" kern="0" dirty="0">
              <a:solidFill>
                <a:srgbClr val="444444"/>
              </a:solidFill>
            </a:endParaRPr>
          </a:p>
          <a:p>
            <a:endParaRPr lang="en-GB" kern="0" dirty="0">
              <a:solidFill>
                <a:srgbClr val="444444"/>
              </a:solidFill>
            </a:endParaRPr>
          </a:p>
          <a:p>
            <a:endParaRPr lang="en-GB" kern="0" dirty="0">
              <a:solidFill>
                <a:srgbClr val="444444"/>
              </a:solidFill>
            </a:endParaRPr>
          </a:p>
          <a:p>
            <a:endParaRPr lang="en-GB" kern="0" dirty="0">
              <a:latin typeface="Calibri"/>
              <a:ea typeface="Calibri"/>
              <a:cs typeface="Calibri"/>
            </a:endParaRPr>
          </a:p>
        </p:txBody>
      </p:sp>
      <p:sp>
        <p:nvSpPr>
          <p:cNvPr id="4" name="Slide Number Placeholder 3"/>
          <p:cNvSpPr>
            <a:spLocks noGrp="1"/>
          </p:cNvSpPr>
          <p:nvPr>
            <p:ph type="sldNum" sz="quarter" idx="5"/>
          </p:nvPr>
        </p:nvSpPr>
        <p:spPr/>
        <p:txBody>
          <a:bodyPr/>
          <a:lstStyle/>
          <a:p>
            <a:fld id="{DA6B9474-5C89-4B94-BE26-66ED3C9B0640}" type="slidenum">
              <a:rPr lang="en-GB" smtClean="0"/>
              <a:t>9</a:t>
            </a:fld>
            <a:endParaRPr lang="en-GB"/>
          </a:p>
        </p:txBody>
      </p:sp>
    </p:spTree>
    <p:extLst>
      <p:ext uri="{BB962C8B-B14F-4D97-AF65-F5344CB8AC3E}">
        <p14:creationId xmlns:p14="http://schemas.microsoft.com/office/powerpoint/2010/main" val="388767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0A16C-C79B-85D5-5D4C-5F426532F07F}"/>
            </a:ext>
          </a:extLst>
        </p:cNvPr>
        <p:cNvGrpSpPr/>
        <p:nvPr/>
      </p:nvGrpSpPr>
      <p:grpSpPr>
        <a:xfrm>
          <a:off x="0" y="0"/>
          <a:ext cx="0" cy="0"/>
          <a:chOff x="0" y="0"/>
          <a:chExt cx="0" cy="0"/>
        </a:xfrm>
      </p:grpSpPr>
      <p:sp>
        <p:nvSpPr>
          <p:cNvPr id="87042" name="Rectangle 7">
            <a:extLst>
              <a:ext uri="{FF2B5EF4-FFF2-40B4-BE49-F238E27FC236}">
                <a16:creationId xmlns:a16="http://schemas.microsoft.com/office/drawing/2014/main" id="{47BD2317-9C93-173E-31F4-8979A37FE5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10</a:t>
            </a:fld>
            <a:endParaRPr lang="en-GB" altLang="en-US" sz="1200"/>
          </a:p>
        </p:txBody>
      </p:sp>
      <p:sp>
        <p:nvSpPr>
          <p:cNvPr id="87043" name="Rectangle 2">
            <a:extLst>
              <a:ext uri="{FF2B5EF4-FFF2-40B4-BE49-F238E27FC236}">
                <a16:creationId xmlns:a16="http://schemas.microsoft.com/office/drawing/2014/main" id="{BB3F6591-1D07-34D2-B79C-9B8B6CA1591F}"/>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92A5F0E0-17BB-96A0-ACD0-8FB88B6442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Participants can do this in groups.</a:t>
            </a:r>
            <a:endParaRPr lang="en-US">
              <a:ea typeface="Calibri"/>
              <a:cs typeface="Calibri"/>
            </a:endParaRPr>
          </a:p>
          <a:p>
            <a:r>
              <a:rPr lang="en-US"/>
              <a:t>Encourage educators to look at reflection questions and consider how they may be taken forward in enquiry. </a:t>
            </a:r>
            <a:endParaRPr lang="en-US">
              <a:ea typeface="Calibri"/>
              <a:cs typeface="Calibri"/>
            </a:endParaRPr>
          </a:p>
          <a:p>
            <a:r>
              <a:rPr lang="en-US"/>
              <a:t> </a:t>
            </a:r>
            <a:endParaRPr lang="en-US" altLang="en-US">
              <a:latin typeface="Arial" charset="0"/>
              <a:ea typeface="ＭＳ Ｐゴシック" pitchFamily="34" charset="-128"/>
              <a:cs typeface="Arial"/>
            </a:endParaRPr>
          </a:p>
          <a:p>
            <a:endParaRPr lang="en-US" altLang="en-US">
              <a:latin typeface="Arial" charset="0"/>
              <a:ea typeface="ＭＳ Ｐゴシック" pitchFamily="34" charset="-128"/>
              <a:cs typeface="Arial"/>
            </a:endParaRPr>
          </a:p>
          <a:p>
            <a:endParaRPr lang="en-US" altLang="en-US">
              <a:latin typeface="Arial" charset="0"/>
              <a:ea typeface="ＭＳ Ｐゴシック" pitchFamily="34" charset="-128"/>
              <a:cs typeface="Arial"/>
            </a:endParaRPr>
          </a:p>
        </p:txBody>
      </p:sp>
    </p:spTree>
    <p:extLst>
      <p:ext uri="{BB962C8B-B14F-4D97-AF65-F5344CB8AC3E}">
        <p14:creationId xmlns:p14="http://schemas.microsoft.com/office/powerpoint/2010/main" val="974414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5853B-DE9E-93B3-8C06-7A3B118FA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D19AE-996A-E867-C573-CF0620841B1B}"/>
              </a:ext>
            </a:extLst>
          </p:cNvPr>
          <p:cNvSpPr txBox="1">
            <a:spLocks noGrp="1"/>
          </p:cNvSpPr>
          <p:nvPr>
            <p:ph type="body" sz="quarter" idx="1"/>
          </p:nvPr>
        </p:nvSpPr>
        <p:spPr/>
        <p:txBody>
          <a:bodyPr/>
          <a:lstStyle/>
          <a:p>
            <a:r>
              <a:rPr lang="en-GB" dirty="0"/>
              <a:t>The types of prejudice-based behaviours staff may be required to respond to can vary significantly in nature. Educators will become aware of behaviours by:  </a:t>
            </a:r>
            <a:endParaRPr lang="en-US" dirty="0">
              <a:solidFill>
                <a:srgbClr val="444444"/>
              </a:solidFill>
            </a:endParaRPr>
          </a:p>
          <a:p>
            <a:pPr marL="171450" indent="-171450">
              <a:buFont typeface="Symbol,Sans-Serif"/>
              <a:buChar char="•"/>
            </a:pPr>
            <a:r>
              <a:rPr lang="en-GB" dirty="0"/>
              <a:t>witnessing them in school / setting</a:t>
            </a:r>
            <a:endParaRPr lang="en-US" dirty="0">
              <a:solidFill>
                <a:srgbClr val="444444"/>
              </a:solidFill>
            </a:endParaRPr>
          </a:p>
          <a:p>
            <a:pPr marL="171450" indent="-171450">
              <a:buFont typeface="Symbol,Sans-Serif"/>
              <a:buChar char="•"/>
            </a:pPr>
            <a:r>
              <a:rPr lang="en-GB" dirty="0"/>
              <a:t>having matters disclosed to them by the student affected or those that are aware of the incident</a:t>
            </a:r>
            <a:endParaRPr lang="en-US" dirty="0">
              <a:solidFill>
                <a:srgbClr val="444444"/>
              </a:solidFill>
            </a:endParaRPr>
          </a:p>
          <a:p>
            <a:pPr marL="171450" indent="-171450">
              <a:buFont typeface="Symbol,Sans-Serif"/>
              <a:buChar char="•"/>
            </a:pPr>
            <a:r>
              <a:rPr lang="en-GB" dirty="0"/>
              <a:t>having matters formally reported to them by families, friends or via a multi-agency response</a:t>
            </a:r>
            <a:endParaRPr lang="en-US" dirty="0">
              <a:solidFill>
                <a:srgbClr val="444444"/>
              </a:solidFill>
            </a:endParaRPr>
          </a:p>
          <a:p>
            <a:pPr marL="171450" indent="-171450">
              <a:buFont typeface="Symbol,Sans-Serif"/>
              <a:buChar char="•"/>
            </a:pPr>
            <a:r>
              <a:rPr lang="en-GB" dirty="0"/>
              <a:t>becoming aware of changes in behaviour that may indicate underlying concerns about a child or young person</a:t>
            </a:r>
            <a:endParaRPr lang="en-US" dirty="0">
              <a:solidFill>
                <a:srgbClr val="444444"/>
              </a:solidFill>
            </a:endParaRPr>
          </a:p>
          <a:p>
            <a:endParaRPr lang="en-US" dirty="0">
              <a:solidFill>
                <a:srgbClr val="444444"/>
              </a:solidFill>
            </a:endParaRPr>
          </a:p>
          <a:p>
            <a:endParaRPr lang="en-US" dirty="0">
              <a:solidFill>
                <a:srgbClr val="444444"/>
              </a:solidFill>
            </a:endParaRPr>
          </a:p>
          <a:p>
            <a:endParaRPr lang="en-GB" dirty="0">
              <a:solidFill>
                <a:srgbClr val="444444"/>
              </a:solidFill>
            </a:endParaRPr>
          </a:p>
          <a:p>
            <a:pPr lvl="0"/>
            <a:endParaRPr lang="en-GB" dirty="0">
              <a:ea typeface="Calibri" panose="020F0502020204030204"/>
              <a:cs typeface="Calibri"/>
            </a:endParaRPr>
          </a:p>
        </p:txBody>
      </p:sp>
      <p:sp>
        <p:nvSpPr>
          <p:cNvPr id="4" name="Slide Number Placeholder 3">
            <a:extLst>
              <a:ext uri="{FF2B5EF4-FFF2-40B4-BE49-F238E27FC236}">
                <a16:creationId xmlns:a16="http://schemas.microsoft.com/office/drawing/2014/main" id="{C2A40B47-F200-6BAC-6C9D-8FE39C78E89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7239B5-D77E-44C1-B0EF-2B4DB2B6902D}" type="slidenum">
              <a:t>11</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29C46-D97E-6D18-1E6A-93C490D9C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CEA11-BB62-E87B-F19E-15DCACFD512C}"/>
              </a:ext>
            </a:extLst>
          </p:cNvPr>
          <p:cNvSpPr txBox="1">
            <a:spLocks noGrp="1"/>
          </p:cNvSpPr>
          <p:nvPr>
            <p:ph type="body" sz="quarter" idx="1"/>
          </p:nvPr>
        </p:nvSpPr>
        <p:spPr/>
        <p:txBody>
          <a:bodyPr/>
          <a:lstStyle/>
          <a:p>
            <a:r>
              <a:rPr lang="en-US" dirty="0"/>
              <a:t>Even within a supportive environment, children and young people may find it very difficult to report </a:t>
            </a:r>
            <a:r>
              <a:rPr lang="en-US" dirty="0" err="1"/>
              <a:t>behaviours</a:t>
            </a:r>
            <a:r>
              <a:rPr lang="en-US" dirty="0"/>
              <a:t>. Staff should be vigilant to signs of distress or changes in </a:t>
            </a:r>
            <a:r>
              <a:rPr lang="en-US" dirty="0" err="1"/>
              <a:t>behaviour</a:t>
            </a:r>
            <a:r>
              <a:rPr lang="en-US" dirty="0"/>
              <a:t> which may be linked to the impact of trauma. Children and young people should be encouraged to discuss any concerns with their teacher, pastoral care team, or trusted adult within the setting.</a:t>
            </a:r>
            <a:endParaRPr lang="en-US" dirty="0">
              <a:solidFill>
                <a:srgbClr val="444444"/>
              </a:solidFill>
            </a:endParaRPr>
          </a:p>
          <a:p>
            <a:pPr lvl="0"/>
            <a:endParaRPr lang="en-US" dirty="0">
              <a:solidFill>
                <a:srgbClr val="444444"/>
              </a:solidFill>
            </a:endParaRPr>
          </a:p>
          <a:p>
            <a:r>
              <a:rPr lang="en-US" dirty="0"/>
              <a:t>Thinking about how children and young people might share information about </a:t>
            </a:r>
            <a:r>
              <a:rPr lang="en-GB" b="1" dirty="0"/>
              <a:t>prejudice-based behaviours</a:t>
            </a:r>
            <a:r>
              <a:rPr lang="en-US" dirty="0"/>
              <a:t> in your setting is important. You will be the experts on this - this might be related to age and stage, Additional Support Needs, culture, understanding of consent, power balances. Reminder: Disclosures might not initially look like disclosures; a child or young person might be 'testing the water' to see if it's safe to disclose.</a:t>
            </a:r>
            <a:endParaRPr lang="en-US" dirty="0">
              <a:solidFill>
                <a:srgbClr val="444444"/>
              </a:solidFill>
            </a:endParaRPr>
          </a:p>
          <a:p>
            <a:pPr lvl="0"/>
            <a:endParaRPr lang="en-US" dirty="0">
              <a:solidFill>
                <a:srgbClr val="444444"/>
              </a:solidFill>
            </a:endParaRPr>
          </a:p>
          <a:p>
            <a:pPr marL="342900" indent="-342900">
              <a:spcBef>
                <a:spcPts val="1400"/>
              </a:spcBef>
              <a:buFont typeface="Arial,Sans-Serif"/>
              <a:buChar char="•"/>
            </a:pPr>
            <a:r>
              <a:rPr lang="en-GB" dirty="0"/>
              <a:t>Provide safe opportunities for disclosure</a:t>
            </a:r>
            <a:endParaRPr lang="en-US" dirty="0">
              <a:solidFill>
                <a:srgbClr val="444444"/>
              </a:solidFill>
            </a:endParaRPr>
          </a:p>
          <a:p>
            <a:pPr marL="342900" indent="-342900">
              <a:spcBef>
                <a:spcPts val="1400"/>
              </a:spcBef>
              <a:buFont typeface="Arial,Sans-Serif"/>
              <a:buChar char="•"/>
            </a:pPr>
            <a:r>
              <a:rPr lang="en-GB" dirty="0"/>
              <a:t>Let the young person know you need to pass information on &amp; cannot keep it a secret</a:t>
            </a:r>
            <a:endParaRPr lang="en-US" dirty="0">
              <a:solidFill>
                <a:srgbClr val="444444"/>
              </a:solidFill>
            </a:endParaRPr>
          </a:p>
          <a:p>
            <a:pPr marL="342900" indent="-342900">
              <a:spcBef>
                <a:spcPts val="1400"/>
              </a:spcBef>
              <a:buFont typeface="Arial,Sans-Serif"/>
              <a:buChar char="•"/>
            </a:pPr>
            <a:r>
              <a:rPr lang="en-GB" dirty="0"/>
              <a:t>Listen carefully</a:t>
            </a:r>
            <a:endParaRPr lang="en-US" dirty="0">
              <a:solidFill>
                <a:srgbClr val="444444"/>
              </a:solidFill>
            </a:endParaRPr>
          </a:p>
          <a:p>
            <a:pPr marL="342900" indent="-342900">
              <a:spcBef>
                <a:spcPts val="1400"/>
              </a:spcBef>
              <a:buFont typeface="Arial,Sans-Serif"/>
              <a:buChar char="•"/>
            </a:pPr>
            <a:r>
              <a:rPr lang="en-GB" dirty="0"/>
              <a:t>Reassure them that it’s not their fault</a:t>
            </a:r>
            <a:endParaRPr lang="en-US" dirty="0">
              <a:solidFill>
                <a:srgbClr val="444444"/>
              </a:solidFill>
            </a:endParaRPr>
          </a:p>
          <a:p>
            <a:pPr marL="342900" indent="-342900">
              <a:spcBef>
                <a:spcPts val="1400"/>
              </a:spcBef>
              <a:buFont typeface="Arial,Sans-Serif"/>
              <a:buChar char="•"/>
            </a:pPr>
            <a:r>
              <a:rPr lang="en-GB" dirty="0"/>
              <a:t>Make notes to ensure information is accurate</a:t>
            </a:r>
            <a:endParaRPr lang="en-US" dirty="0">
              <a:solidFill>
                <a:srgbClr val="444444"/>
              </a:solidFill>
            </a:endParaRPr>
          </a:p>
          <a:p>
            <a:pPr marL="342900" indent="-342900">
              <a:spcBef>
                <a:spcPts val="1400"/>
              </a:spcBef>
              <a:buFont typeface="Arial,Sans-Serif"/>
              <a:buChar char="•"/>
            </a:pPr>
            <a:r>
              <a:rPr lang="en-GB" dirty="0"/>
              <a:t>Reassure the young person that there are places and people that can help</a:t>
            </a:r>
            <a:endParaRPr lang="en-US" dirty="0">
              <a:solidFill>
                <a:srgbClr val="444444"/>
              </a:solidFill>
            </a:endParaRPr>
          </a:p>
          <a:p>
            <a:pPr marL="342900" indent="-342900">
              <a:spcBef>
                <a:spcPts val="1400"/>
              </a:spcBef>
              <a:buFont typeface="Arial,Sans-Serif"/>
              <a:buChar char="•"/>
            </a:pPr>
            <a:r>
              <a:rPr lang="en-GB" dirty="0"/>
              <a:t>Pass the disclosure on to relevant staff member straight away</a:t>
            </a:r>
            <a:endParaRPr lang="en-US" dirty="0">
              <a:solidFill>
                <a:srgbClr val="444444"/>
              </a:solidFill>
            </a:endParaRPr>
          </a:p>
          <a:p>
            <a:pPr lvl="0"/>
            <a:endParaRPr lang="en-US" dirty="0">
              <a:ea typeface="Calibri"/>
              <a:cs typeface="Calibri"/>
            </a:endParaRPr>
          </a:p>
        </p:txBody>
      </p:sp>
      <p:sp>
        <p:nvSpPr>
          <p:cNvPr id="4" name="Slide Number Placeholder 3">
            <a:extLst>
              <a:ext uri="{FF2B5EF4-FFF2-40B4-BE49-F238E27FC236}">
                <a16:creationId xmlns:a16="http://schemas.microsoft.com/office/drawing/2014/main" id="{633C8316-E3B7-32E2-A32F-9C72C565C73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10A911-DD16-4444-B1F6-DAC552DFBE9C}" type="slidenum">
              <a:t>12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13</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dirty="0"/>
              <a:t>Should you witness prejudice-based behaviour, the 5Ds of Bystander Intervention (</a:t>
            </a:r>
            <a:r>
              <a:rPr lang="en-GB" dirty="0">
                <a:solidFill>
                  <a:srgbClr val="444444"/>
                </a:solidFill>
                <a:hlinkClick r:id="rId3">
                  <a:extLst>
                    <a:ext uri="{A12FA001-AC4F-418D-AE19-62706E023703}">
                      <ahyp:hlinkClr xmlns:ahyp="http://schemas.microsoft.com/office/drawing/2018/hyperlinkcolor" val="tx"/>
                    </a:ext>
                  </a:extLst>
                </a:hlinkClick>
              </a:rPr>
              <a:t>Speak Up resource</a:t>
            </a:r>
            <a:r>
              <a:rPr lang="en-GB" dirty="0"/>
              <a:t>) can be also used to help assess the situation and choose an appropriate and safe action.   </a:t>
            </a:r>
            <a:endParaRPr lang="en-GB" dirty="0">
              <a:solidFill>
                <a:srgbClr val="444444"/>
              </a:solidFill>
            </a:endParaRPr>
          </a:p>
          <a:p>
            <a:pPr>
              <a:defRPr/>
            </a:pPr>
            <a:endParaRPr lang="en-GB" dirty="0">
              <a:solidFill>
                <a:srgbClr val="444444"/>
              </a:solidFill>
            </a:endParaRPr>
          </a:p>
          <a:p>
            <a:pPr>
              <a:defRPr/>
            </a:pPr>
            <a:r>
              <a:rPr lang="en-GB" dirty="0"/>
              <a:t>When talking through the options for intervening it is important to remember that being safe is key to being able to successfully intervene. This should be emphasised in professional life but also when discussing intervention options with young people. It is also important to remember that prejudice-based behaviours can be displayed by young people but also other adults including colleagues, other educators or those in positions of power.</a:t>
            </a:r>
            <a:endParaRPr lang="en-GB" dirty="0">
              <a:solidFill>
                <a:srgbClr val="444444"/>
              </a:solidFill>
            </a:endParaRPr>
          </a:p>
          <a:p>
            <a:pPr>
              <a:defRPr/>
            </a:pPr>
            <a:endParaRPr lang="en-GB" dirty="0">
              <a:solidFill>
                <a:srgbClr val="444444"/>
              </a:solidFill>
            </a:endParaRPr>
          </a:p>
          <a:p>
            <a:pPr>
              <a:defRPr/>
            </a:pPr>
            <a:r>
              <a:rPr lang="en-GB" dirty="0"/>
              <a:t>Depending on the situation, educators can seek support from a range of sources. This can include: </a:t>
            </a:r>
            <a:endParaRPr lang="en-GB" dirty="0">
              <a:solidFill>
                <a:srgbClr val="444444"/>
              </a:solidFill>
            </a:endParaRPr>
          </a:p>
          <a:p>
            <a:pPr marL="285750" indent="-285750">
              <a:buFont typeface="Symbol,Sans-Serif"/>
              <a:buChar char="•"/>
              <a:defRPr/>
            </a:pPr>
            <a:r>
              <a:rPr lang="en-GB" dirty="0"/>
              <a:t>Pastoral care staff </a:t>
            </a:r>
            <a:endParaRPr lang="en-GB" dirty="0">
              <a:solidFill>
                <a:srgbClr val="444444"/>
              </a:solidFill>
            </a:endParaRPr>
          </a:p>
          <a:p>
            <a:pPr marL="285750" indent="-285750">
              <a:buFont typeface="Symbol,Sans-Serif"/>
              <a:buChar char="•"/>
              <a:defRPr/>
            </a:pPr>
            <a:r>
              <a:rPr lang="en-GB" dirty="0"/>
              <a:t>Senior colleagues – Principal Teacher or DHT</a:t>
            </a:r>
            <a:endParaRPr lang="en-GB" dirty="0">
              <a:solidFill>
                <a:srgbClr val="444444"/>
              </a:solidFill>
            </a:endParaRPr>
          </a:p>
          <a:p>
            <a:pPr marL="285750" indent="-285750">
              <a:buFont typeface="Symbol,Sans-Serif"/>
              <a:buChar char="•"/>
              <a:defRPr/>
            </a:pPr>
            <a:r>
              <a:rPr lang="en-GB" dirty="0"/>
              <a:t>HR colleagues </a:t>
            </a:r>
            <a:endParaRPr lang="en-GB" dirty="0">
              <a:solidFill>
                <a:srgbClr val="444444"/>
              </a:solidFill>
            </a:endParaRPr>
          </a:p>
          <a:p>
            <a:pPr marL="285750" indent="-285750">
              <a:buFont typeface="Symbol,Sans-Serif"/>
              <a:buChar char="•"/>
              <a:defRPr/>
            </a:pPr>
            <a:r>
              <a:rPr lang="en-GB" dirty="0"/>
              <a:t>Police Scotland - including Campus Officers</a:t>
            </a:r>
            <a:endParaRPr lang="en-GB" dirty="0">
              <a:solidFill>
                <a:srgbClr val="444444"/>
              </a:solidFill>
            </a:endParaRPr>
          </a:p>
          <a:p>
            <a:pPr>
              <a:defRPr/>
            </a:pPr>
            <a:endParaRPr lang="en-GB" dirty="0">
              <a:solidFill>
                <a:srgbClr val="444444"/>
              </a:solidFill>
            </a:endParaRPr>
          </a:p>
          <a:p>
            <a:pPr>
              <a:defRPr/>
            </a:pPr>
            <a:r>
              <a:rPr lang="en-GB" dirty="0"/>
              <a:t>The 5Ds of Bystander intervention as in the Speak Up resource are designed for young people to risk assess how to best safely intervene when witnessing a prejudice-based behaviour or hate crime. Here they have been adapted slightly to reflect the role of an educator. When deciding how to best intervene it’s important to consider which intervention is least likely to result in an escalation of the situation and keep you and others safe. </a:t>
            </a:r>
            <a:endParaRPr lang="en-GB" dirty="0">
              <a:solidFill>
                <a:srgbClr val="444444"/>
              </a:solidFill>
            </a:endParaRPr>
          </a:p>
          <a:p>
            <a:pPr>
              <a:defRPr/>
            </a:pPr>
            <a:endParaRPr lang="en-GB" dirty="0">
              <a:solidFill>
                <a:srgbClr val="444444"/>
              </a:solidFill>
            </a:endParaRPr>
          </a:p>
          <a:p>
            <a:pPr marL="285750" indent="-285750">
              <a:buFont typeface="Symbol,Sans-Serif"/>
              <a:buChar char="•"/>
              <a:defRPr/>
            </a:pPr>
            <a:r>
              <a:rPr lang="en-GB" b="1" dirty="0"/>
              <a:t>Direct </a:t>
            </a:r>
            <a:r>
              <a:rPr lang="en-GB" dirty="0"/>
              <a:t>– directly intervene and stop the incident going any further. This could include physically separating two individuals and the potential harm to oneself should be actively considered before taking this step.</a:t>
            </a:r>
            <a:endParaRPr lang="en-GB" dirty="0">
              <a:solidFill>
                <a:srgbClr val="444444"/>
              </a:solidFill>
            </a:endParaRPr>
          </a:p>
          <a:p>
            <a:pPr marL="285750" indent="-285750">
              <a:buFont typeface="Symbol,Sans-Serif"/>
              <a:buChar char="•"/>
              <a:defRPr/>
            </a:pPr>
            <a:r>
              <a:rPr lang="en-GB" b="1" dirty="0"/>
              <a:t>Distract – </a:t>
            </a:r>
            <a:r>
              <a:rPr lang="en-GB" dirty="0"/>
              <a:t>this could include asking the aggressor what time it is, or about something unrelated to the incident. This takes the attention off the person experiencing harm and allows them time to walk away. The person experiencing harm could also be distracted in some situations and removed from the vicinity if it is a more group setting. Again, safety for the intervener needs to be considered before action is taken. This intervention could also be described as diffusing or de-escalating. </a:t>
            </a:r>
            <a:endParaRPr lang="en-GB" dirty="0">
              <a:solidFill>
                <a:srgbClr val="444444"/>
              </a:solidFill>
            </a:endParaRPr>
          </a:p>
          <a:p>
            <a:pPr marL="285750" indent="-285750">
              <a:buFont typeface="Symbol,Sans-Serif"/>
              <a:buChar char="•"/>
              <a:defRPr/>
            </a:pPr>
            <a:r>
              <a:rPr lang="en-GB" b="1" dirty="0"/>
              <a:t>Delegate – </a:t>
            </a:r>
            <a:r>
              <a:rPr lang="en-GB" dirty="0"/>
              <a:t>this could be asking a senior colleague to intervene, in a public space this may be involving a bus driver or police officer to intervene. This could also provide a ‘safety in numbers’ feeling too. Asking for help to intervene rather than doing so alone. </a:t>
            </a:r>
            <a:endParaRPr lang="en-GB" dirty="0">
              <a:solidFill>
                <a:srgbClr val="444444"/>
              </a:solidFill>
            </a:endParaRPr>
          </a:p>
          <a:p>
            <a:pPr marL="285750" indent="-285750">
              <a:buFont typeface="Symbol,Sans-Serif"/>
              <a:buChar char="•"/>
              <a:defRPr/>
            </a:pPr>
            <a:r>
              <a:rPr lang="en-GB" b="1" dirty="0"/>
              <a:t>Document </a:t>
            </a:r>
            <a:r>
              <a:rPr lang="en-GB" dirty="0"/>
              <a:t>– this is something that can be done afterwards, such as writing a statement of what happened. We do not encourage anyone to film or photograph something that is happening as this can create dangers later on, for example if a phone needs to be taken into evidence by police but the person who owns the phone is in a relationship where their phone is critical to their safety there. Documenting the incident should occur each time prejudice-based behaviour is witnessed. </a:t>
            </a:r>
            <a:endParaRPr lang="en-GB" dirty="0">
              <a:solidFill>
                <a:srgbClr val="444444"/>
              </a:solidFill>
            </a:endParaRPr>
          </a:p>
          <a:p>
            <a:pPr marL="285750" indent="-285750">
              <a:buFont typeface="Symbol,Sans-Serif"/>
              <a:buChar char="•"/>
              <a:defRPr/>
            </a:pPr>
            <a:r>
              <a:rPr lang="en-GB" b="1" dirty="0"/>
              <a:t>Delay </a:t>
            </a:r>
            <a:r>
              <a:rPr lang="en-GB" dirty="0"/>
              <a:t>– this is waiting until an incident is finished to step in and could include going to the person who experienced harm afterwards and checking in, offering to support them to report the incident or calling a loved one to come help support them. This should not include taking a young person in a personal car or handing out personal details such as phone numbers.</a:t>
            </a:r>
            <a:endParaRPr lang="en-GB" dirty="0">
              <a:solidFill>
                <a:srgbClr val="444444"/>
              </a:solidFill>
            </a:endParaRPr>
          </a:p>
          <a:p>
            <a:pPr marL="285750" indent="-285750">
              <a:buFont typeface="Symbol,Sans-Serif"/>
              <a:buChar char="•"/>
              <a:defRPr/>
            </a:pPr>
            <a:endParaRPr lang="en-GB" dirty="0">
              <a:solidFill>
                <a:srgbClr val="444444"/>
              </a:solidFill>
            </a:endParaRPr>
          </a:p>
          <a:p>
            <a:pPr>
              <a:defRPr/>
            </a:pPr>
            <a:r>
              <a:rPr lang="en-GB" dirty="0"/>
              <a:t>Follow-up and support will need to occur alongside all of these interventions.</a:t>
            </a:r>
            <a:endParaRPr lang="en-US" dirty="0">
              <a:solidFill>
                <a:srgbClr val="444444"/>
              </a:solidFill>
            </a:endParaRPr>
          </a:p>
          <a:p>
            <a:pPr>
              <a:defRPr/>
            </a:pPr>
            <a:endParaRPr lang="en-GB" dirty="0">
              <a:solidFill>
                <a:srgbClr val="444444"/>
              </a:solidFill>
            </a:endParaRPr>
          </a:p>
          <a:p>
            <a:pPr>
              <a:defRPr/>
            </a:pPr>
            <a:endParaRPr lang="en-GB" dirty="0">
              <a:ea typeface="Calibri"/>
              <a:cs typeface="Calibri"/>
            </a:endParaRPr>
          </a:p>
        </p:txBody>
      </p:sp>
    </p:spTree>
    <p:extLst>
      <p:ext uri="{BB962C8B-B14F-4D97-AF65-F5344CB8AC3E}">
        <p14:creationId xmlns:p14="http://schemas.microsoft.com/office/powerpoint/2010/main" val="4280778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B29C8-D14E-3B48-05C6-D30F8023AD5A}"/>
            </a:ext>
          </a:extLst>
        </p:cNvPr>
        <p:cNvGrpSpPr/>
        <p:nvPr/>
      </p:nvGrpSpPr>
      <p:grpSpPr>
        <a:xfrm>
          <a:off x="0" y="0"/>
          <a:ext cx="0" cy="0"/>
          <a:chOff x="0" y="0"/>
          <a:chExt cx="0" cy="0"/>
        </a:xfrm>
      </p:grpSpPr>
      <p:sp>
        <p:nvSpPr>
          <p:cNvPr id="87042" name="Rectangle 7">
            <a:extLst>
              <a:ext uri="{FF2B5EF4-FFF2-40B4-BE49-F238E27FC236}">
                <a16:creationId xmlns:a16="http://schemas.microsoft.com/office/drawing/2014/main" id="{5C808B14-4B14-B879-3383-ECD6DB948D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14</a:t>
            </a:fld>
            <a:endParaRPr lang="en-GB" altLang="en-US" sz="1200"/>
          </a:p>
        </p:txBody>
      </p:sp>
      <p:sp>
        <p:nvSpPr>
          <p:cNvPr id="87043" name="Rectangle 2">
            <a:extLst>
              <a:ext uri="{FF2B5EF4-FFF2-40B4-BE49-F238E27FC236}">
                <a16:creationId xmlns:a16="http://schemas.microsoft.com/office/drawing/2014/main" id="{7A36B60F-F752-161F-1D58-C11E729C12D9}"/>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20AF9532-D156-7DDC-9753-208795AC0D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spcAft>
                <a:spcPct val="0"/>
              </a:spcAft>
              <a:defRPr/>
            </a:pPr>
            <a:endParaRPr lang="en-US" b="1" dirty="0">
              <a:solidFill>
                <a:srgbClr val="000000"/>
              </a:solidFill>
              <a:ea typeface="Calibri"/>
              <a:cs typeface="Calibri"/>
            </a:endParaRPr>
          </a:p>
          <a:p>
            <a:pPr>
              <a:defRPr/>
            </a:pPr>
            <a:r>
              <a:rPr lang="en-GB" dirty="0"/>
              <a:t>Depending on your setting and the incident taking place, it is important to refer to your local reporting procedures and guidance. </a:t>
            </a:r>
            <a:endParaRPr lang="en-US" dirty="0">
              <a:solidFill>
                <a:srgbClr val="444444"/>
              </a:solidFill>
            </a:endParaRPr>
          </a:p>
          <a:p>
            <a:pPr>
              <a:defRPr/>
            </a:pPr>
            <a:endParaRPr lang="en-GB" dirty="0">
              <a:solidFill>
                <a:srgbClr val="444444"/>
              </a:solidFill>
            </a:endParaRPr>
          </a:p>
          <a:p>
            <a:pPr>
              <a:defRPr/>
            </a:pPr>
            <a:r>
              <a:rPr lang="en-GB" dirty="0"/>
              <a:t>For youth work and CLD settings, it will be useful to reference the </a:t>
            </a:r>
            <a:r>
              <a:rPr lang="en-GB" dirty="0">
                <a:solidFill>
                  <a:srgbClr val="444444"/>
                </a:solidFill>
                <a:hlinkClick r:id="rId3"/>
              </a:rPr>
              <a:t>CLD competencies</a:t>
            </a:r>
            <a:r>
              <a:rPr lang="en-GB" dirty="0"/>
              <a:t> and code of ethics as well as the </a:t>
            </a:r>
            <a:r>
              <a:rPr lang="en-GB" dirty="0">
                <a:solidFill>
                  <a:srgbClr val="444444"/>
                </a:solidFill>
                <a:hlinkClick r:id="rId4"/>
              </a:rPr>
              <a:t>National Occupational Standards for Youth Work</a:t>
            </a:r>
            <a:r>
              <a:rPr lang="en-GB" dirty="0"/>
              <a:t>. </a:t>
            </a:r>
            <a:endParaRPr lang="en-GB" dirty="0">
              <a:solidFill>
                <a:srgbClr val="444444"/>
              </a:solidFill>
            </a:endParaRPr>
          </a:p>
          <a:p>
            <a:pPr>
              <a:defRPr/>
            </a:pPr>
            <a:r>
              <a:rPr lang="en-GB" dirty="0"/>
              <a:t>When doing work with young people, you may also have a group contract that has been created in partnership with the young people that can be used as a tool for reflecting on behaviours.</a:t>
            </a:r>
            <a:endParaRPr lang="en-US" dirty="0">
              <a:solidFill>
                <a:srgbClr val="444444"/>
              </a:solidFill>
            </a:endParaRPr>
          </a:p>
          <a:p>
            <a:pPr>
              <a:defRPr/>
            </a:pPr>
            <a:r>
              <a:rPr lang="en-GB" dirty="0"/>
              <a:t>For school settings, please follow your local </a:t>
            </a:r>
            <a:r>
              <a:rPr lang="en-GB" b="1" dirty="0"/>
              <a:t>relationships and behaviour policy </a:t>
            </a:r>
            <a:r>
              <a:rPr lang="en-GB" dirty="0"/>
              <a:t>operational guidance which can include pastoral notes and violent incident forms. As is set out in the Scottish Government’s </a:t>
            </a:r>
            <a:r>
              <a:rPr lang="en-GB" dirty="0">
                <a:solidFill>
                  <a:srgbClr val="444444"/>
                </a:solidFill>
                <a:hlinkClick r:id="rId5"/>
              </a:rPr>
              <a:t>Respect for All</a:t>
            </a:r>
            <a:r>
              <a:rPr lang="en-GB" dirty="0"/>
              <a:t> guidance, it is recommended that once a bullying or prejudice-based bullying incident has been raised, this should be logged on a school or organisation’s recording system as soon as possible and ideally within three working days. This should include details of the reported incident, capturing information about the behaviour that took place, who was involved, where and when it is reported to have happened, any potential underlying prejudice, including details of any protected characteristics, and whether the impact indicates any wellbeing concerns or the need for additional support. An investigation into the incident should follow, with the recording system updated throughout the process on the outcome and any action taken as a result.  </a:t>
            </a:r>
            <a:endParaRPr lang="en-US" dirty="0">
              <a:solidFill>
                <a:srgbClr val="444444"/>
              </a:solidFill>
            </a:endParaRPr>
          </a:p>
          <a:p>
            <a:pPr>
              <a:defRPr/>
            </a:pPr>
            <a:r>
              <a:rPr lang="en-GB" dirty="0"/>
              <a:t>Schools should be using the following guidance to monitor and report bullying incidents: </a:t>
            </a:r>
            <a:r>
              <a:rPr lang="en-GB" u="sng" dirty="0">
                <a:solidFill>
                  <a:srgbClr val="0563C1"/>
                </a:solidFill>
              </a:rPr>
              <a:t>Respect for All: The National Approach to Anti-Bullying for Scotland’s Children and Young People (</a:t>
            </a:r>
            <a:r>
              <a:rPr lang="en-GB" dirty="0">
                <a:solidFill>
                  <a:srgbClr val="444444"/>
                </a:solidFill>
                <a:hlinkClick r:id="rId6"/>
              </a:rPr>
              <a:t>www.gov.scot</a:t>
            </a:r>
            <a:r>
              <a:rPr lang="en-GB" u="sng" dirty="0">
                <a:solidFill>
                  <a:srgbClr val="0563C1"/>
                </a:solidFill>
              </a:rPr>
              <a:t>)</a:t>
            </a:r>
            <a:endParaRPr lang="en-GB" dirty="0">
              <a:solidFill>
                <a:srgbClr val="444444"/>
              </a:solidFill>
            </a:endParaRPr>
          </a:p>
          <a:p>
            <a:pPr>
              <a:defRPr/>
            </a:pPr>
            <a:r>
              <a:rPr lang="en-GB" dirty="0"/>
              <a:t>Where staff are experiencing or perpetuating hate crime, you must use HR policies and guidance. This includes having the right to report hate crime directly to their employer or the police without permission from line managers.</a:t>
            </a:r>
            <a:endParaRPr lang="en-US" dirty="0">
              <a:solidFill>
                <a:srgbClr val="444444"/>
              </a:solidFill>
            </a:endParaRPr>
          </a:p>
          <a:p>
            <a:pPr>
              <a:defRPr/>
            </a:pPr>
            <a:endParaRPr lang="en-GB" dirty="0">
              <a:solidFill>
                <a:srgbClr val="444444"/>
              </a:solidFill>
            </a:endParaRPr>
          </a:p>
          <a:p>
            <a:pPr>
              <a:defRPr/>
            </a:pPr>
            <a:endParaRPr lang="en-GB" dirty="0">
              <a:solidFill>
                <a:srgbClr val="444444"/>
              </a:solidFill>
            </a:endParaRPr>
          </a:p>
          <a:p>
            <a:pPr>
              <a:spcBef>
                <a:spcPct val="20000"/>
              </a:spcBef>
              <a:spcAft>
                <a:spcPct val="0"/>
              </a:spcAft>
              <a:defRPr/>
            </a:pPr>
            <a:endParaRPr lang="en-US" dirty="0">
              <a:solidFill>
                <a:srgbClr val="444444"/>
              </a:solidFill>
            </a:endParaRPr>
          </a:p>
          <a:p>
            <a:pPr>
              <a:spcBef>
                <a:spcPct val="20000"/>
              </a:spcBef>
              <a:spcAft>
                <a:spcPct val="0"/>
              </a:spcAft>
              <a:defRPr/>
            </a:pPr>
            <a:endParaRPr lang="en-US" dirty="0">
              <a:solidFill>
                <a:srgbClr val="444444"/>
              </a:solidFill>
            </a:endParaRPr>
          </a:p>
          <a:p>
            <a:pPr>
              <a:defRPr/>
            </a:pPr>
            <a:endParaRPr lang="en-GB" dirty="0">
              <a:ea typeface="Calibri"/>
              <a:cs typeface="Calibri"/>
            </a:endParaRPr>
          </a:p>
        </p:txBody>
      </p:sp>
    </p:spTree>
    <p:extLst>
      <p:ext uri="{BB962C8B-B14F-4D97-AF65-F5344CB8AC3E}">
        <p14:creationId xmlns:p14="http://schemas.microsoft.com/office/powerpoint/2010/main" val="1366213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15</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800">
                <a:effectLst/>
                <a:latin typeface="Arial"/>
                <a:ea typeface="Times New Roman" panose="02020603050405020304" pitchFamily="18" charset="0"/>
                <a:cs typeface="Arial"/>
              </a:rPr>
              <a:t>This slide provides information on how to report a hate crime to Police Scotland. The video talks through this in detail for Disability Hate Crime but also includes how to contact Police Scotland in different accessible formats. </a:t>
            </a:r>
          </a:p>
          <a:p>
            <a:endParaRPr lang="en-GB" sz="1800">
              <a:latin typeface="Arial"/>
              <a:ea typeface="Times New Roman" panose="02020603050405020304" pitchFamily="18" charset="0"/>
              <a:cs typeface="Arial"/>
            </a:endParaRPr>
          </a:p>
          <a:p>
            <a:r>
              <a:rPr lang="en-GB" b="1"/>
              <a:t>To note, this resource was created prior to implementation of the Hate Crime and Public Order (Scotland) Act 2021, so does not include the characteristics of age or variation in sex characteristics, however we would still encourage practitioners to utilise this resource and report in this manner. </a:t>
            </a:r>
            <a:endParaRPr lang="en-GB"/>
          </a:p>
          <a:p>
            <a:r>
              <a:rPr lang="en-GB" sz="1800">
                <a:effectLst/>
                <a:latin typeface="Arial"/>
                <a:ea typeface="Times New Roman" panose="02020603050405020304" pitchFamily="18" charset="0"/>
                <a:cs typeface="Arial"/>
              </a:rPr>
              <a:t> </a:t>
            </a:r>
          </a:p>
          <a:p>
            <a:r>
              <a:rPr lang="en-GB" sz="1800">
                <a:effectLst/>
                <a:latin typeface="Arial"/>
                <a:ea typeface="Times New Roman" panose="02020603050405020304" pitchFamily="18" charset="0"/>
                <a:cs typeface="Arial"/>
              </a:rPr>
              <a:t>The main ways to report to Police Scotland include: </a:t>
            </a: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By phoning 999 (emergency) 101 (non-emergency)</a:t>
            </a: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In person at any police station,</a:t>
            </a: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By completing a </a:t>
            </a:r>
            <a:r>
              <a:rPr lang="en-GB" sz="1800" u="sng">
                <a:solidFill>
                  <a:srgbClr val="0563C1"/>
                </a:solidFill>
                <a:effectLst/>
                <a:latin typeface="Arial"/>
                <a:ea typeface="Times New Roman" panose="02020603050405020304" pitchFamily="18" charset="0"/>
                <a:cs typeface="Arial"/>
                <a:hlinkClick r:id="rId3"/>
              </a:rPr>
              <a:t>Hate Crime Reporting Form</a:t>
            </a:r>
            <a:endParaRPr lang="en-GB" sz="1800">
              <a:effectLst/>
              <a:latin typeface="Arial"/>
              <a:ea typeface="Times New Roman" panose="02020603050405020304" pitchFamily="18" charset="0"/>
              <a:cs typeface="Arial"/>
            </a:endParaRP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At a </a:t>
            </a:r>
            <a:r>
              <a:rPr lang="en-GB" sz="1800" u="sng">
                <a:solidFill>
                  <a:srgbClr val="0563C1"/>
                </a:solidFill>
                <a:effectLst/>
                <a:latin typeface="Arial"/>
                <a:ea typeface="Times New Roman" panose="02020603050405020304" pitchFamily="18" charset="0"/>
                <a:cs typeface="Arial"/>
                <a:hlinkClick r:id="rId4"/>
              </a:rPr>
              <a:t>Third Party Reporting Centre</a:t>
            </a:r>
            <a:endParaRPr lang="en-GB" sz="1800">
              <a:effectLst/>
              <a:latin typeface="Arial"/>
              <a:ea typeface="Times New Roman" panose="02020603050405020304" pitchFamily="18" charset="0"/>
              <a:cs typeface="Arial"/>
            </a:endParaRP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Text 999 (this is for registered users only)</a:t>
            </a: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Contact </a:t>
            </a:r>
            <a:r>
              <a:rPr lang="en-GB" sz="1800" u="sng">
                <a:solidFill>
                  <a:srgbClr val="0563C1"/>
                </a:solidFill>
                <a:effectLst/>
                <a:latin typeface="Arial"/>
                <a:ea typeface="Times New Roman" panose="02020603050405020304" pitchFamily="18" charset="0"/>
                <a:cs typeface="Arial"/>
                <a:hlinkClick r:id="rId5"/>
              </a:rPr>
              <a:t>Scotland-BSL</a:t>
            </a:r>
            <a:endParaRPr lang="en-GB" sz="1800">
              <a:effectLst/>
              <a:latin typeface="Arial"/>
              <a:ea typeface="Times New Roman" panose="02020603050405020304" pitchFamily="18" charset="0"/>
              <a:cs typeface="Arial"/>
            </a:endParaRPr>
          </a:p>
          <a:p>
            <a:pPr marL="342900" lvl="0" indent="-342900">
              <a:buFont typeface="Symbol" panose="05050102010706020507" pitchFamily="18" charset="2"/>
              <a:buChar char=""/>
            </a:pPr>
            <a:r>
              <a:rPr lang="en-GB" sz="1800" u="sng">
                <a:solidFill>
                  <a:srgbClr val="0563C1"/>
                </a:solidFill>
                <a:effectLst/>
                <a:latin typeface="Arial"/>
                <a:ea typeface="Times New Roman" panose="02020603050405020304" pitchFamily="18" charset="0"/>
                <a:cs typeface="Arial"/>
                <a:hlinkClick r:id="rId6"/>
              </a:rPr>
              <a:t>Keep Safe Scotland App</a:t>
            </a:r>
            <a:endParaRPr lang="en-GB" sz="1800">
              <a:effectLst/>
              <a:latin typeface="Arial"/>
              <a:ea typeface="Times New Roman" panose="02020603050405020304" pitchFamily="18" charset="0"/>
              <a:cs typeface="Arial"/>
            </a:endParaRPr>
          </a:p>
          <a:p>
            <a:pPr marL="342900" lvl="0" indent="-342900">
              <a:buFont typeface="Symbol" panose="05050102010706020507" pitchFamily="18" charset="2"/>
              <a:buChar char=""/>
            </a:pPr>
            <a:r>
              <a:rPr lang="en-GB" sz="1800">
                <a:effectLst/>
                <a:latin typeface="Arial"/>
                <a:ea typeface="Times New Roman" panose="02020603050405020304" pitchFamily="18" charset="0"/>
                <a:cs typeface="Arial"/>
              </a:rPr>
              <a:t>Young People can report what they witness anonymously at </a:t>
            </a:r>
            <a:r>
              <a:rPr lang="en-GB" sz="1800" u="sng">
                <a:solidFill>
                  <a:srgbClr val="0563C1"/>
                </a:solidFill>
                <a:effectLst/>
                <a:latin typeface="Arial"/>
                <a:ea typeface="Times New Roman" panose="02020603050405020304" pitchFamily="18" charset="0"/>
                <a:cs typeface="Arial"/>
                <a:hlinkClick r:id="rId7"/>
              </a:rPr>
              <a:t>Fearless.</a:t>
            </a:r>
            <a:endParaRPr lang="en-GB" sz="1800">
              <a:effectLst/>
              <a:latin typeface="Arial"/>
              <a:ea typeface="Times New Roman" panose="02020603050405020304" pitchFamily="18" charset="0"/>
              <a:cs typeface="Arial"/>
            </a:endParaRPr>
          </a:p>
        </p:txBody>
      </p:sp>
    </p:spTree>
    <p:extLst>
      <p:ext uri="{BB962C8B-B14F-4D97-AF65-F5344CB8AC3E}">
        <p14:creationId xmlns:p14="http://schemas.microsoft.com/office/powerpoint/2010/main" val="57528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16</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b="1" kern="100">
                <a:highlight>
                  <a:srgbClr val="FFFFFF"/>
                </a:highlight>
              </a:rPr>
              <a:t>WHAT ABOUT GIRLS AND YOUNG WOMEN? DOES MISOGYNY COME UNDER HATE CRIME? </a:t>
            </a:r>
            <a:endParaRPr lang="en-GB" b="1" kern="100">
              <a:highlight>
                <a:srgbClr val="FFFFFF"/>
              </a:highlight>
              <a:cs typeface="+mn-lt"/>
            </a:endParaRPr>
          </a:p>
          <a:p>
            <a:pPr>
              <a:defRPr/>
            </a:pPr>
            <a:r>
              <a:rPr lang="en-GB" kern="100">
                <a:highlight>
                  <a:srgbClr val="FFFFFF"/>
                </a:highlight>
              </a:rPr>
              <a:t>The Working Group on Misogyny and the Criminal Law recommended the creation of 'gendered' laws which specifically provide protection to women and girls.</a:t>
            </a:r>
            <a:endParaRPr lang="en-GB"/>
          </a:p>
          <a:p>
            <a:pPr>
              <a:defRPr/>
            </a:pPr>
            <a:endParaRPr lang="en-GB" kern="100">
              <a:highlight>
                <a:srgbClr val="FFFFFF"/>
              </a:highlight>
            </a:endParaRPr>
          </a:p>
          <a:p>
            <a:pPr>
              <a:defRPr/>
            </a:pPr>
            <a:r>
              <a:rPr lang="en-US" kern="100">
                <a:highlight>
                  <a:srgbClr val="FFFFFF"/>
                </a:highlight>
              </a:rPr>
              <a:t>Education settings should also refer to the Scottish Government’s guidance on Preventing and Responding to Gender Based Violence: </a:t>
            </a:r>
            <a:r>
              <a:rPr lang="en-US" u="sng" kern="100">
                <a:highlight>
                  <a:srgbClr val="FFFFFF"/>
                </a:highlight>
                <a:hlinkClick r:id="rId3"/>
              </a:rPr>
              <a:t>Preventing and Responding to Gender Based Violence: A Whole School Framework (www.gov.scot)</a:t>
            </a:r>
            <a:endParaRPr lang="en-GB" kern="100">
              <a:highlight>
                <a:srgbClr val="FFFFFF"/>
              </a:highlight>
            </a:endParaRPr>
          </a:p>
          <a:p>
            <a:pPr>
              <a:defRPr/>
            </a:pPr>
            <a:endParaRPr lang="en-GB" kern="100">
              <a:highlight>
                <a:srgbClr val="FFFFFF"/>
              </a:highlight>
            </a:endParaRPr>
          </a:p>
          <a:p>
            <a:pPr>
              <a:defRPr/>
            </a:pPr>
            <a:r>
              <a:rPr lang="en-US" b="1" kern="100">
                <a:highlight>
                  <a:srgbClr val="FFFFFF"/>
                </a:highlight>
              </a:rPr>
              <a:t>WHAT SENTENCE DOES A HATE CRIME CARRY?</a:t>
            </a:r>
            <a:endParaRPr lang="en-GB" kern="100">
              <a:highlight>
                <a:srgbClr val="FFFFFF"/>
              </a:highlight>
            </a:endParaRPr>
          </a:p>
          <a:p>
            <a:pPr>
              <a:defRPr/>
            </a:pPr>
            <a:r>
              <a:rPr lang="en-GB" kern="100">
                <a:highlight>
                  <a:srgbClr val="FFFFFF"/>
                </a:highlight>
              </a:rPr>
              <a:t>If someone is convicted of a crime involving prejudice, any punishment imposed by the court will be determined by the facts and circumstances of that case, along with consideration of any previous convictions and any mitigating factors.</a:t>
            </a:r>
            <a:endParaRPr lang="en-GB" kern="100">
              <a:highlight>
                <a:srgbClr val="FFFFFF"/>
              </a:highlight>
              <a:ea typeface="Calibri"/>
              <a:cs typeface="Calibri"/>
            </a:endParaRPr>
          </a:p>
          <a:p>
            <a:pPr>
              <a:defRPr/>
            </a:pPr>
            <a:endParaRPr lang="en-GB" kern="100">
              <a:highlight>
                <a:srgbClr val="FFFFFF"/>
              </a:highlight>
            </a:endParaRPr>
          </a:p>
          <a:p>
            <a:pPr>
              <a:defRPr/>
            </a:pPr>
            <a:r>
              <a:rPr lang="en-US" kern="100">
                <a:highlight>
                  <a:srgbClr val="FFFFFF"/>
                </a:highlight>
              </a:rPr>
              <a:t>More information can be accessed: </a:t>
            </a:r>
            <a:r>
              <a:rPr lang="en-GB" u="sng" kern="100">
                <a:highlight>
                  <a:srgbClr val="FFFFFF"/>
                </a:highlight>
                <a:hlinkClick r:id="rId4"/>
              </a:rPr>
              <a:t>Disposals and appeals | Scottish Sentencing Council</a:t>
            </a:r>
            <a:endParaRPr lang="en-GB" kern="100">
              <a:highlight>
                <a:srgbClr val="FFFFFF"/>
              </a:highlight>
            </a:endParaRPr>
          </a:p>
          <a:p>
            <a:pPr>
              <a:defRPr/>
            </a:pPr>
            <a:endParaRPr lang="en-GB" kern="100">
              <a:highlight>
                <a:srgbClr val="FFFFFF"/>
              </a:highlight>
            </a:endParaRPr>
          </a:p>
          <a:p>
            <a:pPr>
              <a:defRPr/>
            </a:pPr>
            <a:r>
              <a:rPr lang="en-US" b="1" kern="100">
                <a:highlight>
                  <a:srgbClr val="FFFFFF"/>
                </a:highlight>
              </a:rPr>
              <a:t>IS THIS A RISK TO FREE SPEECH? WHY CAN’T I JUST SAY WHAT I WANT TO SAY? </a:t>
            </a:r>
            <a:endParaRPr lang="en-GB" kern="100">
              <a:highlight>
                <a:srgbClr val="FFFFFF"/>
              </a:highlight>
            </a:endParaRPr>
          </a:p>
          <a:p>
            <a:pPr>
              <a:defRPr/>
            </a:pPr>
            <a:r>
              <a:rPr lang="en-US" kern="100">
                <a:highlight>
                  <a:srgbClr val="FFFFFF"/>
                </a:highlight>
              </a:rPr>
              <a:t>Hate crime legislation does not pose a risk to freedom of speech, and it does not prevent people expressing controversial, challenging or offensive views. It does not seek to stifle criticism or debate, and there are protections for freedom of expression built into the Hate Crime and Public Order (Scotland) Act 2021. The Act is compatible with the European Convention on Human Rights (ECHR), which protects everyone’s right to freedom of expression, including expressing views even if they shock, offend, or disturb others. </a:t>
            </a:r>
            <a:endParaRPr lang="en-GB" kern="100">
              <a:highlight>
                <a:srgbClr val="FFFFFF"/>
              </a:highlight>
            </a:endParaRPr>
          </a:p>
          <a:p>
            <a:pPr>
              <a:defRPr/>
            </a:pPr>
            <a:endParaRPr lang="en-GB" kern="100">
              <a:highlight>
                <a:srgbClr val="FFFFFF"/>
              </a:highlight>
            </a:endParaRPr>
          </a:p>
          <a:p>
            <a:pPr>
              <a:defRPr/>
            </a:pPr>
            <a:r>
              <a:rPr lang="en-US" kern="100">
                <a:highlight>
                  <a:srgbClr val="FFFFFF"/>
                </a:highlight>
              </a:rPr>
              <a:t>It is important to </a:t>
            </a:r>
            <a:r>
              <a:rPr lang="en-US" kern="100" err="1">
                <a:highlight>
                  <a:srgbClr val="FFFFFF"/>
                </a:highlight>
              </a:rPr>
              <a:t>recognise</a:t>
            </a:r>
            <a:r>
              <a:rPr lang="en-US" kern="100">
                <a:highlight>
                  <a:srgbClr val="FFFFFF"/>
                </a:highlight>
              </a:rPr>
              <a:t> the right to freedom of expression is not without limit and we must strike an appropriate balance between respecting freedom of expression and ensuring that victims are sufficiently protected through effective laws that protect people from the harm caused by, for example, stirring up hatred within communities.</a:t>
            </a:r>
            <a:endParaRPr lang="en-GB" kern="100">
              <a:highlight>
                <a:srgbClr val="FFFFFF"/>
              </a:highlight>
            </a:endParaRPr>
          </a:p>
          <a:p>
            <a:pPr>
              <a:defRPr/>
            </a:pPr>
            <a:endParaRPr lang="en-GB" kern="100">
              <a:highlight>
                <a:srgbClr val="FFFFFF"/>
              </a:highlight>
            </a:endParaRPr>
          </a:p>
          <a:p>
            <a:pPr>
              <a:defRPr/>
            </a:pPr>
            <a:endParaRPr lang="en-GB" kern="100">
              <a:highlight>
                <a:srgbClr val="FFFFFF"/>
              </a:highlight>
            </a:endParaRPr>
          </a:p>
          <a:p>
            <a:pPr>
              <a:defRPr/>
            </a:pPr>
            <a:r>
              <a:rPr lang="en-US" b="1" kern="100">
                <a:highlight>
                  <a:srgbClr val="FFFFFF"/>
                </a:highlight>
              </a:rPr>
              <a:t>WILL A YOUNG PERSON GET A CRIMINAL RECORD? </a:t>
            </a:r>
            <a:endParaRPr lang="en-GB" kern="100">
              <a:highlight>
                <a:srgbClr val="FFFFFF"/>
              </a:highlight>
            </a:endParaRPr>
          </a:p>
          <a:p>
            <a:pPr>
              <a:defRPr/>
            </a:pPr>
            <a:r>
              <a:rPr lang="en-US" kern="100">
                <a:highlight>
                  <a:srgbClr val="FFFFFF"/>
                </a:highlight>
              </a:rPr>
              <a:t>It is important to remember that whether something is a hate crime or not will be ultimately decided through the reporting process with Police Scotland and the Crown Office Procurator Fiscals Service. However, being able to recognize whether something could be hate related helps to call this </a:t>
            </a:r>
            <a:r>
              <a:rPr lang="en-US" kern="100" err="1">
                <a:highlight>
                  <a:srgbClr val="FFFFFF"/>
                </a:highlight>
              </a:rPr>
              <a:t>behaviour</a:t>
            </a:r>
            <a:r>
              <a:rPr lang="en-US" kern="100">
                <a:highlight>
                  <a:srgbClr val="FFFFFF"/>
                </a:highlight>
              </a:rPr>
              <a:t> out and make positive changes in society.</a:t>
            </a:r>
            <a:endParaRPr lang="en-GB" kern="100">
              <a:highlight>
                <a:srgbClr val="FFFFFF"/>
              </a:highlight>
            </a:endParaRPr>
          </a:p>
          <a:p>
            <a:pPr>
              <a:defRPr/>
            </a:pPr>
            <a:endParaRPr lang="en-GB" kern="100">
              <a:highlight>
                <a:srgbClr val="FFFFFF"/>
              </a:highlight>
            </a:endParaRPr>
          </a:p>
          <a:p>
            <a:pPr>
              <a:defRPr/>
            </a:pPr>
            <a:r>
              <a:rPr lang="en-GB" kern="100">
                <a:highlight>
                  <a:srgbClr val="FFFFFF"/>
                </a:highlight>
              </a:rPr>
              <a:t>Bullying can be motivated by prejudice similar to hate crime; the distinction is when a crime has taken place, such as assault, graffiti or a breach of the peace that has been motivated by prejudice. For example, damage to property through graffiti may constitute a crime and this may be aggravated by prejudice towards a relevant characteristic. Sharing of discriminatory materials may, in some cases, constitute an offence of stirring up hatred. The Lord Advocate has issued guidelines about which category of offence will be reported to the Procurator Fiscal for consideration of prosecution. </a:t>
            </a:r>
            <a:endParaRPr lang="en-US" kern="100">
              <a:highlight>
                <a:srgbClr val="FFFFFF"/>
              </a:highlight>
            </a:endParaRPr>
          </a:p>
          <a:p>
            <a:pPr>
              <a:defRPr/>
            </a:pPr>
            <a:r>
              <a:rPr lang="en-GB" kern="100">
                <a:highlight>
                  <a:srgbClr val="FFFFFF"/>
                </a:highlight>
              </a:rPr>
              <a:t>  </a:t>
            </a:r>
            <a:endParaRPr lang="en-GB" kern="100">
              <a:highlight>
                <a:srgbClr val="FFFFFF"/>
              </a:highlight>
              <a:ea typeface="Calibri"/>
              <a:cs typeface="Calibri"/>
            </a:endParaRPr>
          </a:p>
          <a:p>
            <a:pPr>
              <a:defRPr/>
            </a:pPr>
            <a:r>
              <a:rPr lang="en-GB" kern="100">
                <a:highlight>
                  <a:srgbClr val="FFFFFF"/>
                </a:highlight>
              </a:rPr>
              <a:t>Children who do not come within these guidelines may be referred to the Children’s Reporter or made subject to Police direct measures, depending on the circumstances. The Procurator Fiscal and the Children’s Reporter discuss cases which are subject to joint referral and the Procurator Fiscal will decide where the case is best dealt with.   </a:t>
            </a:r>
            <a:endParaRPr lang="en-US" kern="100">
              <a:highlight>
                <a:srgbClr val="FFFFFF"/>
              </a:highlight>
            </a:endParaRPr>
          </a:p>
          <a:p>
            <a:pPr>
              <a:defRPr/>
            </a:pPr>
            <a:r>
              <a:rPr lang="en-GB" kern="100">
                <a:highlight>
                  <a:srgbClr val="FFFFFF"/>
                </a:highlight>
              </a:rPr>
              <a:t> </a:t>
            </a:r>
            <a:endParaRPr lang="en-GB" kern="100">
              <a:highlight>
                <a:srgbClr val="FFFFFF"/>
              </a:highlight>
              <a:ea typeface="Calibri"/>
              <a:cs typeface="Calibri"/>
            </a:endParaRPr>
          </a:p>
          <a:p>
            <a:pPr>
              <a:defRPr/>
            </a:pPr>
            <a:r>
              <a:rPr lang="en-GB" kern="100">
                <a:highlight>
                  <a:srgbClr val="FFFFFF"/>
                </a:highlight>
              </a:rPr>
              <a:t>The presumption should be against criminalising children and young people wherever possible unless it is in the public interest. Promoting the principles of inclusion amongst children and young people is key to preventing hate crime. Adults and children and young people can seek appropriate advice and guidance from Police Scotland if they feel a crime may have taken place.</a:t>
            </a:r>
            <a:endParaRPr lang="en-US" kern="100">
              <a:highlight>
                <a:srgbClr val="FFFFFF"/>
              </a:highlight>
            </a:endParaRPr>
          </a:p>
          <a:p>
            <a:pPr marL="0" marR="0" lvl="0" indent="0" algn="l" defTabSz="914400">
              <a:lnSpc>
                <a:spcPct val="100000"/>
              </a:lnSpc>
              <a:spcBef>
                <a:spcPct val="20000"/>
              </a:spcBef>
              <a:spcAft>
                <a:spcPct val="0"/>
              </a:spcAft>
              <a:buClrTx/>
              <a:buSzTx/>
              <a:buFont typeface="Arial,Sans-Serif"/>
              <a:buNone/>
              <a:tabLst/>
              <a:defRPr/>
            </a:pPr>
            <a:endParaRPr lang="en-GB" sz="1200" b="1" kern="10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ct val="20000"/>
              </a:spcBef>
              <a:spcAft>
                <a:spcPct val="0"/>
              </a:spcAft>
              <a:buClrTx/>
              <a:buSzTx/>
              <a:buFont typeface="Arial,Sans-Serif"/>
              <a:buNone/>
              <a:tabLst/>
              <a:defRPr/>
            </a:pPr>
            <a:endParaRPr lang="en-US" b="1">
              <a:latin typeface="Calibri"/>
              <a:ea typeface="Calibri"/>
              <a:cs typeface="Calibri"/>
            </a:endParaRPr>
          </a:p>
        </p:txBody>
      </p:sp>
    </p:spTree>
    <p:extLst>
      <p:ext uri="{BB962C8B-B14F-4D97-AF65-F5344CB8AC3E}">
        <p14:creationId xmlns:p14="http://schemas.microsoft.com/office/powerpoint/2010/main" val="143614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scenario encourages participants to think about how they might use the 5Ds of bystander intervention. It is up to participants which protected characteristic they would like to focus on as this could differ depending on the young people they support. </a:t>
            </a:r>
            <a:endParaRPr lang="en-GB">
              <a:ea typeface="Calibri"/>
              <a:cs typeface="Calibri"/>
            </a:endParaRPr>
          </a:p>
          <a:p>
            <a:endParaRPr lang="en-GB"/>
          </a:p>
          <a:p>
            <a:r>
              <a:rPr lang="en-GB" dirty="0"/>
              <a:t>Facilitators are welcome to include an anonymous real example from their local community for this activity.</a:t>
            </a:r>
            <a:endParaRPr lang="en-GB">
              <a:ea typeface="Calibri"/>
              <a:cs typeface="Calibri"/>
            </a:endParaRPr>
          </a:p>
          <a:p>
            <a:endParaRPr lang="en-US"/>
          </a:p>
          <a:p>
            <a:r>
              <a:rPr lang="en-GB" b="1" dirty="0"/>
              <a:t>You find out that Charlie, who is 15, has been called names by a group of boys because of a perceived characteristic he holds. You then overhear them threatening to beat him up.</a:t>
            </a:r>
            <a:endParaRPr lang="en-US"/>
          </a:p>
          <a:p>
            <a:pPr marL="171450" indent="-171450">
              <a:buFont typeface="Symbol"/>
              <a:buChar char="•"/>
            </a:pPr>
            <a:r>
              <a:rPr lang="en-GB" dirty="0"/>
              <a:t>PICK ONE (age, disability, race, religion, sexual orientation, transgender Identity, variations in sex characteristics). </a:t>
            </a:r>
            <a:endParaRPr lang="en-US"/>
          </a:p>
          <a:p>
            <a:pPr marL="171450" indent="-171450">
              <a:buFont typeface="Symbol"/>
              <a:buChar char="•"/>
            </a:pPr>
            <a:r>
              <a:rPr lang="en-GB" dirty="0"/>
              <a:t>Please refer to the 5Ds (Direct, Distract, Delegate, Document, Delay) </a:t>
            </a:r>
            <a:endParaRPr lang="en-US"/>
          </a:p>
          <a:p>
            <a:pPr marL="171450" indent="-171450">
              <a:buFont typeface="Symbol"/>
              <a:buChar char="•"/>
            </a:pPr>
            <a:r>
              <a:rPr lang="en-GB" dirty="0"/>
              <a:t>Consider each of the bystander approaches you might take and then answer the following questions.</a:t>
            </a:r>
            <a:endParaRPr lang="en-GB">
              <a:ea typeface="Calibri"/>
              <a:cs typeface="Calibri"/>
            </a:endParaRPr>
          </a:p>
          <a:p>
            <a:endParaRPr lang="en-US"/>
          </a:p>
          <a:p>
            <a:pPr marL="171450" indent="-171450">
              <a:buFont typeface="Arial"/>
              <a:buChar char="•"/>
            </a:pPr>
            <a:r>
              <a:rPr lang="en-GB" dirty="0"/>
              <a:t>Which intervention felt the most natural to you? </a:t>
            </a:r>
            <a:endParaRPr lang="en-GB">
              <a:ea typeface="Calibri"/>
              <a:cs typeface="Calibri"/>
            </a:endParaRPr>
          </a:p>
          <a:p>
            <a:pPr marL="171450" indent="-171450">
              <a:buFont typeface="Arial"/>
              <a:buChar char="•"/>
            </a:pPr>
            <a:r>
              <a:rPr lang="en-GB" dirty="0"/>
              <a:t>Which intervention felt safest? </a:t>
            </a:r>
            <a:endParaRPr lang="en-US"/>
          </a:p>
          <a:p>
            <a:pPr marL="171450" indent="-171450">
              <a:buFont typeface="Arial"/>
              <a:buChar char="•"/>
            </a:pPr>
            <a:r>
              <a:rPr lang="en-GB" dirty="0"/>
              <a:t>How comfortable would you feel intervening in reality? </a:t>
            </a:r>
            <a:endParaRPr lang="en-US"/>
          </a:p>
          <a:p>
            <a:pPr marL="171450" indent="-171450">
              <a:buFont typeface="Arial"/>
              <a:buChar char="•"/>
            </a:pPr>
            <a:r>
              <a:rPr lang="en-GB" dirty="0"/>
              <a:t>What would help you in this position?</a:t>
            </a:r>
            <a:endParaRPr lang="en-US"/>
          </a:p>
          <a:p>
            <a:endParaRPr lang="en-US"/>
          </a:p>
          <a:p>
            <a:r>
              <a:rPr lang="en-GB" dirty="0"/>
              <a:t>Things to consider include, what is the safest option for the individual wishing to intervene, how much risk are they willing to take and what is the minimum they can do. This should also include thoughts about any other external factors that could impact what can be done, is this taking place in a school, the relationship with the young people are both potential examples of this. </a:t>
            </a:r>
            <a:endParaRPr lang="en-GB">
              <a:ea typeface="Calibri"/>
              <a:cs typeface="Calibri"/>
            </a:endParaRPr>
          </a:p>
          <a:p>
            <a:endParaRPr lang="en-GB">
              <a:ea typeface="Calibri"/>
              <a:cs typeface="Calibri"/>
            </a:endParaRPr>
          </a:p>
          <a:p>
            <a:endParaRPr lang="en-US" b="1">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DA6B9474-5C89-4B94-BE26-66ED3C9B0640}" type="slidenum">
              <a:rPr lang="en-GB" smtClean="0"/>
              <a:t>17</a:t>
            </a:fld>
            <a:endParaRPr lang="en-GB"/>
          </a:p>
        </p:txBody>
      </p:sp>
    </p:spTree>
    <p:extLst>
      <p:ext uri="{BB962C8B-B14F-4D97-AF65-F5344CB8AC3E}">
        <p14:creationId xmlns:p14="http://schemas.microsoft.com/office/powerpoint/2010/main" val="2336334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18</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Bef>
                <a:spcPct val="20000"/>
              </a:spcBef>
              <a:spcAft>
                <a:spcPct val="0"/>
              </a:spcAft>
              <a:buFont typeface="Arial,Sans-Serif"/>
              <a:buNone/>
            </a:pPr>
            <a:r>
              <a:rPr lang="en-US" b="1" dirty="0">
                <a:cs typeface="Calibri"/>
              </a:rPr>
              <a:t>Slide 22:</a:t>
            </a:r>
          </a:p>
          <a:p>
            <a:r>
              <a:rPr lang="en-GB" sz="1200" dirty="0">
                <a:latin typeface="Segoe UI"/>
                <a:cs typeface="Segoe UI"/>
              </a:rPr>
              <a:t>These slides include scenarios as prompts for discussion and reflection. </a:t>
            </a:r>
          </a:p>
          <a:p>
            <a:r>
              <a:rPr lang="en-GB" sz="1200" dirty="0">
                <a:latin typeface="Segoe UI"/>
                <a:cs typeface="Segoe UI"/>
              </a:rPr>
              <a:t>These scenarios are not intended to be prescriptive, but instead to demonstrate some of the ways in which prejudice-based behaviours and hate crime may present in education. </a:t>
            </a:r>
          </a:p>
          <a:p>
            <a:r>
              <a:rPr lang="en-GB" sz="1200" dirty="0">
                <a:latin typeface="Segoe UI"/>
                <a:cs typeface="Segoe UI"/>
              </a:rPr>
              <a:t>They can assist in reflection for both individual staff and senior leaders to help inform and strengthen discussion about settings' procedures in practice. </a:t>
            </a:r>
          </a:p>
          <a:p>
            <a:r>
              <a:rPr lang="en-GB" sz="1200" dirty="0">
                <a:latin typeface="Segoe UI"/>
                <a:cs typeface="Segoe UI"/>
              </a:rPr>
              <a:t>Points for consideration can be found in the notes of each slide and in the Facilitation notes.</a:t>
            </a:r>
            <a:endParaRPr lang="en-GB" b="1" i="1" dirty="0">
              <a:latin typeface="Arial"/>
              <a:cs typeface="Arial"/>
            </a:endParaRPr>
          </a:p>
          <a:p>
            <a:pPr>
              <a:lnSpc>
                <a:spcPct val="150000"/>
              </a:lnSpc>
            </a:pPr>
            <a:endParaRPr lang="en-GB" dirty="0"/>
          </a:p>
          <a:p>
            <a:r>
              <a:rPr lang="en-US"/>
              <a:t>The scenario has been adapted by two young people’s story for </a:t>
            </a:r>
            <a:r>
              <a:rPr lang="en-US" u="sng" dirty="0">
                <a:hlinkClick r:id="rId3"/>
              </a:rPr>
              <a:t>respect</a:t>
            </a:r>
            <a:r>
              <a:rPr lang="en-US" i="1" u="sng" dirty="0">
                <a:hlinkClick r:id="rId3"/>
              </a:rPr>
              <a:t>m</a:t>
            </a:r>
            <a:r>
              <a:rPr lang="en-US" u="sng" dirty="0">
                <a:hlinkClick r:id="rId3"/>
              </a:rPr>
              <a:t>e</a:t>
            </a:r>
            <a:r>
              <a:rPr lang="en-US" dirty="0"/>
              <a:t>, inspired by their lived experiences in Scottish education.</a:t>
            </a:r>
            <a:r>
              <a:rPr lang="en-GB" dirty="0"/>
              <a:t> You can listen to their original 6min story by clicking on the audio icon.</a:t>
            </a:r>
            <a:endParaRPr lang="en-GB" dirty="0">
              <a:ea typeface="Calibri"/>
              <a:cs typeface="Calibri"/>
            </a:endParaRPr>
          </a:p>
          <a:p>
            <a:endParaRPr lang="en-GB" dirty="0">
              <a:ea typeface="Calibri"/>
              <a:cs typeface="Calibri"/>
            </a:endParaRPr>
          </a:p>
          <a:p>
            <a:endParaRPr lang="en-GB" dirty="0"/>
          </a:p>
          <a:p>
            <a:endParaRPr lang="en-GB" dirty="0">
              <a:ea typeface="Calibri"/>
              <a:cs typeface="Calibri"/>
            </a:endParaRPr>
          </a:p>
          <a:p>
            <a:endParaRPr lang="en-GB" dirty="0">
              <a:ea typeface="Calibri"/>
              <a:cs typeface="Calibri"/>
            </a:endParaRPr>
          </a:p>
        </p:txBody>
      </p:sp>
    </p:spTree>
    <p:extLst>
      <p:ext uri="{BB962C8B-B14F-4D97-AF65-F5344CB8AC3E}">
        <p14:creationId xmlns:p14="http://schemas.microsoft.com/office/powerpoint/2010/main" val="65143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19</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b="1" u="sng"/>
              <a:t>Scenario 2:</a:t>
            </a:r>
            <a:endParaRPr lang="en-GB"/>
          </a:p>
          <a:p>
            <a:r>
              <a:rPr lang="en-GB"/>
              <a:t>After a week of being called the same insults over and over again when the teachers weren’t there, she started becoming less happy. A group of girls would think of new ways to make </a:t>
            </a:r>
            <a:r>
              <a:rPr lang="en-GB" err="1"/>
              <a:t>Ambimbola</a:t>
            </a:r>
            <a:r>
              <a:rPr lang="en-GB"/>
              <a:t> feel miserable by pouring liquids in her bag, messing up with her homework, pulling her hijab, even following her home when her mum wouldn’t pick her up. She tried pretending being on the phone to someone, even changing her routes but they would always find her.  </a:t>
            </a:r>
            <a:endParaRPr lang="en-GB">
              <a:ea typeface="Calibri"/>
              <a:cs typeface="Calibri"/>
            </a:endParaRPr>
          </a:p>
          <a:p>
            <a:r>
              <a:rPr lang="en-GB" b="1"/>
              <a:t> </a:t>
            </a:r>
            <a:endParaRPr lang="en-GB"/>
          </a:p>
          <a:p>
            <a:r>
              <a:rPr lang="en-GB" b="1"/>
              <a:t>Discuss &amp; reflect: </a:t>
            </a:r>
            <a:endParaRPr lang="en-GB"/>
          </a:p>
          <a:p>
            <a:pPr marL="171450" indent="-171450">
              <a:buFont typeface="Arial"/>
              <a:buChar char="•"/>
            </a:pPr>
            <a:r>
              <a:rPr lang="en-GB"/>
              <a:t>Identify the behaviours experienced by </a:t>
            </a:r>
            <a:r>
              <a:rPr lang="en-GB" err="1"/>
              <a:t>Ambimbola</a:t>
            </a:r>
            <a:r>
              <a:rPr lang="en-GB"/>
              <a:t>. </a:t>
            </a:r>
            <a:endParaRPr lang="en-GB">
              <a:ea typeface="Calibri"/>
              <a:cs typeface="Calibri"/>
            </a:endParaRPr>
          </a:p>
          <a:p>
            <a:pPr marL="171450" indent="-171450">
              <a:buFont typeface="Arial"/>
              <a:buChar char="•"/>
            </a:pPr>
            <a:r>
              <a:rPr lang="en-GB"/>
              <a:t>What impact do they have on her? </a:t>
            </a:r>
            <a:endParaRPr lang="en-GB">
              <a:ea typeface="Calibri"/>
              <a:cs typeface="Calibri"/>
            </a:endParaRPr>
          </a:p>
          <a:p>
            <a:pPr marL="171450" indent="-171450">
              <a:buFont typeface="Arial"/>
              <a:buChar char="•"/>
            </a:pPr>
            <a:r>
              <a:rPr lang="en-GB"/>
              <a:t>What might be the barriers to reporting for </a:t>
            </a:r>
            <a:r>
              <a:rPr lang="en-GB" err="1"/>
              <a:t>Ambimbola</a:t>
            </a:r>
            <a:r>
              <a:rPr lang="en-GB"/>
              <a:t>?</a:t>
            </a:r>
            <a:endParaRPr lang="en-GB">
              <a:ea typeface="Calibri"/>
              <a:cs typeface="Calibri"/>
            </a:endParaRPr>
          </a:p>
          <a:p>
            <a:pPr marL="171450" indent="-171450">
              <a:buFont typeface="Arial"/>
              <a:buChar char="•"/>
            </a:pPr>
            <a:r>
              <a:rPr lang="en-GB"/>
              <a:t>If </a:t>
            </a:r>
            <a:r>
              <a:rPr lang="en-GB" err="1"/>
              <a:t>Ambimbola</a:t>
            </a:r>
            <a:r>
              <a:rPr lang="en-GB"/>
              <a:t> told you about her experiences, what might be your next steps? </a:t>
            </a:r>
            <a:endParaRPr lang="en-GB">
              <a:ea typeface="Calibri"/>
              <a:cs typeface="Calibri"/>
            </a:endParaRPr>
          </a:p>
          <a:p>
            <a:pPr marL="171450" indent="-171450">
              <a:buFont typeface="Arial"/>
              <a:buChar char="•"/>
            </a:pPr>
            <a:r>
              <a:rPr lang="en-GB"/>
              <a:t>What sector might this occur in? How might things be different if it happened in another sector? </a:t>
            </a:r>
          </a:p>
          <a:p>
            <a:r>
              <a:rPr lang="en-GB"/>
              <a:t> </a:t>
            </a:r>
            <a:endParaRPr lang="en-GB">
              <a:ea typeface="Calibri"/>
              <a:cs typeface="Calibri"/>
            </a:endParaRPr>
          </a:p>
          <a:p>
            <a:r>
              <a:rPr lang="en-GB" b="1"/>
              <a:t>Points to consider:</a:t>
            </a:r>
            <a:endParaRPr lang="en-GB"/>
          </a:p>
          <a:p>
            <a:pPr marL="171450" indent="-171450">
              <a:buFont typeface="Arial"/>
              <a:buChar char="•"/>
            </a:pPr>
            <a:r>
              <a:rPr lang="en-GB"/>
              <a:t>Pouring liquids in </a:t>
            </a:r>
            <a:r>
              <a:rPr lang="en-GB" err="1"/>
              <a:t>Ambimbola’s</a:t>
            </a:r>
            <a:r>
              <a:rPr lang="en-GB"/>
              <a:t> bag, messing up her homework, pulling her hijab and following her home will have a negative impact on </a:t>
            </a:r>
            <a:r>
              <a:rPr lang="en-GB" err="1"/>
              <a:t>Ambimbola’s</a:t>
            </a:r>
            <a:r>
              <a:rPr lang="en-GB"/>
              <a:t> wellbeing. She is unhappy, scared, isolated, anxious and distressed. This could impact her ability to learn and feel safe at school.</a:t>
            </a:r>
            <a:endParaRPr lang="en-GB">
              <a:ea typeface="Calibri"/>
              <a:cs typeface="Calibri"/>
            </a:endParaRPr>
          </a:p>
          <a:p>
            <a:pPr marL="171450" indent="-171450">
              <a:buFont typeface="Arial"/>
              <a:buChar char="•"/>
            </a:pPr>
            <a:r>
              <a:rPr lang="en-GB"/>
              <a:t>Potential barriers to reporting for </a:t>
            </a:r>
            <a:r>
              <a:rPr lang="en-GB" err="1"/>
              <a:t>Ambimbola</a:t>
            </a:r>
            <a:r>
              <a:rPr lang="en-GB"/>
              <a:t>: </a:t>
            </a:r>
            <a:endParaRPr lang="en-GB">
              <a:ea typeface="Calibri"/>
              <a:cs typeface="Calibri"/>
            </a:endParaRPr>
          </a:p>
          <a:p>
            <a:pPr marL="628650" lvl="1" indent="-171450">
              <a:buFont typeface="Arial"/>
              <a:buChar char="•"/>
            </a:pPr>
            <a:r>
              <a:rPr lang="en-GB"/>
              <a:t>she might not want to cause trouble or concern for her family </a:t>
            </a:r>
            <a:endParaRPr lang="en-GB">
              <a:ea typeface="Calibri"/>
              <a:cs typeface="Calibri"/>
            </a:endParaRPr>
          </a:p>
          <a:p>
            <a:pPr marL="628650" lvl="1" indent="-171450">
              <a:buFont typeface="Arial"/>
              <a:buChar char="•"/>
            </a:pPr>
            <a:r>
              <a:rPr lang="en-GB"/>
              <a:t>she might be afraid that reporting the incidents at school and as hate crime might exacerbate the prejudice-based behaviours she experiences</a:t>
            </a:r>
            <a:endParaRPr lang="en-GB">
              <a:ea typeface="Calibri"/>
              <a:cs typeface="Calibri"/>
            </a:endParaRPr>
          </a:p>
          <a:p>
            <a:pPr marL="628650" lvl="1" indent="-171450">
              <a:buFont typeface="Arial"/>
              <a:buChar char="•"/>
            </a:pPr>
            <a:r>
              <a:rPr lang="en-GB"/>
              <a:t>she might not trust the adults in her setting to take appropriate action</a:t>
            </a:r>
            <a:endParaRPr lang="en-GB">
              <a:ea typeface="Calibri"/>
              <a:cs typeface="Calibri"/>
            </a:endParaRPr>
          </a:p>
          <a:p>
            <a:pPr marL="628650" lvl="1" indent="-171450">
              <a:buFont typeface="Arial"/>
              <a:buChar char="•"/>
            </a:pPr>
            <a:endParaRPr lang="en-GB" b="1">
              <a:ea typeface="Calibri"/>
              <a:cs typeface="Calibri"/>
            </a:endParaRPr>
          </a:p>
          <a:p>
            <a:r>
              <a:rPr lang="en-GB" b="1"/>
              <a:t>To respond to these prejudice-based behaviours, a member of staff should:</a:t>
            </a:r>
            <a:endParaRPr lang="en-GB" b="1">
              <a:ea typeface="Calibri"/>
              <a:cs typeface="Calibri"/>
            </a:endParaRPr>
          </a:p>
          <a:p>
            <a:pPr marL="628650" lvl="1" indent="-171450">
              <a:buFont typeface="Arial"/>
              <a:buChar char="•"/>
            </a:pPr>
            <a:r>
              <a:rPr lang="en-GB"/>
              <a:t>Follow the 5 Ds</a:t>
            </a:r>
            <a:endParaRPr lang="en-GB">
              <a:ea typeface="Calibri"/>
              <a:cs typeface="Calibri"/>
            </a:endParaRPr>
          </a:p>
          <a:p>
            <a:pPr marL="628650" lvl="1" indent="-171450">
              <a:buFont typeface="Arial"/>
              <a:buChar char="•"/>
            </a:pPr>
            <a:r>
              <a:rPr lang="en-GB"/>
              <a:t>Support </a:t>
            </a:r>
            <a:r>
              <a:rPr lang="en-GB" err="1"/>
              <a:t>Ambimbola</a:t>
            </a:r>
            <a:r>
              <a:rPr lang="en-GB"/>
              <a:t> and ensure her needs are being prioritised in the next steps, discussing consequences for the perpetrators with her consent.</a:t>
            </a:r>
            <a:endParaRPr lang="en-GB">
              <a:ea typeface="Calibri"/>
              <a:cs typeface="Calibri"/>
            </a:endParaRPr>
          </a:p>
          <a:p>
            <a:pPr marL="628650" lvl="1" indent="-171450">
              <a:buFont typeface="Arial"/>
              <a:buChar char="•"/>
            </a:pPr>
            <a:r>
              <a:rPr lang="en-GB"/>
              <a:t>Respond to those initiating prejudice-based behaviours following the settings relationships &amp; behaviour policy</a:t>
            </a:r>
            <a:endParaRPr lang="en-GB">
              <a:ea typeface="Calibri"/>
              <a:cs typeface="Calibri"/>
            </a:endParaRPr>
          </a:p>
          <a:p>
            <a:pPr marL="628650" lvl="1" indent="-171450">
              <a:buFont typeface="Arial"/>
              <a:buChar char="•"/>
            </a:pPr>
            <a:r>
              <a:rPr lang="en-GB"/>
              <a:t>Seek support from pastoral care, senior colleagues, youth work managers, social work, Health and Police Scotland including Campus Officers.</a:t>
            </a:r>
            <a:endParaRPr lang="en-GB">
              <a:ea typeface="Calibri"/>
              <a:cs typeface="Calibri"/>
            </a:endParaRPr>
          </a:p>
          <a:p>
            <a:endParaRPr lang="en-GB">
              <a:ea typeface="Calibri"/>
              <a:cs typeface="Calibri"/>
            </a:endParaRPr>
          </a:p>
          <a:p>
            <a:pPr lvl="1">
              <a:lnSpc>
                <a:spcPct val="150000"/>
              </a:lnSpc>
              <a:buFont typeface="Courier New,monospace"/>
            </a:pPr>
            <a:endParaRPr lang="en-GB">
              <a:ea typeface="Calibri"/>
              <a:cs typeface="Calibri"/>
            </a:endParaRPr>
          </a:p>
          <a:p>
            <a:pPr lvl="1">
              <a:lnSpc>
                <a:spcPct val="150000"/>
              </a:lnSpc>
            </a:pPr>
            <a:endParaRPr lang="en-GB">
              <a:ea typeface="Calibri"/>
              <a:cs typeface="Calibri"/>
            </a:endParaRPr>
          </a:p>
        </p:txBody>
      </p:sp>
    </p:spTree>
    <p:extLst>
      <p:ext uri="{BB962C8B-B14F-4D97-AF65-F5344CB8AC3E}">
        <p14:creationId xmlns:p14="http://schemas.microsoft.com/office/powerpoint/2010/main" val="1244312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20</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Participants can do this in groups.</a:t>
            </a:r>
            <a:endParaRPr lang="en-US" dirty="0">
              <a:ea typeface="Calibri"/>
              <a:cs typeface="Calibri"/>
            </a:endParaRPr>
          </a:p>
          <a:p>
            <a:r>
              <a:rPr lang="en-US" dirty="0"/>
              <a:t>Encourage educators to look at reflection questions and consider how they may be taken forward in enquiry. </a:t>
            </a:r>
            <a:endParaRPr lang="en-US" dirty="0">
              <a:ea typeface="Calibri"/>
              <a:cs typeface="Calibri"/>
            </a:endParaRPr>
          </a:p>
          <a:p>
            <a:r>
              <a:rPr lang="en-US"/>
              <a:t> </a:t>
            </a:r>
            <a:endParaRPr lang="en-US" altLang="en-US">
              <a:latin typeface="Arial" charset="0"/>
              <a:ea typeface="ＭＳ Ｐゴシック" pitchFamily="34" charset="-128"/>
              <a:cs typeface="Arial"/>
            </a:endParaRPr>
          </a:p>
          <a:p>
            <a:endParaRPr lang="en-US" altLang="en-US">
              <a:latin typeface="Arial" charset="0"/>
              <a:ea typeface="ＭＳ Ｐゴシック" pitchFamily="34" charset="-128"/>
              <a:cs typeface="Arial"/>
            </a:endParaRPr>
          </a:p>
          <a:p>
            <a:endParaRPr lang="en-US" altLang="en-US">
              <a:latin typeface="Arial" charset="0"/>
              <a:ea typeface="ＭＳ Ｐゴシック" pitchFamily="34" charset="-128"/>
              <a:cs typeface="Arial"/>
            </a:endParaRPr>
          </a:p>
        </p:txBody>
      </p:sp>
    </p:spTree>
    <p:extLst>
      <p:ext uri="{BB962C8B-B14F-4D97-AF65-F5344CB8AC3E}">
        <p14:creationId xmlns:p14="http://schemas.microsoft.com/office/powerpoint/2010/main" val="288586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defTabSz="914400">
              <a:lnSpc>
                <a:spcPct val="100000"/>
              </a:lnSpc>
              <a:spcBef>
                <a:spcPts val="0"/>
              </a:spcBef>
              <a:spcAft>
                <a:spcPts val="0"/>
              </a:spcAft>
              <a:buNone/>
              <a:tabLst/>
              <a:defRPr/>
            </a:pPr>
            <a:r>
              <a:rPr lang="en-GB">
                <a:solidFill>
                  <a:srgbClr val="000000"/>
                </a:solidFill>
                <a:effectLst/>
              </a:rPr>
              <a:t>Links to further information looking at Prevention, Intervention, Misinformation and general information about Hate Crime.</a:t>
            </a:r>
            <a:endParaRPr lang="en-GB">
              <a:effectLst/>
            </a:endParaRPr>
          </a:p>
          <a:p>
            <a:endParaRPr lang="en-GB">
              <a:effectLst/>
            </a:endParaRPr>
          </a:p>
          <a:p>
            <a:r>
              <a:rPr lang="en-GB">
                <a:solidFill>
                  <a:srgbClr val="000000"/>
                </a:solidFill>
                <a:effectLst/>
              </a:rPr>
              <a:t>Facilitators are welcome to add links to local sources including any local authority equalities plans addressing hate crime.</a:t>
            </a:r>
            <a:endParaRPr lang="en-GB">
              <a:effectLst/>
            </a:endParaRPr>
          </a:p>
          <a:p>
            <a:endParaRPr lang="en-GB">
              <a:effectLst/>
            </a:endParaRPr>
          </a:p>
          <a:p>
            <a:r>
              <a:rPr lang="en-GB">
                <a:solidFill>
                  <a:srgbClr val="000000"/>
                </a:solidFill>
                <a:effectLst/>
              </a:rPr>
              <a:t>There is a directory of organisations that support different communities facing hate crime on the Action on Prejudice website. </a:t>
            </a:r>
            <a:r>
              <a:rPr lang="en-GB" u="sng">
                <a:solidFill>
                  <a:srgbClr val="000000"/>
                </a:solidFill>
                <a:effectLst/>
                <a:hlinkClick r:id="rId3">
                  <a:extLst>
                    <a:ext uri="{A12FA001-AC4F-418D-AE19-62706E023703}">
                      <ahyp:hlinkClr xmlns:ahyp="http://schemas.microsoft.com/office/drawing/2018/hyperlinkcolor" val="tx"/>
                    </a:ext>
                  </a:extLst>
                </a:hlinkClick>
              </a:rPr>
              <a:t>https://www.actiononprejudice.info/organisation-directory/</a:t>
            </a:r>
            <a:r>
              <a:rPr lang="en-GB">
                <a:solidFill>
                  <a:srgbClr val="000000"/>
                </a:solidFill>
              </a:rPr>
              <a:t> </a:t>
            </a:r>
            <a:endParaRPr lang="en-GB">
              <a:solidFill>
                <a:srgbClr val="000000"/>
              </a:solidFill>
              <a:ea typeface="Calibri"/>
              <a:cs typeface="Calibri"/>
            </a:endParaRPr>
          </a:p>
          <a:p>
            <a:endParaRPr lang="en-GB">
              <a:solidFill>
                <a:srgbClr val="000000"/>
              </a:solidFill>
            </a:endParaRPr>
          </a:p>
          <a:p>
            <a:r>
              <a:rPr lang="en-GB" b="1">
                <a:solidFill>
                  <a:srgbClr val="000000"/>
                </a:solidFill>
              </a:rPr>
              <a:t>PREVENTION</a:t>
            </a:r>
            <a:endParaRPr lang="en-GB">
              <a:solidFill>
                <a:srgbClr val="000000"/>
              </a:solidFill>
            </a:endParaRPr>
          </a:p>
          <a:p>
            <a:pPr marL="285750" indent="-285750">
              <a:buFont typeface="Symbol"/>
              <a:buChar char="•"/>
            </a:pPr>
            <a:r>
              <a:rPr lang="en-GB">
                <a:solidFill>
                  <a:srgbClr val="000000"/>
                </a:solidFill>
              </a:rPr>
              <a:t>Resources to help prevent prejudice-based behaviours and hate crime on Education Scotland’s </a:t>
            </a:r>
            <a:r>
              <a:rPr lang="en-GB" u="sng">
                <a:solidFill>
                  <a:srgbClr val="000000"/>
                </a:solidFill>
                <a:hlinkClick r:id="rId4"/>
              </a:rPr>
              <a:t>Inclusion, Wellbeing and Equalities Professional Learning Framework</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a:solidFill>
                  <a:srgbClr val="000000"/>
                </a:solidFill>
              </a:rPr>
              <a:t>No Knives Better Lives </a:t>
            </a:r>
            <a:r>
              <a:rPr lang="en-GB" u="sng">
                <a:solidFill>
                  <a:srgbClr val="000000"/>
                </a:solidFill>
                <a:hlinkClick r:id="rId5"/>
              </a:rPr>
              <a:t>Restorative Approaches and Hate Crime Course</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u="sng">
                <a:solidFill>
                  <a:srgbClr val="000000"/>
                </a:solidFill>
                <a:hlinkClick r:id="rId6"/>
              </a:rPr>
              <a:t>Promoting positive relationships and behaviour in educational settings | Resources | Education Scotland</a:t>
            </a:r>
            <a:endParaRPr lang="en-GB">
              <a:solidFill>
                <a:srgbClr val="000000"/>
              </a:solidFill>
            </a:endParaRPr>
          </a:p>
          <a:p>
            <a:endParaRPr lang="en-GB">
              <a:solidFill>
                <a:srgbClr val="000000"/>
              </a:solidFill>
            </a:endParaRPr>
          </a:p>
          <a:p>
            <a:r>
              <a:rPr lang="en-GB" b="1">
                <a:solidFill>
                  <a:srgbClr val="000000"/>
                </a:solidFill>
              </a:rPr>
              <a:t>INTERVENTION</a:t>
            </a:r>
            <a:endParaRPr lang="en-GB">
              <a:solidFill>
                <a:srgbClr val="000000"/>
              </a:solidFill>
            </a:endParaRPr>
          </a:p>
          <a:p>
            <a:pPr marL="285750" indent="-285750">
              <a:buFont typeface="Symbol"/>
              <a:buChar char="•"/>
            </a:pPr>
            <a:r>
              <a:rPr lang="en-GB">
                <a:solidFill>
                  <a:srgbClr val="000000"/>
                </a:solidFill>
              </a:rPr>
              <a:t>Speak Up: 5Ds of Bystander intervention </a:t>
            </a:r>
            <a:r>
              <a:rPr lang="en-GB" u="sng">
                <a:solidFill>
                  <a:srgbClr val="000000"/>
                </a:solidFill>
                <a:hlinkClick r:id="rId7"/>
              </a:rPr>
              <a:t>https://www.actiononprejudice.info/library/speak-up/</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US">
                <a:solidFill>
                  <a:srgbClr val="000000"/>
                </a:solidFill>
              </a:rPr>
              <a:t>The </a:t>
            </a:r>
            <a:r>
              <a:rPr lang="en-US" u="sng">
                <a:solidFill>
                  <a:srgbClr val="000000"/>
                </a:solidFill>
                <a:hlinkClick r:id="rId8"/>
              </a:rPr>
              <a:t>Digital Discourse Initiative</a:t>
            </a:r>
            <a:r>
              <a:rPr lang="en-US">
                <a:solidFill>
                  <a:srgbClr val="000000"/>
                </a:solidFill>
              </a:rPr>
              <a:t> professional learning course aims to provide educators in Scotland with knowledge and tools to counter the effects of online hate in schools</a:t>
            </a:r>
            <a:endParaRPr lang="en-GB">
              <a:solidFill>
                <a:srgbClr val="000000"/>
              </a:solidFill>
            </a:endParaRPr>
          </a:p>
          <a:p>
            <a:pPr marL="285750" indent="-285750">
              <a:buFont typeface="Symbol"/>
              <a:buChar char="•"/>
            </a:pPr>
            <a:r>
              <a:rPr lang="en-GB">
                <a:solidFill>
                  <a:srgbClr val="000000"/>
                </a:solidFill>
              </a:rPr>
              <a:t>SACRO – </a:t>
            </a:r>
            <a:r>
              <a:rPr lang="en-GB" u="sng">
                <a:solidFill>
                  <a:srgbClr val="000000"/>
                </a:solidFill>
                <a:hlinkClick r:id="rId9"/>
              </a:rPr>
              <a:t>STOP service</a:t>
            </a:r>
            <a:r>
              <a:rPr lang="en-GB">
                <a:solidFill>
                  <a:srgbClr val="000000"/>
                </a:solidFill>
              </a:rPr>
              <a:t> uses a programme which has been designed to educate and rehabilitate individuals to ensure positive, achievable and sustainable changes in attitudes and behaviours</a:t>
            </a:r>
            <a:endParaRPr lang="en-GB">
              <a:solidFill>
                <a:srgbClr val="000000"/>
              </a:solidFill>
              <a:ea typeface="Calibri"/>
              <a:cs typeface="Calibri"/>
            </a:endParaRPr>
          </a:p>
          <a:p>
            <a:pPr marL="285750" indent="-285750">
              <a:buFont typeface="Symbol"/>
              <a:buChar char="•"/>
            </a:pPr>
            <a:r>
              <a:rPr lang="en-GB" u="sng">
                <a:solidFill>
                  <a:srgbClr val="000000"/>
                </a:solidFill>
                <a:hlinkClick r:id="rId10"/>
              </a:rPr>
              <a:t>Criminal Justice Pathway – SOLD (soldnetwork.org.uk)</a:t>
            </a:r>
            <a:endParaRPr lang="en-GB">
              <a:solidFill>
                <a:srgbClr val="000000"/>
              </a:solidFill>
            </a:endParaRPr>
          </a:p>
          <a:p>
            <a:endParaRPr lang="en-GB">
              <a:solidFill>
                <a:srgbClr val="000000"/>
              </a:solidFill>
            </a:endParaRPr>
          </a:p>
          <a:p>
            <a:r>
              <a:rPr lang="en-GB" b="1">
                <a:solidFill>
                  <a:srgbClr val="000000"/>
                </a:solidFill>
              </a:rPr>
              <a:t>MISINFORMATION</a:t>
            </a:r>
            <a:endParaRPr lang="en-GB">
              <a:solidFill>
                <a:srgbClr val="000000"/>
              </a:solidFill>
            </a:endParaRPr>
          </a:p>
          <a:p>
            <a:pPr marL="285750" indent="-285750">
              <a:buFont typeface="Symbol"/>
              <a:buChar char="•"/>
            </a:pPr>
            <a:r>
              <a:rPr lang="en-GB" u="sng">
                <a:solidFill>
                  <a:srgbClr val="000000"/>
                </a:solidFill>
                <a:hlinkClick r:id="rId11"/>
              </a:rPr>
              <a:t>The Southport Attack: From Rumours to Riots</a:t>
            </a:r>
            <a:r>
              <a:rPr lang="en-GB">
                <a:solidFill>
                  <a:srgbClr val="000000"/>
                </a:solidFill>
              </a:rPr>
              <a:t> – a resource on the impact of misinformation by Dundee International Women’s Centre </a:t>
            </a:r>
            <a:endParaRPr lang="en-GB">
              <a:solidFill>
                <a:srgbClr val="000000"/>
              </a:solidFill>
              <a:ea typeface="Calibri"/>
              <a:cs typeface="Calibri"/>
            </a:endParaRPr>
          </a:p>
          <a:p>
            <a:pPr marL="285750" indent="-285750">
              <a:buFont typeface="Symbol"/>
              <a:buChar char="•"/>
            </a:pPr>
            <a:r>
              <a:rPr lang="en-GB" u="sng">
                <a:solidFill>
                  <a:srgbClr val="000000"/>
                </a:solidFill>
                <a:hlinkClick r:id="rId12"/>
              </a:rPr>
              <a:t>Misinformation and Disinformation resources</a:t>
            </a:r>
            <a:r>
              <a:rPr lang="en-GB">
                <a:solidFill>
                  <a:srgbClr val="000000"/>
                </a:solidFill>
              </a:rPr>
              <a:t> – Dundee International Women’s Centre </a:t>
            </a:r>
            <a:endParaRPr lang="en-GB">
              <a:solidFill>
                <a:srgbClr val="000000"/>
              </a:solidFill>
              <a:ea typeface="Calibri"/>
              <a:cs typeface="Calibri"/>
            </a:endParaRPr>
          </a:p>
          <a:p>
            <a:pPr marL="285750" indent="-285750">
              <a:buFont typeface="Symbol"/>
              <a:buChar char="•"/>
            </a:pPr>
            <a:r>
              <a:rPr lang="en-GB" u="sng">
                <a:solidFill>
                  <a:srgbClr val="000000"/>
                </a:solidFill>
                <a:hlinkClick r:id="rId13"/>
              </a:rPr>
              <a:t>Resources from BBC Teach</a:t>
            </a:r>
            <a:r>
              <a:rPr lang="en-GB">
                <a:solidFill>
                  <a:srgbClr val="000000"/>
                </a:solidFill>
              </a:rPr>
              <a:t> on misinformation, fake news, and disinformation.</a:t>
            </a:r>
            <a:endParaRPr lang="en-GB">
              <a:solidFill>
                <a:srgbClr val="000000"/>
              </a:solidFill>
              <a:ea typeface="Calibri"/>
              <a:cs typeface="Calibri"/>
            </a:endParaRPr>
          </a:p>
          <a:p>
            <a:endParaRPr lang="en-GB">
              <a:solidFill>
                <a:srgbClr val="000000"/>
              </a:solidFill>
            </a:endParaRPr>
          </a:p>
          <a:p>
            <a:r>
              <a:rPr lang="en-GB" b="1">
                <a:solidFill>
                  <a:srgbClr val="000000"/>
                </a:solidFill>
              </a:rPr>
              <a:t>HATE CRIME GENERAL INFORMATION</a:t>
            </a:r>
            <a:endParaRPr lang="en-GB">
              <a:solidFill>
                <a:srgbClr val="000000"/>
              </a:solidFill>
            </a:endParaRPr>
          </a:p>
          <a:p>
            <a:pPr marL="285750" indent="-285750">
              <a:buFont typeface="Symbol"/>
              <a:buChar char="•"/>
            </a:pPr>
            <a:r>
              <a:rPr lang="en-GB" u="sng">
                <a:solidFill>
                  <a:srgbClr val="000000"/>
                </a:solidFill>
                <a:hlinkClick r:id="rId14"/>
              </a:rPr>
              <a:t>https://www.actiononprejudice.info</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u="sng">
                <a:solidFill>
                  <a:srgbClr val="000000"/>
                </a:solidFill>
                <a:hlinkClick r:id="rId15"/>
              </a:rPr>
              <a:t>Info sheet</a:t>
            </a:r>
            <a:r>
              <a:rPr lang="en-GB">
                <a:solidFill>
                  <a:srgbClr val="000000"/>
                </a:solidFill>
              </a:rPr>
              <a:t> on the changes in Hate Crime legislation </a:t>
            </a:r>
            <a:endParaRPr lang="en-GB">
              <a:solidFill>
                <a:srgbClr val="000000"/>
              </a:solidFill>
              <a:ea typeface="Calibri"/>
              <a:cs typeface="Calibri"/>
            </a:endParaRPr>
          </a:p>
          <a:p>
            <a:pPr marL="285750" indent="-285750">
              <a:buFont typeface="Symbol"/>
              <a:buChar char="•"/>
            </a:pPr>
            <a:r>
              <a:rPr lang="en-GB" u="sng">
                <a:solidFill>
                  <a:srgbClr val="000000"/>
                </a:solidFill>
                <a:hlinkClick r:id="rId16"/>
              </a:rPr>
              <a:t>https://www.copfs.gov.uk/resources/for-schools/</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u="sng">
                <a:solidFill>
                  <a:srgbClr val="000000"/>
                </a:solidFill>
                <a:hlinkClick r:id="rId17"/>
              </a:rPr>
              <a:t>https://iammescotlandeducation.org.uk/</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u="sng">
                <a:solidFill>
                  <a:srgbClr val="000000"/>
                </a:solidFill>
                <a:hlinkClick r:id="rId18"/>
              </a:rPr>
              <a:t>Scottish Government’s Hate Crime Strategy</a:t>
            </a:r>
            <a:endParaRPr lang="en-GB">
              <a:solidFill>
                <a:srgbClr val="000000"/>
              </a:solidFill>
            </a:endParaRPr>
          </a:p>
          <a:p>
            <a:pPr marL="285750" indent="-285750">
              <a:buFont typeface="Symbol"/>
              <a:buChar char="•"/>
            </a:pPr>
            <a:r>
              <a:rPr lang="en-GB" u="sng">
                <a:solidFill>
                  <a:srgbClr val="000000"/>
                </a:solidFill>
                <a:hlinkClick r:id="rId19"/>
              </a:rPr>
              <a:t>Scottish Government’s Hate Crime Strategy Delivery Plan</a:t>
            </a:r>
            <a:r>
              <a:rPr lang="en-GB">
                <a:solidFill>
                  <a:srgbClr val="000000"/>
                </a:solidFill>
              </a:rPr>
              <a:t> </a:t>
            </a:r>
            <a:endParaRPr lang="en-GB">
              <a:solidFill>
                <a:srgbClr val="000000"/>
              </a:solidFill>
              <a:ea typeface="Calibri"/>
              <a:cs typeface="Calibri"/>
            </a:endParaRPr>
          </a:p>
          <a:p>
            <a:pPr marL="285750" indent="-285750">
              <a:buFont typeface="Symbol"/>
              <a:buChar char="•"/>
            </a:pPr>
            <a:r>
              <a:rPr lang="en-GB" u="sng">
                <a:solidFill>
                  <a:srgbClr val="000000"/>
                </a:solidFill>
                <a:hlinkClick r:id="rId20"/>
              </a:rPr>
              <a:t>Hate Crime and Public Order (Scotland) Act 2021 – General information note</a:t>
            </a:r>
            <a:endParaRPr lang="en-GB">
              <a:solidFill>
                <a:srgbClr val="000000"/>
              </a:solidFill>
            </a:endParaRPr>
          </a:p>
          <a:p>
            <a:pPr marL="285750" indent="-285750">
              <a:buFont typeface="Symbol"/>
              <a:buChar char="•"/>
            </a:pPr>
            <a:r>
              <a:rPr lang="en-GB" u="sng">
                <a:solidFill>
                  <a:srgbClr val="000000"/>
                </a:solidFill>
              </a:rPr>
              <a:t>Hate Crime and Public Order (Scotland) Act 2021 - Factsheet </a:t>
            </a:r>
            <a:endParaRPr lang="en-GB">
              <a:solidFill>
                <a:srgbClr val="000000"/>
              </a:solidFill>
            </a:endParaRPr>
          </a:p>
          <a:p>
            <a:endParaRPr lang="en-GB" sz="1800" b="1">
              <a:effectLst/>
              <a:latin typeface="Arial" panose="020B0604020202020204" pitchFamily="34" charset="0"/>
              <a:ea typeface="Times New Roman" panose="02020603050405020304" pitchFamily="18" charset="0"/>
              <a:cs typeface="Arial"/>
            </a:endParaRPr>
          </a:p>
          <a:p>
            <a:endParaRPr lang="en-GB"/>
          </a:p>
        </p:txBody>
      </p:sp>
      <p:sp>
        <p:nvSpPr>
          <p:cNvPr id="4" name="Slide Number Placeholder 3"/>
          <p:cNvSpPr>
            <a:spLocks noGrp="1"/>
          </p:cNvSpPr>
          <p:nvPr>
            <p:ph type="sldNum" sz="quarter" idx="5"/>
          </p:nvPr>
        </p:nvSpPr>
        <p:spPr/>
        <p:txBody>
          <a:bodyPr/>
          <a:lstStyle/>
          <a:p>
            <a:fld id="{DA6B9474-5C89-4B94-BE26-66ED3C9B0640}" type="slidenum">
              <a:rPr lang="en-GB" smtClean="0"/>
              <a:t>21</a:t>
            </a:fld>
            <a:endParaRPr lang="en-GB"/>
          </a:p>
        </p:txBody>
      </p:sp>
    </p:spTree>
    <p:extLst>
      <p:ext uri="{BB962C8B-B14F-4D97-AF65-F5344CB8AC3E}">
        <p14:creationId xmlns:p14="http://schemas.microsoft.com/office/powerpoint/2010/main" val="371519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1" dirty="0"/>
              <a:t>Slide 4:</a:t>
            </a:r>
            <a:endParaRPr lang="en-US" dirty="0">
              <a:cs typeface="Calibri" panose="020F0502020204030204"/>
            </a:endParaRPr>
          </a:p>
          <a:p>
            <a:pPr>
              <a:defRPr/>
            </a:pPr>
            <a:r>
              <a:rPr lang="en-GB" dirty="0"/>
              <a:t>The following resources on the framework can also support understanding, preventing and responding to hate crime and prejudice-based behaviours:</a:t>
            </a:r>
            <a:endParaRPr lang="en-GB" dirty="0">
              <a:cs typeface="Calibri"/>
            </a:endParaRPr>
          </a:p>
          <a:p>
            <a:pPr marL="171450" indent="-171450">
              <a:buFont typeface="Arial"/>
              <a:buChar char="•"/>
              <a:defRPr/>
            </a:pPr>
            <a:r>
              <a:rPr lang="en-GB" dirty="0"/>
              <a:t>Bias and Inequality - to help prevent hateful behaviours</a:t>
            </a:r>
            <a:endParaRPr lang="en-GB" dirty="0">
              <a:cs typeface="Calibri" panose="020F0502020204030204"/>
            </a:endParaRPr>
          </a:p>
          <a:p>
            <a:pPr marL="171450" indent="-171450">
              <a:buFont typeface="Arial"/>
              <a:buChar char="•"/>
              <a:defRPr/>
            </a:pPr>
            <a:r>
              <a:rPr lang="en-GB" dirty="0"/>
              <a:t>Impact of Inequality - to understand the impact of hateful behaviours</a:t>
            </a:r>
            <a:endParaRPr lang="en-GB" dirty="0">
              <a:cs typeface="Calibri" panose="020F0502020204030204"/>
            </a:endParaRPr>
          </a:p>
          <a:p>
            <a:pPr marL="171450" indent="-171450">
              <a:buFont typeface="Arial"/>
              <a:buChar char="•"/>
              <a:defRPr/>
            </a:pPr>
            <a:r>
              <a:rPr lang="en-GB" dirty="0"/>
              <a:t>Talking about Diversity - to support conversations about prejudice and diversity</a:t>
            </a:r>
            <a:endParaRPr lang="en-GB" dirty="0">
              <a:cs typeface="Calibri" panose="020F0502020204030204"/>
            </a:endParaRPr>
          </a:p>
          <a:p>
            <a:pPr marL="171450" indent="-171450">
              <a:buFont typeface="Arial"/>
              <a:buChar char="•"/>
              <a:defRPr/>
            </a:pPr>
            <a:r>
              <a:rPr lang="en-GB" dirty="0"/>
              <a:t>Develop your Religious Literacy Parts 1 and 2 - to support an understanding and prevention of religious-based prejudice and hate</a:t>
            </a:r>
            <a:endParaRPr lang="en-GB" dirty="0">
              <a:cs typeface="Calibri" panose="020F0502020204030204"/>
            </a:endParaRPr>
          </a:p>
          <a:p>
            <a:pPr marL="171450" indent="-171450">
              <a:buFont typeface="Arial"/>
              <a:buChar char="•"/>
              <a:defRPr/>
            </a:pPr>
            <a:r>
              <a:rPr lang="en-GB" dirty="0">
                <a:cs typeface="Calibri" panose="020F0502020204030204"/>
              </a:rPr>
              <a:t>Mirrors and Windows: Diversity in the Curriculum - to prevent and address the development of prejudice through the curriculum</a:t>
            </a:r>
            <a:endParaRPr lang="en-GB" dirty="0"/>
          </a:p>
          <a:p>
            <a:pPr marL="171450" indent="-171450">
              <a:buFont typeface="Arial"/>
              <a:buChar char="•"/>
              <a:defRPr/>
            </a:pPr>
            <a:r>
              <a:rPr lang="en-GB" dirty="0"/>
              <a:t>Relational Approaches - to support trauma-informed, restorative and solution-oriented approaches</a:t>
            </a:r>
            <a:endParaRPr lang="en-GB" dirty="0">
              <a:cs typeface="Calibri" panose="020F0502020204030204"/>
            </a:endParaRPr>
          </a:p>
          <a:p>
            <a:pPr marL="171450" indent="-171450">
              <a:buFont typeface="Arial"/>
              <a:buChar char="•"/>
              <a:defRPr/>
            </a:pPr>
            <a:r>
              <a:rPr lang="en-GB" dirty="0"/>
              <a:t>Active Listening</a:t>
            </a:r>
            <a:endParaRPr lang="en-GB" dirty="0">
              <a:cs typeface="Calibri" panose="020F0502020204030204"/>
            </a:endParaRPr>
          </a:p>
          <a:p>
            <a:pPr marL="171450" indent="-171450">
              <a:buFont typeface="Arial"/>
              <a:buChar char="•"/>
              <a:defRPr/>
            </a:pPr>
            <a:r>
              <a:rPr lang="en-GB" dirty="0"/>
              <a:t>Co-regulation and de-escalation - to help manage conflict between individuals</a:t>
            </a:r>
            <a:endParaRPr lang="en-GB" dirty="0">
              <a:cs typeface="Calibri" panose="020F0502020204030204"/>
            </a:endParaRPr>
          </a:p>
          <a:p>
            <a:pPr marL="171450" indent="-171450">
              <a:buFont typeface="Arial"/>
              <a:buChar char="•"/>
              <a:defRPr/>
            </a:pPr>
            <a:r>
              <a:rPr lang="en-GB" dirty="0"/>
              <a:t>Expectations and Consequences - to help prevent hateful behaviours and crime</a:t>
            </a:r>
            <a:endParaRPr lang="en-GB" dirty="0">
              <a:cs typeface="Calibri" panose="020F0502020204030204"/>
            </a:endParaRPr>
          </a:p>
          <a:p>
            <a:pPr>
              <a:defRPr/>
            </a:pPr>
            <a:endParaRPr lang="en-GB">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38C683-9137-4122-84BD-5AA5692D6A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5769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Education Scotland is taking feedback on these resources so that we can continue improving our professional learning resources.</a:t>
            </a:r>
            <a:endParaRPr lang="en-US"/>
          </a:p>
          <a:p>
            <a:r>
              <a:rPr lang="en-GB"/>
              <a:t> </a:t>
            </a:r>
            <a:endParaRPr lang="en-US"/>
          </a:p>
          <a:p>
            <a:r>
              <a:rPr lang="en-GB"/>
              <a:t>Your feedback could help us improve this resource</a:t>
            </a:r>
            <a:endParaRPr lang="en-US"/>
          </a:p>
          <a:p>
            <a:r>
              <a:rPr lang="en-GB"/>
              <a:t>Please complete this short form, using the link or QR code, to let us know what you thought of it and any suggestions you have on how it could be improved: </a:t>
            </a:r>
            <a:r>
              <a:rPr lang="en-GB">
                <a:hlinkClick r:id="rId3"/>
              </a:rPr>
              <a:t>Education Scotland Inclusion Wellbeing and Equalities Professional Learning Framework (office.com)</a:t>
            </a:r>
            <a:r>
              <a:rPr lang="en-GB"/>
              <a:t> </a:t>
            </a:r>
            <a:endParaRPr lang="en-US"/>
          </a:p>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DA6B9474-5C89-4B94-BE26-66ED3C9B0640}" type="slidenum">
              <a:rPr lang="en-GB"/>
              <a:t>23</a:t>
            </a:fld>
            <a:endParaRPr lang="en-GB"/>
          </a:p>
        </p:txBody>
      </p:sp>
    </p:spTree>
    <p:extLst>
      <p:ext uri="{BB962C8B-B14F-4D97-AF65-F5344CB8AC3E}">
        <p14:creationId xmlns:p14="http://schemas.microsoft.com/office/powerpoint/2010/main" val="3778951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 text</a:t>
            </a:r>
          </a:p>
        </p:txBody>
      </p:sp>
      <p:pic>
        <p:nvPicPr>
          <p:cNvPr id="3" name="Picture 2" descr="Inclusion, Wellbeing and Equalities logo.">
            <a:extLst>
              <a:ext uri="{FF2B5EF4-FFF2-40B4-BE49-F238E27FC236}">
                <a16:creationId xmlns:a16="http://schemas.microsoft.com/office/drawing/2014/main" id="{C4C42E85-F550-9C35-D49D-0A540B1A94F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146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79E329-6EF4-5DE6-50B1-1BFF6AE589F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26490"/>
            <a:ext cx="12192000" cy="322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B4C5E1D-53F4-46E4-A52C-30BA45122106}"/>
              </a:ext>
            </a:extLst>
          </p:cNvPr>
          <p:cNvSpPr>
            <a:spLocks noGrp="1"/>
          </p:cNvSpPr>
          <p:nvPr>
            <p:ph type="ctrTitle" hasCustomPrompt="1"/>
          </p:nvPr>
        </p:nvSpPr>
        <p:spPr>
          <a:xfrm>
            <a:off x="576714" y="2242318"/>
            <a:ext cx="10757043" cy="1017310"/>
          </a:xfrm>
        </p:spPr>
        <p:txBody>
          <a:bodyPr anchor="b"/>
          <a:lstStyle>
            <a:lvl1pPr algn="l">
              <a:defRPr sz="6000">
                <a:solidFill>
                  <a:srgbClr val="117980"/>
                </a:solidFill>
                <a:latin typeface="Roboto" panose="02000000000000000000" pitchFamily="2" charset="0"/>
                <a:ea typeface="Roboto" panose="02000000000000000000" pitchFamily="2" charset="0"/>
              </a:defRPr>
            </a:lvl1pPr>
          </a:lstStyle>
          <a:p>
            <a:r>
              <a:rPr lang="en-GB"/>
              <a:t>Click to edit title style</a:t>
            </a:r>
          </a:p>
        </p:txBody>
      </p:sp>
      <p:sp>
        <p:nvSpPr>
          <p:cNvPr id="3" name="Subtitle 2">
            <a:extLst>
              <a:ext uri="{FF2B5EF4-FFF2-40B4-BE49-F238E27FC236}">
                <a16:creationId xmlns:a16="http://schemas.microsoft.com/office/drawing/2014/main" id="{FB837757-DA60-871B-3CF4-60A602BF30FC}"/>
              </a:ext>
            </a:extLst>
          </p:cNvPr>
          <p:cNvSpPr>
            <a:spLocks noGrp="1"/>
          </p:cNvSpPr>
          <p:nvPr>
            <p:ph type="subTitle" idx="1" hasCustomPrompt="1"/>
          </p:nvPr>
        </p:nvSpPr>
        <p:spPr>
          <a:xfrm>
            <a:off x="576714" y="3436706"/>
            <a:ext cx="8051517" cy="548722"/>
          </a:xfrm>
        </p:spPr>
        <p:txBody>
          <a:bodyPr/>
          <a:lstStyle>
            <a:lvl1pPr marL="0" indent="0" algn="l">
              <a:spcAft>
                <a:spcPts val="600"/>
              </a:spcAft>
              <a:buNone/>
              <a:defRPr sz="2400">
                <a:solidFill>
                  <a:schemeClr val="tx1">
                    <a:lumMod val="75000"/>
                    <a:lumOff val="25000"/>
                  </a:schemeClr>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Education Scotland logo">
            <a:extLst>
              <a:ext uri="{FF2B5EF4-FFF2-40B4-BE49-F238E27FC236}">
                <a16:creationId xmlns:a16="http://schemas.microsoft.com/office/drawing/2014/main" id="{E75EC72F-56E6-A3F9-0C75-6CB15F7942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14" y="430115"/>
            <a:ext cx="3451891" cy="1380366"/>
          </a:xfrm>
          <a:prstGeom prst="rect">
            <a:avLst/>
          </a:prstGeom>
        </p:spPr>
      </p:pic>
      <p:grpSp>
        <p:nvGrpSpPr>
          <p:cNvPr id="9" name="Group 8" descr="Inclusion wellbeing and equalities framework banner">
            <a:extLst>
              <a:ext uri="{FF2B5EF4-FFF2-40B4-BE49-F238E27FC236}">
                <a16:creationId xmlns:a16="http://schemas.microsoft.com/office/drawing/2014/main" id="{8B958231-01F6-0738-9B58-BC286D622A62}"/>
              </a:ext>
            </a:extLst>
          </p:cNvPr>
          <p:cNvGrpSpPr/>
          <p:nvPr/>
        </p:nvGrpSpPr>
        <p:grpSpPr>
          <a:xfrm>
            <a:off x="4441860" y="415228"/>
            <a:ext cx="7315200" cy="1319795"/>
            <a:chOff x="4471327" y="334537"/>
            <a:chExt cx="7315200" cy="1319795"/>
          </a:xfrm>
        </p:grpSpPr>
        <p:pic>
          <p:nvPicPr>
            <p:cNvPr id="10" name="Picture 9" descr="This image represents Relationships. A central heart is encircled within 4 stylised icons representing gender neutral children, young people and adults.  ">
              <a:extLst>
                <a:ext uri="{FF2B5EF4-FFF2-40B4-BE49-F238E27FC236}">
                  <a16:creationId xmlns:a16="http://schemas.microsoft.com/office/drawing/2014/main" id="{B64DB252-0F85-3FB8-4E16-1521B14510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84524" y="337306"/>
              <a:ext cx="1207497" cy="1013701"/>
            </a:xfrm>
            <a:prstGeom prst="rect">
              <a:avLst/>
            </a:prstGeom>
          </p:spPr>
        </p:pic>
        <p:pic>
          <p:nvPicPr>
            <p:cNvPr id="11" name="Picture 10" descr="This image represents Wellbeing and Care. Inside a centrally placed heart shape are 3 stylised icons representing gender neutral children and young people. One icon represents wheelchair users. The supporting the heart are  3 stylised icons representing gender neutral children, young people and adults.  ">
              <a:extLst>
                <a:ext uri="{FF2B5EF4-FFF2-40B4-BE49-F238E27FC236}">
                  <a16:creationId xmlns:a16="http://schemas.microsoft.com/office/drawing/2014/main" id="{B638DE66-9C00-8B69-645C-EA09C0EF203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33392" y="349424"/>
              <a:ext cx="1212416" cy="1013504"/>
            </a:xfrm>
            <a:prstGeom prst="rect">
              <a:avLst/>
            </a:prstGeom>
          </p:spPr>
        </p:pic>
        <p:pic>
          <p:nvPicPr>
            <p:cNvPr id="12" name="Picture 11"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a:extLst>
                <a:ext uri="{FF2B5EF4-FFF2-40B4-BE49-F238E27FC236}">
                  <a16:creationId xmlns:a16="http://schemas.microsoft.com/office/drawing/2014/main" id="{5003A0F9-7373-F79B-07FE-80DC87F9E9B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65998" y="337306"/>
              <a:ext cx="1225863" cy="1025622"/>
            </a:xfrm>
            <a:prstGeom prst="rect">
              <a:avLst/>
            </a:prstGeom>
          </p:spPr>
        </p:pic>
        <p:sp>
          <p:nvSpPr>
            <p:cNvPr id="13" name="Rectangle 12">
              <a:extLst>
                <a:ext uri="{FF2B5EF4-FFF2-40B4-BE49-F238E27FC236}">
                  <a16:creationId xmlns:a16="http://schemas.microsoft.com/office/drawing/2014/main" id="{2D3802A0-84D6-F65D-A6B0-CE2B0721AB63}"/>
                </a:ext>
                <a:ext uri="{C183D7F6-B498-43B3-948B-1728B52AA6E4}">
                  <adec:decorative xmlns:adec="http://schemas.microsoft.com/office/drawing/2017/decorative" val="1"/>
                </a:ext>
              </a:extLst>
            </p:cNvPr>
            <p:cNvSpPr/>
            <p:nvPr/>
          </p:nvSpPr>
          <p:spPr>
            <a:xfrm>
              <a:off x="4471327" y="1425732"/>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Picture 13"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9BA73947-ABDA-F7FE-8ADF-853B1A61052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45948" y="354714"/>
              <a:ext cx="1167384" cy="978408"/>
            </a:xfrm>
            <a:prstGeom prst="rect">
              <a:avLst/>
            </a:prstGeom>
          </p:spPr>
        </p:pic>
        <p:pic>
          <p:nvPicPr>
            <p:cNvPr id="15" name="Picture 14" descr="This is the Education Scotland, Inclusion, Wellbeing and Equalities logo. It is blue green and yellow.">
              <a:extLst>
                <a:ext uri="{FF2B5EF4-FFF2-40B4-BE49-F238E27FC236}">
                  <a16:creationId xmlns:a16="http://schemas.microsoft.com/office/drawing/2014/main" id="{5A79C9C8-D6FC-1BF1-5D4E-74014D8455C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12279" y="334537"/>
              <a:ext cx="1961549" cy="1018152"/>
            </a:xfrm>
            <a:prstGeom prst="rect">
              <a:avLst/>
            </a:prstGeom>
          </p:spPr>
        </p:pic>
      </p:grpSp>
      <p:pic>
        <p:nvPicPr>
          <p:cNvPr id="4" name="Picture 2">
            <a:extLst>
              <a:ext uri="{FF2B5EF4-FFF2-40B4-BE49-F238E27FC236}">
                <a16:creationId xmlns:a16="http://schemas.microsoft.com/office/drawing/2014/main" id="{C06C9AAF-FC91-55CC-F61A-EBBF90221C7E}"/>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26490"/>
            <a:ext cx="12192000" cy="322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ducation Scotland logo">
            <a:extLst>
              <a:ext uri="{FF2B5EF4-FFF2-40B4-BE49-F238E27FC236}">
                <a16:creationId xmlns:a16="http://schemas.microsoft.com/office/drawing/2014/main" id="{C95E4E03-A0A4-FA4D-DB62-92BD21BDE5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714" y="430115"/>
            <a:ext cx="3451891" cy="1380366"/>
          </a:xfrm>
          <a:prstGeom prst="rect">
            <a:avLst/>
          </a:prstGeom>
        </p:spPr>
      </p:pic>
      <p:grpSp>
        <p:nvGrpSpPr>
          <p:cNvPr id="6" name="Group 5" descr="Inclusion wellbeing and equalities framework banner">
            <a:extLst>
              <a:ext uri="{FF2B5EF4-FFF2-40B4-BE49-F238E27FC236}">
                <a16:creationId xmlns:a16="http://schemas.microsoft.com/office/drawing/2014/main" id="{8BBB4132-8768-95F4-A68F-4D6138651F0B}"/>
              </a:ext>
            </a:extLst>
          </p:cNvPr>
          <p:cNvGrpSpPr/>
          <p:nvPr userDrawn="1"/>
        </p:nvGrpSpPr>
        <p:grpSpPr>
          <a:xfrm>
            <a:off x="4441860" y="415228"/>
            <a:ext cx="7315200" cy="1319795"/>
            <a:chOff x="4471327" y="334537"/>
            <a:chExt cx="7315200" cy="1319795"/>
          </a:xfrm>
        </p:grpSpPr>
        <p:pic>
          <p:nvPicPr>
            <p:cNvPr id="7" name="Picture 6" descr="This image represents Relationships. A central heart is encircled within 4 stylised icons representing gender neutral children, young people and adults.  ">
              <a:extLst>
                <a:ext uri="{FF2B5EF4-FFF2-40B4-BE49-F238E27FC236}">
                  <a16:creationId xmlns:a16="http://schemas.microsoft.com/office/drawing/2014/main" id="{3AA9C332-898E-CB07-7882-C5A7EB11BF0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84524" y="337306"/>
              <a:ext cx="1207497" cy="1013701"/>
            </a:xfrm>
            <a:prstGeom prst="rect">
              <a:avLst/>
            </a:prstGeom>
          </p:spPr>
        </p:pic>
        <p:pic>
          <p:nvPicPr>
            <p:cNvPr id="16" name="Picture 15" descr="This image represents Wellbeing and Care. Inside a centrally placed heart shape are 3 stylised icons representing gender neutral children and young people. One icon represents wheelchair users. The supporting the heart are  3 stylised icons representing gender neutral children, young people and adults.  ">
              <a:extLst>
                <a:ext uri="{FF2B5EF4-FFF2-40B4-BE49-F238E27FC236}">
                  <a16:creationId xmlns:a16="http://schemas.microsoft.com/office/drawing/2014/main" id="{E5ED9864-F75A-10C8-A097-3A6CD5B4DC7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133392" y="349424"/>
              <a:ext cx="1212416" cy="1013504"/>
            </a:xfrm>
            <a:prstGeom prst="rect">
              <a:avLst/>
            </a:prstGeom>
          </p:spPr>
        </p:pic>
        <p:pic>
          <p:nvPicPr>
            <p:cNvPr id="17" name="Picture 16"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a:extLst>
                <a:ext uri="{FF2B5EF4-FFF2-40B4-BE49-F238E27FC236}">
                  <a16:creationId xmlns:a16="http://schemas.microsoft.com/office/drawing/2014/main" id="{674D4386-4267-CCF1-83CB-74C81B7FBE0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465998" y="337306"/>
              <a:ext cx="1225863" cy="1025622"/>
            </a:xfrm>
            <a:prstGeom prst="rect">
              <a:avLst/>
            </a:prstGeom>
          </p:spPr>
        </p:pic>
        <p:sp>
          <p:nvSpPr>
            <p:cNvPr id="18" name="Rectangle 17">
              <a:extLst>
                <a:ext uri="{FF2B5EF4-FFF2-40B4-BE49-F238E27FC236}">
                  <a16:creationId xmlns:a16="http://schemas.microsoft.com/office/drawing/2014/main" id="{218C4C03-2EDA-A8D8-821E-5ACA534BAA8E}"/>
                </a:ext>
                <a:ext uri="{C183D7F6-B498-43B3-948B-1728B52AA6E4}">
                  <adec:decorative xmlns:adec="http://schemas.microsoft.com/office/drawing/2017/decorative" val="1"/>
                </a:ext>
              </a:extLst>
            </p:cNvPr>
            <p:cNvSpPr/>
            <p:nvPr userDrawn="1"/>
          </p:nvSpPr>
          <p:spPr>
            <a:xfrm>
              <a:off x="4471327" y="1425732"/>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pic>
          <p:nvPicPr>
            <p:cNvPr id="19" name="Picture 18"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207B3645-3BE6-38B9-4F34-28A6E8993B12}"/>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545948" y="354714"/>
              <a:ext cx="1167384" cy="978408"/>
            </a:xfrm>
            <a:prstGeom prst="rect">
              <a:avLst/>
            </a:prstGeom>
          </p:spPr>
        </p:pic>
        <p:pic>
          <p:nvPicPr>
            <p:cNvPr id="20" name="Picture 19" descr="This is the Education Scotland, Inclusion, Wellbeing and Equalities logo. It is blue green and yellow.">
              <a:extLst>
                <a:ext uri="{FF2B5EF4-FFF2-40B4-BE49-F238E27FC236}">
                  <a16:creationId xmlns:a16="http://schemas.microsoft.com/office/drawing/2014/main" id="{5E1D296D-E13C-43A8-CA33-AB516EB02B55}"/>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812279" y="334537"/>
              <a:ext cx="1961549" cy="1018152"/>
            </a:xfrm>
            <a:prstGeom prst="rect">
              <a:avLst/>
            </a:prstGeom>
          </p:spPr>
        </p:pic>
      </p:grpSp>
    </p:spTree>
    <p:extLst>
      <p:ext uri="{BB962C8B-B14F-4D97-AF65-F5344CB8AC3E}">
        <p14:creationId xmlns:p14="http://schemas.microsoft.com/office/powerpoint/2010/main" val="1669420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114B3-5EC7-D5C0-4800-6C6D615C2960}"/>
              </a:ext>
            </a:extLst>
          </p:cNvPr>
          <p:cNvSpPr>
            <a:spLocks noGrp="1"/>
          </p:cNvSpPr>
          <p:nvPr>
            <p:ph type="title" hasCustomPrompt="1"/>
          </p:nvPr>
        </p:nvSpPr>
        <p:spPr/>
        <p:txBody>
          <a:bodyPr/>
          <a:lstStyle>
            <a:lvl1pPr>
              <a:defRPr>
                <a:solidFill>
                  <a:srgbClr val="117980"/>
                </a:solidFill>
              </a:defRPr>
            </a:lvl1pPr>
          </a:lstStyle>
          <a:p>
            <a:r>
              <a:rPr lang="en-GB"/>
              <a:t>Click to edit title</a:t>
            </a:r>
          </a:p>
        </p:txBody>
      </p:sp>
      <p:sp>
        <p:nvSpPr>
          <p:cNvPr id="3" name="Content Placeholder 2">
            <a:extLst>
              <a:ext uri="{FF2B5EF4-FFF2-40B4-BE49-F238E27FC236}">
                <a16:creationId xmlns:a16="http://schemas.microsoft.com/office/drawing/2014/main" id="{B13075FC-CDF3-D1B7-C3F9-AD6CCBD57896}"/>
              </a:ext>
            </a:extLst>
          </p:cNvPr>
          <p:cNvSpPr>
            <a:spLocks noGrp="1"/>
          </p:cNvSpPr>
          <p:nvPr>
            <p:ph idx="1" hasCustomPrompt="1"/>
          </p:nvPr>
        </p:nvSpPr>
        <p:spPr>
          <a:xfrm>
            <a:off x="838200" y="1843209"/>
            <a:ext cx="10515600" cy="4351338"/>
          </a:xfrm>
        </p:spPr>
        <p:txBody>
          <a:bodyPr/>
          <a:lstStyle>
            <a:lvl1pPr>
              <a:defRPr>
                <a:solidFill>
                  <a:schemeClr val="tx1">
                    <a:lumMod val="75000"/>
                    <a:lumOff val="25000"/>
                  </a:schemeClr>
                </a:solidFill>
              </a:defRPr>
            </a:lvl1pPr>
          </a:lstStyle>
          <a:p>
            <a:pPr lvl="0"/>
            <a:r>
              <a:rPr lang="en-GB"/>
              <a:t>Click to edit text</a:t>
            </a:r>
          </a:p>
        </p:txBody>
      </p:sp>
    </p:spTree>
    <p:extLst>
      <p:ext uri="{BB962C8B-B14F-4D97-AF65-F5344CB8AC3E}">
        <p14:creationId xmlns:p14="http://schemas.microsoft.com/office/powerpoint/2010/main" val="257345344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839788" y="390418"/>
            <a:ext cx="5530190" cy="883578"/>
          </a:xfrm>
        </p:spPr>
        <p:txBody>
          <a:bodyPr anchor="b">
            <a:noAutofit/>
          </a:bodyPr>
          <a:lstStyle>
            <a:lvl1pPr>
              <a:defRPr sz="4400">
                <a:solidFill>
                  <a:srgbClr val="117980"/>
                </a:solidFill>
              </a:defRPr>
            </a:lvl1pPr>
          </a:lstStyle>
          <a:p>
            <a:r>
              <a:rPr lang="en-GB"/>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6657654" y="390418"/>
            <a:ext cx="4697734" cy="54706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839788" y="1520575"/>
            <a:ext cx="5530190"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text</a:t>
            </a:r>
          </a:p>
        </p:txBody>
      </p:sp>
    </p:spTree>
    <p:extLst>
      <p:ext uri="{BB962C8B-B14F-4D97-AF65-F5344CB8AC3E}">
        <p14:creationId xmlns:p14="http://schemas.microsoft.com/office/powerpoint/2010/main" val="8708904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9382999" cy="911939"/>
          </a:xfrm>
        </p:spPr>
        <p:txBody>
          <a:bodyPr anchor="b">
            <a:noAutofit/>
          </a:bodyPr>
          <a:lstStyle>
            <a:lvl1pPr>
              <a:defRPr sz="4400">
                <a:solidFill>
                  <a:srgbClr val="117980"/>
                </a:solidFill>
              </a:defRPr>
            </a:lvl1pPr>
          </a:lstStyle>
          <a:p>
            <a:r>
              <a:rPr lang="en-GB"/>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5" y="1643865"/>
            <a:ext cx="4697734"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5959011" y="1643865"/>
            <a:ext cx="5815174" cy="4880225"/>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text</a:t>
            </a:r>
          </a:p>
        </p:txBody>
      </p:sp>
    </p:spTree>
    <p:extLst>
      <p:ext uri="{BB962C8B-B14F-4D97-AF65-F5344CB8AC3E}">
        <p14:creationId xmlns:p14="http://schemas.microsoft.com/office/powerpoint/2010/main" val="263232917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10572107" cy="911939"/>
          </a:xfrm>
        </p:spPr>
        <p:txBody>
          <a:bodyPr anchor="b">
            <a:noAutofit/>
          </a:bodyPr>
          <a:lstStyle>
            <a:lvl1pPr>
              <a:defRPr sz="4400">
                <a:solidFill>
                  <a:srgbClr val="117980"/>
                </a:solidFill>
              </a:defRPr>
            </a:lvl1pPr>
          </a:lstStyle>
          <a:p>
            <a:r>
              <a:rPr lang="en-GB"/>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4" y="1643865"/>
            <a:ext cx="10572107"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1507974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 text</a:t>
            </a:r>
          </a:p>
        </p:txBody>
      </p:sp>
      <p:pic>
        <p:nvPicPr>
          <p:cNvPr id="3" name="Picture 2" descr="Inclusion, Wellbeing and Equalities logo.">
            <a:extLst>
              <a:ext uri="{FF2B5EF4-FFF2-40B4-BE49-F238E27FC236}">
                <a16:creationId xmlns:a16="http://schemas.microsoft.com/office/drawing/2014/main" id="{C4C42E85-F550-9C35-D49D-0A540B1A94F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 text</a:t>
            </a:r>
          </a:p>
        </p:txBody>
      </p:sp>
    </p:spTree>
    <p:extLst>
      <p:ext uri="{BB962C8B-B14F-4D97-AF65-F5344CB8AC3E}">
        <p14:creationId xmlns:p14="http://schemas.microsoft.com/office/powerpoint/2010/main" val="1080919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9522212"/>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74984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9A0AE5B-24DB-4221-B7E3-6F56A12AF65C}"/>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249137461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23/09/2025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55044A-3574-DAF8-057C-3CB66EE5A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EDC544-3EF9-A5BC-30CF-6B2E3A988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97805982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32" r:id="rId7"/>
    <p:sldLayoutId id="2147483763" r:id="rId8"/>
    <p:sldLayoutId id="2147483764" r:id="rId9"/>
    <p:sldLayoutId id="2147483765"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gov.scot/professional-learning/leading-professional-learning/inclusion-wellbeing-and-equalities-framework/"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hyperlink" Target="https://education.gov.scot/professional-learning/national-approach-to-professional-learning/the-national-model-of-professional-learni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scot/publications/hate-crime-and-public-order-scotland-act-factsheet/"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LIn80Ka--4Y?start=14&amp;feature=oembed" TargetMode="Externa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hyperlink" Target="http://the-classroom.org.uk/wp-content/uploads/2014/07/Prejudice_And_Allport_Scale.pdf-1.pd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2.mp4"/><Relationship Id="rId7" Type="http://schemas.openxmlformats.org/officeDocument/2006/relationships/hyperlink" Target="https://www.youtube.com/watch?v=PsB0R_2HFrw"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11" Type="http://schemas.openxmlformats.org/officeDocument/2006/relationships/image" Target="../media/image20.png"/><Relationship Id="rId5" Type="http://schemas.openxmlformats.org/officeDocument/2006/relationships/slideLayout" Target="../slideLayouts/slideLayout21.xml"/><Relationship Id="rId10" Type="http://schemas.microsoft.com/office/2017/04/relationships/track" Target="../media/track1.vtt"/><Relationship Id="rId4" Type="http://schemas.openxmlformats.org/officeDocument/2006/relationships/video" Target="../media/media2.mp4"/><Relationship Id="rId9" Type="http://schemas.openxmlformats.org/officeDocument/2006/relationships/hyperlink" Target="https://www.youtube.com/watch?v=t1Im4eP-4U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hyperlink" Target="https://www.actiononprejudice.info/library/speak-up/"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hyperlink" Target="https://www.gov.scot/binaries/content/documents/govscot/publications/advice-and-guidance/2024/11/respect-national-approach-anti-bullying/documents/respect-national-approach-anti-bullying-scotlands-children-young-people/respect-national-approach-anti-bullying-scotlands-children-young-people/govscot%3Adocument/respect-national-approach-anti-bullying-scotlands-children-young-people.pdf"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hyperlink" Target="https://safer.scot/" TargetMode="External"/><Relationship Id="rId3" Type="http://schemas.openxmlformats.org/officeDocument/2006/relationships/notesSlide" Target="../notesSlides/notesSlide15.xml"/><Relationship Id="rId7" Type="http://schemas.openxmlformats.org/officeDocument/2006/relationships/hyperlink" Target="https://www.fearless.org/" TargetMode="External"/><Relationship Id="rId2" Type="http://schemas.openxmlformats.org/officeDocument/2006/relationships/slideLayout" Target="../slideLayouts/slideLayout14.xml"/><Relationship Id="rId1" Type="http://schemas.openxmlformats.org/officeDocument/2006/relationships/video" Target="https://www.youtube.com/embed/MylKWQag-aA?feature=oembed" TargetMode="External"/><Relationship Id="rId6" Type="http://schemas.openxmlformats.org/officeDocument/2006/relationships/hyperlink" Target="https://www.scotland.police.uk/contact-us/reporting-hate-crime/third-party-reporting-centres/" TargetMode="External"/><Relationship Id="rId5" Type="http://schemas.openxmlformats.org/officeDocument/2006/relationships/hyperlink" Target="https://www.scotland.police.uk/secureforms/c3/" TargetMode="External"/><Relationship Id="rId4" Type="http://schemas.openxmlformats.org/officeDocument/2006/relationships/image" Target="../media/image25.jpeg"/><Relationship Id="rId9" Type="http://schemas.openxmlformats.org/officeDocument/2006/relationships/hyperlink" Target="https://www.youtube.com/watch?v=MylKWQag-aA"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hyperlink" Target="https://www.actiononprejudice.info/wp-content/uploads/2022/10/5078_Youthlink_Exercise_one_V3.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www.respectme.org.uk/" TargetMode="External"/><Relationship Id="rId5" Type="http://schemas.openxmlformats.org/officeDocument/2006/relationships/image" Target="../media/image3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sacro.org.uk/services/justice/community-justice" TargetMode="External"/><Relationship Id="rId13" Type="http://schemas.openxmlformats.org/officeDocument/2006/relationships/hyperlink" Target="https://www.actiononprejudice.info/" TargetMode="External"/><Relationship Id="rId3" Type="http://schemas.openxmlformats.org/officeDocument/2006/relationships/hyperlink" Target="https://education.gov.scot/resources/promoting-positive-relationships-and-behaviour-in-educational-settings/" TargetMode="External"/><Relationship Id="rId7" Type="http://schemas.openxmlformats.org/officeDocument/2006/relationships/hyperlink" Target="https://tie.scot/professional-learning/teachers/digital-discourse-initiative-cpd/" TargetMode="External"/><Relationship Id="rId12" Type="http://schemas.openxmlformats.org/officeDocument/2006/relationships/hyperlink" Target="https://www.gov.scot/binaries/content/documents/govscot/publications/strategy-plan/2023/03/hate-crime-strategy-scotland2/documents/hate-crime-strategy-scotland-march-2023/hate-crime-strategy-scotland-march-2023/govscot%3Adocument/hate-crime-strategy-scotland-march-2023.pdf"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ww.actiononprejudice.info/library/speak-up/" TargetMode="External"/><Relationship Id="rId11" Type="http://schemas.openxmlformats.org/officeDocument/2006/relationships/hyperlink" Target="https://www.educateagainsthate.com/resources/online-misinformation-the-uk-riots/" TargetMode="External"/><Relationship Id="rId5" Type="http://schemas.openxmlformats.org/officeDocument/2006/relationships/hyperlink" Target="https://tie.scot/" TargetMode="External"/><Relationship Id="rId15" Type="http://schemas.openxmlformats.org/officeDocument/2006/relationships/hyperlink" Target="https://iammescotlandeducation.org.uk/" TargetMode="External"/><Relationship Id="rId10" Type="http://schemas.openxmlformats.org/officeDocument/2006/relationships/hyperlink" Target="https://diwc.co.uk/topics/misinformation-and-disinformation/" TargetMode="External"/><Relationship Id="rId4" Type="http://schemas.openxmlformats.org/officeDocument/2006/relationships/hyperlink" Target="https://www.noknivesbetterlives.com/courses/restorative-approaches-and-hate-crime/" TargetMode="External"/><Relationship Id="rId9" Type="http://schemas.openxmlformats.org/officeDocument/2006/relationships/hyperlink" Target="https://www.actiononprejudice.info/library/the-southport-attack-rumours-to-riots/" TargetMode="External"/><Relationship Id="rId14" Type="http://schemas.openxmlformats.org/officeDocument/2006/relationships/hyperlink" Target="https://www.copfs.gov.uk/resources/for-schools/"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view.officeapps.live.com/op/view.aspx?src=https%3A%2F%2Feducation.gov.scot%2Fmedia%2Fx4kbrzjy%2Fiwe-talking-about-diversity-informed-level.pptx&amp;wdOrigin=BROWSELINK" TargetMode="External"/><Relationship Id="rId3" Type="http://schemas.openxmlformats.org/officeDocument/2006/relationships/hyperlink" Target="https://view.officeapps.live.com/op/view.aspx?src=https%3A%2F%2Feducation.gov.scot%2Fmedia%2F1zxmfhjb%2Fbias-and-inequality-informed.pptx&amp;wdOrigin=BROWSELINK" TargetMode="External"/><Relationship Id="rId7" Type="http://schemas.openxmlformats.org/officeDocument/2006/relationships/hyperlink" Target="https://view.officeapps.live.com/op/view.aspx?src=https%3A%2F%2Feducation.gov.scot%2Fmedia%2Fnodjnwfm%2Fiwe-mirrors-and-windows-informed-level.pptx&amp;wdOrigin=BROWSELINK" TargetMode="External"/><Relationship Id="rId12" Type="http://schemas.openxmlformats.org/officeDocument/2006/relationships/hyperlink" Target="https://view.officeapps.live.com/op/view.aspx?src=https%3A%2F%2Feducation.gov.scot%2Fmedia%2F2nzntf3c%2Fexpectations-and-consequences-informed-level.pptx&amp;wdOrigin=BROWSELIN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view.officeapps.live.com/op/view.aspx?src=https%3A%2F%2Feducation.gov.scot%2Fmedia%2F50dnhxjw%2Fdevelop-your-religious-literacy-part-2.pptx&amp;wdOrigin=BROWSELINK" TargetMode="External"/><Relationship Id="rId11" Type="http://schemas.openxmlformats.org/officeDocument/2006/relationships/hyperlink" Target="https://view.officeapps.live.com/op/view.aspx?src=https%3A%2F%2Feducation.gov.scot%2Fmedia%2Fkcmj0hhr%2Fco-regulation-and-de-escalation-informed-level.pptx&amp;wdOrigin=BROWSELINK" TargetMode="External"/><Relationship Id="rId5" Type="http://schemas.openxmlformats.org/officeDocument/2006/relationships/hyperlink" Target="https://view.officeapps.live.com/op/view.aspx?src=https%3A%2F%2Feducation.gov.scot%2Fmedia%2F3c1awid2%2Fdevelop-your-religious-literacy-part-1.pptx&amp;wdOrigin=BROWSELINK" TargetMode="External"/><Relationship Id="rId10" Type="http://schemas.openxmlformats.org/officeDocument/2006/relationships/hyperlink" Target="https://view.officeapps.live.com/op/view.aspx?src=https%3A%2F%2Feducation.gov.scot%2Fmedia%2Ftewpi5sk%2Factive-listening-informed-level.pptx&amp;wdOrigin=BROWSELINK" TargetMode="External"/><Relationship Id="rId4" Type="http://schemas.openxmlformats.org/officeDocument/2006/relationships/hyperlink" Target="https://view.officeapps.live.com/op/view.aspx?src=https%3A%2F%2Feducation.gov.scot%2Fmedia%2F50knqckn%2Fimpact-of-inequality-informed-level.pptx&amp;wdOrigin=BROWSELINK" TargetMode="External"/><Relationship Id="rId9" Type="http://schemas.openxmlformats.org/officeDocument/2006/relationships/hyperlink" Target="https://view.officeapps.live.com/op/view.aspx?src=https%3A%2F%2Feducation.gov.scot%2Fmedia%2Fzi3lrflb%2Frelational-approaches-informed-level.pptx&amp;wdOrigin=BROWSELINK"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forms.office.com/e/J2NQUuCHji&#8203;"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441F-F436-33B3-1D08-1064FEDB5AC3}"/>
              </a:ext>
            </a:extLst>
          </p:cNvPr>
          <p:cNvSpPr>
            <a:spLocks noGrp="1"/>
          </p:cNvSpPr>
          <p:nvPr>
            <p:ph type="ctrTitle"/>
          </p:nvPr>
        </p:nvSpPr>
        <p:spPr/>
        <p:txBody>
          <a:bodyPr>
            <a:normAutofit/>
          </a:bodyPr>
          <a:lstStyle/>
          <a:p>
            <a:r>
              <a:rPr lang="en-GB" sz="4000"/>
              <a:t>Hate crime and prejudice-based behaviours </a:t>
            </a:r>
          </a:p>
        </p:txBody>
      </p:sp>
      <p:sp>
        <p:nvSpPr>
          <p:cNvPr id="3" name="Subtitle 2">
            <a:extLst>
              <a:ext uri="{FF2B5EF4-FFF2-40B4-BE49-F238E27FC236}">
                <a16:creationId xmlns:a16="http://schemas.microsoft.com/office/drawing/2014/main" id="{682EB147-A37F-3238-1592-41498AC5385F}"/>
              </a:ext>
            </a:extLst>
          </p:cNvPr>
          <p:cNvSpPr>
            <a:spLocks noGrp="1"/>
          </p:cNvSpPr>
          <p:nvPr>
            <p:ph type="subTitle" idx="1"/>
          </p:nvPr>
        </p:nvSpPr>
        <p:spPr>
          <a:xfrm>
            <a:off x="576714" y="3436706"/>
            <a:ext cx="10663715" cy="548722"/>
          </a:xfrm>
        </p:spPr>
        <p:txBody>
          <a:bodyPr>
            <a:noAutofit/>
          </a:bodyPr>
          <a:lstStyle/>
          <a:p>
            <a:r>
              <a:rPr lang="en-GB">
                <a:hlinkClick r:id="rId3"/>
              </a:rPr>
              <a:t>Inclusion, Wellbeing and Equalities Framework</a:t>
            </a:r>
            <a:endParaRPr lang="en-GB"/>
          </a:p>
        </p:txBody>
      </p:sp>
      <p:sp>
        <p:nvSpPr>
          <p:cNvPr id="4" name="Subtitle 2">
            <a:extLst>
              <a:ext uri="{FF2B5EF4-FFF2-40B4-BE49-F238E27FC236}">
                <a16:creationId xmlns:a16="http://schemas.microsoft.com/office/drawing/2014/main" id="{F16CA70C-691F-4932-6FB6-569E8A5BD9D6}"/>
              </a:ext>
            </a:extLst>
          </p:cNvPr>
          <p:cNvSpPr txBox="1">
            <a:spLocks/>
          </p:cNvSpPr>
          <p:nvPr/>
        </p:nvSpPr>
        <p:spPr>
          <a:xfrm>
            <a:off x="576714" y="4162506"/>
            <a:ext cx="8051517" cy="548722"/>
          </a:xfrm>
          <a:prstGeom prst="rect">
            <a:avLst/>
          </a:prstGeom>
        </p:spPr>
        <p:txBody>
          <a:bodyPr vert="horz" lIns="91440" tIns="45720" rIns="91440" bIns="45720" rtlCol="0" anchor="t">
            <a:noAutofit/>
          </a:bodyPr>
          <a:lstStyle>
            <a:lvl1pPr marL="0" indent="0" algn="l" defTabSz="914400" rtl="0" eaLnBrk="1" latinLnBrk="0" hangingPunct="1">
              <a:lnSpc>
                <a:spcPct val="150000"/>
              </a:lnSpc>
              <a:spcBef>
                <a:spcPts val="0"/>
              </a:spcBef>
              <a:spcAft>
                <a:spcPts val="600"/>
              </a:spcAft>
              <a:buFont typeface="Arial" panose="020B0604020202020204" pitchFamily="34" charset="0"/>
              <a:buNone/>
              <a:defRPr sz="2400" kern="1200">
                <a:solidFill>
                  <a:schemeClr val="tx1">
                    <a:lumMod val="75000"/>
                    <a:lumOff val="25000"/>
                  </a:schemeClr>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50000"/>
              </a:lnSpc>
              <a:spcBef>
                <a:spcPts val="0"/>
              </a:spcBef>
              <a:spcAft>
                <a:spcPts val="0"/>
              </a:spcAft>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a:latin typeface="Roboto"/>
                <a:ea typeface="Roboto"/>
                <a:cs typeface="Roboto"/>
              </a:rPr>
              <a:t>Rights and equalities: informed level</a:t>
            </a:r>
            <a:endParaRPr lang="en-GB" b="1" dirty="0">
              <a:latin typeface="Roboto"/>
              <a:ea typeface="Roboto"/>
              <a:cs typeface="Roboto"/>
            </a:endParaRPr>
          </a:p>
        </p:txBody>
      </p:sp>
      <p:pic>
        <p:nvPicPr>
          <p:cNvPr id="5" name="Picture 4" descr="YouthLink Scotland logo">
            <a:extLst>
              <a:ext uri="{FF2B5EF4-FFF2-40B4-BE49-F238E27FC236}">
                <a16:creationId xmlns:a16="http://schemas.microsoft.com/office/drawing/2014/main" id="{C9772782-47A6-102D-8DA7-290A13392319}"/>
              </a:ext>
            </a:extLst>
          </p:cNvPr>
          <p:cNvPicPr>
            <a:picLocks noChangeAspect="1"/>
          </p:cNvPicPr>
          <p:nvPr/>
        </p:nvPicPr>
        <p:blipFill>
          <a:blip r:embed="rId4"/>
          <a:stretch>
            <a:fillRect/>
          </a:stretch>
        </p:blipFill>
        <p:spPr>
          <a:xfrm>
            <a:off x="5671451" y="1882317"/>
            <a:ext cx="1847850" cy="542925"/>
          </a:xfrm>
          <a:prstGeom prst="rect">
            <a:avLst/>
          </a:prstGeom>
        </p:spPr>
      </p:pic>
      <p:pic>
        <p:nvPicPr>
          <p:cNvPr id="6" name="Picture 5" descr="Scottish Government logo">
            <a:extLst>
              <a:ext uri="{FF2B5EF4-FFF2-40B4-BE49-F238E27FC236}">
                <a16:creationId xmlns:a16="http://schemas.microsoft.com/office/drawing/2014/main" id="{EC5C5480-8E70-D255-B812-61F1D7196DE6}"/>
              </a:ext>
            </a:extLst>
          </p:cNvPr>
          <p:cNvPicPr>
            <a:picLocks noChangeAspect="1"/>
          </p:cNvPicPr>
          <p:nvPr/>
        </p:nvPicPr>
        <p:blipFill>
          <a:blip r:embed="rId5"/>
          <a:stretch>
            <a:fillRect/>
          </a:stretch>
        </p:blipFill>
        <p:spPr>
          <a:xfrm>
            <a:off x="7660011" y="1940043"/>
            <a:ext cx="2667000" cy="476250"/>
          </a:xfrm>
          <a:prstGeom prst="rect">
            <a:avLst/>
          </a:prstGeom>
        </p:spPr>
      </p:pic>
      <p:pic>
        <p:nvPicPr>
          <p:cNvPr id="7" name="Picture 6" descr="Respectme logo">
            <a:extLst>
              <a:ext uri="{FF2B5EF4-FFF2-40B4-BE49-F238E27FC236}">
                <a16:creationId xmlns:a16="http://schemas.microsoft.com/office/drawing/2014/main" id="{D4C02ED2-6AF0-1F27-D574-506970ED8959}"/>
              </a:ext>
            </a:extLst>
          </p:cNvPr>
          <p:cNvPicPr>
            <a:picLocks noChangeAspect="1"/>
          </p:cNvPicPr>
          <p:nvPr/>
        </p:nvPicPr>
        <p:blipFill>
          <a:blip r:embed="rId6"/>
          <a:stretch>
            <a:fillRect/>
          </a:stretch>
        </p:blipFill>
        <p:spPr>
          <a:xfrm>
            <a:off x="10608431" y="1805829"/>
            <a:ext cx="1181100" cy="609600"/>
          </a:xfrm>
          <a:prstGeom prst="rect">
            <a:avLst/>
          </a:prstGeom>
        </p:spPr>
      </p:pic>
    </p:spTree>
    <p:extLst>
      <p:ext uri="{BB962C8B-B14F-4D97-AF65-F5344CB8AC3E}">
        <p14:creationId xmlns:p14="http://schemas.microsoft.com/office/powerpoint/2010/main" val="509881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A57D-4331-9A9A-CE81-5290B4E1CC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83AAE3-6B25-6743-7D0D-55BBBBAC6E43}"/>
              </a:ext>
            </a:extLst>
          </p:cNvPr>
          <p:cNvSpPr>
            <a:spLocks noGrp="1"/>
          </p:cNvSpPr>
          <p:nvPr>
            <p:ph type="title"/>
          </p:nvPr>
        </p:nvSpPr>
        <p:spPr>
          <a:xfrm>
            <a:off x="335261" y="329856"/>
            <a:ext cx="5530190" cy="883578"/>
          </a:xfrm>
        </p:spPr>
        <p:txBody>
          <a:bodyPr/>
          <a:lstStyle/>
          <a:p>
            <a:r>
              <a:rPr lang="en-GB"/>
              <a:t>Welcome</a:t>
            </a:r>
          </a:p>
        </p:txBody>
      </p:sp>
      <p:sp>
        <p:nvSpPr>
          <p:cNvPr id="6" name="Text Placeholder 5">
            <a:extLst>
              <a:ext uri="{FF2B5EF4-FFF2-40B4-BE49-F238E27FC236}">
                <a16:creationId xmlns:a16="http://schemas.microsoft.com/office/drawing/2014/main" id="{DF5BC9FD-E617-8A6B-5625-BA84C8DCE278}"/>
              </a:ext>
            </a:extLst>
          </p:cNvPr>
          <p:cNvSpPr>
            <a:spLocks noGrp="1"/>
          </p:cNvSpPr>
          <p:nvPr>
            <p:ph type="body" sz="half" idx="2"/>
          </p:nvPr>
        </p:nvSpPr>
        <p:spPr>
          <a:xfrm>
            <a:off x="335259" y="1488821"/>
            <a:ext cx="6570663" cy="5014205"/>
          </a:xfrm>
        </p:spPr>
        <p:txBody>
          <a:bodyPr vert="horz" lIns="91440" tIns="45720" rIns="91440" bIns="45720" rtlCol="0" anchor="t">
            <a:normAutofit fontScale="92500"/>
          </a:bodyPr>
          <a:lstStyle/>
          <a:p>
            <a:pPr>
              <a:spcAft>
                <a:spcPts val="600"/>
              </a:spcAft>
            </a:pPr>
            <a:r>
              <a:rPr lang="en-GB" b="0" i="0" u="none" strike="noStrike" dirty="0">
                <a:solidFill>
                  <a:srgbClr val="000000"/>
                </a:solidFill>
                <a:effectLst/>
              </a:rPr>
              <a:t>This professional learning resource will support understanding of: </a:t>
            </a:r>
          </a:p>
          <a:p>
            <a:pPr marL="342900" indent="-342900">
              <a:spcAft>
                <a:spcPts val="600"/>
              </a:spcAft>
              <a:buChar char="•"/>
            </a:pPr>
            <a:r>
              <a:rPr lang="en-GB" dirty="0">
                <a:solidFill>
                  <a:schemeClr val="tx1"/>
                </a:solidFill>
                <a:latin typeface="Roboto"/>
                <a:ea typeface="Roboto"/>
                <a:cs typeface="Roboto"/>
              </a:rPr>
              <a:t>prejudice-based behaviours and hate crime in education settings</a:t>
            </a:r>
            <a:endParaRPr lang="en-GB" dirty="0">
              <a:solidFill>
                <a:schemeClr val="tx1"/>
              </a:solidFill>
              <a:cs typeface="Roboto" panose="02000000000000000000" pitchFamily="2" charset="0"/>
            </a:endParaRPr>
          </a:p>
          <a:p>
            <a:pPr marL="342900" indent="-342900">
              <a:spcAft>
                <a:spcPts val="600"/>
              </a:spcAft>
              <a:buFont typeface="Arial" panose="020B0604020202020204" pitchFamily="34" charset="0"/>
              <a:buChar char="•"/>
            </a:pPr>
            <a:r>
              <a:rPr lang="en-GB" dirty="0">
                <a:solidFill>
                  <a:schemeClr val="tx1"/>
                </a:solidFill>
                <a:latin typeface="Roboto"/>
                <a:ea typeface="Roboto"/>
                <a:cs typeface="Roboto"/>
              </a:rPr>
              <a:t>early signs of prejudice-based behaviours and hate crime</a:t>
            </a:r>
            <a:endParaRPr lang="en-GB" dirty="0" err="1">
              <a:solidFill>
                <a:schemeClr val="tx1"/>
              </a:solidFill>
              <a:cs typeface="Roboto"/>
            </a:endParaRPr>
          </a:p>
          <a:p>
            <a:pPr marL="342900" indent="-342900">
              <a:spcAft>
                <a:spcPts val="600"/>
              </a:spcAft>
              <a:buFont typeface="Arial" panose="020B0604020202020204" pitchFamily="34" charset="0"/>
              <a:buChar char="•"/>
            </a:pPr>
            <a:r>
              <a:rPr lang="en-GB" dirty="0">
                <a:solidFill>
                  <a:schemeClr val="tx1"/>
                </a:solidFill>
                <a:latin typeface="Roboto"/>
                <a:ea typeface="Roboto"/>
                <a:cs typeface="Roboto"/>
              </a:rPr>
              <a:t>what to do when prejudice-based behaviours and hate crime occur</a:t>
            </a:r>
          </a:p>
          <a:p>
            <a:pPr marL="342900" indent="-342900">
              <a:spcAft>
                <a:spcPts val="600"/>
              </a:spcAft>
              <a:buFont typeface="Arial" panose="020B0604020202020204" pitchFamily="34" charset="0"/>
              <a:buChar char="•"/>
            </a:pPr>
            <a:r>
              <a:rPr lang="en-GB" dirty="0">
                <a:solidFill>
                  <a:schemeClr val="tx1"/>
                </a:solidFill>
                <a:latin typeface="Roboto"/>
                <a:ea typeface="Roboto"/>
                <a:cs typeface="Roboto"/>
              </a:rPr>
              <a:t>how to report them and support those affected</a:t>
            </a:r>
            <a:endParaRPr lang="en-GB">
              <a:solidFill>
                <a:schemeClr val="tx1"/>
              </a:solidFill>
            </a:endParaRPr>
          </a:p>
          <a:p>
            <a:pPr marL="342900" indent="-342900">
              <a:spcAft>
                <a:spcPts val="600"/>
              </a:spcAft>
              <a:buChar char="•"/>
            </a:pPr>
            <a:endParaRPr lang="en-GB" dirty="0">
              <a:solidFill>
                <a:schemeClr val="tx1"/>
              </a:solidFill>
              <a:cs typeface="Roboto"/>
            </a:endParaRPr>
          </a:p>
          <a:p>
            <a:pPr marL="342900" indent="-342900">
              <a:spcAft>
                <a:spcPts val="600"/>
              </a:spcAft>
              <a:buFont typeface="Arial" panose="020B0604020202020204" pitchFamily="34" charset="0"/>
              <a:buChar char="•"/>
            </a:pPr>
            <a:endParaRPr lang="en-GB" dirty="0">
              <a:solidFill>
                <a:schemeClr val="tx1"/>
              </a:solidFill>
              <a:cs typeface="Roboto"/>
            </a:endParaRPr>
          </a:p>
          <a:p>
            <a:pPr marL="342900" indent="-342900">
              <a:buFont typeface="Arial" panose="020B0604020202020204" pitchFamily="34" charset="0"/>
              <a:buChar char="•"/>
            </a:pPr>
            <a:endParaRPr lang="en-GB" dirty="0">
              <a:solidFill>
                <a:schemeClr val="tx1"/>
              </a:solidFill>
              <a:cs typeface="Roboto"/>
            </a:endParaRPr>
          </a:p>
        </p:txBody>
      </p:sp>
      <p:pic>
        <p:nvPicPr>
          <p:cNvPr id="5122" name="Picture 2" descr="Graphic showing the national model of professional learning. Full description in the link.">
            <a:extLst>
              <a:ext uri="{FF2B5EF4-FFF2-40B4-BE49-F238E27FC236}">
                <a16:creationId xmlns:a16="http://schemas.microsoft.com/office/drawing/2014/main" id="{88423982-FF58-F0C1-A61C-5B61FEEA9A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1090" y="769529"/>
            <a:ext cx="4667250" cy="4543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8">
            <a:extLst>
              <a:ext uri="{FF2B5EF4-FFF2-40B4-BE49-F238E27FC236}">
                <a16:creationId xmlns:a16="http://schemas.microsoft.com/office/drawing/2014/main" id="{241E172A-23B9-ADD8-4EF3-EBB2FB755471}"/>
              </a:ext>
            </a:extLst>
          </p:cNvPr>
          <p:cNvSpPr txBox="1">
            <a:spLocks/>
          </p:cNvSpPr>
          <p:nvPr/>
        </p:nvSpPr>
        <p:spPr>
          <a:xfrm>
            <a:off x="7037898" y="5429068"/>
            <a:ext cx="5013634" cy="1067982"/>
          </a:xfrm>
          <a:prstGeom prst="rect">
            <a:avLst/>
          </a:prstGeom>
        </p:spPr>
        <p:txBody>
          <a:bodyPr>
            <a:normAutofit lnSpcReduction="10000"/>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hlinkClick r:id="rId4"/>
              </a:rPr>
              <a:t>The national model of professional learning (education.gov.scot</a:t>
            </a:r>
            <a:r>
              <a:rPr lang="en-GB"/>
              <a:t>)</a:t>
            </a:r>
          </a:p>
        </p:txBody>
      </p:sp>
    </p:spTree>
    <p:extLst>
      <p:ext uri="{BB962C8B-B14F-4D97-AF65-F5344CB8AC3E}">
        <p14:creationId xmlns:p14="http://schemas.microsoft.com/office/powerpoint/2010/main" val="57262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99DC-E45F-1927-E6AC-911A767083B3}"/>
              </a:ext>
            </a:extLst>
          </p:cNvPr>
          <p:cNvSpPr>
            <a:spLocks noGrp="1"/>
          </p:cNvSpPr>
          <p:nvPr>
            <p:ph type="title"/>
          </p:nvPr>
        </p:nvSpPr>
        <p:spPr>
          <a:xfrm>
            <a:off x="440195" y="281556"/>
            <a:ext cx="10515600" cy="1325563"/>
          </a:xfrm>
        </p:spPr>
        <p:txBody>
          <a:bodyPr/>
          <a:lstStyle/>
          <a:p>
            <a:r>
              <a:rPr lang="en-GB"/>
              <a:t>Diversity and intersectionality</a:t>
            </a:r>
          </a:p>
        </p:txBody>
      </p:sp>
      <p:grpSp>
        <p:nvGrpSpPr>
          <p:cNvPr id="4" name="Group 3">
            <a:extLst>
              <a:ext uri="{FF2B5EF4-FFF2-40B4-BE49-F238E27FC236}">
                <a16:creationId xmlns:a16="http://schemas.microsoft.com/office/drawing/2014/main" id="{0489356D-BFA6-EEF3-C21C-E4CD575367FE}"/>
              </a:ext>
              <a:ext uri="{C183D7F6-B498-43B3-948B-1728B52AA6E4}">
                <adec:decorative xmlns:adec="http://schemas.microsoft.com/office/drawing/2017/decorative" val="1"/>
              </a:ext>
            </a:extLst>
          </p:cNvPr>
          <p:cNvGrpSpPr/>
          <p:nvPr/>
        </p:nvGrpSpPr>
        <p:grpSpPr>
          <a:xfrm>
            <a:off x="3134106" y="1805795"/>
            <a:ext cx="5127777" cy="4451335"/>
            <a:chOff x="4180888" y="1643605"/>
            <a:chExt cx="3399341" cy="3399340"/>
          </a:xfrm>
        </p:grpSpPr>
        <p:sp>
          <p:nvSpPr>
            <p:cNvPr id="5" name="Oval 4" descr="This image shows circle ">
              <a:extLst>
                <a:ext uri="{FF2B5EF4-FFF2-40B4-BE49-F238E27FC236}">
                  <a16:creationId xmlns:a16="http://schemas.microsoft.com/office/drawing/2014/main" id="{DE58301F-8812-87A1-F235-DA791B57A21B}"/>
                </a:ext>
              </a:extLst>
            </p:cNvPr>
            <p:cNvSpPr>
              <a:spLocks noChangeAspect="1"/>
            </p:cNvSpPr>
            <p:nvPr/>
          </p:nvSpPr>
          <p:spPr>
            <a:xfrm>
              <a:off x="4180889" y="1643605"/>
              <a:ext cx="3399340" cy="3399340"/>
            </a:xfrm>
            <a:prstGeom prst="ellipse">
              <a:avLst/>
            </a:prstGeom>
            <a:solidFill>
              <a:schemeClr val="bg1">
                <a:lumMod val="95000"/>
              </a:scheme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5AF806D3-4D5B-CC0C-4D88-EF72307708D7}"/>
                </a:ext>
              </a:extLst>
            </p:cNvPr>
            <p:cNvSpPr>
              <a:spLocks noChangeAspect="1"/>
            </p:cNvSpPr>
            <p:nvPr/>
          </p:nvSpPr>
          <p:spPr>
            <a:xfrm>
              <a:off x="5310453" y="1692935"/>
              <a:ext cx="1704914" cy="1704914"/>
            </a:xfrm>
            <a:prstGeom prst="ellipse">
              <a:avLst/>
            </a:prstGeom>
            <a:solidFill>
              <a:srgbClr val="9437FF">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6BBFCA1E-C69D-672D-1387-304FF9796D79}"/>
                </a:ext>
              </a:extLst>
            </p:cNvPr>
            <p:cNvSpPr>
              <a:spLocks noChangeAspect="1"/>
            </p:cNvSpPr>
            <p:nvPr/>
          </p:nvSpPr>
          <p:spPr>
            <a:xfrm>
              <a:off x="5723569" y="1988414"/>
              <a:ext cx="1704914" cy="1704914"/>
            </a:xfrm>
            <a:prstGeom prst="ellipse">
              <a:avLst/>
            </a:prstGeom>
            <a:solidFill>
              <a:srgbClr val="0070C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795307D8-52DA-737E-EDB0-BA20E23D2F7E}"/>
                </a:ext>
              </a:extLst>
            </p:cNvPr>
            <p:cNvSpPr>
              <a:spLocks noChangeAspect="1"/>
            </p:cNvSpPr>
            <p:nvPr/>
          </p:nvSpPr>
          <p:spPr>
            <a:xfrm>
              <a:off x="5875315" y="2490818"/>
              <a:ext cx="1704914" cy="1704914"/>
            </a:xfrm>
            <a:prstGeom prst="ellipse">
              <a:avLst/>
            </a:prstGeom>
            <a:solidFill>
              <a:srgbClr val="00B0F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EF0A6EB1-3E7F-A9EA-33F8-C74387777F25}"/>
                </a:ext>
              </a:extLst>
            </p:cNvPr>
            <p:cNvSpPr>
              <a:spLocks noChangeAspect="1"/>
            </p:cNvSpPr>
            <p:nvPr/>
          </p:nvSpPr>
          <p:spPr>
            <a:xfrm>
              <a:off x="5734153" y="2964790"/>
              <a:ext cx="1704914" cy="1704914"/>
            </a:xfrm>
            <a:prstGeom prst="ellipse">
              <a:avLst/>
            </a:prstGeom>
            <a:solidFill>
              <a:srgbClr val="00B05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586316B2-048C-A225-DC2E-0D9ED5C71DEC}"/>
                </a:ext>
              </a:extLst>
            </p:cNvPr>
            <p:cNvSpPr>
              <a:spLocks noChangeAspect="1"/>
            </p:cNvSpPr>
            <p:nvPr/>
          </p:nvSpPr>
          <p:spPr>
            <a:xfrm>
              <a:off x="5303803" y="3294936"/>
              <a:ext cx="1704914" cy="1704914"/>
            </a:xfrm>
            <a:prstGeom prst="ellipse">
              <a:avLst/>
            </a:prstGeom>
            <a:solidFill>
              <a:srgbClr val="92D05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7AD1DF3-FD58-F1E0-F2DC-8BDB27376B12}"/>
                </a:ext>
              </a:extLst>
            </p:cNvPr>
            <p:cNvSpPr>
              <a:spLocks noChangeAspect="1"/>
            </p:cNvSpPr>
            <p:nvPr/>
          </p:nvSpPr>
          <p:spPr>
            <a:xfrm>
              <a:off x="4772071" y="3303695"/>
              <a:ext cx="1704914" cy="1704914"/>
            </a:xfrm>
            <a:prstGeom prst="ellipse">
              <a:avLst/>
            </a:prstGeom>
            <a:solidFill>
              <a:srgbClr val="FFFF0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E9D92A6D-83DD-4474-7500-B71E96416464}"/>
                </a:ext>
              </a:extLst>
            </p:cNvPr>
            <p:cNvSpPr>
              <a:spLocks noChangeAspect="1"/>
            </p:cNvSpPr>
            <p:nvPr/>
          </p:nvSpPr>
          <p:spPr>
            <a:xfrm>
              <a:off x="4338955" y="2973549"/>
              <a:ext cx="1704914" cy="1704914"/>
            </a:xfrm>
            <a:prstGeom prst="ellipse">
              <a:avLst/>
            </a:prstGeom>
            <a:solidFill>
              <a:srgbClr val="FFC00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E5BFF2A-5E7C-BE7D-C8D3-8E359F397534}"/>
                </a:ext>
              </a:extLst>
            </p:cNvPr>
            <p:cNvSpPr>
              <a:spLocks noChangeAspect="1"/>
            </p:cNvSpPr>
            <p:nvPr/>
          </p:nvSpPr>
          <p:spPr>
            <a:xfrm>
              <a:off x="4180888" y="2499577"/>
              <a:ext cx="1704914" cy="1704914"/>
            </a:xfrm>
            <a:prstGeom prst="ellipse">
              <a:avLst/>
            </a:prstGeom>
            <a:solidFill>
              <a:srgbClr val="FF000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22FAA3E0-FAA2-4529-8246-C165E8CFE3D6}"/>
                </a:ext>
              </a:extLst>
            </p:cNvPr>
            <p:cNvSpPr>
              <a:spLocks noChangeAspect="1"/>
            </p:cNvSpPr>
            <p:nvPr/>
          </p:nvSpPr>
          <p:spPr>
            <a:xfrm>
              <a:off x="4338955" y="1988414"/>
              <a:ext cx="1704914" cy="1704914"/>
            </a:xfrm>
            <a:prstGeom prst="ellipse">
              <a:avLst/>
            </a:prstGeom>
            <a:solidFill>
              <a:srgbClr val="FF0000">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5EAE2F5-68D7-534B-2519-077B4339E29F}"/>
                </a:ext>
              </a:extLst>
            </p:cNvPr>
            <p:cNvSpPr>
              <a:spLocks noChangeAspect="1"/>
            </p:cNvSpPr>
            <p:nvPr/>
          </p:nvSpPr>
          <p:spPr>
            <a:xfrm>
              <a:off x="4744711" y="1690728"/>
              <a:ext cx="1704914" cy="1704914"/>
            </a:xfrm>
            <a:prstGeom prst="ellipse">
              <a:avLst/>
            </a:prstGeom>
            <a:solidFill>
              <a:srgbClr val="FF2F92">
                <a:alpha val="34000"/>
              </a:srgbClr>
            </a:solidFill>
            <a:ln w="25400">
              <a:solidFill>
                <a:schemeClr val="tx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TextBox 24">
            <a:extLst>
              <a:ext uri="{FF2B5EF4-FFF2-40B4-BE49-F238E27FC236}">
                <a16:creationId xmlns:a16="http://schemas.microsoft.com/office/drawing/2014/main" id="{F51ACC64-3443-5FD3-626F-3D78096F792D}"/>
              </a:ext>
            </a:extLst>
          </p:cNvPr>
          <p:cNvSpPr txBox="1"/>
          <p:nvPr/>
        </p:nvSpPr>
        <p:spPr>
          <a:xfrm>
            <a:off x="440195" y="1676383"/>
            <a:ext cx="3933486"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Socioeconomic</a:t>
            </a:r>
            <a:r>
              <a:rPr lang="en-US" sz="3200">
                <a:solidFill>
                  <a:srgbClr val="117980"/>
                </a:solidFill>
                <a:effectLst>
                  <a:glow rad="25400">
                    <a:prstClr val="white"/>
                  </a:glow>
                </a:effectLst>
                <a:latin typeface="Segoe UI"/>
                <a:cs typeface="Segoe UI"/>
              </a:rPr>
              <a:t>/Class </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18" name="TextBox 26">
            <a:extLst>
              <a:ext uri="{FF2B5EF4-FFF2-40B4-BE49-F238E27FC236}">
                <a16:creationId xmlns:a16="http://schemas.microsoft.com/office/drawing/2014/main" id="{72AC0247-4AD8-70E4-A68F-CED0BE5ABEA8}"/>
              </a:ext>
            </a:extLst>
          </p:cNvPr>
          <p:cNvSpPr txBox="1"/>
          <p:nvPr/>
        </p:nvSpPr>
        <p:spPr>
          <a:xfrm>
            <a:off x="1233155" y="2653540"/>
            <a:ext cx="2186148"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Arial"/>
              </a:rPr>
              <a:t>Linguistic</a:t>
            </a:r>
          </a:p>
        </p:txBody>
      </p:sp>
      <p:sp>
        <p:nvSpPr>
          <p:cNvPr id="16" name="TextBox 20">
            <a:extLst>
              <a:ext uri="{FF2B5EF4-FFF2-40B4-BE49-F238E27FC236}">
                <a16:creationId xmlns:a16="http://schemas.microsoft.com/office/drawing/2014/main" id="{4824F926-AF2A-2F28-6D29-039F18760A78}"/>
              </a:ext>
            </a:extLst>
          </p:cNvPr>
          <p:cNvSpPr txBox="1"/>
          <p:nvPr/>
        </p:nvSpPr>
        <p:spPr>
          <a:xfrm>
            <a:off x="1233155" y="3853813"/>
            <a:ext cx="1794331"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Disability</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5" name="TextBox 46">
            <a:extLst>
              <a:ext uri="{FF2B5EF4-FFF2-40B4-BE49-F238E27FC236}">
                <a16:creationId xmlns:a16="http://schemas.microsoft.com/office/drawing/2014/main" id="{5A9B8780-E3ED-7A2E-4C48-735D52469CCB}"/>
              </a:ext>
            </a:extLst>
          </p:cNvPr>
          <p:cNvSpPr txBox="1"/>
          <p:nvPr/>
        </p:nvSpPr>
        <p:spPr>
          <a:xfrm>
            <a:off x="762101" y="4988336"/>
            <a:ext cx="2736437"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Neurodiversity</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4" name="TextBox 44">
            <a:extLst>
              <a:ext uri="{FF2B5EF4-FFF2-40B4-BE49-F238E27FC236}">
                <a16:creationId xmlns:a16="http://schemas.microsoft.com/office/drawing/2014/main" id="{CE4C13D1-5114-3EA7-292D-16B2212848AA}"/>
              </a:ext>
            </a:extLst>
          </p:cNvPr>
          <p:cNvSpPr txBox="1"/>
          <p:nvPr/>
        </p:nvSpPr>
        <p:spPr>
          <a:xfrm>
            <a:off x="3373426" y="5953355"/>
            <a:ext cx="986825"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Age</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1" name="TextBox 38">
            <a:extLst>
              <a:ext uri="{FF2B5EF4-FFF2-40B4-BE49-F238E27FC236}">
                <a16:creationId xmlns:a16="http://schemas.microsoft.com/office/drawing/2014/main" id="{4EC831B6-F05E-7EBB-C877-E2F99DD532C1}"/>
              </a:ext>
            </a:extLst>
          </p:cNvPr>
          <p:cNvSpPr txBox="1"/>
          <p:nvPr/>
        </p:nvSpPr>
        <p:spPr>
          <a:xfrm>
            <a:off x="7419841" y="1700163"/>
            <a:ext cx="3967513"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Ethnic/Cultural/Racial</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19" name="TextBox 30">
            <a:extLst>
              <a:ext uri="{FF2B5EF4-FFF2-40B4-BE49-F238E27FC236}">
                <a16:creationId xmlns:a16="http://schemas.microsoft.com/office/drawing/2014/main" id="{FAAA1EFE-5D1E-F2C3-6BA9-533756C47902}"/>
              </a:ext>
            </a:extLst>
          </p:cNvPr>
          <p:cNvSpPr txBox="1"/>
          <p:nvPr/>
        </p:nvSpPr>
        <p:spPr>
          <a:xfrm>
            <a:off x="8271914" y="2601413"/>
            <a:ext cx="3002576"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3200">
                <a:solidFill>
                  <a:srgbClr val="117980"/>
                </a:solidFill>
                <a:effectLst>
                  <a:glow rad="25400">
                    <a:prstClr val="white"/>
                  </a:glow>
                </a:effectLst>
                <a:latin typeface="Segoe UI"/>
                <a:cs typeface="Segoe UI"/>
              </a:rPr>
              <a:t>Religion</a:t>
            </a:r>
            <a:r>
              <a:rPr lang="en-US" sz="3200">
                <a:solidFill>
                  <a:srgbClr val="00ABB5"/>
                </a:solidFill>
                <a:effectLst>
                  <a:glow rad="25400">
                    <a:prstClr val="white"/>
                  </a:glow>
                </a:effectLst>
                <a:latin typeface="Segoe UI"/>
                <a:cs typeface="Segoe UI"/>
              </a:rPr>
              <a:t> </a:t>
            </a:r>
            <a:r>
              <a:rPr lang="en-US" sz="3200">
                <a:solidFill>
                  <a:srgbClr val="117980"/>
                </a:solidFill>
                <a:effectLst>
                  <a:glow rad="25400">
                    <a:prstClr val="white"/>
                  </a:glow>
                </a:effectLst>
                <a:latin typeface="Segoe UI"/>
                <a:cs typeface="Segoe UI"/>
              </a:rPr>
              <a:t>/</a:t>
            </a:r>
            <a:r>
              <a:rPr lang="en-US" sz="3200">
                <a:solidFill>
                  <a:srgbClr val="00ABB5"/>
                </a:solidFill>
                <a:effectLst>
                  <a:glow rad="25400">
                    <a:prstClr val="white"/>
                  </a:glow>
                </a:effectLst>
                <a:latin typeface="Segoe UI"/>
                <a:cs typeface="Segoe UI"/>
              </a:rPr>
              <a:t> </a:t>
            </a:r>
            <a:r>
              <a:rPr lang="en-US" sz="3200">
                <a:solidFill>
                  <a:srgbClr val="117980"/>
                </a:solidFill>
                <a:effectLst>
                  <a:glow rad="25400">
                    <a:prstClr val="white"/>
                  </a:glow>
                </a:effectLst>
                <a:latin typeface="Segoe UI"/>
                <a:cs typeface="Segoe UI"/>
              </a:rPr>
              <a:t>Belief</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0" name="TextBox 36">
            <a:extLst>
              <a:ext uri="{FF2B5EF4-FFF2-40B4-BE49-F238E27FC236}">
                <a16:creationId xmlns:a16="http://schemas.microsoft.com/office/drawing/2014/main" id="{E7365ED8-A9E2-37BD-60E2-5489F00B4762}"/>
              </a:ext>
            </a:extLst>
          </p:cNvPr>
          <p:cNvSpPr txBox="1"/>
          <p:nvPr/>
        </p:nvSpPr>
        <p:spPr>
          <a:xfrm>
            <a:off x="8711335" y="3721942"/>
            <a:ext cx="2736437"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Gender/Sex</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2" name="TextBox 40">
            <a:extLst>
              <a:ext uri="{FF2B5EF4-FFF2-40B4-BE49-F238E27FC236}">
                <a16:creationId xmlns:a16="http://schemas.microsoft.com/office/drawing/2014/main" id="{3D745317-C7B9-2CE6-93C6-AEBD832E79A2}"/>
              </a:ext>
            </a:extLst>
          </p:cNvPr>
          <p:cNvSpPr txBox="1"/>
          <p:nvPr/>
        </p:nvSpPr>
        <p:spPr>
          <a:xfrm>
            <a:off x="8474821" y="4849679"/>
            <a:ext cx="3364551"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Sexual Orientation</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
        <p:nvSpPr>
          <p:cNvPr id="23" name="TextBox 42">
            <a:extLst>
              <a:ext uri="{FF2B5EF4-FFF2-40B4-BE49-F238E27FC236}">
                <a16:creationId xmlns:a16="http://schemas.microsoft.com/office/drawing/2014/main" id="{FE69965B-3EF7-FB19-0FA8-0D6983806BFD}"/>
              </a:ext>
            </a:extLst>
          </p:cNvPr>
          <p:cNvSpPr txBox="1"/>
          <p:nvPr/>
        </p:nvSpPr>
        <p:spPr>
          <a:xfrm>
            <a:off x="7968708" y="5953354"/>
            <a:ext cx="1485254" cy="492443"/>
          </a:xfrm>
          <a:prstGeom prst="rect">
            <a:avLst/>
          </a:prstGeom>
          <a:noFill/>
        </p:spPr>
        <p:txBody>
          <a:bodyPr wrap="square" lIns="0" tIns="0" rIns="0" bIns="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17980"/>
                </a:solidFill>
                <a:effectLst>
                  <a:glow rad="25400">
                    <a:prstClr val="white"/>
                  </a:glow>
                </a:effectLst>
                <a:uLnTx/>
                <a:uFillTx/>
                <a:latin typeface="Segoe UI"/>
                <a:cs typeface="Segoe UI"/>
              </a:rPr>
              <a:t>Family</a:t>
            </a:r>
            <a:endParaRPr lang="en-US" sz="3200" b="0" i="0" u="none" strike="noStrike" kern="1200" cap="none" spc="0" normalizeH="0" baseline="0" noProof="0">
              <a:ln>
                <a:noFill/>
              </a:ln>
              <a:solidFill>
                <a:srgbClr val="117980"/>
              </a:solidFill>
              <a:effectLst>
                <a:glow rad="25400">
                  <a:prstClr val="white"/>
                </a:glow>
              </a:effectLst>
              <a:uLnTx/>
              <a:uFillTx/>
              <a:latin typeface="Segoe UI"/>
              <a:cs typeface="Segoe UI"/>
            </a:endParaRPr>
          </a:p>
        </p:txBody>
      </p:sp>
    </p:spTree>
    <p:extLst>
      <p:ext uri="{BB962C8B-B14F-4D97-AF65-F5344CB8AC3E}">
        <p14:creationId xmlns:p14="http://schemas.microsoft.com/office/powerpoint/2010/main" val="3423865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4237D-CC8D-C9A6-FB62-55B9B15337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9ADB6-8C19-B51D-3EB3-D0DDC05DFAC1}"/>
              </a:ext>
            </a:extLst>
          </p:cNvPr>
          <p:cNvSpPr>
            <a:spLocks noGrp="1"/>
          </p:cNvSpPr>
          <p:nvPr>
            <p:ph type="title"/>
          </p:nvPr>
        </p:nvSpPr>
        <p:spPr>
          <a:xfrm>
            <a:off x="838200" y="262495"/>
            <a:ext cx="10515600" cy="1109105"/>
          </a:xfrm>
        </p:spPr>
        <p:txBody>
          <a:bodyPr/>
          <a:lstStyle/>
          <a:p>
            <a:r>
              <a:rPr lang="en-GB" dirty="0">
                <a:latin typeface="Roboto"/>
                <a:ea typeface="Roboto"/>
                <a:cs typeface="Roboto"/>
              </a:rPr>
              <a:t>What is hate crime? ​</a:t>
            </a:r>
          </a:p>
        </p:txBody>
      </p:sp>
      <p:sp>
        <p:nvSpPr>
          <p:cNvPr id="3" name="Content Placeholder 2">
            <a:extLst>
              <a:ext uri="{FF2B5EF4-FFF2-40B4-BE49-F238E27FC236}">
                <a16:creationId xmlns:a16="http://schemas.microsoft.com/office/drawing/2014/main" id="{ED421058-3D85-5610-D1F6-36B4F3132BDD}"/>
              </a:ext>
            </a:extLst>
          </p:cNvPr>
          <p:cNvSpPr>
            <a:spLocks noGrp="1"/>
          </p:cNvSpPr>
          <p:nvPr>
            <p:ph idx="1"/>
          </p:nvPr>
        </p:nvSpPr>
        <p:spPr>
          <a:xfrm>
            <a:off x="838200" y="1253331"/>
            <a:ext cx="10961914" cy="2722924"/>
          </a:xfrm>
        </p:spPr>
        <p:txBody>
          <a:bodyPr>
            <a:normAutofit/>
          </a:bodyPr>
          <a:lstStyle/>
          <a:p>
            <a:r>
              <a:rPr lang="en-GB" sz="2200"/>
              <a:t>Hate crime describes behaviour that is both criminal and rooted in prejudice, or which is intended to stir up hatred against people by reason of them possessing or appearing to possess protected characteristics. This includes online communications. In Scotland, the </a:t>
            </a:r>
            <a:r>
              <a:rPr lang="en-GB" sz="2200">
                <a:hlinkClick r:id="rId3"/>
              </a:rPr>
              <a:t>Hate Crime and Public Order (Scotland) Act 2021</a:t>
            </a:r>
            <a:r>
              <a:rPr lang="en-GB" sz="2200"/>
              <a:t> criminalises behaviour motivated by prejudice towards those with the following characteristics: </a:t>
            </a:r>
          </a:p>
        </p:txBody>
      </p:sp>
      <p:pic>
        <p:nvPicPr>
          <p:cNvPr id="1028" name="Picture 4" descr="Age, disability, race, religion, sexual orientation, transgender identity and variations in sex characteristics.">
            <a:extLst>
              <a:ext uri="{FF2B5EF4-FFF2-40B4-BE49-F238E27FC236}">
                <a16:creationId xmlns:a16="http://schemas.microsoft.com/office/drawing/2014/main" id="{84C69296-180B-A7DE-51C9-AC47A156E4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153562"/>
            <a:ext cx="5858442" cy="24554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EFEEA5B8-89FE-3873-166F-6139F534A127}"/>
              </a:ext>
            </a:extLst>
          </p:cNvPr>
          <p:cNvSpPr/>
          <p:nvPr/>
        </p:nvSpPr>
        <p:spPr>
          <a:xfrm>
            <a:off x="6950896" y="4158803"/>
            <a:ext cx="5097517" cy="233750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000" baseline="0" dirty="0">
                <a:solidFill>
                  <a:schemeClr val="tx1"/>
                </a:solidFill>
                <a:latin typeface="Segoe UI"/>
              </a:rPr>
              <a:t>Under The Age of Criminal Responsibility (Scotland) Act 2019, a child under the age of 12 cannot be arrested, charged or prosecuted for a crime.</a:t>
            </a:r>
            <a:endParaRPr lang="en-GB" dirty="0">
              <a:solidFill>
                <a:schemeClr val="tx1"/>
              </a:solidFill>
            </a:endParaRPr>
          </a:p>
        </p:txBody>
      </p:sp>
    </p:spTree>
    <p:extLst>
      <p:ext uri="{BB962C8B-B14F-4D97-AF65-F5344CB8AC3E}">
        <p14:creationId xmlns:p14="http://schemas.microsoft.com/office/powerpoint/2010/main" val="418945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0297" y="1351709"/>
            <a:ext cx="11152146" cy="400110"/>
          </a:xfrm>
          <a:prstGeom prst="rect">
            <a:avLst/>
          </a:prstGeom>
          <a:noFill/>
        </p:spPr>
        <p:txBody>
          <a:bodyPr wrap="square" lIns="91440" tIns="45720" rIns="91440" bIns="45720" rtlCol="0" anchor="t">
            <a:spAutoFit/>
          </a:bodyPr>
          <a:lstStyle/>
          <a:p>
            <a:pPr algn="ctr"/>
            <a:r>
              <a:rPr lang="en-US" sz="2000">
                <a:latin typeface="Segoe UI" panose="020B0502040204020203" pitchFamily="34" charset="0"/>
                <a:cs typeface="Segoe UI" panose="020B0502040204020203" pitchFamily="34" charset="0"/>
              </a:rPr>
              <a:t>. </a:t>
            </a:r>
          </a:p>
        </p:txBody>
      </p:sp>
      <p:pic>
        <p:nvPicPr>
          <p:cNvPr id="10" name="Online Media 9" title="Hate hurts | Hate crime has a devastating impact on victims, their families and communities">
            <a:hlinkClick r:id="" action="ppaction://media"/>
            <a:extLst>
              <a:ext uri="{FF2B5EF4-FFF2-40B4-BE49-F238E27FC236}">
                <a16:creationId xmlns:a16="http://schemas.microsoft.com/office/drawing/2014/main" id="{C1DF839F-299D-4231-4A96-22EA8FA98267}"/>
              </a:ext>
            </a:extLst>
          </p:cNvPr>
          <p:cNvPicPr>
            <a:picLocks noRot="1" noChangeAspect="1"/>
          </p:cNvPicPr>
          <p:nvPr>
            <a:videoFile r:link="rId1"/>
          </p:nvPr>
        </p:nvPicPr>
        <p:blipFill>
          <a:blip r:embed="rId4"/>
          <a:stretch>
            <a:fillRect/>
          </a:stretch>
        </p:blipFill>
        <p:spPr>
          <a:xfrm>
            <a:off x="7061610" y="2173503"/>
            <a:ext cx="4444237" cy="2510994"/>
          </a:xfrm>
          <a:prstGeom prst="rect">
            <a:avLst/>
          </a:prstGeom>
        </p:spPr>
      </p:pic>
      <p:sp>
        <p:nvSpPr>
          <p:cNvPr id="11" name="Title 3">
            <a:extLst>
              <a:ext uri="{FF2B5EF4-FFF2-40B4-BE49-F238E27FC236}">
                <a16:creationId xmlns:a16="http://schemas.microsoft.com/office/drawing/2014/main" id="{764BE126-13A0-935B-CA04-9E26B02472D0}"/>
              </a:ext>
            </a:extLst>
          </p:cNvPr>
          <p:cNvSpPr>
            <a:spLocks noGrp="1"/>
          </p:cNvSpPr>
          <p:nvPr>
            <p:ph type="title" idx="4294967295"/>
          </p:nvPr>
        </p:nvSpPr>
        <p:spPr>
          <a:xfrm>
            <a:off x="534987" y="199234"/>
            <a:ext cx="8318067" cy="8835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117980"/>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srgbClr val="117980"/>
                </a:solidFill>
                <a:effectLst/>
                <a:uLnTx/>
                <a:uFillTx/>
                <a:latin typeface="Roboto" panose="02000000000000000000" pitchFamily="2" charset="0"/>
                <a:ea typeface="Roboto" panose="02000000000000000000" pitchFamily="2" charset="0"/>
                <a:cs typeface="+mj-cs"/>
              </a:rPr>
              <a:t>What can hate crime look like?​</a:t>
            </a:r>
          </a:p>
        </p:txBody>
      </p:sp>
      <p:sp>
        <p:nvSpPr>
          <p:cNvPr id="12" name="Text Placeholder 5">
            <a:extLst>
              <a:ext uri="{FF2B5EF4-FFF2-40B4-BE49-F238E27FC236}">
                <a16:creationId xmlns:a16="http://schemas.microsoft.com/office/drawing/2014/main" id="{30CE8A99-66C6-661F-026D-B9D9DDBDB361}"/>
              </a:ext>
            </a:extLst>
          </p:cNvPr>
          <p:cNvSpPr>
            <a:spLocks noGrp="1"/>
          </p:cNvSpPr>
          <p:nvPr/>
        </p:nvSpPr>
        <p:spPr>
          <a:xfrm>
            <a:off x="534987" y="1241192"/>
            <a:ext cx="6665336" cy="4947007"/>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lumMod val="75000"/>
                    <a:lumOff val="25000"/>
                  </a:schemeClr>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14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12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GB"/>
              <a:t>Hate crimes can be verbal or physical and can include the following offences (if motivated by prejudice or intended to stir up hatred):​</a:t>
            </a:r>
          </a:p>
          <a:p>
            <a:pPr marL="342900" indent="-342900">
              <a:buFont typeface="Arial" panose="020B0604020202020204" pitchFamily="34" charset="0"/>
              <a:buChar char="•"/>
            </a:pPr>
            <a:r>
              <a:rPr lang="en-GB"/>
              <a:t>threatening behaviour​</a:t>
            </a:r>
          </a:p>
          <a:p>
            <a:pPr marL="342900" indent="-342900">
              <a:buFont typeface="Arial" panose="020B0604020202020204" pitchFamily="34" charset="0"/>
              <a:buChar char="•"/>
            </a:pPr>
            <a:r>
              <a:rPr lang="en-GB"/>
              <a:t>verbal abuse or insults including name-calling​</a:t>
            </a:r>
          </a:p>
          <a:p>
            <a:pPr marL="342900" indent="-342900">
              <a:buFont typeface="Arial" panose="020B0604020202020204" pitchFamily="34" charset="0"/>
              <a:buChar char="•"/>
            </a:pPr>
            <a:r>
              <a:rPr lang="en-GB"/>
              <a:t>assaults​</a:t>
            </a:r>
          </a:p>
          <a:p>
            <a:pPr marL="342900" indent="-342900">
              <a:buFont typeface="Arial" panose="020B0604020202020204" pitchFamily="34" charset="0"/>
              <a:buChar char="•"/>
            </a:pPr>
            <a:r>
              <a:rPr lang="en-GB"/>
              <a:t>robbery</a:t>
            </a:r>
          </a:p>
          <a:p>
            <a:pPr marL="342900" indent="-342900">
              <a:buFont typeface="Arial" panose="020B0604020202020204" pitchFamily="34" charset="0"/>
              <a:buChar char="•"/>
            </a:pPr>
            <a:r>
              <a:rPr lang="en-GB"/>
              <a:t>damage to property​</a:t>
            </a:r>
          </a:p>
          <a:p>
            <a:pPr marL="342900" indent="-342900">
              <a:buFont typeface="Arial" panose="020B0604020202020204" pitchFamily="34" charset="0"/>
              <a:buChar char="•"/>
            </a:pPr>
            <a:r>
              <a:rPr lang="en-GB"/>
              <a:t>encouraging others to commit hate crimes​</a:t>
            </a:r>
          </a:p>
          <a:p>
            <a:pPr marL="342900" indent="-342900">
              <a:buFont typeface="Arial" panose="020B0604020202020204" pitchFamily="34" charset="0"/>
              <a:buChar char="•"/>
            </a:pPr>
            <a:r>
              <a:rPr lang="en-GB"/>
              <a:t>harassment​</a:t>
            </a:r>
          </a:p>
          <a:p>
            <a:pPr marL="342900" indent="-342900">
              <a:buFont typeface="Arial" panose="020B0604020202020204" pitchFamily="34" charset="0"/>
              <a:buChar char="•"/>
            </a:pPr>
            <a:r>
              <a:rPr lang="en-GB"/>
              <a:t>online abuse on social media sites​</a:t>
            </a:r>
          </a:p>
        </p:txBody>
      </p:sp>
      <p:sp>
        <p:nvSpPr>
          <p:cNvPr id="13" name="TextBox 2">
            <a:extLst>
              <a:ext uri="{FF2B5EF4-FFF2-40B4-BE49-F238E27FC236}">
                <a16:creationId xmlns:a16="http://schemas.microsoft.com/office/drawing/2014/main" id="{08990267-CA7B-8C12-B76D-3C782852581E}"/>
              </a:ext>
            </a:extLst>
          </p:cNvPr>
          <p:cNvSpPr txBox="1"/>
          <p:nvPr/>
        </p:nvSpPr>
        <p:spPr>
          <a:xfrm>
            <a:off x="5666371" y="5425045"/>
            <a:ext cx="6369003" cy="110799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200" b="0" i="0" u="none" strike="noStrike">
                <a:solidFill>
                  <a:srgbClr val="000000"/>
                </a:solidFill>
                <a:effectLst/>
                <a:latin typeface="Roboto" panose="02000000000000000000" pitchFamily="2" charset="0"/>
                <a:ea typeface="Roboto" panose="02000000000000000000" pitchFamily="2" charset="0"/>
              </a:rPr>
              <a:t>Hate crime has a hugely damaging and corrosive impact on victims, their families and communities.</a:t>
            </a:r>
            <a:r>
              <a:rPr lang="en-GB" sz="2200" b="0" i="0">
                <a:solidFill>
                  <a:srgbClr val="000000"/>
                </a:solidFill>
                <a:effectLst/>
                <a:latin typeface="Roboto" panose="02000000000000000000" pitchFamily="2" charset="0"/>
                <a:ea typeface="Roboto" panose="02000000000000000000" pitchFamily="2" charset="0"/>
              </a:rPr>
              <a:t>​</a:t>
            </a:r>
            <a:endParaRPr lang="en-GB" sz="22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22837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a:extLst>
              <a:ext uri="{FF2B5EF4-FFF2-40B4-BE49-F238E27FC236}">
                <a16:creationId xmlns:a16="http://schemas.microsoft.com/office/drawing/2014/main" id="{0E14D484-697C-5FE3-2001-1DC33BA66231}"/>
              </a:ext>
            </a:extLst>
          </p:cNvPr>
          <p:cNvSpPr txBox="1">
            <a:spLocks noGrp="1"/>
          </p:cNvSpPr>
          <p:nvPr>
            <p:ph type="title"/>
          </p:nvPr>
        </p:nvSpPr>
        <p:spPr>
          <a:xfrm>
            <a:off x="555505" y="365125"/>
            <a:ext cx="11504617"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117980"/>
                </a:solidFill>
                <a:effectLst/>
                <a:uLnTx/>
                <a:uFillTx/>
                <a:cs typeface="Segoe UI"/>
              </a:rPr>
              <a:t>Impact of hate </a:t>
            </a:r>
            <a:r>
              <a:rPr lang="en-GB" sz="4000" b="1">
                <a:solidFill>
                  <a:srgbClr val="117980"/>
                </a:solidFill>
                <a:cs typeface="Segoe UI"/>
              </a:rPr>
              <a:t>c</a:t>
            </a:r>
            <a:r>
              <a:rPr kumimoji="0" lang="en-GB" sz="4000" b="1" i="0" u="none" strike="noStrike" kern="1200" cap="none" spc="0" normalizeH="0" baseline="0" noProof="0">
                <a:ln>
                  <a:noFill/>
                </a:ln>
                <a:solidFill>
                  <a:srgbClr val="117980"/>
                </a:solidFill>
                <a:effectLst/>
                <a:uLnTx/>
                <a:uFillTx/>
                <a:cs typeface="Segoe UI"/>
              </a:rPr>
              <a:t>rime</a:t>
            </a:r>
            <a:endParaRPr kumimoji="0" lang="en-GB" sz="4000" b="1" i="0" u="none" strike="noStrike" kern="1200" cap="none" spc="0" normalizeH="0" baseline="0" noProof="0">
              <a:ln>
                <a:noFill/>
              </a:ln>
              <a:solidFill>
                <a:srgbClr val="117980"/>
              </a:solidFill>
              <a:effectLst/>
              <a:uLnTx/>
              <a:uFillTx/>
              <a:cs typeface="Segoe UI" panose="020B0502040204020203" pitchFamily="34" charset="0"/>
            </a:endParaRPr>
          </a:p>
        </p:txBody>
      </p:sp>
      <p:grpSp>
        <p:nvGrpSpPr>
          <p:cNvPr id="9" name="Group 8" descr="Person causing harm">
            <a:extLst>
              <a:ext uri="{FF2B5EF4-FFF2-40B4-BE49-F238E27FC236}">
                <a16:creationId xmlns:a16="http://schemas.microsoft.com/office/drawing/2014/main" id="{E6A7F4B6-E3D4-DC43-89E1-1778D4D428CA}"/>
              </a:ext>
            </a:extLst>
          </p:cNvPr>
          <p:cNvGrpSpPr/>
          <p:nvPr/>
        </p:nvGrpSpPr>
        <p:grpSpPr>
          <a:xfrm>
            <a:off x="555505" y="1519763"/>
            <a:ext cx="5150676" cy="4357046"/>
            <a:chOff x="555505" y="1519763"/>
            <a:chExt cx="5150676" cy="4357046"/>
          </a:xfrm>
        </p:grpSpPr>
        <p:grpSp>
          <p:nvGrpSpPr>
            <p:cNvPr id="2" name="Group 1" descr="Person causing the harm">
              <a:extLst>
                <a:ext uri="{FF2B5EF4-FFF2-40B4-BE49-F238E27FC236}">
                  <a16:creationId xmlns:a16="http://schemas.microsoft.com/office/drawing/2014/main" id="{79809525-976B-0927-D5BC-36F864627F5E}"/>
                </a:ext>
                <a:ext uri="{C183D7F6-B498-43B3-948B-1728B52AA6E4}">
                  <adec:decorative xmlns:adec="http://schemas.microsoft.com/office/drawing/2017/decorative" val="0"/>
                </a:ext>
              </a:extLst>
            </p:cNvPr>
            <p:cNvGrpSpPr/>
            <p:nvPr/>
          </p:nvGrpSpPr>
          <p:grpSpPr>
            <a:xfrm>
              <a:off x="3275928" y="1519763"/>
              <a:ext cx="2430253" cy="2875800"/>
              <a:chOff x="2817852" y="1991100"/>
              <a:chExt cx="2430253" cy="2875800"/>
            </a:xfrm>
          </p:grpSpPr>
          <p:pic>
            <p:nvPicPr>
              <p:cNvPr id="7" name="Graphic 6" descr="Bald woman head">
                <a:extLst>
                  <a:ext uri="{FF2B5EF4-FFF2-40B4-BE49-F238E27FC236}">
                    <a16:creationId xmlns:a16="http://schemas.microsoft.com/office/drawing/2014/main" id="{027B8949-4984-D496-A6A5-057AF0096E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7852" y="1991100"/>
                <a:ext cx="2430253" cy="2875800"/>
              </a:xfrm>
              <a:prstGeom prst="rect">
                <a:avLst/>
              </a:prstGeom>
            </p:spPr>
          </p:pic>
          <p:sp>
            <p:nvSpPr>
              <p:cNvPr id="40" name="TextBox 39">
                <a:extLst>
                  <a:ext uri="{FF2B5EF4-FFF2-40B4-BE49-F238E27FC236}">
                    <a16:creationId xmlns:a16="http://schemas.microsoft.com/office/drawing/2014/main" id="{37500F72-0C51-3E91-6D5F-056061F39FB3}"/>
                  </a:ext>
                </a:extLst>
              </p:cNvPr>
              <p:cNvSpPr txBox="1"/>
              <p:nvPr/>
            </p:nvSpPr>
            <p:spPr>
              <a:xfrm>
                <a:off x="3598027" y="2919108"/>
                <a:ext cx="1111497" cy="957663"/>
              </a:xfrm>
              <a:prstGeom prst="rect">
                <a:avLst/>
              </a:prstGeom>
              <a:noFill/>
            </p:spPr>
            <p:txBody>
              <a:bodyPr wrap="square" rtlCol="0">
                <a:spAutoFit/>
              </a:bodyPr>
              <a:lstStyle/>
              <a:p>
                <a:pPr algn="ctr"/>
                <a:r>
                  <a:rPr lang="en-US">
                    <a:latin typeface="Segoe UI" panose="020B0502040204020203" pitchFamily="34" charset="0"/>
                    <a:cs typeface="Segoe UI" panose="020B0502040204020203" pitchFamily="34" charset="0"/>
                  </a:rPr>
                  <a:t>Person causing harm</a:t>
                </a:r>
                <a:endParaRPr lang="en-GB">
                  <a:latin typeface="Segoe UI" panose="020B0502040204020203" pitchFamily="34" charset="0"/>
                  <a:cs typeface="Segoe UI" panose="020B0502040204020203" pitchFamily="34" charset="0"/>
                </a:endParaRPr>
              </a:p>
            </p:txBody>
          </p:sp>
        </p:grpSp>
        <p:sp>
          <p:nvSpPr>
            <p:cNvPr id="32" name="TextBox 31">
              <a:extLst>
                <a:ext uri="{FF2B5EF4-FFF2-40B4-BE49-F238E27FC236}">
                  <a16:creationId xmlns:a16="http://schemas.microsoft.com/office/drawing/2014/main" id="{4D418BC3-62A6-D6EF-E4BE-DCD006179F6A}"/>
                </a:ext>
              </a:extLst>
            </p:cNvPr>
            <p:cNvSpPr txBox="1"/>
            <p:nvPr/>
          </p:nvSpPr>
          <p:spPr>
            <a:xfrm>
              <a:off x="555505" y="1738193"/>
              <a:ext cx="2397593" cy="959622"/>
            </a:xfrm>
            <a:prstGeom prst="rect">
              <a:avLst/>
            </a:prstGeom>
            <a:noFill/>
            <a:ln w="28575">
              <a:solidFill>
                <a:srgbClr val="117980"/>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Negative impact on education and future prospects</a:t>
              </a:r>
            </a:p>
          </p:txBody>
        </p:sp>
        <p:sp>
          <p:nvSpPr>
            <p:cNvPr id="34" name="TextBox 33">
              <a:extLst>
                <a:ext uri="{FF2B5EF4-FFF2-40B4-BE49-F238E27FC236}">
                  <a16:creationId xmlns:a16="http://schemas.microsoft.com/office/drawing/2014/main" id="{09AD0592-F844-AC76-5174-A8B9EA717EB8}"/>
                </a:ext>
              </a:extLst>
            </p:cNvPr>
            <p:cNvSpPr txBox="1"/>
            <p:nvPr/>
          </p:nvSpPr>
          <p:spPr>
            <a:xfrm>
              <a:off x="562259" y="2887572"/>
              <a:ext cx="2032690" cy="373757"/>
            </a:xfrm>
            <a:prstGeom prst="rect">
              <a:avLst/>
            </a:prstGeom>
            <a:noFill/>
            <a:ln w="28575">
              <a:solidFill>
                <a:srgbClr val="117980"/>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Criminal record</a:t>
              </a:r>
            </a:p>
          </p:txBody>
        </p:sp>
        <p:sp>
          <p:nvSpPr>
            <p:cNvPr id="36" name="TextBox 35">
              <a:extLst>
                <a:ext uri="{FF2B5EF4-FFF2-40B4-BE49-F238E27FC236}">
                  <a16:creationId xmlns:a16="http://schemas.microsoft.com/office/drawing/2014/main" id="{0D44A070-99F6-EB09-469C-B5A1F8F7BB30}"/>
                </a:ext>
              </a:extLst>
            </p:cNvPr>
            <p:cNvSpPr txBox="1"/>
            <p:nvPr/>
          </p:nvSpPr>
          <p:spPr>
            <a:xfrm>
              <a:off x="562259" y="3467610"/>
              <a:ext cx="2386292" cy="373757"/>
            </a:xfrm>
            <a:prstGeom prst="rect">
              <a:avLst/>
            </a:prstGeom>
            <a:noFill/>
            <a:ln w="28575">
              <a:solidFill>
                <a:srgbClr val="117980"/>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Poor mental health</a:t>
              </a:r>
            </a:p>
          </p:txBody>
        </p:sp>
        <p:sp>
          <p:nvSpPr>
            <p:cNvPr id="38" name="TextBox 37">
              <a:extLst>
                <a:ext uri="{FF2B5EF4-FFF2-40B4-BE49-F238E27FC236}">
                  <a16:creationId xmlns:a16="http://schemas.microsoft.com/office/drawing/2014/main" id="{0E6FA7A8-7313-B9A7-DE77-4F176E161B8E}"/>
                </a:ext>
              </a:extLst>
            </p:cNvPr>
            <p:cNvSpPr txBox="1"/>
            <p:nvPr/>
          </p:nvSpPr>
          <p:spPr>
            <a:xfrm>
              <a:off x="562259" y="4047648"/>
              <a:ext cx="2430253" cy="959622"/>
            </a:xfrm>
            <a:prstGeom prst="rect">
              <a:avLst/>
            </a:prstGeom>
            <a:noFill/>
            <a:ln w="28575">
              <a:solidFill>
                <a:srgbClr val="117980"/>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Felt a rush from incident and escalates to more crime</a:t>
              </a:r>
            </a:p>
          </p:txBody>
        </p:sp>
        <p:sp>
          <p:nvSpPr>
            <p:cNvPr id="30" name="TextBox 29">
              <a:extLst>
                <a:ext uri="{FF2B5EF4-FFF2-40B4-BE49-F238E27FC236}">
                  <a16:creationId xmlns:a16="http://schemas.microsoft.com/office/drawing/2014/main" id="{9CC6EBA5-8309-D702-5E4C-8AB83660517B}"/>
                </a:ext>
              </a:extLst>
            </p:cNvPr>
            <p:cNvSpPr txBox="1"/>
            <p:nvPr/>
          </p:nvSpPr>
          <p:spPr>
            <a:xfrm>
              <a:off x="562259" y="5213551"/>
              <a:ext cx="3244587" cy="663258"/>
            </a:xfrm>
            <a:prstGeom prst="rect">
              <a:avLst/>
            </a:prstGeom>
            <a:noFill/>
            <a:ln w="28575">
              <a:solidFill>
                <a:srgbClr val="117980"/>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Fall in with the wrong group and enters a cycle of hate</a:t>
              </a:r>
            </a:p>
          </p:txBody>
        </p:sp>
      </p:grpSp>
      <p:grpSp>
        <p:nvGrpSpPr>
          <p:cNvPr id="6" name="Group 5" descr="person experiencing harm">
            <a:extLst>
              <a:ext uri="{FF2B5EF4-FFF2-40B4-BE49-F238E27FC236}">
                <a16:creationId xmlns:a16="http://schemas.microsoft.com/office/drawing/2014/main" id="{30B99A9D-3C43-AE6C-84F8-543B32720549}"/>
              </a:ext>
            </a:extLst>
          </p:cNvPr>
          <p:cNvGrpSpPr/>
          <p:nvPr/>
        </p:nvGrpSpPr>
        <p:grpSpPr>
          <a:xfrm>
            <a:off x="6070204" y="696967"/>
            <a:ext cx="5989917" cy="5990778"/>
            <a:chOff x="6070204" y="696967"/>
            <a:chExt cx="5989917" cy="5990778"/>
          </a:xfrm>
        </p:grpSpPr>
        <p:grpSp>
          <p:nvGrpSpPr>
            <p:cNvPr id="3" name="Group 2" descr="person experiencing the harm">
              <a:extLst>
                <a:ext uri="{FF2B5EF4-FFF2-40B4-BE49-F238E27FC236}">
                  <a16:creationId xmlns:a16="http://schemas.microsoft.com/office/drawing/2014/main" id="{96232D33-74EF-61CD-363A-946DF7D9C09E}"/>
                </a:ext>
                <a:ext uri="{C183D7F6-B498-43B3-948B-1728B52AA6E4}">
                  <adec:decorative xmlns:adec="http://schemas.microsoft.com/office/drawing/2017/decorative" val="0"/>
                </a:ext>
              </a:extLst>
            </p:cNvPr>
            <p:cNvGrpSpPr/>
            <p:nvPr/>
          </p:nvGrpSpPr>
          <p:grpSpPr>
            <a:xfrm>
              <a:off x="6070204" y="1497364"/>
              <a:ext cx="2349646" cy="2780415"/>
              <a:chOff x="6437963" y="2007733"/>
              <a:chExt cx="2349646" cy="2780415"/>
            </a:xfrm>
          </p:grpSpPr>
          <p:pic>
            <p:nvPicPr>
              <p:cNvPr id="8" name="Graphic 7" descr="Bald woman head">
                <a:extLst>
                  <a:ext uri="{FF2B5EF4-FFF2-40B4-BE49-F238E27FC236}">
                    <a16:creationId xmlns:a16="http://schemas.microsoft.com/office/drawing/2014/main" id="{23C43F16-79F1-8D18-28B4-AF4F32A098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6437963" y="2007733"/>
                <a:ext cx="2349646" cy="2780415"/>
              </a:xfrm>
              <a:prstGeom prst="rect">
                <a:avLst/>
              </a:prstGeom>
            </p:spPr>
          </p:pic>
          <p:sp>
            <p:nvSpPr>
              <p:cNvPr id="41" name="TextBox 40">
                <a:extLst>
                  <a:ext uri="{FF2B5EF4-FFF2-40B4-BE49-F238E27FC236}">
                    <a16:creationId xmlns:a16="http://schemas.microsoft.com/office/drawing/2014/main" id="{845F059B-E8F9-99AF-AA21-E84B15AB0B09}"/>
                  </a:ext>
                </a:extLst>
              </p:cNvPr>
              <p:cNvSpPr txBox="1"/>
              <p:nvPr/>
            </p:nvSpPr>
            <p:spPr>
              <a:xfrm>
                <a:off x="6685003" y="2967335"/>
                <a:ext cx="1558010" cy="923330"/>
              </a:xfrm>
              <a:prstGeom prst="rect">
                <a:avLst/>
              </a:prstGeom>
              <a:noFill/>
            </p:spPr>
            <p:txBody>
              <a:bodyPr wrap="square" rtlCol="0">
                <a:spAutoFit/>
              </a:bodyPr>
              <a:lstStyle/>
              <a:p>
                <a:pPr algn="ctr"/>
                <a:r>
                  <a:rPr lang="en-US">
                    <a:latin typeface="Segoe UI" panose="020B0502040204020203" pitchFamily="34" charset="0"/>
                    <a:cs typeface="Segoe UI" panose="020B0502040204020203" pitchFamily="34" charset="0"/>
                  </a:rPr>
                  <a:t>Person experiencing harm</a:t>
                </a:r>
                <a:endParaRPr lang="en-GB">
                  <a:latin typeface="Segoe UI" panose="020B0502040204020203" pitchFamily="34" charset="0"/>
                  <a:cs typeface="Segoe UI" panose="020B0502040204020203" pitchFamily="34" charset="0"/>
                </a:endParaRPr>
              </a:p>
            </p:txBody>
          </p:sp>
        </p:grpSp>
        <p:sp>
          <p:nvSpPr>
            <p:cNvPr id="10" name="TextBox 9">
              <a:extLst>
                <a:ext uri="{FF2B5EF4-FFF2-40B4-BE49-F238E27FC236}">
                  <a16:creationId xmlns:a16="http://schemas.microsoft.com/office/drawing/2014/main" id="{43029CBC-B049-DC25-8361-182043FACD18}"/>
                </a:ext>
              </a:extLst>
            </p:cNvPr>
            <p:cNvSpPr txBox="1"/>
            <p:nvPr/>
          </p:nvSpPr>
          <p:spPr>
            <a:xfrm>
              <a:off x="8623336" y="5836997"/>
              <a:ext cx="2430253" cy="366895"/>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Feeling of isolation</a:t>
              </a:r>
            </a:p>
          </p:txBody>
        </p:sp>
        <p:sp>
          <p:nvSpPr>
            <p:cNvPr id="12" name="TextBox 11">
              <a:extLst>
                <a:ext uri="{FF2B5EF4-FFF2-40B4-BE49-F238E27FC236}">
                  <a16:creationId xmlns:a16="http://schemas.microsoft.com/office/drawing/2014/main" id="{2B6BFAE7-E93A-C6B5-D92A-40DB5D57EF73}"/>
                </a:ext>
              </a:extLst>
            </p:cNvPr>
            <p:cNvSpPr txBox="1"/>
            <p:nvPr/>
          </p:nvSpPr>
          <p:spPr>
            <a:xfrm>
              <a:off x="8623336" y="6320850"/>
              <a:ext cx="3077779" cy="366895"/>
            </a:xfrm>
            <a:prstGeom prst="rect">
              <a:avLst/>
            </a:prstGeom>
            <a:noFill/>
            <a:ln w="28575">
              <a:solidFill>
                <a:srgbClr val="5EDBC6"/>
              </a:solidFill>
            </a:ln>
          </p:spPr>
          <p:txBody>
            <a:bodyPr wrap="square">
              <a:spAutoFit/>
            </a:bodyPr>
            <a:lstStyle/>
            <a:p>
              <a:pPr lvl="0">
                <a:lnSpc>
                  <a:spcPct val="107000"/>
                </a:lnSpc>
              </a:pPr>
              <a:r>
                <a:rPr lang="en-GB" sz="1800">
                  <a:effectLst/>
                  <a:latin typeface="Segoe UI" panose="020B0502040204020203" pitchFamily="34" charset="0"/>
                  <a:ea typeface="Times New Roman" panose="02020603050405020304" pitchFamily="18" charset="0"/>
                  <a:cs typeface="Segoe UI" panose="020B0502040204020203" pitchFamily="34" charset="0"/>
                </a:rPr>
                <a:t>Mental health issues, PTSD</a:t>
              </a:r>
              <a:endParaRPr lang="en-GB" sz="1600">
                <a:effectLst/>
                <a:latin typeface="Segoe UI" panose="020B0502040204020203" pitchFamily="34" charset="0"/>
                <a:ea typeface="Times New Roman" panose="02020603050405020304" pitchFamily="18" charset="0"/>
                <a:cs typeface="Segoe UI" panose="020B0502040204020203" pitchFamily="34" charset="0"/>
              </a:endParaRPr>
            </a:p>
          </p:txBody>
        </p:sp>
        <p:sp>
          <p:nvSpPr>
            <p:cNvPr id="24" name="TextBox 23">
              <a:extLst>
                <a:ext uri="{FF2B5EF4-FFF2-40B4-BE49-F238E27FC236}">
                  <a16:creationId xmlns:a16="http://schemas.microsoft.com/office/drawing/2014/main" id="{F79AD389-7520-65F6-EB28-1A4CFFD5B13E}"/>
                </a:ext>
              </a:extLst>
            </p:cNvPr>
            <p:cNvSpPr txBox="1"/>
            <p:nvPr/>
          </p:nvSpPr>
          <p:spPr>
            <a:xfrm>
              <a:off x="8623338" y="696967"/>
              <a:ext cx="3436783" cy="663258"/>
            </a:xfrm>
            <a:prstGeom prst="rect">
              <a:avLst/>
            </a:prstGeom>
            <a:noFill/>
            <a:ln w="28575">
              <a:solidFill>
                <a:srgbClr val="5EDBC6"/>
              </a:solidFill>
            </a:ln>
          </p:spPr>
          <p:txBody>
            <a:bodyPr wrap="square" lIns="91440" tIns="45720" rIns="91440" bIns="45720" anchor="t">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latin typeface="Segoe UI"/>
                  <a:cs typeface="Segoe UI"/>
                </a:rPr>
                <a:t>Change in behaviour to avoid further incidents</a:t>
              </a:r>
            </a:p>
          </p:txBody>
        </p:sp>
        <p:sp>
          <p:nvSpPr>
            <p:cNvPr id="14" name="TextBox 13">
              <a:extLst>
                <a:ext uri="{FF2B5EF4-FFF2-40B4-BE49-F238E27FC236}">
                  <a16:creationId xmlns:a16="http://schemas.microsoft.com/office/drawing/2014/main" id="{AE4EE3A8-E55D-F5CE-7167-0EE75F70832B}"/>
                </a:ext>
              </a:extLst>
            </p:cNvPr>
            <p:cNvSpPr txBox="1"/>
            <p:nvPr/>
          </p:nvSpPr>
          <p:spPr>
            <a:xfrm>
              <a:off x="8623337" y="1543777"/>
              <a:ext cx="3436783" cy="366895"/>
            </a:xfrm>
            <a:prstGeom prst="rect">
              <a:avLst/>
            </a:prstGeom>
            <a:noFill/>
            <a:ln w="28575">
              <a:solidFill>
                <a:srgbClr val="5EDBC6"/>
              </a:solidFill>
            </a:ln>
          </p:spPr>
          <p:txBody>
            <a:bodyPr wrap="square" lIns="91440" tIns="45720" rIns="91440" bIns="45720" anchor="t">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latin typeface="Segoe UI"/>
                  <a:cs typeface="Segoe UI"/>
                </a:rPr>
                <a:t>Self-harm, eating disorders</a:t>
              </a:r>
            </a:p>
          </p:txBody>
        </p:sp>
        <p:sp>
          <p:nvSpPr>
            <p:cNvPr id="22" name="TextBox 21">
              <a:extLst>
                <a:ext uri="{FF2B5EF4-FFF2-40B4-BE49-F238E27FC236}">
                  <a16:creationId xmlns:a16="http://schemas.microsoft.com/office/drawing/2014/main" id="{A41BC2CE-BAB1-D94A-A373-57DB051E1346}"/>
                </a:ext>
              </a:extLst>
            </p:cNvPr>
            <p:cNvSpPr txBox="1"/>
            <p:nvPr/>
          </p:nvSpPr>
          <p:spPr>
            <a:xfrm>
              <a:off x="8623336" y="2086754"/>
              <a:ext cx="3436783" cy="663258"/>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Financial impact due to needing to take time off</a:t>
              </a:r>
            </a:p>
          </p:txBody>
        </p:sp>
        <p:sp>
          <p:nvSpPr>
            <p:cNvPr id="28" name="TextBox 27">
              <a:extLst>
                <a:ext uri="{FF2B5EF4-FFF2-40B4-BE49-F238E27FC236}">
                  <a16:creationId xmlns:a16="http://schemas.microsoft.com/office/drawing/2014/main" id="{8D8D24E2-601B-38DA-3B31-D7ED2A912A0B}"/>
                </a:ext>
              </a:extLst>
            </p:cNvPr>
            <p:cNvSpPr txBox="1"/>
            <p:nvPr/>
          </p:nvSpPr>
          <p:spPr>
            <a:xfrm>
              <a:off x="8623336" y="2903810"/>
              <a:ext cx="3436783" cy="663258"/>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Converting faith to avoid future hate</a:t>
              </a:r>
            </a:p>
          </p:txBody>
        </p:sp>
        <p:sp>
          <p:nvSpPr>
            <p:cNvPr id="18" name="TextBox 17">
              <a:extLst>
                <a:ext uri="{FF2B5EF4-FFF2-40B4-BE49-F238E27FC236}">
                  <a16:creationId xmlns:a16="http://schemas.microsoft.com/office/drawing/2014/main" id="{5310EDB8-9E50-ECA2-B506-F788D8D8F358}"/>
                </a:ext>
              </a:extLst>
            </p:cNvPr>
            <p:cNvSpPr txBox="1"/>
            <p:nvPr/>
          </p:nvSpPr>
          <p:spPr>
            <a:xfrm>
              <a:off x="8623336" y="3725653"/>
              <a:ext cx="3436784" cy="663258"/>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Potential homelessness e.g. as a result of being outed</a:t>
              </a:r>
            </a:p>
          </p:txBody>
        </p:sp>
        <p:sp>
          <p:nvSpPr>
            <p:cNvPr id="16" name="TextBox 15">
              <a:extLst>
                <a:ext uri="{FF2B5EF4-FFF2-40B4-BE49-F238E27FC236}">
                  <a16:creationId xmlns:a16="http://schemas.microsoft.com/office/drawing/2014/main" id="{972973DE-94F3-878B-DF7F-52C5DFA7C90B}"/>
                </a:ext>
              </a:extLst>
            </p:cNvPr>
            <p:cNvSpPr txBox="1"/>
            <p:nvPr/>
          </p:nvSpPr>
          <p:spPr>
            <a:xfrm>
              <a:off x="8623336" y="4564993"/>
              <a:ext cx="3436784" cy="366895"/>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Negative impact on education</a:t>
              </a:r>
            </a:p>
          </p:txBody>
        </p:sp>
        <p:sp>
          <p:nvSpPr>
            <p:cNvPr id="26" name="TextBox 25">
              <a:extLst>
                <a:ext uri="{FF2B5EF4-FFF2-40B4-BE49-F238E27FC236}">
                  <a16:creationId xmlns:a16="http://schemas.microsoft.com/office/drawing/2014/main" id="{C4B90DC5-1552-197E-79D5-B49AB066556B}"/>
                </a:ext>
              </a:extLst>
            </p:cNvPr>
            <p:cNvSpPr txBox="1"/>
            <p:nvPr/>
          </p:nvSpPr>
          <p:spPr>
            <a:xfrm>
              <a:off x="8623336" y="5056781"/>
              <a:ext cx="3436784" cy="663258"/>
            </a:xfrm>
            <a:prstGeom prst="rect">
              <a:avLst/>
            </a:prstGeom>
            <a:noFill/>
            <a:ln w="28575">
              <a:solidFill>
                <a:srgbClr val="5EDBC6"/>
              </a:solidFill>
            </a:ln>
          </p:spPr>
          <p:txBody>
            <a:bodyPr wrap="square">
              <a:spAutoFit/>
            </a:bodyPr>
            <a:lstStyle>
              <a:defPPr>
                <a:defRPr lang="en-GB"/>
              </a:defPPr>
              <a:lvl1pPr lvl="0" algn="ctr">
                <a:lnSpc>
                  <a:spcPct val="107000"/>
                </a:lnSpc>
                <a:defRPr>
                  <a:effectLst/>
                  <a:latin typeface="Segoe UI" panose="020B0502040204020203" pitchFamily="34" charset="0"/>
                  <a:ea typeface="Times New Roman" panose="02020603050405020304" pitchFamily="18" charset="0"/>
                  <a:cs typeface="Segoe UI" panose="020B0502040204020203" pitchFamily="34" charset="0"/>
                </a:defRPr>
              </a:lvl1pPr>
            </a:lstStyle>
            <a:p>
              <a:pPr algn="l"/>
              <a:r>
                <a:rPr lang="en-GB"/>
                <a:t>Potential to go on to cause harm, e.g. revenge</a:t>
              </a:r>
            </a:p>
          </p:txBody>
        </p:sp>
      </p:grpSp>
    </p:spTree>
    <p:extLst>
      <p:ext uri="{BB962C8B-B14F-4D97-AF65-F5344CB8AC3E}">
        <p14:creationId xmlns:p14="http://schemas.microsoft.com/office/powerpoint/2010/main" val="2963264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descr="  A picture of a blue pyramid. ">
            <a:extLst>
              <a:ext uri="{FF2B5EF4-FFF2-40B4-BE49-F238E27FC236}">
                <a16:creationId xmlns:a16="http://schemas.microsoft.com/office/drawing/2014/main" id="{E41FCFAD-5CC3-48A4-4138-79FDAB66A934}"/>
              </a:ext>
            </a:extLst>
          </p:cNvPr>
          <p:cNvGraphicFramePr/>
          <p:nvPr/>
        </p:nvGraphicFramePr>
        <p:xfrm>
          <a:off x="1462257" y="1159054"/>
          <a:ext cx="9267485" cy="5077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8964" name="Title 68963">
            <a:extLst>
              <a:ext uri="{FF2B5EF4-FFF2-40B4-BE49-F238E27FC236}">
                <a16:creationId xmlns:a16="http://schemas.microsoft.com/office/drawing/2014/main" id="{DF4621B7-FDAE-FFE1-5087-E18EDF2A5354}"/>
              </a:ext>
            </a:extLst>
          </p:cNvPr>
          <p:cNvSpPr txBox="1">
            <a:spLocks noGrp="1"/>
          </p:cNvSpPr>
          <p:nvPr>
            <p:ph type="title"/>
          </p:nvPr>
        </p:nvSpPr>
        <p:spPr>
          <a:xfrm>
            <a:off x="564822" y="365125"/>
            <a:ext cx="10515600" cy="1200329"/>
          </a:xfr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t>Allport</a:t>
            </a:r>
            <a:r>
              <a:rPr lang="en-US" sz="4000" noProof="0"/>
              <a:t> </a:t>
            </a:r>
            <a:r>
              <a:rPr lang="en-US" sz="4000"/>
              <a:t>scale (adapted): understanding how prejudice can harm</a:t>
            </a:r>
            <a:endParaRPr lang="en-US" sz="4000" noProof="0"/>
          </a:p>
        </p:txBody>
      </p:sp>
      <p:sp>
        <p:nvSpPr>
          <p:cNvPr id="4" name="TextBox 3">
            <a:extLst>
              <a:ext uri="{FF2B5EF4-FFF2-40B4-BE49-F238E27FC236}">
                <a16:creationId xmlns:a16="http://schemas.microsoft.com/office/drawing/2014/main" id="{6714FBAE-2B69-9B59-4A0F-00F447729119}"/>
              </a:ext>
            </a:extLst>
          </p:cNvPr>
          <p:cNvSpPr txBox="1"/>
          <p:nvPr/>
        </p:nvSpPr>
        <p:spPr>
          <a:xfrm>
            <a:off x="3115733" y="6072856"/>
            <a:ext cx="7388955" cy="707886"/>
          </a:xfrm>
          <a:prstGeom prst="rect">
            <a:avLst/>
          </a:prstGeom>
          <a:noFill/>
        </p:spPr>
        <p:txBody>
          <a:bodyPr wrap="square">
            <a:spAutoFit/>
          </a:bodyPr>
          <a:lstStyle/>
          <a:p>
            <a:endParaRPr lang="en-US" sz="2000">
              <a:latin typeface="Roboto" panose="02000000000000000000" pitchFamily="2" charset="0"/>
              <a:ea typeface="Roboto" panose="02000000000000000000" pitchFamily="2" charset="0"/>
              <a:cs typeface="Calibri"/>
            </a:endParaRPr>
          </a:p>
          <a:p>
            <a:r>
              <a:rPr lang="en-US" sz="2000">
                <a:latin typeface="Roboto" panose="02000000000000000000" pitchFamily="2" charset="0"/>
                <a:ea typeface="Roboto" panose="02000000000000000000" pitchFamily="2" charset="0"/>
                <a:hlinkClick r:id="rId8"/>
              </a:rPr>
              <a:t>Prejudice And Allport’s Scale (the-classroom.org.uk) </a:t>
            </a:r>
            <a:endParaRPr lang="en-US" sz="20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518474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407784" y="484997"/>
            <a:ext cx="11379380" cy="646331"/>
          </a:xfr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GB" sz="4000" noProof="0"/>
              <a:t>Bullying, prejudice-based bullying and </a:t>
            </a:r>
            <a:r>
              <a:rPr lang="en-GB" sz="4000"/>
              <a:t>h</a:t>
            </a:r>
            <a:r>
              <a:rPr lang="en-GB" sz="4000" noProof="0"/>
              <a:t>ate </a:t>
            </a:r>
            <a:r>
              <a:rPr lang="en-GB" sz="4000"/>
              <a:t>c</a:t>
            </a:r>
            <a:r>
              <a:rPr lang="en-GB" sz="4000" noProof="0"/>
              <a:t>rime</a:t>
            </a:r>
          </a:p>
        </p:txBody>
      </p:sp>
      <p:sp>
        <p:nvSpPr>
          <p:cNvPr id="12" name="Rectangle 11">
            <a:extLst>
              <a:ext uri="{FF2B5EF4-FFF2-40B4-BE49-F238E27FC236}">
                <a16:creationId xmlns:a16="http://schemas.microsoft.com/office/drawing/2014/main" id="{26346D93-85FB-461A-5BC7-DA103CAAF422}"/>
              </a:ext>
            </a:extLst>
          </p:cNvPr>
          <p:cNvSpPr/>
          <p:nvPr/>
        </p:nvSpPr>
        <p:spPr>
          <a:xfrm>
            <a:off x="407784" y="1454065"/>
            <a:ext cx="3588587" cy="4749256"/>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GB" sz="2000" baseline="0">
                <a:solidFill>
                  <a:schemeClr val="tx1">
                    <a:lumMod val="95000"/>
                    <a:lumOff val="5000"/>
                  </a:schemeClr>
                </a:solidFill>
                <a:latin typeface="Roboto" panose="02000000000000000000" pitchFamily="2" charset="0"/>
                <a:ea typeface="Roboto" panose="02000000000000000000" pitchFamily="2" charset="0"/>
                <a:cs typeface="Arial"/>
              </a:rPr>
              <a:t>Bullying is face-to-face and/or online behaviour which impacts on a person’s sense of physical and emotional safety, their capacity to feel in control of their life and their ability to respond effectively to the situation they are in. </a:t>
            </a:r>
            <a:endParaRPr lang="en-GB" sz="2000">
              <a:solidFill>
                <a:schemeClr val="tx1">
                  <a:lumMod val="95000"/>
                  <a:lumOff val="5000"/>
                </a:schemeClr>
              </a:solidFill>
              <a:latin typeface="Roboto" panose="02000000000000000000" pitchFamily="2" charset="0"/>
              <a:ea typeface="Roboto" panose="02000000000000000000" pitchFamily="2" charset="0"/>
              <a:cs typeface="Arial"/>
            </a:endParaRPr>
          </a:p>
          <a:p>
            <a:pPr>
              <a:spcBef>
                <a:spcPts val="1200"/>
              </a:spcBef>
            </a:pPr>
            <a:r>
              <a:rPr lang="en-GB" sz="2000" baseline="0">
                <a:solidFill>
                  <a:schemeClr val="tx1">
                    <a:lumMod val="95000"/>
                    <a:lumOff val="5000"/>
                  </a:schemeClr>
                </a:solidFill>
                <a:latin typeface="Roboto" panose="02000000000000000000" pitchFamily="2" charset="0"/>
                <a:ea typeface="Roboto" panose="02000000000000000000" pitchFamily="2" charset="0"/>
                <a:cs typeface="Arial"/>
              </a:rPr>
              <a:t>Bullying behaviour can be physical, emotional or verbal and can cause people to feel hurt, threatened, frightened and left out</a:t>
            </a:r>
            <a:r>
              <a:rPr lang="en-GB" sz="2000">
                <a:solidFill>
                  <a:schemeClr val="tx1">
                    <a:lumMod val="95000"/>
                    <a:lumOff val="5000"/>
                  </a:schemeClr>
                </a:solidFill>
                <a:latin typeface="Roboto" panose="02000000000000000000" pitchFamily="2" charset="0"/>
                <a:ea typeface="Roboto" panose="02000000000000000000" pitchFamily="2" charset="0"/>
                <a:cs typeface="Arial"/>
              </a:rPr>
              <a:t>.</a:t>
            </a:r>
          </a:p>
          <a:p>
            <a:pPr>
              <a:spcBef>
                <a:spcPts val="1200"/>
              </a:spcBef>
            </a:pPr>
            <a:endParaRPr lang="en-GB" sz="2000">
              <a:solidFill>
                <a:srgbClr val="444444"/>
              </a:solidFill>
              <a:latin typeface="Roboto" panose="02000000000000000000" pitchFamily="2" charset="0"/>
              <a:ea typeface="Roboto" panose="02000000000000000000" pitchFamily="2" charset="0"/>
              <a:cs typeface="Arial"/>
            </a:endParaRPr>
          </a:p>
        </p:txBody>
      </p:sp>
      <p:sp>
        <p:nvSpPr>
          <p:cNvPr id="13" name="Rectangle 12">
            <a:extLst>
              <a:ext uri="{FF2B5EF4-FFF2-40B4-BE49-F238E27FC236}">
                <a16:creationId xmlns:a16="http://schemas.microsoft.com/office/drawing/2014/main" id="{738CE1E5-9EAD-1576-B936-FB74D55066D6}"/>
              </a:ext>
            </a:extLst>
          </p:cNvPr>
          <p:cNvSpPr/>
          <p:nvPr/>
        </p:nvSpPr>
        <p:spPr>
          <a:xfrm>
            <a:off x="4296612" y="1454065"/>
            <a:ext cx="3588587" cy="4749256"/>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1200"/>
              </a:spcBef>
            </a:pPr>
            <a:r>
              <a:rPr lang="en-US" sz="2000">
                <a:solidFill>
                  <a:schemeClr val="tx1"/>
                </a:solidFill>
                <a:latin typeface="Roboto" panose="02000000000000000000" pitchFamily="2" charset="0"/>
                <a:ea typeface="Roboto" panose="02000000000000000000" pitchFamily="2" charset="0"/>
                <a:cs typeface="+mn-lt"/>
              </a:rPr>
              <a:t>Prejudice based bullying is when bullying </a:t>
            </a:r>
            <a:r>
              <a:rPr lang="en-US" sz="2000" err="1">
                <a:solidFill>
                  <a:schemeClr val="tx1"/>
                </a:solidFill>
                <a:latin typeface="Roboto" panose="02000000000000000000" pitchFamily="2" charset="0"/>
                <a:ea typeface="Roboto" panose="02000000000000000000" pitchFamily="2" charset="0"/>
                <a:cs typeface="+mn-lt"/>
              </a:rPr>
              <a:t>behaviour</a:t>
            </a:r>
            <a:r>
              <a:rPr lang="en-US" sz="2000">
                <a:solidFill>
                  <a:schemeClr val="tx1"/>
                </a:solidFill>
                <a:latin typeface="Roboto" panose="02000000000000000000" pitchFamily="2" charset="0"/>
                <a:ea typeface="Roboto" panose="02000000000000000000" pitchFamily="2" charset="0"/>
                <a:cs typeface="+mn-lt"/>
              </a:rPr>
              <a:t> is motivated by prejudice, based on dislike of an individual’s actual or perceived identity and reflects wider societal trends of inequality and power. </a:t>
            </a:r>
          </a:p>
          <a:p>
            <a:pPr>
              <a:spcBef>
                <a:spcPts val="1200"/>
              </a:spcBef>
            </a:pPr>
            <a:r>
              <a:rPr lang="en-US" sz="2000">
                <a:solidFill>
                  <a:schemeClr val="tx1"/>
                </a:solidFill>
                <a:latin typeface="Roboto" panose="02000000000000000000" pitchFamily="2" charset="0"/>
                <a:ea typeface="Roboto" panose="02000000000000000000" pitchFamily="2" charset="0"/>
                <a:cs typeface="+mn-lt"/>
              </a:rPr>
              <a:t>Prejudice comes in a variety of distinct forms and prejudice-based bullying can have wide-ranging impacts on children and young people’s health and wellbeing.</a:t>
            </a:r>
            <a:endParaRPr lang="en-US" sz="2000">
              <a:solidFill>
                <a:schemeClr val="tx1"/>
              </a:solidFill>
              <a:latin typeface="Roboto" panose="02000000000000000000" pitchFamily="2" charset="0"/>
              <a:ea typeface="Roboto" panose="02000000000000000000" pitchFamily="2" charset="0"/>
            </a:endParaRPr>
          </a:p>
        </p:txBody>
      </p:sp>
      <p:sp>
        <p:nvSpPr>
          <p:cNvPr id="14" name="Rectangle 13">
            <a:extLst>
              <a:ext uri="{FF2B5EF4-FFF2-40B4-BE49-F238E27FC236}">
                <a16:creationId xmlns:a16="http://schemas.microsoft.com/office/drawing/2014/main" id="{C83FE7B2-4560-25ED-4AEC-727F0A7C96E4}"/>
              </a:ext>
            </a:extLst>
          </p:cNvPr>
          <p:cNvSpPr/>
          <p:nvPr/>
        </p:nvSpPr>
        <p:spPr>
          <a:xfrm>
            <a:off x="8198577" y="1454065"/>
            <a:ext cx="3588587" cy="4749256"/>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Bef>
                <a:spcPts val="1200"/>
              </a:spcBef>
            </a:pPr>
            <a:r>
              <a:rPr lang="en-US" sz="2000" baseline="0">
                <a:solidFill>
                  <a:schemeClr val="tx1"/>
                </a:solidFill>
                <a:latin typeface="Roboto" panose="02000000000000000000" pitchFamily="2" charset="0"/>
                <a:ea typeface="Roboto" panose="02000000000000000000" pitchFamily="2" charset="0"/>
                <a:cs typeface="Arial"/>
              </a:rPr>
              <a:t>A person commits a hate crime when a statutory aggravation is established in relation to an offence, under certain circumstances based on conduct and motivation. </a:t>
            </a:r>
            <a:endParaRPr lang="en-US" sz="2000" b="1">
              <a:solidFill>
                <a:schemeClr val="tx1"/>
              </a:solidFill>
              <a:latin typeface="Roboto" panose="02000000000000000000" pitchFamily="2" charset="0"/>
              <a:ea typeface="Roboto" panose="02000000000000000000" pitchFamily="2" charset="0"/>
              <a:cs typeface="Arial"/>
            </a:endParaRPr>
          </a:p>
          <a:p>
            <a:pPr>
              <a:spcBef>
                <a:spcPts val="1200"/>
              </a:spcBef>
            </a:pPr>
            <a:r>
              <a:rPr lang="en-US" sz="2000" baseline="0">
                <a:solidFill>
                  <a:schemeClr val="tx1"/>
                </a:solidFill>
                <a:latin typeface="Roboto" panose="02000000000000000000" pitchFamily="2" charset="0"/>
                <a:ea typeface="Roboto" panose="02000000000000000000" pitchFamily="2" charset="0"/>
                <a:cs typeface="Arial"/>
              </a:rPr>
              <a:t>While bullying is not itself a crime, some bullying </a:t>
            </a:r>
            <a:r>
              <a:rPr lang="en-US" sz="2000" baseline="0" err="1">
                <a:solidFill>
                  <a:schemeClr val="tx1"/>
                </a:solidFill>
                <a:latin typeface="Roboto" panose="02000000000000000000" pitchFamily="2" charset="0"/>
                <a:ea typeface="Roboto" panose="02000000000000000000" pitchFamily="2" charset="0"/>
                <a:cs typeface="Arial"/>
              </a:rPr>
              <a:t>behaviours</a:t>
            </a:r>
            <a:r>
              <a:rPr lang="en-US" sz="2000" baseline="0">
                <a:solidFill>
                  <a:schemeClr val="tx1"/>
                </a:solidFill>
                <a:latin typeface="Roboto" panose="02000000000000000000" pitchFamily="2" charset="0"/>
                <a:ea typeface="Roboto" panose="02000000000000000000" pitchFamily="2" charset="0"/>
                <a:cs typeface="Arial"/>
              </a:rPr>
              <a:t> may be - such as threatening communications or assault.</a:t>
            </a:r>
          </a:p>
          <a:p>
            <a:endParaRPr lang="en-US" sz="2000" b="1">
              <a:solidFill>
                <a:schemeClr val="tx1"/>
              </a:solidFill>
              <a:latin typeface="Roboto" panose="02000000000000000000" pitchFamily="2" charset="0"/>
              <a:ea typeface="Roboto" panose="02000000000000000000" pitchFamily="2" charset="0"/>
              <a:cs typeface="Arial"/>
            </a:endParaRPr>
          </a:p>
          <a:p>
            <a:endParaRPr lang="en-US" sz="2000" b="1">
              <a:solidFill>
                <a:schemeClr val="tx1"/>
              </a:solidFill>
              <a:latin typeface="Roboto" panose="02000000000000000000" pitchFamily="2" charset="0"/>
              <a:ea typeface="Roboto" panose="02000000000000000000" pitchFamily="2" charset="0"/>
              <a:cs typeface="Arial"/>
            </a:endParaRPr>
          </a:p>
          <a:p>
            <a:endParaRPr lang="en-US" sz="2000" b="1">
              <a:solidFill>
                <a:schemeClr val="tx1"/>
              </a:solidFill>
              <a:latin typeface="Roboto" panose="02000000000000000000" pitchFamily="2" charset="0"/>
              <a:ea typeface="Roboto" panose="02000000000000000000" pitchFamily="2" charset="0"/>
              <a:cs typeface="Arial"/>
            </a:endParaRPr>
          </a:p>
        </p:txBody>
      </p:sp>
    </p:spTree>
    <p:extLst>
      <p:ext uri="{BB962C8B-B14F-4D97-AF65-F5344CB8AC3E}">
        <p14:creationId xmlns:p14="http://schemas.microsoft.com/office/powerpoint/2010/main" val="801390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1235AE-2E4A-0852-ED9E-1A9D423D5508}"/>
              </a:ext>
            </a:extLst>
          </p:cNvPr>
          <p:cNvSpPr txBox="1">
            <a:spLocks noGrp="1"/>
          </p:cNvSpPr>
          <p:nvPr>
            <p:ph type="title" idx="4294967295"/>
          </p:nvPr>
        </p:nvSpPr>
        <p:spPr>
          <a:xfrm>
            <a:off x="493023" y="238993"/>
            <a:ext cx="11204396"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GB" sz="4000">
                <a:solidFill>
                  <a:srgbClr val="117980"/>
                </a:solidFill>
                <a:latin typeface="Roboto"/>
                <a:ea typeface="Roboto"/>
                <a:cs typeface="Segoe UI"/>
              </a:rPr>
              <a:t>Why it is important to recognise,</a:t>
            </a:r>
            <a:r>
              <a:rPr kumimoji="0" lang="en-GB" sz="4000" i="0" u="none" strike="noStrike" kern="1200" cap="none" spc="0" normalizeH="0" baseline="0" noProof="0">
                <a:ln>
                  <a:noFill/>
                </a:ln>
                <a:solidFill>
                  <a:srgbClr val="117980"/>
                </a:solidFill>
                <a:effectLst/>
                <a:uLnTx/>
                <a:uFillTx/>
                <a:latin typeface="Roboto"/>
                <a:ea typeface="Roboto"/>
                <a:cs typeface="Segoe UI"/>
              </a:rPr>
              <a:t> and report hate crime</a:t>
            </a:r>
            <a:endParaRPr kumimoji="0" lang="en-US" sz="4000" i="0" u="none" strike="noStrike" kern="1200" cap="none" spc="0" normalizeH="0" baseline="0" noProof="0">
              <a:ln>
                <a:noFill/>
              </a:ln>
              <a:solidFill>
                <a:srgbClr val="117980"/>
              </a:solidFill>
              <a:effectLst/>
              <a:uLnTx/>
              <a:uFillTx/>
              <a:latin typeface="Roboto"/>
              <a:ea typeface="Roboto"/>
              <a:cs typeface="+mn-cs"/>
            </a:endParaRPr>
          </a:p>
        </p:txBody>
      </p:sp>
      <p:sp>
        <p:nvSpPr>
          <p:cNvPr id="10" name="TextBox 9">
            <a:extLst>
              <a:ext uri="{FF2B5EF4-FFF2-40B4-BE49-F238E27FC236}">
                <a16:creationId xmlns:a16="http://schemas.microsoft.com/office/drawing/2014/main" id="{3443AF47-6502-9D0B-78FF-F658DFAE9B9C}"/>
              </a:ext>
            </a:extLst>
          </p:cNvPr>
          <p:cNvSpPr txBox="1"/>
          <p:nvPr/>
        </p:nvSpPr>
        <p:spPr>
          <a:xfrm>
            <a:off x="449891" y="1566221"/>
            <a:ext cx="5582008" cy="400110"/>
          </a:xfrm>
          <a:prstGeom prst="rect">
            <a:avLst/>
          </a:prstGeom>
          <a:noFill/>
        </p:spPr>
        <p:txBody>
          <a:bodyPr wrap="square">
            <a:spAutoFit/>
          </a:bodyPr>
          <a:lstStyle/>
          <a:p>
            <a:r>
              <a:rPr lang="en-GB" sz="2000">
                <a:latin typeface="Roboto" panose="02000000000000000000" pitchFamily="2" charset="0"/>
                <a:ea typeface="Roboto" panose="02000000000000000000" pitchFamily="2" charset="0"/>
                <a:hlinkClick r:id="rId7"/>
              </a:rPr>
              <a:t>Words make our lives a living hell - YouTube</a:t>
            </a:r>
            <a:endParaRPr lang="en-GB" sz="2000">
              <a:latin typeface="Roboto" panose="02000000000000000000" pitchFamily="2" charset="0"/>
              <a:ea typeface="Roboto" panose="02000000000000000000" pitchFamily="2" charset="0"/>
            </a:endParaRPr>
          </a:p>
        </p:txBody>
      </p:sp>
      <p:pic>
        <p:nvPicPr>
          <p:cNvPr id="7" name="Hate Crime - Social - 16x9 - 10sec 2" descr="Screenshot of a video linked: https://www.youtube.com/watch?v=PsB0R_2HFrw ">
            <a:hlinkClick r:id="" action="ppaction://media"/>
            <a:extLst>
              <a:ext uri="{FF2B5EF4-FFF2-40B4-BE49-F238E27FC236}">
                <a16:creationId xmlns:a16="http://schemas.microsoft.com/office/drawing/2014/main" id="{B7F0EEBC-AE9B-DEA3-FC4A-CF4B4DEB556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35543" y="2162480"/>
            <a:ext cx="5560457" cy="3127757"/>
          </a:xfrm>
          <a:prstGeom prst="rect">
            <a:avLst/>
          </a:prstGeom>
        </p:spPr>
      </p:pic>
      <p:sp>
        <p:nvSpPr>
          <p:cNvPr id="5" name="TextBox 4">
            <a:extLst>
              <a:ext uri="{FF2B5EF4-FFF2-40B4-BE49-F238E27FC236}">
                <a16:creationId xmlns:a16="http://schemas.microsoft.com/office/drawing/2014/main" id="{3D32B618-4BA4-2EFC-8F92-326B9C19823D}"/>
              </a:ext>
            </a:extLst>
          </p:cNvPr>
          <p:cNvSpPr txBox="1"/>
          <p:nvPr/>
        </p:nvSpPr>
        <p:spPr>
          <a:xfrm>
            <a:off x="449891" y="5486386"/>
            <a:ext cx="5874675" cy="96436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000" kern="100">
                <a:latin typeface="Roboto" panose="02000000000000000000" pitchFamily="2" charset="0"/>
                <a:ea typeface="Roboto" panose="02000000000000000000" pitchFamily="2" charset="0"/>
                <a:cs typeface="Segoe UI"/>
              </a:rPr>
              <a:t>“The words they used have had a scarring effect on me, I’ve felt very threatened and vulnerable.”</a:t>
            </a:r>
          </a:p>
        </p:txBody>
      </p:sp>
      <p:sp>
        <p:nvSpPr>
          <p:cNvPr id="3" name="Text Placeholder 2">
            <a:extLst>
              <a:ext uri="{FF2B5EF4-FFF2-40B4-BE49-F238E27FC236}">
                <a16:creationId xmlns:a16="http://schemas.microsoft.com/office/drawing/2014/main" id="{C505297F-2AB7-B3EA-3BD4-7FEB390FD860}"/>
              </a:ext>
            </a:extLst>
          </p:cNvPr>
          <p:cNvSpPr>
            <a:spLocks noGrp="1"/>
          </p:cNvSpPr>
          <p:nvPr>
            <p:ph type="body" idx="4294967295"/>
          </p:nvPr>
        </p:nvSpPr>
        <p:spPr>
          <a:xfrm>
            <a:off x="6410345" y="1364203"/>
            <a:ext cx="5582135" cy="965200"/>
          </a:xfrm>
          <a:solidFill>
            <a:schemeClr val="bg1"/>
          </a:solidFill>
        </p:spPr>
        <p:txBody>
          <a:bodyPr>
            <a:noAutofit/>
          </a:bodyPr>
          <a:lstStyle/>
          <a:p>
            <a:pPr>
              <a:spcAft>
                <a:spcPts val="800"/>
              </a:spcAft>
            </a:pPr>
            <a:r>
              <a:rPr lang="en-US" sz="2000" kern="100">
                <a:solidFill>
                  <a:schemeClr val="tx1"/>
                </a:solidFill>
                <a:cs typeface="Segoe UI" panose="020B0502040204020203" pitchFamily="34" charset="0"/>
              </a:rPr>
              <a:t>“My daughter repeatedly asked me - ‘Mum, can I scrub off my brown, can I scrub myself white?’”</a:t>
            </a:r>
          </a:p>
        </p:txBody>
      </p:sp>
      <p:sp>
        <p:nvSpPr>
          <p:cNvPr id="8" name="TextBox 7">
            <a:extLst>
              <a:ext uri="{FF2B5EF4-FFF2-40B4-BE49-F238E27FC236}">
                <a16:creationId xmlns:a16="http://schemas.microsoft.com/office/drawing/2014/main" id="{00CFB710-91C8-712A-9E72-DD8CFCA4D94C}"/>
              </a:ext>
            </a:extLst>
          </p:cNvPr>
          <p:cNvSpPr txBox="1"/>
          <p:nvPr/>
        </p:nvSpPr>
        <p:spPr>
          <a:xfrm>
            <a:off x="6410345" y="2487587"/>
            <a:ext cx="6096000" cy="400110"/>
          </a:xfrm>
          <a:prstGeom prst="rect">
            <a:avLst/>
          </a:prstGeom>
          <a:noFill/>
        </p:spPr>
        <p:txBody>
          <a:bodyPr wrap="square">
            <a:spAutoFit/>
          </a:bodyPr>
          <a:lstStyle/>
          <a:p>
            <a:r>
              <a:rPr lang="en-GB" sz="2000">
                <a:latin typeface="Roboto" panose="02000000000000000000" pitchFamily="2" charset="0"/>
                <a:ea typeface="Roboto" panose="02000000000000000000" pitchFamily="2" charset="0"/>
                <a:hlinkClick r:id="rId9"/>
              </a:rPr>
              <a:t>Words make me feel hated just for being me</a:t>
            </a:r>
            <a:endParaRPr lang="en-GB" sz="2000">
              <a:latin typeface="Roboto" panose="02000000000000000000" pitchFamily="2" charset="0"/>
              <a:ea typeface="Roboto" panose="02000000000000000000" pitchFamily="2" charset="0"/>
            </a:endParaRPr>
          </a:p>
        </p:txBody>
      </p:sp>
      <p:pic>
        <p:nvPicPr>
          <p:cNvPr id="6" name="Hate Crime - Social - 16x9 - 10sec 4" descr="Screenshot of a video linked: https://www.youtube.com/watch?v=t1Im4eP-4Ug">
            <a:hlinkClick r:id="" action="ppaction://media"/>
            <a:extLst>
              <a:ext uri="{FF2B5EF4-FFF2-40B4-BE49-F238E27FC236}">
                <a16:creationId xmlns:a16="http://schemas.microsoft.com/office/drawing/2014/main" id="{58DF77B5-E422-9B65-A94E-827AD77BE0FE}"/>
              </a:ext>
            </a:extLst>
          </p:cNvPr>
          <p:cNvPicPr>
            <a:picLocks noChangeAspect="1"/>
          </p:cNvPicPr>
          <p:nvPr>
            <a:videoFile r:link="rId4"/>
            <p:extLst>
              <p:ext uri="{DAA4B4D4-6D71-4841-9C94-3DE7FCFB9230}">
                <p14:media xmlns:p14="http://schemas.microsoft.com/office/powerpoint/2010/main" r:embed="rId3">
                  <p14:extLst>
                    <p:ext uri="{3AFAAA56-56D3-431D-BCD4-E75A35582382}">
                      <p173:tracksInfo xmlns:p173="http://schemas.microsoft.com/office/powerpoint/2017/3/main" displayLoc="media">
                        <p173:trackLst>
                          <p173:track id="{B12BAFD2-C8ED-4F37-B67A-4898C4216C4E}" label="" lang="en-gb" r:embed="rId10"/>
                        </p173:trackLst>
                      </p173:tracksInfo>
                    </p:ext>
                  </p14:extLst>
                </p14:media>
              </p:ext>
            </p:extLst>
          </p:nvPr>
        </p:nvPicPr>
        <p:blipFill>
          <a:blip r:embed="rId11"/>
          <a:stretch>
            <a:fillRect/>
          </a:stretch>
        </p:blipFill>
        <p:spPr>
          <a:xfrm>
            <a:off x="6410345" y="3126847"/>
            <a:ext cx="5560457" cy="3127757"/>
          </a:xfrm>
          <a:prstGeom prst="rect">
            <a:avLst/>
          </a:prstGeom>
        </p:spPr>
      </p:pic>
    </p:spTree>
    <p:extLst>
      <p:ext uri="{BB962C8B-B14F-4D97-AF65-F5344CB8AC3E}">
        <p14:creationId xmlns:p14="http://schemas.microsoft.com/office/powerpoint/2010/main" val="78873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9"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7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496C-86D3-E64F-3622-F006E308C4DC}"/>
            </a:ext>
          </a:extLst>
        </p:cNvPr>
        <p:cNvGrpSpPr/>
        <p:nvPr/>
      </p:nvGrpSpPr>
      <p:grpSpPr>
        <a:xfrm>
          <a:off x="0" y="0"/>
          <a:ext cx="0" cy="0"/>
          <a:chOff x="0" y="0"/>
          <a:chExt cx="0" cy="0"/>
        </a:xfrm>
      </p:grpSpPr>
      <p:sp>
        <p:nvSpPr>
          <p:cNvPr id="68612" name="TextBox 1">
            <a:extLst>
              <a:ext uri="{FF2B5EF4-FFF2-40B4-BE49-F238E27FC236}">
                <a16:creationId xmlns:a16="http://schemas.microsoft.com/office/drawing/2014/main" id="{FEA1BD1A-7E3D-B853-A551-E1235964F833}"/>
              </a:ext>
            </a:extLst>
          </p:cNvPr>
          <p:cNvSpPr txBox="1">
            <a:spLocks noGrp="1" noChangeArrowheads="1"/>
          </p:cNvSpPr>
          <p:nvPr>
            <p:ph type="title"/>
          </p:nvPr>
        </p:nvSpPr>
        <p:spPr bwMode="auto">
          <a:xfrm>
            <a:off x="486957" y="479219"/>
            <a:ext cx="10991849" cy="70788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i="0" u="none" strike="noStrike" kern="1200" cap="none" spc="0" normalizeH="0" baseline="0" noProof="0">
                <a:ln>
                  <a:noFill/>
                </a:ln>
                <a:solidFill>
                  <a:srgbClr val="117980"/>
                </a:solidFill>
                <a:effectLst/>
                <a:uLnTx/>
                <a:uFillTx/>
                <a:latin typeface="Roboto" panose="02000000000000000000" pitchFamily="2" charset="0"/>
                <a:ea typeface="Roboto" panose="02000000000000000000" pitchFamily="2" charset="0"/>
                <a:cs typeface="Arial"/>
              </a:rPr>
              <a:t>Reflection 1</a:t>
            </a:r>
            <a:endParaRPr kumimoji="0" lang="en-GB" sz="4000" i="0" u="none" strike="noStrike" kern="1200" cap="none" spc="0" normalizeH="0" baseline="0" noProof="0">
              <a:ln>
                <a:noFill/>
              </a:ln>
              <a:solidFill>
                <a:srgbClr val="117980"/>
              </a:solidFill>
              <a:effectLst/>
              <a:uLnTx/>
              <a:uFillTx/>
              <a:latin typeface="Roboto" panose="02000000000000000000" pitchFamily="2" charset="0"/>
              <a:ea typeface="Roboto" panose="02000000000000000000" pitchFamily="2" charset="0"/>
              <a:cs typeface="+mn-cs"/>
            </a:endParaRPr>
          </a:p>
        </p:txBody>
      </p:sp>
      <p:sp>
        <p:nvSpPr>
          <p:cNvPr id="2" name="TextBox 1">
            <a:extLst>
              <a:ext uri="{FF2B5EF4-FFF2-40B4-BE49-F238E27FC236}">
                <a16:creationId xmlns:a16="http://schemas.microsoft.com/office/drawing/2014/main" id="{BCE2B1FF-161F-C84A-D15F-786FCE906FB6}"/>
              </a:ext>
            </a:extLst>
          </p:cNvPr>
          <p:cNvSpPr txBox="1"/>
          <p:nvPr/>
        </p:nvSpPr>
        <p:spPr>
          <a:xfrm>
            <a:off x="535232" y="1526937"/>
            <a:ext cx="9398166"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spcAft>
                <a:spcPts val="1200"/>
              </a:spcAft>
            </a:pPr>
            <a:r>
              <a:rPr lang="en-GB" sz="2400" b="1">
                <a:latin typeface="Roboto" panose="02000000000000000000" pitchFamily="2" charset="0"/>
                <a:ea typeface="Roboto" panose="02000000000000000000" pitchFamily="2" charset="0"/>
                <a:cs typeface="Arial"/>
              </a:rPr>
              <a:t>We're about halfway through, from what you have learned so far, think about:</a:t>
            </a:r>
          </a:p>
          <a:p>
            <a:pPr marL="342900" indent="-342900">
              <a:lnSpc>
                <a:spcPct val="150000"/>
              </a:lnSpc>
              <a:buFont typeface="Wingdings"/>
              <a:buChar char="§"/>
            </a:pPr>
            <a:r>
              <a:rPr lang="en-GB" sz="2400">
                <a:latin typeface="Roboto" panose="02000000000000000000" pitchFamily="2" charset="0"/>
                <a:ea typeface="Roboto" panose="02000000000000000000" pitchFamily="2" charset="0"/>
                <a:cs typeface="Arial"/>
              </a:rPr>
              <a:t>How has this made you feel?</a:t>
            </a:r>
          </a:p>
          <a:p>
            <a:pPr marL="342900" indent="-342900">
              <a:lnSpc>
                <a:spcPct val="150000"/>
              </a:lnSpc>
              <a:buFont typeface="Wingdings"/>
              <a:buChar char="§"/>
            </a:pPr>
            <a:r>
              <a:rPr lang="en-GB" sz="2400">
                <a:latin typeface="Roboto" panose="02000000000000000000" pitchFamily="2" charset="0"/>
                <a:ea typeface="Roboto" panose="02000000000000000000" pitchFamily="2" charset="0"/>
                <a:cs typeface="Arial"/>
              </a:rPr>
              <a:t>What has this made you think about?</a:t>
            </a:r>
          </a:p>
          <a:p>
            <a:pPr marL="342900" indent="-342900">
              <a:lnSpc>
                <a:spcPct val="150000"/>
              </a:lnSpc>
              <a:buFont typeface="Wingdings"/>
              <a:buChar char="§"/>
            </a:pPr>
            <a:r>
              <a:rPr lang="en-GB" sz="2400">
                <a:latin typeface="Roboto" panose="02000000000000000000" pitchFamily="2" charset="0"/>
                <a:ea typeface="Roboto" panose="02000000000000000000" pitchFamily="2" charset="0"/>
                <a:cs typeface="Arial"/>
              </a:rPr>
              <a:t>What one action would you like to take forward?</a:t>
            </a:r>
          </a:p>
          <a:p>
            <a:pPr marL="342900" indent="-342900">
              <a:lnSpc>
                <a:spcPct val="150000"/>
              </a:lnSpc>
              <a:buFont typeface="Wingdings"/>
              <a:buChar char="§"/>
            </a:pPr>
            <a:r>
              <a:rPr lang="en-GB" sz="2400">
                <a:latin typeface="Roboto" panose="02000000000000000000" pitchFamily="2" charset="0"/>
                <a:ea typeface="Roboto" panose="02000000000000000000" pitchFamily="2" charset="0"/>
                <a:cs typeface="Arial"/>
              </a:rPr>
              <a:t>How can you link what you plan to do with others in your setting?</a:t>
            </a:r>
          </a:p>
          <a:p>
            <a:pPr marL="342900" indent="-342900">
              <a:lnSpc>
                <a:spcPct val="150000"/>
              </a:lnSpc>
              <a:buFont typeface="Wingdings"/>
              <a:buChar char="§"/>
            </a:pPr>
            <a:r>
              <a:rPr lang="en-GB" sz="2400">
                <a:latin typeface="Roboto" panose="02000000000000000000" pitchFamily="2" charset="0"/>
                <a:ea typeface="Roboto" panose="02000000000000000000" pitchFamily="2" charset="0"/>
                <a:cs typeface="Arial"/>
              </a:rPr>
              <a:t>How will you know that this learning has made a difference?</a:t>
            </a:r>
          </a:p>
        </p:txBody>
      </p:sp>
      <p:pic>
        <p:nvPicPr>
          <p:cNvPr id="4" name="Picture 4">
            <a:extLst>
              <a:ext uri="{FF2B5EF4-FFF2-40B4-BE49-F238E27FC236}">
                <a16:creationId xmlns:a16="http://schemas.microsoft.com/office/drawing/2014/main" id="{4EEB28C0-C505-F494-A5A3-8481A7DE870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0394" y="365125"/>
            <a:ext cx="1899308" cy="1877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14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2532">
    <p:spTree>
      <p:nvGrpSpPr>
        <p:cNvPr id="1" name=""/>
        <p:cNvGrpSpPr/>
        <p:nvPr/>
      </p:nvGrpSpPr>
      <p:grpSpPr>
        <a:xfrm>
          <a:off x="0" y="0"/>
          <a:ext cx="0" cy="0"/>
          <a:chOff x="0" y="0"/>
          <a:chExt cx="0" cy="0"/>
        </a:xfrm>
      </p:grpSpPr>
      <p:grpSp>
        <p:nvGrpSpPr>
          <p:cNvPr id="4" name="Diagram 2">
            <a:extLst>
              <a:ext uri="{FF2B5EF4-FFF2-40B4-BE49-F238E27FC236}">
                <a16:creationId xmlns:a16="http://schemas.microsoft.com/office/drawing/2014/main" id="{D55F1CB4-43A9-9DF9-7273-48E9C8B3028C}"/>
              </a:ext>
              <a:ext uri="{C183D7F6-B498-43B3-948B-1728B52AA6E4}">
                <adec:decorative xmlns:adec="http://schemas.microsoft.com/office/drawing/2017/decorative" val="1"/>
              </a:ext>
            </a:extLst>
          </p:cNvPr>
          <p:cNvGrpSpPr/>
          <p:nvPr/>
        </p:nvGrpSpPr>
        <p:grpSpPr>
          <a:xfrm>
            <a:off x="2299477" y="1954507"/>
            <a:ext cx="7143804" cy="4422359"/>
            <a:chOff x="4400339" y="1649138"/>
            <a:chExt cx="7143804" cy="4422359"/>
          </a:xfrm>
        </p:grpSpPr>
        <p:sp>
          <p:nvSpPr>
            <p:cNvPr id="5" name="Free-form: Shape 4">
              <a:extLst>
                <a:ext uri="{FF2B5EF4-FFF2-40B4-BE49-F238E27FC236}">
                  <a16:creationId xmlns:a16="http://schemas.microsoft.com/office/drawing/2014/main" id="{56E514C1-9681-D3B4-4878-5871D116376C}"/>
                </a:ext>
              </a:extLst>
            </p:cNvPr>
            <p:cNvSpPr/>
            <p:nvPr/>
          </p:nvSpPr>
          <p:spPr>
            <a:xfrm>
              <a:off x="4400339" y="1649138"/>
              <a:ext cx="3401805" cy="2041087"/>
            </a:xfrm>
            <a:custGeom>
              <a:avLst/>
              <a:gdLst>
                <a:gd name="f0" fmla="val 10800000"/>
                <a:gd name="f1" fmla="val 5400000"/>
                <a:gd name="f2" fmla="val 180"/>
                <a:gd name="f3" fmla="val w"/>
                <a:gd name="f4" fmla="val h"/>
                <a:gd name="f5" fmla="val 0"/>
                <a:gd name="f6" fmla="val 3401810"/>
                <a:gd name="f7" fmla="val 2041086"/>
                <a:gd name="f8" fmla="+- 0 0 -90"/>
                <a:gd name="f9" fmla="*/ f3 1 3401810"/>
                <a:gd name="f10" fmla="*/ f4 1 2041086"/>
                <a:gd name="f11" fmla="val f5"/>
                <a:gd name="f12" fmla="val f6"/>
                <a:gd name="f13" fmla="val f7"/>
                <a:gd name="f14" fmla="*/ f8 f0 1"/>
                <a:gd name="f15" fmla="+- f13 0 f11"/>
                <a:gd name="f16" fmla="+- f12 0 f11"/>
                <a:gd name="f17" fmla="*/ f14 1 f2"/>
                <a:gd name="f18" fmla="*/ f16 1 3401810"/>
                <a:gd name="f19" fmla="*/ f15 1 2041086"/>
                <a:gd name="f20" fmla="*/ 0 f16 1"/>
                <a:gd name="f21" fmla="*/ 0 f15 1"/>
                <a:gd name="f22" fmla="*/ 3401810 f16 1"/>
                <a:gd name="f23" fmla="*/ 2041086 f15 1"/>
                <a:gd name="f24" fmla="+- f17 0 f1"/>
                <a:gd name="f25" fmla="*/ f20 1 3401810"/>
                <a:gd name="f26" fmla="*/ f21 1 2041086"/>
                <a:gd name="f27" fmla="*/ f22 1 3401810"/>
                <a:gd name="f28" fmla="*/ f23 1 204108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3401810" h="2041086">
                  <a:moveTo>
                    <a:pt x="f5" y="f5"/>
                  </a:moveTo>
                  <a:lnTo>
                    <a:pt x="f6" y="f5"/>
                  </a:lnTo>
                  <a:lnTo>
                    <a:pt x="f6" y="f7"/>
                  </a:lnTo>
                  <a:lnTo>
                    <a:pt x="f5" y="f7"/>
                  </a:lnTo>
                  <a:lnTo>
                    <a:pt x="f5" y="f5"/>
                  </a:lnTo>
                  <a:close/>
                </a:path>
              </a:pathLst>
            </a:custGeom>
            <a:solidFill>
              <a:srgbClr val="FFFFFF"/>
            </a:solidFill>
            <a:ln w="19046" cap="flat">
              <a:solidFill>
                <a:srgbClr val="00ABB5"/>
              </a:solidFill>
              <a:prstDash val="solid"/>
              <a:miter/>
            </a:ln>
          </p:spPr>
          <p:txBody>
            <a:bodyPr vert="horz" wrap="square" lIns="99056" tIns="99056" rIns="99056" bIns="99056" anchor="ctr" anchorCtr="0" compatLnSpc="1">
              <a:noAutofit/>
            </a:bodyPr>
            <a:lstStyle/>
            <a:p>
              <a:pPr defTabSz="1155701">
                <a:lnSpc>
                  <a:spcPct val="90000"/>
                </a:lnSpc>
                <a:spcAft>
                  <a:spcPts val="1100"/>
                </a:spcAf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Segoe UI"/>
                  <a:ea typeface="Calibri"/>
                  <a:cs typeface="Segoe UI"/>
                </a:rPr>
                <a:t>Witnessing </a:t>
              </a:r>
              <a:r>
                <a:rPr lang="en-GB" sz="2400">
                  <a:solidFill>
                    <a:srgbClr val="000000"/>
                  </a:solidFill>
                  <a:latin typeface="Segoe UI"/>
                  <a:ea typeface="Calibri"/>
                  <a:cs typeface="Segoe UI"/>
                </a:rPr>
                <a:t>prejudice-based behaviours </a:t>
              </a:r>
              <a:r>
                <a:rPr lang="en-GB" sz="2400" b="0" i="0" u="none" strike="noStrike" kern="1200" cap="none" spc="0" baseline="0">
                  <a:solidFill>
                    <a:srgbClr val="000000"/>
                  </a:solidFill>
                  <a:uFillTx/>
                  <a:latin typeface="Segoe UI"/>
                  <a:ea typeface="Calibri"/>
                  <a:cs typeface="Segoe UI"/>
                </a:rPr>
                <a:t>directly</a:t>
              </a:r>
              <a:r>
                <a:rPr lang="en-GB" sz="2400">
                  <a:solidFill>
                    <a:srgbClr val="000000"/>
                  </a:solidFill>
                  <a:latin typeface="Segoe UI"/>
                  <a:ea typeface="Calibri"/>
                  <a:cs typeface="Segoe UI"/>
                </a:rPr>
                <a:t> </a:t>
              </a:r>
              <a:endParaRPr lang="en-US" sz="2400" b="0" i="0" u="none" strike="noStrike" kern="1200" cap="none" spc="0" baseline="0">
                <a:solidFill>
                  <a:srgbClr val="000000"/>
                </a:solidFill>
                <a:uFillTx/>
                <a:latin typeface="Segoe UI"/>
                <a:ea typeface="Calibri"/>
                <a:cs typeface="Segoe UI"/>
              </a:endParaRPr>
            </a:p>
          </p:txBody>
        </p:sp>
        <p:sp>
          <p:nvSpPr>
            <p:cNvPr id="6" name="Free-form: Shape 5">
              <a:extLst>
                <a:ext uri="{FF2B5EF4-FFF2-40B4-BE49-F238E27FC236}">
                  <a16:creationId xmlns:a16="http://schemas.microsoft.com/office/drawing/2014/main" id="{182387EB-707D-7F6D-7FC0-2955BEA7D275}"/>
                </a:ext>
              </a:extLst>
            </p:cNvPr>
            <p:cNvSpPr/>
            <p:nvPr/>
          </p:nvSpPr>
          <p:spPr>
            <a:xfrm>
              <a:off x="8142338" y="1649138"/>
              <a:ext cx="3401805" cy="2041087"/>
            </a:xfrm>
            <a:custGeom>
              <a:avLst/>
              <a:gdLst>
                <a:gd name="f0" fmla="val 10800000"/>
                <a:gd name="f1" fmla="val 5400000"/>
                <a:gd name="f2" fmla="val 180"/>
                <a:gd name="f3" fmla="val w"/>
                <a:gd name="f4" fmla="val h"/>
                <a:gd name="f5" fmla="val 0"/>
                <a:gd name="f6" fmla="val 3401810"/>
                <a:gd name="f7" fmla="val 2041086"/>
                <a:gd name="f8" fmla="+- 0 0 -90"/>
                <a:gd name="f9" fmla="*/ f3 1 3401810"/>
                <a:gd name="f10" fmla="*/ f4 1 2041086"/>
                <a:gd name="f11" fmla="val f5"/>
                <a:gd name="f12" fmla="val f6"/>
                <a:gd name="f13" fmla="val f7"/>
                <a:gd name="f14" fmla="*/ f8 f0 1"/>
                <a:gd name="f15" fmla="+- f13 0 f11"/>
                <a:gd name="f16" fmla="+- f12 0 f11"/>
                <a:gd name="f17" fmla="*/ f14 1 f2"/>
                <a:gd name="f18" fmla="*/ f16 1 3401810"/>
                <a:gd name="f19" fmla="*/ f15 1 2041086"/>
                <a:gd name="f20" fmla="*/ 0 f16 1"/>
                <a:gd name="f21" fmla="*/ 0 f15 1"/>
                <a:gd name="f22" fmla="*/ 3401810 f16 1"/>
                <a:gd name="f23" fmla="*/ 2041086 f15 1"/>
                <a:gd name="f24" fmla="+- f17 0 f1"/>
                <a:gd name="f25" fmla="*/ f20 1 3401810"/>
                <a:gd name="f26" fmla="*/ f21 1 2041086"/>
                <a:gd name="f27" fmla="*/ f22 1 3401810"/>
                <a:gd name="f28" fmla="*/ f23 1 204108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3401810" h="2041086">
                  <a:moveTo>
                    <a:pt x="f5" y="f5"/>
                  </a:moveTo>
                  <a:lnTo>
                    <a:pt x="f6" y="f5"/>
                  </a:lnTo>
                  <a:lnTo>
                    <a:pt x="f6" y="f7"/>
                  </a:lnTo>
                  <a:lnTo>
                    <a:pt x="f5" y="f7"/>
                  </a:lnTo>
                  <a:lnTo>
                    <a:pt x="f5" y="f5"/>
                  </a:lnTo>
                  <a:close/>
                </a:path>
              </a:pathLst>
            </a:custGeom>
            <a:solidFill>
              <a:srgbClr val="FFFFFF"/>
            </a:solidFill>
            <a:ln w="19046" cap="flat">
              <a:solidFill>
                <a:srgbClr val="00ABB5"/>
              </a:solidFill>
              <a:prstDash val="solid"/>
              <a:miter/>
            </a:ln>
          </p:spPr>
          <p:txBody>
            <a:bodyPr vert="horz" wrap="square" lIns="99056" tIns="99056" rIns="99056" bIns="99056" anchor="ctr" anchorCtr="0" compatLnSpc="1">
              <a:noAutofit/>
            </a:bodyPr>
            <a:lstStyle/>
            <a:p>
              <a:pPr defTabSz="1155701">
                <a:lnSpc>
                  <a:spcPct val="90000"/>
                </a:lnSpc>
                <a:spcAft>
                  <a:spcPts val="1100"/>
                </a:spcAf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Segoe UI"/>
                  <a:ea typeface="Calibri"/>
                  <a:cs typeface="Segoe UI"/>
                </a:rPr>
                <a:t>Disclosure from a child or young person</a:t>
              </a:r>
              <a:r>
                <a:rPr lang="en-GB" sz="2400">
                  <a:solidFill>
                    <a:srgbClr val="000000"/>
                  </a:solidFill>
                  <a:latin typeface="Segoe UI"/>
                  <a:ea typeface="Calibri"/>
                  <a:cs typeface="Segoe UI"/>
                </a:rPr>
                <a:t> </a:t>
              </a:r>
              <a:endParaRPr lang="en-US" sz="2400" b="0" i="0" u="none" strike="noStrike" kern="1200" cap="none" spc="0" baseline="0">
                <a:solidFill>
                  <a:srgbClr val="000000"/>
                </a:solidFill>
                <a:uFillTx/>
                <a:latin typeface="Segoe UI"/>
                <a:ea typeface="Calibri"/>
                <a:cs typeface="Segoe UI"/>
              </a:endParaRPr>
            </a:p>
          </p:txBody>
        </p:sp>
        <p:sp>
          <p:nvSpPr>
            <p:cNvPr id="7" name="Free-form: Shape 6">
              <a:extLst>
                <a:ext uri="{FF2B5EF4-FFF2-40B4-BE49-F238E27FC236}">
                  <a16:creationId xmlns:a16="http://schemas.microsoft.com/office/drawing/2014/main" id="{5BF66D50-EBA9-57ED-2010-C721CC3492F8}"/>
                </a:ext>
              </a:extLst>
            </p:cNvPr>
            <p:cNvSpPr/>
            <p:nvPr/>
          </p:nvSpPr>
          <p:spPr>
            <a:xfrm>
              <a:off x="4400339" y="4030410"/>
              <a:ext cx="3401805" cy="2041087"/>
            </a:xfrm>
            <a:custGeom>
              <a:avLst/>
              <a:gdLst>
                <a:gd name="f0" fmla="val 10800000"/>
                <a:gd name="f1" fmla="val 5400000"/>
                <a:gd name="f2" fmla="val 180"/>
                <a:gd name="f3" fmla="val w"/>
                <a:gd name="f4" fmla="val h"/>
                <a:gd name="f5" fmla="val 0"/>
                <a:gd name="f6" fmla="val 3401810"/>
                <a:gd name="f7" fmla="val 2041086"/>
                <a:gd name="f8" fmla="+- 0 0 -90"/>
                <a:gd name="f9" fmla="*/ f3 1 3401810"/>
                <a:gd name="f10" fmla="*/ f4 1 2041086"/>
                <a:gd name="f11" fmla="val f5"/>
                <a:gd name="f12" fmla="val f6"/>
                <a:gd name="f13" fmla="val f7"/>
                <a:gd name="f14" fmla="*/ f8 f0 1"/>
                <a:gd name="f15" fmla="+- f13 0 f11"/>
                <a:gd name="f16" fmla="+- f12 0 f11"/>
                <a:gd name="f17" fmla="*/ f14 1 f2"/>
                <a:gd name="f18" fmla="*/ f16 1 3401810"/>
                <a:gd name="f19" fmla="*/ f15 1 2041086"/>
                <a:gd name="f20" fmla="*/ 0 f16 1"/>
                <a:gd name="f21" fmla="*/ 0 f15 1"/>
                <a:gd name="f22" fmla="*/ 3401810 f16 1"/>
                <a:gd name="f23" fmla="*/ 2041086 f15 1"/>
                <a:gd name="f24" fmla="+- f17 0 f1"/>
                <a:gd name="f25" fmla="*/ f20 1 3401810"/>
                <a:gd name="f26" fmla="*/ f21 1 2041086"/>
                <a:gd name="f27" fmla="*/ f22 1 3401810"/>
                <a:gd name="f28" fmla="*/ f23 1 204108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3401810" h="2041086">
                  <a:moveTo>
                    <a:pt x="f5" y="f5"/>
                  </a:moveTo>
                  <a:lnTo>
                    <a:pt x="f6" y="f5"/>
                  </a:lnTo>
                  <a:lnTo>
                    <a:pt x="f6" y="f7"/>
                  </a:lnTo>
                  <a:lnTo>
                    <a:pt x="f5" y="f7"/>
                  </a:lnTo>
                  <a:lnTo>
                    <a:pt x="f5" y="f5"/>
                  </a:lnTo>
                  <a:close/>
                </a:path>
              </a:pathLst>
            </a:custGeom>
            <a:solidFill>
              <a:srgbClr val="FFFFFF"/>
            </a:solidFill>
            <a:ln w="19046" cap="flat">
              <a:solidFill>
                <a:srgbClr val="00ABB5"/>
              </a:solidFill>
              <a:prstDash val="solid"/>
              <a:miter/>
            </a:ln>
          </p:spPr>
          <p:txBody>
            <a:bodyPr vert="horz" wrap="square" lIns="99056" tIns="99056" rIns="99056" bIns="99056" anchor="ctr" anchorCtr="0" compatLnSpc="1">
              <a:noAutofit/>
            </a:bodyPr>
            <a:lstStyle/>
            <a:p>
              <a:pPr defTabSz="1155701">
                <a:lnSpc>
                  <a:spcPct val="90000"/>
                </a:lnSpc>
                <a:spcAft>
                  <a:spcPts val="1100"/>
                </a:spcAf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Segoe UI"/>
                  <a:ea typeface="Calibri"/>
                  <a:cs typeface="Segoe UI"/>
                </a:rPr>
                <a:t>Formally reported by families or via a multi-agency response</a:t>
              </a:r>
              <a:r>
                <a:rPr lang="en-GB" sz="2400">
                  <a:solidFill>
                    <a:srgbClr val="000000"/>
                  </a:solidFill>
                  <a:latin typeface="Segoe UI"/>
                  <a:ea typeface="Calibri"/>
                  <a:cs typeface="Segoe UI"/>
                </a:rPr>
                <a:t> </a:t>
              </a:r>
              <a:endParaRPr lang="en-US" sz="2400" b="0" i="0" u="none" strike="noStrike" kern="1200" cap="none" spc="0" baseline="0">
                <a:solidFill>
                  <a:srgbClr val="000000"/>
                </a:solidFill>
                <a:uFillTx/>
                <a:latin typeface="Segoe UI"/>
                <a:ea typeface="Calibri"/>
                <a:cs typeface="Segoe UI"/>
              </a:endParaRPr>
            </a:p>
          </p:txBody>
        </p:sp>
        <p:sp>
          <p:nvSpPr>
            <p:cNvPr id="8" name="Free-form: Shape 7">
              <a:extLst>
                <a:ext uri="{FF2B5EF4-FFF2-40B4-BE49-F238E27FC236}">
                  <a16:creationId xmlns:a16="http://schemas.microsoft.com/office/drawing/2014/main" id="{A7704B69-6CFC-542B-C085-F151282863F3}"/>
                </a:ext>
              </a:extLst>
            </p:cNvPr>
            <p:cNvSpPr/>
            <p:nvPr/>
          </p:nvSpPr>
          <p:spPr>
            <a:xfrm>
              <a:off x="8142338" y="4030410"/>
              <a:ext cx="3401805" cy="2041087"/>
            </a:xfrm>
            <a:custGeom>
              <a:avLst/>
              <a:gdLst>
                <a:gd name="f0" fmla="val 10800000"/>
                <a:gd name="f1" fmla="val 5400000"/>
                <a:gd name="f2" fmla="val 180"/>
                <a:gd name="f3" fmla="val w"/>
                <a:gd name="f4" fmla="val h"/>
                <a:gd name="f5" fmla="val 0"/>
                <a:gd name="f6" fmla="val 3401810"/>
                <a:gd name="f7" fmla="val 2041086"/>
                <a:gd name="f8" fmla="+- 0 0 -90"/>
                <a:gd name="f9" fmla="*/ f3 1 3401810"/>
                <a:gd name="f10" fmla="*/ f4 1 2041086"/>
                <a:gd name="f11" fmla="val f5"/>
                <a:gd name="f12" fmla="val f6"/>
                <a:gd name="f13" fmla="val f7"/>
                <a:gd name="f14" fmla="*/ f8 f0 1"/>
                <a:gd name="f15" fmla="+- f13 0 f11"/>
                <a:gd name="f16" fmla="+- f12 0 f11"/>
                <a:gd name="f17" fmla="*/ f14 1 f2"/>
                <a:gd name="f18" fmla="*/ f16 1 3401810"/>
                <a:gd name="f19" fmla="*/ f15 1 2041086"/>
                <a:gd name="f20" fmla="*/ 0 f16 1"/>
                <a:gd name="f21" fmla="*/ 0 f15 1"/>
                <a:gd name="f22" fmla="*/ 3401810 f16 1"/>
                <a:gd name="f23" fmla="*/ 2041086 f15 1"/>
                <a:gd name="f24" fmla="+- f17 0 f1"/>
                <a:gd name="f25" fmla="*/ f20 1 3401810"/>
                <a:gd name="f26" fmla="*/ f21 1 2041086"/>
                <a:gd name="f27" fmla="*/ f22 1 3401810"/>
                <a:gd name="f28" fmla="*/ f23 1 2041086"/>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3401810" h="2041086">
                  <a:moveTo>
                    <a:pt x="f5" y="f5"/>
                  </a:moveTo>
                  <a:lnTo>
                    <a:pt x="f6" y="f5"/>
                  </a:lnTo>
                  <a:lnTo>
                    <a:pt x="f6" y="f7"/>
                  </a:lnTo>
                  <a:lnTo>
                    <a:pt x="f5" y="f7"/>
                  </a:lnTo>
                  <a:lnTo>
                    <a:pt x="f5" y="f5"/>
                  </a:lnTo>
                  <a:close/>
                </a:path>
              </a:pathLst>
            </a:custGeom>
            <a:solidFill>
              <a:srgbClr val="FFFFFF"/>
            </a:solidFill>
            <a:ln w="19046" cap="flat">
              <a:solidFill>
                <a:srgbClr val="00ABB5"/>
              </a:solidFill>
              <a:prstDash val="solid"/>
              <a:miter/>
            </a:ln>
          </p:spPr>
          <p:txBody>
            <a:bodyPr vert="horz" wrap="square" lIns="99056" tIns="99056" rIns="99056" bIns="99056" anchor="ctr" anchorCtr="0" compatLnSpc="1">
              <a:noAutofit/>
            </a:bodyPr>
            <a:lstStyle/>
            <a:p>
              <a:pPr defTabSz="1155701">
                <a:lnSpc>
                  <a:spcPct val="90000"/>
                </a:lnSpc>
                <a:spcAft>
                  <a:spcPts val="1100"/>
                </a:spcAft>
                <a:defRPr sz="1800" b="0" i="0" u="none" strike="noStrike" kern="0" cap="none" spc="0" baseline="0">
                  <a:solidFill>
                    <a:srgbClr val="000000"/>
                  </a:solidFill>
                  <a:uFillTx/>
                </a:defRPr>
              </a:pPr>
              <a:r>
                <a:rPr lang="en-GB" sz="2400" b="0" i="0" u="none" strike="noStrike" kern="1200" cap="none" spc="0" baseline="0">
                  <a:solidFill>
                    <a:srgbClr val="000000"/>
                  </a:solidFill>
                  <a:uFillTx/>
                  <a:latin typeface="Segoe UI"/>
                  <a:ea typeface="Calibri"/>
                  <a:cs typeface="Segoe UI"/>
                </a:rPr>
                <a:t>Aware of changes in behaviour that may indicate underlying concerns about a child or young person</a:t>
              </a:r>
              <a:r>
                <a:rPr lang="en-GB" sz="2400">
                  <a:solidFill>
                    <a:srgbClr val="000000"/>
                  </a:solidFill>
                  <a:latin typeface="Segoe UI"/>
                  <a:ea typeface="Calibri"/>
                  <a:cs typeface="Segoe UI"/>
                </a:rPr>
                <a:t> </a:t>
              </a:r>
              <a:endParaRPr lang="en-GB" sz="2400" b="0" i="0" u="none" strike="noStrike" kern="1200" cap="none" spc="0" baseline="0">
                <a:solidFill>
                  <a:srgbClr val="000000"/>
                </a:solidFill>
                <a:uFillTx/>
                <a:latin typeface="Segoe UI"/>
                <a:cs typeface="Segoe UI"/>
              </a:endParaRPr>
            </a:p>
          </p:txBody>
        </p:sp>
      </p:grpSp>
      <p:sp>
        <p:nvSpPr>
          <p:cNvPr id="12" name="TextBox 1">
            <a:extLst>
              <a:ext uri="{FF2B5EF4-FFF2-40B4-BE49-F238E27FC236}">
                <a16:creationId xmlns:a16="http://schemas.microsoft.com/office/drawing/2014/main" id="{FEA1BD1A-7E3D-B853-A551-E1235964F833}"/>
              </a:ext>
            </a:extLst>
          </p:cNvPr>
          <p:cNvSpPr txBox="1">
            <a:spLocks noGrp="1" noChangeArrowheads="1"/>
          </p:cNvSpPr>
          <p:nvPr/>
        </p:nvSpPr>
        <p:spPr bwMode="auto">
          <a:xfrm>
            <a:off x="486957" y="479219"/>
            <a:ext cx="10991849" cy="193899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horz" wrap="square" lIns="91440" tIns="45720" rIns="91440" bIns="45720" numCol="1" spcCol="0" rtlCol="0" fromWordArt="0" anchor="t" anchorCtr="0" forceAA="0" compatLnSpc="1">
            <a:prstTxWarp prst="textNoShape">
              <a:avLst/>
            </a:prstTxWarp>
            <a:spAutoFit/>
          </a:bodyPr>
          <a:lstStyle>
            <a:lvl1pPr algn="l" defTabSz="914400" rtl="0" eaLnBrk="0" latinLnBrk="0" hangingPunct="0">
              <a:lnSpc>
                <a:spcPct val="90000"/>
              </a:lnSpc>
              <a:spcBef>
                <a:spcPct val="0"/>
              </a:spcBef>
              <a:buNone/>
              <a:defRPr sz="2400" kern="1200">
                <a:solidFill>
                  <a:schemeClr val="tx1"/>
                </a:solidFill>
                <a:latin typeface="Arial" charset="0"/>
                <a:ea typeface="ＭＳ Ｐゴシック" pitchFamily="34" charset="-128"/>
                <a:cs typeface="+mj-cs"/>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a:lnSpc>
                <a:spcPct val="100000"/>
              </a:lnSpc>
              <a:defRPr/>
            </a:pPr>
            <a:r>
              <a:rPr lang="en-GB" sz="4000" dirty="0">
                <a:solidFill>
                  <a:srgbClr val="117980"/>
                </a:solidFill>
                <a:latin typeface="Roboto"/>
                <a:ea typeface="Roboto"/>
                <a:cs typeface="Roboto"/>
              </a:rPr>
              <a:t>Staff awareness of prejudice-based behaviours and hate crime</a:t>
            </a:r>
          </a:p>
          <a:p>
            <a:pPr marL="0" marR="0" lvl="0" indent="0" algn="l" defTabSz="914400">
              <a:lnSpc>
                <a:spcPct val="100000"/>
              </a:lnSpc>
              <a:spcBef>
                <a:spcPts val="0"/>
              </a:spcBef>
              <a:spcAft>
                <a:spcPts val="0"/>
              </a:spcAft>
              <a:buClrTx/>
              <a:buSzTx/>
              <a:buFontTx/>
              <a:buNone/>
              <a:tabLst/>
              <a:defRPr/>
            </a:pPr>
            <a:endParaRPr lang="en-GB" sz="4000" i="0" u="none" strike="noStrike" kern="1200" cap="none" spc="0" normalizeH="0" baseline="0" noProof="0" dirty="0">
              <a:ln>
                <a:noFill/>
              </a:ln>
              <a:solidFill>
                <a:srgbClr val="117980"/>
              </a:solidFill>
              <a:effectLst/>
              <a:uLnTx/>
              <a:uFillTx/>
              <a:latin typeface="Roboto" panose="02000000000000000000" pitchFamily="2" charset="0"/>
              <a:ea typeface="Roboto" panose="02000000000000000000" pitchFamily="2" charset="0"/>
              <a:cs typeface="Arial"/>
            </a:endParaRPr>
          </a:p>
        </p:txBody>
      </p:sp>
    </p:spTree>
    <p:extLst>
      <p:ext uri="{BB962C8B-B14F-4D97-AF65-F5344CB8AC3E}">
        <p14:creationId xmlns:p14="http://schemas.microsoft.com/office/powerpoint/2010/main" val="3194865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253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DFB2B-7F5C-FF0F-DB32-F504E333E19B}"/>
              </a:ext>
            </a:extLst>
          </p:cNvPr>
          <p:cNvSpPr txBox="1">
            <a:spLocks noGrp="1"/>
          </p:cNvSpPr>
          <p:nvPr>
            <p:ph type="title"/>
          </p:nvPr>
        </p:nvSpPr>
        <p:spPr>
          <a:xfrm>
            <a:off x="393309" y="421344"/>
            <a:ext cx="6451331" cy="794329"/>
          </a:xfrm>
        </p:spPr>
        <p:txBody>
          <a:bodyPr anchor="t">
            <a:normAutofit fontScale="90000"/>
          </a:bodyPr>
          <a:lstStyle/>
          <a:p>
            <a:r>
              <a:rPr lang="en-US" sz="4000" kern="1200">
                <a:cs typeface="Segoe UI"/>
              </a:rPr>
              <a:t>Responding sensitively to disclosure</a:t>
            </a:r>
            <a:r>
              <a:rPr lang="en-US" sz="4000">
                <a:cs typeface="Calibri Light"/>
              </a:rPr>
              <a:t> </a:t>
            </a:r>
          </a:p>
        </p:txBody>
      </p:sp>
      <p:sp>
        <p:nvSpPr>
          <p:cNvPr id="4" name="Content Placeholder 3">
            <a:extLst>
              <a:ext uri="{FF2B5EF4-FFF2-40B4-BE49-F238E27FC236}">
                <a16:creationId xmlns:a16="http://schemas.microsoft.com/office/drawing/2014/main" id="{C38C60E7-0866-23B8-6A58-054FB1F0653A}"/>
              </a:ext>
            </a:extLst>
          </p:cNvPr>
          <p:cNvSpPr txBox="1">
            <a:spLocks noGrp="1"/>
          </p:cNvSpPr>
          <p:nvPr>
            <p:ph idx="1"/>
          </p:nvPr>
        </p:nvSpPr>
        <p:spPr>
          <a:xfrm>
            <a:off x="393309" y="1712661"/>
            <a:ext cx="11614661" cy="5037869"/>
          </a:xfrm>
        </p:spPr>
        <p:txBody>
          <a:bodyPr vert="horz" lIns="91440" tIns="45720" rIns="91440" bIns="45720" rtlCol="0" anchor="t">
            <a:noAutofit/>
          </a:bodyPr>
          <a:lstStyle/>
          <a:p>
            <a:pPr marL="342900" lvl="0" indent="-342900">
              <a:lnSpc>
                <a:spcPct val="134000"/>
              </a:lnSpc>
              <a:spcBef>
                <a:spcPts val="1400"/>
              </a:spcBef>
              <a:spcAft>
                <a:spcPts val="0"/>
              </a:spcAft>
              <a:buChar char="•"/>
            </a:pPr>
            <a:r>
              <a:rPr lang="en-GB" sz="2200" dirty="0">
                <a:latin typeface="Roboto"/>
                <a:ea typeface="Roboto"/>
                <a:cs typeface="Calibri"/>
              </a:rPr>
              <a:t>Provide safe opportunities for disclosure</a:t>
            </a:r>
          </a:p>
          <a:p>
            <a:pPr marL="342900" indent="-342900">
              <a:lnSpc>
                <a:spcPct val="134000"/>
              </a:lnSpc>
              <a:spcBef>
                <a:spcPts val="1400"/>
              </a:spcBef>
              <a:buChar char="•"/>
            </a:pPr>
            <a:r>
              <a:rPr lang="en-GB" sz="2200" dirty="0">
                <a:latin typeface="Roboto"/>
                <a:ea typeface="Roboto"/>
                <a:cs typeface="Roboto"/>
              </a:rPr>
              <a:t>Let the young person know you need to pass information on and cannot keep it a secret</a:t>
            </a:r>
          </a:p>
          <a:p>
            <a:pPr marL="342900" lvl="0" indent="-342900">
              <a:lnSpc>
                <a:spcPct val="134000"/>
              </a:lnSpc>
              <a:spcBef>
                <a:spcPts val="1400"/>
              </a:spcBef>
              <a:spcAft>
                <a:spcPts val="0"/>
              </a:spcAft>
              <a:buChar char="•"/>
            </a:pPr>
            <a:r>
              <a:rPr lang="en-GB" sz="2200" dirty="0">
                <a:latin typeface="Roboto"/>
                <a:ea typeface="Roboto"/>
                <a:cs typeface="Roboto"/>
              </a:rPr>
              <a:t>Listen carefully</a:t>
            </a:r>
          </a:p>
          <a:p>
            <a:pPr marL="342900" indent="-342900">
              <a:lnSpc>
                <a:spcPct val="134000"/>
              </a:lnSpc>
              <a:spcBef>
                <a:spcPts val="1400"/>
              </a:spcBef>
              <a:buChar char="•"/>
            </a:pPr>
            <a:r>
              <a:rPr lang="en-GB" sz="2200" dirty="0">
                <a:latin typeface="Roboto"/>
                <a:ea typeface="Roboto"/>
                <a:cs typeface="Roboto"/>
              </a:rPr>
              <a:t>Reassure them that it’s not their</a:t>
            </a:r>
            <a:r>
              <a:rPr lang="en-GB" sz="2200" dirty="0">
                <a:solidFill>
                  <a:srgbClr val="404040"/>
                </a:solidFill>
                <a:latin typeface="Roboto"/>
                <a:ea typeface="Roboto"/>
                <a:cs typeface="Roboto"/>
              </a:rPr>
              <a:t> fault</a:t>
            </a:r>
          </a:p>
          <a:p>
            <a:pPr marL="342900" indent="-342900">
              <a:lnSpc>
                <a:spcPct val="134000"/>
              </a:lnSpc>
              <a:spcBef>
                <a:spcPts val="1400"/>
              </a:spcBef>
              <a:buChar char="•"/>
            </a:pPr>
            <a:r>
              <a:rPr lang="en-GB" sz="2200" dirty="0">
                <a:solidFill>
                  <a:srgbClr val="404040"/>
                </a:solidFill>
                <a:latin typeface="Roboto"/>
                <a:ea typeface="Roboto"/>
                <a:cs typeface="Roboto"/>
              </a:rPr>
              <a:t>Make notes to ensure</a:t>
            </a:r>
            <a:r>
              <a:rPr lang="en-GB" sz="2200" dirty="0">
                <a:latin typeface="Roboto"/>
                <a:ea typeface="Roboto"/>
                <a:cs typeface="Roboto"/>
              </a:rPr>
              <a:t> information is accurate</a:t>
            </a:r>
            <a:endParaRPr lang="en-GB" sz="2200" dirty="0">
              <a:cs typeface="Roboto"/>
            </a:endParaRPr>
          </a:p>
          <a:p>
            <a:pPr marL="342900" indent="-342900">
              <a:lnSpc>
                <a:spcPct val="134000"/>
              </a:lnSpc>
              <a:spcBef>
                <a:spcPts val="1400"/>
              </a:spcBef>
              <a:buChar char="•"/>
            </a:pPr>
            <a:r>
              <a:rPr lang="en-GB" sz="2200" dirty="0">
                <a:latin typeface="Roboto"/>
                <a:ea typeface="Roboto"/>
                <a:cs typeface="Roboto"/>
              </a:rPr>
              <a:t>Reassure the young person that there are places and people that can </a:t>
            </a:r>
            <a:r>
              <a:rPr lang="en-GB" sz="2200" dirty="0">
                <a:solidFill>
                  <a:srgbClr val="404040"/>
                </a:solidFill>
                <a:latin typeface="Roboto"/>
                <a:ea typeface="Roboto"/>
                <a:cs typeface="Roboto"/>
              </a:rPr>
              <a:t>help</a:t>
            </a:r>
            <a:endParaRPr lang="en-GB" sz="2200" dirty="0">
              <a:cs typeface="Roboto"/>
            </a:endParaRPr>
          </a:p>
          <a:p>
            <a:pPr marL="342900" indent="-342900">
              <a:lnSpc>
                <a:spcPct val="134000"/>
              </a:lnSpc>
              <a:spcBef>
                <a:spcPts val="1400"/>
              </a:spcBef>
              <a:buChar char="•"/>
            </a:pPr>
            <a:r>
              <a:rPr lang="en-GB" sz="2200" dirty="0">
                <a:solidFill>
                  <a:srgbClr val="404040"/>
                </a:solidFill>
                <a:latin typeface="Roboto"/>
                <a:ea typeface="Roboto"/>
                <a:cs typeface="Roboto"/>
              </a:rPr>
              <a:t>Pass </a:t>
            </a:r>
            <a:r>
              <a:rPr lang="en-GB" sz="2200" dirty="0">
                <a:latin typeface="Roboto"/>
                <a:ea typeface="Roboto"/>
                <a:cs typeface="Roboto"/>
              </a:rPr>
              <a:t>the </a:t>
            </a:r>
            <a:r>
              <a:rPr lang="en-GB" sz="2200" dirty="0">
                <a:solidFill>
                  <a:srgbClr val="404040"/>
                </a:solidFill>
                <a:latin typeface="Roboto"/>
                <a:ea typeface="Roboto"/>
                <a:cs typeface="Roboto"/>
              </a:rPr>
              <a:t>disclosure on </a:t>
            </a:r>
            <a:r>
              <a:rPr lang="en-GB" sz="2200" dirty="0">
                <a:latin typeface="Roboto"/>
                <a:ea typeface="Roboto"/>
                <a:cs typeface="Roboto"/>
              </a:rPr>
              <a:t>to relevant staff member straight away</a:t>
            </a:r>
          </a:p>
        </p:txBody>
      </p:sp>
      <p:sp>
        <p:nvSpPr>
          <p:cNvPr id="3" name="TextBox 6">
            <a:extLst>
              <a:ext uri="{FF2B5EF4-FFF2-40B4-BE49-F238E27FC236}">
                <a16:creationId xmlns:a16="http://schemas.microsoft.com/office/drawing/2014/main" id="{DEF7485A-5DE4-B7FC-BA19-F7F560A29D83}"/>
              </a:ext>
            </a:extLst>
          </p:cNvPr>
          <p:cNvSpPr txBox="1"/>
          <p:nvPr/>
        </p:nvSpPr>
        <p:spPr>
          <a:xfrm>
            <a:off x="7758714" y="281167"/>
            <a:ext cx="4255183" cy="1853799"/>
          </a:xfrm>
          <a:prstGeom prst="rect">
            <a:avLst/>
          </a:prstGeom>
          <a:solidFill>
            <a:schemeClr val="bg1"/>
          </a:solidFill>
          <a:ln cap="flat">
            <a:solidFill>
              <a:schemeClr val="accent1"/>
            </a:solidFill>
          </a:ln>
        </p:spPr>
        <p:txBody>
          <a:bodyPr vert="horz" wrap="square" lIns="91440" tIns="45720" rIns="91440" bIns="45720" anchor="t" anchorCtr="0" compatLnSpc="1">
            <a:noAutofit/>
          </a:bodyPr>
          <a:lstStyle/>
          <a:p>
            <a:pPr marL="0" marR="0" lvl="1" indent="0" algn="l" defTabSz="914400" rtl="0" fontAlgn="auto" hangingPunct="1">
              <a:spcBef>
                <a:spcPts val="0"/>
              </a:spcBef>
              <a:spcAft>
                <a:spcPts val="600"/>
              </a:spcAft>
              <a:buNone/>
              <a:tabLst/>
              <a:defRPr sz="1800" b="0" i="0" u="none" strike="noStrike" kern="0" cap="none" spc="0" baseline="0">
                <a:solidFill>
                  <a:srgbClr val="000000"/>
                </a:solidFill>
                <a:uFillTx/>
              </a:defRPr>
            </a:pPr>
            <a:r>
              <a:rPr lang="en-US" sz="2200" b="1" i="0" u="none" strike="noStrike" kern="1200" cap="none" spc="0" baseline="0">
                <a:solidFill>
                  <a:srgbClr val="000000"/>
                </a:solidFill>
                <a:uFillTx/>
                <a:latin typeface="Roboto" panose="02000000000000000000" pitchFamily="2" charset="0"/>
                <a:ea typeface="Roboto" panose="02000000000000000000" pitchFamily="2" charset="0"/>
                <a:cs typeface="Segoe UI" panose="020B0502040204020203" pitchFamily="34" charset="0"/>
              </a:rPr>
              <a:t>Reminder</a:t>
            </a:r>
            <a:r>
              <a:rPr lang="en-US" sz="2200" b="0" i="0" u="none" strike="noStrike" kern="1200" cap="none" spc="0" baseline="0">
                <a:solidFill>
                  <a:srgbClr val="000000"/>
                </a:solidFill>
                <a:uFillTx/>
                <a:latin typeface="Roboto" panose="02000000000000000000" pitchFamily="2" charset="0"/>
                <a:ea typeface="Roboto" panose="02000000000000000000" pitchFamily="2" charset="0"/>
                <a:cs typeface="Segoe UI" panose="020B0502040204020203" pitchFamily="34" charset="0"/>
              </a:rPr>
              <a:t>: Disclosures might not </a:t>
            </a:r>
            <a:r>
              <a:rPr lang="en-US" sz="2200">
                <a:latin typeface="Roboto" panose="02000000000000000000" pitchFamily="2" charset="0"/>
                <a:ea typeface="Roboto" panose="02000000000000000000" pitchFamily="2" charset="0"/>
                <a:cs typeface="Segoe UI" panose="020B0502040204020203" pitchFamily="34" charset="0"/>
              </a:rPr>
              <a:t>initially</a:t>
            </a:r>
            <a:r>
              <a:rPr lang="en-US" sz="2200" b="0" i="0" u="none" strike="noStrike" kern="1200" cap="none" spc="0" baseline="0">
                <a:solidFill>
                  <a:srgbClr val="000000"/>
                </a:solidFill>
                <a:uFillTx/>
                <a:latin typeface="Roboto" panose="02000000000000000000" pitchFamily="2" charset="0"/>
                <a:ea typeface="Roboto" panose="02000000000000000000" pitchFamily="2" charset="0"/>
                <a:cs typeface="Segoe UI" panose="020B0502040204020203" pitchFamily="34" charset="0"/>
              </a:rPr>
              <a:t> look like disclosures; a child or young person might be 'testing the water' to see if it's safe to disclose. ​</a:t>
            </a:r>
          </a:p>
        </p:txBody>
      </p:sp>
      <p:pic>
        <p:nvPicPr>
          <p:cNvPr id="5" name="Graphic 5" descr="Exclamation mark with solid fill">
            <a:extLst>
              <a:ext uri="{FF2B5EF4-FFF2-40B4-BE49-F238E27FC236}">
                <a16:creationId xmlns:a16="http://schemas.microsoft.com/office/drawing/2014/main" id="{66D27FFC-0041-7C37-E4AC-747F499B08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76675" y="275836"/>
            <a:ext cx="1414073" cy="1848117"/>
          </a:xfrm>
          <a:prstGeom prst="rect">
            <a:avLst/>
          </a:prstGeom>
          <a:noFill/>
          <a:ln cap="flat">
            <a:noFill/>
          </a:ln>
        </p:spPr>
      </p:pic>
    </p:spTree>
    <p:extLst>
      <p:ext uri="{BB962C8B-B14F-4D97-AF65-F5344CB8AC3E}">
        <p14:creationId xmlns:p14="http://schemas.microsoft.com/office/powerpoint/2010/main" val="390126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475749" y="202367"/>
            <a:ext cx="1070271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i="0" u="none" strike="noStrike" kern="1200" cap="none" spc="0" normalizeH="0" baseline="0" noProof="0">
                <a:ln>
                  <a:noFill/>
                </a:ln>
                <a:effectLst/>
                <a:uLnTx/>
                <a:uFillTx/>
                <a:cs typeface="Segoe UI"/>
              </a:rPr>
              <a:t>If you witness prejudice-based behaviours</a:t>
            </a:r>
            <a:endParaRPr kumimoji="0" lang="en-GB" sz="4400" i="0" u="none" strike="noStrike" kern="1200" cap="none" spc="0" normalizeH="0" baseline="0" noProof="0">
              <a:ln>
                <a:noFill/>
              </a:ln>
              <a:effectLst/>
              <a:uLnTx/>
              <a:uFillTx/>
              <a:cs typeface="Segoe UI" panose="020B0502040204020203" pitchFamily="34" charset="0"/>
            </a:endParaRPr>
          </a:p>
        </p:txBody>
      </p:sp>
      <p:sp>
        <p:nvSpPr>
          <p:cNvPr id="7" name="TextBox 6">
            <a:extLst>
              <a:ext uri="{FF2B5EF4-FFF2-40B4-BE49-F238E27FC236}">
                <a16:creationId xmlns:a16="http://schemas.microsoft.com/office/drawing/2014/main" id="{2A07006A-0EE4-E819-EF9A-3291A4BABF97}"/>
              </a:ext>
            </a:extLst>
          </p:cNvPr>
          <p:cNvSpPr txBox="1"/>
          <p:nvPr/>
        </p:nvSpPr>
        <p:spPr>
          <a:xfrm>
            <a:off x="475749" y="1068871"/>
            <a:ext cx="6981868" cy="1610184"/>
          </a:xfrm>
          <a:prstGeom prst="rect">
            <a:avLst/>
          </a:prstGeom>
          <a:noFill/>
        </p:spPr>
        <p:txBody>
          <a:bodyPr wrap="square">
            <a:spAutoFit/>
          </a:bodyPr>
          <a:lstStyle/>
          <a:p>
            <a:pPr>
              <a:lnSpc>
                <a:spcPct val="114000"/>
              </a:lnSpc>
              <a:spcAft>
                <a:spcPts val="1200"/>
              </a:spcAft>
            </a:pPr>
            <a:r>
              <a:rPr lang="en-GB" sz="2200">
                <a:solidFill>
                  <a:schemeClr val="tx1">
                    <a:lumMod val="75000"/>
                    <a:lumOff val="25000"/>
                  </a:schemeClr>
                </a:solidFill>
                <a:latin typeface="Roboto" panose="02000000000000000000" pitchFamily="2" charset="0"/>
                <a:ea typeface="Roboto" panose="02000000000000000000" pitchFamily="2" charset="0"/>
                <a:cs typeface="Segoe UI"/>
              </a:rPr>
              <a:t>Should you witness prejudice-based behaviour, the </a:t>
            </a:r>
            <a:r>
              <a:rPr lang="en-GB" sz="2200">
                <a:solidFill>
                  <a:schemeClr val="tx1">
                    <a:lumMod val="75000"/>
                    <a:lumOff val="25000"/>
                  </a:schemeClr>
                </a:solidFill>
                <a:latin typeface="Roboto" panose="02000000000000000000" pitchFamily="2" charset="0"/>
                <a:ea typeface="Roboto" panose="02000000000000000000" pitchFamily="2" charset="0"/>
                <a:cs typeface="Segoe UI"/>
                <a:hlinkClick r:id="rId3"/>
              </a:rPr>
              <a:t>5Ds of Bystander Intervention</a:t>
            </a:r>
            <a:r>
              <a:rPr lang="en-GB" sz="2200">
                <a:solidFill>
                  <a:schemeClr val="tx1">
                    <a:lumMod val="75000"/>
                    <a:lumOff val="25000"/>
                  </a:schemeClr>
                </a:solidFill>
                <a:latin typeface="Roboto" panose="02000000000000000000" pitchFamily="2" charset="0"/>
                <a:ea typeface="Roboto" panose="02000000000000000000" pitchFamily="2" charset="0"/>
                <a:cs typeface="Segoe UI"/>
              </a:rPr>
              <a:t> can be used to help assess the situation and choose an appropriate and safe action.</a:t>
            </a:r>
            <a:endParaRPr lang="en-US" sz="2200">
              <a:solidFill>
                <a:schemeClr val="tx1">
                  <a:lumMod val="75000"/>
                  <a:lumOff val="25000"/>
                </a:schemeClr>
              </a:solidFill>
              <a:latin typeface="Roboto" panose="02000000000000000000" pitchFamily="2" charset="0"/>
              <a:ea typeface="Roboto" panose="02000000000000000000" pitchFamily="2" charset="0"/>
              <a:cs typeface="Arial"/>
            </a:endParaRPr>
          </a:p>
        </p:txBody>
      </p:sp>
      <p:sp>
        <p:nvSpPr>
          <p:cNvPr id="5" name="TextBox 4"/>
          <p:cNvSpPr txBox="1"/>
          <p:nvPr/>
        </p:nvSpPr>
        <p:spPr>
          <a:xfrm>
            <a:off x="436849" y="2901642"/>
            <a:ext cx="10070125" cy="2382062"/>
          </a:xfrm>
          <a:prstGeom prst="rect">
            <a:avLst/>
          </a:prstGeom>
          <a:noFill/>
        </p:spPr>
        <p:txBody>
          <a:bodyPr wrap="square" lIns="91440" tIns="45720" rIns="91440" bIns="45720" rtlCol="0" anchor="t">
            <a:spAutoFit/>
          </a:bodyPr>
          <a:lstStyle/>
          <a:p>
            <a:pPr marL="342900" indent="-342900">
              <a:lnSpc>
                <a:spcPct val="114000"/>
              </a:lnSpc>
              <a:buFont typeface="Arial"/>
              <a:buChar char="•"/>
            </a:pPr>
            <a:r>
              <a:rPr lang="en-GB" sz="2200" b="1">
                <a:solidFill>
                  <a:schemeClr val="tx1">
                    <a:lumMod val="65000"/>
                    <a:lumOff val="35000"/>
                  </a:schemeClr>
                </a:solidFill>
                <a:latin typeface="Roboto" panose="02000000000000000000" pitchFamily="2" charset="0"/>
                <a:ea typeface="Roboto" panose="02000000000000000000" pitchFamily="2" charset="0"/>
                <a:cs typeface="Segoe UI"/>
              </a:rPr>
              <a:t>Direct: </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step in and confront a person causing harm.</a:t>
            </a:r>
          </a:p>
          <a:p>
            <a:pPr marL="342900" indent="-342900">
              <a:lnSpc>
                <a:spcPct val="114000"/>
              </a:lnSpc>
              <a:buFont typeface="Arial"/>
              <a:buChar char="•"/>
            </a:pPr>
            <a:r>
              <a:rPr lang="en-GB" sz="2200" b="1">
                <a:solidFill>
                  <a:schemeClr val="tx1">
                    <a:lumMod val="65000"/>
                    <a:lumOff val="35000"/>
                  </a:schemeClr>
                </a:solidFill>
                <a:latin typeface="Roboto" panose="02000000000000000000" pitchFamily="2" charset="0"/>
                <a:ea typeface="Roboto" panose="02000000000000000000" pitchFamily="2" charset="0"/>
                <a:cs typeface="Segoe UI"/>
              </a:rPr>
              <a:t>Distract</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 change the subject of conversation to take away the attention from the person experiencing hate.</a:t>
            </a:r>
          </a:p>
          <a:p>
            <a:pPr marL="342900" indent="-342900">
              <a:lnSpc>
                <a:spcPct val="114000"/>
              </a:lnSpc>
              <a:buFont typeface="Arial"/>
              <a:buChar char="•"/>
            </a:pPr>
            <a:r>
              <a:rPr lang="en-GB" sz="2200" b="1">
                <a:solidFill>
                  <a:schemeClr val="tx1">
                    <a:lumMod val="65000"/>
                    <a:lumOff val="35000"/>
                  </a:schemeClr>
                </a:solidFill>
                <a:latin typeface="Roboto" panose="02000000000000000000" pitchFamily="2" charset="0"/>
                <a:ea typeface="Roboto" panose="02000000000000000000" pitchFamily="2" charset="0"/>
                <a:cs typeface="Segoe UI"/>
              </a:rPr>
              <a:t>Delegate</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 get help from a senior colleague.</a:t>
            </a:r>
          </a:p>
          <a:p>
            <a:pPr marL="342900" indent="-342900">
              <a:lnSpc>
                <a:spcPct val="114000"/>
              </a:lnSpc>
              <a:buFont typeface="Arial"/>
              <a:buChar char="•"/>
            </a:pPr>
            <a:r>
              <a:rPr lang="en-GB" sz="2200" b="1">
                <a:solidFill>
                  <a:schemeClr val="tx1">
                    <a:lumMod val="65000"/>
                    <a:lumOff val="35000"/>
                  </a:schemeClr>
                </a:solidFill>
                <a:latin typeface="Roboto" panose="02000000000000000000" pitchFamily="2" charset="0"/>
                <a:ea typeface="Roboto" panose="02000000000000000000" pitchFamily="2" charset="0"/>
                <a:cs typeface="Segoe UI"/>
              </a:rPr>
              <a:t>Document</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 write out a statement of what happened and report the event.</a:t>
            </a:r>
          </a:p>
          <a:p>
            <a:pPr marL="342900" indent="-342900">
              <a:lnSpc>
                <a:spcPct val="114000"/>
              </a:lnSpc>
              <a:buFont typeface="Arial"/>
              <a:buChar char="•"/>
            </a:pPr>
            <a:r>
              <a:rPr lang="en-GB" sz="2200" b="1">
                <a:solidFill>
                  <a:schemeClr val="tx1">
                    <a:lumMod val="65000"/>
                    <a:lumOff val="35000"/>
                  </a:schemeClr>
                </a:solidFill>
                <a:latin typeface="Roboto" panose="02000000000000000000" pitchFamily="2" charset="0"/>
                <a:ea typeface="Roboto" panose="02000000000000000000" pitchFamily="2" charset="0"/>
                <a:cs typeface="Segoe UI"/>
              </a:rPr>
              <a:t>Delay</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 check in on the person who experienced the hate at a safe time.</a:t>
            </a:r>
          </a:p>
        </p:txBody>
      </p:sp>
      <p:pic>
        <p:nvPicPr>
          <p:cNvPr id="4" name="Picture 3">
            <a:extLst>
              <a:ext uri="{FF2B5EF4-FFF2-40B4-BE49-F238E27FC236}">
                <a16:creationId xmlns:a16="http://schemas.microsoft.com/office/drawing/2014/main" id="{7548CA3F-4EFE-9D69-84CF-E8A8547244E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210303" y="1068807"/>
            <a:ext cx="3307410" cy="2041734"/>
          </a:xfrm>
          <a:prstGeom prst="rect">
            <a:avLst/>
          </a:prstGeom>
        </p:spPr>
      </p:pic>
      <p:sp>
        <p:nvSpPr>
          <p:cNvPr id="9" name="TextBox 8">
            <a:extLst>
              <a:ext uri="{FF2B5EF4-FFF2-40B4-BE49-F238E27FC236}">
                <a16:creationId xmlns:a16="http://schemas.microsoft.com/office/drawing/2014/main" id="{8DC56392-DC83-B85C-6D93-42838D6296EA}"/>
              </a:ext>
            </a:extLst>
          </p:cNvPr>
          <p:cNvSpPr txBox="1"/>
          <p:nvPr/>
        </p:nvSpPr>
        <p:spPr>
          <a:xfrm>
            <a:off x="436849" y="5631687"/>
            <a:ext cx="11229351" cy="845937"/>
          </a:xfrm>
          <a:prstGeom prst="rect">
            <a:avLst/>
          </a:prstGeom>
          <a:noFill/>
        </p:spPr>
        <p:txBody>
          <a:bodyPr wrap="square">
            <a:spAutoFit/>
          </a:bodyPr>
          <a:lstStyle/>
          <a:p>
            <a:pPr>
              <a:lnSpc>
                <a:spcPct val="114000"/>
              </a:lnSpc>
            </a:pPr>
            <a:r>
              <a:rPr lang="en-GB" sz="2200">
                <a:solidFill>
                  <a:schemeClr val="tx1">
                    <a:lumMod val="75000"/>
                    <a:lumOff val="25000"/>
                  </a:schemeClr>
                </a:solidFill>
                <a:latin typeface="Roboto" panose="02000000000000000000" pitchFamily="2" charset="0"/>
                <a:ea typeface="Roboto" panose="02000000000000000000" pitchFamily="2" charset="0"/>
                <a:cs typeface="Segoe UI"/>
              </a:rPr>
              <a:t>When selecting an action, it is important to stay safe and seek advice where needed.</a:t>
            </a:r>
          </a:p>
          <a:p>
            <a:pPr>
              <a:lnSpc>
                <a:spcPct val="114000"/>
              </a:lnSpc>
            </a:pPr>
            <a:r>
              <a:rPr lang="en-GB" sz="2200" b="1">
                <a:solidFill>
                  <a:schemeClr val="tx1">
                    <a:lumMod val="75000"/>
                    <a:lumOff val="25000"/>
                  </a:schemeClr>
                </a:solidFill>
                <a:latin typeface="Roboto" panose="02000000000000000000" pitchFamily="2" charset="0"/>
                <a:ea typeface="Roboto" panose="02000000000000000000" pitchFamily="2" charset="0"/>
                <a:cs typeface="Arial"/>
              </a:rPr>
              <a:t>Follow-up and support will need to occur alongside interventions. </a:t>
            </a:r>
          </a:p>
        </p:txBody>
      </p:sp>
    </p:spTree>
    <p:extLst>
      <p:ext uri="{BB962C8B-B14F-4D97-AF65-F5344CB8AC3E}">
        <p14:creationId xmlns:p14="http://schemas.microsoft.com/office/powerpoint/2010/main" val="2741994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C0DF9-3017-BEC3-3526-8D8FBDDCB5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89F3B67-741D-0E66-75A8-CD719B4850F8}"/>
              </a:ext>
            </a:extLst>
          </p:cNvPr>
          <p:cNvSpPr txBox="1">
            <a:spLocks noGrp="1"/>
          </p:cNvSpPr>
          <p:nvPr>
            <p:ph type="title"/>
          </p:nvPr>
        </p:nvSpPr>
        <p:spPr>
          <a:xfrm>
            <a:off x="475749" y="202367"/>
            <a:ext cx="1070271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GB" sz="4000" dirty="0">
                <a:latin typeface="Roboto"/>
                <a:ea typeface="Roboto"/>
                <a:cs typeface="Segoe UI"/>
              </a:rPr>
              <a:t>School reporting procedures</a:t>
            </a:r>
            <a:endParaRPr lang="en-GB" sz="4000" i="0" u="none" strike="noStrike" kern="1200" cap="none" spc="0" normalizeH="0" baseline="0" noProof="0" dirty="0">
              <a:ln>
                <a:noFill/>
              </a:ln>
              <a:effectLst/>
              <a:uLnTx/>
              <a:uFillTx/>
              <a:cs typeface="Segoe UI" panose="020B0502040204020203" pitchFamily="34" charset="0"/>
            </a:endParaRPr>
          </a:p>
        </p:txBody>
      </p:sp>
      <p:sp>
        <p:nvSpPr>
          <p:cNvPr id="7" name="TextBox 6">
            <a:extLst>
              <a:ext uri="{FF2B5EF4-FFF2-40B4-BE49-F238E27FC236}">
                <a16:creationId xmlns:a16="http://schemas.microsoft.com/office/drawing/2014/main" id="{C66CB20E-15CE-EAF6-39FE-1151EB0EA9A0}"/>
              </a:ext>
            </a:extLst>
          </p:cNvPr>
          <p:cNvSpPr txBox="1"/>
          <p:nvPr/>
        </p:nvSpPr>
        <p:spPr>
          <a:xfrm>
            <a:off x="475749" y="1068871"/>
            <a:ext cx="11285558" cy="5467138"/>
          </a:xfrm>
          <a:prstGeom prst="rect">
            <a:avLst/>
          </a:prstGeom>
          <a:noFill/>
        </p:spPr>
        <p:txBody>
          <a:bodyPr wrap="square" lIns="91440" tIns="45720" rIns="91440" bIns="45720" anchor="t">
            <a:spAutoFit/>
          </a:bodyPr>
          <a:lstStyle/>
          <a:p>
            <a:pPr>
              <a:lnSpc>
                <a:spcPct val="113999"/>
              </a:lnSpc>
              <a:spcAft>
                <a:spcPts val="1200"/>
              </a:spcAft>
            </a:pPr>
            <a:r>
              <a:rPr lang="en-GB" sz="2200" dirty="0">
                <a:solidFill>
                  <a:schemeClr val="tx1">
                    <a:lumMod val="75000"/>
                    <a:lumOff val="25000"/>
                  </a:schemeClr>
                </a:solidFill>
                <a:latin typeface="Roboto"/>
                <a:ea typeface="Roboto"/>
                <a:cs typeface="Roboto"/>
              </a:rPr>
              <a:t>For school settings, please follow your own settings behaviour policy / Child Protection guidance. You should also consider completing a corporate incident form specific to your local authority if instances of hate crime occur. </a:t>
            </a:r>
          </a:p>
          <a:p>
            <a:pPr>
              <a:lnSpc>
                <a:spcPct val="113999"/>
              </a:lnSpc>
              <a:spcAft>
                <a:spcPts val="1200"/>
              </a:spcAft>
            </a:pPr>
            <a:r>
              <a:rPr lang="en-GB" sz="2200" dirty="0">
                <a:solidFill>
                  <a:schemeClr val="tx1">
                    <a:lumMod val="75000"/>
                    <a:lumOff val="25000"/>
                  </a:schemeClr>
                </a:solidFill>
                <a:latin typeface="Roboto"/>
                <a:ea typeface="Roboto"/>
                <a:cs typeface="Roboto"/>
              </a:rPr>
              <a:t>Recommendations from </a:t>
            </a:r>
            <a:r>
              <a:rPr lang="en-GB" sz="2200" dirty="0">
                <a:solidFill>
                  <a:schemeClr val="tx1">
                    <a:lumMod val="75000"/>
                    <a:lumOff val="25000"/>
                  </a:schemeClr>
                </a:solidFill>
                <a:ea typeface="+mn-lt"/>
                <a:cs typeface="+mn-lt"/>
                <a:hlinkClick r:id="rId3">
                  <a:extLst>
                    <a:ext uri="{A12FA001-AC4F-418D-AE19-62706E023703}">
                      <ahyp:hlinkClr xmlns:ahyp="http://schemas.microsoft.com/office/drawing/2018/hyperlinkcolor" val="tx"/>
                    </a:ext>
                  </a:extLst>
                </a:hlinkClick>
              </a:rPr>
              <a:t>Respect for All</a:t>
            </a:r>
            <a:r>
              <a:rPr lang="en-GB" sz="2200" dirty="0">
                <a:solidFill>
                  <a:schemeClr val="tx1">
                    <a:lumMod val="75000"/>
                    <a:lumOff val="25000"/>
                  </a:schemeClr>
                </a:solidFill>
                <a:ea typeface="+mn-lt"/>
                <a:cs typeface="+mn-lt"/>
              </a:rPr>
              <a:t> </a:t>
            </a:r>
            <a:r>
              <a:rPr lang="en-GB" sz="2200" dirty="0">
                <a:solidFill>
                  <a:schemeClr val="tx1">
                    <a:lumMod val="75000"/>
                    <a:lumOff val="25000"/>
                  </a:schemeClr>
                </a:solidFill>
                <a:latin typeface="Roboto"/>
                <a:ea typeface="Roboto"/>
                <a:cs typeface="Roboto"/>
              </a:rPr>
              <a:t> include:</a:t>
            </a:r>
          </a:p>
          <a:p>
            <a:pPr marL="342900" indent="-342900">
              <a:lnSpc>
                <a:spcPct val="113999"/>
              </a:lnSpc>
              <a:spcAft>
                <a:spcPts val="1200"/>
              </a:spcAft>
              <a:buFont typeface="Arial"/>
              <a:buChar char="•"/>
            </a:pPr>
            <a:r>
              <a:rPr lang="en-GB" sz="2200" dirty="0">
                <a:solidFill>
                  <a:schemeClr val="tx1">
                    <a:lumMod val="75000"/>
                    <a:lumOff val="25000"/>
                  </a:schemeClr>
                </a:solidFill>
                <a:latin typeface="Roboto"/>
                <a:ea typeface="Roboto"/>
                <a:cs typeface="Roboto"/>
              </a:rPr>
              <a:t>Logging the incident formally (ideally within 3 days).</a:t>
            </a:r>
          </a:p>
          <a:p>
            <a:pPr marL="342900" indent="-342900">
              <a:lnSpc>
                <a:spcPct val="113999"/>
              </a:lnSpc>
              <a:spcAft>
                <a:spcPts val="1200"/>
              </a:spcAft>
              <a:buFont typeface="Arial"/>
              <a:buChar char="•"/>
            </a:pPr>
            <a:r>
              <a:rPr lang="en-GB" sz="2200" dirty="0">
                <a:solidFill>
                  <a:schemeClr val="tx1">
                    <a:lumMod val="75000"/>
                    <a:lumOff val="25000"/>
                  </a:schemeClr>
                </a:solidFill>
                <a:latin typeface="Roboto"/>
                <a:ea typeface="Roboto"/>
                <a:cs typeface="Roboto"/>
              </a:rPr>
              <a:t>Include details of the incident, any potential underlying prejudice and impact (e.g. wellbeing concerns).</a:t>
            </a:r>
          </a:p>
          <a:p>
            <a:pPr marL="342900" indent="-342900">
              <a:lnSpc>
                <a:spcPct val="113999"/>
              </a:lnSpc>
              <a:spcAft>
                <a:spcPts val="1200"/>
              </a:spcAft>
              <a:buFont typeface="Arial"/>
              <a:buChar char="•"/>
            </a:pPr>
            <a:r>
              <a:rPr lang="en-GB" sz="2200" dirty="0">
                <a:solidFill>
                  <a:schemeClr val="tx1">
                    <a:lumMod val="75000"/>
                    <a:lumOff val="25000"/>
                  </a:schemeClr>
                </a:solidFill>
                <a:latin typeface="Roboto"/>
                <a:ea typeface="Roboto"/>
                <a:cs typeface="Roboto"/>
              </a:rPr>
              <a:t>An investigation should follow, with outcomes and actions recorded on the system</a:t>
            </a:r>
          </a:p>
          <a:p>
            <a:pPr>
              <a:lnSpc>
                <a:spcPct val="113999"/>
              </a:lnSpc>
              <a:spcAft>
                <a:spcPts val="1200"/>
              </a:spcAft>
            </a:pPr>
            <a:r>
              <a:rPr lang="en-GB" sz="2200" dirty="0">
                <a:solidFill>
                  <a:schemeClr val="tx1">
                    <a:lumMod val="75000"/>
                    <a:lumOff val="25000"/>
                  </a:schemeClr>
                </a:solidFill>
                <a:latin typeface="Roboto"/>
                <a:ea typeface="Roboto"/>
                <a:cs typeface="Roboto"/>
              </a:rPr>
              <a:t>For instances where staff are experiencing hate crime, please follow your settings HR policies and operational procedures.  Staff have the right to report hate crime or other prejudice-based behaviour directly to their employer or the police without permission from line management. </a:t>
            </a:r>
          </a:p>
        </p:txBody>
      </p:sp>
    </p:spTree>
    <p:extLst>
      <p:ext uri="{BB962C8B-B14F-4D97-AF65-F5344CB8AC3E}">
        <p14:creationId xmlns:p14="http://schemas.microsoft.com/office/powerpoint/2010/main" val="3958996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ChangeArrowheads="1"/>
          </p:cNvSpPr>
          <p:nvPr/>
        </p:nvSpPr>
        <p:spPr bwMode="auto">
          <a:xfrm>
            <a:off x="239185" y="704850"/>
            <a:ext cx="1099184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GB" sz="3200" b="1">
                <a:solidFill>
                  <a:schemeClr val="bg1"/>
                </a:solidFill>
              </a:rPr>
              <a:t>Pause for Thought… </a:t>
            </a:r>
          </a:p>
        </p:txBody>
      </p:sp>
      <p:sp>
        <p:nvSpPr>
          <p:cNvPr id="3" name="Title 2"/>
          <p:cNvSpPr txBox="1">
            <a:spLocks noGrp="1"/>
          </p:cNvSpPr>
          <p:nvPr>
            <p:ph type="title"/>
          </p:nvPr>
        </p:nvSpPr>
        <p:spPr>
          <a:xfrm>
            <a:off x="453085" y="242527"/>
            <a:ext cx="6324167"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i="0" u="none" strike="noStrike" kern="1200" cap="none" spc="0" normalizeH="0" baseline="0" noProof="0">
                <a:ln>
                  <a:noFill/>
                </a:ln>
                <a:effectLst/>
                <a:uLnTx/>
                <a:uFillTx/>
                <a:cs typeface="Segoe UI"/>
              </a:rPr>
              <a:t>How to report a hate crime</a:t>
            </a:r>
            <a:endParaRPr kumimoji="0" lang="en-GB" sz="4000" i="0" u="none" strike="noStrike" kern="1200" cap="none" spc="0" normalizeH="0" baseline="0" noProof="0">
              <a:ln>
                <a:noFill/>
              </a:ln>
              <a:effectLst/>
              <a:uLnTx/>
              <a:uFillTx/>
              <a:cs typeface="Segoe UI" panose="020B0502040204020203" pitchFamily="34" charset="0"/>
            </a:endParaRPr>
          </a:p>
        </p:txBody>
      </p:sp>
      <p:sp>
        <p:nvSpPr>
          <p:cNvPr id="5" name="TextBox 4"/>
          <p:cNvSpPr txBox="1"/>
          <p:nvPr/>
        </p:nvSpPr>
        <p:spPr>
          <a:xfrm>
            <a:off x="429846" y="951573"/>
            <a:ext cx="11419710" cy="1051570"/>
          </a:xfrm>
          <a:prstGeom prst="rect">
            <a:avLst/>
          </a:prstGeom>
          <a:noFill/>
        </p:spPr>
        <p:txBody>
          <a:bodyPr wrap="square" lIns="91440" tIns="45720" rIns="91440" bIns="45720" rtlCol="0" anchor="t">
            <a:spAutoFit/>
          </a:bodyPr>
          <a:lstStyle/>
          <a:p>
            <a:pPr>
              <a:lnSpc>
                <a:spcPct val="150000"/>
              </a:lnSpc>
            </a:pPr>
            <a:r>
              <a:rPr lang="en-GB" sz="2200">
                <a:latin typeface="Roboto" panose="02000000000000000000" pitchFamily="2" charset="0"/>
                <a:ea typeface="Roboto" panose="02000000000000000000" pitchFamily="2" charset="0"/>
                <a:cs typeface="Segoe UI" panose="020B0502040204020203" pitchFamily="34" charset="0"/>
              </a:rPr>
              <a:t>I am me Scotland created this video about how to report Disability Hate Crime. The guidance here can be used for any Hate Crime </a:t>
            </a:r>
            <a:r>
              <a:rPr lang="en-GB" sz="2200">
                <a:solidFill>
                  <a:schemeClr val="tx1">
                    <a:lumMod val="95000"/>
                    <a:lumOff val="5000"/>
                  </a:schemeClr>
                </a:solidFill>
                <a:latin typeface="Roboto" panose="02000000000000000000" pitchFamily="2" charset="0"/>
                <a:ea typeface="Roboto" panose="02000000000000000000" pitchFamily="2" charset="0"/>
                <a:cs typeface="Segoe UI" panose="020B0502040204020203" pitchFamily="34" charset="0"/>
              </a:rPr>
              <a:t>you</a:t>
            </a:r>
            <a:r>
              <a:rPr lang="en-GB" sz="2200">
                <a:latin typeface="Roboto" panose="02000000000000000000" pitchFamily="2" charset="0"/>
                <a:ea typeface="Roboto" panose="02000000000000000000" pitchFamily="2" charset="0"/>
                <a:cs typeface="Segoe UI" panose="020B0502040204020203" pitchFamily="34" charset="0"/>
              </a:rPr>
              <a:t> experience or witness</a:t>
            </a:r>
            <a:r>
              <a:rPr lang="en-GB" sz="2200">
                <a:solidFill>
                  <a:schemeClr val="tx1">
                    <a:lumMod val="65000"/>
                    <a:lumOff val="35000"/>
                  </a:schemeClr>
                </a:solidFill>
                <a:latin typeface="Roboto" panose="02000000000000000000" pitchFamily="2" charset="0"/>
                <a:ea typeface="Roboto" panose="02000000000000000000" pitchFamily="2" charset="0"/>
                <a:cs typeface="Segoe UI"/>
              </a:rPr>
              <a:t>. </a:t>
            </a:r>
            <a:endParaRPr lang="en-GB" sz="2200" b="1" i="1">
              <a:latin typeface="Roboto" panose="02000000000000000000" pitchFamily="2" charset="0"/>
              <a:ea typeface="Roboto" panose="02000000000000000000" pitchFamily="2" charset="0"/>
              <a:cs typeface="Arial"/>
            </a:endParaRPr>
          </a:p>
        </p:txBody>
      </p:sp>
      <p:pic>
        <p:nvPicPr>
          <p:cNvPr id="2" name="Online Media 1" title="Hate Crime Information (Scotland)">
            <a:hlinkClick r:id="" action="ppaction://media"/>
            <a:extLst>
              <a:ext uri="{FF2B5EF4-FFF2-40B4-BE49-F238E27FC236}">
                <a16:creationId xmlns:a16="http://schemas.microsoft.com/office/drawing/2014/main" id="{A95F67EE-D977-6360-3361-7EBCA8086591}"/>
              </a:ext>
            </a:extLst>
          </p:cNvPr>
          <p:cNvPicPr>
            <a:picLocks noRot="1" noChangeAspect="1"/>
          </p:cNvPicPr>
          <p:nvPr>
            <a:videoFile r:link="rId1"/>
          </p:nvPr>
        </p:nvPicPr>
        <p:blipFill>
          <a:blip r:embed="rId4"/>
          <a:stretch>
            <a:fillRect/>
          </a:stretch>
        </p:blipFill>
        <p:spPr>
          <a:xfrm>
            <a:off x="429846" y="2248851"/>
            <a:ext cx="4949143" cy="3711857"/>
          </a:xfrm>
          <a:prstGeom prst="rect">
            <a:avLst/>
          </a:prstGeom>
        </p:spPr>
      </p:pic>
      <p:sp>
        <p:nvSpPr>
          <p:cNvPr id="4" name="TextBox 3">
            <a:extLst>
              <a:ext uri="{FF2B5EF4-FFF2-40B4-BE49-F238E27FC236}">
                <a16:creationId xmlns:a16="http://schemas.microsoft.com/office/drawing/2014/main" id="{DC3EBB47-9A56-5B8D-F2DE-00361E8989E9}"/>
              </a:ext>
            </a:extLst>
          </p:cNvPr>
          <p:cNvSpPr txBox="1"/>
          <p:nvPr/>
        </p:nvSpPr>
        <p:spPr>
          <a:xfrm>
            <a:off x="5602175" y="2252848"/>
            <a:ext cx="6513095" cy="3877215"/>
          </a:xfrm>
          <a:prstGeom prst="rect">
            <a:avLst/>
          </a:prstGeom>
          <a:noFill/>
        </p:spPr>
        <p:txBody>
          <a:bodyPr wrap="square" lIns="91440" tIns="45720" rIns="91440" bIns="45720" rtlCol="0" anchor="t">
            <a:spAutoFit/>
          </a:bodyPr>
          <a:lstStyle/>
          <a:p>
            <a:r>
              <a:rPr lang="en-GB" sz="2200" b="1">
                <a:latin typeface="Roboto" panose="02000000000000000000" pitchFamily="2" charset="0"/>
                <a:ea typeface="Roboto" panose="02000000000000000000" pitchFamily="2" charset="0"/>
                <a:cs typeface="Segoe UI" panose="020B0502040204020203" pitchFamily="34" charset="0"/>
              </a:rPr>
              <a:t>Reporting options:</a:t>
            </a:r>
            <a:endParaRPr lang="en-GB" sz="2200" b="1" i="1">
              <a:latin typeface="Roboto" panose="02000000000000000000" pitchFamily="2" charset="0"/>
              <a:ea typeface="Roboto" panose="02000000000000000000" pitchFamily="2" charset="0"/>
              <a:cs typeface="Segoe UI" panose="020B0502040204020203" pitchFamily="34" charset="0"/>
            </a:endParaRPr>
          </a:p>
          <a:p>
            <a:pPr marL="285750" indent="-285750">
              <a:lnSpc>
                <a:spcPct val="114000"/>
              </a:lnSpc>
              <a:spcBef>
                <a:spcPts val="600"/>
              </a:spcBef>
              <a:buFont typeface="Arial" panose="020B0604020202020204" pitchFamily="34" charset="0"/>
              <a:buChar char="•"/>
            </a:pPr>
            <a:r>
              <a:rPr lang="en-GB" sz="2200">
                <a:latin typeface="Roboto" panose="02000000000000000000" pitchFamily="2" charset="0"/>
                <a:ea typeface="Roboto" panose="02000000000000000000" pitchFamily="2" charset="0"/>
                <a:cs typeface="Segoe UI" panose="020B0502040204020203" pitchFamily="34" charset="0"/>
              </a:rPr>
              <a:t>In an emergency call Police on 999</a:t>
            </a:r>
          </a:p>
          <a:p>
            <a:pPr marL="285750" indent="-285750">
              <a:lnSpc>
                <a:spcPct val="114000"/>
              </a:lnSpc>
              <a:spcBef>
                <a:spcPts val="600"/>
              </a:spcBef>
              <a:buFont typeface="Arial" panose="020B0604020202020204" pitchFamily="34" charset="0"/>
              <a:buChar char="•"/>
            </a:pPr>
            <a:r>
              <a:rPr lang="en-GB" sz="2200">
                <a:latin typeface="Roboto" panose="02000000000000000000" pitchFamily="2" charset="0"/>
                <a:ea typeface="Roboto" panose="02000000000000000000" pitchFamily="2" charset="0"/>
                <a:cs typeface="Segoe UI" panose="020B0502040204020203" pitchFamily="34" charset="0"/>
              </a:rPr>
              <a:t>In a non-emergency you can call Police on 101 or use the </a:t>
            </a:r>
            <a:r>
              <a:rPr lang="en-GB" sz="2200">
                <a:latin typeface="Roboto" panose="02000000000000000000" pitchFamily="2" charset="0"/>
                <a:ea typeface="Roboto" panose="02000000000000000000" pitchFamily="2" charset="0"/>
                <a:cs typeface="Segoe UI" panose="020B0502040204020203" pitchFamily="34" charset="0"/>
                <a:hlinkClick r:id="rId5"/>
              </a:rPr>
              <a:t>online hate crime reporting form </a:t>
            </a:r>
            <a:endParaRPr lang="en-GB" sz="2200">
              <a:latin typeface="Roboto" panose="02000000000000000000" pitchFamily="2" charset="0"/>
              <a:ea typeface="Roboto" panose="02000000000000000000" pitchFamily="2" charset="0"/>
              <a:cs typeface="Segoe UI" panose="020B0502040204020203" pitchFamily="34" charset="0"/>
            </a:endParaRPr>
          </a:p>
          <a:p>
            <a:pPr marL="285750" indent="-285750">
              <a:lnSpc>
                <a:spcPct val="114000"/>
              </a:lnSpc>
              <a:spcBef>
                <a:spcPts val="600"/>
              </a:spcBef>
              <a:buFont typeface="Arial" panose="020B0604020202020204" pitchFamily="34" charset="0"/>
              <a:buChar char="•"/>
            </a:pPr>
            <a:r>
              <a:rPr lang="en-GB" sz="2200">
                <a:latin typeface="Roboto" panose="02000000000000000000" pitchFamily="2" charset="0"/>
                <a:ea typeface="Roboto" panose="02000000000000000000" pitchFamily="2" charset="0"/>
                <a:cs typeface="Segoe UI" panose="020B0502040204020203" pitchFamily="34" charset="0"/>
              </a:rPr>
              <a:t>You can go to get support to report from </a:t>
            </a:r>
            <a:r>
              <a:rPr lang="en-GB" sz="2200">
                <a:latin typeface="Roboto" panose="02000000000000000000" pitchFamily="2" charset="0"/>
                <a:ea typeface="Roboto" panose="02000000000000000000" pitchFamily="2" charset="0"/>
                <a:cs typeface="Segoe UI" panose="020B0502040204020203" pitchFamily="34" charset="0"/>
                <a:hlinkClick r:id="rId6"/>
              </a:rPr>
              <a:t>third party reporting centres </a:t>
            </a:r>
            <a:endParaRPr lang="en-GB" sz="2200">
              <a:latin typeface="Roboto" panose="02000000000000000000" pitchFamily="2" charset="0"/>
              <a:ea typeface="Roboto" panose="02000000000000000000" pitchFamily="2" charset="0"/>
              <a:cs typeface="Segoe UI" panose="020B0502040204020203" pitchFamily="34" charset="0"/>
            </a:endParaRPr>
          </a:p>
          <a:p>
            <a:pPr marL="285750" indent="-285750">
              <a:lnSpc>
                <a:spcPct val="114000"/>
              </a:lnSpc>
              <a:spcBef>
                <a:spcPts val="600"/>
              </a:spcBef>
              <a:buFont typeface="Arial" panose="020B0604020202020204" pitchFamily="34" charset="0"/>
              <a:buChar char="•"/>
            </a:pPr>
            <a:r>
              <a:rPr lang="en-GB" sz="2200">
                <a:latin typeface="Roboto" panose="02000000000000000000" pitchFamily="2" charset="0"/>
                <a:ea typeface="Roboto" panose="02000000000000000000" pitchFamily="2" charset="0"/>
                <a:cs typeface="Segoe UI" panose="020B0502040204020203" pitchFamily="34" charset="0"/>
              </a:rPr>
              <a:t>Young people can report something they witness anonymously on </a:t>
            </a:r>
            <a:r>
              <a:rPr lang="en-GB" sz="2200">
                <a:latin typeface="Roboto" panose="02000000000000000000" pitchFamily="2" charset="0"/>
                <a:ea typeface="Roboto" panose="02000000000000000000" pitchFamily="2" charset="0"/>
                <a:cs typeface="Segoe UI" panose="020B0502040204020203" pitchFamily="34" charset="0"/>
                <a:hlinkClick r:id="rId7"/>
              </a:rPr>
              <a:t>Fearless.org</a:t>
            </a:r>
            <a:r>
              <a:rPr lang="en-GB" sz="2200">
                <a:latin typeface="Roboto" panose="02000000000000000000" pitchFamily="2" charset="0"/>
                <a:ea typeface="Roboto" panose="02000000000000000000" pitchFamily="2" charset="0"/>
                <a:cs typeface="Segoe UI" panose="020B0502040204020203" pitchFamily="34" charset="0"/>
              </a:rPr>
              <a:t> </a:t>
            </a:r>
          </a:p>
          <a:p>
            <a:pPr marL="285750" indent="-285750">
              <a:lnSpc>
                <a:spcPct val="114000"/>
              </a:lnSpc>
              <a:spcBef>
                <a:spcPts val="600"/>
              </a:spcBef>
              <a:buFont typeface="Arial" panose="020B0604020202020204" pitchFamily="34" charset="0"/>
              <a:buChar char="•"/>
            </a:pPr>
            <a:r>
              <a:rPr lang="en-GB" sz="2200">
                <a:latin typeface="Roboto" panose="02000000000000000000" pitchFamily="2" charset="0"/>
                <a:ea typeface="Roboto" panose="02000000000000000000" pitchFamily="2" charset="0"/>
                <a:cs typeface="Segoe UI" panose="020B0502040204020203" pitchFamily="34" charset="0"/>
                <a:hlinkClick r:id="rId8"/>
              </a:rPr>
              <a:t>Safer Scotland </a:t>
            </a:r>
            <a:r>
              <a:rPr lang="en-GB" sz="2200">
                <a:latin typeface="Roboto" panose="02000000000000000000" pitchFamily="2" charset="0"/>
                <a:ea typeface="Roboto" panose="02000000000000000000" pitchFamily="2" charset="0"/>
                <a:cs typeface="Segoe UI" panose="020B0502040204020203" pitchFamily="34" charset="0"/>
              </a:rPr>
              <a:t>offers more information</a:t>
            </a:r>
          </a:p>
        </p:txBody>
      </p:sp>
      <p:sp>
        <p:nvSpPr>
          <p:cNvPr id="6" name="TextBox 5">
            <a:extLst>
              <a:ext uri="{FF2B5EF4-FFF2-40B4-BE49-F238E27FC236}">
                <a16:creationId xmlns:a16="http://schemas.microsoft.com/office/drawing/2014/main" id="{395CD6B0-AA3D-1AE2-5B6E-436096124C6E}"/>
              </a:ext>
            </a:extLst>
          </p:cNvPr>
          <p:cNvSpPr txBox="1"/>
          <p:nvPr/>
        </p:nvSpPr>
        <p:spPr>
          <a:xfrm>
            <a:off x="429846" y="6206416"/>
            <a:ext cx="50213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hlinkClick r:id="rId9"/>
              </a:rPr>
              <a:t>Hate Crime Information (Scotland) - YouTube</a:t>
            </a:r>
            <a:endParaRPr lang="en-US"/>
          </a:p>
        </p:txBody>
      </p:sp>
    </p:spTree>
    <p:extLst>
      <p:ext uri="{BB962C8B-B14F-4D97-AF65-F5344CB8AC3E}">
        <p14:creationId xmlns:p14="http://schemas.microsoft.com/office/powerpoint/2010/main" val="95106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805245" y="563166"/>
            <a:ext cx="3350597"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i="0" u="none" strike="noStrike" kern="1200" cap="none" spc="0" normalizeH="0" baseline="0" noProof="0">
                <a:ln>
                  <a:noFill/>
                </a:ln>
                <a:effectLst/>
                <a:uLnTx/>
                <a:uFillTx/>
                <a:cs typeface="Segoe UI"/>
              </a:rPr>
              <a:t>Big Questions</a:t>
            </a:r>
            <a:endParaRPr kumimoji="0" lang="en-GB" sz="4000" i="0" u="none" strike="noStrike" kern="1200" cap="none" spc="0" normalizeH="0" baseline="0" noProof="0">
              <a:ln>
                <a:noFill/>
              </a:ln>
              <a:effectLst/>
              <a:uLnTx/>
              <a:uFillTx/>
              <a:cs typeface="Segoe UI" panose="020B0502040204020203" pitchFamily="34" charset="0"/>
            </a:endParaRPr>
          </a:p>
        </p:txBody>
      </p:sp>
      <p:sp>
        <p:nvSpPr>
          <p:cNvPr id="4" name="TextBox 3">
            <a:extLst>
              <a:ext uri="{FF2B5EF4-FFF2-40B4-BE49-F238E27FC236}">
                <a16:creationId xmlns:a16="http://schemas.microsoft.com/office/drawing/2014/main" id="{537B5A7E-803F-ADFA-5E52-8B68BE1143A3}"/>
              </a:ext>
            </a:extLst>
          </p:cNvPr>
          <p:cNvSpPr txBox="1"/>
          <p:nvPr/>
        </p:nvSpPr>
        <p:spPr>
          <a:xfrm>
            <a:off x="1746533" y="1872343"/>
            <a:ext cx="9957381" cy="543739"/>
          </a:xfrm>
          <a:prstGeom prst="rect">
            <a:avLst/>
          </a:prstGeom>
          <a:solidFill>
            <a:schemeClr val="bg1"/>
          </a:solidFill>
        </p:spPr>
        <p:txBody>
          <a:bodyPr wrap="square">
            <a:spAutoFit/>
          </a:bodyPr>
          <a:lstStyle/>
          <a:p>
            <a:pPr>
              <a:lnSpc>
                <a:spcPct val="150000"/>
              </a:lnSpc>
            </a:pPr>
            <a:r>
              <a:rPr lang="en-GB" sz="2200">
                <a:latin typeface="Roboto" panose="02000000000000000000" pitchFamily="2" charset="0"/>
                <a:ea typeface="Roboto" panose="02000000000000000000" pitchFamily="2" charset="0"/>
                <a:cs typeface="Segoe UI" panose="020B0502040204020203" pitchFamily="34" charset="0"/>
              </a:rPr>
              <a:t>What about girls and young women? Does misogyny come under Hate Crime?</a:t>
            </a:r>
          </a:p>
        </p:txBody>
      </p:sp>
      <p:sp>
        <p:nvSpPr>
          <p:cNvPr id="7" name="TextBox 6">
            <a:extLst>
              <a:ext uri="{FF2B5EF4-FFF2-40B4-BE49-F238E27FC236}">
                <a16:creationId xmlns:a16="http://schemas.microsoft.com/office/drawing/2014/main" id="{F598EED9-B90A-595C-8CAE-933A935B5966}"/>
              </a:ext>
            </a:extLst>
          </p:cNvPr>
          <p:cNvSpPr txBox="1"/>
          <p:nvPr/>
        </p:nvSpPr>
        <p:spPr>
          <a:xfrm>
            <a:off x="1798201" y="2864801"/>
            <a:ext cx="5952813" cy="543739"/>
          </a:xfrm>
          <a:prstGeom prst="rect">
            <a:avLst/>
          </a:prstGeom>
          <a:solidFill>
            <a:schemeClr val="bg1"/>
          </a:solidFill>
        </p:spPr>
        <p:txBody>
          <a:bodyPr wrap="square">
            <a:spAutoFit/>
          </a:bodyPr>
          <a:lstStyle>
            <a:defPPr>
              <a:defRPr lang="en-GB"/>
            </a:defPPr>
            <a:lvl1pPr algn="ctr">
              <a:lnSpc>
                <a:spcPct val="150000"/>
              </a:lnSpc>
              <a:defRPr>
                <a:latin typeface="Segoe UI" panose="020B0502040204020203" pitchFamily="34" charset="0"/>
                <a:cs typeface="Segoe UI" panose="020B0502040204020203" pitchFamily="34" charset="0"/>
              </a:defRPr>
            </a:lvl1pPr>
          </a:lstStyle>
          <a:p>
            <a:pPr algn="l"/>
            <a:r>
              <a:rPr lang="en-GB" sz="2200">
                <a:latin typeface="Roboto" panose="02000000000000000000" pitchFamily="2" charset="0"/>
                <a:ea typeface="Roboto" panose="02000000000000000000" pitchFamily="2" charset="0"/>
              </a:rPr>
              <a:t>What sentence does a Hate Crime carry?</a:t>
            </a:r>
          </a:p>
        </p:txBody>
      </p:sp>
      <p:sp>
        <p:nvSpPr>
          <p:cNvPr id="5" name="TextBox 4"/>
          <p:cNvSpPr txBox="1"/>
          <p:nvPr/>
        </p:nvSpPr>
        <p:spPr>
          <a:xfrm>
            <a:off x="1798201" y="3857259"/>
            <a:ext cx="5566145" cy="543739"/>
          </a:xfrm>
          <a:prstGeom prst="rect">
            <a:avLst/>
          </a:prstGeom>
          <a:solidFill>
            <a:schemeClr val="bg1"/>
          </a:solidFill>
        </p:spPr>
        <p:txBody>
          <a:bodyPr wrap="square" lIns="91440" tIns="45720" rIns="91440" bIns="45720" anchor="t">
            <a:spAutoFit/>
          </a:bodyPr>
          <a:lstStyle>
            <a:defPPr>
              <a:defRPr lang="en-GB"/>
            </a:defPPr>
            <a:lvl1pPr algn="ctr">
              <a:lnSpc>
                <a:spcPct val="150000"/>
              </a:lnSpc>
              <a:defRPr>
                <a:latin typeface="Segoe UI" panose="020B0502040204020203" pitchFamily="34" charset="0"/>
                <a:cs typeface="Segoe UI" panose="020B0502040204020203" pitchFamily="34" charset="0"/>
              </a:defRPr>
            </a:lvl1pPr>
          </a:lstStyle>
          <a:p>
            <a:pPr algn="l"/>
            <a:r>
              <a:rPr lang="en-GB" sz="2200">
                <a:latin typeface="Roboto" panose="02000000000000000000" pitchFamily="2" charset="0"/>
                <a:ea typeface="Roboto" panose="02000000000000000000" pitchFamily="2" charset="0"/>
                <a:cs typeface="Segoe UI"/>
              </a:rPr>
              <a:t>What about my right to Free Speech? </a:t>
            </a:r>
          </a:p>
        </p:txBody>
      </p:sp>
      <p:sp>
        <p:nvSpPr>
          <p:cNvPr id="6" name="TextBox 5">
            <a:extLst>
              <a:ext uri="{FF2B5EF4-FFF2-40B4-BE49-F238E27FC236}">
                <a16:creationId xmlns:a16="http://schemas.microsoft.com/office/drawing/2014/main" id="{65C80423-C642-8CE7-A0AB-78371D2EDF90}"/>
              </a:ext>
            </a:extLst>
          </p:cNvPr>
          <p:cNvSpPr txBox="1"/>
          <p:nvPr/>
        </p:nvSpPr>
        <p:spPr>
          <a:xfrm>
            <a:off x="1798201" y="4849717"/>
            <a:ext cx="7970148" cy="543739"/>
          </a:xfrm>
          <a:prstGeom prst="rect">
            <a:avLst/>
          </a:prstGeom>
          <a:solidFill>
            <a:schemeClr val="bg1"/>
          </a:solidFill>
        </p:spPr>
        <p:txBody>
          <a:bodyPr wrap="square">
            <a:spAutoFit/>
          </a:bodyPr>
          <a:lstStyle>
            <a:defPPr>
              <a:defRPr lang="en-GB"/>
            </a:defPPr>
            <a:lvl1pPr algn="ctr">
              <a:lnSpc>
                <a:spcPct val="150000"/>
              </a:lnSpc>
              <a:defRPr>
                <a:latin typeface="Segoe UI" panose="020B0502040204020203" pitchFamily="34" charset="0"/>
                <a:cs typeface="Segoe UI" panose="020B0502040204020203" pitchFamily="34" charset="0"/>
              </a:defRPr>
            </a:lvl1pPr>
          </a:lstStyle>
          <a:p>
            <a:pPr algn="l"/>
            <a:r>
              <a:rPr lang="en-GB" sz="2200">
                <a:latin typeface="Roboto" panose="02000000000000000000" pitchFamily="2" charset="0"/>
                <a:ea typeface="Roboto" panose="02000000000000000000" pitchFamily="2" charset="0"/>
              </a:rPr>
              <a:t>Will a young person get a criminal record?</a:t>
            </a:r>
          </a:p>
        </p:txBody>
      </p:sp>
      <p:pic>
        <p:nvPicPr>
          <p:cNvPr id="12" name="Graphic 11">
            <a:extLst>
              <a:ext uri="{FF2B5EF4-FFF2-40B4-BE49-F238E27FC236}">
                <a16:creationId xmlns:a16="http://schemas.microsoft.com/office/drawing/2014/main" id="{1BEA2498-78FE-D63B-D430-1B5F799563F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292" y="1593215"/>
            <a:ext cx="1101997" cy="1101997"/>
          </a:xfrm>
          <a:prstGeom prst="rect">
            <a:avLst/>
          </a:prstGeom>
        </p:spPr>
      </p:pic>
      <p:pic>
        <p:nvPicPr>
          <p:cNvPr id="14" name="Graphic 13">
            <a:extLst>
              <a:ext uri="{FF2B5EF4-FFF2-40B4-BE49-F238E27FC236}">
                <a16:creationId xmlns:a16="http://schemas.microsoft.com/office/drawing/2014/main" id="{E41EBE5A-CB90-4957-9D75-E0B564AA861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8291" y="2718101"/>
            <a:ext cx="1101997" cy="914400"/>
          </a:xfrm>
          <a:prstGeom prst="rect">
            <a:avLst/>
          </a:prstGeom>
        </p:spPr>
      </p:pic>
      <p:pic>
        <p:nvPicPr>
          <p:cNvPr id="16" name="Graphic 15">
            <a:extLst>
              <a:ext uri="{FF2B5EF4-FFF2-40B4-BE49-F238E27FC236}">
                <a16:creationId xmlns:a16="http://schemas.microsoft.com/office/drawing/2014/main" id="{8E78708F-94F5-31AA-EF51-429E1F4A0DD4}"/>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4330" y="3763076"/>
            <a:ext cx="1101997" cy="914400"/>
          </a:xfrm>
          <a:prstGeom prst="rect">
            <a:avLst/>
          </a:prstGeom>
        </p:spPr>
      </p:pic>
      <p:pic>
        <p:nvPicPr>
          <p:cNvPr id="18" name="Graphic 17">
            <a:extLst>
              <a:ext uri="{FF2B5EF4-FFF2-40B4-BE49-F238E27FC236}">
                <a16:creationId xmlns:a16="http://schemas.microsoft.com/office/drawing/2014/main" id="{F373A022-C69C-ABD8-FB67-0E65ADF61B08}"/>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4330" y="4808051"/>
            <a:ext cx="1101997" cy="914400"/>
          </a:xfrm>
          <a:prstGeom prst="rect">
            <a:avLst/>
          </a:prstGeom>
        </p:spPr>
      </p:pic>
    </p:spTree>
    <p:extLst>
      <p:ext uri="{BB962C8B-B14F-4D97-AF65-F5344CB8AC3E}">
        <p14:creationId xmlns:p14="http://schemas.microsoft.com/office/powerpoint/2010/main" val="2272855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72B089-341C-7E35-556B-6F4B13EB7A91}"/>
              </a:ext>
            </a:extLst>
          </p:cNvPr>
          <p:cNvSpPr txBox="1"/>
          <p:nvPr/>
        </p:nvSpPr>
        <p:spPr>
          <a:xfrm>
            <a:off x="6096000" y="5820230"/>
            <a:ext cx="5791200" cy="304800"/>
          </a:xfrm>
          <a:prstGeom prst="rect">
            <a:avLst/>
          </a:prstGeom>
          <a:noFill/>
        </p:spPr>
        <p:txBody>
          <a:bodyPr wrap="square" rtlCol="0">
            <a:spAutoFit/>
          </a:bodyPr>
          <a:lstStyle/>
          <a:p>
            <a:r>
              <a:rPr lang="en-US" sz="1400"/>
              <a:t>This activity is adapted from the Speak Up activity ‘</a:t>
            </a:r>
            <a:r>
              <a:rPr lang="en-US" sz="1400">
                <a:hlinkClick r:id="rId3"/>
              </a:rPr>
              <a:t>Man on the Bus</a:t>
            </a:r>
            <a:r>
              <a:rPr lang="en-US" sz="1400"/>
              <a:t>’.</a:t>
            </a:r>
            <a:endParaRPr lang="en-GB" sz="1400"/>
          </a:p>
        </p:txBody>
      </p:sp>
      <p:pic>
        <p:nvPicPr>
          <p:cNvPr id="5" name="Picture 4" descr="A cartoon of a group of people standing next to a brick wall">
            <a:extLst>
              <a:ext uri="{FF2B5EF4-FFF2-40B4-BE49-F238E27FC236}">
                <a16:creationId xmlns:a16="http://schemas.microsoft.com/office/drawing/2014/main" id="{F935FF8B-3B34-43ED-5A33-E366DA2921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5881" y="3604202"/>
            <a:ext cx="3869799" cy="2034652"/>
          </a:xfrm>
          <a:prstGeom prst="rect">
            <a:avLst/>
          </a:prstGeom>
          <a:ln>
            <a:solidFill>
              <a:schemeClr val="tx1"/>
            </a:solidFill>
          </a:ln>
        </p:spPr>
      </p:pic>
      <p:sp>
        <p:nvSpPr>
          <p:cNvPr id="6" name="TextBox 5">
            <a:extLst>
              <a:ext uri="{FF2B5EF4-FFF2-40B4-BE49-F238E27FC236}">
                <a16:creationId xmlns:a16="http://schemas.microsoft.com/office/drawing/2014/main" id="{9E676D89-EB87-E3AB-3B05-A908665BC480}"/>
              </a:ext>
            </a:extLst>
          </p:cNvPr>
          <p:cNvSpPr txBox="1"/>
          <p:nvPr/>
        </p:nvSpPr>
        <p:spPr>
          <a:xfrm>
            <a:off x="968120" y="1329844"/>
            <a:ext cx="10255759" cy="70788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000" dirty="0">
                <a:latin typeface="Segoe UI" panose="020B0502040204020203" pitchFamily="34" charset="0"/>
                <a:cs typeface="Segoe UI" panose="020B0502040204020203" pitchFamily="34" charset="0"/>
              </a:rPr>
              <a:t>You find out that Charlie, who is 15, has been called names by a group of boys because of a perceived characteristic he holds. You then overhear them threatening to beat him up. </a:t>
            </a:r>
            <a:endParaRPr lang="en-GB" sz="2000" dirty="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E8719020-4CF3-C423-C0F9-EBE7BF348EA6}"/>
              </a:ext>
            </a:extLst>
          </p:cNvPr>
          <p:cNvSpPr txBox="1"/>
          <p:nvPr/>
        </p:nvSpPr>
        <p:spPr>
          <a:xfrm>
            <a:off x="968120" y="2194825"/>
            <a:ext cx="10255759" cy="1631216"/>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000" dirty="0">
                <a:latin typeface="Segoe UI"/>
                <a:cs typeface="Segoe UI"/>
              </a:rPr>
              <a:t>Select one - age, disability, race, religion, sexual orientation, transgender Identity, variations in sex characteristics.</a:t>
            </a:r>
          </a:p>
          <a:p>
            <a:pPr marL="285750" indent="-285750">
              <a:buFont typeface="Arial" panose="020B0604020202020204" pitchFamily="34" charset="0"/>
              <a:buChar char="•"/>
            </a:pPr>
            <a:r>
              <a:rPr lang="en-US" sz="2000" dirty="0">
                <a:latin typeface="Segoe UI"/>
                <a:cs typeface="Segoe UI"/>
              </a:rPr>
              <a:t>Please refer to the 5Ds - Direct, Distract, Delegate, Document, Delay.</a:t>
            </a:r>
          </a:p>
          <a:p>
            <a:pPr marL="285750" indent="-285750">
              <a:buFont typeface="Arial" panose="020B0604020202020204" pitchFamily="34" charset="0"/>
              <a:buChar char="•"/>
            </a:pPr>
            <a:r>
              <a:rPr lang="en-US" sz="2000" dirty="0">
                <a:latin typeface="Segoe UI"/>
                <a:cs typeface="Segoe UI"/>
              </a:rPr>
              <a:t>Consider each of the bystander approaches you might take and then answer the following questions.</a:t>
            </a:r>
            <a:endParaRPr lang="en-GB" sz="2000" dirty="0">
              <a:latin typeface="Segoe UI"/>
              <a:cs typeface="Segoe UI"/>
            </a:endParaRPr>
          </a:p>
        </p:txBody>
      </p:sp>
      <p:sp>
        <p:nvSpPr>
          <p:cNvPr id="9" name="TextBox 8">
            <a:extLst>
              <a:ext uri="{FF2B5EF4-FFF2-40B4-BE49-F238E27FC236}">
                <a16:creationId xmlns:a16="http://schemas.microsoft.com/office/drawing/2014/main" id="{0FF0E6E1-9416-8AFF-C41A-DA0175228658}"/>
              </a:ext>
            </a:extLst>
          </p:cNvPr>
          <p:cNvSpPr txBox="1"/>
          <p:nvPr/>
        </p:nvSpPr>
        <p:spPr>
          <a:xfrm>
            <a:off x="968120" y="4007638"/>
            <a:ext cx="6056794" cy="1631216"/>
          </a:xfrm>
          <a:prstGeom prst="rect">
            <a:avLst/>
          </a:prstGeom>
          <a:solidFill>
            <a:schemeClr val="bg1"/>
          </a:solidFill>
          <a:ln>
            <a:solidFill>
              <a:srgbClr val="117980"/>
            </a:solidFill>
          </a:ln>
        </p:spPr>
        <p:txBody>
          <a:bodyPr wrap="square" rtlCol="0">
            <a:spAutoFit/>
          </a:bodyPr>
          <a:lstStyle/>
          <a:p>
            <a:pPr marL="342900" indent="-342900">
              <a:buFont typeface="+mj-lt"/>
              <a:buAutoNum type="arabicPeriod"/>
            </a:pPr>
            <a:r>
              <a:rPr lang="en-US" sz="2000" dirty="0">
                <a:latin typeface="Segoe UI" panose="020B0502040204020203" pitchFamily="34" charset="0"/>
                <a:cs typeface="Segoe UI" panose="020B0502040204020203" pitchFamily="34" charset="0"/>
              </a:rPr>
              <a:t>Which intervention felt the most natural to you?</a:t>
            </a:r>
          </a:p>
          <a:p>
            <a:pPr marL="342900" indent="-342900">
              <a:buFont typeface="+mj-lt"/>
              <a:buAutoNum type="arabicPeriod"/>
            </a:pPr>
            <a:r>
              <a:rPr lang="en-US" sz="2000" dirty="0">
                <a:latin typeface="Segoe UI" panose="020B0502040204020203" pitchFamily="34" charset="0"/>
                <a:cs typeface="Segoe UI" panose="020B0502040204020203" pitchFamily="34" charset="0"/>
              </a:rPr>
              <a:t>Which intervention felt safest?</a:t>
            </a:r>
          </a:p>
          <a:p>
            <a:pPr marL="342900" indent="-342900">
              <a:buFont typeface="+mj-lt"/>
              <a:buAutoNum type="arabicPeriod"/>
            </a:pPr>
            <a:r>
              <a:rPr lang="en-US" sz="2000" dirty="0">
                <a:latin typeface="Segoe UI" panose="020B0502040204020203" pitchFamily="34" charset="0"/>
                <a:cs typeface="Segoe UI" panose="020B0502040204020203" pitchFamily="34" charset="0"/>
              </a:rPr>
              <a:t>How comfortable would you feel intervening in reality?</a:t>
            </a:r>
          </a:p>
          <a:p>
            <a:pPr marL="342900" indent="-342900">
              <a:buFont typeface="+mj-lt"/>
              <a:buAutoNum type="arabicPeriod"/>
            </a:pPr>
            <a:r>
              <a:rPr lang="en-GB" sz="2000" dirty="0">
                <a:latin typeface="Segoe UI" panose="020B0502040204020203" pitchFamily="34" charset="0"/>
                <a:cs typeface="Segoe UI" panose="020B0502040204020203" pitchFamily="34" charset="0"/>
              </a:rPr>
              <a:t>What would help you in this position?</a:t>
            </a:r>
          </a:p>
        </p:txBody>
      </p:sp>
      <p:sp>
        <p:nvSpPr>
          <p:cNvPr id="4" name="Title 2">
            <a:extLst>
              <a:ext uri="{FF2B5EF4-FFF2-40B4-BE49-F238E27FC236}">
                <a16:creationId xmlns:a16="http://schemas.microsoft.com/office/drawing/2014/main" id="{4A0EF33A-EE36-5B45-2993-58076965817C}"/>
              </a:ext>
            </a:extLst>
          </p:cNvPr>
          <p:cNvSpPr txBox="1">
            <a:spLocks noGrp="1"/>
          </p:cNvSpPr>
          <p:nvPr>
            <p:ph type="title" idx="4294967295"/>
          </p:nvPr>
        </p:nvSpPr>
        <p:spPr>
          <a:xfrm>
            <a:off x="966929" y="224892"/>
            <a:ext cx="284027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117980"/>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17980"/>
                </a:solidFill>
                <a:effectLst/>
                <a:uLnTx/>
                <a:uFillTx/>
                <a:latin typeface="Roboto" panose="02000000000000000000" pitchFamily="2" charset="0"/>
                <a:ea typeface="Roboto" panose="02000000000000000000" pitchFamily="2" charset="0"/>
                <a:cs typeface="Segoe UI"/>
              </a:rPr>
              <a:t>Scenario 1</a:t>
            </a:r>
            <a:endParaRPr kumimoji="0" lang="en-US" sz="4000" b="0" i="0" u="none" strike="noStrike" kern="1200" cap="none" spc="0" normalizeH="0" baseline="0" noProof="0">
              <a:ln>
                <a:noFill/>
              </a:ln>
              <a:solidFill>
                <a:srgbClr val="11798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74254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ChangeArrowheads="1"/>
          </p:cNvSpPr>
          <p:nvPr/>
        </p:nvSpPr>
        <p:spPr bwMode="auto">
          <a:xfrm>
            <a:off x="239185" y="704850"/>
            <a:ext cx="1099184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GB" sz="3200" b="1">
                <a:solidFill>
                  <a:schemeClr val="bg1"/>
                </a:solidFill>
              </a:rPr>
              <a:t>Pause for Thought… </a:t>
            </a:r>
          </a:p>
        </p:txBody>
      </p:sp>
      <p:sp>
        <p:nvSpPr>
          <p:cNvPr id="5" name="TextBox 4"/>
          <p:cNvSpPr txBox="1"/>
          <p:nvPr/>
        </p:nvSpPr>
        <p:spPr>
          <a:xfrm>
            <a:off x="603957" y="1362755"/>
            <a:ext cx="10627077" cy="224676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000" dirty="0">
                <a:latin typeface="Segoe UI"/>
                <a:cs typeface="Segoe UI"/>
              </a:rPr>
              <a:t>These slides include scenarios as prompts for discussion and reflection. </a:t>
            </a:r>
          </a:p>
          <a:p>
            <a:pPr marL="342900" indent="-342900">
              <a:buFont typeface="Arial" panose="020B0604020202020204" pitchFamily="34" charset="0"/>
              <a:buChar char="•"/>
            </a:pPr>
            <a:r>
              <a:rPr lang="en-GB" sz="2000" dirty="0">
                <a:latin typeface="Segoe UI"/>
                <a:cs typeface="Segoe UI"/>
              </a:rPr>
              <a:t>These scenarios are not intended to be prescriptive, but instead to demonstrate some of the ways in which prejudice-based behaviours and hate crime may present in education. </a:t>
            </a:r>
          </a:p>
          <a:p>
            <a:pPr marL="342900" indent="-342900">
              <a:buFont typeface="Arial" panose="020B0604020202020204" pitchFamily="34" charset="0"/>
              <a:buChar char="•"/>
            </a:pPr>
            <a:r>
              <a:rPr lang="en-GB" sz="2000" dirty="0">
                <a:latin typeface="Segoe UI"/>
                <a:cs typeface="Segoe UI"/>
              </a:rPr>
              <a:t>They can assist in reflection for both individual staff and school leaders to help inform and strengthen discussion around procedures in practice. </a:t>
            </a:r>
          </a:p>
          <a:p>
            <a:pPr marL="342900" indent="-342900">
              <a:buFont typeface="Arial" panose="020B0604020202020204" pitchFamily="34" charset="0"/>
              <a:buChar char="•"/>
            </a:pPr>
            <a:r>
              <a:rPr lang="en-GB" sz="2000" dirty="0">
                <a:latin typeface="Segoe UI"/>
                <a:cs typeface="Segoe UI"/>
              </a:rPr>
              <a:t>Points for consideration can be found in the notes of each slide and in the Facilitation notes.</a:t>
            </a:r>
            <a:endParaRPr lang="en-GB" b="1" i="1" dirty="0">
              <a:latin typeface="Arial"/>
              <a:cs typeface="Arial"/>
            </a:endParaRPr>
          </a:p>
        </p:txBody>
      </p:sp>
      <p:pic>
        <p:nvPicPr>
          <p:cNvPr id="2" name="Respectme young people story recording" descr="Audio icon">
            <a:hlinkClick r:id="" action="ppaction://media"/>
            <a:extLst>
              <a:ext uri="{FF2B5EF4-FFF2-40B4-BE49-F238E27FC236}">
                <a16:creationId xmlns:a16="http://schemas.microsoft.com/office/drawing/2014/main" id="{6AEE5DB4-D54D-E023-23FA-FD4BD650A9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43577" y="3425593"/>
            <a:ext cx="1607820" cy="1607820"/>
          </a:xfrm>
          <a:prstGeom prst="rect">
            <a:avLst/>
          </a:prstGeom>
        </p:spPr>
      </p:pic>
      <p:sp>
        <p:nvSpPr>
          <p:cNvPr id="6" name="TextBox 5">
            <a:extLst>
              <a:ext uri="{FF2B5EF4-FFF2-40B4-BE49-F238E27FC236}">
                <a16:creationId xmlns:a16="http://schemas.microsoft.com/office/drawing/2014/main" id="{915231FA-4CBB-8F05-63A2-112AACA60724}"/>
              </a:ext>
            </a:extLst>
          </p:cNvPr>
          <p:cNvSpPr txBox="1"/>
          <p:nvPr/>
        </p:nvSpPr>
        <p:spPr>
          <a:xfrm>
            <a:off x="998375" y="5249093"/>
            <a:ext cx="10235467" cy="1015663"/>
          </a:xfrm>
          <a:prstGeom prst="rect">
            <a:avLst/>
          </a:prstGeom>
          <a:noFill/>
        </p:spPr>
        <p:txBody>
          <a:bodyPr wrap="square" lIns="91440" tIns="45720" rIns="91440" bIns="45720" anchor="t">
            <a:spAutoFit/>
          </a:bodyPr>
          <a:lstStyle/>
          <a:p>
            <a:pPr algn="ctr"/>
            <a:r>
              <a:rPr lang="en-GB" sz="2000" i="1" dirty="0">
                <a:latin typeface="Segoe UI"/>
                <a:cs typeface="Segoe UI"/>
              </a:rPr>
              <a:t>The scenario has been adapted by two young people’s story for </a:t>
            </a:r>
            <a:r>
              <a:rPr lang="en-GB" sz="2000" i="1" dirty="0">
                <a:latin typeface="Segoe UI"/>
                <a:cs typeface="Segoe UI"/>
                <a:hlinkClick r:id="rId6"/>
              </a:rPr>
              <a:t>respectme</a:t>
            </a:r>
            <a:r>
              <a:rPr lang="en-GB" sz="2000" i="1" dirty="0">
                <a:latin typeface="Segoe UI"/>
                <a:cs typeface="Segoe UI"/>
              </a:rPr>
              <a:t>, inspired by their lived experiences in Scottish education. You can listen to their original 6min story by clicking on the audio icon.</a:t>
            </a:r>
          </a:p>
        </p:txBody>
      </p:sp>
      <p:sp>
        <p:nvSpPr>
          <p:cNvPr id="3" name="Title 2">
            <a:extLst>
              <a:ext uri="{FF2B5EF4-FFF2-40B4-BE49-F238E27FC236}">
                <a16:creationId xmlns:a16="http://schemas.microsoft.com/office/drawing/2014/main" id="{7109CCD9-04DE-81BB-6B00-101F0A8762F3}"/>
              </a:ext>
            </a:extLst>
          </p:cNvPr>
          <p:cNvSpPr txBox="1">
            <a:spLocks noGrp="1"/>
          </p:cNvSpPr>
          <p:nvPr>
            <p:ph type="title" idx="4294967295"/>
          </p:nvPr>
        </p:nvSpPr>
        <p:spPr>
          <a:xfrm>
            <a:off x="998019" y="458311"/>
            <a:ext cx="395925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rgbClr val="117980"/>
                </a:solidFill>
                <a:latin typeface="Roboto" panose="02000000000000000000" pitchFamily="2" charset="0"/>
                <a:ea typeface="Roboto" panose="02000000000000000000" pitchFamily="2" charset="0"/>
                <a:cs typeface="+mj-cs"/>
              </a:defRPr>
            </a:lvl1pPr>
          </a:lstStyle>
          <a:p>
            <a:pPr>
              <a:lnSpc>
                <a:spcPct val="100000"/>
              </a:lnSpc>
              <a:spcBef>
                <a:spcPts val="0"/>
              </a:spcBef>
              <a:defRPr/>
            </a:pPr>
            <a:r>
              <a:rPr lang="en-US" sz="4000" dirty="0">
                <a:latin typeface="Roboto"/>
                <a:ea typeface="Roboto"/>
                <a:cs typeface="Segoe UI"/>
              </a:rPr>
              <a:t>More scenarios</a:t>
            </a:r>
            <a:endParaRPr kumimoji="0" lang="en-US" sz="4000" b="0" i="0" u="none" strike="noStrike" kern="1200" cap="none" spc="0" normalizeH="0" baseline="0" noProof="0" dirty="0">
              <a:ln>
                <a:noFill/>
              </a:ln>
              <a:solidFill>
                <a:srgbClr val="11798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19341648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039"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ChangeArrowheads="1"/>
          </p:cNvSpPr>
          <p:nvPr/>
        </p:nvSpPr>
        <p:spPr bwMode="auto">
          <a:xfrm>
            <a:off x="239185" y="704850"/>
            <a:ext cx="1099184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GB" sz="3200" b="1">
                <a:solidFill>
                  <a:schemeClr val="bg1"/>
                </a:solidFill>
              </a:rPr>
              <a:t>Pause for Thought… </a:t>
            </a:r>
          </a:p>
        </p:txBody>
      </p:sp>
      <p:sp>
        <p:nvSpPr>
          <p:cNvPr id="3" name="Title 2"/>
          <p:cNvSpPr txBox="1">
            <a:spLocks noGrp="1"/>
          </p:cNvSpPr>
          <p:nvPr>
            <p:ph type="title"/>
          </p:nvPr>
        </p:nvSpPr>
        <p:spPr>
          <a:xfrm>
            <a:off x="239185" y="289064"/>
            <a:ext cx="376563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effectLst/>
                <a:uLnTx/>
                <a:uFillTx/>
                <a:latin typeface="Roboto"/>
                <a:ea typeface="Roboto"/>
                <a:cs typeface="Segoe UI"/>
              </a:rPr>
              <a:t>Scenario </a:t>
            </a:r>
            <a:r>
              <a:rPr lang="en-US" sz="4000" dirty="0">
                <a:latin typeface="Roboto"/>
                <a:ea typeface="Roboto"/>
                <a:cs typeface="Segoe UI"/>
              </a:rPr>
              <a:t>3</a:t>
            </a:r>
            <a:endParaRPr kumimoji="0" lang="en-US" sz="4000" i="0" u="none" strike="noStrike" kern="1200" cap="none" spc="0" normalizeH="0" baseline="0" noProof="0" dirty="0">
              <a:ln>
                <a:noFill/>
              </a:ln>
              <a:effectLst/>
              <a:uLnTx/>
              <a:uFillTx/>
              <a:cs typeface="+mn-cs"/>
            </a:endParaRPr>
          </a:p>
        </p:txBody>
      </p:sp>
      <p:sp>
        <p:nvSpPr>
          <p:cNvPr id="5" name="TextBox 4"/>
          <p:cNvSpPr txBox="1"/>
          <p:nvPr/>
        </p:nvSpPr>
        <p:spPr>
          <a:xfrm>
            <a:off x="239185" y="966378"/>
            <a:ext cx="11874258" cy="4809778"/>
          </a:xfrm>
          <a:prstGeom prst="rect">
            <a:avLst/>
          </a:prstGeom>
          <a:noFill/>
        </p:spPr>
        <p:txBody>
          <a:bodyPr wrap="square" lIns="91440" tIns="45720" rIns="91440" bIns="45720" rtlCol="0" anchor="t">
            <a:spAutoFit/>
          </a:bodyPr>
          <a:lstStyle/>
          <a:p>
            <a:pPr>
              <a:lnSpc>
                <a:spcPct val="150000"/>
              </a:lnSpc>
            </a:pPr>
            <a:r>
              <a:rPr lang="en-GB" sz="2200" dirty="0">
                <a:solidFill>
                  <a:schemeClr val="tx1">
                    <a:lumMod val="65000"/>
                    <a:lumOff val="35000"/>
                  </a:schemeClr>
                </a:solidFill>
                <a:latin typeface="Roboto"/>
                <a:ea typeface="Roboto"/>
                <a:cs typeface="Segoe UI"/>
              </a:rPr>
              <a:t>After a week of being called the same insults when the teachers weren’t there, </a:t>
            </a:r>
            <a:r>
              <a:rPr lang="en-GB" sz="2200" dirty="0" err="1">
                <a:solidFill>
                  <a:schemeClr val="tx1">
                    <a:lumMod val="65000"/>
                    <a:lumOff val="35000"/>
                  </a:schemeClr>
                </a:solidFill>
                <a:latin typeface="Roboto"/>
                <a:ea typeface="Roboto"/>
                <a:cs typeface="Segoe UI"/>
              </a:rPr>
              <a:t>Ambimbola</a:t>
            </a:r>
            <a:r>
              <a:rPr lang="en-GB" sz="2200" dirty="0">
                <a:solidFill>
                  <a:schemeClr val="tx1">
                    <a:lumMod val="65000"/>
                    <a:lumOff val="35000"/>
                  </a:schemeClr>
                </a:solidFill>
                <a:latin typeface="Roboto"/>
                <a:ea typeface="Roboto"/>
                <a:cs typeface="Segoe UI"/>
              </a:rPr>
              <a:t> started to feel less happy. A group of girls would think of new ways to make her feel miserable - pouring liquids in her bag, messing up her homework, pulling her hijab - even following her home when her mum wouldn’t pick her up. She tried pretending being on the phone to someone and changing her routes, but they would always find her.  </a:t>
            </a:r>
            <a:endParaRPr lang="en-US" sz="2200" dirty="0">
              <a:solidFill>
                <a:schemeClr val="tx1">
                  <a:lumMod val="65000"/>
                  <a:lumOff val="35000"/>
                </a:schemeClr>
              </a:solidFill>
              <a:latin typeface="Roboto"/>
              <a:ea typeface="Roboto"/>
              <a:cs typeface="Segoe UI"/>
            </a:endParaRPr>
          </a:p>
          <a:p>
            <a:pPr>
              <a:lnSpc>
                <a:spcPct val="150000"/>
              </a:lnSpc>
              <a:spcBef>
                <a:spcPts val="1200"/>
              </a:spcBef>
            </a:pPr>
            <a:r>
              <a:rPr lang="en-GB" sz="2200" b="1" dirty="0">
                <a:solidFill>
                  <a:schemeClr val="tx1">
                    <a:lumMod val="65000"/>
                    <a:lumOff val="35000"/>
                  </a:schemeClr>
                </a:solidFill>
                <a:latin typeface="Roboto"/>
                <a:ea typeface="Roboto"/>
                <a:cs typeface="Segoe UI"/>
              </a:rPr>
              <a:t>Discuss and reflect: </a:t>
            </a:r>
          </a:p>
          <a:p>
            <a:pPr marL="342900" indent="-342900">
              <a:lnSpc>
                <a:spcPct val="114000"/>
              </a:lnSpc>
              <a:buFont typeface="Arial" panose="020B0604020202020204" pitchFamily="34" charset="0"/>
              <a:buChar char="•"/>
            </a:pPr>
            <a:r>
              <a:rPr lang="en-GB" sz="2200" dirty="0">
                <a:solidFill>
                  <a:schemeClr val="tx1">
                    <a:lumMod val="65000"/>
                    <a:lumOff val="35000"/>
                  </a:schemeClr>
                </a:solidFill>
                <a:latin typeface="Roboto"/>
                <a:ea typeface="Roboto"/>
                <a:cs typeface="Segoe UI"/>
              </a:rPr>
              <a:t>Identify the prejudice-based behaviours experienced by </a:t>
            </a:r>
            <a:r>
              <a:rPr lang="en-GB" sz="2200" dirty="0" err="1">
                <a:solidFill>
                  <a:schemeClr val="tx1">
                    <a:lumMod val="65000"/>
                    <a:lumOff val="35000"/>
                  </a:schemeClr>
                </a:solidFill>
                <a:latin typeface="Roboto"/>
                <a:ea typeface="Roboto"/>
                <a:cs typeface="Segoe UI"/>
              </a:rPr>
              <a:t>Ambimbola</a:t>
            </a:r>
            <a:r>
              <a:rPr lang="en-GB" sz="2200" dirty="0">
                <a:solidFill>
                  <a:schemeClr val="tx1">
                    <a:lumMod val="65000"/>
                    <a:lumOff val="35000"/>
                  </a:schemeClr>
                </a:solidFill>
                <a:latin typeface="Roboto"/>
                <a:ea typeface="Roboto"/>
                <a:cs typeface="Segoe UI"/>
              </a:rPr>
              <a:t>. </a:t>
            </a:r>
            <a:endParaRPr lang="en-GB" sz="2200" dirty="0">
              <a:solidFill>
                <a:schemeClr val="tx1">
                  <a:lumMod val="65000"/>
                  <a:lumOff val="35000"/>
                </a:schemeClr>
              </a:solidFill>
              <a:latin typeface="Roboto"/>
              <a:ea typeface="Roboto"/>
              <a:cs typeface="Arial"/>
            </a:endParaRPr>
          </a:p>
          <a:p>
            <a:pPr marL="342900" indent="-342900">
              <a:lnSpc>
                <a:spcPct val="114000"/>
              </a:lnSpc>
              <a:buFont typeface="Arial" panose="020B0604020202020204" pitchFamily="34" charset="0"/>
              <a:buChar char="•"/>
            </a:pPr>
            <a:r>
              <a:rPr lang="en-GB" sz="2200" dirty="0">
                <a:solidFill>
                  <a:schemeClr val="tx1">
                    <a:lumMod val="65000"/>
                    <a:lumOff val="35000"/>
                  </a:schemeClr>
                </a:solidFill>
                <a:latin typeface="Roboto"/>
                <a:ea typeface="Roboto"/>
                <a:cs typeface="Segoe UI"/>
              </a:rPr>
              <a:t>What impact do they have on her? </a:t>
            </a:r>
          </a:p>
          <a:p>
            <a:pPr marL="342900" indent="-342900">
              <a:lnSpc>
                <a:spcPct val="114000"/>
              </a:lnSpc>
              <a:buFont typeface="Arial" panose="020B0604020202020204" pitchFamily="34" charset="0"/>
              <a:buChar char="•"/>
            </a:pPr>
            <a:r>
              <a:rPr lang="en-GB" sz="2200" dirty="0">
                <a:solidFill>
                  <a:schemeClr val="tx1">
                    <a:lumMod val="65000"/>
                    <a:lumOff val="35000"/>
                  </a:schemeClr>
                </a:solidFill>
                <a:latin typeface="Roboto"/>
                <a:ea typeface="Roboto"/>
                <a:cs typeface="Segoe UI"/>
              </a:rPr>
              <a:t>What might be the barriers to reporting for </a:t>
            </a:r>
            <a:r>
              <a:rPr lang="en-GB" sz="2200" dirty="0" err="1">
                <a:solidFill>
                  <a:schemeClr val="tx1">
                    <a:lumMod val="65000"/>
                    <a:lumOff val="35000"/>
                  </a:schemeClr>
                </a:solidFill>
                <a:latin typeface="Roboto"/>
                <a:ea typeface="Roboto"/>
                <a:cs typeface="Segoe UI"/>
              </a:rPr>
              <a:t>Ambimbola</a:t>
            </a:r>
            <a:r>
              <a:rPr lang="en-GB" sz="2200" dirty="0">
                <a:solidFill>
                  <a:schemeClr val="tx1">
                    <a:lumMod val="65000"/>
                    <a:lumOff val="35000"/>
                  </a:schemeClr>
                </a:solidFill>
                <a:latin typeface="Roboto"/>
                <a:ea typeface="Roboto"/>
                <a:cs typeface="Segoe UI"/>
              </a:rPr>
              <a:t>?</a:t>
            </a:r>
          </a:p>
          <a:p>
            <a:pPr marL="342900" indent="-342900">
              <a:lnSpc>
                <a:spcPct val="114000"/>
              </a:lnSpc>
              <a:buFont typeface="Arial" panose="020B0604020202020204" pitchFamily="34" charset="0"/>
              <a:buChar char="•"/>
            </a:pPr>
            <a:r>
              <a:rPr lang="en-GB" sz="2200">
                <a:solidFill>
                  <a:schemeClr val="tx1">
                    <a:lumMod val="65000"/>
                    <a:lumOff val="35000"/>
                  </a:schemeClr>
                </a:solidFill>
                <a:latin typeface="Roboto"/>
                <a:ea typeface="Roboto"/>
                <a:cs typeface="Segoe UI"/>
              </a:rPr>
              <a:t>If </a:t>
            </a:r>
            <a:r>
              <a:rPr lang="en-GB" sz="2200" err="1">
                <a:solidFill>
                  <a:schemeClr val="tx1">
                    <a:lumMod val="65000"/>
                    <a:lumOff val="35000"/>
                  </a:schemeClr>
                </a:solidFill>
                <a:latin typeface="Roboto"/>
                <a:ea typeface="Roboto"/>
                <a:cs typeface="Segoe UI"/>
              </a:rPr>
              <a:t>Ambimbola</a:t>
            </a:r>
            <a:r>
              <a:rPr lang="en-GB" sz="2200">
                <a:solidFill>
                  <a:schemeClr val="tx1">
                    <a:lumMod val="65000"/>
                    <a:lumOff val="35000"/>
                  </a:schemeClr>
                </a:solidFill>
                <a:latin typeface="Roboto"/>
                <a:ea typeface="Roboto"/>
                <a:cs typeface="Segoe UI"/>
              </a:rPr>
              <a:t> told you about her experiences, what might be your next steps? </a:t>
            </a:r>
            <a:endParaRPr lang="en-GB" b="1" i="1">
              <a:solidFill>
                <a:schemeClr val="tx1">
                  <a:lumMod val="65000"/>
                  <a:lumOff val="35000"/>
                </a:schemeClr>
              </a:solidFill>
              <a:latin typeface="Roboto"/>
              <a:ea typeface="Roboto"/>
              <a:cs typeface="Arial"/>
            </a:endParaRPr>
          </a:p>
        </p:txBody>
      </p:sp>
    </p:spTree>
    <p:extLst>
      <p:ext uri="{BB962C8B-B14F-4D97-AF65-F5344CB8AC3E}">
        <p14:creationId xmlns:p14="http://schemas.microsoft.com/office/powerpoint/2010/main" val="2756286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Grp="1" noChangeArrowheads="1"/>
          </p:cNvSpPr>
          <p:nvPr>
            <p:ph type="title"/>
          </p:nvPr>
        </p:nvSpPr>
        <p:spPr bwMode="auto">
          <a:xfrm>
            <a:off x="838200" y="732770"/>
            <a:ext cx="8730006" cy="64633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fontAlgn="auto" hangingPunct="1">
              <a:spcBef>
                <a:spcPts val="0"/>
              </a:spcBef>
              <a:spcAft>
                <a:spcPts val="0"/>
              </a:spcAft>
              <a:defRPr/>
            </a:pPr>
            <a:r>
              <a:rPr kumimoji="0" lang="en-GB" sz="4000" i="0" u="none" strike="noStrike" kern="1200" cap="none" spc="0" normalizeH="0" baseline="0" noProof="0" dirty="0">
                <a:ln>
                  <a:noFill/>
                </a:ln>
                <a:solidFill>
                  <a:srgbClr val="117980"/>
                </a:solidFill>
                <a:effectLst/>
                <a:uLnTx/>
                <a:uFillTx/>
                <a:latin typeface="Roboto" panose="02000000000000000000" pitchFamily="2" charset="0"/>
                <a:ea typeface="Roboto" panose="02000000000000000000" pitchFamily="2" charset="0"/>
                <a:cs typeface="Arial"/>
              </a:rPr>
              <a:t>Reflection</a:t>
            </a:r>
            <a:r>
              <a:rPr lang="en-GB" sz="4000" kern="1200" dirty="0">
                <a:solidFill>
                  <a:srgbClr val="117980"/>
                </a:solidFill>
                <a:latin typeface="Roboto" panose="02000000000000000000" pitchFamily="2" charset="0"/>
                <a:ea typeface="Roboto" panose="02000000000000000000" pitchFamily="2" charset="0"/>
                <a:cs typeface="Arial"/>
              </a:rPr>
              <a:t> 2</a:t>
            </a:r>
            <a:endParaRPr kumimoji="0" lang="en-GB" sz="4000" i="0" u="none" strike="noStrike" kern="1200" cap="none" spc="0" normalizeH="0" baseline="0" noProof="0" dirty="0">
              <a:ln>
                <a:noFill/>
              </a:ln>
              <a:solidFill>
                <a:srgbClr val="117980"/>
              </a:solidFill>
              <a:effectLst/>
              <a:uLnTx/>
              <a:uFillTx/>
              <a:latin typeface="Roboto" panose="02000000000000000000" pitchFamily="2" charset="0"/>
              <a:ea typeface="Roboto" panose="02000000000000000000" pitchFamily="2" charset="0"/>
              <a:cs typeface="+mn-cs"/>
            </a:endParaRPr>
          </a:p>
        </p:txBody>
      </p:sp>
      <p:sp>
        <p:nvSpPr>
          <p:cNvPr id="2" name="TextBox 1">
            <a:extLst>
              <a:ext uri="{FF2B5EF4-FFF2-40B4-BE49-F238E27FC236}">
                <a16:creationId xmlns:a16="http://schemas.microsoft.com/office/drawing/2014/main" id="{20B3CDD1-A1DE-D766-9D97-76F31AC9D1D4}"/>
              </a:ext>
            </a:extLst>
          </p:cNvPr>
          <p:cNvSpPr txBox="1"/>
          <p:nvPr/>
        </p:nvSpPr>
        <p:spPr>
          <a:xfrm>
            <a:off x="838200" y="1539631"/>
            <a:ext cx="9515517" cy="33630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GB" sz="2400" b="1" dirty="0">
                <a:latin typeface="Roboto" panose="02000000000000000000" pitchFamily="2" charset="0"/>
                <a:ea typeface="Roboto" panose="02000000000000000000" pitchFamily="2" charset="0"/>
                <a:cs typeface="Arial"/>
              </a:rPr>
              <a:t>From what you have learned so far, think about:</a:t>
            </a:r>
          </a:p>
          <a:p>
            <a:pPr marL="342900" indent="-342900">
              <a:lnSpc>
                <a:spcPct val="150000"/>
              </a:lnSpc>
              <a:buFont typeface="Wingdings"/>
              <a:buChar char="§"/>
            </a:pPr>
            <a:r>
              <a:rPr lang="en-GB" sz="2400" dirty="0">
                <a:latin typeface="Roboto" panose="02000000000000000000" pitchFamily="2" charset="0"/>
                <a:ea typeface="Roboto" panose="02000000000000000000" pitchFamily="2" charset="0"/>
                <a:cs typeface="Arial"/>
              </a:rPr>
              <a:t>How has this made you feel?</a:t>
            </a:r>
          </a:p>
          <a:p>
            <a:pPr marL="342900" indent="-342900">
              <a:lnSpc>
                <a:spcPct val="150000"/>
              </a:lnSpc>
              <a:buFont typeface="Wingdings"/>
              <a:buChar char="§"/>
            </a:pPr>
            <a:r>
              <a:rPr lang="en-GB" sz="2400" dirty="0">
                <a:latin typeface="Roboto" panose="02000000000000000000" pitchFamily="2" charset="0"/>
                <a:ea typeface="Roboto" panose="02000000000000000000" pitchFamily="2" charset="0"/>
                <a:cs typeface="Arial"/>
              </a:rPr>
              <a:t>What has this made you think about?</a:t>
            </a:r>
          </a:p>
          <a:p>
            <a:pPr marL="342900" indent="-342900">
              <a:lnSpc>
                <a:spcPct val="150000"/>
              </a:lnSpc>
              <a:buFont typeface="Wingdings"/>
              <a:buChar char="§"/>
            </a:pPr>
            <a:r>
              <a:rPr lang="en-GB" sz="2400" dirty="0">
                <a:latin typeface="Roboto" panose="02000000000000000000" pitchFamily="2" charset="0"/>
                <a:ea typeface="Roboto" panose="02000000000000000000" pitchFamily="2" charset="0"/>
                <a:cs typeface="Arial"/>
              </a:rPr>
              <a:t>What one action would you like to take forward?</a:t>
            </a:r>
          </a:p>
          <a:p>
            <a:pPr marL="342900" indent="-342900">
              <a:lnSpc>
                <a:spcPct val="150000"/>
              </a:lnSpc>
              <a:buFont typeface="Wingdings"/>
              <a:buChar char="§"/>
            </a:pPr>
            <a:r>
              <a:rPr lang="en-GB" sz="2400" dirty="0">
                <a:latin typeface="Roboto" panose="02000000000000000000" pitchFamily="2" charset="0"/>
                <a:ea typeface="Roboto" panose="02000000000000000000" pitchFamily="2" charset="0"/>
                <a:cs typeface="Arial"/>
              </a:rPr>
              <a:t>How can you link what you plan to do with others in your setting?</a:t>
            </a:r>
          </a:p>
          <a:p>
            <a:pPr marL="342900" indent="-342900">
              <a:lnSpc>
                <a:spcPct val="150000"/>
              </a:lnSpc>
              <a:buFont typeface="Wingdings"/>
              <a:buChar char="§"/>
            </a:pPr>
            <a:r>
              <a:rPr lang="en-GB" sz="2400" dirty="0">
                <a:latin typeface="Roboto" panose="02000000000000000000" pitchFamily="2" charset="0"/>
                <a:ea typeface="Roboto" panose="02000000000000000000" pitchFamily="2" charset="0"/>
                <a:cs typeface="Arial"/>
              </a:rPr>
              <a:t>How will you know that this learning has made a difference?</a:t>
            </a:r>
          </a:p>
        </p:txBody>
      </p:sp>
      <p:pic>
        <p:nvPicPr>
          <p:cNvPr id="5" name="Picture 4">
            <a:extLst>
              <a:ext uri="{FF2B5EF4-FFF2-40B4-BE49-F238E27FC236}">
                <a16:creationId xmlns:a16="http://schemas.microsoft.com/office/drawing/2014/main" id="{0119DBB1-38FC-4195-129D-67D14892D61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1065" y="732770"/>
            <a:ext cx="1632487" cy="161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17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627C3C-F190-24B5-A6BD-9E8E104D2A52}"/>
              </a:ext>
            </a:extLst>
          </p:cNvPr>
          <p:cNvSpPr txBox="1">
            <a:spLocks noGrp="1"/>
          </p:cNvSpPr>
          <p:nvPr>
            <p:ph type="title" idx="4294967295"/>
          </p:nvPr>
        </p:nvSpPr>
        <p:spPr>
          <a:xfrm>
            <a:off x="438150" y="406357"/>
            <a:ext cx="3829895"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i="0" u="none" strike="noStrike" kern="1200" cap="none" spc="0" normalizeH="0" baseline="0" noProof="0">
                <a:ln>
                  <a:noFill/>
                </a:ln>
                <a:solidFill>
                  <a:srgbClr val="117980"/>
                </a:solidFill>
                <a:effectLst/>
                <a:uLnTx/>
                <a:uFillTx/>
                <a:cs typeface="Segoe UI"/>
              </a:rPr>
              <a:t>Find out more...</a:t>
            </a:r>
            <a:endParaRPr kumimoji="0" lang="en-GB" sz="4000" i="0" u="none" strike="noStrike" kern="1200" cap="none" spc="0" normalizeH="0" baseline="0" noProof="0">
              <a:ln>
                <a:noFill/>
              </a:ln>
              <a:solidFill>
                <a:srgbClr val="117980"/>
              </a:solidFill>
              <a:effectLst/>
              <a:uLnTx/>
              <a:uFillTx/>
              <a:cs typeface="Segoe UI" panose="020B0502040204020203" pitchFamily="34" charset="0"/>
            </a:endParaRPr>
          </a:p>
        </p:txBody>
      </p:sp>
      <p:sp>
        <p:nvSpPr>
          <p:cNvPr id="8" name="TextBox 7">
            <a:extLst>
              <a:ext uri="{FF2B5EF4-FFF2-40B4-BE49-F238E27FC236}">
                <a16:creationId xmlns:a16="http://schemas.microsoft.com/office/drawing/2014/main" id="{6A1D136A-C931-CDA2-2B36-27C3A6E64C99}"/>
              </a:ext>
            </a:extLst>
          </p:cNvPr>
          <p:cNvSpPr txBox="1"/>
          <p:nvPr/>
        </p:nvSpPr>
        <p:spPr>
          <a:xfrm>
            <a:off x="481282" y="1129522"/>
            <a:ext cx="7590283" cy="5427127"/>
          </a:xfrm>
          <a:prstGeom prst="rect">
            <a:avLst/>
          </a:prstGeom>
          <a:noFill/>
        </p:spPr>
        <p:txBody>
          <a:bodyPr wrap="square">
            <a:spAutoFit/>
          </a:bodyPr>
          <a:lstStyle/>
          <a:p>
            <a:r>
              <a:rPr lang="en-US" sz="2000" b="1">
                <a:solidFill>
                  <a:schemeClr val="tx1"/>
                </a:solidFill>
                <a:latin typeface="Roboto" panose="02000000000000000000" pitchFamily="2" charset="0"/>
                <a:ea typeface="Roboto" panose="02000000000000000000" pitchFamily="2" charset="0"/>
                <a:cs typeface="Segoe UI"/>
              </a:rPr>
              <a:t>Prevention</a:t>
            </a:r>
            <a:endParaRPr lang="en-US" sz="2000">
              <a:solidFill>
                <a:schemeClr val="tx1"/>
              </a:solidFill>
              <a:latin typeface="Roboto" panose="02000000000000000000" pitchFamily="2" charset="0"/>
              <a:ea typeface="Roboto" panose="02000000000000000000" pitchFamily="2" charset="0"/>
              <a:cs typeface="Segoe UI"/>
            </a:endParaRPr>
          </a:p>
          <a:p>
            <a:pPr fontAlgn="base">
              <a:lnSpc>
                <a:spcPct val="150000"/>
              </a:lnSpc>
              <a:defRPr/>
            </a:pPr>
            <a:r>
              <a:rPr lang="en-GB" sz="2000">
                <a:latin typeface="Roboto" panose="02000000000000000000" pitchFamily="2" charset="0"/>
                <a:ea typeface="Roboto" panose="02000000000000000000" pitchFamily="2" charset="0"/>
                <a:hlinkClick r:id="rId3"/>
              </a:rPr>
              <a:t>Promoting positive relationships and behaviour</a:t>
            </a:r>
            <a:endParaRPr lang="en-GB" sz="2000">
              <a:latin typeface="Roboto" panose="02000000000000000000" pitchFamily="2" charset="0"/>
              <a:ea typeface="Roboto" panose="02000000000000000000" pitchFamily="2" charset="0"/>
            </a:endParaRPr>
          </a:p>
          <a:p>
            <a:pPr fontAlgn="base">
              <a:lnSpc>
                <a:spcPct val="150000"/>
              </a:lnSpc>
              <a:defRPr/>
            </a:pPr>
            <a:r>
              <a:rPr lang="en-GB" sz="2000">
                <a:solidFill>
                  <a:schemeClr val="tx1"/>
                </a:solidFill>
                <a:latin typeface="Roboto" panose="02000000000000000000" pitchFamily="2" charset="0"/>
                <a:ea typeface="Roboto" panose="02000000000000000000" pitchFamily="2" charset="0"/>
                <a:cs typeface="Segoe UI"/>
                <a:hlinkClick r:id="rId4"/>
              </a:rPr>
              <a:t>Restorative Approaches and Hate Crime </a:t>
            </a:r>
            <a:endParaRPr lang="en-GB" sz="2000">
              <a:solidFill>
                <a:schemeClr val="tx1"/>
              </a:solidFill>
              <a:latin typeface="Roboto" panose="02000000000000000000" pitchFamily="2" charset="0"/>
              <a:ea typeface="Roboto" panose="02000000000000000000" pitchFamily="2" charset="0"/>
              <a:cs typeface="Segoe UI"/>
              <a:hlinkClick r:id="rId4">
                <a:extLst>
                  <a:ext uri="{A12FA001-AC4F-418D-AE19-62706E023703}">
                    <ahyp:hlinkClr xmlns:ahyp="http://schemas.microsoft.com/office/drawing/2018/hyperlinkcolor" val="tx"/>
                  </a:ext>
                </a:extLst>
              </a:hlinkClick>
            </a:endParaRPr>
          </a:p>
          <a:p>
            <a:pPr>
              <a:lnSpc>
                <a:spcPct val="150000"/>
              </a:lnSpc>
              <a:defRPr/>
            </a:pPr>
            <a:r>
              <a:rPr lang="en-GB" sz="2000">
                <a:solidFill>
                  <a:schemeClr val="tx1"/>
                </a:solidFill>
                <a:latin typeface="Roboto" panose="02000000000000000000" pitchFamily="2" charset="0"/>
                <a:ea typeface="Roboto" panose="02000000000000000000" pitchFamily="2" charset="0"/>
                <a:cs typeface="Segoe UI"/>
                <a:hlinkClick r:id="rId5"/>
              </a:rPr>
              <a:t>LGBT inclusive education (</a:t>
            </a:r>
            <a:r>
              <a:rPr lang="en-GB" sz="2000" err="1">
                <a:solidFill>
                  <a:schemeClr val="tx1"/>
                </a:solidFill>
                <a:latin typeface="Roboto" panose="02000000000000000000" pitchFamily="2" charset="0"/>
                <a:ea typeface="Roboto" panose="02000000000000000000" pitchFamily="2" charset="0"/>
                <a:cs typeface="Segoe UI"/>
                <a:hlinkClick r:id="rId5"/>
              </a:rPr>
              <a:t>tie.scot</a:t>
            </a:r>
            <a:r>
              <a:rPr lang="en-GB" sz="2000">
                <a:solidFill>
                  <a:schemeClr val="tx1"/>
                </a:solidFill>
                <a:latin typeface="Roboto" panose="02000000000000000000" pitchFamily="2" charset="0"/>
                <a:ea typeface="Roboto" panose="02000000000000000000" pitchFamily="2" charset="0"/>
                <a:cs typeface="Segoe UI"/>
                <a:hlinkClick r:id="rId5"/>
              </a:rPr>
              <a:t>) </a:t>
            </a:r>
            <a:endParaRPr lang="en-GB" sz="2000">
              <a:solidFill>
                <a:schemeClr val="tx1"/>
              </a:solidFill>
              <a:latin typeface="Roboto" panose="02000000000000000000" pitchFamily="2" charset="0"/>
              <a:ea typeface="Roboto" panose="02000000000000000000" pitchFamily="2" charset="0"/>
              <a:cs typeface="Arial"/>
            </a:endParaRPr>
          </a:p>
          <a:p>
            <a:pPr>
              <a:spcBef>
                <a:spcPts val="1200"/>
              </a:spcBef>
            </a:pPr>
            <a:r>
              <a:rPr lang="en-US" sz="2000" b="1">
                <a:solidFill>
                  <a:schemeClr val="tx1"/>
                </a:solidFill>
                <a:latin typeface="Roboto" panose="02000000000000000000" pitchFamily="2" charset="0"/>
                <a:ea typeface="Roboto" panose="02000000000000000000" pitchFamily="2" charset="0"/>
                <a:cs typeface="Segoe UI"/>
              </a:rPr>
              <a:t>Intervention</a:t>
            </a:r>
          </a:p>
          <a:p>
            <a:pPr>
              <a:lnSpc>
                <a:spcPct val="150000"/>
              </a:lnSpc>
            </a:pPr>
            <a:r>
              <a:rPr lang="en-US" sz="2000">
                <a:solidFill>
                  <a:schemeClr val="tx1"/>
                </a:solidFill>
                <a:latin typeface="Roboto" panose="02000000000000000000" pitchFamily="2" charset="0"/>
                <a:ea typeface="Roboto" panose="02000000000000000000" pitchFamily="2" charset="0"/>
                <a:cs typeface="Segoe UI"/>
                <a:hlinkClick r:id="rId6"/>
              </a:rPr>
              <a:t>Speak Up: 5Ds of Bystander intervention </a:t>
            </a:r>
            <a:endParaRPr lang="en-US" sz="2000">
              <a:solidFill>
                <a:schemeClr val="tx1"/>
              </a:solidFill>
              <a:latin typeface="Roboto" panose="02000000000000000000" pitchFamily="2" charset="0"/>
              <a:ea typeface="Roboto" panose="02000000000000000000" pitchFamily="2" charset="0"/>
              <a:cs typeface="Segoe UI"/>
            </a:endParaRPr>
          </a:p>
          <a:p>
            <a:pPr>
              <a:lnSpc>
                <a:spcPct val="150000"/>
              </a:lnSpc>
            </a:pPr>
            <a:r>
              <a:rPr lang="en-US" sz="2000" u="sng">
                <a:solidFill>
                  <a:schemeClr val="tx1"/>
                </a:solidFill>
                <a:latin typeface="Roboto" panose="02000000000000000000" pitchFamily="2" charset="0"/>
                <a:ea typeface="Roboto" panose="02000000000000000000" pitchFamily="2" charset="0"/>
                <a:cs typeface="+mn-lt"/>
                <a:hlinkClick r:id="rId7"/>
              </a:rPr>
              <a:t>The Digital Discourse Initiative</a:t>
            </a:r>
            <a:endParaRPr lang="en-US" sz="2000" u="sng">
              <a:latin typeface="Roboto" panose="02000000000000000000" pitchFamily="2" charset="0"/>
              <a:ea typeface="Roboto" panose="02000000000000000000" pitchFamily="2" charset="0"/>
              <a:cs typeface="+mn-lt"/>
            </a:endParaRPr>
          </a:p>
          <a:p>
            <a:pPr>
              <a:lnSpc>
                <a:spcPct val="150000"/>
              </a:lnSpc>
            </a:pPr>
            <a:r>
              <a:rPr lang="en-GB" sz="2000">
                <a:solidFill>
                  <a:schemeClr val="tx1"/>
                </a:solidFill>
                <a:latin typeface="Roboto" panose="02000000000000000000" pitchFamily="2" charset="0"/>
                <a:ea typeface="Roboto" panose="02000000000000000000" pitchFamily="2" charset="0"/>
                <a:cs typeface="Segoe UI"/>
                <a:hlinkClick r:id="rId8"/>
              </a:rPr>
              <a:t>SACRO STOP service</a:t>
            </a:r>
            <a:endParaRPr lang="en-GB" sz="2000">
              <a:solidFill>
                <a:schemeClr val="tx1"/>
              </a:solidFill>
              <a:latin typeface="Roboto" panose="02000000000000000000" pitchFamily="2" charset="0"/>
              <a:ea typeface="Roboto" panose="02000000000000000000" pitchFamily="2" charset="0"/>
              <a:cs typeface="Segoe UI"/>
            </a:endParaRPr>
          </a:p>
          <a:p>
            <a:pPr>
              <a:spcBef>
                <a:spcPts val="1200"/>
              </a:spcBef>
            </a:pPr>
            <a:r>
              <a:rPr lang="en-US" sz="2000" b="1">
                <a:solidFill>
                  <a:schemeClr val="tx1"/>
                </a:solidFill>
                <a:latin typeface="Roboto" panose="02000000000000000000" pitchFamily="2" charset="0"/>
                <a:ea typeface="Roboto" panose="02000000000000000000" pitchFamily="2" charset="0"/>
                <a:cs typeface="Segoe UI"/>
              </a:rPr>
              <a:t>Misinformation</a:t>
            </a:r>
            <a:endParaRPr lang="en-US" sz="2000">
              <a:solidFill>
                <a:schemeClr val="tx1"/>
              </a:solidFill>
              <a:latin typeface="Roboto" panose="02000000000000000000" pitchFamily="2" charset="0"/>
              <a:ea typeface="Roboto" panose="02000000000000000000" pitchFamily="2" charset="0"/>
              <a:cs typeface="Segoe UI"/>
            </a:endParaRPr>
          </a:p>
          <a:p>
            <a:pPr>
              <a:lnSpc>
                <a:spcPct val="150000"/>
              </a:lnSpc>
            </a:pPr>
            <a:r>
              <a:rPr lang="en-GB" sz="2000">
                <a:solidFill>
                  <a:schemeClr val="tx1"/>
                </a:solidFill>
                <a:latin typeface="Roboto" panose="02000000000000000000" pitchFamily="2" charset="0"/>
                <a:ea typeface="Roboto" panose="02000000000000000000" pitchFamily="2" charset="0"/>
                <a:cs typeface="Segoe UI"/>
                <a:hlinkClick r:id="rId9"/>
              </a:rPr>
              <a:t>Rumours to Riots the impact of misinformation </a:t>
            </a:r>
            <a:endParaRPr lang="en-GB" sz="2000" kern="100">
              <a:solidFill>
                <a:schemeClr val="tx1"/>
              </a:solidFill>
              <a:latin typeface="Roboto" panose="02000000000000000000" pitchFamily="2" charset="0"/>
              <a:ea typeface="Roboto" panose="02000000000000000000" pitchFamily="2" charset="0"/>
              <a:cs typeface="Segoe UI"/>
            </a:endParaRPr>
          </a:p>
          <a:p>
            <a:pPr>
              <a:lnSpc>
                <a:spcPct val="150000"/>
              </a:lnSpc>
            </a:pPr>
            <a:r>
              <a:rPr lang="en-GB" sz="2000">
                <a:solidFill>
                  <a:schemeClr val="tx1"/>
                </a:solidFill>
                <a:latin typeface="Roboto" panose="02000000000000000000" pitchFamily="2" charset="0"/>
                <a:ea typeface="Roboto" panose="02000000000000000000" pitchFamily="2" charset="0"/>
                <a:cs typeface="Segoe UI"/>
                <a:hlinkClick r:id="rId10"/>
              </a:rPr>
              <a:t>Misinformation and disinformation (dlwc.co.uk)</a:t>
            </a:r>
            <a:endParaRPr lang="en-GB" sz="2000" kern="100">
              <a:solidFill>
                <a:schemeClr val="tx1"/>
              </a:solidFill>
              <a:latin typeface="Roboto" panose="02000000000000000000" pitchFamily="2" charset="0"/>
              <a:ea typeface="Roboto" panose="02000000000000000000" pitchFamily="2" charset="0"/>
              <a:cs typeface="Segoe UI"/>
            </a:endParaRPr>
          </a:p>
          <a:p>
            <a:pPr>
              <a:lnSpc>
                <a:spcPct val="150000"/>
              </a:lnSpc>
            </a:pPr>
            <a:r>
              <a:rPr lang="en-GB" sz="2000">
                <a:solidFill>
                  <a:schemeClr val="tx1"/>
                </a:solidFill>
                <a:latin typeface="Roboto" panose="02000000000000000000" pitchFamily="2" charset="0"/>
                <a:ea typeface="Roboto" panose="02000000000000000000" pitchFamily="2" charset="0"/>
                <a:cs typeface="Segoe UI"/>
                <a:hlinkClick r:id="rId11"/>
              </a:rPr>
              <a:t>Misinformation, fake news and disinformation (BBC Teach)</a:t>
            </a:r>
            <a:endParaRPr lang="en-US" sz="2000">
              <a:solidFill>
                <a:schemeClr val="tx1"/>
              </a:solidFill>
              <a:latin typeface="Roboto" panose="02000000000000000000" pitchFamily="2" charset="0"/>
              <a:ea typeface="Roboto" panose="02000000000000000000" pitchFamily="2" charset="0"/>
              <a:cs typeface="Segoe UI"/>
            </a:endParaRPr>
          </a:p>
        </p:txBody>
      </p:sp>
      <p:sp>
        <p:nvSpPr>
          <p:cNvPr id="5" name="Rectangle: Rounded Corners 4">
            <a:extLst>
              <a:ext uri="{FF2B5EF4-FFF2-40B4-BE49-F238E27FC236}">
                <a16:creationId xmlns:a16="http://schemas.microsoft.com/office/drawing/2014/main" id="{5A0CD4B1-BD89-65EF-A0ED-D57D414BC3ED}"/>
              </a:ext>
            </a:extLst>
          </p:cNvPr>
          <p:cNvSpPr/>
          <p:nvPr/>
        </p:nvSpPr>
        <p:spPr>
          <a:xfrm>
            <a:off x="6455864" y="2427086"/>
            <a:ext cx="5297986" cy="2831963"/>
          </a:xfrm>
          <a:prstGeom prst="roundRect">
            <a:avLst/>
          </a:prstGeom>
          <a:solidFill>
            <a:schemeClr val="bg1"/>
          </a:solidFill>
          <a:ln>
            <a:solidFill>
              <a:srgbClr val="00ABB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nSpc>
                <a:spcPct val="150000"/>
              </a:lnSpc>
            </a:pPr>
            <a:r>
              <a:rPr lang="en-US" sz="2000" b="1">
                <a:solidFill>
                  <a:schemeClr val="tx1"/>
                </a:solidFill>
                <a:latin typeface="Roboto" panose="02000000000000000000" pitchFamily="2" charset="0"/>
                <a:ea typeface="Roboto" panose="02000000000000000000" pitchFamily="2" charset="0"/>
                <a:cs typeface="Segoe UI"/>
              </a:rPr>
              <a:t>General information on hate crime </a:t>
            </a:r>
            <a:endParaRPr lang="en-US" sz="2000">
              <a:solidFill>
                <a:schemeClr val="tx1"/>
              </a:solidFill>
              <a:latin typeface="Roboto" panose="02000000000000000000" pitchFamily="2" charset="0"/>
              <a:ea typeface="Roboto" panose="02000000000000000000" pitchFamily="2" charset="0"/>
              <a:cs typeface="Segoe UI" panose="020B0502040204020203" pitchFamily="34" charset="0"/>
            </a:endParaRPr>
          </a:p>
          <a:p>
            <a:pPr>
              <a:lnSpc>
                <a:spcPct val="150000"/>
              </a:lnSpc>
            </a:pPr>
            <a:r>
              <a:rPr lang="en-GB" sz="2000">
                <a:solidFill>
                  <a:schemeClr val="tx1"/>
                </a:solidFill>
                <a:latin typeface="Roboto" panose="02000000000000000000" pitchFamily="2" charset="0"/>
                <a:ea typeface="Roboto" panose="02000000000000000000" pitchFamily="2" charset="0"/>
                <a:cs typeface="Segoe UI"/>
                <a:hlinkClick r:id="rId12"/>
              </a:rPr>
              <a:t>Scottish Government Hate Crime Strategy</a:t>
            </a:r>
            <a:endParaRPr lang="en-GB" sz="2000" u="sng">
              <a:solidFill>
                <a:schemeClr val="tx1"/>
              </a:solidFill>
              <a:latin typeface="Roboto" panose="02000000000000000000" pitchFamily="2" charset="0"/>
              <a:ea typeface="Roboto" panose="02000000000000000000" pitchFamily="2" charset="0"/>
              <a:cs typeface="+mn-lt"/>
            </a:endParaRPr>
          </a:p>
          <a:p>
            <a:pPr>
              <a:lnSpc>
                <a:spcPct val="150000"/>
              </a:lnSpc>
              <a:spcAft>
                <a:spcPts val="800"/>
              </a:spcAft>
            </a:pPr>
            <a:r>
              <a:rPr lang="en-GB" sz="2000" kern="100">
                <a:solidFill>
                  <a:schemeClr val="tx1"/>
                </a:solidFill>
                <a:effectLst/>
                <a:latin typeface="Roboto" panose="02000000000000000000" pitchFamily="2" charset="0"/>
                <a:ea typeface="Roboto" panose="02000000000000000000" pitchFamily="2" charset="0"/>
                <a:cs typeface="Segoe UI"/>
                <a:hlinkClick r:id="rId13"/>
              </a:rPr>
              <a:t>Changes in Hate Crime legislation</a:t>
            </a:r>
            <a:endParaRPr lang="en-GB" sz="2000" kern="100">
              <a:solidFill>
                <a:schemeClr val="tx1"/>
              </a:solidFill>
              <a:effectLst/>
              <a:latin typeface="Roboto" panose="02000000000000000000" pitchFamily="2" charset="0"/>
              <a:ea typeface="Roboto" panose="02000000000000000000" pitchFamily="2" charset="0"/>
              <a:cs typeface="Segoe UI"/>
            </a:endParaRPr>
          </a:p>
          <a:p>
            <a:pPr>
              <a:lnSpc>
                <a:spcPct val="150000"/>
              </a:lnSpc>
              <a:spcAft>
                <a:spcPts val="800"/>
              </a:spcAft>
            </a:pPr>
            <a:r>
              <a:rPr lang="en-GB" sz="2000" kern="100">
                <a:solidFill>
                  <a:schemeClr val="tx1"/>
                </a:solidFill>
                <a:latin typeface="Roboto" panose="02000000000000000000" pitchFamily="2" charset="0"/>
                <a:ea typeface="Roboto" panose="02000000000000000000" pitchFamily="2" charset="0"/>
                <a:cs typeface="Segoe UI"/>
                <a:hlinkClick r:id="rId14"/>
              </a:rPr>
              <a:t>Crown office resources for schools</a:t>
            </a:r>
            <a:endParaRPr lang="en-GB" sz="2000" kern="100">
              <a:solidFill>
                <a:schemeClr val="tx1"/>
              </a:solidFill>
              <a:latin typeface="Segoe UI" panose="020B0502040204020203" pitchFamily="34" charset="0"/>
              <a:ea typeface="Roboto" panose="02000000000000000000" pitchFamily="2" charset="0"/>
              <a:cs typeface="Segoe UI" panose="020B0502040204020203" pitchFamily="34" charset="0"/>
            </a:endParaRPr>
          </a:p>
          <a:p>
            <a:pPr>
              <a:lnSpc>
                <a:spcPct val="150000"/>
              </a:lnSpc>
              <a:spcAft>
                <a:spcPts val="800"/>
              </a:spcAft>
            </a:pPr>
            <a:r>
              <a:rPr lang="en-GB" sz="2000" kern="100">
                <a:solidFill>
                  <a:schemeClr val="tx1"/>
                </a:solidFill>
                <a:latin typeface="Roboto" panose="02000000000000000000" pitchFamily="2" charset="0"/>
                <a:ea typeface="Roboto" panose="02000000000000000000" pitchFamily="2" charset="0"/>
                <a:cs typeface="Segoe UI"/>
                <a:hlinkClick r:id="rId15"/>
              </a:rPr>
              <a:t>I am me learning platform</a:t>
            </a:r>
            <a:endParaRPr lang="en-US" sz="2000" kern="100">
              <a:solidFill>
                <a:schemeClr val="tx1"/>
              </a:solidFill>
              <a:latin typeface="Roboto" panose="02000000000000000000" pitchFamily="2" charset="0"/>
              <a:ea typeface="Roboto" panose="02000000000000000000" pitchFamily="2" charset="0"/>
              <a:cs typeface="Segoe UI"/>
            </a:endParaRPr>
          </a:p>
        </p:txBody>
      </p:sp>
    </p:spTree>
    <p:extLst>
      <p:ext uri="{BB962C8B-B14F-4D97-AF65-F5344CB8AC3E}">
        <p14:creationId xmlns:p14="http://schemas.microsoft.com/office/powerpoint/2010/main" val="3875516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9DC4304-7208-6380-61EB-9577FD7224D6}"/>
              </a:ext>
            </a:extLst>
          </p:cNvPr>
          <p:cNvSpPr txBox="1"/>
          <p:nvPr/>
        </p:nvSpPr>
        <p:spPr>
          <a:xfrm>
            <a:off x="477980" y="1102822"/>
            <a:ext cx="11223872" cy="1569660"/>
          </a:xfrm>
          <a:prstGeom prst="rect">
            <a:avLst/>
          </a:prstGeom>
          <a:noFill/>
        </p:spPr>
        <p:txBody>
          <a:bodyPr wrap="square" lIns="91440" tIns="45720" rIns="91440" bIns="45720" rtlCol="0" anchor="t">
            <a:spAutoFit/>
          </a:bodyPr>
          <a:lstStyle/>
          <a:p>
            <a:pPr>
              <a:defRPr/>
            </a:pPr>
            <a:r>
              <a:rPr lang="en-GB" sz="2400" dirty="0">
                <a:latin typeface="Segoe UI"/>
                <a:cs typeface="Segoe UI"/>
              </a:rPr>
              <a:t>The following resources on the </a:t>
            </a:r>
            <a:r>
              <a:rPr lang="en-GB" sz="2400" dirty="0">
                <a:solidFill>
                  <a:srgbClr val="000000"/>
                </a:solidFill>
                <a:latin typeface="Segoe UI"/>
                <a:cs typeface="Segoe UI"/>
              </a:rPr>
              <a:t>Inclusion, Wellbeing and Equalities Professional Learning Framework</a:t>
            </a:r>
            <a:r>
              <a:rPr lang="en-GB" sz="2400" dirty="0">
                <a:latin typeface="Segoe UI"/>
                <a:cs typeface="Segoe UI"/>
              </a:rPr>
              <a:t> can also support understanding, preventing and responding to hate crime and prejudice-based behaviours:</a:t>
            </a:r>
            <a:endParaRPr lang="en-GB" sz="2400"/>
          </a:p>
          <a:p>
            <a:pPr marL="0" marR="0" lvl="0" indent="0" algn="l" defTabSz="914400">
              <a:lnSpc>
                <a:spcPct val="100000"/>
              </a:lnSpc>
              <a:spcBef>
                <a:spcPts val="0"/>
              </a:spcBef>
              <a:spcAft>
                <a:spcPts val="0"/>
              </a:spcAft>
              <a:buClrTx/>
              <a:buSzTx/>
              <a:buFontTx/>
              <a:buNone/>
              <a:tabLst/>
              <a:defRPr/>
            </a:pPr>
            <a:endParaRPr lang="en-GB" sz="2400" b="0" i="0" u="none" strike="noStrike" kern="1200" cap="none" spc="0" normalizeH="0" baseline="0" noProof="0" dirty="0">
              <a:ln>
                <a:noFill/>
              </a:ln>
              <a:solidFill>
                <a:srgbClr val="000000"/>
              </a:solidFill>
              <a:effectLst/>
              <a:uLnTx/>
              <a:uFillTx/>
              <a:latin typeface="Segoe UI"/>
              <a:cs typeface="Segoe UI"/>
            </a:endParaRPr>
          </a:p>
        </p:txBody>
      </p:sp>
      <p:sp>
        <p:nvSpPr>
          <p:cNvPr id="11" name="TextBox 10">
            <a:extLst>
              <a:ext uri="{FF2B5EF4-FFF2-40B4-BE49-F238E27FC236}">
                <a16:creationId xmlns:a16="http://schemas.microsoft.com/office/drawing/2014/main" id="{59CBDE4F-8048-BB7F-97B8-B390A2CD97FB}"/>
              </a:ext>
            </a:extLst>
          </p:cNvPr>
          <p:cNvSpPr txBox="1"/>
          <p:nvPr/>
        </p:nvSpPr>
        <p:spPr>
          <a:xfrm>
            <a:off x="483241" y="2334228"/>
            <a:ext cx="11033045" cy="4370427"/>
          </a:xfrm>
          <a:prstGeom prst="rect">
            <a:avLst/>
          </a:prstGeom>
          <a:noFill/>
        </p:spPr>
        <p:txBody>
          <a:bodyPr wrap="square" lIns="91440" tIns="45720" rIns="91440" bIns="45720" rtlCol="0" anchor="t">
            <a:spAutoFit/>
          </a:bodyPr>
          <a:lstStyle/>
          <a:p>
            <a:pPr marL="457200" indent="-457200">
              <a:spcAft>
                <a:spcPts val="1200"/>
              </a:spcAft>
              <a:buFont typeface="Arial"/>
              <a:buChar char="•"/>
              <a:defRPr/>
            </a:pPr>
            <a:r>
              <a:rPr lang="en-GB" sz="2200" dirty="0">
                <a:latin typeface="Segoe UI"/>
                <a:ea typeface="Roboto"/>
                <a:cs typeface="Segoe UI"/>
                <a:hlinkClick r:id="rId3"/>
              </a:rPr>
              <a:t>Bias and Inequality</a:t>
            </a:r>
            <a:endParaRPr lang="en-GB" sz="2200">
              <a:latin typeface="Segoe UI"/>
              <a:ea typeface="Roboto"/>
              <a:cs typeface="Segoe UI"/>
            </a:endParaRPr>
          </a:p>
          <a:p>
            <a:pPr marL="457200" indent="-457200">
              <a:spcAft>
                <a:spcPts val="1200"/>
              </a:spcAft>
              <a:buFont typeface="Arial"/>
              <a:buChar char="•"/>
              <a:defRPr/>
            </a:pPr>
            <a:r>
              <a:rPr lang="en-GB" sz="2200" dirty="0">
                <a:latin typeface="Segoe UI"/>
                <a:ea typeface="Roboto"/>
                <a:cs typeface="Segoe UI"/>
                <a:hlinkClick r:id="rId4"/>
              </a:rPr>
              <a:t>Impact of Inequality</a:t>
            </a:r>
            <a:endParaRPr lang="en-GB" sz="2200" dirty="0">
              <a:latin typeface="Segoe UI"/>
              <a:ea typeface="Roboto"/>
              <a:cs typeface="Segoe UI"/>
            </a:endParaRPr>
          </a:p>
          <a:p>
            <a:pPr marL="457200" indent="-457200">
              <a:spcAft>
                <a:spcPts val="1200"/>
              </a:spcAft>
              <a:buFont typeface="Arial"/>
              <a:buChar char="•"/>
              <a:defRPr/>
            </a:pPr>
            <a:r>
              <a:rPr lang="en-GB" sz="2200" dirty="0">
                <a:latin typeface="Segoe UI"/>
                <a:ea typeface="Roboto"/>
                <a:cs typeface="Segoe UI"/>
              </a:rPr>
              <a:t>Develop your Religious Literacy: </a:t>
            </a:r>
            <a:r>
              <a:rPr lang="en-GB" sz="2200" dirty="0">
                <a:latin typeface="Segoe UI"/>
                <a:ea typeface="Roboto"/>
                <a:cs typeface="Segoe UI"/>
                <a:hlinkClick r:id="rId5"/>
              </a:rPr>
              <a:t>Parts 1</a:t>
            </a:r>
            <a:r>
              <a:rPr lang="en-GB" sz="2200" dirty="0">
                <a:latin typeface="Segoe UI"/>
                <a:ea typeface="Roboto"/>
                <a:cs typeface="Segoe UI"/>
              </a:rPr>
              <a:t> and </a:t>
            </a:r>
            <a:r>
              <a:rPr lang="en-GB" sz="2200" dirty="0">
                <a:latin typeface="Segoe UI"/>
                <a:ea typeface="Roboto"/>
                <a:cs typeface="Segoe UI"/>
                <a:hlinkClick r:id="rId6"/>
              </a:rPr>
              <a:t>2</a:t>
            </a:r>
            <a:endParaRPr lang="en-GB" sz="2200">
              <a:latin typeface="Segoe UI"/>
              <a:ea typeface="Roboto"/>
              <a:cs typeface="Segoe UI"/>
            </a:endParaRPr>
          </a:p>
          <a:p>
            <a:pPr marL="457200" indent="-457200">
              <a:spcAft>
                <a:spcPts val="1200"/>
              </a:spcAft>
              <a:buFont typeface="Arial"/>
              <a:buChar char="•"/>
              <a:defRPr/>
            </a:pPr>
            <a:r>
              <a:rPr lang="en-GB" sz="2200" dirty="0">
                <a:latin typeface="Segoe UI"/>
                <a:ea typeface="Roboto"/>
                <a:cs typeface="Segoe UI"/>
                <a:hlinkClick r:id="rId7"/>
              </a:rPr>
              <a:t>Mirrors and Windows: Diversity in the Curriculum</a:t>
            </a:r>
            <a:endParaRPr lang="en-GB" sz="2200">
              <a:latin typeface="Segoe UI"/>
              <a:ea typeface="Roboto"/>
              <a:cs typeface="Segoe UI"/>
            </a:endParaRPr>
          </a:p>
          <a:p>
            <a:pPr marL="457200" indent="-457200">
              <a:spcAft>
                <a:spcPts val="1200"/>
              </a:spcAft>
              <a:buFont typeface="Arial"/>
              <a:buChar char="•"/>
              <a:defRPr/>
            </a:pPr>
            <a:r>
              <a:rPr lang="en-GB" sz="2200" dirty="0">
                <a:solidFill>
                  <a:srgbClr val="000000"/>
                </a:solidFill>
                <a:latin typeface="Segoe UI"/>
                <a:ea typeface="Roboto"/>
                <a:cs typeface="Segoe UI"/>
                <a:hlinkClick r:id="rId8"/>
              </a:rPr>
              <a:t>Talking about Diversity</a:t>
            </a:r>
            <a:endParaRPr lang="en-GB" sz="2200">
              <a:solidFill>
                <a:srgbClr val="000000"/>
              </a:solidFill>
              <a:latin typeface="Segoe UI"/>
              <a:ea typeface="Roboto"/>
              <a:cs typeface="Segoe UI"/>
            </a:endParaRPr>
          </a:p>
          <a:p>
            <a:pPr marL="457200" indent="-457200">
              <a:spcAft>
                <a:spcPts val="1200"/>
              </a:spcAft>
              <a:buFont typeface="Arial,Sans-Serif"/>
              <a:buChar char="•"/>
              <a:defRPr/>
            </a:pPr>
            <a:r>
              <a:rPr lang="en-GB" sz="2200" dirty="0">
                <a:solidFill>
                  <a:srgbClr val="000000"/>
                </a:solidFill>
                <a:latin typeface="Segoe UI"/>
                <a:ea typeface="Roboto"/>
                <a:cs typeface="Segoe UI"/>
                <a:hlinkClick r:id="rId9"/>
              </a:rPr>
              <a:t>Relational Approaches</a:t>
            </a:r>
            <a:endParaRPr lang="en-GB" sz="2200">
              <a:solidFill>
                <a:srgbClr val="000000"/>
              </a:solidFill>
              <a:latin typeface="Segoe UI"/>
              <a:ea typeface="Roboto"/>
              <a:cs typeface="Segoe UI"/>
            </a:endParaRPr>
          </a:p>
          <a:p>
            <a:pPr marL="457200" indent="-457200">
              <a:spcAft>
                <a:spcPts val="1200"/>
              </a:spcAft>
              <a:buFont typeface="Arial,Sans-Serif"/>
              <a:buChar char="•"/>
              <a:defRPr/>
            </a:pPr>
            <a:r>
              <a:rPr lang="en-GB" sz="2200" dirty="0">
                <a:solidFill>
                  <a:srgbClr val="000000"/>
                </a:solidFill>
                <a:latin typeface="Segoe UI"/>
                <a:ea typeface="Roboto"/>
                <a:cs typeface="Segoe UI"/>
                <a:hlinkClick r:id="rId10"/>
              </a:rPr>
              <a:t>Active Listening</a:t>
            </a:r>
            <a:endParaRPr lang="en-US" sz="2200">
              <a:solidFill>
                <a:srgbClr val="000000"/>
              </a:solidFill>
              <a:latin typeface="Segoe UI"/>
              <a:ea typeface="Roboto"/>
              <a:cs typeface="Calibri"/>
            </a:endParaRPr>
          </a:p>
          <a:p>
            <a:pPr marL="457200" indent="-457200">
              <a:spcAft>
                <a:spcPts val="1200"/>
              </a:spcAft>
              <a:buFont typeface="Arial,Sans-Serif"/>
              <a:buChar char="•"/>
              <a:defRPr/>
            </a:pPr>
            <a:r>
              <a:rPr lang="en-GB" sz="2200" dirty="0">
                <a:solidFill>
                  <a:srgbClr val="000000"/>
                </a:solidFill>
                <a:latin typeface="Segoe UI"/>
                <a:ea typeface="Roboto"/>
                <a:cs typeface="Segoe UI"/>
                <a:hlinkClick r:id="rId11"/>
              </a:rPr>
              <a:t>Co-regulation and de-escalation</a:t>
            </a:r>
            <a:endParaRPr lang="en-US" sz="2200">
              <a:solidFill>
                <a:srgbClr val="000000"/>
              </a:solidFill>
              <a:latin typeface="Segoe UI"/>
              <a:ea typeface="Roboto"/>
              <a:cs typeface="Calibri"/>
            </a:endParaRPr>
          </a:p>
          <a:p>
            <a:pPr marL="457200" indent="-457200">
              <a:spcAft>
                <a:spcPts val="1200"/>
              </a:spcAft>
              <a:buFont typeface="Arial,Sans-Serif"/>
              <a:buChar char="•"/>
              <a:defRPr/>
            </a:pPr>
            <a:r>
              <a:rPr lang="en-GB" sz="2200" dirty="0">
                <a:solidFill>
                  <a:srgbClr val="000000"/>
                </a:solidFill>
                <a:latin typeface="Segoe UI"/>
                <a:ea typeface="Roboto"/>
                <a:cs typeface="Segoe UI"/>
                <a:hlinkClick r:id="rId12"/>
              </a:rPr>
              <a:t>Expectations and Consequences</a:t>
            </a:r>
            <a:endParaRPr lang="en-US" sz="2200">
              <a:solidFill>
                <a:srgbClr val="000000"/>
              </a:solidFill>
              <a:latin typeface="Segoe UI"/>
              <a:ea typeface="Roboto"/>
              <a:cs typeface="Calibri"/>
            </a:endParaRPr>
          </a:p>
        </p:txBody>
      </p:sp>
      <p:sp>
        <p:nvSpPr>
          <p:cNvPr id="17" name="TextBox 1">
            <a:extLst>
              <a:ext uri="{FF2B5EF4-FFF2-40B4-BE49-F238E27FC236}">
                <a16:creationId xmlns:a16="http://schemas.microsoft.com/office/drawing/2014/main" id="{F6A04CA7-EEED-68DD-2744-13855B4AD897}"/>
              </a:ext>
            </a:extLst>
          </p:cNvPr>
          <p:cNvSpPr txBox="1">
            <a:spLocks noGrp="1" noChangeArrowheads="1"/>
          </p:cNvSpPr>
          <p:nvPr>
            <p:ph type="title" idx="4294967295"/>
          </p:nvPr>
        </p:nvSpPr>
        <p:spPr bwMode="auto">
          <a:xfrm>
            <a:off x="477980" y="352633"/>
            <a:ext cx="11470336" cy="64633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rtl="0" eaLnBrk="0" fontAlgn="base" hangingPunct="0">
              <a:spcBef>
                <a:spcPct val="0"/>
              </a:spcBef>
              <a:spcAft>
                <a:spcPct val="0"/>
              </a:spcAft>
              <a:defRPr sz="2400" b="1">
                <a:solidFill>
                  <a:schemeClr val="tx1"/>
                </a:solidFill>
                <a:latin typeface="Arial" charset="0"/>
                <a:ea typeface="ＭＳ Ｐゴシック" pitchFamily="34" charset="-128"/>
                <a:cs typeface="+mj-cs"/>
              </a:defRPr>
            </a:lvl1pPr>
            <a:lvl2pPr marL="742950" indent="-285750" algn="l"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2pPr>
            <a:lvl3pPr marL="1143000" indent="-228600" algn="l"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3pPr>
            <a:lvl4pPr marL="1600200" indent="-228600" algn="l"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4pPr>
            <a:lvl5pPr marL="2057400" indent="-228600" algn="l"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5pPr>
            <a:lvl6pPr marL="2514600" indent="-228600" algn="ctr"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6pPr>
            <a:lvl7pPr marL="2971800" indent="-228600" algn="ctr"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7pPr>
            <a:lvl8pPr marL="3429000" indent="-228600" algn="ctr"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8pPr>
            <a:lvl9pPr marL="3886200" indent="-228600" algn="ctr" rtl="0" eaLnBrk="0" fontAlgn="base" hangingPunct="0">
              <a:spcBef>
                <a:spcPct val="0"/>
              </a:spcBef>
              <a:spcAft>
                <a:spcPct val="0"/>
              </a:spcAft>
              <a:defRPr sz="2400" b="1">
                <a:solidFill>
                  <a:schemeClr val="tx1"/>
                </a:solidFill>
                <a:latin typeface="Arial" charset="0"/>
                <a:ea typeface="ＭＳ Ｐゴシック" pitchFamily="34" charset="-128"/>
                <a:cs typeface="Arial" charset="0"/>
              </a:defRPr>
            </a:lvl9pPr>
          </a:lstStyle>
          <a:p>
            <a:pPr>
              <a:defRPr/>
            </a:pPr>
            <a:r>
              <a:rPr lang="en-GB" sz="4000" b="0" dirty="0">
                <a:solidFill>
                  <a:srgbClr val="117980"/>
                </a:solidFill>
                <a:latin typeface="Arial"/>
                <a:ea typeface="Roboto"/>
                <a:cs typeface="Arial"/>
              </a:rPr>
              <a:t>Other resources on the Framework</a:t>
            </a:r>
            <a:endParaRPr lang="en-GB" sz="4000" b="0" dirty="0">
              <a:solidFill>
                <a:srgbClr val="117980"/>
              </a:solidFill>
              <a:latin typeface="Arial"/>
              <a:cs typeface="Arial"/>
            </a:endParaRPr>
          </a:p>
        </p:txBody>
      </p:sp>
    </p:spTree>
    <p:extLst>
      <p:ext uri="{BB962C8B-B14F-4D97-AF65-F5344CB8AC3E}">
        <p14:creationId xmlns:p14="http://schemas.microsoft.com/office/powerpoint/2010/main" val="3939734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3E4C47-483A-1871-5924-01269FB025AD}"/>
              </a:ext>
            </a:extLst>
          </p:cNvPr>
          <p:cNvSpPr>
            <a:spLocks noGrp="1"/>
          </p:cNvSpPr>
          <p:nvPr>
            <p:ph type="title"/>
          </p:nvPr>
        </p:nvSpPr>
        <p:spPr/>
        <p:txBody>
          <a:bodyPr/>
          <a:lstStyle/>
          <a:p>
            <a:r>
              <a:rPr lang="en-GB"/>
              <a:t>We value your feedback​</a:t>
            </a:r>
          </a:p>
        </p:txBody>
      </p:sp>
      <p:sp>
        <p:nvSpPr>
          <p:cNvPr id="8" name="Text Placeholder 7">
            <a:extLst>
              <a:ext uri="{FF2B5EF4-FFF2-40B4-BE49-F238E27FC236}">
                <a16:creationId xmlns:a16="http://schemas.microsoft.com/office/drawing/2014/main" id="{17039028-4FFD-3E24-98A9-2A85E0A80720}"/>
              </a:ext>
            </a:extLst>
          </p:cNvPr>
          <p:cNvSpPr>
            <a:spLocks noGrp="1"/>
          </p:cNvSpPr>
          <p:nvPr>
            <p:ph type="body" sz="half" idx="2"/>
          </p:nvPr>
        </p:nvSpPr>
        <p:spPr/>
        <p:txBody>
          <a:bodyPr>
            <a:normAutofit/>
          </a:bodyPr>
          <a:lstStyle/>
          <a:p>
            <a:pPr>
              <a:spcAft>
                <a:spcPts val="2400"/>
              </a:spcAft>
            </a:pPr>
            <a:r>
              <a:rPr lang="en-GB"/>
              <a:t>Your feedback could help us improve this resource and add to the overall value of the professional learning framework to the educational system​</a:t>
            </a:r>
          </a:p>
          <a:p>
            <a:pPr>
              <a:spcAft>
                <a:spcPts val="2400"/>
              </a:spcAft>
            </a:pPr>
            <a:r>
              <a:rPr lang="en-GB"/>
              <a:t>Please complete this short form, using the link or QR code, to let us know what you thought of it and any suggestions you have on how it could be improved ​</a:t>
            </a:r>
          </a:p>
        </p:txBody>
      </p:sp>
      <p:sp>
        <p:nvSpPr>
          <p:cNvPr id="9" name="Text Placeholder 8">
            <a:extLst>
              <a:ext uri="{FF2B5EF4-FFF2-40B4-BE49-F238E27FC236}">
                <a16:creationId xmlns:a16="http://schemas.microsoft.com/office/drawing/2014/main" id="{3AC0A8AA-1EC8-8DE2-4438-98F8FCB25318}"/>
              </a:ext>
            </a:extLst>
          </p:cNvPr>
          <p:cNvSpPr>
            <a:spLocks noGrp="1"/>
          </p:cNvSpPr>
          <p:nvPr>
            <p:ph type="body" sz="half" idx="10"/>
          </p:nvPr>
        </p:nvSpPr>
        <p:spPr>
          <a:xfrm>
            <a:off x="8356679" y="5674282"/>
            <a:ext cx="3468876" cy="698140"/>
          </a:xfrm>
        </p:spPr>
        <p:txBody>
          <a:bodyPr>
            <a:normAutofit fontScale="77500" lnSpcReduction="20000"/>
          </a:bodyPr>
          <a:lstStyle/>
          <a:p>
            <a:r>
              <a:rPr lang="en-GB" sz="2000">
                <a:hlinkClick r:id="rId3"/>
              </a:rPr>
              <a:t>Inclusion wellbeing and equalities feedback form</a:t>
            </a:r>
            <a:endParaRPr lang="en-GB" sz="2000"/>
          </a:p>
        </p:txBody>
      </p:sp>
      <p:pic>
        <p:nvPicPr>
          <p:cNvPr id="3074" name="Picture 2" descr="A qr code on a green background">
            <a:extLst>
              <a:ext uri="{FF2B5EF4-FFF2-40B4-BE49-F238E27FC236}">
                <a16:creationId xmlns:a16="http://schemas.microsoft.com/office/drawing/2014/main" id="{15DE7EE4-4E96-AFB6-3809-8F914100B3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6679" y="2205406"/>
            <a:ext cx="3468876" cy="3468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79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IWE">
  <a:themeElements>
    <a:clrScheme name="Custom 9">
      <a:dk1>
        <a:sysClr val="windowText" lastClr="000000"/>
      </a:dk1>
      <a:lt1>
        <a:sysClr val="window" lastClr="FFFFFF"/>
      </a:lt1>
      <a:dk2>
        <a:srgbClr val="0E2841"/>
      </a:dk2>
      <a:lt2>
        <a:srgbClr val="E8E8E8"/>
      </a:lt2>
      <a:accent1>
        <a:srgbClr val="18B4B0"/>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WE" id="{56B728D7-0139-44CB-BED0-5C30B7691133}" vid="{0F5A63F6-F406-44F1-AA55-32B630DB230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051077f-6078-4466-a38f-b6d930d916b1">
      <Terms xmlns="http://schemas.microsoft.com/office/infopath/2007/PartnerControls"/>
    </lcf76f155ced4ddcb4097134ff3c332f>
    <TaxCatchAll xmlns="07478566-c77e-4a5d-9cf3-8b922a5f421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607A103A348F4B8DE30DB8BCF09D6B" ma:contentTypeVersion="18" ma:contentTypeDescription="Create a new document." ma:contentTypeScope="" ma:versionID="de23175d8fec961a8f6e554762b914b4">
  <xsd:schema xmlns:xsd="http://www.w3.org/2001/XMLSchema" xmlns:xs="http://www.w3.org/2001/XMLSchema" xmlns:p="http://schemas.microsoft.com/office/2006/metadata/properties" xmlns:ns2="a051077f-6078-4466-a38f-b6d930d916b1" xmlns:ns3="07478566-c77e-4a5d-9cf3-8b922a5f4212" targetNamespace="http://schemas.microsoft.com/office/2006/metadata/properties" ma:root="true" ma:fieldsID="4ddc7ba909215e461e398078ee1965b9" ns2:_="" ns3:_="">
    <xsd:import namespace="a051077f-6078-4466-a38f-b6d930d916b1"/>
    <xsd:import namespace="07478566-c77e-4a5d-9cf3-8b922a5f42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DateTaken"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1077f-6078-4466-a38f-b6d930d916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478566-c77e-4a5d-9cf3-8b922a5f421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4a44f-f91e-4cc6-a2d5-5690c0471061}" ma:internalName="TaxCatchAll" ma:showField="CatchAllData" ma:web="07478566-c77e-4a5d-9cf3-8b922a5f42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EC6E0E-DC2C-4E26-82DA-2A4E63893C1D}">
  <ds:schemaRefs>
    <ds:schemaRef ds:uri="http://schemas.microsoft.com/office/2006/metadata/properties"/>
    <ds:schemaRef ds:uri="http://schemas.microsoft.com/office/infopath/2007/PartnerControls"/>
    <ds:schemaRef ds:uri="24ef86d7-5772-4039-9711-6afa85c00aa7"/>
    <ds:schemaRef ds:uri="531b6f24-2d84-4d2d-b60f-3b827197e12f"/>
    <ds:schemaRef ds:uri="a051077f-6078-4466-a38f-b6d930d916b1"/>
    <ds:schemaRef ds:uri="07478566-c77e-4a5d-9cf3-8b922a5f4212"/>
  </ds:schemaRefs>
</ds:datastoreItem>
</file>

<file path=customXml/itemProps2.xml><?xml version="1.0" encoding="utf-8"?>
<ds:datastoreItem xmlns:ds="http://schemas.openxmlformats.org/officeDocument/2006/customXml" ds:itemID="{B7977F15-53CC-40D8-B87B-08C82CD37E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51077f-6078-4466-a38f-b6d930d916b1"/>
    <ds:schemaRef ds:uri="07478566-c77e-4a5d-9cf3-8b922a5f42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3507CF7-72FA-443D-AE5C-61DA76A33A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IWE</vt:lpstr>
      <vt:lpstr>Hate crime and prejudice-based behaviours </vt:lpstr>
      <vt:lpstr>Welcome</vt:lpstr>
      <vt:lpstr>Diversity and intersectionality</vt:lpstr>
      <vt:lpstr>What is hate crime? ​</vt:lpstr>
      <vt:lpstr>What can hate crime look like?​</vt:lpstr>
      <vt:lpstr>Impact of hate crime</vt:lpstr>
      <vt:lpstr>Allport scale (adapted): understanding how prejudice can harm</vt:lpstr>
      <vt:lpstr>Bullying, prejudice-based bullying and hate crime</vt:lpstr>
      <vt:lpstr>Why it is important to recognise, and report hate crime</vt:lpstr>
      <vt:lpstr>Reflection 1</vt:lpstr>
      <vt:lpstr>PowerPoint Presentation</vt:lpstr>
      <vt:lpstr>Responding sensitively to disclosure </vt:lpstr>
      <vt:lpstr>If you witness prejudice-based behaviours</vt:lpstr>
      <vt:lpstr>School reporting procedures</vt:lpstr>
      <vt:lpstr>How to report a hate crime</vt:lpstr>
      <vt:lpstr>Big Questions</vt:lpstr>
      <vt:lpstr>Scenario 1</vt:lpstr>
      <vt:lpstr>More scenarios</vt:lpstr>
      <vt:lpstr>Scenario 3</vt:lpstr>
      <vt:lpstr>Reflection 2</vt:lpstr>
      <vt:lpstr>Find out more...</vt:lpstr>
      <vt:lpstr>Other resources on the Framework</vt:lpstr>
      <vt:lpstr>We value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337</cp:revision>
  <dcterms:created xsi:type="dcterms:W3CDTF">2025-04-03T11:30:35Z</dcterms:created>
  <dcterms:modified xsi:type="dcterms:W3CDTF">2025-09-23T19:36:18Z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0x0101004E607A103A348F4B8DE30DB8BCF09D6B</vt:lpwstr>
  </property>
  <property fmtid="{D5CDD505-2E9C-101B-9397-08002B2CF9AE}" pid="3" name="MediaServiceImageTags">
    <vt:lpwstr/>
  </property>
</Properties>
</file>