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1" r:id="rId2"/>
    <p:sldId id="296" r:id="rId3"/>
    <p:sldId id="321" r:id="rId4"/>
    <p:sldId id="311" r:id="rId5"/>
    <p:sldId id="314" r:id="rId6"/>
    <p:sldId id="317" r:id="rId7"/>
    <p:sldId id="284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4" r:id="rId20"/>
    <p:sldId id="333" r:id="rId21"/>
    <p:sldId id="335" r:id="rId22"/>
    <p:sldId id="336" r:id="rId23"/>
    <p:sldId id="269" r:id="rId24"/>
    <p:sldId id="275" r:id="rId2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79577-F272-484C-8AF8-ACA9FBB9616B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7039F-A7FC-48DB-9B59-E82040019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170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5BC94-20A2-42DB-962C-8B64A0931FF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54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5BC94-20A2-42DB-962C-8B64A0931F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358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4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6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12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58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27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51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59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5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40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58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9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516BD-B246-4BAA-8A82-117F17995DE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9" descr="SOSLogo_high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55" y="5319714"/>
            <a:ext cx="1458515" cy="57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22" descr="12mmMarkRG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9" y="5103020"/>
            <a:ext cx="440531" cy="74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dualSGstacked_Col_print (5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67" y="5103020"/>
            <a:ext cx="783431" cy="78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789635" y="944167"/>
            <a:ext cx="3249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FFFFFF"/>
                </a:solidFill>
              </a:rPr>
              <a:t>Sense Over Sectarianism</a:t>
            </a:r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1143000" y="857251"/>
            <a:ext cx="6858000" cy="789385"/>
            <a:chOff x="0" y="0"/>
            <a:chExt cx="5760" cy="663"/>
          </a:xfrm>
        </p:grpSpPr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57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1383" y="73"/>
              <a:ext cx="2729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 dirty="0">
                  <a:solidFill>
                    <a:srgbClr val="FFFFFF"/>
                  </a:solidFill>
                </a:rPr>
                <a:t>Sense Over Sectarianism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0" y="618"/>
              <a:ext cx="5760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0411" y="1759745"/>
            <a:ext cx="8256389" cy="9874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Employment, Social Media &amp; Sectarianism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0411" y="2638894"/>
            <a:ext cx="8256389" cy="2406977"/>
          </a:xfrm>
        </p:spPr>
        <p:txBody>
          <a:bodyPr/>
          <a:lstStyle/>
          <a:p>
            <a:pPr marL="0" indent="0" algn="ctr">
              <a:buNone/>
            </a:pPr>
            <a:endParaRPr lang="en-GB" sz="3300" dirty="0" smtClean="0"/>
          </a:p>
          <a:p>
            <a:pPr algn="ctr"/>
            <a:r>
              <a:rPr lang="en-GB" sz="4000" dirty="0" smtClean="0"/>
              <a:t>Mark </a:t>
            </a:r>
            <a:r>
              <a:rPr lang="en-GB" sz="4000" dirty="0"/>
              <a:t>S </a:t>
            </a:r>
            <a:r>
              <a:rPr lang="en-GB" sz="4000" dirty="0" smtClean="0"/>
              <a:t>Adams</a:t>
            </a:r>
          </a:p>
          <a:p>
            <a:pPr algn="ctr"/>
            <a:r>
              <a:rPr lang="en-GB" sz="4000" dirty="0" smtClean="0"/>
              <a:t>Development Officer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978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Offence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 smtClean="0"/>
              <a:t>Offence: </a:t>
            </a:r>
            <a:r>
              <a:rPr lang="en-GB" sz="3600" dirty="0"/>
              <a:t>the condition of having </a:t>
            </a:r>
            <a:r>
              <a:rPr lang="en-GB" sz="3600" u="sng" dirty="0"/>
              <a:t>your</a:t>
            </a:r>
            <a:r>
              <a:rPr lang="en-GB" sz="3600" dirty="0"/>
              <a:t> feelings hurt esp. because someone has been rude or showed a lack of respect: </a:t>
            </a:r>
          </a:p>
          <a:p>
            <a:pPr marL="0" indent="0">
              <a:buNone/>
            </a:pPr>
            <a:r>
              <a:rPr lang="en-GB" sz="3600" dirty="0" smtClean="0"/>
              <a:t>E.G: Do </a:t>
            </a:r>
            <a:r>
              <a:rPr lang="en-GB" sz="3600" dirty="0"/>
              <a:t>you think he took offense (= was upset) at the joke about his age?</a:t>
            </a:r>
          </a:p>
        </p:txBody>
      </p:sp>
    </p:spTree>
    <p:extLst>
      <p:ext uri="{BB962C8B-B14F-4D97-AF65-F5344CB8AC3E}">
        <p14:creationId xmlns:p14="http://schemas.microsoft.com/office/powerpoint/2010/main" val="39618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Hate Crime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4000" dirty="0" smtClean="0"/>
              <a:t>Hate Crime: </a:t>
            </a:r>
            <a:r>
              <a:rPr lang="en-GB" sz="4000" dirty="0"/>
              <a:t>The term 'hate crime' can be used to describe a range of criminal behaviour where the perpetrator is motivated by hostility or demonstrates hostility towards the victim's disability, race, religion, sexual orientation or transgender identity</a:t>
            </a:r>
          </a:p>
        </p:txBody>
      </p:sp>
    </p:spTree>
    <p:extLst>
      <p:ext uri="{BB962C8B-B14F-4D97-AF65-F5344CB8AC3E}">
        <p14:creationId xmlns:p14="http://schemas.microsoft.com/office/powerpoint/2010/main" val="39796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Hate Crime / Behaviours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Hate Crime/Behaviours: </a:t>
            </a:r>
            <a:r>
              <a:rPr lang="en-GB" sz="4000" dirty="0"/>
              <a:t>A hate crime can include verbal abuse, intimidation, threats, harassment, assault and bullying, as well as damage to property</a:t>
            </a:r>
          </a:p>
        </p:txBody>
      </p:sp>
    </p:spTree>
    <p:extLst>
      <p:ext uri="{BB962C8B-B14F-4D97-AF65-F5344CB8AC3E}">
        <p14:creationId xmlns:p14="http://schemas.microsoft.com/office/powerpoint/2010/main" val="16116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Circle of Influence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GB" sz="4800" dirty="0">
                <a:solidFill>
                  <a:prstClr val="black"/>
                </a:solidFill>
              </a:rPr>
              <a:t>Work together to come up with </a:t>
            </a:r>
            <a:r>
              <a:rPr lang="en-GB" sz="4800" dirty="0" smtClean="0">
                <a:solidFill>
                  <a:prstClr val="black"/>
                </a:solidFill>
              </a:rPr>
              <a:t>an understanding </a:t>
            </a:r>
            <a:r>
              <a:rPr lang="en-GB" sz="4800" dirty="0">
                <a:solidFill>
                  <a:prstClr val="black"/>
                </a:solidFill>
              </a:rPr>
              <a:t>of </a:t>
            </a:r>
            <a:r>
              <a:rPr lang="en-GB" sz="4800" dirty="0" smtClean="0">
                <a:solidFill>
                  <a:prstClr val="black"/>
                </a:solidFill>
              </a:rPr>
              <a:t>what the Circle of Influence of an individual is?</a:t>
            </a:r>
            <a:endParaRPr lang="en-GB" sz="4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8671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Circle of Influence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GB" sz="4000" dirty="0" smtClean="0">
                <a:solidFill>
                  <a:prstClr val="black"/>
                </a:solidFill>
              </a:rPr>
              <a:t>The influences, both positive &amp; negative, and sometimes both, which surround any individual.</a:t>
            </a:r>
          </a:p>
          <a:p>
            <a:pPr marL="0" lvl="0" indent="0" algn="ctr">
              <a:buNone/>
            </a:pPr>
            <a:r>
              <a:rPr lang="en-GB" sz="4000" dirty="0" smtClean="0">
                <a:solidFill>
                  <a:prstClr val="black"/>
                </a:solidFill>
              </a:rPr>
              <a:t>These influences can be categorised as  primary, secondary and outside.</a:t>
            </a:r>
          </a:p>
          <a:p>
            <a:pPr marL="0" lvl="0" indent="0" algn="ctr">
              <a:buNone/>
            </a:pPr>
            <a:endParaRPr lang="en-GB" sz="4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850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97813" y="2402886"/>
            <a:ext cx="3348372" cy="29163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875" y="2942947"/>
            <a:ext cx="2268251" cy="1836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592796"/>
            <a:ext cx="6172200" cy="810090"/>
          </a:xfrm>
        </p:spPr>
        <p:txBody>
          <a:bodyPr/>
          <a:lstStyle/>
          <a:p>
            <a:r>
              <a:rPr lang="en-GB" dirty="0" smtClean="0"/>
              <a:t>Circle of Influence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82883" y="3421092"/>
            <a:ext cx="1378233" cy="87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2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Circle of Influence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GB" sz="4800" dirty="0">
                <a:solidFill>
                  <a:prstClr val="black"/>
                </a:solidFill>
              </a:rPr>
              <a:t>Work together to come up with </a:t>
            </a:r>
            <a:r>
              <a:rPr lang="en-GB" sz="4800" dirty="0" smtClean="0">
                <a:solidFill>
                  <a:prstClr val="black"/>
                </a:solidFill>
              </a:rPr>
              <a:t>a list of what these influences might be?</a:t>
            </a:r>
            <a:endParaRPr lang="en-GB" sz="4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310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Circle of Influence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 smtClean="0"/>
              <a:t>Close Family		Extended Family</a:t>
            </a:r>
          </a:p>
          <a:p>
            <a:pPr marL="0" indent="0">
              <a:buNone/>
            </a:pPr>
            <a:r>
              <a:rPr lang="en-GB" sz="3600" dirty="0" smtClean="0"/>
              <a:t>Close friends		Classmates </a:t>
            </a:r>
          </a:p>
          <a:p>
            <a:pPr marL="0" indent="0">
              <a:buNone/>
            </a:pPr>
            <a:r>
              <a:rPr lang="en-GB" sz="3600" dirty="0" smtClean="0"/>
              <a:t>Work colleagues	Teachers</a:t>
            </a:r>
          </a:p>
          <a:p>
            <a:pPr marL="0" indent="0">
              <a:buNone/>
            </a:pPr>
            <a:r>
              <a:rPr lang="en-GB" sz="3600" dirty="0" smtClean="0"/>
              <a:t>Coaches			Athletes</a:t>
            </a:r>
          </a:p>
          <a:p>
            <a:pPr marL="0" indent="0">
              <a:buNone/>
            </a:pPr>
            <a:r>
              <a:rPr lang="en-GB" sz="3600" dirty="0" smtClean="0"/>
              <a:t>Celebrities		Tech Companies</a:t>
            </a:r>
          </a:p>
        </p:txBody>
      </p:sp>
    </p:spTree>
    <p:extLst>
      <p:ext uri="{BB962C8B-B14F-4D97-AF65-F5344CB8AC3E}">
        <p14:creationId xmlns:p14="http://schemas.microsoft.com/office/powerpoint/2010/main" val="37740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Circle of Influence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600" dirty="0"/>
              <a:t>Musicians			Social Media Platforms</a:t>
            </a:r>
          </a:p>
          <a:p>
            <a:pPr marL="0" indent="0">
              <a:buNone/>
            </a:pPr>
            <a:r>
              <a:rPr lang="en-GB" sz="3600" dirty="0"/>
              <a:t>Online Gaming		Living </a:t>
            </a:r>
            <a:r>
              <a:rPr lang="en-GB" sz="3600" dirty="0" smtClean="0"/>
              <a:t>Environment</a:t>
            </a:r>
          </a:p>
          <a:p>
            <a:pPr marL="0" indent="0">
              <a:buNone/>
            </a:pPr>
            <a:r>
              <a:rPr lang="en-GB" sz="3600" dirty="0" smtClean="0"/>
              <a:t>Television			Radio Stations</a:t>
            </a:r>
          </a:p>
          <a:p>
            <a:pPr marL="0" indent="0">
              <a:buNone/>
            </a:pPr>
            <a:r>
              <a:rPr lang="en-GB" sz="3600" dirty="0" smtClean="0"/>
              <a:t>Income			Newspapers &amp; Magazines</a:t>
            </a:r>
          </a:p>
          <a:p>
            <a:pPr marL="0" indent="0">
              <a:buNone/>
            </a:pPr>
            <a:r>
              <a:rPr lang="en-GB" sz="3600" dirty="0" smtClean="0"/>
              <a:t>Websites			Pets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892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Circle of Influence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Politicians		</a:t>
            </a:r>
            <a:r>
              <a:rPr lang="en-GB" sz="3600" dirty="0" smtClean="0"/>
              <a:t>School</a:t>
            </a: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Travel 			Books</a:t>
            </a:r>
          </a:p>
          <a:p>
            <a:pPr marL="0" indent="0">
              <a:buNone/>
            </a:pPr>
            <a:r>
              <a:rPr lang="en-GB" sz="3600" dirty="0" smtClean="0"/>
              <a:t>Teammates		Mobile Phones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43088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9" descr="SOSLogo_high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55" y="5319714"/>
            <a:ext cx="1458515" cy="57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22" descr="12mmMarkRG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9" y="5103020"/>
            <a:ext cx="440531" cy="74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dualSGstacked_Col_print (5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67" y="5103020"/>
            <a:ext cx="783431" cy="78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789635" y="944167"/>
            <a:ext cx="3249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FFFFFF"/>
                </a:solidFill>
              </a:rPr>
              <a:t>Sense Over Sectarianism</a:t>
            </a:r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1143000" y="857251"/>
            <a:ext cx="6858000" cy="789385"/>
            <a:chOff x="0" y="0"/>
            <a:chExt cx="5760" cy="663"/>
          </a:xfrm>
        </p:grpSpPr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57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1383" y="73"/>
              <a:ext cx="2729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 dirty="0">
                  <a:solidFill>
                    <a:srgbClr val="FFFFFF"/>
                  </a:solidFill>
                </a:rPr>
                <a:t>Sense Over Sectarianism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0" y="618"/>
              <a:ext cx="5760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0411" y="1759745"/>
            <a:ext cx="8256389" cy="71960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RECAP of Past 3 Sessions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0411" y="2377938"/>
            <a:ext cx="8256389" cy="266793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Employment, Social Media &amp; Sectarianism</a:t>
            </a:r>
          </a:p>
          <a:p>
            <a:r>
              <a:rPr lang="en-GB" dirty="0" smtClean="0"/>
              <a:t>Definitions of P, D, B &amp; S</a:t>
            </a:r>
          </a:p>
          <a:p>
            <a:r>
              <a:rPr lang="en-GB" dirty="0" smtClean="0"/>
              <a:t>Digital Footprints</a:t>
            </a:r>
          </a:p>
          <a:p>
            <a:r>
              <a:rPr lang="en-GB" dirty="0" smtClean="0"/>
              <a:t>Social Media Platforms</a:t>
            </a:r>
          </a:p>
          <a:p>
            <a:r>
              <a:rPr lang="en-GB" dirty="0" smtClean="0"/>
              <a:t>Hate Crime &amp; Offending Behaviours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Circle of Influence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sz="4800" dirty="0" smtClean="0">
                <a:solidFill>
                  <a:prstClr val="black"/>
                </a:solidFill>
              </a:rPr>
              <a:t>Individually work out what circles your influences might be in?</a:t>
            </a:r>
          </a:p>
          <a:p>
            <a:pPr marL="0" lvl="0" indent="0">
              <a:buNone/>
            </a:pPr>
            <a:r>
              <a:rPr lang="en-GB" sz="4800" dirty="0" smtClean="0">
                <a:solidFill>
                  <a:prstClr val="black"/>
                </a:solidFill>
              </a:rPr>
              <a:t>Primary, Secondary or Outside</a:t>
            </a:r>
            <a:endParaRPr lang="en-GB" sz="4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8995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97813" y="2402886"/>
            <a:ext cx="3348372" cy="29163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875" y="2942947"/>
            <a:ext cx="2268251" cy="1836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592796"/>
            <a:ext cx="6172200" cy="810090"/>
          </a:xfrm>
        </p:spPr>
        <p:txBody>
          <a:bodyPr/>
          <a:lstStyle/>
          <a:p>
            <a:r>
              <a:rPr lang="en-GB" dirty="0" smtClean="0"/>
              <a:t>Circle of Influence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82883" y="3421092"/>
            <a:ext cx="1378233" cy="87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1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Circle of Influence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4800" dirty="0" smtClean="0">
                <a:solidFill>
                  <a:prstClr val="black"/>
                </a:solidFill>
              </a:rPr>
              <a:t>Individually work out which of your own influences are positive, negative, or perhaps both </a:t>
            </a:r>
            <a:r>
              <a:rPr lang="en-GB" sz="4800" dirty="0" smtClean="0">
                <a:solidFill>
                  <a:prstClr val="black"/>
                </a:solidFill>
              </a:rPr>
              <a:t>at </a:t>
            </a:r>
            <a:r>
              <a:rPr lang="en-GB" sz="4800" dirty="0" smtClean="0">
                <a:solidFill>
                  <a:prstClr val="black"/>
                </a:solidFill>
              </a:rPr>
              <a:t>different times</a:t>
            </a:r>
            <a:endParaRPr lang="en-GB" sz="4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2710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7200" dirty="0" smtClean="0"/>
          </a:p>
          <a:p>
            <a:pPr marL="0" indent="0" algn="ctr">
              <a:buNone/>
            </a:pPr>
            <a:r>
              <a:rPr lang="en-GB" sz="5400" dirty="0" smtClean="0"/>
              <a:t>Any Questions???</a:t>
            </a:r>
            <a:endParaRPr lang="en-GB" sz="5400" dirty="0"/>
          </a:p>
          <a:p>
            <a:pPr marL="0" indent="0" algn="ctr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5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936104"/>
          </a:xfrm>
        </p:spPr>
        <p:txBody>
          <a:bodyPr/>
          <a:lstStyle/>
          <a:p>
            <a:r>
              <a:rPr lang="en-GB" dirty="0" smtClean="0"/>
              <a:t>Twitter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/>
            <a:endParaRPr lang="en-GB" sz="5400" b="1" dirty="0" smtClean="0"/>
          </a:p>
          <a:p>
            <a:pPr marL="0" indent="0" algn="ctr">
              <a:buNone/>
            </a:pPr>
            <a:r>
              <a:rPr lang="en-GB" sz="5400" b="1" dirty="0" smtClean="0"/>
              <a:t>@</a:t>
            </a:r>
            <a:r>
              <a:rPr lang="en-GB" sz="5400" b="1" dirty="0" err="1" smtClean="0"/>
              <a:t>sos_glasgow</a:t>
            </a:r>
            <a:endParaRPr lang="en-GB" sz="5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94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Employment, Social Media &amp; Sectarianism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Autofit/>
          </a:bodyPr>
          <a:lstStyle/>
          <a:p>
            <a:r>
              <a:rPr lang="en-GB" dirty="0" smtClean="0"/>
              <a:t>The opportunity to gain, or keep, an employed position is increasingly influenced by the “Digital Footprint” of an applicant or employee.</a:t>
            </a:r>
          </a:p>
          <a:p>
            <a:r>
              <a:rPr lang="en-GB" dirty="0" smtClean="0"/>
              <a:t>Offensive behaviour &amp; hate crime including Sectarianism is a key component of this situation. </a:t>
            </a:r>
          </a:p>
        </p:txBody>
      </p:sp>
    </p:spTree>
    <p:extLst>
      <p:ext uri="{BB962C8B-B14F-4D97-AF65-F5344CB8AC3E}">
        <p14:creationId xmlns:p14="http://schemas.microsoft.com/office/powerpoint/2010/main" val="144330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dirty="0" smtClean="0"/>
              <a:t>Prejudice: </a:t>
            </a:r>
            <a:r>
              <a:rPr lang="en-GB" sz="4000" dirty="0"/>
              <a:t>preconceived opinion that is not based on reason or actual experience</a:t>
            </a:r>
          </a:p>
          <a:p>
            <a:pPr marL="0" indent="0" algn="ctr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0644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sz="4000" dirty="0" smtClean="0"/>
              <a:t>Discrimination: </a:t>
            </a:r>
            <a:r>
              <a:rPr lang="en-GB" sz="4000" dirty="0"/>
              <a:t>the unjust or prejudicial treatment of different categories of people, especially on the grounds of race, age, or sex</a:t>
            </a:r>
          </a:p>
          <a:p>
            <a:pPr marL="0" indent="0" algn="ctr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2227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sz="4000" dirty="0" smtClean="0"/>
              <a:t>Bigotry: </a:t>
            </a:r>
            <a:r>
              <a:rPr lang="en-GB" sz="4000" dirty="0"/>
              <a:t>intolerance towards those who hold different opinions from oneself</a:t>
            </a:r>
          </a:p>
          <a:p>
            <a:pPr marL="0" indent="0" algn="ctr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79558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08112"/>
          </a:xfrm>
        </p:spPr>
        <p:txBody>
          <a:bodyPr>
            <a:normAutofit/>
          </a:bodyPr>
          <a:lstStyle/>
          <a:p>
            <a:r>
              <a:rPr lang="en-GB" dirty="0" smtClean="0"/>
              <a:t>Working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 smtClean="0"/>
              <a:t>Sectarianism is Prejudice, Discrimination and Bigotry between 2 or more groups within the same religion, which is often experienced through football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7468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Digital Footprint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dirty="0" smtClean="0"/>
              <a:t>Digital Footprint: the </a:t>
            </a:r>
            <a:r>
              <a:rPr lang="en-GB" sz="4000" dirty="0"/>
              <a:t>information about a particular person that exists on the Internet as a result of their online activity</a:t>
            </a:r>
          </a:p>
        </p:txBody>
      </p:sp>
    </p:spTree>
    <p:extLst>
      <p:ext uri="{BB962C8B-B14F-4D97-AF65-F5344CB8AC3E}">
        <p14:creationId xmlns:p14="http://schemas.microsoft.com/office/powerpoint/2010/main" val="368564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Equality Act 2010 </a:t>
            </a:r>
            <a:br>
              <a:rPr lang="en-GB" dirty="0" smtClean="0"/>
            </a:br>
            <a:r>
              <a:rPr lang="en-GB" dirty="0" smtClean="0"/>
              <a:t>Protected 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/>
              <a:t>Race</a:t>
            </a:r>
          </a:p>
          <a:p>
            <a:pPr algn="ctr"/>
            <a:r>
              <a:rPr lang="en-GB" sz="2400" b="1" dirty="0" smtClean="0"/>
              <a:t>Religion or Belief</a:t>
            </a:r>
          </a:p>
          <a:p>
            <a:pPr algn="ctr"/>
            <a:r>
              <a:rPr lang="en-GB" sz="2400" b="1" dirty="0" smtClean="0"/>
              <a:t>Gender</a:t>
            </a:r>
          </a:p>
          <a:p>
            <a:pPr algn="ctr"/>
            <a:r>
              <a:rPr lang="en-GB" sz="2400" b="1" dirty="0" smtClean="0"/>
              <a:t>Sexuality</a:t>
            </a:r>
          </a:p>
          <a:p>
            <a:pPr algn="ctr"/>
            <a:r>
              <a:rPr lang="en-GB" sz="2400" b="1" dirty="0" smtClean="0"/>
              <a:t>Marriage or Civil Partnership</a:t>
            </a:r>
          </a:p>
          <a:p>
            <a:pPr algn="ctr"/>
            <a:r>
              <a:rPr lang="en-GB" sz="2400" b="1" dirty="0" smtClean="0"/>
              <a:t>Pregnancy &amp; Maternity</a:t>
            </a:r>
          </a:p>
          <a:p>
            <a:pPr algn="ctr"/>
            <a:r>
              <a:rPr lang="en-GB" sz="2400" b="1" dirty="0" smtClean="0"/>
              <a:t>Transgender</a:t>
            </a:r>
          </a:p>
          <a:p>
            <a:pPr algn="ctr"/>
            <a:r>
              <a:rPr lang="en-GB" sz="2400" b="1" dirty="0" smtClean="0"/>
              <a:t>Age</a:t>
            </a:r>
          </a:p>
          <a:p>
            <a:pPr algn="ctr"/>
            <a:r>
              <a:rPr lang="en-GB" sz="2400" b="1" dirty="0" smtClean="0"/>
              <a:t>Disability</a:t>
            </a:r>
          </a:p>
        </p:txBody>
      </p:sp>
    </p:spTree>
    <p:extLst>
      <p:ext uri="{BB962C8B-B14F-4D97-AF65-F5344CB8AC3E}">
        <p14:creationId xmlns:p14="http://schemas.microsoft.com/office/powerpoint/2010/main" val="193635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6154</TotalTime>
  <Words>480</Words>
  <Application>Microsoft Office PowerPoint</Application>
  <PresentationFormat>On-screen Show (4:3)</PresentationFormat>
  <Paragraphs>88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Employment, Social Media &amp; Sectarianism</vt:lpstr>
      <vt:lpstr>RECAP of Past 3 Sessions</vt:lpstr>
      <vt:lpstr>Employment, Social Media &amp; Sectarianism</vt:lpstr>
      <vt:lpstr>Definition</vt:lpstr>
      <vt:lpstr>Definition</vt:lpstr>
      <vt:lpstr>Definition</vt:lpstr>
      <vt:lpstr>Working Definition</vt:lpstr>
      <vt:lpstr>Digital Footprint Definition</vt:lpstr>
      <vt:lpstr>Equality Act 2010  Protected Characteristics</vt:lpstr>
      <vt:lpstr>Offence</vt:lpstr>
      <vt:lpstr>Hate Crime</vt:lpstr>
      <vt:lpstr>Hate Crime / Behaviours</vt:lpstr>
      <vt:lpstr>Circle of Influence</vt:lpstr>
      <vt:lpstr>Circle of Influence</vt:lpstr>
      <vt:lpstr>Circle of Influence</vt:lpstr>
      <vt:lpstr>Circle of Influence</vt:lpstr>
      <vt:lpstr>Circle of Influence</vt:lpstr>
      <vt:lpstr>Circle of Influence</vt:lpstr>
      <vt:lpstr>Circle of Influence</vt:lpstr>
      <vt:lpstr>Circle of Influence</vt:lpstr>
      <vt:lpstr>Circle of Influence</vt:lpstr>
      <vt:lpstr>Circle of Influence</vt:lpstr>
      <vt:lpstr>PowerPoint Presentation</vt:lpstr>
      <vt:lpstr>Twitter Details</vt:lpstr>
    </vt:vector>
  </TitlesOfParts>
  <Company>GCC Corporate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Thomson, Susan (ED)</dc:creator>
  <cp:lastModifiedBy>Adams, Mark (Education)</cp:lastModifiedBy>
  <cp:revision>67</cp:revision>
  <cp:lastPrinted>2015-08-20T13:02:34Z</cp:lastPrinted>
  <dcterms:created xsi:type="dcterms:W3CDTF">2015-08-11T13:26:38Z</dcterms:created>
  <dcterms:modified xsi:type="dcterms:W3CDTF">2018-11-06T10:42:15Z</dcterms:modified>
</cp:coreProperties>
</file>