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handoutMasterIdLst>
    <p:handoutMasterId r:id="rId18"/>
  </p:handoutMasterIdLst>
  <p:sldIdLst>
    <p:sldId id="256" r:id="rId3"/>
    <p:sldId id="272" r:id="rId4"/>
    <p:sldId id="271" r:id="rId5"/>
    <p:sldId id="258" r:id="rId6"/>
    <p:sldId id="257" r:id="rId7"/>
    <p:sldId id="269" r:id="rId8"/>
    <p:sldId id="259" r:id="rId9"/>
    <p:sldId id="262" r:id="rId10"/>
    <p:sldId id="263" r:id="rId11"/>
    <p:sldId id="268" r:id="rId12"/>
    <p:sldId id="264" r:id="rId13"/>
    <p:sldId id="265" r:id="rId14"/>
    <p:sldId id="267" r:id="rId15"/>
    <p:sldId id="270" r:id="rId16"/>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F"/>
    <a:srgbClr val="CCFFFF"/>
    <a:srgbClr val="B9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45" autoAdjust="0"/>
  </p:normalViewPr>
  <p:slideViewPr>
    <p:cSldViewPr>
      <p:cViewPr varScale="1">
        <p:scale>
          <a:sx n="69" d="100"/>
          <a:sy n="69" d="100"/>
        </p:scale>
        <p:origin x="5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SIMD Comparison between</a:t>
            </a:r>
            <a:r>
              <a:rPr lang="en-GB" baseline="0"/>
              <a:t> WDC </a:t>
            </a:r>
          </a:p>
          <a:p>
            <a:pPr>
              <a:defRPr/>
            </a:pPr>
            <a:r>
              <a:rPr lang="en-GB" baseline="0"/>
              <a:t>and St. Michael's Primary</a:t>
            </a:r>
            <a:endParaRPr lang="en-GB"/>
          </a:p>
        </c:rich>
      </c:tx>
      <c:layout>
        <c:manualLayout>
          <c:xMode val="edge"/>
          <c:yMode val="edge"/>
          <c:x val="0.12302043302607651"/>
          <c:y val="7.619047619047619E-3"/>
        </c:manualLayout>
      </c:layout>
      <c:overlay val="0"/>
    </c:title>
    <c:autoTitleDeleted val="0"/>
    <c:plotArea>
      <c:layout/>
      <c:barChart>
        <c:barDir val="col"/>
        <c:grouping val="clustered"/>
        <c:varyColors val="0"/>
        <c:ser>
          <c:idx val="0"/>
          <c:order val="0"/>
          <c:tx>
            <c:strRef>
              <c:f>Sheet1!$B$1</c:f>
              <c:strCache>
                <c:ptCount val="1"/>
                <c:pt idx="0">
                  <c:v>WDC</c:v>
                </c:pt>
              </c:strCache>
            </c:strRef>
          </c:tx>
          <c:invertIfNegative val="0"/>
          <c:val>
            <c:numRef>
              <c:f>Sheet1!$B$2:$B$11</c:f>
              <c:numCache>
                <c:formatCode>General</c:formatCode>
                <c:ptCount val="10"/>
                <c:pt idx="0">
                  <c:v>20</c:v>
                </c:pt>
                <c:pt idx="1">
                  <c:v>26</c:v>
                </c:pt>
                <c:pt idx="2">
                  <c:v>15</c:v>
                </c:pt>
                <c:pt idx="3">
                  <c:v>13</c:v>
                </c:pt>
                <c:pt idx="4">
                  <c:v>7</c:v>
                </c:pt>
                <c:pt idx="5">
                  <c:v>6</c:v>
                </c:pt>
                <c:pt idx="6">
                  <c:v>6</c:v>
                </c:pt>
                <c:pt idx="7">
                  <c:v>4</c:v>
                </c:pt>
                <c:pt idx="8">
                  <c:v>2</c:v>
                </c:pt>
                <c:pt idx="9">
                  <c:v>2</c:v>
                </c:pt>
              </c:numCache>
            </c:numRef>
          </c:val>
          <c:extLst>
            <c:ext xmlns:c16="http://schemas.microsoft.com/office/drawing/2014/chart" uri="{C3380CC4-5D6E-409C-BE32-E72D297353CC}">
              <c16:uniqueId val="{00000000-8698-4761-BEBF-3FC9D7D149D0}"/>
            </c:ext>
          </c:extLst>
        </c:ser>
        <c:ser>
          <c:idx val="1"/>
          <c:order val="1"/>
          <c:tx>
            <c:strRef>
              <c:f>Sheet1!$C$1</c:f>
              <c:strCache>
                <c:ptCount val="1"/>
                <c:pt idx="0">
                  <c:v>St. Michael's Primary</c:v>
                </c:pt>
              </c:strCache>
            </c:strRef>
          </c:tx>
          <c:invertIfNegative val="0"/>
          <c:val>
            <c:numRef>
              <c:f>Sheet1!$C$2:$C$11</c:f>
              <c:numCache>
                <c:formatCode>General</c:formatCode>
                <c:ptCount val="10"/>
                <c:pt idx="0">
                  <c:v>44</c:v>
                </c:pt>
                <c:pt idx="1">
                  <c:v>29</c:v>
                </c:pt>
                <c:pt idx="2">
                  <c:v>3</c:v>
                </c:pt>
                <c:pt idx="3">
                  <c:v>7</c:v>
                </c:pt>
                <c:pt idx="4">
                  <c:v>1</c:v>
                </c:pt>
                <c:pt idx="5">
                  <c:v>10</c:v>
                </c:pt>
                <c:pt idx="6">
                  <c:v>1</c:v>
                </c:pt>
                <c:pt idx="7">
                  <c:v>4</c:v>
                </c:pt>
                <c:pt idx="8">
                  <c:v>1</c:v>
                </c:pt>
                <c:pt idx="9">
                  <c:v>1</c:v>
                </c:pt>
              </c:numCache>
            </c:numRef>
          </c:val>
          <c:extLst>
            <c:ext xmlns:c16="http://schemas.microsoft.com/office/drawing/2014/chart" uri="{C3380CC4-5D6E-409C-BE32-E72D297353CC}">
              <c16:uniqueId val="{00000001-8698-4761-BEBF-3FC9D7D149D0}"/>
            </c:ext>
          </c:extLst>
        </c:ser>
        <c:dLbls>
          <c:showLegendKey val="0"/>
          <c:showVal val="0"/>
          <c:showCatName val="0"/>
          <c:showSerName val="0"/>
          <c:showPercent val="0"/>
          <c:showBubbleSize val="0"/>
        </c:dLbls>
        <c:gapWidth val="150"/>
        <c:axId val="125466880"/>
        <c:axId val="125477248"/>
      </c:barChart>
      <c:catAx>
        <c:axId val="125466880"/>
        <c:scaling>
          <c:orientation val="minMax"/>
        </c:scaling>
        <c:delete val="0"/>
        <c:axPos val="b"/>
        <c:title>
          <c:tx>
            <c:rich>
              <a:bodyPr/>
              <a:lstStyle/>
              <a:p>
                <a:pPr>
                  <a:defRPr/>
                </a:pPr>
                <a:r>
                  <a:rPr lang="en-GB"/>
                  <a:t>SIMD</a:t>
                </a:r>
              </a:p>
            </c:rich>
          </c:tx>
          <c:overlay val="0"/>
        </c:title>
        <c:majorTickMark val="out"/>
        <c:minorTickMark val="none"/>
        <c:tickLblPos val="nextTo"/>
        <c:crossAx val="125477248"/>
        <c:crosses val="autoZero"/>
        <c:auto val="1"/>
        <c:lblAlgn val="ctr"/>
        <c:lblOffset val="100"/>
        <c:noMultiLvlLbl val="0"/>
      </c:catAx>
      <c:valAx>
        <c:axId val="125477248"/>
        <c:scaling>
          <c:orientation val="minMax"/>
        </c:scaling>
        <c:delete val="0"/>
        <c:axPos val="l"/>
        <c:majorGridlines/>
        <c:title>
          <c:tx>
            <c:rich>
              <a:bodyPr rot="0" vert="wordArtVert"/>
              <a:lstStyle/>
              <a:p>
                <a:pPr>
                  <a:defRPr/>
                </a:pPr>
                <a:r>
                  <a:rPr lang="en-GB"/>
                  <a:t>Percentages</a:t>
                </a:r>
              </a:p>
            </c:rich>
          </c:tx>
          <c:overlay val="0"/>
        </c:title>
        <c:numFmt formatCode="General" sourceLinked="1"/>
        <c:majorTickMark val="out"/>
        <c:minorTickMark val="none"/>
        <c:tickLblPos val="nextTo"/>
        <c:crossAx val="125466880"/>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8B92FE7E-4A24-43CC-94A7-C8BE32AEC132}" type="datetimeFigureOut">
              <a:rPr lang="en-GB" smtClean="0"/>
              <a:t>04/04/2018</a:t>
            </a:fld>
            <a:endParaRPr lang="en-GB"/>
          </a:p>
        </p:txBody>
      </p:sp>
      <p:sp>
        <p:nvSpPr>
          <p:cNvPr id="4" name="Footer Placeholder 3"/>
          <p:cNvSpPr>
            <a:spLocks noGrp="1"/>
          </p:cNvSpPr>
          <p:nvPr>
            <p:ph type="ftr" sz="quarter" idx="2"/>
          </p:nvPr>
        </p:nvSpPr>
        <p:spPr>
          <a:xfrm>
            <a:off x="1" y="9428164"/>
            <a:ext cx="288766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488" y="9428164"/>
            <a:ext cx="2887662" cy="496887"/>
          </a:xfrm>
          <a:prstGeom prst="rect">
            <a:avLst/>
          </a:prstGeom>
        </p:spPr>
        <p:txBody>
          <a:bodyPr vert="horz" lIns="91440" tIns="45720" rIns="91440" bIns="45720" rtlCol="0" anchor="b"/>
          <a:lstStyle>
            <a:lvl1pPr algn="r">
              <a:defRPr sz="1200"/>
            </a:lvl1pPr>
          </a:lstStyle>
          <a:p>
            <a:fld id="{A9322A96-3323-437E-B2D5-7FDB024A1BCB}" type="slidenum">
              <a:rPr lang="en-GB" smtClean="0"/>
              <a:t>‹#›</a:t>
            </a:fld>
            <a:endParaRPr lang="en-GB"/>
          </a:p>
        </p:txBody>
      </p:sp>
    </p:spTree>
    <p:extLst>
      <p:ext uri="{BB962C8B-B14F-4D97-AF65-F5344CB8AC3E}">
        <p14:creationId xmlns:p14="http://schemas.microsoft.com/office/powerpoint/2010/main" val="36544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7186" cy="4963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1" y="1"/>
            <a:ext cx="2887186" cy="496331"/>
          </a:xfrm>
          <a:prstGeom prst="rect">
            <a:avLst/>
          </a:prstGeom>
        </p:spPr>
        <p:txBody>
          <a:bodyPr vert="horz" lIns="91440" tIns="45720" rIns="91440" bIns="45720" rtlCol="0"/>
          <a:lstStyle>
            <a:lvl1pPr algn="r">
              <a:defRPr sz="1200"/>
            </a:lvl1pPr>
          </a:lstStyle>
          <a:p>
            <a:fld id="{47244AFA-01EC-43F5-BD2E-671A3C1C2AE6}" type="datetimeFigureOut">
              <a:rPr lang="en-GB" smtClean="0"/>
              <a:t>04/04/2018</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887186" cy="4963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1" y="9428584"/>
            <a:ext cx="2887186" cy="496331"/>
          </a:xfrm>
          <a:prstGeom prst="rect">
            <a:avLst/>
          </a:prstGeom>
        </p:spPr>
        <p:txBody>
          <a:bodyPr vert="horz" lIns="91440" tIns="45720" rIns="91440" bIns="45720" rtlCol="0" anchor="b"/>
          <a:lstStyle>
            <a:lvl1pPr algn="r">
              <a:defRPr sz="1200"/>
            </a:lvl1pPr>
          </a:lstStyle>
          <a:p>
            <a:fld id="{40D31DF9-96EF-42B1-AB4E-E6A03484721A}" type="slidenum">
              <a:rPr lang="en-GB" smtClean="0"/>
              <a:t>‹#›</a:t>
            </a:fld>
            <a:endParaRPr lang="en-GB"/>
          </a:p>
        </p:txBody>
      </p:sp>
    </p:spTree>
    <p:extLst>
      <p:ext uri="{BB962C8B-B14F-4D97-AF65-F5344CB8AC3E}">
        <p14:creationId xmlns:p14="http://schemas.microsoft.com/office/powerpoint/2010/main" val="142217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with a strong commitment to improving learning, raising attainment and narrowing the poverty related attainment gap</a:t>
            </a:r>
          </a:p>
          <a:p>
            <a:endParaRPr lang="en-GB" dirty="0"/>
          </a:p>
        </p:txBody>
      </p:sp>
      <p:sp>
        <p:nvSpPr>
          <p:cNvPr id="4" name="Slide Number Placeholder 3"/>
          <p:cNvSpPr>
            <a:spLocks noGrp="1"/>
          </p:cNvSpPr>
          <p:nvPr>
            <p:ph type="sldNum" sz="quarter" idx="10"/>
          </p:nvPr>
        </p:nvSpPr>
        <p:spPr/>
        <p:txBody>
          <a:bodyPr/>
          <a:lstStyle/>
          <a:p>
            <a:fld id="{40D31DF9-96EF-42B1-AB4E-E6A03484721A}" type="slidenum">
              <a:rPr lang="en-GB" smtClean="0"/>
              <a:t>3</a:t>
            </a:fld>
            <a:endParaRPr lang="en-GB"/>
          </a:p>
        </p:txBody>
      </p:sp>
    </p:spTree>
    <p:extLst>
      <p:ext uri="{BB962C8B-B14F-4D97-AF65-F5344CB8AC3E}">
        <p14:creationId xmlns:p14="http://schemas.microsoft.com/office/powerpoint/2010/main" val="304265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Arial" panose="020B0604020202020204" pitchFamily="34" charset="0"/>
                <a:cs typeface="Arial" panose="020B0604020202020204" pitchFamily="34" charset="0"/>
              </a:rPr>
              <a:t>2 e.g. psychologist or pupil and family support workers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Arial" panose="020B0604020202020204" pitchFamily="34" charset="0"/>
                <a:cs typeface="Arial" panose="020B0604020202020204" pitchFamily="34" charset="0"/>
              </a:rPr>
              <a:t>3</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status reports and highlight reports through a website on </a:t>
            </a:r>
            <a:r>
              <a:rPr lang="en-GB" sz="1200" dirty="0" err="1" smtClean="0">
                <a:latin typeface="Arial" panose="020B0604020202020204" pitchFamily="34" charset="0"/>
                <a:cs typeface="Arial" panose="020B0604020202020204" pitchFamily="34" charset="0"/>
              </a:rPr>
              <a:t>Ourcloud</a:t>
            </a:r>
            <a:endParaRPr lang="en-GB" sz="120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Arial" panose="020B0604020202020204" pitchFamily="34" charset="0"/>
                <a:cs typeface="Arial" panose="020B0604020202020204" pitchFamily="34" charset="0"/>
              </a:rPr>
              <a:t>4 e.g. </a:t>
            </a:r>
            <a:r>
              <a:rPr lang="en-GB" sz="1200" dirty="0" err="1" smtClean="0">
                <a:latin typeface="Arial" panose="020B0604020202020204" pitchFamily="34" charset="0"/>
                <a:cs typeface="Arial" panose="020B0604020202020204" pitchFamily="34" charset="0"/>
              </a:rPr>
              <a:t>Tullochan</a:t>
            </a:r>
            <a:r>
              <a:rPr lang="en-GB" sz="1200" dirty="0" smtClean="0">
                <a:latin typeface="Arial" panose="020B0604020202020204" pitchFamily="34" charset="0"/>
                <a:cs typeface="Arial" panose="020B0604020202020204" pitchFamily="34" charset="0"/>
              </a:rPr>
              <a:t> Trust, Working 4 U, The Spark, Prince’s Trust, Glasgow University.</a:t>
            </a:r>
          </a:p>
          <a:p>
            <a:r>
              <a:rPr lang="en-GB" b="1" dirty="0" err="1" smtClean="0">
                <a:latin typeface="Arial" panose="020B0604020202020204" pitchFamily="34" charset="0"/>
                <a:cs typeface="Arial" panose="020B0604020202020204" pitchFamily="34" charset="0"/>
              </a:rPr>
              <a:t>Tullochan</a:t>
            </a:r>
            <a:r>
              <a:rPr lang="en-GB" b="1" dirty="0" smtClean="0">
                <a:latin typeface="Arial" panose="020B0604020202020204" pitchFamily="34" charset="0"/>
                <a:cs typeface="Arial" panose="020B0604020202020204" pitchFamily="34" charset="0"/>
              </a:rPr>
              <a:t> </a:t>
            </a:r>
            <a:r>
              <a:rPr lang="en-GB" b="0" dirty="0" smtClean="0">
                <a:latin typeface="Arial" panose="020B0604020202020204" pitchFamily="34" charset="0"/>
                <a:cs typeface="Arial" panose="020B0604020202020204" pitchFamily="34" charset="0"/>
              </a:rPr>
              <a:t>Many of the young people we engage with are facing significant disadvantage and hardship which affects their ability to fulfil their potential.</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0D31DF9-96EF-42B1-AB4E-E6A03484721A}" type="slidenum">
              <a:rPr lang="en-GB" smtClean="0"/>
              <a:t>4</a:t>
            </a:fld>
            <a:endParaRPr lang="en-GB"/>
          </a:p>
        </p:txBody>
      </p:sp>
    </p:spTree>
    <p:extLst>
      <p:ext uri="{BB962C8B-B14F-4D97-AF65-F5344CB8AC3E}">
        <p14:creationId xmlns:p14="http://schemas.microsoft.com/office/powerpoint/2010/main" val="225435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are on our journey to close the poverty related attainment gap.  We expect progress for all learners and excellent progress for many.  We want all SIMD bands represented in the excellent progress category and will target support to ensure there are no patterns of lower attainment for children in lower SIMD bands.</a:t>
            </a:r>
          </a:p>
          <a:p>
            <a:endParaRPr lang="en-GB" dirty="0"/>
          </a:p>
        </p:txBody>
      </p:sp>
      <p:sp>
        <p:nvSpPr>
          <p:cNvPr id="4" name="Slide Number Placeholder 3"/>
          <p:cNvSpPr>
            <a:spLocks noGrp="1"/>
          </p:cNvSpPr>
          <p:nvPr>
            <p:ph type="sldNum" sz="quarter" idx="10"/>
          </p:nvPr>
        </p:nvSpPr>
        <p:spPr/>
        <p:txBody>
          <a:bodyPr/>
          <a:lstStyle/>
          <a:p>
            <a:fld id="{40D31DF9-96EF-42B1-AB4E-E6A03484721A}" type="slidenum">
              <a:rPr lang="en-GB" smtClean="0"/>
              <a:t>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Joseph Rowntree Foundation</a:t>
            </a:r>
          </a:p>
          <a:p>
            <a:r>
              <a:rPr lang="en-GB" dirty="0" smtClean="0"/>
              <a:t> The gap between children from</a:t>
            </a:r>
            <a:r>
              <a:rPr lang="en-GB" baseline="0" dirty="0" smtClean="0"/>
              <a:t> low income and high income household starts early. </a:t>
            </a:r>
            <a:r>
              <a:rPr lang="en-GB" dirty="0" smtClean="0"/>
              <a:t>By age 5, it is 10</a:t>
            </a:r>
            <a:r>
              <a:rPr lang="en-GB" baseline="0" dirty="0" smtClean="0"/>
              <a:t> months in problem solving development and 13 months in vocabulary.</a:t>
            </a:r>
            <a:endParaRPr lang="en-GB" dirty="0" smtClean="0"/>
          </a:p>
          <a:p>
            <a:r>
              <a:rPr lang="en-GB" baseline="0" dirty="0" smtClean="0"/>
              <a:t>The Scottish Attainment Challenge and the Pupil Equity Fund.</a:t>
            </a:r>
          </a:p>
          <a:p>
            <a:r>
              <a:rPr lang="en-GB" baseline="0" dirty="0" smtClean="0"/>
              <a:t>John Swinney talked at the EIS Conference 2016 and stated that there needs to be links between health and education.  How joined up is this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Growing up in Scotland Survey looks at reducing the gap between the least and most disadvantaged children.  </a:t>
            </a:r>
            <a:r>
              <a:rPr lang="en-GB" baseline="0" dirty="0" err="1" smtClean="0"/>
              <a:t>Sosu</a:t>
            </a:r>
            <a:r>
              <a:rPr lang="en-GB" baseline="0" dirty="0" smtClean="0"/>
              <a:t> and Ellis argue the need for better research and evaluation to improve policy and practice to enable a deeper understanding of how poverty affects attainment.</a:t>
            </a:r>
            <a:r>
              <a:rPr lang="en-GB" sz="1200" dirty="0" smtClean="0"/>
              <a:t> Reducing inequality requires policies in housing, criminal justice, taxation and healthcare.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Parental socio economic background has more influence than the school</a:t>
            </a:r>
            <a:r>
              <a:rPr lang="en-GB" sz="1200" baseline="0" dirty="0" smtClean="0"/>
              <a:t> attended.</a:t>
            </a:r>
            <a:endParaRPr lang="en-GB"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0D31DF9-96EF-42B1-AB4E-E6A03484721A}" type="slidenum">
              <a:rPr lang="en-GB" smtClean="0"/>
              <a:t>7</a:t>
            </a:fld>
            <a:endParaRPr lang="en-GB"/>
          </a:p>
        </p:txBody>
      </p:sp>
    </p:spTree>
    <p:extLst>
      <p:ext uri="{BB962C8B-B14F-4D97-AF65-F5344CB8AC3E}">
        <p14:creationId xmlns:p14="http://schemas.microsoft.com/office/powerpoint/2010/main" val="34206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Arial" pitchFamily="34" charset="0"/>
                <a:cs typeface="Arial" pitchFamily="34" charset="0"/>
              </a:rPr>
              <a:t>2 CHILD</a:t>
            </a:r>
            <a:r>
              <a:rPr lang="en-GB" sz="1200" baseline="0" dirty="0" smtClean="0">
                <a:latin typeface="Arial" pitchFamily="34" charset="0"/>
                <a:cs typeface="Arial" pitchFamily="34" charset="0"/>
              </a:rPr>
              <a:t> being most important</a:t>
            </a:r>
            <a:r>
              <a:rPr lang="en-GB" sz="1200" dirty="0" smtClean="0">
                <a:latin typeface="Arial" pitchFamily="34" charset="0"/>
                <a:cs typeface="Arial" pitchFamily="34" charset="0"/>
              </a:rPr>
              <a:t> (against, monthly transition meetings, their transfer of information , baseline assessments in literacy and numeracy)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Arial" pitchFamily="34" charset="0"/>
                <a:cs typeface="Arial" pitchFamily="34" charset="0"/>
              </a:rPr>
              <a:t>1&amp;2 children where there was a gap and identified focus groups for targeted interventions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Arial" pitchFamily="34" charset="0"/>
                <a:cs typeface="Arial" pitchFamily="34" charset="0"/>
              </a:rPr>
              <a:t>Timetables</a:t>
            </a:r>
            <a:r>
              <a:rPr lang="en-GB" sz="1200" baseline="0" dirty="0" smtClean="0">
                <a:latin typeface="Arial" pitchFamily="34" charset="0"/>
                <a:cs typeface="Arial" pitchFamily="34" charset="0"/>
              </a:rPr>
              <a:t> to allow links with feeder Early Years Centre – building links in learning</a:t>
            </a:r>
            <a:endParaRPr lang="en-GB" sz="1200" dirty="0" smtClean="0">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Arial" pitchFamily="34" charset="0"/>
                <a:cs typeface="Arial" pitchFamily="34" charset="0"/>
              </a:rPr>
              <a:t>NOT ALL</a:t>
            </a:r>
            <a:r>
              <a:rPr lang="en-GB" sz="1200" baseline="0" dirty="0" smtClean="0">
                <a:latin typeface="Arial" pitchFamily="34" charset="0"/>
                <a:cs typeface="Arial" pitchFamily="34" charset="0"/>
              </a:rPr>
              <a:t> children in deciles 1&amp;2 need support but some children out with these deciles who did require support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latin typeface="Arial" pitchFamily="34" charset="0"/>
                <a:cs typeface="Arial" pitchFamily="34" charset="0"/>
              </a:rPr>
              <a:t>Most support at P1 but targeted support also at p2 &amp; p3</a:t>
            </a:r>
            <a:endParaRPr lang="en-GB" sz="1200" dirty="0" smtClean="0">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smtClean="0">
              <a:latin typeface="Arial" pitchFamily="34" charset="0"/>
              <a:cs typeface="Arial" pitchFamily="34" charset="0"/>
            </a:endParaRPr>
          </a:p>
          <a:p>
            <a:endParaRPr lang="en-GB" dirty="0" smtClean="0"/>
          </a:p>
          <a:p>
            <a:r>
              <a:rPr lang="en-GB" dirty="0" smtClean="0"/>
              <a:t>Involved in CAR</a:t>
            </a:r>
          </a:p>
          <a:p>
            <a:r>
              <a:rPr lang="en-GB" dirty="0" smtClean="0"/>
              <a:t>Link with nursery (already targeting</a:t>
            </a:r>
            <a:r>
              <a:rPr lang="en-GB" baseline="0" dirty="0" smtClean="0"/>
              <a:t> support to nursery children preschool year)</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itchFamily="34" charset="0"/>
                <a:cs typeface="Arial" pitchFamily="34" charset="0"/>
              </a:rPr>
              <a:t>Tracked progress using 5 key measures: Attendance, Attainment, Exclusion, Engagement and Participation</a:t>
            </a:r>
          </a:p>
          <a:p>
            <a:endParaRPr lang="en-GB" dirty="0"/>
          </a:p>
        </p:txBody>
      </p:sp>
      <p:sp>
        <p:nvSpPr>
          <p:cNvPr id="4" name="Slide Number Placeholder 3"/>
          <p:cNvSpPr>
            <a:spLocks noGrp="1"/>
          </p:cNvSpPr>
          <p:nvPr>
            <p:ph type="sldNum" sz="quarter" idx="10"/>
          </p:nvPr>
        </p:nvSpPr>
        <p:spPr/>
        <p:txBody>
          <a:bodyPr/>
          <a:lstStyle/>
          <a:p>
            <a:fld id="{40D31DF9-96EF-42B1-AB4E-E6A03484721A}" type="slidenum">
              <a:rPr lang="en-GB" smtClean="0"/>
              <a:t>8</a:t>
            </a:fld>
            <a:endParaRPr lang="en-GB"/>
          </a:p>
        </p:txBody>
      </p:sp>
    </p:spTree>
    <p:extLst>
      <p:ext uri="{BB962C8B-B14F-4D97-AF65-F5344CB8AC3E}">
        <p14:creationId xmlns:p14="http://schemas.microsoft.com/office/powerpoint/2010/main" val="25827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Starting</a:t>
            </a:r>
            <a:r>
              <a:rPr lang="en-GB" baseline="0" dirty="0" smtClean="0"/>
              <a:t> point</a:t>
            </a:r>
          </a:p>
          <a:p>
            <a:r>
              <a:rPr lang="en-GB" baseline="0" dirty="0" smtClean="0"/>
              <a:t>Encouraging cross cutting life skills</a:t>
            </a:r>
          </a:p>
          <a:p>
            <a:r>
              <a:rPr lang="en-GB" baseline="0" dirty="0" smtClean="0"/>
              <a:t>Homework Club, Gymnastics Club, Playground Support</a:t>
            </a:r>
          </a:p>
          <a:p>
            <a:r>
              <a:rPr lang="en-GB" baseline="0" dirty="0" smtClean="0"/>
              <a:t>IMPACT </a:t>
            </a:r>
          </a:p>
          <a:p>
            <a:r>
              <a:rPr lang="en-GB" baseline="0" dirty="0" smtClean="0"/>
              <a:t>Positive relationships built in small group and 1-1 situations</a:t>
            </a:r>
          </a:p>
          <a:p>
            <a:r>
              <a:rPr lang="en-GB" baseline="0" dirty="0" smtClean="0"/>
              <a:t>Increased engagement in afterschool clubs, improvement in approaches to play in the playground</a:t>
            </a:r>
          </a:p>
          <a:p>
            <a:r>
              <a:rPr lang="en-GB" baseline="0" dirty="0" smtClean="0"/>
              <a:t>Built relationships across </a:t>
            </a:r>
            <a:r>
              <a:rPr lang="en-GB" baseline="0" dirty="0" err="1" smtClean="0"/>
              <a:t>h&amp;wb</a:t>
            </a:r>
            <a:r>
              <a:rPr lang="en-GB" baseline="0" dirty="0" smtClean="0"/>
              <a:t>, literacy, numeracy which has engaged children with a range of needs to feel welcomed and valued in the whole school environment</a:t>
            </a:r>
          </a:p>
          <a:p>
            <a:r>
              <a:rPr lang="en-GB" dirty="0" smtClean="0"/>
              <a:t>TARGETED</a:t>
            </a:r>
            <a:r>
              <a:rPr lang="en-GB" baseline="0" dirty="0" smtClean="0"/>
              <a:t> SUPPORT PLANS</a:t>
            </a:r>
            <a:endParaRPr lang="en-GB" dirty="0"/>
          </a:p>
        </p:txBody>
      </p:sp>
      <p:sp>
        <p:nvSpPr>
          <p:cNvPr id="4" name="Slide Number Placeholder 3"/>
          <p:cNvSpPr>
            <a:spLocks noGrp="1"/>
          </p:cNvSpPr>
          <p:nvPr>
            <p:ph type="sldNum" sz="quarter" idx="10"/>
          </p:nvPr>
        </p:nvSpPr>
        <p:spPr/>
        <p:txBody>
          <a:bodyPr/>
          <a:lstStyle/>
          <a:p>
            <a:fld id="{40D31DF9-96EF-42B1-AB4E-E6A03484721A}" type="slidenum">
              <a:rPr lang="en-GB" smtClean="0"/>
              <a:t>9</a:t>
            </a:fld>
            <a:endParaRPr lang="en-GB"/>
          </a:p>
        </p:txBody>
      </p:sp>
    </p:spTree>
    <p:extLst>
      <p:ext uri="{BB962C8B-B14F-4D97-AF65-F5344CB8AC3E}">
        <p14:creationId xmlns:p14="http://schemas.microsoft.com/office/powerpoint/2010/main" val="37219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Parental Engagement-</a:t>
            </a:r>
            <a:r>
              <a:rPr lang="en-GB" baseline="0" dirty="0" smtClean="0"/>
              <a:t> Effective parental involvements programmes on helping parents to use appropriate strategies to support their children's learning have a positive impact on reducing the attainment gap</a:t>
            </a:r>
            <a:endParaRPr lang="en-GB" dirty="0" smtClean="0"/>
          </a:p>
          <a:p>
            <a:r>
              <a:rPr lang="en-GB" dirty="0" smtClean="0"/>
              <a:t>CAR</a:t>
            </a:r>
            <a:r>
              <a:rPr lang="en-GB" baseline="0" dirty="0" smtClean="0"/>
              <a:t> – </a:t>
            </a:r>
          </a:p>
          <a:p>
            <a:r>
              <a:rPr lang="en-GB" baseline="0" dirty="0" smtClean="0"/>
              <a:t>Intervention targets our P1 children and also preschool children </a:t>
            </a:r>
          </a:p>
          <a:p>
            <a:r>
              <a:rPr lang="en-GB" baseline="0" dirty="0" smtClean="0"/>
              <a:t>Professional dialogue and links</a:t>
            </a:r>
          </a:p>
          <a:p>
            <a:r>
              <a:rPr lang="en-GB" baseline="0" dirty="0" smtClean="0"/>
              <a:t>Question, Pre/post questionnaires and daily child, parental workshops</a:t>
            </a:r>
          </a:p>
          <a:p>
            <a:r>
              <a:rPr lang="en-GB" baseline="0" dirty="0" smtClean="0"/>
              <a:t>Early stages but hope to measure impact </a:t>
            </a:r>
          </a:p>
          <a:p>
            <a:r>
              <a:rPr lang="en-GB" baseline="0" dirty="0" smtClean="0"/>
              <a:t>Breaking down barriers with parents before starting school</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0D31DF9-96EF-42B1-AB4E-E6A03484721A}" type="slidenum">
              <a:rPr lang="en-GB" smtClean="0"/>
              <a:t>10</a:t>
            </a:fld>
            <a:endParaRPr lang="en-GB"/>
          </a:p>
        </p:txBody>
      </p:sp>
    </p:spTree>
    <p:extLst>
      <p:ext uri="{BB962C8B-B14F-4D97-AF65-F5344CB8AC3E}">
        <p14:creationId xmlns:p14="http://schemas.microsoft.com/office/powerpoint/2010/main" val="214620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Learning Through Play</a:t>
            </a:r>
            <a:r>
              <a:rPr lang="en-GB" baseline="0" dirty="0" smtClean="0"/>
              <a:t> Approach – </a:t>
            </a:r>
          </a:p>
          <a:p>
            <a:r>
              <a:rPr lang="en-GB" baseline="0" dirty="0" smtClean="0"/>
              <a:t>Evidence of Impact – Learner 1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40D31DF9-96EF-42B1-AB4E-E6A03484721A}" type="slidenum">
              <a:rPr lang="en-GB" smtClean="0"/>
              <a:t>11</a:t>
            </a:fld>
            <a:endParaRPr lang="en-GB"/>
          </a:p>
        </p:txBody>
      </p:sp>
    </p:spTree>
    <p:extLst>
      <p:ext uri="{BB962C8B-B14F-4D97-AF65-F5344CB8AC3E}">
        <p14:creationId xmlns:p14="http://schemas.microsoft.com/office/powerpoint/2010/main" val="240823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IMPACT</a:t>
            </a:r>
            <a:r>
              <a:rPr lang="en-GB" baseline="0" dirty="0" smtClean="0"/>
              <a:t> Learner 2- </a:t>
            </a:r>
            <a:endParaRPr lang="en-GB" dirty="0"/>
          </a:p>
        </p:txBody>
      </p:sp>
      <p:sp>
        <p:nvSpPr>
          <p:cNvPr id="4" name="Slide Number Placeholder 3"/>
          <p:cNvSpPr>
            <a:spLocks noGrp="1"/>
          </p:cNvSpPr>
          <p:nvPr>
            <p:ph type="sldNum" sz="quarter" idx="10"/>
          </p:nvPr>
        </p:nvSpPr>
        <p:spPr/>
        <p:txBody>
          <a:bodyPr/>
          <a:lstStyle/>
          <a:p>
            <a:fld id="{40D31DF9-96EF-42B1-AB4E-E6A03484721A}" type="slidenum">
              <a:rPr lang="en-GB" smtClean="0"/>
              <a:t>12</a:t>
            </a:fld>
            <a:endParaRPr lang="en-GB"/>
          </a:p>
        </p:txBody>
      </p:sp>
    </p:spTree>
    <p:extLst>
      <p:ext uri="{BB962C8B-B14F-4D97-AF65-F5344CB8AC3E}">
        <p14:creationId xmlns:p14="http://schemas.microsoft.com/office/powerpoint/2010/main" val="271417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04CC3-5544-458B-BEC4-67C5F2BC891A}" type="datetimeFigureOut">
              <a:rPr lang="en-GB" smtClean="0"/>
              <a:pPr/>
              <a:t>04/04/2018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59D18E-ACD4-4CCF-9A78-415A823F331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04CC3-5544-458B-BEC4-67C5F2BC891A}" type="datetimeFigureOut">
              <a:rPr lang="en-GB" smtClean="0"/>
              <a:pPr/>
              <a:t>04/04/2018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9D18E-ACD4-4CCF-9A78-415A823F331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co.uk/url?sa=i&amp;rct=j&amp;q=&amp;esrc=s&amp;source=images&amp;cd=&amp;cad=rja&amp;uact=8&amp;ved=2ahUKEwiT_cvs3LfZAhUILVAKHVKyAkwQjRx6BAgAEAY&amp;url=http://www.bbc.co.uk/news/uk-scotland-glasgow-west-40467088&amp;psig=AOvVaw0BKQfa7M06qhpWUHEECcMm&amp;ust=151932714969871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Jennifer.mulvenna2@west-dunbarton.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1470025"/>
          </a:xfrm>
        </p:spPr>
        <p:txBody>
          <a:bodyPr/>
          <a:lstStyle/>
          <a:p>
            <a:r>
              <a:rPr lang="en-GB" dirty="0" smtClean="0">
                <a:latin typeface="Arial" pitchFamily="34" charset="0"/>
                <a:cs typeface="Arial" pitchFamily="34" charset="0"/>
              </a:rPr>
              <a:t>Pupil Equity Fund</a:t>
            </a:r>
            <a:endParaRPr lang="en-GB" dirty="0">
              <a:latin typeface="Arial" pitchFamily="34" charset="0"/>
              <a:cs typeface="Arial" pitchFamily="34" charset="0"/>
            </a:endParaRPr>
          </a:p>
        </p:txBody>
      </p:sp>
      <p:sp>
        <p:nvSpPr>
          <p:cNvPr id="3" name="Subtitle 2"/>
          <p:cNvSpPr>
            <a:spLocks noGrp="1"/>
          </p:cNvSpPr>
          <p:nvPr>
            <p:ph type="subTitle" idx="1"/>
          </p:nvPr>
        </p:nvSpPr>
        <p:spPr>
          <a:xfrm>
            <a:off x="1368425" y="4343400"/>
            <a:ext cx="6400800" cy="1752600"/>
          </a:xfrm>
        </p:spPr>
        <p:txBody>
          <a:bodyPr/>
          <a:lstStyle/>
          <a:p>
            <a:r>
              <a:rPr lang="en-GB" dirty="0" smtClean="0">
                <a:latin typeface="Arial" pitchFamily="34" charset="0"/>
                <a:cs typeface="Arial" pitchFamily="34" charset="0"/>
              </a:rPr>
              <a:t>St. Michael’s Primary</a:t>
            </a:r>
          </a:p>
          <a:p>
            <a:r>
              <a:rPr lang="en-GB" dirty="0" smtClean="0">
                <a:latin typeface="Arial" pitchFamily="34" charset="0"/>
                <a:cs typeface="Arial" pitchFamily="34" charset="0"/>
              </a:rPr>
              <a:t>Dumbarton</a:t>
            </a:r>
          </a:p>
          <a:p>
            <a:endParaRPr lang="en-GB" dirty="0">
              <a:latin typeface="Arial" pitchFamily="34" charset="0"/>
              <a:cs typeface="Arial" pitchFamily="34" charset="0"/>
            </a:endParaRPr>
          </a:p>
        </p:txBody>
      </p:sp>
      <p:pic>
        <p:nvPicPr>
          <p:cNvPr id="4" name="Picture 3" descr="powerpoint artwork narrow.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5627687"/>
            <a:ext cx="91503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0"/>
            <a:ext cx="838200" cy="102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result for st michael's primary dumbarton">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09800" y="1828800"/>
            <a:ext cx="4438650" cy="2450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Arial" pitchFamily="34" charset="0"/>
                <a:cs typeface="Arial" pitchFamily="34" charset="0"/>
              </a:rPr>
              <a:t>Family Learning</a:t>
            </a:r>
            <a:endParaRPr lang="en-GB"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sz="2400" dirty="0" smtClean="0">
                <a:latin typeface="Arial" pitchFamily="34" charset="0"/>
                <a:cs typeface="Arial" pitchFamily="34" charset="0"/>
              </a:rPr>
              <a:t>Collaborative Action Research (CAR)</a:t>
            </a:r>
          </a:p>
          <a:p>
            <a:r>
              <a:rPr lang="en-GB" sz="2400" dirty="0" smtClean="0">
                <a:latin typeface="Arial" pitchFamily="34" charset="0"/>
                <a:cs typeface="Arial" pitchFamily="34" charset="0"/>
              </a:rPr>
              <a:t>Collaborating with feeder Early Education Childcare Centre</a:t>
            </a:r>
          </a:p>
          <a:p>
            <a:r>
              <a:rPr lang="en-GB" sz="2400" dirty="0" smtClean="0">
                <a:latin typeface="Arial" pitchFamily="34" charset="0"/>
                <a:cs typeface="Arial" pitchFamily="34" charset="0"/>
              </a:rPr>
              <a:t>Does </a:t>
            </a:r>
            <a:r>
              <a:rPr lang="en-GB" sz="2400" dirty="0">
                <a:latin typeface="Arial" panose="020B0604020202020204" pitchFamily="34" charset="0"/>
                <a:cs typeface="Arial" panose="020B0604020202020204" pitchFamily="34" charset="0"/>
              </a:rPr>
              <a:t>the use of interaction bags increase parental engagement</a:t>
            </a:r>
            <a:r>
              <a:rPr lang="en-GB" sz="2400" dirty="0" smtClean="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pPr marL="0" indent="0">
              <a:buNone/>
            </a:pPr>
            <a:r>
              <a:rPr lang="en-GB" sz="2400" dirty="0"/>
              <a:t/>
            </a:r>
            <a:br>
              <a:rPr lang="en-GB" sz="2400" dirty="0"/>
            </a:br>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p:txBody>
      </p:sp>
      <p:pic>
        <p:nvPicPr>
          <p:cNvPr id="4" name="Picture 3" descr="powerpoint artwork narro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627687"/>
            <a:ext cx="91503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hall\AppData\Local\Microsoft\Windows\INetCache\IE\U30LH1NG\IMG_031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1498600"/>
            <a:ext cx="2933700" cy="391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8767"/>
            <a:ext cx="8229600" cy="1143000"/>
          </a:xfrm>
        </p:spPr>
        <p:txBody>
          <a:bodyPr/>
          <a:lstStyle/>
          <a:p>
            <a:r>
              <a:rPr lang="en-GB" dirty="0" smtClean="0">
                <a:latin typeface="Arial" pitchFamily="34" charset="0"/>
                <a:cs typeface="Arial" pitchFamily="34" charset="0"/>
              </a:rPr>
              <a:t>Interventions in Literacy</a:t>
            </a:r>
            <a:endParaRPr lang="en-GB" dirty="0">
              <a:latin typeface="Arial" pitchFamily="34" charset="0"/>
              <a:cs typeface="Arial" pitchFamily="34" charset="0"/>
            </a:endParaRPr>
          </a:p>
        </p:txBody>
      </p:sp>
      <p:pic>
        <p:nvPicPr>
          <p:cNvPr id="4" name="Content Placeholder 3" descr="powerpoint artwork narrow.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304800" y="5480544"/>
            <a:ext cx="8839200" cy="118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5" cstate="email">
            <a:extLst>
              <a:ext uri="{28A0092B-C50C-407E-A947-70E740481C1C}">
                <a14:useLocalDpi xmlns:a14="http://schemas.microsoft.com/office/drawing/2010/main"/>
              </a:ext>
            </a:extLst>
          </a:blip>
          <a:stretch>
            <a:fillRect/>
          </a:stretch>
        </p:blipFill>
        <p:spPr>
          <a:xfrm rot="5400000">
            <a:off x="377031" y="1197292"/>
            <a:ext cx="2242184" cy="1828800"/>
          </a:xfrm>
          <a:prstGeom prst="rect">
            <a:avLst/>
          </a:prstGeom>
        </p:spPr>
      </p:pic>
      <p:pic>
        <p:nvPicPr>
          <p:cNvPr id="6" name="Picture 5"/>
          <p:cNvPicPr/>
          <p:nvPr/>
        </p:nvPicPr>
        <p:blipFill rotWithShape="1">
          <a:blip r:embed="rId6" cstate="email">
            <a:extLst>
              <a:ext uri="{28A0092B-C50C-407E-A947-70E740481C1C}">
                <a14:useLocalDpi xmlns:a14="http://schemas.microsoft.com/office/drawing/2010/main"/>
              </a:ext>
            </a:extLst>
          </a:blip>
          <a:srcRect/>
          <a:stretch/>
        </p:blipFill>
        <p:spPr bwMode="auto">
          <a:xfrm rot="5400000">
            <a:off x="6532913" y="1079657"/>
            <a:ext cx="2249486" cy="2071370"/>
          </a:xfrm>
          <a:prstGeom prst="rect">
            <a:avLst/>
          </a:prstGeom>
          <a:ln>
            <a:noFill/>
          </a:ln>
          <a:extLst>
            <a:ext uri="{53640926-AAD7-44D8-BBD7-CCE9431645EC}">
              <a14:shadowObscured xmlns:a14="http://schemas.microsoft.com/office/drawing/2010/main"/>
            </a:ext>
          </a:extLst>
        </p:spPr>
      </p:pic>
      <p:pic>
        <p:nvPicPr>
          <p:cNvPr id="8" name="Picture 7" descr="C:\Users\jhall\AppData\Local\Microsoft\Windows\INetCache\IE\RLEG1SRM\IMG_0305.PNG"/>
          <p:cNvPicPr/>
          <p:nvPr/>
        </p:nvPicPr>
        <p:blipFill>
          <a:blip r:embed="rId7" cstate="email">
            <a:extLst>
              <a:ext uri="{28A0092B-C50C-407E-A947-70E740481C1C}">
                <a14:useLocalDpi xmlns:a14="http://schemas.microsoft.com/office/drawing/2010/main"/>
              </a:ext>
            </a:extLst>
          </a:blip>
          <a:srcRect/>
          <a:stretch>
            <a:fillRect/>
          </a:stretch>
        </p:blipFill>
        <p:spPr bwMode="auto">
          <a:xfrm>
            <a:off x="6621972" y="3352800"/>
            <a:ext cx="2071370" cy="2337150"/>
          </a:xfrm>
          <a:prstGeom prst="rect">
            <a:avLst/>
          </a:prstGeom>
          <a:noFill/>
          <a:ln>
            <a:noFill/>
          </a:ln>
        </p:spPr>
      </p:pic>
      <p:pic>
        <p:nvPicPr>
          <p:cNvPr id="9" name="Picture 8" descr="C:\Users\jhall\AppData\Local\Microsoft\Windows\INetCache\IE\RLEG1SRM\IMG_0351.PNG"/>
          <p:cNvPicPr/>
          <p:nvPr/>
        </p:nvPicPr>
        <p:blipFill rotWithShape="1">
          <a:blip r:embed="rId8" cstate="email">
            <a:extLst>
              <a:ext uri="{28A0092B-C50C-407E-A947-70E740481C1C}">
                <a14:useLocalDpi xmlns:a14="http://schemas.microsoft.com/office/drawing/2010/main"/>
              </a:ext>
            </a:extLst>
          </a:blip>
          <a:srcRect/>
          <a:stretch/>
        </p:blipFill>
        <p:spPr bwMode="auto">
          <a:xfrm>
            <a:off x="583723" y="3352800"/>
            <a:ext cx="1828800" cy="2491468"/>
          </a:xfrm>
          <a:prstGeom prst="rect">
            <a:avLst/>
          </a:prstGeom>
          <a:noFill/>
          <a:ln>
            <a:noFill/>
          </a:ln>
          <a:extLst>
            <a:ext uri="{53640926-AAD7-44D8-BBD7-CCE9431645EC}">
              <a14:shadowObscured xmlns:a14="http://schemas.microsoft.com/office/drawing/2010/main"/>
            </a:ext>
          </a:extLst>
        </p:spPr>
      </p:pic>
      <p:sp>
        <p:nvSpPr>
          <p:cNvPr id="3" name="Rounded Rectangle 2"/>
          <p:cNvSpPr/>
          <p:nvPr/>
        </p:nvSpPr>
        <p:spPr>
          <a:xfrm>
            <a:off x="2357628" y="1127759"/>
            <a:ext cx="1600200" cy="75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CLPL</a:t>
            </a:r>
          </a:p>
          <a:p>
            <a:pPr algn="ctr"/>
            <a:r>
              <a:rPr lang="en-GB" dirty="0" smtClean="0"/>
              <a:t>Opportunities</a:t>
            </a:r>
            <a:endParaRPr lang="en-GB" dirty="0"/>
          </a:p>
        </p:txBody>
      </p:sp>
      <p:sp>
        <p:nvSpPr>
          <p:cNvPr id="10" name="Rounded Rectangle 9"/>
          <p:cNvSpPr/>
          <p:nvPr/>
        </p:nvSpPr>
        <p:spPr>
          <a:xfrm>
            <a:off x="5021771" y="1143000"/>
            <a:ext cx="1600200" cy="75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Learning </a:t>
            </a:r>
            <a:r>
              <a:rPr lang="en-GB" dirty="0"/>
              <a:t>T</a:t>
            </a:r>
            <a:r>
              <a:rPr lang="en-GB" dirty="0" smtClean="0"/>
              <a:t>hrough Play</a:t>
            </a:r>
            <a:endParaRPr lang="en-GB" dirty="0"/>
          </a:p>
        </p:txBody>
      </p:sp>
      <p:sp>
        <p:nvSpPr>
          <p:cNvPr id="11" name="Rounded Rectangle 10"/>
          <p:cNvSpPr/>
          <p:nvPr/>
        </p:nvSpPr>
        <p:spPr>
          <a:xfrm>
            <a:off x="3741960" y="4733924"/>
            <a:ext cx="1600200" cy="75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Rhyme/</a:t>
            </a:r>
          </a:p>
          <a:p>
            <a:pPr algn="ctr"/>
            <a:r>
              <a:rPr lang="en-GB" dirty="0" smtClean="0"/>
              <a:t>Word Aware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hall\AppData\Local\Microsoft\Windows\INetCache\IE\7BNOHKR9\IMG_038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306" y="2198687"/>
            <a:ext cx="257175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4000" dirty="0" smtClean="0">
                <a:latin typeface="Arial" pitchFamily="34" charset="0"/>
                <a:cs typeface="Arial" pitchFamily="34" charset="0"/>
              </a:rPr>
              <a:t>Interventions in Numeracy</a:t>
            </a:r>
            <a:endParaRPr lang="en-GB" sz="4000" dirty="0">
              <a:latin typeface="Arial" pitchFamily="34" charset="0"/>
              <a:cs typeface="Arial" pitchFamily="34" charset="0"/>
            </a:endParaRPr>
          </a:p>
        </p:txBody>
      </p:sp>
      <p:pic>
        <p:nvPicPr>
          <p:cNvPr id="4" name="Picture 3" descr="powerpoint artwork narrow.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627687"/>
            <a:ext cx="91503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5" cstate="email">
            <a:extLst>
              <a:ext uri="{28A0092B-C50C-407E-A947-70E740481C1C}">
                <a14:useLocalDpi xmlns:a14="http://schemas.microsoft.com/office/drawing/2010/main"/>
              </a:ext>
            </a:extLst>
          </a:blip>
          <a:stretch>
            <a:fillRect/>
          </a:stretch>
        </p:blipFill>
        <p:spPr>
          <a:xfrm>
            <a:off x="6218935" y="3060224"/>
            <a:ext cx="2606675" cy="2430622"/>
          </a:xfrm>
          <a:prstGeom prst="rect">
            <a:avLst/>
          </a:prstGeom>
        </p:spPr>
      </p:pic>
      <p:pic>
        <p:nvPicPr>
          <p:cNvPr id="7" name="Picture 6" descr="C:\Users\jhall\AppData\Local\Microsoft\Windows\INetCache\IE\IT7U3KQV\IMG_0312.PNG"/>
          <p:cNvPicPr/>
          <p:nvPr/>
        </p:nvPicPr>
        <p:blipFill>
          <a:blip r:embed="rId6" cstate="email">
            <a:extLst>
              <a:ext uri="{28A0092B-C50C-407E-A947-70E740481C1C}">
                <a14:useLocalDpi xmlns:a14="http://schemas.microsoft.com/office/drawing/2010/main"/>
              </a:ext>
            </a:extLst>
          </a:blip>
          <a:srcRect/>
          <a:stretch>
            <a:fillRect/>
          </a:stretch>
        </p:blipFill>
        <p:spPr bwMode="auto">
          <a:xfrm>
            <a:off x="2903093" y="1371600"/>
            <a:ext cx="2952115" cy="3377247"/>
          </a:xfrm>
          <a:prstGeom prst="rect">
            <a:avLst/>
          </a:prstGeom>
          <a:noFill/>
          <a:ln>
            <a:noFill/>
          </a:ln>
        </p:spPr>
      </p:pic>
      <p:sp>
        <p:nvSpPr>
          <p:cNvPr id="9" name="Rounded Rectangle 8"/>
          <p:cNvSpPr/>
          <p:nvPr/>
        </p:nvSpPr>
        <p:spPr>
          <a:xfrm>
            <a:off x="1513713" y="1305561"/>
            <a:ext cx="1600200" cy="75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Number Talk</a:t>
            </a:r>
            <a:endParaRPr lang="en-GB" dirty="0"/>
          </a:p>
        </p:txBody>
      </p:sp>
      <p:sp>
        <p:nvSpPr>
          <p:cNvPr id="10" name="Rounded Rectangle 9"/>
          <p:cNvSpPr/>
          <p:nvPr/>
        </p:nvSpPr>
        <p:spPr>
          <a:xfrm>
            <a:off x="5334000" y="2303938"/>
            <a:ext cx="1600200" cy="75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Outdoor Learning</a:t>
            </a:r>
            <a:endParaRPr lang="en-GB" dirty="0"/>
          </a:p>
        </p:txBody>
      </p:sp>
      <p:sp>
        <p:nvSpPr>
          <p:cNvPr id="11" name="Rounded Rectangle 10"/>
          <p:cNvSpPr/>
          <p:nvPr/>
        </p:nvSpPr>
        <p:spPr>
          <a:xfrm>
            <a:off x="3505200" y="4871401"/>
            <a:ext cx="1600200" cy="75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Learning Through Play</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Next Steps</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sz="2400" dirty="0" smtClean="0">
                <a:latin typeface="Arial" pitchFamily="34" charset="0"/>
                <a:cs typeface="Arial" pitchFamily="34" charset="0"/>
              </a:rPr>
              <a:t>Continue to engage with families</a:t>
            </a:r>
          </a:p>
          <a:p>
            <a:r>
              <a:rPr lang="en-GB" sz="2400" dirty="0" smtClean="0">
                <a:latin typeface="Arial" pitchFamily="34" charset="0"/>
                <a:cs typeface="Arial" pitchFamily="34" charset="0"/>
              </a:rPr>
              <a:t>Enhance work with preschool children </a:t>
            </a:r>
          </a:p>
          <a:p>
            <a:r>
              <a:rPr lang="en-GB" sz="2400" dirty="0" smtClean="0">
                <a:latin typeface="Arial" pitchFamily="34" charset="0"/>
                <a:cs typeface="Arial" pitchFamily="34" charset="0"/>
              </a:rPr>
              <a:t>Build partnerships with external agencies</a:t>
            </a:r>
          </a:p>
        </p:txBody>
      </p:sp>
      <p:pic>
        <p:nvPicPr>
          <p:cNvPr id="4" name="Picture 3" descr="powerpoint artwork narrow.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5627687"/>
            <a:ext cx="91503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Reflection</a:t>
            </a:r>
            <a:endParaRPr lang="en-GB" dirty="0">
              <a:latin typeface="Arial" pitchFamily="34" charset="0"/>
              <a:cs typeface="Arial" pitchFamily="34" charset="0"/>
            </a:endParaRPr>
          </a:p>
        </p:txBody>
      </p:sp>
      <p:sp>
        <p:nvSpPr>
          <p:cNvPr id="3" name="Content Placeholder 2"/>
          <p:cNvSpPr>
            <a:spLocks noGrp="1"/>
          </p:cNvSpPr>
          <p:nvPr>
            <p:ph idx="1"/>
          </p:nvPr>
        </p:nvSpPr>
        <p:spPr>
          <a:xfrm>
            <a:off x="381000" y="1371600"/>
            <a:ext cx="8229600" cy="4525963"/>
          </a:xfrm>
        </p:spPr>
        <p:txBody>
          <a:bodyPr>
            <a:normAutofit lnSpcReduction="10000"/>
          </a:bodyPr>
          <a:lstStyle/>
          <a:p>
            <a:r>
              <a:rPr lang="en-GB" sz="2400" dirty="0" smtClean="0">
                <a:latin typeface="Arial" pitchFamily="34" charset="0"/>
                <a:cs typeface="Arial" pitchFamily="34" charset="0"/>
              </a:rPr>
              <a:t>Please take 10 minutes to talk to the people around you to gather thoughts on what you’ve heard and compare this to your experience</a:t>
            </a:r>
          </a:p>
          <a:p>
            <a:endParaRPr lang="en-GB" sz="2400" dirty="0">
              <a:latin typeface="Arial" pitchFamily="34" charset="0"/>
              <a:cs typeface="Arial" pitchFamily="34" charset="0"/>
            </a:endParaRPr>
          </a:p>
          <a:p>
            <a:pPr marL="0" indent="0">
              <a:buNone/>
            </a:pPr>
            <a:endParaRPr lang="en-GB" sz="2400" dirty="0" smtClean="0">
              <a:latin typeface="Arial" pitchFamily="34" charset="0"/>
              <a:cs typeface="Arial" pitchFamily="34" charset="0"/>
            </a:endParaRPr>
          </a:p>
          <a:p>
            <a:pPr marL="0" indent="0">
              <a:buNone/>
            </a:pPr>
            <a:endParaRPr lang="en-GB" sz="2400" dirty="0">
              <a:latin typeface="Arial" pitchFamily="34" charset="0"/>
              <a:cs typeface="Arial" pitchFamily="34" charset="0"/>
            </a:endParaRPr>
          </a:p>
          <a:p>
            <a:pPr marL="0" indent="0">
              <a:buNone/>
            </a:pPr>
            <a:endParaRPr lang="en-GB" sz="2400" dirty="0" smtClean="0">
              <a:latin typeface="Arial" pitchFamily="34" charset="0"/>
              <a:cs typeface="Arial" pitchFamily="34" charset="0"/>
            </a:endParaRPr>
          </a:p>
          <a:p>
            <a:pPr marL="0" indent="0">
              <a:buNone/>
            </a:pPr>
            <a:r>
              <a:rPr lang="en-GB" sz="2400" dirty="0" smtClean="0">
                <a:latin typeface="Arial" pitchFamily="34" charset="0"/>
                <a:cs typeface="Arial" pitchFamily="34" charset="0"/>
              </a:rPr>
              <a:t>Thank you and please feel free to ask any questions or get in touch</a:t>
            </a:r>
          </a:p>
          <a:p>
            <a:pPr marL="0" indent="0">
              <a:buNone/>
            </a:pPr>
            <a:r>
              <a:rPr lang="en-GB" sz="2400" dirty="0" smtClean="0">
                <a:latin typeface="Arial" pitchFamily="34" charset="0"/>
                <a:cs typeface="Arial" pitchFamily="34" charset="0"/>
                <a:hlinkClick r:id="rId2"/>
              </a:rPr>
              <a:t>Jennifer.mulvenna2@west-dunbarton.gov.uk</a:t>
            </a:r>
            <a:endParaRPr lang="en-GB" sz="2400" dirty="0" smtClean="0">
              <a:latin typeface="Arial" pitchFamily="34" charset="0"/>
              <a:cs typeface="Arial" pitchFamily="34" charset="0"/>
            </a:endParaRPr>
          </a:p>
          <a:p>
            <a:pPr marL="0" indent="0">
              <a:buNone/>
            </a:pPr>
            <a:r>
              <a:rPr lang="en-GB" sz="2400" dirty="0" smtClean="0">
                <a:latin typeface="Arial" pitchFamily="34" charset="0"/>
                <a:cs typeface="Arial" pitchFamily="34" charset="0"/>
              </a:rPr>
              <a:t>01389 762038</a:t>
            </a:r>
            <a:endParaRPr lang="en-GB" sz="2400" dirty="0"/>
          </a:p>
        </p:txBody>
      </p:sp>
      <p:pic>
        <p:nvPicPr>
          <p:cNvPr id="4" name="Picture 3" descr="powerpoint artwork narro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5627687"/>
            <a:ext cx="91503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Presentation outline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sz="2400" dirty="0" smtClean="0">
                <a:latin typeface="Arial" panose="020B0604020202020204" pitchFamily="34" charset="0"/>
                <a:cs typeface="Arial" panose="020B0604020202020204" pitchFamily="34" charset="0"/>
              </a:rPr>
              <a:t>Set the context of West Dunbartonshire and our school</a:t>
            </a:r>
          </a:p>
          <a:p>
            <a:r>
              <a:rPr lang="en-GB" sz="2400" dirty="0" smtClean="0">
                <a:latin typeface="Arial" panose="020B0604020202020204" pitchFamily="34" charset="0"/>
                <a:cs typeface="Arial" panose="020B0604020202020204" pitchFamily="34" charset="0"/>
              </a:rPr>
              <a:t>PEF funding</a:t>
            </a:r>
          </a:p>
          <a:p>
            <a:r>
              <a:rPr lang="en-GB" sz="2400" dirty="0" smtClean="0">
                <a:latin typeface="Arial" panose="020B0604020202020204" pitchFamily="34" charset="0"/>
                <a:cs typeface="Arial" panose="020B0604020202020204" pitchFamily="34" charset="0"/>
              </a:rPr>
              <a:t>Early Education &amp; Childcare Officer</a:t>
            </a:r>
          </a:p>
          <a:p>
            <a:r>
              <a:rPr lang="en-GB" sz="2400" dirty="0" smtClean="0">
                <a:latin typeface="Arial" panose="020B0604020202020204" pitchFamily="34" charset="0"/>
                <a:cs typeface="Arial" panose="020B0604020202020204" pitchFamily="34" charset="0"/>
              </a:rPr>
              <a:t>Interventions and Impact</a:t>
            </a:r>
          </a:p>
          <a:p>
            <a:r>
              <a:rPr lang="en-GB" sz="2400" dirty="0" smtClean="0">
                <a:latin typeface="Arial" panose="020B0604020202020204" pitchFamily="34" charset="0"/>
                <a:cs typeface="Arial" panose="020B0604020202020204" pitchFamily="34" charset="0"/>
              </a:rPr>
              <a:t>Next steps</a:t>
            </a:r>
          </a:p>
          <a:p>
            <a:r>
              <a:rPr lang="en-GB" sz="2400" dirty="0" smtClean="0">
                <a:latin typeface="Arial" panose="020B0604020202020204" pitchFamily="34" charset="0"/>
                <a:cs typeface="Arial" panose="020B0604020202020204" pitchFamily="34" charset="0"/>
              </a:rPr>
              <a:t>Reflection task</a:t>
            </a:r>
          </a:p>
          <a:p>
            <a:pPr marL="0" indent="0">
              <a:buNone/>
            </a:pPr>
            <a:endParaRPr lang="en-GB" dirty="0" smtClean="0"/>
          </a:p>
          <a:p>
            <a:pPr marL="0" indent="0">
              <a:buNone/>
            </a:pPr>
            <a:endParaRPr lang="en-GB" dirty="0"/>
          </a:p>
        </p:txBody>
      </p:sp>
      <p:pic>
        <p:nvPicPr>
          <p:cNvPr id="4" name="Picture 3" descr="powerpoint artwork narrow.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5627687"/>
            <a:ext cx="91503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33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76200"/>
            <a:ext cx="8229600" cy="1143000"/>
          </a:xfrm>
        </p:spPr>
        <p:txBody>
          <a:bodyPr>
            <a:normAutofit fontScale="90000"/>
          </a:bodyPr>
          <a:lstStyle/>
          <a:p>
            <a:r>
              <a:rPr lang="en-GB" dirty="0" smtClean="0">
                <a:latin typeface="Arial" panose="020B0604020202020204" pitchFamily="34" charset="0"/>
                <a:cs typeface="Arial" panose="020B0604020202020204" pitchFamily="34" charset="0"/>
              </a:rPr>
              <a:t>West Dunbartonshire – the context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981200"/>
            <a:ext cx="4346575" cy="4525963"/>
          </a:xfrm>
        </p:spPr>
        <p:txBody>
          <a:bodyPr>
            <a:normAutofit/>
          </a:bodyPr>
          <a:lstStyle/>
          <a:p>
            <a:r>
              <a:rPr lang="en-GB" sz="2400" dirty="0" smtClean="0">
                <a:latin typeface="Arial" panose="020B0604020202020204" pitchFamily="34" charset="0"/>
                <a:cs typeface="Arial" panose="020B0604020202020204" pitchFamily="34" charset="0"/>
              </a:rPr>
              <a:t>Challenge </a:t>
            </a:r>
            <a:r>
              <a:rPr lang="en-GB" sz="2400" dirty="0">
                <a:latin typeface="Arial" panose="020B0604020202020204" pitchFamily="34" charset="0"/>
                <a:cs typeface="Arial" panose="020B0604020202020204" pitchFamily="34" charset="0"/>
              </a:rPr>
              <a:t>a</a:t>
            </a:r>
            <a:r>
              <a:rPr lang="en-GB" sz="2400" dirty="0" smtClean="0">
                <a:latin typeface="Arial" panose="020B0604020202020204" pitchFamily="34" charset="0"/>
                <a:cs typeface="Arial" panose="020B0604020202020204" pitchFamily="34" charset="0"/>
              </a:rPr>
              <a:t>uthority</a:t>
            </a:r>
          </a:p>
          <a:p>
            <a:r>
              <a:rPr lang="en-GB" sz="2400" dirty="0" smtClean="0">
                <a:latin typeface="Arial" panose="020B0604020202020204" pitchFamily="34" charset="0"/>
                <a:cs typeface="Arial" panose="020B0604020202020204" pitchFamily="34" charset="0"/>
              </a:rPr>
              <a:t>December 2017 the first inspection of the Scottish Attainment Challenge</a:t>
            </a:r>
          </a:p>
          <a:p>
            <a:r>
              <a:rPr lang="en-GB" sz="2400" dirty="0" smtClean="0">
                <a:latin typeface="Arial" panose="020B0604020202020204" pitchFamily="34" charset="0"/>
                <a:cs typeface="Arial" panose="020B0604020202020204" pitchFamily="34" charset="0"/>
              </a:rPr>
              <a:t>Improvement Framework</a:t>
            </a:r>
          </a:p>
        </p:txBody>
      </p:sp>
      <p:pic>
        <p:nvPicPr>
          <p:cNvPr id="4" name="Picture 3" descr="powerpoint artwork narro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5627687"/>
            <a:ext cx="91503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1600200"/>
            <a:ext cx="3987165" cy="3124200"/>
          </a:xfrm>
          <a:prstGeom prst="rect">
            <a:avLst/>
          </a:prstGeom>
          <a:noFill/>
        </p:spPr>
      </p:pic>
    </p:spTree>
    <p:extLst>
      <p:ext uri="{BB962C8B-B14F-4D97-AF65-F5344CB8AC3E}">
        <p14:creationId xmlns:p14="http://schemas.microsoft.com/office/powerpoint/2010/main" val="419297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WDC support with PEF</a:t>
            </a:r>
            <a:endParaRPr lang="en-GB" dirty="0"/>
          </a:p>
        </p:txBody>
      </p:sp>
      <p:sp>
        <p:nvSpPr>
          <p:cNvPr id="3" name="Content Placeholder 2"/>
          <p:cNvSpPr>
            <a:spLocks noGrp="1"/>
          </p:cNvSpPr>
          <p:nvPr>
            <p:ph idx="1"/>
          </p:nvPr>
        </p:nvSpPr>
        <p:spPr/>
        <p:txBody>
          <a:bodyPr/>
          <a:lstStyle/>
          <a:p>
            <a:r>
              <a:rPr lang="en-GB" sz="2400" dirty="0" smtClean="0">
                <a:latin typeface="Arial" panose="020B0604020202020204" pitchFamily="34" charset="0"/>
                <a:cs typeface="Arial" panose="020B0604020202020204" pitchFamily="34" charset="0"/>
              </a:rPr>
              <a:t>Local Learning Community approach</a:t>
            </a:r>
          </a:p>
          <a:p>
            <a:r>
              <a:rPr lang="en-GB" sz="2400" dirty="0" smtClean="0">
                <a:latin typeface="Arial" panose="020B0604020202020204" pitchFamily="34" charset="0"/>
                <a:cs typeface="Arial" panose="020B0604020202020204" pitchFamily="34" charset="0"/>
              </a:rPr>
              <a:t>PEF Website</a:t>
            </a:r>
          </a:p>
          <a:p>
            <a:r>
              <a:rPr lang="en-GB" sz="2400" dirty="0" smtClean="0">
                <a:latin typeface="Arial" panose="020B0604020202020204" pitchFamily="34" charset="0"/>
                <a:cs typeface="Arial" panose="020B0604020202020204" pitchFamily="34" charset="0"/>
              </a:rPr>
              <a:t>Helpful guidance on recruitment</a:t>
            </a:r>
          </a:p>
          <a:p>
            <a:r>
              <a:rPr lang="en-GB" sz="2400" dirty="0" smtClean="0">
                <a:latin typeface="Arial" panose="020B0604020202020204" pitchFamily="34" charset="0"/>
                <a:cs typeface="Arial" panose="020B0604020202020204" pitchFamily="34" charset="0"/>
              </a:rPr>
              <a:t>Partnership roadshow</a:t>
            </a:r>
          </a:p>
          <a:p>
            <a:endParaRPr lang="en-GB" dirty="0">
              <a:solidFill>
                <a:srgbClr val="FF0000"/>
              </a:solidFill>
              <a:latin typeface="Arial" panose="020B0604020202020204" pitchFamily="34" charset="0"/>
              <a:cs typeface="Arial" panose="020B0604020202020204" pitchFamily="34" charset="0"/>
            </a:endParaRPr>
          </a:p>
          <a:p>
            <a:endParaRPr lang="en-GB" dirty="0" smtClean="0"/>
          </a:p>
          <a:p>
            <a:pPr marL="0" indent="0">
              <a:buNone/>
            </a:pPr>
            <a:endParaRPr lang="en-GB" dirty="0"/>
          </a:p>
          <a:p>
            <a:endParaRPr lang="en-GB" dirty="0" smtClean="0"/>
          </a:p>
          <a:p>
            <a:endParaRPr lang="en-GB" dirty="0"/>
          </a:p>
          <a:p>
            <a:endParaRPr lang="en-GB" dirty="0" smtClean="0"/>
          </a:p>
          <a:p>
            <a:endParaRPr lang="en-GB" dirty="0"/>
          </a:p>
        </p:txBody>
      </p:sp>
      <p:pic>
        <p:nvPicPr>
          <p:cNvPr id="4" name="Picture 3" descr="powerpoint artwork narro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5627686"/>
            <a:ext cx="91503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28600"/>
            <a:ext cx="8229600" cy="1143000"/>
          </a:xfrm>
        </p:spPr>
        <p:txBody>
          <a:bodyPr/>
          <a:lstStyle/>
          <a:p>
            <a:r>
              <a:rPr lang="en-GB" dirty="0" smtClean="0">
                <a:latin typeface="Arial" pitchFamily="34" charset="0"/>
                <a:cs typeface="Arial" pitchFamily="34" charset="0"/>
              </a:rPr>
              <a:t>St. Michael’s Context</a:t>
            </a:r>
            <a:endParaRPr lang="en-GB" dirty="0">
              <a:latin typeface="Arial" pitchFamily="34" charset="0"/>
              <a:cs typeface="Arial" pitchFamily="34" charset="0"/>
            </a:endParaRPr>
          </a:p>
        </p:txBody>
      </p:sp>
      <p:sp>
        <p:nvSpPr>
          <p:cNvPr id="3" name="Content Placeholder 2"/>
          <p:cNvSpPr>
            <a:spLocks noGrp="1"/>
          </p:cNvSpPr>
          <p:nvPr>
            <p:ph idx="1"/>
          </p:nvPr>
        </p:nvSpPr>
        <p:spPr>
          <a:xfrm>
            <a:off x="118872" y="1828800"/>
            <a:ext cx="8229600" cy="4525963"/>
          </a:xfrm>
        </p:spPr>
        <p:txBody>
          <a:bodyPr/>
          <a:lstStyle/>
          <a:p>
            <a:r>
              <a:rPr lang="en-GB" sz="2400" dirty="0" smtClean="0">
                <a:latin typeface="Arial" pitchFamily="34" charset="0"/>
                <a:cs typeface="Arial" pitchFamily="34" charset="0"/>
              </a:rPr>
              <a:t>291 pupils</a:t>
            </a:r>
          </a:p>
          <a:p>
            <a:r>
              <a:rPr lang="en-GB" sz="2400" dirty="0" smtClean="0">
                <a:latin typeface="Arial" pitchFamily="34" charset="0"/>
                <a:cs typeface="Arial" pitchFamily="34" charset="0"/>
              </a:rPr>
              <a:t>12 classes</a:t>
            </a:r>
          </a:p>
          <a:p>
            <a:r>
              <a:rPr lang="en-GB" sz="2400" dirty="0" smtClean="0">
                <a:latin typeface="Arial" pitchFamily="34" charset="0"/>
                <a:cs typeface="Arial" pitchFamily="34" charset="0"/>
              </a:rPr>
              <a:t>73% SIMD 1&amp;2</a:t>
            </a:r>
          </a:p>
          <a:p>
            <a:r>
              <a:rPr lang="en-GB" sz="2400" dirty="0" smtClean="0">
                <a:latin typeface="Arial" pitchFamily="34" charset="0"/>
                <a:cs typeface="Arial" pitchFamily="34" charset="0"/>
              </a:rPr>
              <a:t>39% FME</a:t>
            </a:r>
          </a:p>
          <a:p>
            <a:r>
              <a:rPr lang="en-GB" sz="2400" dirty="0" smtClean="0">
                <a:latin typeface="Arial" pitchFamily="34" charset="0"/>
                <a:cs typeface="Arial" pitchFamily="34" charset="0"/>
              </a:rPr>
              <a:t>PEF £146,000</a:t>
            </a:r>
          </a:p>
          <a:p>
            <a:endParaRPr lang="en-GB" dirty="0"/>
          </a:p>
          <a:p>
            <a:endParaRPr lang="en-GB" dirty="0" smtClean="0"/>
          </a:p>
          <a:p>
            <a:pPr marL="0" indent="0">
              <a:buNone/>
            </a:pPr>
            <a:r>
              <a:rPr lang="en-GB" dirty="0" smtClean="0">
                <a:latin typeface="Arial" pitchFamily="34" charset="0"/>
                <a:cs typeface="Arial" pitchFamily="34" charset="0"/>
              </a:rPr>
              <a:t> </a:t>
            </a:r>
            <a:endParaRPr lang="en-GB" dirty="0"/>
          </a:p>
        </p:txBody>
      </p:sp>
      <p:pic>
        <p:nvPicPr>
          <p:cNvPr id="4" name="Picture 3" descr="powerpoint artwork narro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5627687"/>
            <a:ext cx="91503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838200" cy="102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hart 5"/>
          <p:cNvGraphicFramePr>
            <a:graphicFrameLocks/>
          </p:cNvGraphicFramePr>
          <p:nvPr>
            <p:extLst>
              <p:ext uri="{D42A27DB-BD31-4B8C-83A1-F6EECF244321}">
                <p14:modId xmlns:p14="http://schemas.microsoft.com/office/powerpoint/2010/main" val="2663956933"/>
              </p:ext>
            </p:extLst>
          </p:nvPr>
        </p:nvGraphicFramePr>
        <p:xfrm>
          <a:off x="2801921" y="1371600"/>
          <a:ext cx="6343650" cy="4038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229600" cy="1143000"/>
          </a:xfrm>
        </p:spPr>
        <p:txBody>
          <a:bodyPr/>
          <a:lstStyle/>
          <a:p>
            <a:r>
              <a:rPr lang="en-GB" dirty="0" smtClean="0"/>
              <a:t>PEF Overview </a:t>
            </a:r>
            <a:endParaRPr lang="en-GB" dirty="0">
              <a:latin typeface="Arial" pitchFamily="34" charset="0"/>
              <a:cs typeface="Arial" pitchFamily="34" charset="0"/>
            </a:endParaRPr>
          </a:p>
        </p:txBody>
      </p:sp>
      <p:sp>
        <p:nvSpPr>
          <p:cNvPr id="5" name="Text Placeholder 4"/>
          <p:cNvSpPr>
            <a:spLocks noGrp="1"/>
          </p:cNvSpPr>
          <p:nvPr>
            <p:ph type="body" sz="quarter" idx="4294967295"/>
          </p:nvPr>
        </p:nvSpPr>
        <p:spPr>
          <a:xfrm>
            <a:off x="5102225" y="1535113"/>
            <a:ext cx="4041775" cy="639762"/>
          </a:xfrm>
        </p:spPr>
        <p:txBody>
          <a:bodyPr/>
          <a:lstStyle/>
          <a:p>
            <a:r>
              <a:rPr lang="en-GB" dirty="0" smtClean="0"/>
              <a:t>Cost</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031176625"/>
              </p:ext>
            </p:extLst>
          </p:nvPr>
        </p:nvGraphicFramePr>
        <p:xfrm>
          <a:off x="990600" y="850942"/>
          <a:ext cx="7010399" cy="4754880"/>
        </p:xfrm>
        <a:graphic>
          <a:graphicData uri="http://schemas.openxmlformats.org/drawingml/2006/table">
            <a:tbl>
              <a:tblPr firstRow="1" bandRow="1">
                <a:tableStyleId>{5C22544A-7EE6-4342-B048-85BDC9FD1C3A}</a:tableStyleId>
              </a:tblPr>
              <a:tblGrid>
                <a:gridCol w="1371599">
                  <a:extLst>
                    <a:ext uri="{9D8B030D-6E8A-4147-A177-3AD203B41FA5}">
                      <a16:colId xmlns:a16="http://schemas.microsoft.com/office/drawing/2014/main" val="20000"/>
                    </a:ext>
                  </a:extLst>
                </a:gridCol>
                <a:gridCol w="3421837">
                  <a:extLst>
                    <a:ext uri="{9D8B030D-6E8A-4147-A177-3AD203B41FA5}">
                      <a16:colId xmlns:a16="http://schemas.microsoft.com/office/drawing/2014/main" val="20001"/>
                    </a:ext>
                  </a:extLst>
                </a:gridCol>
                <a:gridCol w="2216963">
                  <a:extLst>
                    <a:ext uri="{9D8B030D-6E8A-4147-A177-3AD203B41FA5}">
                      <a16:colId xmlns:a16="http://schemas.microsoft.com/office/drawing/2014/main" val="20002"/>
                    </a:ext>
                  </a:extLst>
                </a:gridCol>
              </a:tblGrid>
              <a:tr h="339039">
                <a:tc>
                  <a:txBody>
                    <a:bodyPr/>
                    <a:lstStyle/>
                    <a:p>
                      <a:r>
                        <a:rPr lang="en-GB" dirty="0" smtClean="0"/>
                        <a:t>Level</a:t>
                      </a:r>
                      <a:endParaRPr lang="en-GB" dirty="0"/>
                    </a:p>
                  </a:txBody>
                  <a:tcPr/>
                </a:tc>
                <a:tc>
                  <a:txBody>
                    <a:bodyPr/>
                    <a:lstStyle/>
                    <a:p>
                      <a:r>
                        <a:rPr lang="en-GB" dirty="0" smtClean="0"/>
                        <a:t>PEF </a:t>
                      </a:r>
                      <a:endParaRPr lang="en-GB" dirty="0"/>
                    </a:p>
                  </a:txBody>
                  <a:tcPr/>
                </a:tc>
                <a:tc>
                  <a:txBody>
                    <a:bodyPr/>
                    <a:lstStyle/>
                    <a:p>
                      <a:r>
                        <a:rPr lang="en-GB" dirty="0" smtClean="0"/>
                        <a:t>Cost</a:t>
                      </a:r>
                      <a:endParaRPr lang="en-GB" dirty="0"/>
                    </a:p>
                  </a:txBody>
                  <a:tcPr/>
                </a:tc>
                <a:extLst>
                  <a:ext uri="{0D108BD9-81ED-4DB2-BD59-A6C34878D82A}">
                    <a16:rowId xmlns:a16="http://schemas.microsoft.com/office/drawing/2014/main" val="10000"/>
                  </a:ext>
                </a:extLst>
              </a:tr>
              <a:tr h="777240">
                <a:tc>
                  <a:txBody>
                    <a:bodyPr/>
                    <a:lstStyle/>
                    <a:p>
                      <a:r>
                        <a:rPr lang="en-GB" sz="1600" dirty="0" smtClean="0">
                          <a:latin typeface="Arial" panose="020B0604020202020204" pitchFamily="34" charset="0"/>
                          <a:cs typeface="Arial" panose="020B0604020202020204" pitchFamily="34" charset="0"/>
                        </a:rPr>
                        <a:t>Early</a:t>
                      </a:r>
                      <a:endParaRPr lang="en-GB" sz="16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itchFamily="34" charset="0"/>
                          <a:cs typeface="Arial" pitchFamily="34" charset="0"/>
                        </a:rPr>
                        <a:t>Early Education and Childcare Officer</a:t>
                      </a:r>
                    </a:p>
                    <a:p>
                      <a:endParaRPr lang="en-GB" sz="1600" dirty="0">
                        <a:latin typeface="Arial" panose="020B0604020202020204" pitchFamily="34" charset="0"/>
                        <a:cs typeface="Arial" panose="020B0604020202020204" pitchFamily="34" charset="0"/>
                      </a:endParaRPr>
                    </a:p>
                  </a:txBody>
                  <a:tcPr/>
                </a:tc>
                <a:tc>
                  <a:txBody>
                    <a:bodyPr/>
                    <a:lstStyle/>
                    <a:p>
                      <a:r>
                        <a:rPr lang="en-GB" dirty="0" smtClean="0"/>
                        <a:t>£25,928</a:t>
                      </a:r>
                      <a:endParaRPr lang="en-GB" dirty="0"/>
                    </a:p>
                  </a:txBody>
                  <a:tcPr/>
                </a:tc>
                <a:extLst>
                  <a:ext uri="{0D108BD9-81ED-4DB2-BD59-A6C34878D82A}">
                    <a16:rowId xmlns:a16="http://schemas.microsoft.com/office/drawing/2014/main" val="10001"/>
                  </a:ext>
                </a:extLst>
              </a:tr>
              <a:tr h="411480">
                <a:tc>
                  <a:txBody>
                    <a:bodyPr/>
                    <a:lstStyle/>
                    <a:p>
                      <a:r>
                        <a:rPr lang="en-GB" sz="1600" dirty="0" smtClean="0">
                          <a:latin typeface="Arial" panose="020B0604020202020204" pitchFamily="34" charset="0"/>
                          <a:cs typeface="Arial" panose="020B0604020202020204" pitchFamily="34" charset="0"/>
                        </a:rPr>
                        <a:t>First</a:t>
                      </a:r>
                      <a:endParaRPr lang="en-GB" sz="16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itchFamily="34" charset="0"/>
                          <a:cs typeface="Arial" pitchFamily="34" charset="0"/>
                        </a:rPr>
                        <a:t> Pupil and Family support worker</a:t>
                      </a:r>
                    </a:p>
                    <a:p>
                      <a:endParaRPr lang="en-GB" sz="1600" dirty="0">
                        <a:latin typeface="Arial" panose="020B0604020202020204" pitchFamily="34" charset="0"/>
                        <a:cs typeface="Arial" panose="020B0604020202020204" pitchFamily="34" charset="0"/>
                      </a:endParaRPr>
                    </a:p>
                  </a:txBody>
                  <a:tcPr/>
                </a:tc>
                <a:tc>
                  <a:txBody>
                    <a:bodyPr/>
                    <a:lstStyle/>
                    <a:p>
                      <a:r>
                        <a:rPr lang="en-GB" dirty="0" smtClean="0"/>
                        <a:t>£22,910</a:t>
                      </a:r>
                      <a:endParaRPr lang="en-GB" dirty="0"/>
                    </a:p>
                  </a:txBody>
                  <a:tcPr/>
                </a:tc>
                <a:extLst>
                  <a:ext uri="{0D108BD9-81ED-4DB2-BD59-A6C34878D82A}">
                    <a16:rowId xmlns:a16="http://schemas.microsoft.com/office/drawing/2014/main" val="10002"/>
                  </a:ext>
                </a:extLst>
              </a:tr>
              <a:tr h="1676400">
                <a:tc>
                  <a:txBody>
                    <a:bodyPr/>
                    <a:lstStyle/>
                    <a:p>
                      <a:r>
                        <a:rPr lang="en-GB" sz="1600" dirty="0" smtClean="0">
                          <a:latin typeface="Arial" panose="020B0604020202020204" pitchFamily="34" charset="0"/>
                          <a:cs typeface="Arial" panose="020B0604020202020204" pitchFamily="34" charset="0"/>
                        </a:rPr>
                        <a:t>Second</a:t>
                      </a:r>
                      <a:endParaRPr lang="en-GB" sz="16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itchFamily="34" charset="0"/>
                          <a:cs typeface="Arial" pitchFamily="34" charset="0"/>
                        </a:rPr>
                        <a:t>Pupil and Family support worker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itchFamily="34" charset="0"/>
                          <a:cs typeface="Arial" pitchFamily="34" charset="0"/>
                        </a:rPr>
                        <a:t>Psychologist appointed between  learning community to work with P7 children.</a:t>
                      </a:r>
                    </a:p>
                    <a:p>
                      <a:endParaRPr lang="en-GB" sz="1600" dirty="0" smtClean="0">
                        <a:latin typeface="Arial" pitchFamily="34" charset="0"/>
                        <a:cs typeface="Arial" pitchFamily="34" charset="0"/>
                      </a:endParaRPr>
                    </a:p>
                    <a:p>
                      <a:r>
                        <a:rPr lang="en-GB" sz="1600" dirty="0" err="1" smtClean="0">
                          <a:latin typeface="Arial" panose="020B0604020202020204" pitchFamily="34" charset="0"/>
                          <a:cs typeface="Arial" panose="020B0604020202020204" pitchFamily="34" charset="0"/>
                        </a:rPr>
                        <a:t>Tullochan</a:t>
                      </a:r>
                      <a:r>
                        <a:rPr lang="en-GB" sz="1600" baseline="0" dirty="0" smtClean="0">
                          <a:latin typeface="Arial" panose="020B0604020202020204" pitchFamily="34" charset="0"/>
                          <a:cs typeface="Arial" panose="020B0604020202020204" pitchFamily="34" charset="0"/>
                        </a:rPr>
                        <a:t> Trust</a:t>
                      </a:r>
                      <a:endParaRPr lang="en-GB" sz="1600" dirty="0">
                        <a:latin typeface="Arial" panose="020B0604020202020204" pitchFamily="34" charset="0"/>
                        <a:cs typeface="Arial" panose="020B0604020202020204" pitchFamily="34" charset="0"/>
                      </a:endParaRPr>
                    </a:p>
                  </a:txBody>
                  <a:tcPr/>
                </a:tc>
                <a:tc>
                  <a:txBody>
                    <a:bodyPr/>
                    <a:lstStyle/>
                    <a:p>
                      <a:r>
                        <a:rPr lang="en-GB" dirty="0" smtClean="0"/>
                        <a:t>£22,910</a:t>
                      </a:r>
                    </a:p>
                    <a:p>
                      <a:endParaRPr lang="en-GB" dirty="0" smtClean="0"/>
                    </a:p>
                    <a:p>
                      <a:r>
                        <a:rPr lang="en-GB" dirty="0" smtClean="0"/>
                        <a:t>£24,000</a:t>
                      </a:r>
                    </a:p>
                    <a:p>
                      <a:endParaRPr lang="en-GB" dirty="0" smtClean="0"/>
                    </a:p>
                    <a:p>
                      <a:endParaRPr lang="en-GB" dirty="0" smtClean="0"/>
                    </a:p>
                    <a:p>
                      <a:r>
                        <a:rPr lang="en-GB" dirty="0" smtClean="0"/>
                        <a:t>£1,400</a:t>
                      </a:r>
                      <a:endParaRPr lang="en-GB" dirty="0"/>
                    </a:p>
                  </a:txBody>
                  <a:tcPr/>
                </a:tc>
                <a:extLst>
                  <a:ext uri="{0D108BD9-81ED-4DB2-BD59-A6C34878D82A}">
                    <a16:rowId xmlns:a16="http://schemas.microsoft.com/office/drawing/2014/main" val="10003"/>
                  </a:ext>
                </a:extLst>
              </a:tr>
              <a:tr h="339039">
                <a:tc>
                  <a:txBody>
                    <a:bodyPr/>
                    <a:lstStyle/>
                    <a:p>
                      <a:r>
                        <a:rPr lang="en-GB" dirty="0" smtClean="0"/>
                        <a:t>All Levels</a:t>
                      </a:r>
                      <a:endParaRPr lang="en-GB" dirty="0"/>
                    </a:p>
                  </a:txBody>
                  <a:tcPr/>
                </a:tc>
                <a:tc>
                  <a:txBody>
                    <a:bodyPr/>
                    <a:lstStyle/>
                    <a:p>
                      <a:r>
                        <a:rPr lang="en-GB" dirty="0" smtClean="0"/>
                        <a:t>Clerical assistant (</a:t>
                      </a:r>
                      <a:r>
                        <a:rPr lang="en-GB" baseline="0" dirty="0" smtClean="0"/>
                        <a:t> 0.2)</a:t>
                      </a:r>
                      <a:endParaRPr lang="en-GB" dirty="0" smtClean="0"/>
                    </a:p>
                    <a:p>
                      <a:r>
                        <a:rPr lang="en-GB" dirty="0" smtClean="0"/>
                        <a:t>Working 4 U</a:t>
                      </a:r>
                    </a:p>
                    <a:p>
                      <a:r>
                        <a:rPr lang="en-GB" dirty="0" smtClean="0"/>
                        <a:t>Investment in Digital Technologies</a:t>
                      </a:r>
                    </a:p>
                    <a:p>
                      <a:r>
                        <a:rPr lang="en-GB" dirty="0" smtClean="0"/>
                        <a:t>Experiential Learning</a:t>
                      </a:r>
                      <a:endParaRPr lang="en-GB" dirty="0"/>
                    </a:p>
                  </a:txBody>
                  <a:tcPr/>
                </a:tc>
                <a:tc>
                  <a:txBody>
                    <a:bodyPr/>
                    <a:lstStyle/>
                    <a:p>
                      <a:r>
                        <a:rPr lang="en-GB" dirty="0" smtClean="0"/>
                        <a:t>£4,000</a:t>
                      </a:r>
                    </a:p>
                    <a:p>
                      <a:r>
                        <a:rPr lang="en-GB" dirty="0" smtClean="0"/>
                        <a:t>£1,400</a:t>
                      </a:r>
                    </a:p>
                    <a:p>
                      <a:r>
                        <a:rPr lang="en-GB" dirty="0" smtClean="0"/>
                        <a:t>£8,000</a:t>
                      </a:r>
                    </a:p>
                    <a:p>
                      <a:r>
                        <a:rPr lang="en-GB" dirty="0" smtClean="0"/>
                        <a:t>£8,000</a:t>
                      </a:r>
                      <a:endParaRPr lang="en-GB" dirty="0"/>
                    </a:p>
                  </a:txBody>
                  <a:tcPr/>
                </a:tc>
                <a:extLst>
                  <a:ext uri="{0D108BD9-81ED-4DB2-BD59-A6C34878D82A}">
                    <a16:rowId xmlns:a16="http://schemas.microsoft.com/office/drawing/2014/main" val="10004"/>
                  </a:ext>
                </a:extLst>
              </a:tr>
            </a:tbl>
          </a:graphicData>
        </a:graphic>
      </p:graphicFrame>
      <p:pic>
        <p:nvPicPr>
          <p:cNvPr id="6" name="Content Placeholder 3" descr="powerpoint artwork narrow.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627158"/>
            <a:ext cx="9144000" cy="123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56" y="76200"/>
            <a:ext cx="8229600" cy="1143000"/>
          </a:xfrm>
        </p:spPr>
        <p:txBody>
          <a:bodyPr/>
          <a:lstStyle/>
          <a:p>
            <a:r>
              <a:rPr lang="en-GB" dirty="0" smtClean="0">
                <a:latin typeface="Arial" pitchFamily="34" charset="0"/>
                <a:cs typeface="Arial" pitchFamily="34" charset="0"/>
              </a:rPr>
              <a:t>Interventions for Equity</a:t>
            </a:r>
            <a:endParaRPr lang="en-GB" dirty="0">
              <a:latin typeface="Arial" pitchFamily="34" charset="0"/>
              <a:cs typeface="Arial" pitchFamily="34" charset="0"/>
            </a:endParaRPr>
          </a:p>
        </p:txBody>
      </p:sp>
      <p:pic>
        <p:nvPicPr>
          <p:cNvPr id="4" name="Content Placeholder 3" descr="powerpoint artwork narrow.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0" y="5627158"/>
            <a:ext cx="9144000" cy="123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4" cstate="email">
            <a:extLst>
              <a:ext uri="{28A0092B-C50C-407E-A947-70E740481C1C}">
                <a14:useLocalDpi xmlns:a14="http://schemas.microsoft.com/office/drawing/2010/main"/>
              </a:ext>
            </a:extLst>
          </a:blip>
          <a:srcRect t="8016"/>
          <a:stretch/>
        </p:blipFill>
        <p:spPr bwMode="auto">
          <a:xfrm>
            <a:off x="1438656" y="1143000"/>
            <a:ext cx="6400800" cy="449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itchFamily="34" charset="0"/>
                <a:cs typeface="Arial" pitchFamily="34" charset="0"/>
              </a:rPr>
              <a:t>Early Education and </a:t>
            </a:r>
            <a:br>
              <a:rPr lang="en-GB" dirty="0" smtClean="0">
                <a:latin typeface="Arial" pitchFamily="34" charset="0"/>
                <a:cs typeface="Arial" pitchFamily="34" charset="0"/>
              </a:rPr>
            </a:br>
            <a:r>
              <a:rPr lang="en-GB" dirty="0" smtClean="0">
                <a:latin typeface="Arial" pitchFamily="34" charset="0"/>
                <a:cs typeface="Arial" pitchFamily="34" charset="0"/>
              </a:rPr>
              <a:t>Childcare Officer</a:t>
            </a:r>
            <a:endParaRPr lang="en-GB" dirty="0">
              <a:latin typeface="Arial" pitchFamily="34" charset="0"/>
              <a:cs typeface="Arial" pitchFamily="34" charset="0"/>
            </a:endParaRPr>
          </a:p>
        </p:txBody>
      </p:sp>
      <p:sp>
        <p:nvSpPr>
          <p:cNvPr id="3" name="Content Placeholder 2"/>
          <p:cNvSpPr>
            <a:spLocks noGrp="1"/>
          </p:cNvSpPr>
          <p:nvPr>
            <p:ph idx="1"/>
          </p:nvPr>
        </p:nvSpPr>
        <p:spPr>
          <a:xfrm>
            <a:off x="460375" y="1752600"/>
            <a:ext cx="8229600" cy="4525963"/>
          </a:xfrm>
        </p:spPr>
        <p:txBody>
          <a:bodyPr>
            <a:noAutofit/>
          </a:bodyPr>
          <a:lstStyle/>
          <a:p>
            <a:r>
              <a:rPr lang="en-GB" sz="2400" dirty="0" smtClean="0">
                <a:latin typeface="Arial" pitchFamily="34" charset="0"/>
                <a:cs typeface="Arial" pitchFamily="34" charset="0"/>
              </a:rPr>
              <a:t>Focus </a:t>
            </a:r>
            <a:r>
              <a:rPr lang="en-GB" sz="2400" dirty="0">
                <a:latin typeface="Arial" pitchFamily="34" charset="0"/>
                <a:cs typeface="Arial" pitchFamily="34" charset="0"/>
              </a:rPr>
              <a:t>on Scottish Index of Multiple Deprivation </a:t>
            </a:r>
            <a:r>
              <a:rPr lang="en-GB" sz="2400" dirty="0" smtClean="0">
                <a:latin typeface="Arial" pitchFamily="34" charset="0"/>
                <a:cs typeface="Arial" pitchFamily="34" charset="0"/>
              </a:rPr>
              <a:t>(SIMD) 1&amp; 2</a:t>
            </a:r>
          </a:p>
          <a:p>
            <a:r>
              <a:rPr lang="en-GB" sz="2400" dirty="0" smtClean="0">
                <a:latin typeface="Arial" pitchFamily="34" charset="0"/>
                <a:cs typeface="Arial" pitchFamily="34" charset="0"/>
              </a:rPr>
              <a:t>Based on assessment evidence of P1</a:t>
            </a:r>
          </a:p>
          <a:p>
            <a:r>
              <a:rPr lang="en-GB" sz="2400" dirty="0" smtClean="0">
                <a:latin typeface="Arial" pitchFamily="34" charset="0"/>
                <a:cs typeface="Arial" pitchFamily="34" charset="0"/>
              </a:rPr>
              <a:t>Scrutiny of data to provide targeted support</a:t>
            </a:r>
          </a:p>
          <a:p>
            <a:r>
              <a:rPr lang="en-GB" sz="2400" dirty="0" smtClean="0">
                <a:latin typeface="Arial" pitchFamily="34" charset="0"/>
                <a:cs typeface="Arial" pitchFamily="34" charset="0"/>
              </a:rPr>
              <a:t>Extended to P2 and P3 at Early Level</a:t>
            </a:r>
          </a:p>
        </p:txBody>
      </p:sp>
      <p:pic>
        <p:nvPicPr>
          <p:cNvPr id="4" name="Picture 3" descr="powerpoint artwork narro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867400"/>
            <a:ext cx="91503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itchFamily="34" charset="0"/>
                <a:cs typeface="Arial" pitchFamily="34" charset="0"/>
              </a:rPr>
              <a:t>Interventions in Health and Wellbeing</a:t>
            </a:r>
            <a:endParaRPr lang="en-GB" dirty="0">
              <a:latin typeface="Arial" pitchFamily="34" charset="0"/>
              <a:cs typeface="Arial" pitchFamily="34" charset="0"/>
            </a:endParaRPr>
          </a:p>
        </p:txBody>
      </p:sp>
      <p:pic>
        <p:nvPicPr>
          <p:cNvPr id="4" name="Content Placeholder 3" descr="powerpoint artwork narrow.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0" y="5638800"/>
            <a:ext cx="905751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jhall\AppData\Local\Microsoft\Windows\INetCache\IE\6V5437EC\IMG_58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120" y="3723130"/>
            <a:ext cx="2895600" cy="195376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s://mail.google.com/mail/u/0/?ui=2&amp;ik=b3a7750601&amp;view=fimg&amp;th=161bdc83a473e272&amp;attid=0.4&amp;disp=emb&amp;realattid=161bdc782d27e65a1283&amp;attbid=ANGjdJ_9SEw72M27BJ6dCydzdYPgGT7QyPECmfrTmaPc_2LPFj6-x0ThV4L-_RjuPYDF3biQo33umNsYPbBJG5MUqDXpe8n5h6sO3M4GOrC7jPEPniZPdyPlTFDQsMc&amp;sz=s0-l75-ft&amp;ats=1519308317319&amp;rm=161bdc83a473e272&amp;zw&amp;atsh=1"/>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C:\Users\jhall\AppData\Local\Microsoft\Windows\INetCache\IE\RLEG1SRM\IMG_5814.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0" y="1447800"/>
            <a:ext cx="3276599" cy="2028194"/>
          </a:xfrm>
          <a:prstGeom prst="rect">
            <a:avLst/>
          </a:prstGeom>
          <a:noFill/>
          <a:ln>
            <a:noFill/>
          </a:ln>
        </p:spPr>
      </p:pic>
      <p:pic>
        <p:nvPicPr>
          <p:cNvPr id="7" name="Picture 6" descr="C:\Users\jhall\AppData\Local\Microsoft\Windows\INetCache\IE\U30LH1NG\IMG_7270.JPG"/>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6392624" y="3116027"/>
            <a:ext cx="1921346" cy="3276599"/>
          </a:xfrm>
          <a:prstGeom prst="rect">
            <a:avLst/>
          </a:prstGeom>
          <a:noFill/>
          <a:ln>
            <a:noFill/>
          </a:ln>
        </p:spPr>
      </p:pic>
      <p:pic>
        <p:nvPicPr>
          <p:cNvPr id="9" name="Picture 8" descr="C:\Users\jhall\AppData\Local\Microsoft\Windows\INetCache\IE\C3QRNFUL\IMG_7276.JPG"/>
          <p:cNvPicPr/>
          <p:nvPr/>
        </p:nvPicPr>
        <p:blipFill rotWithShape="1">
          <a:blip r:embed="rId7" cstate="email">
            <a:extLst>
              <a:ext uri="{28A0092B-C50C-407E-A947-70E740481C1C}">
                <a14:useLocalDpi xmlns:a14="http://schemas.microsoft.com/office/drawing/2010/main"/>
              </a:ext>
            </a:extLst>
          </a:blip>
          <a:srcRect/>
          <a:stretch/>
        </p:blipFill>
        <p:spPr bwMode="auto">
          <a:xfrm rot="5400000">
            <a:off x="669161" y="828165"/>
            <a:ext cx="2028193" cy="3021079"/>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3349752" y="3200400"/>
            <a:ext cx="2133600" cy="923330"/>
          </a:xfrm>
          <a:prstGeom prst="rect">
            <a:avLst/>
          </a:prstGeom>
          <a:noFill/>
        </p:spPr>
        <p:txBody>
          <a:bodyPr wrap="square" rtlCol="0">
            <a:spAutoFit/>
          </a:bodyPr>
          <a:lstStyle/>
          <a:p>
            <a:pPr algn="ctr"/>
            <a:r>
              <a:rPr lang="en-GB" dirty="0" smtClean="0"/>
              <a:t>Curriculum for Excellence Cross Cutting Life Skills</a:t>
            </a:r>
            <a:endParaRPr lang="en-GB" dirty="0"/>
          </a:p>
        </p:txBody>
      </p:sp>
      <p:sp>
        <p:nvSpPr>
          <p:cNvPr id="16" name="Rounded Rectangle 15"/>
          <p:cNvSpPr/>
          <p:nvPr/>
        </p:nvSpPr>
        <p:spPr>
          <a:xfrm>
            <a:off x="2309620" y="1576705"/>
            <a:ext cx="1600200" cy="75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Social Skills</a:t>
            </a:r>
            <a:endParaRPr lang="en-GB" dirty="0"/>
          </a:p>
        </p:txBody>
      </p:sp>
      <p:sp>
        <p:nvSpPr>
          <p:cNvPr id="17" name="Rounded Rectangle 16"/>
          <p:cNvSpPr/>
          <p:nvPr/>
        </p:nvSpPr>
        <p:spPr>
          <a:xfrm>
            <a:off x="4683252" y="1556257"/>
            <a:ext cx="1600200" cy="75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Cognitive Skills</a:t>
            </a:r>
            <a:endParaRPr lang="en-GB" dirty="0"/>
          </a:p>
        </p:txBody>
      </p:sp>
      <p:sp>
        <p:nvSpPr>
          <p:cNvPr id="18" name="Rounded Rectangle 17"/>
          <p:cNvSpPr/>
          <p:nvPr/>
        </p:nvSpPr>
        <p:spPr>
          <a:xfrm>
            <a:off x="2309620" y="5081208"/>
            <a:ext cx="1600200" cy="75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Relationships</a:t>
            </a:r>
            <a:endParaRPr lang="en-GB" dirty="0"/>
          </a:p>
        </p:txBody>
      </p:sp>
      <p:sp>
        <p:nvSpPr>
          <p:cNvPr id="19" name="Rounded Rectangle 18"/>
          <p:cNvSpPr/>
          <p:nvPr/>
        </p:nvSpPr>
        <p:spPr>
          <a:xfrm>
            <a:off x="4800600" y="5069208"/>
            <a:ext cx="1600200" cy="75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Personal Qualities</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3D26341A57B383EE0540010E0463CCA" version="1.0.0">
  <systemFields>
    <field name="Objective-Id">
      <value order="0">A20439921</value>
    </field>
    <field name="Objective-Title">
      <value order="0">Scottish Attainment Challenge - Pupil Equity Funding Events 2018 - Presentations - West1 - St Michael's PS</value>
    </field>
    <field name="Objective-Description">
      <value order="0"/>
    </field>
    <field name="Objective-CreationStamp">
      <value order="0">2018-03-15T09:50:23Z</value>
    </field>
    <field name="Objective-IsApproved">
      <value order="0">false</value>
    </field>
    <field name="Objective-IsPublished">
      <value order="0">false</value>
    </field>
    <field name="Objective-DatePublished">
      <value order="0"/>
    </field>
    <field name="Objective-ModificationStamp">
      <value order="0">2018-04-03T14:25:51Z</value>
    </field>
    <field name="Objective-Owner">
      <value order="0">Melrose, Craig C (Z610622)</value>
    </field>
    <field name="Objective-Path">
      <value order="0">Objective Global Folder:SG File Plan:Education, careers and employment:Education and skills:Schools - Governance, management and finance:Advice and policy: Schools - governance, management and finance:Scottish Attainment Challenge: Pupil Equity Funding: Events: 2016-2021</value>
    </field>
    <field name="Objective-Parent">
      <value order="0">Scottish Attainment Challenge: Pupil Equity Funding: Events: 2016-2021</value>
    </field>
    <field name="Objective-State">
      <value order="0">Being Drafted</value>
    </field>
    <field name="Objective-VersionId">
      <value order="0">vA28906612</value>
    </field>
    <field name="Objective-Version">
      <value order="0">1.1</value>
    </field>
    <field name="Objective-VersionNumber">
      <value order="0">2</value>
    </field>
    <field name="Objective-VersionComment">
      <value order="0"/>
    </field>
    <field name="Objective-FileNumber">
      <value order="0">qA627808</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5109E-2DDF-40CB-AC2B-FF9B10C90820}"/>
</file>

<file path=customXml/itemProps2.xml><?xml version="1.0" encoding="utf-8"?>
<ds:datastoreItem xmlns:ds="http://schemas.openxmlformats.org/officeDocument/2006/customXml" ds:itemID="{D863A68A-E0F8-45E5-972B-2CA18F3921BD}"/>
</file>

<file path=customXml/itemProps3.xml><?xml version="1.0" encoding="utf-8"?>
<ds:datastoreItem xmlns:ds="http://schemas.openxmlformats.org/officeDocument/2006/customXml" ds:itemID="{20F96D5E-7BFC-4F67-8175-F399AC20B60F}"/>
</file>

<file path=customXml/itemProps4.xml><?xml version="1.0" encoding="utf-8"?>
<ds:datastoreItem xmlns:ds="http://schemas.openxmlformats.org/officeDocument/2006/customXml" ds:itemID="{AA226ECA-E8D6-455F-B396-31253CFF35F5}"/>
</file>

<file path=docProps/app.xml><?xml version="1.0" encoding="utf-8"?>
<Properties xmlns="http://schemas.openxmlformats.org/officeDocument/2006/extended-properties" xmlns:vt="http://schemas.openxmlformats.org/officeDocument/2006/docPropsVTypes">
  <Template/>
  <TotalTime>1132</TotalTime>
  <Words>892</Words>
  <Application>Microsoft Office PowerPoint</Application>
  <PresentationFormat>On-screen Show (4:3)</PresentationFormat>
  <Paragraphs>160</Paragraphs>
  <Slides>14</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Pupil Equity Fund</vt:lpstr>
      <vt:lpstr>Presentation outline</vt:lpstr>
      <vt:lpstr>West Dunbartonshire – the context</vt:lpstr>
      <vt:lpstr>WDC support with PEF</vt:lpstr>
      <vt:lpstr>St. Michael’s Context</vt:lpstr>
      <vt:lpstr>PEF Overview </vt:lpstr>
      <vt:lpstr>Interventions for Equity</vt:lpstr>
      <vt:lpstr>Early Education and  Childcare Officer</vt:lpstr>
      <vt:lpstr>Interventions in Health and Wellbeing</vt:lpstr>
      <vt:lpstr>Family Learning</vt:lpstr>
      <vt:lpstr>Interventions in Literacy</vt:lpstr>
      <vt:lpstr>Interventions in Numeracy</vt:lpstr>
      <vt:lpstr>Next Steps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St Michael’s Primary School</dc:title>
  <dc:creator>Jennifer</dc:creator>
  <cp:lastModifiedBy>Stevenson J (Jeremy)</cp:lastModifiedBy>
  <cp:revision>79</cp:revision>
  <cp:lastPrinted>2018-02-21T11:50:52Z</cp:lastPrinted>
  <dcterms:created xsi:type="dcterms:W3CDTF">2018-02-17T14:37:28Z</dcterms:created>
  <dcterms:modified xsi:type="dcterms:W3CDTF">2018-04-04T12:47:04Z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A20439921</vt:lpwstr>
  </property>
  <property fmtid="{D5CDD505-2E9C-101B-9397-08002B2CF9AE}" pid="4" name="Objective-Title">
    <vt:lpwstr>Scottish Attainment Challenge - Pupil Equity Funding Events 2018 - Presentations - West1 - St Michael's PS</vt:lpwstr>
  </property>
  <property fmtid="{D5CDD505-2E9C-101B-9397-08002B2CF9AE}" pid="5" name="Objective-Description">
    <vt:lpwstr/>
  </property>
  <property fmtid="{D5CDD505-2E9C-101B-9397-08002B2CF9AE}" pid="6" name="Objective-CreationStamp">
    <vt:filetime>2018-03-15T10:22:33Z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2018-04-03T14:25:54Z</vt:filetime>
  </property>
  <property fmtid="{D5CDD505-2E9C-101B-9397-08002B2CF9AE}" pid="11" name="Objective-Owner">
    <vt:lpwstr>Melrose, Craig C (Z610622)</vt:lpwstr>
  </property>
  <property fmtid="{D5CDD505-2E9C-101B-9397-08002B2CF9AE}" pid="12" name="Objective-Path">
    <vt:lpwstr>Objective Global Folder:SG File Plan:Education, careers and employment:Education and skills:Schools - Governance, management and finance:Advice and policy: Schools - governance, management and finance:Scottish Attainment Challenge: Pupil Equity Funding: E</vt:lpwstr>
  </property>
  <property fmtid="{D5CDD505-2E9C-101B-9397-08002B2CF9AE}" pid="13" name="Objective-Parent">
    <vt:lpwstr>Scottish Attainment Challenge: Pupil Equity Funding: Events: 2016-2021</vt:lpwstr>
  </property>
  <property fmtid="{D5CDD505-2E9C-101B-9397-08002B2CF9AE}" pid="14" name="Objective-State">
    <vt:lpwstr>Being Drafted</vt:lpwstr>
  </property>
  <property fmtid="{D5CDD505-2E9C-101B-9397-08002B2CF9AE}" pid="15" name="Objective-VersionId">
    <vt:lpwstr>vA28906612</vt:lpwstr>
  </property>
  <property fmtid="{D5CDD505-2E9C-101B-9397-08002B2CF9AE}" pid="16" name="Objective-Version">
    <vt:lpwstr>1.1</vt:lpwstr>
  </property>
  <property fmtid="{D5CDD505-2E9C-101B-9397-08002B2CF9AE}" pid="17" name="Objective-VersionNumber">
    <vt:r8>2</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0x010100403EDB45499E3C4A9CABBFB5D3A49FC1</vt:lpwstr>
  </property>
</Properties>
</file>