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9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0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2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3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4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5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6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7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8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9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0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1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2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3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24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25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9"/>
  </p:notesMasterIdLst>
  <p:handoutMasterIdLst>
    <p:handoutMasterId r:id="rId30"/>
  </p:handoutMasterIdLst>
  <p:sldIdLst>
    <p:sldId id="271" r:id="rId3"/>
    <p:sldId id="310" r:id="rId4"/>
    <p:sldId id="346" r:id="rId5"/>
    <p:sldId id="345" r:id="rId6"/>
    <p:sldId id="332" r:id="rId7"/>
    <p:sldId id="333" r:id="rId8"/>
    <p:sldId id="334" r:id="rId9"/>
    <p:sldId id="335" r:id="rId10"/>
    <p:sldId id="336" r:id="rId11"/>
    <p:sldId id="347" r:id="rId12"/>
    <p:sldId id="337" r:id="rId13"/>
    <p:sldId id="348" r:id="rId14"/>
    <p:sldId id="338" r:id="rId15"/>
    <p:sldId id="349" r:id="rId16"/>
    <p:sldId id="339" r:id="rId17"/>
    <p:sldId id="340" r:id="rId18"/>
    <p:sldId id="341" r:id="rId19"/>
    <p:sldId id="350" r:id="rId20"/>
    <p:sldId id="342" r:id="rId21"/>
    <p:sldId id="343" r:id="rId22"/>
    <p:sldId id="351" r:id="rId23"/>
    <p:sldId id="352" r:id="rId24"/>
    <p:sldId id="344" r:id="rId25"/>
    <p:sldId id="354" r:id="rId26"/>
    <p:sldId id="353" r:id="rId27"/>
    <p:sldId id="269" r:id="rId2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7976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GB" b="1" smtClean="0">
                <a:solidFill>
                  <a:srgbClr val="000000"/>
                </a:solidFill>
                <a:latin typeface="Arial" panose="020B0604020202020204" pitchFamily="34" charset="0"/>
              </a:rPr>
              <a:t>OFFICIAL</a:t>
            </a:r>
            <a:endParaRPr lang="en-GB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3DFE8-F10A-423B-9FEE-8DDEC6E89556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3"/>
            </p:custDataLst>
          </p:nvPr>
        </p:nvSpPr>
        <p:spPr>
          <a:xfrm>
            <a:off x="0" y="9429750"/>
            <a:ext cx="67976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GB" b="1" smtClean="0">
                <a:solidFill>
                  <a:srgbClr val="000000"/>
                </a:solidFill>
                <a:latin typeface="Arial" panose="020B0604020202020204" pitchFamily="34" charset="0"/>
              </a:rPr>
              <a:t>OFFICIAL</a:t>
            </a:r>
            <a:endParaRPr lang="en-GB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E51B8-3005-4DAE-81C4-25C8CED99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1618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797675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79577-F272-484C-8AF8-ACA9FBB9616B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3"/>
            </p:custDataLst>
          </p:nvPr>
        </p:nvSpPr>
        <p:spPr>
          <a:xfrm>
            <a:off x="0" y="9430091"/>
            <a:ext cx="679767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7039F-A7FC-48DB-9B59-E82040019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17014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5BC94-20A2-42DB-962C-8B64A0931FF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54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87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08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0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669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52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080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3031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8241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1707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07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563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7188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7615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4605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496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02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2197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4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857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355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925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94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68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988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9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6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2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58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7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51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9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5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0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8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9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SOSLogo_highRe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55" y="5319714"/>
            <a:ext cx="1458515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2" descr="12mmMarkRG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5103020"/>
            <a:ext cx="440531" cy="74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dualSGstacked_Col_print (5)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67" y="5103020"/>
            <a:ext cx="783431" cy="78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89635" y="944167"/>
            <a:ext cx="3249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Sense Over Sectarianism</a:t>
            </a: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143000" y="857251"/>
            <a:ext cx="6858000" cy="789385"/>
            <a:chOff x="0" y="0"/>
            <a:chExt cx="5760" cy="663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5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383" y="73"/>
              <a:ext cx="272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dirty="0">
                  <a:solidFill>
                    <a:srgbClr val="FFFFFF"/>
                  </a:solidFill>
                </a:rPr>
                <a:t>Sense Over Sectarianism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0" y="618"/>
              <a:ext cx="5760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0411" y="1759744"/>
            <a:ext cx="8256389" cy="2835277"/>
          </a:xfrm>
        </p:spPr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Scarfed </a:t>
            </a:r>
            <a:r>
              <a:rPr lang="en-GB" dirty="0" smtClean="0"/>
              <a:t>For Life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Discussion Points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0411" y="2638894"/>
            <a:ext cx="8256389" cy="24069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300" dirty="0"/>
          </a:p>
          <a:p>
            <a:pPr algn="ctr"/>
            <a:endParaRPr lang="en-GB" sz="4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Six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r>
              <a:rPr lang="en-GB" dirty="0"/>
              <a:t>Janice clearly instructs James to keep Hugh calm before the football. She also tells James to </a:t>
            </a:r>
            <a:r>
              <a:rPr lang="en-GB" dirty="0" smtClean="0"/>
              <a:t>help Steph </a:t>
            </a:r>
            <a:r>
              <a:rPr lang="en-GB" dirty="0"/>
              <a:t>with his “big tidy up”. </a:t>
            </a:r>
            <a:endParaRPr lang="en-GB" dirty="0" smtClean="0"/>
          </a:p>
          <a:p>
            <a:r>
              <a:rPr lang="en-GB" dirty="0" smtClean="0"/>
              <a:t>Draw </a:t>
            </a:r>
            <a:r>
              <a:rPr lang="en-GB" dirty="0"/>
              <a:t>attention to these 2 instructions as they have repercussions </a:t>
            </a:r>
            <a:r>
              <a:rPr lang="en-GB" dirty="0" smtClean="0"/>
              <a:t>later in </a:t>
            </a:r>
            <a:r>
              <a:rPr lang="en-GB" dirty="0"/>
              <a:t>the story.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1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Seven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We learn here that Jack’s Dad left the family home after an incident as a result of an Old Firm game.</a:t>
            </a:r>
          </a:p>
          <a:p>
            <a:r>
              <a:rPr lang="en-GB" dirty="0"/>
              <a:t>Discuss whether the group have witnessed such behaviour around an Old Firm game.</a:t>
            </a:r>
          </a:p>
          <a:p>
            <a:r>
              <a:rPr lang="en-GB" dirty="0"/>
              <a:t>Why does the radio presenter refer to Coatbridge as </a:t>
            </a:r>
            <a:r>
              <a:rPr lang="en-GB" i="1" dirty="0"/>
              <a:t>“The little Vatican”</a:t>
            </a:r>
            <a:r>
              <a:rPr lang="en-GB" dirty="0"/>
              <a:t>? (This is based on </a:t>
            </a:r>
            <a:r>
              <a:rPr lang="en-GB" dirty="0" smtClean="0"/>
              <a:t>the sectarian </a:t>
            </a:r>
            <a:r>
              <a:rPr lang="en-GB" dirty="0"/>
              <a:t>myth that all people from Coatbridge are catholic).</a:t>
            </a:r>
          </a:p>
          <a:p>
            <a:r>
              <a:rPr lang="en-GB" dirty="0"/>
              <a:t>Jack and Courtney discuss bigoted behaviour. What is bigotry?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3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Seven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 what way do sectarianism and bigotry differ? (Sectarianism is specifically about prejudice </a:t>
            </a:r>
            <a:r>
              <a:rPr lang="en-GB" dirty="0" smtClean="0"/>
              <a:t>and discrimination </a:t>
            </a:r>
            <a:r>
              <a:rPr lang="en-GB" dirty="0"/>
              <a:t>between groups in the same religion, in this case intra Christian).</a:t>
            </a:r>
          </a:p>
          <a:p>
            <a:r>
              <a:rPr lang="en-GB" dirty="0"/>
              <a:t>Why is bigotry a negative behaviour?</a:t>
            </a:r>
          </a:p>
          <a:p>
            <a:r>
              <a:rPr lang="en-GB" dirty="0"/>
              <a:t>Jack suggests the players swap shirts at the end of an Old Firm match? Do you think this is a </a:t>
            </a:r>
            <a:r>
              <a:rPr lang="en-GB" dirty="0" smtClean="0"/>
              <a:t>good idea</a:t>
            </a:r>
            <a:r>
              <a:rPr lang="en-GB" dirty="0"/>
              <a:t>? What might the consequences be?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Eight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r>
              <a:rPr lang="en-GB" dirty="0"/>
              <a:t>Are the following statements offensive or banter?</a:t>
            </a:r>
          </a:p>
          <a:p>
            <a:r>
              <a:rPr lang="en-GB" i="1" dirty="0"/>
              <a:t>“Probably bending down to pick up the soap”</a:t>
            </a:r>
          </a:p>
          <a:p>
            <a:r>
              <a:rPr lang="en-GB" i="1" dirty="0"/>
              <a:t>“And Grand Master Billy Mason’s the ref”</a:t>
            </a:r>
          </a:p>
          <a:p>
            <a:r>
              <a:rPr lang="en-GB" i="1" dirty="0"/>
              <a:t>“Ava list as long and daft as an Orange Walk”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Eight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r>
              <a:rPr lang="en-GB" dirty="0"/>
              <a:t>Steph’s sectarian prejudice is displayed here again over the colour of the pressure washer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His solution </a:t>
            </a:r>
            <a:r>
              <a:rPr lang="en-GB" dirty="0"/>
              <a:t>is to “wear ma </a:t>
            </a:r>
            <a:r>
              <a:rPr lang="en-GB" dirty="0" err="1"/>
              <a:t>celtic</a:t>
            </a:r>
            <a:r>
              <a:rPr lang="en-GB" dirty="0"/>
              <a:t> goalie gloves in case it burns me”. What do you think of this type </a:t>
            </a:r>
            <a:r>
              <a:rPr lang="en-GB" dirty="0" smtClean="0"/>
              <a:t>of attitude</a:t>
            </a:r>
            <a:r>
              <a:rPr lang="en-GB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6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Nine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r>
              <a:rPr lang="en-GB" dirty="0"/>
              <a:t>Why does Courtney not want her Mum to speak to the school or to Sophie’s mum about </a:t>
            </a:r>
            <a:r>
              <a:rPr lang="en-GB" dirty="0" smtClean="0"/>
              <a:t>her bullying</a:t>
            </a:r>
            <a:r>
              <a:rPr lang="en-GB" dirty="0"/>
              <a:t>?</a:t>
            </a:r>
          </a:p>
          <a:p>
            <a:r>
              <a:rPr lang="en-GB" dirty="0"/>
              <a:t>Why is it so important to Courtney to be on F</a:t>
            </a:r>
            <a:r>
              <a:rPr lang="en-GB" dirty="0" smtClean="0"/>
              <a:t>acebook</a:t>
            </a:r>
            <a:r>
              <a:rPr lang="en-GB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/>
          </a:bodyPr>
          <a:lstStyle/>
          <a:p>
            <a:r>
              <a:rPr lang="en-GB" dirty="0"/>
              <a:t>Jack clearly doesn’t think Steph should be drinking so why does he relent and throw him a can </a:t>
            </a:r>
            <a:r>
              <a:rPr lang="en-GB" dirty="0" smtClean="0"/>
              <a:t>of lager</a:t>
            </a:r>
            <a:r>
              <a:rPr lang="en-GB" dirty="0"/>
              <a:t>?</a:t>
            </a:r>
          </a:p>
          <a:p>
            <a:r>
              <a:rPr lang="en-GB" dirty="0"/>
              <a:t>Why is it not a good idea for Steph to be drinking lager, while operating machinery up on a </a:t>
            </a:r>
            <a:r>
              <a:rPr lang="en-GB" dirty="0" smtClean="0"/>
              <a:t>garage roof</a:t>
            </a:r>
            <a:r>
              <a:rPr lang="en-GB" dirty="0"/>
              <a:t>? What could possibly go wrong?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Eleven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/>
          </a:bodyPr>
          <a:lstStyle/>
          <a:p>
            <a:r>
              <a:rPr lang="en-GB" dirty="0"/>
              <a:t>Janice refers to the rise in cases of domestic violence around an Old Firm game. Why do the </a:t>
            </a:r>
            <a:r>
              <a:rPr lang="en-GB" dirty="0" smtClean="0"/>
              <a:t>group think </a:t>
            </a:r>
            <a:r>
              <a:rPr lang="en-GB" dirty="0"/>
              <a:t>this happens? Is this acceptable?</a:t>
            </a:r>
          </a:p>
          <a:p>
            <a:r>
              <a:rPr lang="en-GB" dirty="0"/>
              <a:t>Janice says “We’re lucky”. Is it really the case that women should consider themselves lucky not </a:t>
            </a:r>
            <a:r>
              <a:rPr lang="en-GB" dirty="0" smtClean="0"/>
              <a:t>to be </a:t>
            </a:r>
            <a:r>
              <a:rPr lang="en-GB" dirty="0"/>
              <a:t>victims of domestic abuse?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4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Eleven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r>
              <a:rPr lang="en-GB" dirty="0"/>
              <a:t>Clearly </a:t>
            </a:r>
            <a:r>
              <a:rPr lang="en-GB" dirty="0" err="1"/>
              <a:t>Janey</a:t>
            </a:r>
            <a:r>
              <a:rPr lang="en-GB" dirty="0"/>
              <a:t> has been a victim of abuse from Jack’s dad. Why do you think she has never told </a:t>
            </a:r>
            <a:r>
              <a:rPr lang="en-GB" dirty="0" smtClean="0"/>
              <a:t>Jack the </a:t>
            </a:r>
            <a:r>
              <a:rPr lang="en-GB" dirty="0"/>
              <a:t>truth?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4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Twelve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r>
              <a:rPr lang="en-GB" dirty="0"/>
              <a:t>What do you think </a:t>
            </a:r>
            <a:r>
              <a:rPr lang="en-GB" i="1" dirty="0"/>
              <a:t>“Scarfed for Life” </a:t>
            </a:r>
            <a:r>
              <a:rPr lang="en-GB" dirty="0"/>
              <a:t>means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/>
              <a:t>Why do you think Courtney is a Rangers fan and Jack is a Celtic fan? Do you think they ever had </a:t>
            </a:r>
            <a:r>
              <a:rPr lang="en-GB" dirty="0" smtClean="0"/>
              <a:t>a choice </a:t>
            </a:r>
            <a:r>
              <a:rPr lang="en-GB" dirty="0"/>
              <a:t>which team to support?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51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Prologue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r>
              <a:rPr lang="en-GB" dirty="0"/>
              <a:t>The prologue establishes that one of the main characters Jack is in surgery after an accident </a:t>
            </a:r>
            <a:r>
              <a:rPr lang="en-GB" dirty="0" smtClean="0"/>
              <a:t>and two </a:t>
            </a:r>
            <a:r>
              <a:rPr lang="en-GB" dirty="0"/>
              <a:t>of the other characters find themselves in the custody of the police. Each of the characters </a:t>
            </a:r>
            <a:r>
              <a:rPr lang="en-GB" dirty="0" smtClean="0"/>
              <a:t>is introduced </a:t>
            </a:r>
            <a:r>
              <a:rPr lang="en-GB" dirty="0"/>
              <a:t>here through their reaction to this situation.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Thirteen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 lnSpcReduction="20000"/>
          </a:bodyPr>
          <a:lstStyle/>
          <a:p>
            <a:r>
              <a:rPr lang="en-GB" i="1" dirty="0"/>
              <a:t>“Way a Union Jack on the toe for booting </a:t>
            </a:r>
            <a:r>
              <a:rPr lang="en-GB" i="1" dirty="0" err="1"/>
              <a:t>fenians</a:t>
            </a:r>
            <a:r>
              <a:rPr lang="en-GB" i="1" dirty="0"/>
              <a:t> up the tunnel!” </a:t>
            </a:r>
            <a:endParaRPr lang="en-GB" i="1" dirty="0" smtClean="0"/>
          </a:p>
          <a:p>
            <a:r>
              <a:rPr lang="en-GB" dirty="0" smtClean="0"/>
              <a:t>Is </a:t>
            </a:r>
            <a:r>
              <a:rPr lang="en-GB" dirty="0"/>
              <a:t>this banter or offensive? (This </a:t>
            </a:r>
            <a:r>
              <a:rPr lang="en-GB" dirty="0" smtClean="0"/>
              <a:t>is another </a:t>
            </a:r>
            <a:r>
              <a:rPr lang="en-GB" dirty="0"/>
              <a:t>example of Hugh’s bigoted behaviour of which there are several in this scene).</a:t>
            </a:r>
          </a:p>
          <a:p>
            <a:r>
              <a:rPr lang="en-GB" dirty="0"/>
              <a:t>What is a </a:t>
            </a:r>
            <a:r>
              <a:rPr lang="en-GB" dirty="0" err="1"/>
              <a:t>fenian</a:t>
            </a:r>
            <a:r>
              <a:rPr lang="en-GB" dirty="0"/>
              <a:t>? (Correct answer is detailed in the glossary)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5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Thirteen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 lnSpcReduction="10000"/>
          </a:bodyPr>
          <a:lstStyle/>
          <a:p>
            <a:r>
              <a:rPr lang="en-GB" i="1" dirty="0"/>
              <a:t>“Easy does it Hugh, its no the </a:t>
            </a:r>
            <a:r>
              <a:rPr lang="en-GB" i="1" dirty="0" err="1"/>
              <a:t>morra</a:t>
            </a:r>
            <a:r>
              <a:rPr lang="en-GB" i="1" dirty="0"/>
              <a:t> yet! </a:t>
            </a:r>
            <a:r>
              <a:rPr lang="en-GB" dirty="0"/>
              <a:t>What does James mean by this? Does this means its ok </a:t>
            </a:r>
            <a:r>
              <a:rPr lang="en-GB" dirty="0" smtClean="0"/>
              <a:t>to be </a:t>
            </a:r>
            <a:r>
              <a:rPr lang="en-GB" dirty="0"/>
              <a:t>bigoted on the day of a game? (90 Minute Bigot Theory)</a:t>
            </a:r>
          </a:p>
          <a:p>
            <a:r>
              <a:rPr lang="en-GB" dirty="0"/>
              <a:t>Are the high tops really Aquamarine? Why does Courtney not just tell Uncle Hugh that they </a:t>
            </a:r>
            <a:r>
              <a:rPr lang="en-GB" dirty="0" smtClean="0"/>
              <a:t>are Green</a:t>
            </a:r>
            <a:r>
              <a:rPr lang="en-GB" dirty="0"/>
              <a:t>?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Thirteen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r>
              <a:rPr lang="en-GB" dirty="0"/>
              <a:t>Why does James have a problem with the new pressure washer being green?</a:t>
            </a:r>
          </a:p>
          <a:p>
            <a:r>
              <a:rPr lang="en-GB" i="1" dirty="0"/>
              <a:t>“We are the People” </a:t>
            </a:r>
            <a:r>
              <a:rPr lang="en-GB" dirty="0"/>
              <a:t>What does this mean?</a:t>
            </a:r>
          </a:p>
          <a:p>
            <a:r>
              <a:rPr lang="en-GB" dirty="0"/>
              <a:t>Why does Courtney feel that she has to say it back to Hugh?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Fourteen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r>
              <a:rPr lang="en-GB" dirty="0"/>
              <a:t>Courtney finally confronts Sophie about here bullying. Is this the right thing to do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/>
              <a:t>What would have happened if she did not confront Sophie?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Fourteen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Are the following terms banter or offensive?</a:t>
            </a:r>
          </a:p>
          <a:p>
            <a:r>
              <a:rPr lang="en-GB" dirty="0"/>
              <a:t>“Cool your </a:t>
            </a:r>
            <a:r>
              <a:rPr lang="en-GB" dirty="0" err="1"/>
              <a:t>proddy</a:t>
            </a:r>
            <a:r>
              <a:rPr lang="en-GB" dirty="0"/>
              <a:t> jets.”</a:t>
            </a:r>
          </a:p>
          <a:p>
            <a:r>
              <a:rPr lang="en-GB" dirty="0"/>
              <a:t>“Orange </a:t>
            </a:r>
            <a:r>
              <a:rPr lang="en-GB" dirty="0" err="1"/>
              <a:t>Bams</a:t>
            </a:r>
            <a:r>
              <a:rPr lang="en-GB" dirty="0"/>
              <a:t>”</a:t>
            </a:r>
          </a:p>
          <a:p>
            <a:r>
              <a:rPr lang="en-GB" dirty="0"/>
              <a:t>“Haw alter boy”</a:t>
            </a:r>
          </a:p>
          <a:p>
            <a:r>
              <a:rPr lang="en-GB" dirty="0"/>
              <a:t>“Sweating like a Papist”</a:t>
            </a:r>
          </a:p>
          <a:p>
            <a:r>
              <a:rPr lang="en-GB" dirty="0"/>
              <a:t>“Hun chops”</a:t>
            </a:r>
          </a:p>
          <a:p>
            <a:r>
              <a:rPr lang="en-GB" dirty="0"/>
              <a:t>“Yah </a:t>
            </a:r>
            <a:r>
              <a:rPr lang="en-GB" dirty="0" err="1"/>
              <a:t>hun</a:t>
            </a:r>
            <a:r>
              <a:rPr lang="en-GB" dirty="0"/>
              <a:t> dafty”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2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Fourteen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Do James and Courtney do enough to stop the violence?</a:t>
            </a:r>
          </a:p>
          <a:p>
            <a:r>
              <a:rPr lang="en-GB" dirty="0"/>
              <a:t>Why did James not tell Hugh about the pressure washer earlier?</a:t>
            </a:r>
          </a:p>
          <a:p>
            <a:r>
              <a:rPr lang="en-GB" dirty="0"/>
              <a:t>Why does Courtney say “You’re a disgrace to the clubs. A disgrace to your families!”?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7200" dirty="0"/>
          </a:p>
          <a:p>
            <a:pPr marL="0" indent="0" algn="ctr">
              <a:buNone/>
            </a:pPr>
            <a:r>
              <a:rPr lang="en-GB" sz="5400" dirty="0"/>
              <a:t>Any Questions???</a:t>
            </a:r>
          </a:p>
          <a:p>
            <a:pPr marL="0" indent="0" algn="ctr">
              <a:buNone/>
            </a:pPr>
            <a:r>
              <a:rPr lang="en-GB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Prologue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What does Steph mean by saying </a:t>
            </a:r>
            <a:r>
              <a:rPr lang="en-GB" i="1" dirty="0"/>
              <a:t>“it’s no finished”</a:t>
            </a:r>
            <a:r>
              <a:rPr lang="en-GB" dirty="0"/>
              <a:t>?</a:t>
            </a:r>
          </a:p>
          <a:p>
            <a:r>
              <a:rPr lang="en-GB" dirty="0"/>
              <a:t>What does James mean by saying </a:t>
            </a:r>
            <a:r>
              <a:rPr lang="en-GB" i="1" dirty="0"/>
              <a:t>“Go live in the East End</a:t>
            </a:r>
            <a:r>
              <a:rPr lang="en-GB" i="1" dirty="0" smtClean="0"/>
              <a:t>”</a:t>
            </a:r>
            <a:r>
              <a:rPr lang="en-GB" dirty="0" smtClean="0"/>
              <a:t>?</a:t>
            </a:r>
          </a:p>
          <a:p>
            <a:r>
              <a:rPr lang="en-GB" dirty="0" smtClean="0"/>
              <a:t>This </a:t>
            </a:r>
            <a:r>
              <a:rPr lang="en-GB" dirty="0"/>
              <a:t>is an example of prejudice, </a:t>
            </a:r>
            <a:r>
              <a:rPr lang="en-GB" dirty="0" smtClean="0"/>
              <a:t>discuss what </a:t>
            </a:r>
            <a:r>
              <a:rPr lang="en-GB" dirty="0"/>
              <a:t>prejudice is.</a:t>
            </a:r>
          </a:p>
          <a:p>
            <a:r>
              <a:rPr lang="en-GB" dirty="0"/>
              <a:t>We learn that Sophie McGregor has 3,245 friends on F</a:t>
            </a:r>
            <a:r>
              <a:rPr lang="en-GB" dirty="0" smtClean="0"/>
              <a:t>acebook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what ways might this </a:t>
            </a:r>
            <a:r>
              <a:rPr lang="en-GB" dirty="0" smtClean="0"/>
              <a:t>be dangerous</a:t>
            </a:r>
            <a:r>
              <a:rPr lang="en-GB" dirty="0"/>
              <a:t>?</a:t>
            </a:r>
          </a:p>
          <a:p>
            <a:r>
              <a:rPr lang="en-GB" dirty="0"/>
              <a:t>What is Sophie trying to achieve through F</a:t>
            </a:r>
            <a:r>
              <a:rPr lang="en-GB" dirty="0" smtClean="0"/>
              <a:t>acebook</a:t>
            </a:r>
            <a:r>
              <a:rPr lang="en-GB" dirty="0"/>
              <a:t>?</a:t>
            </a:r>
          </a:p>
          <a:p>
            <a:r>
              <a:rPr lang="en-GB" i="1" dirty="0"/>
              <a:t>“But its awe banter at the end of the day” </a:t>
            </a:r>
            <a:r>
              <a:rPr lang="en-GB" dirty="0"/>
              <a:t>What is banter?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Is it acceptable for Steph to go out drinking midweek and to come home drunk? If yes, why? If </a:t>
            </a:r>
            <a:r>
              <a:rPr lang="en-GB" dirty="0" smtClean="0"/>
              <a:t>not, why </a:t>
            </a:r>
            <a:r>
              <a:rPr lang="en-GB" dirty="0"/>
              <a:t>not?</a:t>
            </a:r>
          </a:p>
          <a:p>
            <a:r>
              <a:rPr lang="en-GB" dirty="0"/>
              <a:t>We establish that Steph was formerly in jail and is currently unemployed and has not </a:t>
            </a:r>
            <a:r>
              <a:rPr lang="en-GB" dirty="0" smtClean="0"/>
              <a:t>completed jobs </a:t>
            </a:r>
            <a:r>
              <a:rPr lang="en-GB" dirty="0"/>
              <a:t>around the house. </a:t>
            </a:r>
            <a:endParaRPr lang="en-GB" dirty="0" smtClean="0"/>
          </a:p>
          <a:p>
            <a:r>
              <a:rPr lang="en-GB" dirty="0" smtClean="0"/>
              <a:t>Does </a:t>
            </a:r>
            <a:r>
              <a:rPr lang="en-GB" dirty="0"/>
              <a:t>he take responsibility for these circumstances?</a:t>
            </a:r>
          </a:p>
          <a:p>
            <a:r>
              <a:rPr lang="en-GB" dirty="0"/>
              <a:t>In what way does this type of behaviour affect Steph and </a:t>
            </a:r>
            <a:r>
              <a:rPr lang="en-GB" dirty="0" err="1"/>
              <a:t>Janey’s</a:t>
            </a:r>
            <a:r>
              <a:rPr lang="en-GB" dirty="0"/>
              <a:t> relationship?</a:t>
            </a:r>
          </a:p>
          <a:p>
            <a:r>
              <a:rPr lang="en-GB" dirty="0"/>
              <a:t>What do you think about their relationship?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0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Two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Courtney is clearly being bullied on F</a:t>
            </a:r>
            <a:r>
              <a:rPr lang="en-GB" dirty="0" smtClean="0"/>
              <a:t>acebook </a:t>
            </a:r>
            <a:r>
              <a:rPr lang="en-GB" dirty="0"/>
              <a:t>by Sophie. What are Courtney’s options here?</a:t>
            </a:r>
          </a:p>
          <a:p>
            <a:r>
              <a:rPr lang="en-GB" dirty="0"/>
              <a:t>Discuss the following options;-</a:t>
            </a:r>
          </a:p>
          <a:p>
            <a:r>
              <a:rPr lang="en-GB" dirty="0"/>
              <a:t>Blocking Sophie</a:t>
            </a:r>
          </a:p>
          <a:p>
            <a:r>
              <a:rPr lang="en-GB" dirty="0"/>
              <a:t>Deleting her F</a:t>
            </a:r>
            <a:r>
              <a:rPr lang="en-GB" dirty="0" smtClean="0"/>
              <a:t>acebook </a:t>
            </a:r>
            <a:r>
              <a:rPr lang="en-GB" dirty="0"/>
              <a:t>account</a:t>
            </a:r>
          </a:p>
          <a:p>
            <a:r>
              <a:rPr lang="en-GB" dirty="0"/>
              <a:t>Confronting Sophie</a:t>
            </a:r>
          </a:p>
          <a:p>
            <a:r>
              <a:rPr lang="en-GB" dirty="0"/>
              <a:t>Telling a parent / teacher / friend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Three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Autofit/>
          </a:bodyPr>
          <a:lstStyle/>
          <a:p>
            <a:r>
              <a:rPr lang="en-GB" sz="2400" dirty="0"/>
              <a:t>What kind of relationship does Steph have with alcohol?</a:t>
            </a:r>
          </a:p>
          <a:p>
            <a:r>
              <a:rPr lang="en-GB" sz="2400" i="1" dirty="0"/>
              <a:t>“Sectarianism is a myth. There’s good guys and there’s </a:t>
            </a:r>
            <a:r>
              <a:rPr lang="en-GB" sz="2400" i="1" dirty="0" err="1"/>
              <a:t>bams</a:t>
            </a:r>
            <a:r>
              <a:rPr lang="en-GB" sz="2400" i="1" dirty="0"/>
              <a:t>. We’re the good guys.” </a:t>
            </a:r>
            <a:r>
              <a:rPr lang="en-GB" sz="2400" dirty="0"/>
              <a:t>What </a:t>
            </a:r>
            <a:r>
              <a:rPr lang="en-GB" sz="2400" dirty="0" smtClean="0"/>
              <a:t>does Steph </a:t>
            </a:r>
            <a:r>
              <a:rPr lang="en-GB" sz="2400" dirty="0"/>
              <a:t>mean by this statement?</a:t>
            </a:r>
          </a:p>
          <a:p>
            <a:r>
              <a:rPr lang="en-GB" sz="2400" dirty="0"/>
              <a:t>Steph refers to Courtney as a </a:t>
            </a:r>
            <a:r>
              <a:rPr lang="en-GB" sz="2400" i="1" dirty="0"/>
              <a:t>“</a:t>
            </a:r>
            <a:r>
              <a:rPr lang="en-GB" sz="2400" i="1" dirty="0" err="1"/>
              <a:t>hun</a:t>
            </a:r>
            <a:r>
              <a:rPr lang="en-GB" sz="2400" i="1" dirty="0"/>
              <a:t>”</a:t>
            </a:r>
            <a:r>
              <a:rPr lang="en-GB" sz="2400" dirty="0"/>
              <a:t>. What exactly is a </a:t>
            </a:r>
            <a:r>
              <a:rPr lang="en-GB" sz="2400" dirty="0" err="1"/>
              <a:t>hun</a:t>
            </a:r>
            <a:r>
              <a:rPr lang="en-GB" sz="2400" dirty="0"/>
              <a:t>?</a:t>
            </a:r>
          </a:p>
          <a:p>
            <a:r>
              <a:rPr lang="en-GB" sz="2400" dirty="0"/>
              <a:t>Name calling like this is an example of discrimination. Discuss what discrimination is.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Four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Hugh’s behaviour is clearly affected by football, which in turn has an effect on his wife Sheila. </a:t>
            </a:r>
            <a:endParaRPr lang="en-GB" dirty="0" smtClean="0"/>
          </a:p>
          <a:p>
            <a:r>
              <a:rPr lang="en-GB" dirty="0" smtClean="0"/>
              <a:t>How</a:t>
            </a:r>
            <a:r>
              <a:rPr lang="en-GB" dirty="0"/>
              <a:t> </a:t>
            </a:r>
            <a:r>
              <a:rPr lang="en-GB" dirty="0" smtClean="0"/>
              <a:t>does </a:t>
            </a:r>
            <a:r>
              <a:rPr lang="en-GB" dirty="0"/>
              <a:t>this affect their relationship?</a:t>
            </a:r>
          </a:p>
          <a:p>
            <a:r>
              <a:rPr lang="en-GB" dirty="0"/>
              <a:t>How healthy or otherwise is a relationship like this?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4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Five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Courtney has clearly been bullied for a long time by Sophie. Discuss the different forms of bullying.</a:t>
            </a:r>
          </a:p>
          <a:p>
            <a:r>
              <a:rPr lang="en-GB" dirty="0"/>
              <a:t>How does bullying affect the mental health of young people?</a:t>
            </a:r>
          </a:p>
          <a:p>
            <a:r>
              <a:rPr lang="en-GB" dirty="0"/>
              <a:t>Is James’s behaviour towards Jack appropriate? Why does he refer to the colour pink and call </a:t>
            </a:r>
            <a:r>
              <a:rPr lang="en-GB" dirty="0" smtClean="0"/>
              <a:t>him </a:t>
            </a:r>
            <a:r>
              <a:rPr lang="en-GB" i="1" dirty="0" smtClean="0"/>
              <a:t>“</a:t>
            </a:r>
            <a:r>
              <a:rPr lang="en-GB" i="1" dirty="0" err="1" smtClean="0"/>
              <a:t>Jackaline</a:t>
            </a:r>
            <a:r>
              <a:rPr lang="en-GB" i="1" dirty="0"/>
              <a:t>”</a:t>
            </a:r>
            <a:r>
              <a:rPr lang="en-GB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5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Scene Six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Why does Steph have a problem with the colours blue and orange?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is an example of </a:t>
            </a:r>
            <a:r>
              <a:rPr lang="en-GB" dirty="0" smtClean="0"/>
              <a:t>sectarian prejudice</a:t>
            </a:r>
            <a:r>
              <a:rPr lang="en-GB" dirty="0"/>
              <a:t>.</a:t>
            </a:r>
          </a:p>
          <a:p>
            <a:r>
              <a:rPr lang="en-GB" dirty="0"/>
              <a:t>Why do you think Steph keeps calling Jack “Union”? (This is a reference to the Union Jack flag </a:t>
            </a:r>
            <a:r>
              <a:rPr lang="en-GB" dirty="0" smtClean="0"/>
              <a:t>and Jack’s </a:t>
            </a:r>
            <a:r>
              <a:rPr lang="en-GB" dirty="0"/>
              <a:t>friendship with Courtney, a Rangers supporter).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5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08955827-aeb1-42de-b749-f604362c41c2" origin="userSelected">
  <element uid="971a7eb4-36b4-4e7d-b804-a07772b8e228" value=""/>
  <element uid="6a4e5c3a-656a-4e9c-bd20-e36013bcf373" value=""/>
</sisl>
</file>

<file path=customXml/itemProps1.xml><?xml version="1.0" encoding="utf-8"?>
<ds:datastoreItem xmlns:ds="http://schemas.openxmlformats.org/officeDocument/2006/customXml" ds:itemID="{CA437437-E8D7-48A2-917B-5493DB71BDBD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6294</TotalTime>
  <Words>1330</Words>
  <Application>Microsoft Office PowerPoint</Application>
  <PresentationFormat>On-screen Show (4:3)</PresentationFormat>
  <Paragraphs>208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 Scarfed For Life Discussion Points</vt:lpstr>
      <vt:lpstr>Prologue</vt:lpstr>
      <vt:lpstr>Prologue</vt:lpstr>
      <vt:lpstr>Scene One</vt:lpstr>
      <vt:lpstr>Scene Two</vt:lpstr>
      <vt:lpstr>Scene Three</vt:lpstr>
      <vt:lpstr>Scene Four</vt:lpstr>
      <vt:lpstr>Scene Five</vt:lpstr>
      <vt:lpstr>Scene Six</vt:lpstr>
      <vt:lpstr>Scene Six</vt:lpstr>
      <vt:lpstr>Scene Seven</vt:lpstr>
      <vt:lpstr>Scene Seven</vt:lpstr>
      <vt:lpstr>Scene Eight</vt:lpstr>
      <vt:lpstr>Scene Eight</vt:lpstr>
      <vt:lpstr>Scene Nine</vt:lpstr>
      <vt:lpstr>Scene Ten</vt:lpstr>
      <vt:lpstr>Scene Eleven</vt:lpstr>
      <vt:lpstr>Scene Eleven</vt:lpstr>
      <vt:lpstr>Scene Twelve</vt:lpstr>
      <vt:lpstr>Scene Thirteen</vt:lpstr>
      <vt:lpstr>Scene Thirteen</vt:lpstr>
      <vt:lpstr>Scene Thirteen</vt:lpstr>
      <vt:lpstr>Scene Fourteen</vt:lpstr>
      <vt:lpstr>Scene Fourteen</vt:lpstr>
      <vt:lpstr>Scene Fourteen</vt:lpstr>
      <vt:lpstr>PowerPoint Presentation</vt:lpstr>
    </vt:vector>
  </TitlesOfParts>
  <Company>GCC Corporate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Thomson, Susan (ED)</dc:creator>
  <cp:keywords>[OFFICIAL]</cp:keywords>
  <cp:lastModifiedBy>Lynch P (Pauline)</cp:lastModifiedBy>
  <cp:revision>100</cp:revision>
  <cp:lastPrinted>2015-08-20T13:02:34Z</cp:lastPrinted>
  <dcterms:created xsi:type="dcterms:W3CDTF">2015-08-11T13:26:38Z</dcterms:created>
  <dcterms:modified xsi:type="dcterms:W3CDTF">2020-09-18T07:00:20Z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d575264f-00e2-48f6-9f71-d05195eb3518</vt:lpwstr>
  </property>
  <property fmtid="{D5CDD505-2E9C-101B-9397-08002B2CF9AE}" pid="3" name="bjSaver">
    <vt:lpwstr>xZSbKWC/F+q5ta854MFScGvkmNjGCYXj</vt:lpwstr>
  </property>
  <property fmtid="{D5CDD505-2E9C-101B-9397-08002B2CF9AE}" pid="4" name="bjDocumentLabelXML">
    <vt:lpwstr>&lt;?xml version="1.0" encoding="us-ascii"?&gt;&lt;sisl xmlns:xsd="http://www.w3.org/2001/XMLSchema" xmlns:xsi="http://www.w3.org/2001/XMLSchema-instance" sislVersion="0" policy="08955827-aeb1-42de-b749-f604362c41c2" origin="userSelected" xmlns="http://www.boldonj</vt:lpwstr>
  </property>
  <property fmtid="{D5CDD505-2E9C-101B-9397-08002B2CF9AE}" pid="5" name="bjDocumentLabelXML-0">
    <vt:lpwstr>ames.com/2008/01/sie/internal/label"&gt;&lt;element uid="971a7eb4-36b4-4e7d-b804-a07772b8e228" value="" /&gt;&lt;element uid="6a4e5c3a-656a-4e9c-bd20-e36013bcf373" value="" /&gt;&lt;/sisl&gt;</vt:lpwstr>
  </property>
  <property fmtid="{D5CDD505-2E9C-101B-9397-08002B2CF9AE}" pid="6" name="bjDocumentSecurityLabel">
    <vt:lpwstr>OFFICIAL</vt:lpwstr>
  </property>
  <property fmtid="{D5CDD505-2E9C-101B-9397-08002B2CF9AE}" pid="7" name="gcc-meta-protectivemarking">
    <vt:lpwstr>[OFFICIAL]</vt:lpwstr>
  </property>
</Properties>
</file>