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25"/>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Lst>
  <p:sldSz cx="18288000" cy="10287000"/>
  <p:notesSz cx="6858000" cy="9144000"/>
  <p:embeddedFontLst>
    <p:embeddedFont>
      <p:font typeface="Arial MT Pro" panose="020B0604020202020204" charset="0"/>
      <p:regular r:id="rId26"/>
    </p:embeddedFont>
    <p:embeddedFont>
      <p:font typeface="Arial MT Pro Bold" panose="020B0604020202020204" charset="0"/>
      <p:regular r:id="rId27"/>
    </p:embeddedFont>
    <p:embeddedFont>
      <p:font typeface="Arial MT Pro Bold Italics" panose="020B0604020202020204" charset="0"/>
      <p:regular r:id="rId28"/>
    </p:embeddedFont>
    <p:embeddedFont>
      <p:font typeface="Arial MT Pro Italics" panose="020B0604020202020204" charset="0"/>
      <p:regular r:id="rId29"/>
    </p:embeddedFont>
    <p:embeddedFont>
      <p:font typeface="Open Sans Extra Bold" panose="020B0604020202020204" charset="0"/>
      <p:regular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51" d="100"/>
          <a:sy n="51" d="100"/>
        </p:scale>
        <p:origin x="378"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1.fntdata"/><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4.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font" Target="fonts/font3.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font" Target="fonts/font2.fntdata"/><Relationship Id="rId30" Type="http://schemas.openxmlformats.org/officeDocument/2006/relationships/font" Target="fonts/font5.fntdata"/><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15.09.2026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Slide 1.</a:t>
            </a:r>
          </a:p>
          <a:p>
            <a:endParaRPr lang="en-US"/>
          </a:p>
          <a:p>
            <a:r>
              <a:rPr lang="en-US"/>
              <a:t>Information for presenters:</a:t>
            </a:r>
          </a:p>
          <a:p>
            <a:endParaRPr lang="en-US"/>
          </a:p>
          <a:p>
            <a:r>
              <a:rPr lang="en-US"/>
              <a:t>All information is correct as of September 2026</a:t>
            </a:r>
          </a:p>
          <a:p>
            <a:endParaRPr lang="en-US"/>
          </a:p>
          <a:p>
            <a:r>
              <a:rPr lang="en-US"/>
              <a:t>This PowerPoint is intended to support senior leaders, middle leaders and local authority staff to deliver an introductory session to a group on the Middle Leaders Leading Change (MLLC) programme. ​</a:t>
            </a:r>
          </a:p>
          <a:p>
            <a:endParaRPr lang="en-US"/>
          </a:p>
          <a:p>
            <a:r>
              <a:rPr lang="en-US"/>
              <a:t>​This PowerPoint is a template that presenters can adapt to suit their own context and style of presenting.  It can be added to, but please do not remove any slides as they are all essential to the Introductory session. You may wish to add the date, a logo alongside the Education Scotland one, and /or to add a link to a feedback form into the last slide.​</a:t>
            </a:r>
          </a:p>
          <a:p>
            <a:endParaRPr lang="en-US"/>
          </a:p>
          <a:p>
            <a:r>
              <a:rPr lang="en-US"/>
              <a:t>​Within the slides, suggested timings, key messages, facilitator notes and reflective questions are included.​</a:t>
            </a:r>
          </a:p>
          <a:p>
            <a:endParaRPr lang="en-US"/>
          </a:p>
          <a:p>
            <a:r>
              <a:rPr lang="en-US"/>
              <a:t>The session this PowerPoint is intended to support has been designed to be delivered by facilitators in 50-60 minutes. If you have longer, we would encourage you to use that time for (more) discussion and perhaps invite some feedback. Suggested approximate timings can be found in the notes for each slide.​</a:t>
            </a:r>
          </a:p>
          <a:p>
            <a:endParaRPr lang="en-US"/>
          </a:p>
          <a:p>
            <a:r>
              <a:rPr lang="en-US"/>
              <a:t>​</a:t>
            </a:r>
          </a:p>
          <a:p>
            <a:r>
              <a:rPr lang="en-US"/>
              <a:t>IMPORTANT NOTES:​</a:t>
            </a:r>
          </a:p>
          <a:p>
            <a:endParaRPr lang="en-US"/>
          </a:p>
          <a:p>
            <a:r>
              <a:rPr lang="en-US"/>
              <a:t>This PowerPoint refers to the Education Scotland Middle Leaders Leading Change programme, which can be found here: </a:t>
            </a:r>
          </a:p>
          <a:p>
            <a:r>
              <a:rPr lang="en-US"/>
              <a:t>https://education.gov.scot/professional-learning/professional-learning-programmes-webinars-and-events/programmes/middle-leaders-leading-change/</a:t>
            </a:r>
          </a:p>
          <a:p>
            <a:endParaRPr lang="en-US"/>
          </a:p>
          <a:p>
            <a:r>
              <a:rPr lang="en-US"/>
              <a:t>It is anticipated the presenter will be familiar with the content of these pages.  </a:t>
            </a:r>
          </a:p>
          <a:p>
            <a:endParaRPr lang="en-US"/>
          </a:p>
          <a:p>
            <a:r>
              <a:rPr lang="en-US"/>
              <a:t>​If facilitating in person, you may wish participants to bring their devices for slides 9-11, when you present ‘The Learning ahead’ that is accessed through the website. Alternatively, you could share your screen whilst viewing the MLLC area of the website, to show/remind participants how and where to access the Professional Learning Activities (PLAs). If facilitating online, be ready to share your screen to show these webpages. </a:t>
            </a:r>
          </a:p>
          <a:p>
            <a:endParaRPr lang="en-US"/>
          </a:p>
          <a:p>
            <a:r>
              <a:rPr lang="en-US"/>
              <a:t>​While use of the MLLC Reflective Journal is optional, we would encourage its use as part of this programme. If used, it will be helpful for participants to have it to hand during this session.​</a:t>
            </a:r>
          </a:p>
          <a:p>
            <a:endParaRPr lang="en-US"/>
          </a:p>
          <a:p>
            <a:r>
              <a:rPr lang="en-US"/>
              <a:t>​You might also want to consider planning follow up sessions to check in/support those engaged in the learning and to share learning from Professional Learning Activities (PLAs) undertaken throughout the programme.​ If dates are in place, you can add these to the slides if you wish. You may also decide to add a timeline with expected timings for completing the 6 PLAs, for example: Autumn term 1 – PLAs 1-3; Spring term – PLAs 4-5; Summer term – PLAs 6. </a:t>
            </a:r>
          </a:p>
          <a:p>
            <a:endParaRPr lang="en-US"/>
          </a:p>
          <a:p>
            <a:r>
              <a:rPr lang="en-US"/>
              <a:t>​</a:t>
            </a:r>
          </a:p>
          <a:p>
            <a:r>
              <a:rPr lang="en-US"/>
              <a:t>Learning outcomes for this resource:</a:t>
            </a:r>
          </a:p>
          <a:p>
            <a:r>
              <a:rPr lang="en-US"/>
              <a:t>•  Set the scene for professional learning</a:t>
            </a:r>
          </a:p>
          <a:p>
            <a:r>
              <a:rPr lang="en-US"/>
              <a:t>•  Familiarise colleagues with the programme</a:t>
            </a:r>
          </a:p>
          <a:p>
            <a:r>
              <a:rPr lang="en-US"/>
              <a:t>• Consider a timeline for working together.</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Slide 2.</a:t>
            </a:r>
          </a:p>
          <a:p>
            <a:endParaRPr lang="en-US"/>
          </a:p>
          <a:p>
            <a:r>
              <a:rPr lang="en-US"/>
              <a:t>Suggested timing: </a:t>
            </a:r>
          </a:p>
          <a:p>
            <a:endParaRPr lang="en-US"/>
          </a:p>
          <a:p>
            <a:r>
              <a:rPr lang="en-US"/>
              <a:t>​5 minutes​</a:t>
            </a:r>
          </a:p>
          <a:p>
            <a:endParaRPr lang="en-US"/>
          </a:p>
          <a:p>
            <a:r>
              <a:rPr lang="en-US"/>
              <a:t>​Key messages:​</a:t>
            </a:r>
          </a:p>
          <a:p>
            <a:endParaRPr lang="en-US"/>
          </a:p>
          <a:p>
            <a:r>
              <a:rPr lang="en-US"/>
              <a:t> Why establish group protocols?​</a:t>
            </a:r>
          </a:p>
          <a:p>
            <a:endParaRPr lang="en-US"/>
          </a:p>
          <a:p>
            <a:r>
              <a:rPr lang="en-US"/>
              <a:t>​Effective professional learning goes beyond simply delivering information. It fosters a learning community where educators can learn with, from, and on behalf of one another. To achieve this, the facilitator of this learning should establish clear protocols and a positive learning environment at the outset. The general notes below will support the facilitator to help everyone feel comfortable participating and contribute to a rich learning experience. ​</a:t>
            </a:r>
          </a:p>
          <a:p>
            <a:endParaRPr lang="en-US"/>
          </a:p>
          <a:p>
            <a:r>
              <a:rPr lang="en-US"/>
              <a:t>​Facilitator notes:​</a:t>
            </a:r>
          </a:p>
          <a:p>
            <a:endParaRPr lang="en-US"/>
          </a:p>
          <a:p>
            <a:r>
              <a:rPr lang="en-US"/>
              <a:t>Take some time to establish group protocols (ways of working together) for this session and any further MLLC sessions you may deliver. ​</a:t>
            </a:r>
          </a:p>
          <a:p>
            <a:endParaRPr lang="en-US"/>
          </a:p>
          <a:p>
            <a:r>
              <a:rPr lang="en-US"/>
              <a:t>Ask participants to comment on anything they would like to add or amend. ​</a:t>
            </a:r>
          </a:p>
          <a:p>
            <a:endParaRPr lang="en-US"/>
          </a:p>
          <a:p>
            <a:r>
              <a:rPr lang="en-US"/>
              <a:t>Is there anything that participants feel is missing or anything they would like to remove?​</a:t>
            </a:r>
          </a:p>
          <a:p>
            <a:endParaRPr lang="en-US"/>
          </a:p>
          <a:p>
            <a:r>
              <a:rPr lang="en-US"/>
              <a:t>The protocols on the slide are suggestions to be amended for your context or group. ​</a:t>
            </a:r>
          </a:p>
          <a:p>
            <a:endParaRPr lang="en-US"/>
          </a:p>
          <a:p>
            <a:r>
              <a:rPr lang="en-US"/>
              <a:t> ​</a:t>
            </a:r>
          </a:p>
          <a:p>
            <a:r>
              <a:rPr lang="en-US"/>
              <a:t>Further notes on creating protocols:​</a:t>
            </a:r>
          </a:p>
          <a:p>
            <a:endParaRPr lang="en-US"/>
          </a:p>
          <a:p>
            <a:r>
              <a:rPr lang="en-US"/>
              <a:t>​1. Contract a safe space​</a:t>
            </a:r>
          </a:p>
          <a:p>
            <a:endParaRPr lang="en-US"/>
          </a:p>
          <a:p>
            <a:r>
              <a:rPr lang="en-US"/>
              <a:t>​Co-create a safe space agreement with your group. This agreement outlines expectations for respectful communication and active listening. A safe space allows trust to flourish, fostering a collaborative environment where everyone feels comfortable sharing ideas and taking risks. ​</a:t>
            </a:r>
          </a:p>
          <a:p>
            <a:endParaRPr lang="en-US"/>
          </a:p>
          <a:p>
            <a:r>
              <a:rPr lang="en-US"/>
              <a:t>​2. Shift from top-down to collaborative learning ​</a:t>
            </a:r>
          </a:p>
          <a:p>
            <a:endParaRPr lang="en-US"/>
          </a:p>
          <a:p>
            <a:r>
              <a:rPr lang="en-US"/>
              <a:t>​Move beyond the traditional model where one person imparts knowledge. Embrace a collaborative approach where all participants actively engage. This means learning with, from, and on behalf of one another. By leveraging the diverse perspectives within the group, gaining a richer understanding and creating a more impactful learning experience for everyone. ​</a:t>
            </a:r>
          </a:p>
          <a:p>
            <a:endParaRPr lang="en-US"/>
          </a:p>
          <a:p>
            <a:r>
              <a:rPr lang="en-US"/>
              <a:t>​3. Holding the ladder: Shared expertise and recognition ​</a:t>
            </a:r>
          </a:p>
          <a:p>
            <a:endParaRPr lang="en-US"/>
          </a:p>
          <a:p>
            <a:r>
              <a:rPr lang="en-US"/>
              <a:t>​Holding the ladder signifies a two-fold approach: ​</a:t>
            </a:r>
          </a:p>
          <a:p>
            <a:endParaRPr lang="en-US"/>
          </a:p>
          <a:p>
            <a:r>
              <a:rPr lang="en-US"/>
              <a:t>​Sharing expertise: Those with experience can share their knowledge and insights.  ​</a:t>
            </a:r>
          </a:p>
          <a:p>
            <a:endParaRPr lang="en-US"/>
          </a:p>
          <a:p>
            <a:r>
              <a:rPr lang="en-US"/>
              <a:t>​Recognising everyone’s contribution: Actively listen and be open to learning from the unique perspectives and experiences of colleagues. Build on each other's ideas to foster a collaborative environment where everyone feels valued, and their contributions are respected. ​</a:t>
            </a:r>
          </a:p>
          <a:p>
            <a:endParaRPr lang="en-US"/>
          </a:p>
          <a:p>
            <a:r>
              <a:rPr lang="en-US"/>
              <a:t>​4. Hold space for silence and respectful discussion ​</a:t>
            </a:r>
          </a:p>
          <a:p>
            <a:endParaRPr lang="en-US"/>
          </a:p>
          <a:p>
            <a:r>
              <a:rPr lang="en-US"/>
              <a:t>​Hold space for silence after someone speaks or asks a question. It can be tempting to jump in to fill silence but allowing time for quiet can avoid interrupting thought and produce more thoughtful responses. Everyone deserves to be heard and understood. ​</a:t>
            </a:r>
          </a:p>
          <a:p>
            <a:endParaRPr lang="en-US"/>
          </a:p>
          <a:p>
            <a:r>
              <a:rPr lang="en-US"/>
              <a:t>​Adapt the time allocation based on the size of the group and the complexity of the topic.  ​</a:t>
            </a:r>
          </a:p>
          <a:p>
            <a:endParaRPr lang="en-US"/>
          </a:p>
          <a:p>
            <a:r>
              <a:rPr lang="en-US"/>
              <a:t>​5. Schedule regular breaks ​</a:t>
            </a:r>
          </a:p>
          <a:p>
            <a:endParaRPr lang="en-US"/>
          </a:p>
          <a:p>
            <a:r>
              <a:rPr lang="en-US"/>
              <a:t>​Schedule a break into the session (as a minimum, one 5–minute break per hour). This allows participants to process information, refocus, and return with renewed energy, leading to a more productive learning experience. ​</a:t>
            </a:r>
          </a:p>
          <a:p>
            <a:endParaRPr lang="en-US"/>
          </a:p>
          <a:p>
            <a:r>
              <a:rPr lang="en-US"/>
              <a:t>​6. Centre learning in real life ​</a:t>
            </a:r>
          </a:p>
          <a:p>
            <a:endParaRPr lang="en-US"/>
          </a:p>
          <a:p>
            <a:r>
              <a:rPr lang="en-US"/>
              <a:t>​Connect the learning to real-life experiences by encouraging participants to share relevant personal anecdotes or applications. This strengthens understanding and makes the learning more relatable and impactful for all.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Slide 3.</a:t>
            </a:r>
          </a:p>
          <a:p>
            <a:endParaRPr lang="en-US"/>
          </a:p>
          <a:p>
            <a:r>
              <a:rPr lang="en-US"/>
              <a:t>Suggested timing: ​</a:t>
            </a:r>
          </a:p>
          <a:p>
            <a:endParaRPr lang="en-US"/>
          </a:p>
          <a:p>
            <a:r>
              <a:rPr lang="en-US"/>
              <a:t>2 minutes​</a:t>
            </a:r>
          </a:p>
          <a:p>
            <a:endParaRPr lang="en-US"/>
          </a:p>
          <a:p>
            <a:r>
              <a:rPr lang="en-US"/>
              <a:t>​Facilitator notes:​​</a:t>
            </a:r>
          </a:p>
          <a:p>
            <a:endParaRPr lang="en-US"/>
          </a:p>
          <a:p>
            <a:r>
              <a:rPr lang="en-US"/>
              <a:t>​​This slide shows what will be looked at in this session, to be shared with participants. Invite any questions they may have.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Slide 4.</a:t>
            </a:r>
          </a:p>
          <a:p>
            <a:endParaRPr lang="en-US"/>
          </a:p>
          <a:p>
            <a:r>
              <a:rPr lang="en-US"/>
              <a:t>Suggested timing: </a:t>
            </a:r>
          </a:p>
          <a:p>
            <a:endParaRPr lang="en-US"/>
          </a:p>
          <a:p>
            <a:r>
              <a:rPr lang="en-US"/>
              <a:t>​2 minute​s</a:t>
            </a:r>
          </a:p>
          <a:p>
            <a:endParaRPr lang="en-US"/>
          </a:p>
          <a:p>
            <a:r>
              <a:rPr lang="en-US"/>
              <a:t>​Facilitator notes:​​</a:t>
            </a:r>
          </a:p>
          <a:p>
            <a:endParaRPr lang="en-US"/>
          </a:p>
          <a:p>
            <a:r>
              <a:rPr lang="en-US"/>
              <a:t>​​This slide shows what we call the 'four pillars' of the programme: </a:t>
            </a:r>
          </a:p>
          <a:p>
            <a:r>
              <a:rPr lang="en-US"/>
              <a:t>self-awareness</a:t>
            </a:r>
          </a:p>
          <a:p>
            <a:r>
              <a:rPr lang="en-US"/>
              <a:t>anti-racism</a:t>
            </a:r>
          </a:p>
          <a:p>
            <a:r>
              <a:rPr lang="en-US"/>
              <a:t>leadership of change</a:t>
            </a:r>
          </a:p>
          <a:p>
            <a:r>
              <a:rPr lang="en-US"/>
              <a:t>coaching approaches.</a:t>
            </a:r>
          </a:p>
          <a:p>
            <a:endParaRPr lang="en-US"/>
          </a:p>
          <a:p>
            <a:r>
              <a:rPr lang="en-US"/>
              <a:t>These are threaded throughout the 5 core PLAs.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Slide 5.  </a:t>
            </a:r>
          </a:p>
          <a:p>
            <a:endParaRPr lang="en-US"/>
          </a:p>
          <a:p>
            <a:r>
              <a:rPr lang="en-US"/>
              <a:t>Suggested timings: </a:t>
            </a:r>
          </a:p>
          <a:p>
            <a:endParaRPr lang="en-US"/>
          </a:p>
          <a:p>
            <a:r>
              <a:rPr lang="en-US"/>
              <a:t>2 mins</a:t>
            </a:r>
          </a:p>
          <a:p>
            <a:endParaRPr lang="en-US"/>
          </a:p>
          <a:p>
            <a:r>
              <a:rPr lang="en-US"/>
              <a:t>Key messages:</a:t>
            </a:r>
          </a:p>
          <a:p>
            <a:endParaRPr lang="en-US"/>
          </a:p>
          <a:p>
            <a:r>
              <a:rPr lang="en-US"/>
              <a:t>The national model of professional learning describes the main principles and features of effective learning. These can help to build capacity and promote collaborative practices.</a:t>
            </a:r>
          </a:p>
          <a:p>
            <a:r>
              <a:rPr lang="en-US"/>
              <a:t>The national model of professional learning | National approach to professional learning | Professional Learning | Education Scotland</a:t>
            </a:r>
          </a:p>
          <a:p>
            <a:endParaRPr lang="en-US"/>
          </a:p>
          <a:p>
            <a:r>
              <a:rPr lang="en-US"/>
              <a:t>Middle Leaders Leading Change has been designed using the national model of professional learning and the principles of adult learning or andragogy. </a:t>
            </a:r>
          </a:p>
          <a:p>
            <a:endParaRPr lang="en-US"/>
          </a:p>
          <a:p>
            <a:r>
              <a:rPr lang="en-US"/>
              <a:t>Facilitator notes:</a:t>
            </a:r>
          </a:p>
          <a:p>
            <a:endParaRPr lang="en-US"/>
          </a:p>
          <a:p>
            <a:r>
              <a:rPr lang="en-US"/>
              <a:t>Briefly talk through each part of the model:</a:t>
            </a:r>
          </a:p>
          <a:p>
            <a:r>
              <a:rPr lang="en-US"/>
              <a:t>The heart (centre) of the model - the professional learning in this programme should impact on you as educators and in turn impact on your learners. All effective professional learning links the educator’s learning with that of the children, young people or adult learners you work with. You will be in the role of a learner in this programme too. Please reflect throughout on the potential of your learning to impact on your learners.</a:t>
            </a:r>
          </a:p>
          <a:p>
            <a:r>
              <a:rPr lang="en-US"/>
              <a:t>The next three elements in green – the programme involves enquiry, collaboration and learning that deepens your knowledge and understanding, because these approaches are known to support effective learning that can transform practice.</a:t>
            </a:r>
          </a:p>
          <a:p>
            <a:r>
              <a:rPr lang="en-US"/>
              <a:t>The programme is linked to professional standards, whether the General Teaching Council (Scotland) (GTCS) Standard for Middle Leadership, the Scottish Social Services Council (SSSC) Codes of Practice or Standard for Childhood Practice (2015), or the Community Learning and Development Standards Council (CLDSC) Competent Practitioner Framework.</a:t>
            </a:r>
          </a:p>
          <a:p>
            <a:r>
              <a:rPr lang="en-US"/>
              <a:t>Leadership of and for learning is about creating a culture of learning in a setting, with everyone playing a part in creating that ethos, not just leadership teams.</a:t>
            </a:r>
          </a:p>
          <a:p>
            <a:endParaRPr lang="en-US"/>
          </a:p>
          <a:p>
            <a:r>
              <a:rPr lang="en-US"/>
              <a:t>Reflective question:</a:t>
            </a:r>
          </a:p>
          <a:p>
            <a:endParaRPr lang="en-US"/>
          </a:p>
          <a:p>
            <a:r>
              <a:rPr lang="en-US"/>
              <a:t>Is there anything that resonates with you and if so, why?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Slide 6.  </a:t>
            </a:r>
          </a:p>
          <a:p>
            <a:endParaRPr lang="en-US"/>
          </a:p>
          <a:p>
            <a:r>
              <a:rPr lang="en-US"/>
              <a:t>Suggested timing: </a:t>
            </a:r>
          </a:p>
          <a:p>
            <a:endParaRPr lang="en-US"/>
          </a:p>
          <a:p>
            <a:r>
              <a:rPr lang="en-US"/>
              <a:t>10  minutes</a:t>
            </a:r>
          </a:p>
          <a:p>
            <a:endParaRPr lang="en-US"/>
          </a:p>
          <a:p>
            <a:r>
              <a:rPr lang="en-US"/>
              <a:t>Facilitator notes:</a:t>
            </a:r>
          </a:p>
          <a:p>
            <a:endParaRPr lang="en-US"/>
          </a:p>
          <a:p>
            <a:r>
              <a:rPr lang="en-US"/>
              <a:t>This is an example of a simple connector activity. It is recommended that facilitators use a connector activity that allows participants to take part in an informal discussion. </a:t>
            </a:r>
          </a:p>
          <a:p>
            <a:r>
              <a:rPr lang="en-US"/>
              <a:t>This is to ensure that participants are relaxed, focused and ready for an interactive workshop. </a:t>
            </a:r>
          </a:p>
          <a:p>
            <a:endParaRPr lang="en-US"/>
          </a:p>
          <a:p>
            <a:r>
              <a:rPr lang="en-US"/>
              <a:t>Facilitator notes:​</a:t>
            </a:r>
          </a:p>
          <a:p>
            <a:endParaRPr lang="en-US"/>
          </a:p>
          <a:p>
            <a:r>
              <a:rPr lang="en-US"/>
              <a:t>If time permits, you may wish to ask each small group to feed back any key points or themes from their discussion. </a:t>
            </a:r>
          </a:p>
          <a:p>
            <a:r>
              <a:rPr lang="en-US"/>
              <a:t>​</a:t>
            </a:r>
          </a:p>
          <a:p>
            <a:endParaRPr lang="en-US"/>
          </a:p>
          <a:p>
            <a:endParaRPr lang="en-US"/>
          </a:p>
          <a:p>
            <a:r>
              <a:rPr lang="en-US"/>
              <a:t>​</a:t>
            </a:r>
          </a:p>
          <a:p>
            <a:endParaRPr lang="en-US"/>
          </a:p>
          <a:p>
            <a:endParaRPr lang="en-US"/>
          </a:p>
          <a:p>
            <a:r>
              <a:rPr lang="en-US"/>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Slide 7. </a:t>
            </a:r>
          </a:p>
          <a:p>
            <a:endParaRPr lang="en-US"/>
          </a:p>
          <a:p>
            <a:r>
              <a:rPr lang="en-US"/>
              <a:t>Suggested timing: </a:t>
            </a:r>
          </a:p>
          <a:p>
            <a:endParaRPr lang="en-US"/>
          </a:p>
          <a:p>
            <a:r>
              <a:rPr lang="en-US"/>
              <a:t>3 minutes</a:t>
            </a:r>
          </a:p>
          <a:p>
            <a:endParaRPr lang="en-US"/>
          </a:p>
          <a:p>
            <a:r>
              <a:rPr lang="en-US"/>
              <a:t>Facilitator notes:</a:t>
            </a:r>
          </a:p>
          <a:p>
            <a:endParaRPr lang="en-US"/>
          </a:p>
          <a:p>
            <a:r>
              <a:rPr lang="en-US"/>
              <a:t>Reflecting on your own professional 'why' will help you remember why you educate and get you thinking about what kind of leader you want to become.</a:t>
            </a:r>
          </a:p>
          <a:p>
            <a:endParaRPr lang="en-US"/>
          </a:p>
          <a:p>
            <a:r>
              <a:rPr lang="en-US"/>
              <a:t>Facilitator notes:</a:t>
            </a:r>
          </a:p>
          <a:p>
            <a:endParaRPr lang="en-US"/>
          </a:p>
          <a:p>
            <a:r>
              <a:rPr lang="en-US"/>
              <a:t>Simon Sinek says, 'Be the leader you wish you had'.  For the purposes of today's session, perhaps we can think about this as 'Be the educator you wish you had', because this will our focus minds on the learners (our reason for educating!)</a:t>
            </a:r>
          </a:p>
          <a:p>
            <a:endParaRPr lang="en-US"/>
          </a:p>
          <a:p>
            <a:r>
              <a:rPr lang="en-US"/>
              <a:t>Reflective questions:</a:t>
            </a:r>
          </a:p>
          <a:p>
            <a:endParaRPr lang="en-US"/>
          </a:p>
          <a:p>
            <a:r>
              <a:rPr lang="en-US"/>
              <a:t>What is your why?</a:t>
            </a:r>
          </a:p>
          <a:p>
            <a:r>
              <a:rPr lang="en-US"/>
              <a:t>Why educate?</a:t>
            </a:r>
          </a:p>
          <a:p>
            <a:r>
              <a:rPr lang="en-US"/>
              <a:t>What is education for?</a:t>
            </a:r>
          </a:p>
          <a:p>
            <a:r>
              <a:rPr lang="en-US"/>
              <a:t>Why aspire to lead?</a:t>
            </a:r>
          </a:p>
          <a:p>
            <a:endParaRPr lang="en-US"/>
          </a:p>
          <a:p>
            <a:r>
              <a:rPr lang="en-US"/>
              <a:t>Invite the group to share any reflections.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Slide 8.</a:t>
            </a:r>
          </a:p>
          <a:p>
            <a:endParaRPr lang="en-US"/>
          </a:p>
          <a:p>
            <a:r>
              <a:rPr lang="en-US"/>
              <a:t>Suggested timing: </a:t>
            </a:r>
          </a:p>
          <a:p>
            <a:endParaRPr lang="en-US"/>
          </a:p>
          <a:p>
            <a:r>
              <a:rPr lang="en-US"/>
              <a:t>3 minutes</a:t>
            </a:r>
          </a:p>
          <a:p>
            <a:endParaRPr lang="en-US"/>
          </a:p>
          <a:p>
            <a:r>
              <a:rPr lang="en-US"/>
              <a:t>Key messages:</a:t>
            </a:r>
          </a:p>
          <a:p>
            <a:endParaRPr lang="en-US"/>
          </a:p>
          <a:p>
            <a:r>
              <a:rPr lang="en-US"/>
              <a:t>Our 'how' is also very important - our skills, experiences, knowledge, abilities, attitudes, values and unique qualities matter!</a:t>
            </a:r>
          </a:p>
          <a:p>
            <a:endParaRPr lang="en-US"/>
          </a:p>
          <a:p>
            <a:r>
              <a:rPr lang="en-US"/>
              <a:t>Facilitator notes:</a:t>
            </a:r>
          </a:p>
          <a:p>
            <a:endParaRPr lang="en-US"/>
          </a:p>
          <a:p>
            <a:r>
              <a:rPr lang="en-US"/>
              <a:t>Another quote on this slide that might tell us something about how to effect real change in education through our leadership roles.</a:t>
            </a:r>
          </a:p>
          <a:p>
            <a:endParaRPr lang="en-US"/>
          </a:p>
          <a:p>
            <a:r>
              <a:rPr lang="en-US"/>
              <a:t>Mention that the professional standards and values also help us with the 'why' and the 'how' and encourage participants to check in with them from time to time as they as they proceed through the programme.</a:t>
            </a:r>
          </a:p>
          <a:p>
            <a:endParaRPr lang="en-US"/>
          </a:p>
          <a:p>
            <a:r>
              <a:rPr lang="en-US"/>
              <a:t>Invite the group to share any reflections.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Slide 9.</a:t>
            </a:r>
          </a:p>
          <a:p>
            <a:endParaRPr lang="en-US"/>
          </a:p>
          <a:p>
            <a:r>
              <a:rPr lang="en-US"/>
              <a:t>Suggested timing: </a:t>
            </a:r>
          </a:p>
          <a:p>
            <a:endParaRPr lang="en-US"/>
          </a:p>
          <a:p>
            <a:r>
              <a:rPr lang="en-US"/>
              <a:t>3 minutes </a:t>
            </a:r>
          </a:p>
          <a:p>
            <a:endParaRPr lang="en-US"/>
          </a:p>
          <a:p>
            <a:r>
              <a:rPr lang="en-US"/>
              <a:t>Key messages:</a:t>
            </a:r>
          </a:p>
          <a:p>
            <a:endParaRPr lang="en-US"/>
          </a:p>
          <a:p>
            <a:r>
              <a:rPr lang="en-US"/>
              <a:t>Participants need an account at the Education Scotland website to access the self-directed PLAs. It is easy to set up an account using the ‘Register’ button shown on the slide.</a:t>
            </a:r>
          </a:p>
          <a:p>
            <a:endParaRPr lang="en-US"/>
          </a:p>
          <a:p>
            <a:r>
              <a:rPr lang="en-US"/>
              <a:t>Facilitator notes:</a:t>
            </a:r>
          </a:p>
          <a:p>
            <a:endParaRPr lang="en-US"/>
          </a:p>
          <a:p>
            <a:r>
              <a:rPr lang="en-US"/>
              <a:t>On the ES website there is a suite of self-directed Professional Learning Activities (PLAs). These are interactive learning materials that allow you to write responses and reflections to prompts, to save your progress and to keep a record of your learning.  The MLLC programme uses  specific PLAs. You can download a summary of your learning at the end of each PLA, which can be used in to support your Professional Review and Development (PRD) discussions with your line manager. This information can only be accessed by you and therefore you need to create a website profile and log in to access the PLAs.</a:t>
            </a:r>
          </a:p>
          <a:p>
            <a:endParaRPr lang="en-US"/>
          </a:p>
          <a:p>
            <a:r>
              <a:rPr lang="en-US"/>
              <a:t>You need to create an account on the Education Scotland website to access the self-directed PLAs.  </a:t>
            </a:r>
          </a:p>
          <a:p>
            <a:r>
              <a:rPr lang="en-US"/>
              <a:t> </a:t>
            </a:r>
          </a:p>
          <a:p>
            <a:r>
              <a:rPr lang="en-US"/>
              <a:t>There is a link in the MLLC webpages which explains how to do this. Register using your work or personal email address and create a website profile.</a:t>
            </a:r>
          </a:p>
          <a:p>
            <a:r>
              <a:rPr lang="en-US"/>
              <a:t>To register using your work or personal email address and create a website profile: https://education.gov.scot/professional-learning/ and click on the purple register button on the right-hand side. </a:t>
            </a:r>
          </a:p>
          <a:p>
            <a:endParaRPr lang="en-US"/>
          </a:p>
          <a:p>
            <a:r>
              <a:rPr lang="en-US"/>
              <a:t>This will bring up a short registration pop up form for you to complete which includes a few basic details about you and your role in the education sector. Once you have registered and created your password for the website you will have access to the suite of self-directed Professional Learning activities (PLA). </a:t>
            </a:r>
          </a:p>
          <a:p>
            <a:endParaRPr lang="en-US"/>
          </a:p>
          <a:p>
            <a:r>
              <a:rPr lang="en-US"/>
              <a:t>You may wish to invite any questions at this point.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Slide 10.</a:t>
            </a:r>
          </a:p>
          <a:p>
            <a:endParaRPr lang="en-US"/>
          </a:p>
          <a:p>
            <a:r>
              <a:rPr lang="en-US"/>
              <a:t>Suggested timing: </a:t>
            </a:r>
          </a:p>
          <a:p>
            <a:endParaRPr lang="en-US"/>
          </a:p>
          <a:p>
            <a:r>
              <a:rPr lang="en-US"/>
              <a:t>2 minutes</a:t>
            </a:r>
          </a:p>
          <a:p>
            <a:endParaRPr lang="en-US"/>
          </a:p>
          <a:p>
            <a:r>
              <a:rPr lang="en-US"/>
              <a:t>Key messages:</a:t>
            </a:r>
          </a:p>
          <a:p>
            <a:endParaRPr lang="en-US"/>
          </a:p>
          <a:p>
            <a:r>
              <a:rPr lang="en-US"/>
              <a:t>The MLLC programme is self-directed through the Education Scotland website. Use the Professional Learning tab on the home page, then go to Middle Leaders Leading Change under the 'Self-directed professional learning' menu.</a:t>
            </a:r>
          </a:p>
          <a:p>
            <a:endParaRPr lang="en-US"/>
          </a:p>
          <a:p>
            <a:r>
              <a:rPr lang="en-US"/>
              <a:t>You can find out more and get started with the learning at the page shown on the slide:</a:t>
            </a:r>
          </a:p>
          <a:p>
            <a:r>
              <a:rPr lang="en-US"/>
              <a:t>https://education.gov.scot/professional-learning/professional-learning-programmes-webinars-and-events/programmes/?orderAlias=default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Slide 11.</a:t>
            </a:r>
          </a:p>
          <a:p>
            <a:endParaRPr lang="en-US"/>
          </a:p>
          <a:p>
            <a:r>
              <a:rPr lang="en-US"/>
              <a:t>Suggested timing: </a:t>
            </a:r>
          </a:p>
          <a:p>
            <a:endParaRPr lang="en-US"/>
          </a:p>
          <a:p>
            <a:r>
              <a:rPr lang="en-US"/>
              <a:t>3 minutes</a:t>
            </a:r>
          </a:p>
          <a:p>
            <a:endParaRPr lang="en-US"/>
          </a:p>
          <a:p>
            <a:r>
              <a:rPr lang="en-US"/>
              <a:t>Key messages:</a:t>
            </a:r>
          </a:p>
          <a:p>
            <a:endParaRPr lang="en-US"/>
          </a:p>
          <a:p>
            <a:r>
              <a:rPr lang="en-US"/>
              <a:t>Remind the group that all the learning for the programme is contained in the MLLC webpages. There are 6 PLAs to complete in total. </a:t>
            </a:r>
          </a:p>
          <a:p>
            <a:r>
              <a:rPr lang="en-US"/>
              <a:t> </a:t>
            </a:r>
          </a:p>
          <a:p>
            <a:r>
              <a:rPr lang="en-US"/>
              <a:t>This slide shows the 5 core PLAs and their broad content. This is the suggested order but can be changed if that makes sense in your context.</a:t>
            </a:r>
          </a:p>
          <a:p>
            <a:endParaRPr lang="en-US"/>
          </a:p>
          <a:p>
            <a:r>
              <a:rPr lang="en-US"/>
              <a:t>The optional PLAs are on the next slide (1 to be chosen)</a:t>
            </a:r>
          </a:p>
          <a:p>
            <a:r>
              <a:rPr lang="en-US"/>
              <a:t> </a:t>
            </a:r>
          </a:p>
          <a:p>
            <a:r>
              <a:rPr lang="en-US"/>
              <a:t>Facilitator notes:</a:t>
            </a:r>
          </a:p>
          <a:p>
            <a:endParaRPr lang="en-US"/>
          </a:p>
          <a:p>
            <a:r>
              <a:rPr lang="en-US"/>
              <a:t>You may wish to screen-share the relevant webpage as part of the session, or if participants have devices, allow some time for them to access the pages and read through them.</a:t>
            </a:r>
          </a:p>
          <a:p>
            <a:r>
              <a:rPr lang="en-US"/>
              <a:t>Tell the group each PLA takes 3-4 hours and is in ‘bite-sized’ steps that can be saved as they go along. There are reflective questions in each step with space to record reflections. Every PLA ends with an ‘impact step’. A PDF summary of each PLA, with reflections, can be downloaded once complete. An individual certificate can be printed for their records. There is also an evaluation form for each PLA, if they have time. </a:t>
            </a:r>
          </a:p>
          <a:p>
            <a:endParaRPr lang="en-US"/>
          </a:p>
          <a:p>
            <a:r>
              <a:rPr lang="en-US"/>
              <a:t>Stress the importance of hitting the 'save' button before they end each session, and the 'Complete activity' at the end of each PLA. </a:t>
            </a:r>
          </a:p>
          <a:p>
            <a:endParaRPr lang="en-US"/>
          </a:p>
          <a:p>
            <a:r>
              <a:rPr lang="en-US"/>
              <a:t>Participants can also use the Reflective Journal to record thoughts as they go through the PLA and perhaps when they have completed it as well. It's an option for them.</a:t>
            </a:r>
          </a:p>
          <a:p>
            <a:endParaRPr lang="en-US"/>
          </a:p>
          <a:p>
            <a:r>
              <a:rPr lang="en-US"/>
              <a:t>A suggested time frame is to complete 2 -3 PLAs a term, but this should be negotiated and agreed with the group and /or leadership team.</a:t>
            </a:r>
          </a:p>
          <a:p>
            <a:endParaRPr lang="en-US"/>
          </a:p>
          <a:p>
            <a:r>
              <a:rPr lang="en-US"/>
              <a:t>Reflective questions:</a:t>
            </a:r>
          </a:p>
          <a:p>
            <a:endParaRPr lang="en-US"/>
          </a:p>
          <a:p>
            <a:r>
              <a:rPr lang="en-US"/>
              <a:t>Invite any questions at this point. How are the group feeling about the learning now? Are there any hopes / concerns?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Slide 12.</a:t>
            </a:r>
          </a:p>
          <a:p>
            <a:endParaRPr lang="en-US"/>
          </a:p>
          <a:p>
            <a:r>
              <a:rPr lang="en-US"/>
              <a:t>Suggested timing: </a:t>
            </a:r>
          </a:p>
          <a:p>
            <a:endParaRPr lang="en-US"/>
          </a:p>
          <a:p>
            <a:r>
              <a:rPr lang="en-US"/>
              <a:t>1-2 minutes</a:t>
            </a:r>
          </a:p>
          <a:p>
            <a:endParaRPr lang="en-US"/>
          </a:p>
          <a:p>
            <a:r>
              <a:rPr lang="en-US"/>
              <a:t>Key messages:</a:t>
            </a:r>
          </a:p>
          <a:p>
            <a:endParaRPr lang="en-US"/>
          </a:p>
          <a:p>
            <a:r>
              <a:rPr lang="en-US"/>
              <a:t>At least one optional PLA should be selected from the three options.</a:t>
            </a:r>
          </a:p>
          <a:p>
            <a:r>
              <a:rPr lang="en-US"/>
              <a:t> </a:t>
            </a:r>
          </a:p>
          <a:p>
            <a:r>
              <a:rPr lang="en-US"/>
              <a:t>Facilitator notes:</a:t>
            </a:r>
          </a:p>
          <a:p>
            <a:endParaRPr lang="en-US"/>
          </a:p>
          <a:p>
            <a:r>
              <a:rPr lang="en-US"/>
              <a:t>There are other Anti-racism and Coaching PLAs available at the Education Scotland website. You may wish to direct the group to particular ones, give them the choice, or stick with the ones shown on the slide.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Slide 13.</a:t>
            </a:r>
          </a:p>
          <a:p>
            <a:endParaRPr lang="en-US"/>
          </a:p>
          <a:p>
            <a:r>
              <a:rPr lang="en-US"/>
              <a:t>Suggested timing: </a:t>
            </a:r>
          </a:p>
          <a:p>
            <a:endParaRPr lang="en-US"/>
          </a:p>
          <a:p>
            <a:r>
              <a:rPr lang="en-US"/>
              <a:t>1 minute</a:t>
            </a:r>
          </a:p>
          <a:p>
            <a:endParaRPr lang="en-US"/>
          </a:p>
          <a:p>
            <a:r>
              <a:rPr lang="en-US"/>
              <a:t>Key messages:</a:t>
            </a:r>
          </a:p>
          <a:p>
            <a:endParaRPr lang="en-US"/>
          </a:p>
          <a:p>
            <a:r>
              <a:rPr lang="en-US"/>
              <a:t>The Reflective Journal is provided as a further support. It is not to be submitted and is not for sharing, unless you choose to. There are known benefits to journalling in that it can help you to work through issues, crystallise your thinking, and provide a useful resource to revisit when considering changes over time.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Slide 14.    </a:t>
            </a:r>
          </a:p>
          <a:p>
            <a:endParaRPr lang="en-US"/>
          </a:p>
          <a:p>
            <a:r>
              <a:rPr lang="en-US"/>
              <a:t>Suggested timing: </a:t>
            </a:r>
          </a:p>
          <a:p>
            <a:endParaRPr lang="en-US"/>
          </a:p>
          <a:p>
            <a:r>
              <a:rPr lang="en-US"/>
              <a:t>2 minutes</a:t>
            </a:r>
          </a:p>
          <a:p>
            <a:endParaRPr lang="en-US"/>
          </a:p>
          <a:p>
            <a:r>
              <a:rPr lang="en-US"/>
              <a:t>Key messages:</a:t>
            </a:r>
          </a:p>
          <a:p>
            <a:endParaRPr lang="en-US"/>
          </a:p>
          <a:p>
            <a:r>
              <a:rPr lang="en-US"/>
              <a:t>Once the 6 PLAs are complete, or perhaps during this time, participants are encouraged to apply their learning through a change initiative they have started, are currently leading or have completed.</a:t>
            </a:r>
          </a:p>
          <a:p>
            <a:r>
              <a:rPr lang="en-US"/>
              <a:t>Facilitator notes:</a:t>
            </a:r>
          </a:p>
          <a:p>
            <a:endParaRPr lang="en-US"/>
          </a:p>
          <a:p>
            <a:r>
              <a:rPr lang="en-US"/>
              <a:t>A suggested timeframe for completing the 6 PLAs and the change initiative is 12 working months, but this needs to be negotiated and agreed, with flexibility built in.</a:t>
            </a:r>
          </a:p>
          <a:p>
            <a:endParaRPr lang="en-US"/>
          </a:p>
          <a:p>
            <a:r>
              <a:rPr lang="en-US"/>
              <a:t>Reflective questions:</a:t>
            </a:r>
          </a:p>
          <a:p>
            <a:endParaRPr lang="en-US"/>
          </a:p>
          <a:p>
            <a:r>
              <a:rPr lang="en-US"/>
              <a:t>Which existing or planned change initiatives might provide a good context for you to apply your learning?</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Slide 15.</a:t>
            </a:r>
          </a:p>
          <a:p>
            <a:endParaRPr lang="en-US"/>
          </a:p>
          <a:p>
            <a:r>
              <a:rPr lang="en-US"/>
              <a:t>Suggested timing: </a:t>
            </a:r>
          </a:p>
          <a:p>
            <a:endParaRPr lang="en-US"/>
          </a:p>
          <a:p>
            <a:r>
              <a:rPr lang="en-US"/>
              <a:t>2 minutes </a:t>
            </a:r>
          </a:p>
          <a:p>
            <a:endParaRPr lang="en-US"/>
          </a:p>
          <a:p>
            <a:r>
              <a:rPr lang="en-US"/>
              <a:t>Key messages:</a:t>
            </a:r>
          </a:p>
          <a:p>
            <a:endParaRPr lang="en-US"/>
          </a:p>
          <a:p>
            <a:r>
              <a:rPr lang="en-US"/>
              <a:t>To finish the programme, participants should complete the 5 core PLAs and the 1 option PLA as well as any additional requirements you may add locally.</a:t>
            </a:r>
          </a:p>
          <a:p>
            <a:endParaRPr lang="en-US"/>
          </a:p>
          <a:p>
            <a:r>
              <a:rPr lang="en-US"/>
              <a:t>They should also complete the change initiative.</a:t>
            </a:r>
          </a:p>
          <a:p>
            <a:endParaRPr lang="en-US"/>
          </a:p>
          <a:p>
            <a:r>
              <a:rPr lang="en-US"/>
              <a:t>A template for writing up the change initiative is available at the website.</a:t>
            </a:r>
          </a:p>
          <a:p>
            <a:endParaRPr lang="en-US"/>
          </a:p>
          <a:p>
            <a:r>
              <a:rPr lang="en-US"/>
              <a:t>Facilitator notes:</a:t>
            </a:r>
          </a:p>
          <a:p>
            <a:endParaRPr lang="en-US"/>
          </a:p>
          <a:p>
            <a:r>
              <a:rPr lang="en-US"/>
              <a:t>You can adapt this slide if required to show your local completion requirements and deadlines.</a:t>
            </a:r>
          </a:p>
          <a:p>
            <a:endParaRPr lang="en-US"/>
          </a:p>
          <a:p>
            <a:r>
              <a:rPr lang="en-US"/>
              <a:t>Education Scotland does not invite submissions from local-authority-led participants, as of session 2026-27.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Slide 16.</a:t>
            </a:r>
          </a:p>
          <a:p>
            <a:endParaRPr lang="en-US"/>
          </a:p>
          <a:p>
            <a:r>
              <a:rPr lang="en-US"/>
              <a:t>Suggested timing: </a:t>
            </a:r>
          </a:p>
          <a:p>
            <a:endParaRPr lang="en-US"/>
          </a:p>
          <a:p>
            <a:r>
              <a:rPr lang="en-US"/>
              <a:t>2 minutes</a:t>
            </a:r>
          </a:p>
          <a:p>
            <a:endParaRPr lang="en-US"/>
          </a:p>
          <a:p>
            <a:r>
              <a:rPr lang="en-US"/>
              <a:t>Facilitator notes:</a:t>
            </a:r>
          </a:p>
          <a:p>
            <a:endParaRPr lang="en-US"/>
          </a:p>
          <a:p>
            <a:r>
              <a:rPr lang="en-US"/>
              <a:t>Refer back to the session aims shown on the slide. Have these been met? Are there any questions?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Slide 17.</a:t>
            </a:r>
          </a:p>
          <a:p>
            <a:endParaRPr lang="en-US"/>
          </a:p>
          <a:p>
            <a:r>
              <a:rPr lang="en-US"/>
              <a:t>Suggested timing: </a:t>
            </a:r>
          </a:p>
          <a:p>
            <a:endParaRPr lang="en-US"/>
          </a:p>
          <a:p>
            <a:r>
              <a:rPr lang="en-US"/>
              <a:t>5 minutes</a:t>
            </a:r>
          </a:p>
          <a:p>
            <a:endParaRPr lang="en-US"/>
          </a:p>
          <a:p>
            <a:r>
              <a:rPr lang="en-US"/>
              <a:t>Key messages:</a:t>
            </a:r>
          </a:p>
          <a:p>
            <a:endParaRPr lang="en-US"/>
          </a:p>
          <a:p>
            <a:r>
              <a:rPr lang="en-US"/>
              <a:t>The focus should be on the potential for impact, on both educators and learners, that professional learning can bring, and that this time is for the group to reflect on this.</a:t>
            </a:r>
          </a:p>
          <a:p>
            <a:endParaRPr lang="en-US"/>
          </a:p>
          <a:p>
            <a:r>
              <a:rPr lang="en-US"/>
              <a:t>Facilitator notes:</a:t>
            </a:r>
          </a:p>
          <a:p>
            <a:endParaRPr lang="en-US"/>
          </a:p>
          <a:p>
            <a:r>
              <a:rPr lang="en-US"/>
              <a:t>You might like to remind the group of the benefits of keeping all professional learning and leadership thoughts in their Reflective Journal.</a:t>
            </a:r>
          </a:p>
          <a:p>
            <a:endParaRPr lang="en-US"/>
          </a:p>
          <a:p>
            <a:r>
              <a:rPr lang="en-US"/>
              <a:t>If there is time you might like to discuss any blockers and how the group will overcome these / help each other.</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Slide 18.</a:t>
            </a:r>
          </a:p>
          <a:p>
            <a:endParaRPr lang="en-US"/>
          </a:p>
          <a:p>
            <a:r>
              <a:rPr lang="en-US"/>
              <a:t>Suggested timing: </a:t>
            </a:r>
          </a:p>
          <a:p>
            <a:endParaRPr lang="en-US"/>
          </a:p>
          <a:p>
            <a:r>
              <a:rPr lang="en-US"/>
              <a:t>1 minute</a:t>
            </a:r>
          </a:p>
          <a:p>
            <a:endParaRPr lang="en-US"/>
          </a:p>
          <a:p>
            <a:r>
              <a:rPr lang="en-US"/>
              <a:t>Key messages:</a:t>
            </a:r>
          </a:p>
          <a:p>
            <a:endParaRPr lang="en-US"/>
          </a:p>
          <a:p>
            <a:r>
              <a:rPr lang="en-US"/>
              <a:t>This is something we often say to our learners, but it's equally important for us.</a:t>
            </a:r>
          </a:p>
          <a:p>
            <a:endParaRPr lang="en-US"/>
          </a:p>
          <a:p>
            <a:r>
              <a:rPr lang="en-US"/>
              <a:t>We are all very busy but we must ring fence time for our own professional learning, because it has the potential to bring about transformation in our thinking and practice, which in turn impacts positively on our learners.</a:t>
            </a:r>
          </a:p>
          <a:p>
            <a:endParaRPr lang="en-US"/>
          </a:p>
          <a:p>
            <a:r>
              <a:rPr lang="en-US"/>
              <a:t>This is the start of an exciting flight, and it could lead anywhere...!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Slide 19.</a:t>
            </a:r>
          </a:p>
          <a:p>
            <a:endParaRPr lang="en-US"/>
          </a:p>
          <a:p>
            <a:r>
              <a:rPr lang="en-US"/>
              <a:t>Invite any questions.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Slide 20.</a:t>
            </a:r>
          </a:p>
          <a:p>
            <a:endParaRPr lang="en-US"/>
          </a:p>
          <a:p>
            <a:r>
              <a:rPr lang="en-US"/>
              <a:t>Suggested timing: </a:t>
            </a:r>
          </a:p>
          <a:p>
            <a:endParaRPr lang="en-US"/>
          </a:p>
          <a:p>
            <a:r>
              <a:rPr lang="en-US"/>
              <a:t>1 minute</a:t>
            </a:r>
          </a:p>
          <a:p>
            <a:endParaRPr lang="en-US"/>
          </a:p>
          <a:p>
            <a:r>
              <a:rPr lang="en-US"/>
              <a:t>Key messages:</a:t>
            </a:r>
          </a:p>
          <a:p>
            <a:endParaRPr lang="en-US"/>
          </a:p>
          <a:p>
            <a:r>
              <a:rPr lang="en-US"/>
              <a:t>Thank the group for their engagement and time in the session. Wish them luck for the learning ahead. Let them know about any ongoing support and how to access it, if relevant.</a:t>
            </a:r>
          </a:p>
          <a:p>
            <a:endParaRPr lang="en-US"/>
          </a:p>
          <a:p>
            <a:r>
              <a:rPr lang="en-US"/>
              <a:t>Facilitator notes:</a:t>
            </a:r>
          </a:p>
          <a:p>
            <a:endParaRPr lang="en-US"/>
          </a:p>
          <a:p>
            <a:r>
              <a:rPr lang="en-US"/>
              <a:t>You may wish to add your name and contact details to this slide. You are welcome to insert a link to your own evaluation form here too, if you want to gather feedback on the session. </a:t>
            </a:r>
          </a:p>
          <a:p>
            <a:r>
              <a:rPr lang="en-US"/>
              <a:t> </a:t>
            </a:r>
          </a:p>
          <a:p>
            <a:r>
              <a:rPr lang="en-US"/>
              <a:t>If you would like to provide feedback to Education Scotland on this resource, we’d love to hear from you! </a:t>
            </a:r>
          </a:p>
          <a:p>
            <a:endParaRPr lang="en-US"/>
          </a:p>
          <a:p>
            <a:r>
              <a:rPr lang="en-US"/>
              <a:t>Please use the following link: https://forms.office.com/e/kb2vqVxuKQ</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sv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6.sv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9.sv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3.svg"/></Relationships>
</file>

<file path=ppt/slides/_rels/slide7.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16.svg"/><Relationship Id="rId4" Type="http://schemas.openxmlformats.org/officeDocument/2006/relationships/image" Target="../media/image15.svg"/></Relationships>
</file>

<file path=ppt/slides/_rels/slide8.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7.sv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20.sv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24.svg"/></Relationships>
</file>

<file path=ppt/slides/_rels/slide13.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26.svg"/></Relationships>
</file>

<file path=ppt/slides/_rels/slide15.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29.svg"/><Relationship Id="rId5" Type="http://schemas.openxmlformats.org/officeDocument/2006/relationships/image" Target="../media/image28.svg"/><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32.png"/><Relationship Id="rId4" Type="http://schemas.openxmlformats.org/officeDocument/2006/relationships/image" Target="../media/image31.png"/></Relationships>
</file>

<file path=ppt/slides/_rels/slide17.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36.png"/><Relationship Id="rId5" Type="http://schemas.openxmlformats.org/officeDocument/2006/relationships/image" Target="../media/image35.svg"/><Relationship Id="rId4" Type="http://schemas.openxmlformats.org/officeDocument/2006/relationships/image" Target="../media/image34.svg"/></Relationships>
</file>

<file path=ppt/slides/_rels/slide1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38.svg"/></Relationships>
</file>

<file path=ppt/slides/_rels/slide19.xml.rels><?xml version="1.0" encoding="UTF-8" standalone="yes"?>
<Relationships xmlns="http://schemas.openxmlformats.org/package/2006/relationships"><Relationship Id="rId3" Type="http://schemas.openxmlformats.org/officeDocument/2006/relationships/image" Target="../media/image39.sv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41.svg"/><Relationship Id="rId4" Type="http://schemas.openxmlformats.org/officeDocument/2006/relationships/image" Target="../media/image40.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ABB5"/>
        </a:solidFill>
        <a:effectLst/>
      </p:bgPr>
    </p:bg>
    <p:spTree>
      <p:nvGrpSpPr>
        <p:cNvPr id="1" name=""/>
        <p:cNvGrpSpPr/>
        <p:nvPr/>
      </p:nvGrpSpPr>
      <p:grpSpPr>
        <a:xfrm>
          <a:off x="0" y="0"/>
          <a:ext cx="0" cy="0"/>
          <a:chOff x="0" y="0"/>
          <a:chExt cx="0" cy="0"/>
        </a:xfrm>
      </p:grpSpPr>
      <p:sp>
        <p:nvSpPr>
          <p:cNvPr id="2" name="Freeform 2"/>
          <p:cNvSpPr/>
          <p:nvPr/>
        </p:nvSpPr>
        <p:spPr>
          <a:xfrm>
            <a:off x="9183540" y="-3525929"/>
            <a:ext cx="9104460" cy="13804848"/>
          </a:xfrm>
          <a:custGeom>
            <a:avLst/>
            <a:gdLst/>
            <a:ahLst/>
            <a:cxnLst/>
            <a:rect l="l" t="t" r="r" b="b"/>
            <a:pathLst>
              <a:path w="9104460" h="13804848">
                <a:moveTo>
                  <a:pt x="0" y="0"/>
                </a:moveTo>
                <a:lnTo>
                  <a:pt x="9104460" y="0"/>
                </a:lnTo>
                <a:lnTo>
                  <a:pt x="9104460" y="13804848"/>
                </a:lnTo>
                <a:lnTo>
                  <a:pt x="0" y="1380484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3" name="Freeform 3"/>
          <p:cNvSpPr/>
          <p:nvPr/>
        </p:nvSpPr>
        <p:spPr>
          <a:xfrm>
            <a:off x="265744" y="561165"/>
            <a:ext cx="5230648" cy="2091669"/>
          </a:xfrm>
          <a:custGeom>
            <a:avLst/>
            <a:gdLst/>
            <a:ahLst/>
            <a:cxnLst/>
            <a:rect l="l" t="t" r="r" b="b"/>
            <a:pathLst>
              <a:path w="5230648" h="2091669">
                <a:moveTo>
                  <a:pt x="0" y="0"/>
                </a:moveTo>
                <a:lnTo>
                  <a:pt x="5230648" y="0"/>
                </a:lnTo>
                <a:lnTo>
                  <a:pt x="5230648" y="2091669"/>
                </a:lnTo>
                <a:lnTo>
                  <a:pt x="0" y="2091669"/>
                </a:lnTo>
                <a:lnTo>
                  <a:pt x="0" y="0"/>
                </a:lnTo>
                <a:close/>
              </a:path>
            </a:pathLst>
          </a:custGeom>
          <a:blipFill>
            <a:blip r:embed="rId4"/>
            <a:stretch>
              <a:fillRect/>
            </a:stretch>
          </a:blipFill>
        </p:spPr>
        <p:txBody>
          <a:bodyPr/>
          <a:lstStyle/>
          <a:p>
            <a:endParaRPr lang="en-GB"/>
          </a:p>
        </p:txBody>
      </p:sp>
      <p:sp>
        <p:nvSpPr>
          <p:cNvPr id="4" name="TextBox 4"/>
          <p:cNvSpPr txBox="1"/>
          <p:nvPr/>
        </p:nvSpPr>
        <p:spPr>
          <a:xfrm>
            <a:off x="612533" y="5930620"/>
            <a:ext cx="8342916" cy="1093036"/>
          </a:xfrm>
          <a:prstGeom prst="rect">
            <a:avLst/>
          </a:prstGeom>
        </p:spPr>
        <p:txBody>
          <a:bodyPr lIns="0" tIns="0" rIns="0" bIns="0" rtlCol="0" anchor="t">
            <a:spAutoFit/>
          </a:bodyPr>
          <a:lstStyle/>
          <a:p>
            <a:pPr algn="ctr">
              <a:lnSpc>
                <a:spcPts val="4283"/>
              </a:lnSpc>
            </a:pPr>
            <a:r>
              <a:rPr lang="en-US" sz="5354">
                <a:solidFill>
                  <a:srgbClr val="000000"/>
                </a:solidFill>
                <a:latin typeface="Arial MT Pro"/>
                <a:ea typeface="Arial MT Pro"/>
                <a:cs typeface="Arial MT Pro"/>
                <a:sym typeface="Arial MT Pro"/>
              </a:rPr>
              <a:t>Introductory Session</a:t>
            </a:r>
          </a:p>
          <a:p>
            <a:pPr algn="ctr">
              <a:lnSpc>
                <a:spcPts val="4283"/>
              </a:lnSpc>
            </a:pPr>
            <a:endParaRPr lang="en-US" sz="5354">
              <a:solidFill>
                <a:srgbClr val="000000"/>
              </a:solidFill>
              <a:latin typeface="Arial MT Pro"/>
              <a:ea typeface="Arial MT Pro"/>
              <a:cs typeface="Arial MT Pro"/>
              <a:sym typeface="Arial MT Pro"/>
            </a:endParaRPr>
          </a:p>
        </p:txBody>
      </p:sp>
      <p:grpSp>
        <p:nvGrpSpPr>
          <p:cNvPr id="5" name="Group 5"/>
          <p:cNvGrpSpPr/>
          <p:nvPr/>
        </p:nvGrpSpPr>
        <p:grpSpPr>
          <a:xfrm>
            <a:off x="748575" y="3376495"/>
            <a:ext cx="8206875" cy="2201982"/>
            <a:chOff x="0" y="0"/>
            <a:chExt cx="10942500" cy="2935977"/>
          </a:xfrm>
        </p:grpSpPr>
        <p:sp>
          <p:nvSpPr>
            <p:cNvPr id="6" name="TextBox 6"/>
            <p:cNvSpPr txBox="1"/>
            <p:nvPr/>
          </p:nvSpPr>
          <p:spPr>
            <a:xfrm>
              <a:off x="0" y="-123825"/>
              <a:ext cx="10942500" cy="3059135"/>
            </a:xfrm>
            <a:prstGeom prst="rect">
              <a:avLst/>
            </a:prstGeom>
          </p:spPr>
          <p:txBody>
            <a:bodyPr lIns="0" tIns="0" rIns="0" bIns="0" rtlCol="0" anchor="t">
              <a:spAutoFit/>
            </a:bodyPr>
            <a:lstStyle/>
            <a:p>
              <a:pPr algn="ctr">
                <a:lnSpc>
                  <a:spcPts val="9385"/>
                </a:lnSpc>
              </a:pPr>
              <a:r>
                <a:rPr lang="en-US" sz="6703" spc="134">
                  <a:solidFill>
                    <a:srgbClr val="FF7900"/>
                  </a:solidFill>
                  <a:latin typeface="Open Sans Extra Bold"/>
                  <a:ea typeface="Open Sans Extra Bold"/>
                  <a:cs typeface="Open Sans Extra Bold"/>
                  <a:sym typeface="Open Sans Extra Bold"/>
                </a:rPr>
                <a:t>MIDDLE LEADERS LEADING CHANGE </a:t>
              </a:r>
            </a:p>
          </p:txBody>
        </p:sp>
        <p:sp>
          <p:nvSpPr>
            <p:cNvPr id="7" name="TextBox 7"/>
            <p:cNvSpPr txBox="1"/>
            <p:nvPr/>
          </p:nvSpPr>
          <p:spPr>
            <a:xfrm>
              <a:off x="0" y="-123158"/>
              <a:ext cx="10942500" cy="3059135"/>
            </a:xfrm>
            <a:prstGeom prst="rect">
              <a:avLst/>
            </a:prstGeom>
          </p:spPr>
          <p:txBody>
            <a:bodyPr lIns="0" tIns="0" rIns="0" bIns="0" rtlCol="0" anchor="t">
              <a:spAutoFit/>
            </a:bodyPr>
            <a:lstStyle/>
            <a:p>
              <a:pPr algn="ctr">
                <a:lnSpc>
                  <a:spcPts val="9385"/>
                </a:lnSpc>
              </a:pPr>
              <a:r>
                <a:rPr lang="en-US" sz="6703" spc="134">
                  <a:solidFill>
                    <a:srgbClr val="004AAD"/>
                  </a:solidFill>
                  <a:latin typeface="Open Sans Extra Bold"/>
                  <a:ea typeface="Open Sans Extra Bold"/>
                  <a:cs typeface="Open Sans Extra Bold"/>
                  <a:sym typeface="Open Sans Extra Bold"/>
                </a:rPr>
                <a:t>MIDDLE LEADERS LEADING CHANGE </a:t>
              </a:r>
            </a:p>
          </p:txBody>
        </p:sp>
      </p:grpSp>
      <p:sp>
        <p:nvSpPr>
          <p:cNvPr id="8" name="Freeform 8"/>
          <p:cNvSpPr/>
          <p:nvPr/>
        </p:nvSpPr>
        <p:spPr>
          <a:xfrm>
            <a:off x="9183540" y="7032155"/>
            <a:ext cx="9104460" cy="3254845"/>
          </a:xfrm>
          <a:custGeom>
            <a:avLst/>
            <a:gdLst/>
            <a:ahLst/>
            <a:cxnLst/>
            <a:rect l="l" t="t" r="r" b="b"/>
            <a:pathLst>
              <a:path w="9104460" h="3254845">
                <a:moveTo>
                  <a:pt x="0" y="0"/>
                </a:moveTo>
                <a:lnTo>
                  <a:pt x="9104460" y="0"/>
                </a:lnTo>
                <a:lnTo>
                  <a:pt x="9104460" y="3254845"/>
                </a:lnTo>
                <a:lnTo>
                  <a:pt x="0" y="325484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9" name="Freeform 9"/>
          <p:cNvSpPr/>
          <p:nvPr/>
        </p:nvSpPr>
        <p:spPr>
          <a:xfrm>
            <a:off x="10052629" y="3376495"/>
            <a:ext cx="7366282" cy="2513744"/>
          </a:xfrm>
          <a:custGeom>
            <a:avLst/>
            <a:gdLst/>
            <a:ahLst/>
            <a:cxnLst/>
            <a:rect l="l" t="t" r="r" b="b"/>
            <a:pathLst>
              <a:path w="7366282" h="2513744">
                <a:moveTo>
                  <a:pt x="0" y="0"/>
                </a:moveTo>
                <a:lnTo>
                  <a:pt x="7366282" y="0"/>
                </a:lnTo>
                <a:lnTo>
                  <a:pt x="7366282" y="2513744"/>
                </a:lnTo>
                <a:lnTo>
                  <a:pt x="0" y="2513744"/>
                </a:lnTo>
                <a:lnTo>
                  <a:pt x="0" y="0"/>
                </a:lnTo>
                <a:close/>
              </a:path>
            </a:pathLst>
          </a:custGeom>
          <a:blipFill>
            <a:blip r:embed="rId6"/>
            <a:stretch>
              <a:fillRect/>
            </a:stretch>
          </a:blipFill>
        </p:spPr>
        <p:txBody>
          <a:bodyPr/>
          <a:lstStyle/>
          <a:p>
            <a:endParaRPr lang="en-GB"/>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ABB5"/>
        </a:solidFill>
        <a:effectLst/>
      </p:bgPr>
    </p:bg>
    <p:spTree>
      <p:nvGrpSpPr>
        <p:cNvPr id="1" name=""/>
        <p:cNvGrpSpPr/>
        <p:nvPr/>
      </p:nvGrpSpPr>
      <p:grpSpPr>
        <a:xfrm>
          <a:off x="0" y="0"/>
          <a:ext cx="0" cy="0"/>
          <a:chOff x="0" y="0"/>
          <a:chExt cx="0" cy="0"/>
        </a:xfrm>
      </p:grpSpPr>
      <p:sp>
        <p:nvSpPr>
          <p:cNvPr id="2" name="Freeform 2"/>
          <p:cNvSpPr/>
          <p:nvPr/>
        </p:nvSpPr>
        <p:spPr>
          <a:xfrm>
            <a:off x="0" y="0"/>
            <a:ext cx="11514322" cy="10287000"/>
          </a:xfrm>
          <a:custGeom>
            <a:avLst/>
            <a:gdLst/>
            <a:ahLst/>
            <a:cxnLst/>
            <a:rect l="l" t="t" r="r" b="b"/>
            <a:pathLst>
              <a:path w="11514322" h="10287000">
                <a:moveTo>
                  <a:pt x="0" y="0"/>
                </a:moveTo>
                <a:lnTo>
                  <a:pt x="11514322" y="0"/>
                </a:lnTo>
                <a:lnTo>
                  <a:pt x="11514322" y="10287000"/>
                </a:lnTo>
                <a:lnTo>
                  <a:pt x="0" y="10287000"/>
                </a:lnTo>
                <a:lnTo>
                  <a:pt x="0" y="0"/>
                </a:lnTo>
                <a:close/>
              </a:path>
            </a:pathLst>
          </a:custGeom>
          <a:blipFill>
            <a:blip r:embed="rId3"/>
            <a:stretch>
              <a:fillRect r="-58828"/>
            </a:stretch>
          </a:blipFill>
        </p:spPr>
        <p:txBody>
          <a:bodyPr/>
          <a:lstStyle/>
          <a:p>
            <a:endParaRPr lang="en-GB"/>
          </a:p>
        </p:txBody>
      </p:sp>
      <p:sp>
        <p:nvSpPr>
          <p:cNvPr id="3" name="Freeform 3"/>
          <p:cNvSpPr/>
          <p:nvPr/>
        </p:nvSpPr>
        <p:spPr>
          <a:xfrm>
            <a:off x="11083989" y="3453647"/>
            <a:ext cx="6376803" cy="3379706"/>
          </a:xfrm>
          <a:custGeom>
            <a:avLst/>
            <a:gdLst/>
            <a:ahLst/>
            <a:cxnLst/>
            <a:rect l="l" t="t" r="r" b="b"/>
            <a:pathLst>
              <a:path w="6376803" h="3379706">
                <a:moveTo>
                  <a:pt x="0" y="0"/>
                </a:moveTo>
                <a:lnTo>
                  <a:pt x="6376803" y="0"/>
                </a:lnTo>
                <a:lnTo>
                  <a:pt x="6376803" y="3379706"/>
                </a:lnTo>
                <a:lnTo>
                  <a:pt x="0" y="337970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ABB5"/>
        </a:solidFill>
        <a:effectLst/>
      </p:bgPr>
    </p:bg>
    <p:spTree>
      <p:nvGrpSpPr>
        <p:cNvPr id="1" name=""/>
        <p:cNvGrpSpPr/>
        <p:nvPr/>
      </p:nvGrpSpPr>
      <p:grpSpPr>
        <a:xfrm>
          <a:off x="0" y="0"/>
          <a:ext cx="0" cy="0"/>
          <a:chOff x="0" y="0"/>
          <a:chExt cx="0" cy="0"/>
        </a:xfrm>
      </p:grpSpPr>
      <p:grpSp>
        <p:nvGrpSpPr>
          <p:cNvPr id="2" name="Group 2"/>
          <p:cNvGrpSpPr/>
          <p:nvPr/>
        </p:nvGrpSpPr>
        <p:grpSpPr>
          <a:xfrm>
            <a:off x="9144000" y="6886483"/>
            <a:ext cx="10581775" cy="3400517"/>
            <a:chOff x="0" y="0"/>
            <a:chExt cx="21049397" cy="6764351"/>
          </a:xfrm>
        </p:grpSpPr>
        <p:sp>
          <p:nvSpPr>
            <p:cNvPr id="3" name="Freeform 3"/>
            <p:cNvSpPr/>
            <p:nvPr/>
          </p:nvSpPr>
          <p:spPr>
            <a:xfrm>
              <a:off x="0" y="0"/>
              <a:ext cx="21049427" cy="6764401"/>
            </a:xfrm>
            <a:custGeom>
              <a:avLst/>
              <a:gdLst/>
              <a:ahLst/>
              <a:cxnLst/>
              <a:rect l="l" t="t" r="r" b="b"/>
              <a:pathLst>
                <a:path w="21049427" h="6764401">
                  <a:moveTo>
                    <a:pt x="0" y="0"/>
                  </a:moveTo>
                  <a:lnTo>
                    <a:pt x="21049427" y="0"/>
                  </a:lnTo>
                  <a:lnTo>
                    <a:pt x="21049427" y="6764401"/>
                  </a:lnTo>
                  <a:lnTo>
                    <a:pt x="0" y="6764401"/>
                  </a:lnTo>
                  <a:lnTo>
                    <a:pt x="0" y="0"/>
                  </a:lnTo>
                  <a:close/>
                </a:path>
              </a:pathLst>
            </a:custGeom>
            <a:blipFill>
              <a:blip r:embed="rId3"/>
              <a:stretch>
                <a:fillRect t="-11457" b="-11457"/>
              </a:stretch>
            </a:blipFill>
          </p:spPr>
          <p:txBody>
            <a:bodyPr/>
            <a:lstStyle/>
            <a:p>
              <a:endParaRPr lang="en-GB"/>
            </a:p>
          </p:txBody>
        </p:sp>
      </p:grpSp>
      <p:sp>
        <p:nvSpPr>
          <p:cNvPr id="4" name="TextBox 4"/>
          <p:cNvSpPr txBox="1"/>
          <p:nvPr/>
        </p:nvSpPr>
        <p:spPr>
          <a:xfrm>
            <a:off x="517848" y="429295"/>
            <a:ext cx="15872173" cy="7825803"/>
          </a:xfrm>
          <a:prstGeom prst="rect">
            <a:avLst/>
          </a:prstGeom>
        </p:spPr>
        <p:txBody>
          <a:bodyPr lIns="0" tIns="0" rIns="0" bIns="0" rtlCol="0" anchor="t">
            <a:spAutoFit/>
          </a:bodyPr>
          <a:lstStyle/>
          <a:p>
            <a:pPr algn="l">
              <a:lnSpc>
                <a:spcPts val="5760"/>
              </a:lnSpc>
            </a:pPr>
            <a:endParaRPr/>
          </a:p>
          <a:p>
            <a:pPr algn="l">
              <a:lnSpc>
                <a:spcPts val="5760"/>
              </a:lnSpc>
            </a:pPr>
            <a:endParaRPr/>
          </a:p>
          <a:p>
            <a:pPr algn="l">
              <a:lnSpc>
                <a:spcPts val="3839"/>
              </a:lnSpc>
            </a:pPr>
            <a:endParaRPr/>
          </a:p>
          <a:p>
            <a:pPr marL="822960" lvl="2" indent="-274320" algn="l">
              <a:lnSpc>
                <a:spcPts val="3456"/>
              </a:lnSpc>
              <a:buFont typeface="Arial"/>
              <a:buChar char="⚬"/>
            </a:pPr>
            <a:r>
              <a:rPr lang="en-US" sz="3600">
                <a:solidFill>
                  <a:srgbClr val="FFFFFF"/>
                </a:solidFill>
                <a:latin typeface="Arial MT Pro"/>
                <a:ea typeface="Arial MT Pro"/>
                <a:cs typeface="Arial MT Pro"/>
                <a:sym typeface="Arial MT Pro"/>
              </a:rPr>
              <a:t>Introduce the Education Scotland MLLC programme  ​</a:t>
            </a:r>
          </a:p>
          <a:p>
            <a:pPr marL="822960" lvl="2" indent="-274320" algn="l">
              <a:lnSpc>
                <a:spcPts val="3456"/>
              </a:lnSpc>
            </a:pPr>
            <a:endParaRPr lang="en-US" sz="3600">
              <a:solidFill>
                <a:srgbClr val="FFFFFF"/>
              </a:solidFill>
              <a:latin typeface="Arial MT Pro"/>
              <a:ea typeface="Arial MT Pro"/>
              <a:cs typeface="Arial MT Pro"/>
              <a:sym typeface="Arial MT Pro"/>
            </a:endParaRPr>
          </a:p>
          <a:p>
            <a:pPr marL="822960" lvl="2" indent="-274320" algn="l">
              <a:lnSpc>
                <a:spcPts val="3456"/>
              </a:lnSpc>
              <a:buFont typeface="Arial"/>
              <a:buChar char="⚬"/>
            </a:pPr>
            <a:r>
              <a:rPr lang="en-US" sz="3600">
                <a:solidFill>
                  <a:srgbClr val="FFFFFF"/>
                </a:solidFill>
                <a:latin typeface="Arial MT Pro"/>
                <a:ea typeface="Arial MT Pro"/>
                <a:cs typeface="Arial MT Pro"/>
                <a:sym typeface="Arial MT Pro"/>
              </a:rPr>
              <a:t>Take a look at the four pillars explored through MLLC</a:t>
            </a:r>
          </a:p>
          <a:p>
            <a:pPr marL="822960" lvl="2" indent="-274320" algn="l">
              <a:lnSpc>
                <a:spcPts val="3456"/>
              </a:lnSpc>
            </a:pPr>
            <a:r>
              <a:rPr lang="en-US" sz="3600">
                <a:solidFill>
                  <a:srgbClr val="FFFFFF"/>
                </a:solidFill>
                <a:latin typeface="Arial MT Pro"/>
                <a:ea typeface="Arial MT Pro"/>
                <a:cs typeface="Arial MT Pro"/>
                <a:sym typeface="Arial MT Pro"/>
              </a:rPr>
              <a:t>​</a:t>
            </a:r>
          </a:p>
          <a:p>
            <a:pPr marL="822960" lvl="2" indent="-274320" algn="l">
              <a:lnSpc>
                <a:spcPts val="3456"/>
              </a:lnSpc>
              <a:buFont typeface="Arial"/>
              <a:buChar char="⚬"/>
            </a:pPr>
            <a:r>
              <a:rPr lang="en-US" sz="3600">
                <a:solidFill>
                  <a:srgbClr val="FFFFFF"/>
                </a:solidFill>
                <a:latin typeface="Arial MT Pro"/>
                <a:ea typeface="Arial MT Pro"/>
                <a:cs typeface="Arial MT Pro"/>
                <a:sym typeface="Arial MT Pro"/>
              </a:rPr>
              <a:t>Familiarise with the programme ahead, including</a:t>
            </a:r>
          </a:p>
          <a:p>
            <a:pPr marL="822960" lvl="2" indent="-274320" algn="l">
              <a:lnSpc>
                <a:spcPts val="3456"/>
              </a:lnSpc>
            </a:pPr>
            <a:r>
              <a:rPr lang="en-US" sz="3600">
                <a:solidFill>
                  <a:srgbClr val="FFFFFF"/>
                </a:solidFill>
                <a:latin typeface="Arial MT Pro"/>
                <a:ea typeface="Arial MT Pro"/>
                <a:cs typeface="Arial MT Pro"/>
                <a:sym typeface="Arial MT Pro"/>
              </a:rPr>
              <a:t> ​</a:t>
            </a:r>
          </a:p>
          <a:p>
            <a:pPr marL="822960" lvl="2" indent="-274320" algn="l">
              <a:lnSpc>
                <a:spcPts val="3456"/>
              </a:lnSpc>
            </a:pPr>
            <a:r>
              <a:rPr lang="en-US" sz="3600">
                <a:solidFill>
                  <a:srgbClr val="FFFFFF"/>
                </a:solidFill>
                <a:latin typeface="Arial MT Pro"/>
                <a:ea typeface="Arial MT Pro"/>
                <a:cs typeface="Arial MT Pro"/>
                <a:sym typeface="Arial MT Pro"/>
              </a:rPr>
              <a:t>                       - using the PLAs​</a:t>
            </a:r>
          </a:p>
          <a:p>
            <a:pPr marL="822960" lvl="2" indent="-274320" algn="l">
              <a:lnSpc>
                <a:spcPts val="3456"/>
              </a:lnSpc>
            </a:pPr>
            <a:r>
              <a:rPr lang="en-US" sz="3600">
                <a:solidFill>
                  <a:srgbClr val="FFFFFF"/>
                </a:solidFill>
                <a:latin typeface="Arial MT Pro"/>
                <a:ea typeface="Arial MT Pro"/>
                <a:cs typeface="Arial MT Pro"/>
                <a:sym typeface="Arial MT Pro"/>
              </a:rPr>
              <a:t>                       - undertaking a change initiative</a:t>
            </a:r>
          </a:p>
          <a:p>
            <a:pPr marL="822960" lvl="2" indent="-274320" algn="l">
              <a:lnSpc>
                <a:spcPts val="3456"/>
              </a:lnSpc>
            </a:pPr>
            <a:endParaRPr lang="en-US" sz="3600">
              <a:solidFill>
                <a:srgbClr val="FFFFFF"/>
              </a:solidFill>
              <a:latin typeface="Arial MT Pro"/>
              <a:ea typeface="Arial MT Pro"/>
              <a:cs typeface="Arial MT Pro"/>
              <a:sym typeface="Arial MT Pro"/>
            </a:endParaRPr>
          </a:p>
          <a:p>
            <a:pPr marL="822960" lvl="2" indent="-274320" algn="l">
              <a:lnSpc>
                <a:spcPts val="3456"/>
              </a:lnSpc>
              <a:buFont typeface="Arial"/>
              <a:buChar char="⚬"/>
            </a:pPr>
            <a:r>
              <a:rPr lang="en-US" sz="3600">
                <a:solidFill>
                  <a:srgbClr val="FFFFFF"/>
                </a:solidFill>
                <a:latin typeface="Arial MT Pro"/>
                <a:ea typeface="Arial MT Pro"/>
                <a:cs typeface="Arial MT Pro"/>
                <a:sym typeface="Arial MT Pro"/>
              </a:rPr>
              <a:t>Cover how to complete the programme </a:t>
            </a:r>
          </a:p>
          <a:p>
            <a:pPr algn="l">
              <a:lnSpc>
                <a:spcPts val="3456"/>
              </a:lnSpc>
            </a:pPr>
            <a:endParaRPr lang="en-US" sz="3600">
              <a:solidFill>
                <a:srgbClr val="FFFFFF"/>
              </a:solidFill>
              <a:latin typeface="Arial MT Pro"/>
              <a:ea typeface="Arial MT Pro"/>
              <a:cs typeface="Arial MT Pro"/>
              <a:sym typeface="Arial MT Pro"/>
            </a:endParaRPr>
          </a:p>
          <a:p>
            <a:pPr marL="822960" lvl="2" indent="-274320" algn="l">
              <a:lnSpc>
                <a:spcPts val="3456"/>
              </a:lnSpc>
              <a:buFont typeface="Arial"/>
              <a:buChar char="⚬"/>
            </a:pPr>
            <a:r>
              <a:rPr lang="en-US" sz="3600">
                <a:solidFill>
                  <a:srgbClr val="FFFFFF"/>
                </a:solidFill>
                <a:latin typeface="Arial MT Pro"/>
                <a:ea typeface="Arial MT Pro"/>
                <a:cs typeface="Arial MT Pro"/>
                <a:sym typeface="Arial MT Pro"/>
              </a:rPr>
              <a:t>Think about our next immediate next steps</a:t>
            </a:r>
          </a:p>
          <a:p>
            <a:pPr marL="822960" lvl="2" indent="-274320" algn="l">
              <a:lnSpc>
                <a:spcPts val="3839"/>
              </a:lnSpc>
            </a:pPr>
            <a:endParaRPr lang="en-US" sz="3600">
              <a:solidFill>
                <a:srgbClr val="FFFFFF"/>
              </a:solidFill>
              <a:latin typeface="Arial MT Pro"/>
              <a:ea typeface="Arial MT Pro"/>
              <a:cs typeface="Arial MT Pro"/>
              <a:sym typeface="Arial MT Pro"/>
            </a:endParaRPr>
          </a:p>
        </p:txBody>
      </p:sp>
      <p:sp>
        <p:nvSpPr>
          <p:cNvPr id="5" name="TextBox 5"/>
          <p:cNvSpPr txBox="1"/>
          <p:nvPr/>
        </p:nvSpPr>
        <p:spPr>
          <a:xfrm>
            <a:off x="773274" y="762000"/>
            <a:ext cx="10165391" cy="1378928"/>
          </a:xfrm>
          <a:prstGeom prst="rect">
            <a:avLst/>
          </a:prstGeom>
        </p:spPr>
        <p:txBody>
          <a:bodyPr lIns="0" tIns="0" rIns="0" bIns="0" rtlCol="0" anchor="t">
            <a:spAutoFit/>
          </a:bodyPr>
          <a:lstStyle/>
          <a:p>
            <a:pPr algn="l">
              <a:lnSpc>
                <a:spcPts val="9520"/>
              </a:lnSpc>
            </a:pPr>
            <a:r>
              <a:rPr lang="en-US" sz="6800">
                <a:solidFill>
                  <a:srgbClr val="FFFFFF"/>
                </a:solidFill>
                <a:latin typeface="Arial MT Pro"/>
                <a:ea typeface="Arial MT Pro"/>
                <a:cs typeface="Arial MT Pro"/>
                <a:sym typeface="Arial MT Pro"/>
              </a:rPr>
              <a:t>In today’s session we will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ABB5"/>
        </a:solidFill>
        <a:effectLst/>
      </p:bgPr>
    </p:bg>
    <p:spTree>
      <p:nvGrpSpPr>
        <p:cNvPr id="1" name=""/>
        <p:cNvGrpSpPr/>
        <p:nvPr/>
      </p:nvGrpSpPr>
      <p:grpSpPr>
        <a:xfrm>
          <a:off x="0" y="0"/>
          <a:ext cx="0" cy="0"/>
          <a:chOff x="0" y="0"/>
          <a:chExt cx="0" cy="0"/>
        </a:xfrm>
      </p:grpSpPr>
      <p:sp>
        <p:nvSpPr>
          <p:cNvPr id="2" name="Freeform 2"/>
          <p:cNvSpPr/>
          <p:nvPr/>
        </p:nvSpPr>
        <p:spPr>
          <a:xfrm>
            <a:off x="13113637" y="-108496"/>
            <a:ext cx="5174363" cy="10395496"/>
          </a:xfrm>
          <a:custGeom>
            <a:avLst/>
            <a:gdLst/>
            <a:ahLst/>
            <a:cxnLst/>
            <a:rect l="l" t="t" r="r" b="b"/>
            <a:pathLst>
              <a:path w="5174363" h="10395496">
                <a:moveTo>
                  <a:pt x="0" y="0"/>
                </a:moveTo>
                <a:lnTo>
                  <a:pt x="5174363" y="0"/>
                </a:lnTo>
                <a:lnTo>
                  <a:pt x="5174363" y="10395496"/>
                </a:lnTo>
                <a:lnTo>
                  <a:pt x="0" y="1039549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3" name="TextBox 3"/>
          <p:cNvSpPr txBox="1"/>
          <p:nvPr/>
        </p:nvSpPr>
        <p:spPr>
          <a:xfrm>
            <a:off x="388856" y="324528"/>
            <a:ext cx="12295366" cy="10416603"/>
          </a:xfrm>
          <a:prstGeom prst="rect">
            <a:avLst/>
          </a:prstGeom>
        </p:spPr>
        <p:txBody>
          <a:bodyPr lIns="0" tIns="0" rIns="0" bIns="0" rtlCol="0" anchor="t">
            <a:spAutoFit/>
          </a:bodyPr>
          <a:lstStyle/>
          <a:p>
            <a:pPr algn="l">
              <a:lnSpc>
                <a:spcPts val="5760"/>
              </a:lnSpc>
            </a:pPr>
            <a:endParaRPr/>
          </a:p>
          <a:p>
            <a:pPr algn="l">
              <a:lnSpc>
                <a:spcPts val="3456"/>
              </a:lnSpc>
            </a:pPr>
            <a:endParaRPr/>
          </a:p>
          <a:p>
            <a:pPr algn="l">
              <a:lnSpc>
                <a:spcPts val="3456"/>
              </a:lnSpc>
            </a:pPr>
            <a:endParaRPr/>
          </a:p>
          <a:p>
            <a:pPr algn="l">
              <a:lnSpc>
                <a:spcPts val="3456"/>
              </a:lnSpc>
            </a:pPr>
            <a:endParaRPr/>
          </a:p>
          <a:p>
            <a:pPr marL="866138" lvl="2" indent="-288713" algn="l">
              <a:lnSpc>
                <a:spcPts val="3839"/>
              </a:lnSpc>
              <a:buFont typeface="Arial"/>
              <a:buChar char="⚬"/>
            </a:pPr>
            <a:r>
              <a:rPr lang="en-US" sz="3600">
                <a:solidFill>
                  <a:srgbClr val="1F497D"/>
                </a:solidFill>
                <a:latin typeface="Arial MT Pro"/>
                <a:ea typeface="Arial MT Pro"/>
                <a:cs typeface="Arial MT Pro"/>
                <a:sym typeface="Arial MT Pro"/>
              </a:rPr>
              <a:t>Self-awareness: </a:t>
            </a:r>
            <a:r>
              <a:rPr lang="en-US" sz="3600">
                <a:solidFill>
                  <a:srgbClr val="FFFFFF"/>
                </a:solidFill>
                <a:latin typeface="Arial MT Pro"/>
                <a:ea typeface="Arial MT Pro"/>
                <a:cs typeface="Arial MT Pro"/>
                <a:sym typeface="Arial MT Pro"/>
              </a:rPr>
              <a:t>develop awareness of individual areas of strength / development needs and how this awareness can inform improvements to leadership</a:t>
            </a:r>
          </a:p>
          <a:p>
            <a:pPr marL="866138" lvl="2" indent="-288713" algn="l">
              <a:lnSpc>
                <a:spcPts val="3839"/>
              </a:lnSpc>
            </a:pPr>
            <a:endParaRPr lang="en-US" sz="3600">
              <a:solidFill>
                <a:srgbClr val="FFFFFF"/>
              </a:solidFill>
              <a:latin typeface="Arial MT Pro"/>
              <a:ea typeface="Arial MT Pro"/>
              <a:cs typeface="Arial MT Pro"/>
              <a:sym typeface="Arial MT Pro"/>
            </a:endParaRPr>
          </a:p>
          <a:p>
            <a:pPr marL="866138" lvl="2" indent="-288713" algn="l">
              <a:lnSpc>
                <a:spcPts val="3839"/>
              </a:lnSpc>
              <a:buFont typeface="Arial"/>
              <a:buChar char="⚬"/>
            </a:pPr>
            <a:r>
              <a:rPr lang="en-US" sz="3600">
                <a:solidFill>
                  <a:srgbClr val="1F497D"/>
                </a:solidFill>
                <a:latin typeface="Arial MT Pro"/>
                <a:ea typeface="Arial MT Pro"/>
                <a:cs typeface="Arial MT Pro"/>
                <a:sym typeface="Arial MT Pro"/>
              </a:rPr>
              <a:t>Anti-racism:  </a:t>
            </a:r>
            <a:r>
              <a:rPr lang="en-US" sz="3600">
                <a:solidFill>
                  <a:srgbClr val="FFFFFF"/>
                </a:solidFill>
                <a:latin typeface="Arial MT Pro"/>
                <a:ea typeface="Arial MT Pro"/>
                <a:cs typeface="Arial MT Pro"/>
                <a:sym typeface="Arial MT Pro"/>
              </a:rPr>
              <a:t>develop an understanding of identity, privilege and power and learn how to be activity anti-racist in your practice</a:t>
            </a:r>
          </a:p>
          <a:p>
            <a:pPr marL="866138" lvl="2" indent="-288713" algn="l">
              <a:lnSpc>
                <a:spcPts val="3839"/>
              </a:lnSpc>
            </a:pPr>
            <a:endParaRPr lang="en-US" sz="3600">
              <a:solidFill>
                <a:srgbClr val="FFFFFF"/>
              </a:solidFill>
              <a:latin typeface="Arial MT Pro"/>
              <a:ea typeface="Arial MT Pro"/>
              <a:cs typeface="Arial MT Pro"/>
              <a:sym typeface="Arial MT Pro"/>
            </a:endParaRPr>
          </a:p>
          <a:p>
            <a:pPr marL="866138" lvl="2" indent="-288713" algn="l">
              <a:lnSpc>
                <a:spcPts val="3839"/>
              </a:lnSpc>
              <a:buFont typeface="Arial"/>
              <a:buChar char="⚬"/>
            </a:pPr>
            <a:r>
              <a:rPr lang="en-US" sz="3600">
                <a:solidFill>
                  <a:srgbClr val="1F497D"/>
                </a:solidFill>
                <a:latin typeface="Arial MT Pro"/>
                <a:ea typeface="Arial MT Pro"/>
                <a:cs typeface="Arial MT Pro"/>
                <a:sym typeface="Arial MT Pro"/>
              </a:rPr>
              <a:t>Leadership of change: </a:t>
            </a:r>
            <a:r>
              <a:rPr lang="en-US" sz="3600">
                <a:solidFill>
                  <a:srgbClr val="FFFFFF"/>
                </a:solidFill>
                <a:latin typeface="Arial MT Pro"/>
                <a:ea typeface="Arial MT Pro"/>
                <a:cs typeface="Arial MT Pro"/>
                <a:sym typeface="Arial MT Pro"/>
              </a:rPr>
              <a:t>develop knowledge, understanding and confidence in the use of different models to lead and scaffold change</a:t>
            </a:r>
          </a:p>
          <a:p>
            <a:pPr marL="866138" lvl="2" indent="-288713" algn="l">
              <a:lnSpc>
                <a:spcPts val="3839"/>
              </a:lnSpc>
            </a:pPr>
            <a:endParaRPr lang="en-US" sz="3600">
              <a:solidFill>
                <a:srgbClr val="FFFFFF"/>
              </a:solidFill>
              <a:latin typeface="Arial MT Pro"/>
              <a:ea typeface="Arial MT Pro"/>
              <a:cs typeface="Arial MT Pro"/>
              <a:sym typeface="Arial MT Pro"/>
            </a:endParaRPr>
          </a:p>
          <a:p>
            <a:pPr marL="866138" lvl="2" indent="-288713" algn="l">
              <a:lnSpc>
                <a:spcPts val="3839"/>
              </a:lnSpc>
              <a:buFont typeface="Arial"/>
              <a:buChar char="⚬"/>
            </a:pPr>
            <a:r>
              <a:rPr lang="en-US" sz="3600">
                <a:solidFill>
                  <a:srgbClr val="1F497D"/>
                </a:solidFill>
                <a:latin typeface="Arial MT Pro"/>
                <a:ea typeface="Arial MT Pro"/>
                <a:cs typeface="Arial MT Pro"/>
                <a:sym typeface="Arial MT Pro"/>
              </a:rPr>
              <a:t>Coaching approaches: </a:t>
            </a:r>
            <a:r>
              <a:rPr lang="en-US" sz="3600">
                <a:solidFill>
                  <a:srgbClr val="FFFFFF"/>
                </a:solidFill>
                <a:latin typeface="Arial MT Pro"/>
                <a:ea typeface="Arial MT Pro"/>
                <a:cs typeface="Arial MT Pro"/>
                <a:sym typeface="Arial MT Pro"/>
              </a:rPr>
              <a:t>enhance awareness and knowledge of coaching approaches for leadership and increase confidence in practising these</a:t>
            </a:r>
          </a:p>
          <a:p>
            <a:pPr marL="866138" lvl="2" indent="-288713" algn="l">
              <a:lnSpc>
                <a:spcPts val="3647"/>
              </a:lnSpc>
            </a:pPr>
            <a:endParaRPr lang="en-US" sz="3600">
              <a:solidFill>
                <a:srgbClr val="FFFFFF"/>
              </a:solidFill>
              <a:latin typeface="Arial MT Pro"/>
              <a:ea typeface="Arial MT Pro"/>
              <a:cs typeface="Arial MT Pro"/>
              <a:sym typeface="Arial MT Pro"/>
            </a:endParaRPr>
          </a:p>
          <a:p>
            <a:pPr marL="866138" lvl="2" indent="-288713" algn="l">
              <a:lnSpc>
                <a:spcPts val="3839"/>
              </a:lnSpc>
            </a:pPr>
            <a:endParaRPr lang="en-US" sz="3600">
              <a:solidFill>
                <a:srgbClr val="FFFFFF"/>
              </a:solidFill>
              <a:latin typeface="Arial MT Pro"/>
              <a:ea typeface="Arial MT Pro"/>
              <a:cs typeface="Arial MT Pro"/>
              <a:sym typeface="Arial MT Pro"/>
            </a:endParaRPr>
          </a:p>
        </p:txBody>
      </p:sp>
      <p:sp>
        <p:nvSpPr>
          <p:cNvPr id="4" name="Freeform 4"/>
          <p:cNvSpPr/>
          <p:nvPr/>
        </p:nvSpPr>
        <p:spPr>
          <a:xfrm>
            <a:off x="13884558" y="3499460"/>
            <a:ext cx="4091403" cy="3288079"/>
          </a:xfrm>
          <a:custGeom>
            <a:avLst/>
            <a:gdLst/>
            <a:ahLst/>
            <a:cxnLst/>
            <a:rect l="l" t="t" r="r" b="b"/>
            <a:pathLst>
              <a:path w="4091403" h="3288079">
                <a:moveTo>
                  <a:pt x="0" y="0"/>
                </a:moveTo>
                <a:lnTo>
                  <a:pt x="4091403" y="0"/>
                </a:lnTo>
                <a:lnTo>
                  <a:pt x="4091403" y="3288079"/>
                </a:lnTo>
                <a:lnTo>
                  <a:pt x="0" y="3288079"/>
                </a:lnTo>
                <a:lnTo>
                  <a:pt x="0" y="0"/>
                </a:lnTo>
                <a:close/>
              </a:path>
            </a:pathLst>
          </a:custGeom>
          <a:blipFill>
            <a:blip>
              <a:extLst>
                <a:ext uri="{96DAC541-7B7A-43D3-8B79-37D633B846F1}">
                  <asvg:svgBlip xmlns:asvg="http://schemas.microsoft.com/office/drawing/2016/SVG/main" r:embed="rId4"/>
                </a:ext>
              </a:extLst>
            </a:blip>
            <a:stretch>
              <a:fillRect t="-61" b="-61"/>
            </a:stretch>
          </a:blipFill>
        </p:spPr>
        <p:txBody>
          <a:bodyPr/>
          <a:lstStyle/>
          <a:p>
            <a:endParaRPr lang="en-GB"/>
          </a:p>
        </p:txBody>
      </p:sp>
      <p:sp>
        <p:nvSpPr>
          <p:cNvPr id="5" name="TextBox 5"/>
          <p:cNvSpPr txBox="1"/>
          <p:nvPr/>
        </p:nvSpPr>
        <p:spPr>
          <a:xfrm>
            <a:off x="990600" y="560702"/>
            <a:ext cx="10354915" cy="1378928"/>
          </a:xfrm>
          <a:prstGeom prst="rect">
            <a:avLst/>
          </a:prstGeom>
        </p:spPr>
        <p:txBody>
          <a:bodyPr lIns="0" tIns="0" rIns="0" bIns="0" rtlCol="0" anchor="t">
            <a:spAutoFit/>
          </a:bodyPr>
          <a:lstStyle/>
          <a:p>
            <a:pPr algn="l">
              <a:lnSpc>
                <a:spcPts val="9520"/>
              </a:lnSpc>
            </a:pPr>
            <a:r>
              <a:rPr lang="en-US" sz="6800">
                <a:solidFill>
                  <a:srgbClr val="FFFFFF"/>
                </a:solidFill>
                <a:latin typeface="Arial MT Pro"/>
                <a:ea typeface="Arial MT Pro"/>
                <a:cs typeface="Arial MT Pro"/>
                <a:sym typeface="Arial MT Pro"/>
              </a:rPr>
              <a:t>Programme aims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ABB5"/>
        </a:solidFill>
        <a:effectLst/>
      </p:bgPr>
    </p:bg>
    <p:spTree>
      <p:nvGrpSpPr>
        <p:cNvPr id="1" name=""/>
        <p:cNvGrpSpPr/>
        <p:nvPr/>
      </p:nvGrpSpPr>
      <p:grpSpPr>
        <a:xfrm>
          <a:off x="0" y="0"/>
          <a:ext cx="0" cy="0"/>
          <a:chOff x="0" y="0"/>
          <a:chExt cx="0" cy="0"/>
        </a:xfrm>
      </p:grpSpPr>
      <p:grpSp>
        <p:nvGrpSpPr>
          <p:cNvPr id="2" name="Group 2"/>
          <p:cNvGrpSpPr/>
          <p:nvPr/>
        </p:nvGrpSpPr>
        <p:grpSpPr>
          <a:xfrm>
            <a:off x="7962009" y="719420"/>
            <a:ext cx="10048433" cy="8848161"/>
            <a:chOff x="0" y="0"/>
            <a:chExt cx="13397911" cy="11797548"/>
          </a:xfrm>
        </p:grpSpPr>
        <p:sp>
          <p:nvSpPr>
            <p:cNvPr id="3" name="Freeform 3"/>
            <p:cNvSpPr/>
            <p:nvPr/>
          </p:nvSpPr>
          <p:spPr>
            <a:xfrm>
              <a:off x="0" y="0"/>
              <a:ext cx="13397864" cy="11797538"/>
            </a:xfrm>
            <a:custGeom>
              <a:avLst/>
              <a:gdLst/>
              <a:ahLst/>
              <a:cxnLst/>
              <a:rect l="l" t="t" r="r" b="b"/>
              <a:pathLst>
                <a:path w="13397864" h="11797538">
                  <a:moveTo>
                    <a:pt x="0" y="0"/>
                  </a:moveTo>
                  <a:lnTo>
                    <a:pt x="13397864" y="0"/>
                  </a:lnTo>
                  <a:lnTo>
                    <a:pt x="13397864" y="11797538"/>
                  </a:lnTo>
                  <a:lnTo>
                    <a:pt x="0" y="11797538"/>
                  </a:lnTo>
                  <a:lnTo>
                    <a:pt x="0" y="0"/>
                  </a:lnTo>
                  <a:close/>
                </a:path>
              </a:pathLst>
            </a:custGeom>
            <a:blipFill>
              <a:blip r:embed="rId3"/>
              <a:stretch>
                <a:fillRect/>
              </a:stretch>
            </a:blipFill>
          </p:spPr>
          <p:txBody>
            <a:bodyPr/>
            <a:lstStyle/>
            <a:p>
              <a:endParaRPr lang="en-GB"/>
            </a:p>
          </p:txBody>
        </p:sp>
      </p:grpSp>
      <p:sp>
        <p:nvSpPr>
          <p:cNvPr id="4" name="Freeform 4"/>
          <p:cNvSpPr/>
          <p:nvPr/>
        </p:nvSpPr>
        <p:spPr>
          <a:xfrm>
            <a:off x="2139154" y="5500269"/>
            <a:ext cx="3464325" cy="3464325"/>
          </a:xfrm>
          <a:custGeom>
            <a:avLst/>
            <a:gdLst/>
            <a:ahLst/>
            <a:cxnLst/>
            <a:rect l="l" t="t" r="r" b="b"/>
            <a:pathLst>
              <a:path w="3464325" h="3464325">
                <a:moveTo>
                  <a:pt x="0" y="0"/>
                </a:moveTo>
                <a:lnTo>
                  <a:pt x="3464325" y="0"/>
                </a:lnTo>
                <a:lnTo>
                  <a:pt x="3464325" y="3464326"/>
                </a:lnTo>
                <a:lnTo>
                  <a:pt x="0" y="3464326"/>
                </a:lnTo>
                <a:lnTo>
                  <a:pt x="0" y="0"/>
                </a:lnTo>
                <a:close/>
              </a:path>
            </a:pathLst>
          </a:custGeom>
          <a:blipFill>
            <a:blip r:embed="rId4"/>
            <a:stretch>
              <a:fillRect/>
            </a:stretch>
          </a:blipFill>
        </p:spPr>
        <p:txBody>
          <a:bodyPr/>
          <a:lstStyle/>
          <a:p>
            <a:endParaRPr lang="en-GB"/>
          </a:p>
        </p:txBody>
      </p:sp>
      <p:sp>
        <p:nvSpPr>
          <p:cNvPr id="5" name="TextBox 5"/>
          <p:cNvSpPr txBox="1"/>
          <p:nvPr/>
        </p:nvSpPr>
        <p:spPr>
          <a:xfrm>
            <a:off x="759002" y="876300"/>
            <a:ext cx="7527889" cy="3845719"/>
          </a:xfrm>
          <a:prstGeom prst="rect">
            <a:avLst/>
          </a:prstGeom>
        </p:spPr>
        <p:txBody>
          <a:bodyPr lIns="0" tIns="0" rIns="0" bIns="0" rtlCol="0" anchor="t">
            <a:spAutoFit/>
          </a:bodyPr>
          <a:lstStyle/>
          <a:p>
            <a:pPr algn="l">
              <a:lnSpc>
                <a:spcPts val="9599"/>
              </a:lnSpc>
            </a:pPr>
            <a:r>
              <a:rPr lang="en-US" sz="8000">
                <a:solidFill>
                  <a:srgbClr val="FFFFFF"/>
                </a:solidFill>
                <a:latin typeface="Arial MT Pro"/>
                <a:ea typeface="Arial MT Pro"/>
                <a:cs typeface="Arial MT Pro"/>
                <a:sym typeface="Arial MT Pro"/>
              </a:rPr>
              <a:t>National Model of Professional Learning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ABB5"/>
        </a:solidFill>
        <a:effectLst/>
      </p:bgPr>
    </p:bg>
    <p:spTree>
      <p:nvGrpSpPr>
        <p:cNvPr id="1" name=""/>
        <p:cNvGrpSpPr/>
        <p:nvPr/>
      </p:nvGrpSpPr>
      <p:grpSpPr>
        <a:xfrm>
          <a:off x="0" y="0"/>
          <a:ext cx="0" cy="0"/>
          <a:chOff x="0" y="0"/>
          <a:chExt cx="0" cy="0"/>
        </a:xfrm>
      </p:grpSpPr>
      <p:sp>
        <p:nvSpPr>
          <p:cNvPr id="2" name="Freeform 2"/>
          <p:cNvSpPr/>
          <p:nvPr/>
        </p:nvSpPr>
        <p:spPr>
          <a:xfrm>
            <a:off x="11659933" y="-108496"/>
            <a:ext cx="6628067" cy="10395496"/>
          </a:xfrm>
          <a:custGeom>
            <a:avLst/>
            <a:gdLst/>
            <a:ahLst/>
            <a:cxnLst/>
            <a:rect l="l" t="t" r="r" b="b"/>
            <a:pathLst>
              <a:path w="6628067" h="10395496">
                <a:moveTo>
                  <a:pt x="0" y="0"/>
                </a:moveTo>
                <a:lnTo>
                  <a:pt x="6628067" y="0"/>
                </a:lnTo>
                <a:lnTo>
                  <a:pt x="6628067" y="10395496"/>
                </a:lnTo>
                <a:lnTo>
                  <a:pt x="0" y="1039549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3" name="TextBox 3"/>
          <p:cNvSpPr txBox="1"/>
          <p:nvPr/>
        </p:nvSpPr>
        <p:spPr>
          <a:xfrm>
            <a:off x="0" y="2110539"/>
            <a:ext cx="11183497" cy="6401435"/>
          </a:xfrm>
          <a:prstGeom prst="rect">
            <a:avLst/>
          </a:prstGeom>
        </p:spPr>
        <p:txBody>
          <a:bodyPr lIns="0" tIns="0" rIns="0" bIns="0" rtlCol="0" anchor="t">
            <a:spAutoFit/>
          </a:bodyPr>
          <a:lstStyle/>
          <a:p>
            <a:pPr algn="l">
              <a:lnSpc>
                <a:spcPts val="7840"/>
              </a:lnSpc>
            </a:pPr>
            <a:endParaRPr/>
          </a:p>
          <a:p>
            <a:pPr marL="1143070" lvl="2" indent="-381023" algn="l">
              <a:lnSpc>
                <a:spcPts val="7000"/>
              </a:lnSpc>
              <a:buFont typeface="Arial"/>
              <a:buChar char="⚬"/>
            </a:pPr>
            <a:r>
              <a:rPr lang="en-US" sz="5000">
                <a:solidFill>
                  <a:srgbClr val="FFFFFF"/>
                </a:solidFill>
                <a:latin typeface="Arial MT Pro"/>
                <a:ea typeface="Arial MT Pro"/>
                <a:cs typeface="Arial MT Pro"/>
                <a:sym typeface="Arial MT Pro"/>
              </a:rPr>
              <a:t>Think of a time when you have led change or improvement in your setting.</a:t>
            </a:r>
          </a:p>
          <a:p>
            <a:pPr marL="1143070" lvl="2" indent="-381023" algn="l">
              <a:lnSpc>
                <a:spcPts val="7000"/>
              </a:lnSpc>
            </a:pPr>
            <a:endParaRPr lang="en-US" sz="5000">
              <a:solidFill>
                <a:srgbClr val="FFFFFF"/>
              </a:solidFill>
              <a:latin typeface="Arial MT Pro"/>
              <a:ea typeface="Arial MT Pro"/>
              <a:cs typeface="Arial MT Pro"/>
              <a:sym typeface="Arial MT Pro"/>
            </a:endParaRPr>
          </a:p>
          <a:p>
            <a:pPr marL="1143070" lvl="2" indent="-381023" algn="l">
              <a:lnSpc>
                <a:spcPts val="7000"/>
              </a:lnSpc>
              <a:buFont typeface="Arial"/>
              <a:buChar char="⚬"/>
            </a:pPr>
            <a:r>
              <a:rPr lang="en-US" sz="5000">
                <a:solidFill>
                  <a:srgbClr val="FFFFFF"/>
                </a:solidFill>
                <a:latin typeface="Arial MT Pro"/>
                <a:ea typeface="Arial MT Pro"/>
                <a:cs typeface="Arial MT Pro"/>
                <a:sym typeface="Arial MT Pro"/>
              </a:rPr>
              <a:t>What are your top three strategies for leading a team through change?</a:t>
            </a:r>
          </a:p>
        </p:txBody>
      </p:sp>
      <p:sp>
        <p:nvSpPr>
          <p:cNvPr id="4" name="Freeform 4"/>
          <p:cNvSpPr/>
          <p:nvPr/>
        </p:nvSpPr>
        <p:spPr>
          <a:xfrm>
            <a:off x="12122089" y="3086100"/>
            <a:ext cx="5758626" cy="4114800"/>
          </a:xfrm>
          <a:custGeom>
            <a:avLst/>
            <a:gdLst/>
            <a:ahLst/>
            <a:cxnLst/>
            <a:rect l="l" t="t" r="r" b="b"/>
            <a:pathLst>
              <a:path w="5758626" h="4114800">
                <a:moveTo>
                  <a:pt x="0" y="0"/>
                </a:moveTo>
                <a:lnTo>
                  <a:pt x="5758626" y="0"/>
                </a:lnTo>
                <a:lnTo>
                  <a:pt x="5758626" y="4114800"/>
                </a:lnTo>
                <a:lnTo>
                  <a:pt x="0" y="4114800"/>
                </a:lnTo>
                <a:lnTo>
                  <a:pt x="0" y="0"/>
                </a:lnTo>
                <a:close/>
              </a:path>
            </a:pathLst>
          </a:custGeom>
          <a:blipFill>
            <a:blip>
              <a:extLst>
                <a:ext uri="{96DAC541-7B7A-43D3-8B79-37D633B846F1}">
                  <asvg:svgBlip xmlns:asvg="http://schemas.microsoft.com/office/drawing/2016/SVG/main" r:embed="rId4"/>
                </a:ext>
              </a:extLst>
            </a:blip>
            <a:stretch>
              <a:fillRect t="-80" b="-80"/>
            </a:stretch>
          </a:blipFill>
        </p:spPr>
        <p:txBody>
          <a:bodyPr/>
          <a:lstStyle/>
          <a:p>
            <a:endParaRPr lang="en-GB"/>
          </a:p>
        </p:txBody>
      </p:sp>
      <p:sp>
        <p:nvSpPr>
          <p:cNvPr id="5" name="TextBox 5"/>
          <p:cNvSpPr txBox="1"/>
          <p:nvPr/>
        </p:nvSpPr>
        <p:spPr>
          <a:xfrm>
            <a:off x="838200" y="516391"/>
            <a:ext cx="5029200" cy="1570358"/>
          </a:xfrm>
          <a:prstGeom prst="rect">
            <a:avLst/>
          </a:prstGeom>
        </p:spPr>
        <p:txBody>
          <a:bodyPr lIns="0" tIns="0" rIns="0" bIns="0" rtlCol="0" anchor="t">
            <a:spAutoFit/>
          </a:bodyPr>
          <a:lstStyle/>
          <a:p>
            <a:pPr algn="l">
              <a:lnSpc>
                <a:spcPts val="10500"/>
              </a:lnSpc>
            </a:pPr>
            <a:r>
              <a:rPr lang="en-US" sz="6800">
                <a:solidFill>
                  <a:srgbClr val="FFFFFF"/>
                </a:solidFill>
                <a:latin typeface="Arial MT Pro"/>
                <a:ea typeface="Arial MT Pro"/>
                <a:cs typeface="Arial MT Pro"/>
                <a:sym typeface="Arial MT Pro"/>
              </a:rPr>
              <a:t>Connector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ABB5"/>
        </a:solidFill>
        <a:effectLst/>
      </p:bgPr>
    </p:bg>
    <p:spTree>
      <p:nvGrpSpPr>
        <p:cNvPr id="1" name=""/>
        <p:cNvGrpSpPr/>
        <p:nvPr/>
      </p:nvGrpSpPr>
      <p:grpSpPr>
        <a:xfrm>
          <a:off x="0" y="0"/>
          <a:ext cx="0" cy="0"/>
          <a:chOff x="0" y="0"/>
          <a:chExt cx="0" cy="0"/>
        </a:xfrm>
      </p:grpSpPr>
      <p:sp>
        <p:nvSpPr>
          <p:cNvPr id="2" name="TextBox 2"/>
          <p:cNvSpPr txBox="1"/>
          <p:nvPr/>
        </p:nvSpPr>
        <p:spPr>
          <a:xfrm>
            <a:off x="982163" y="2181757"/>
            <a:ext cx="9366364" cy="1774809"/>
          </a:xfrm>
          <a:prstGeom prst="rect">
            <a:avLst/>
          </a:prstGeom>
        </p:spPr>
        <p:txBody>
          <a:bodyPr lIns="0" tIns="0" rIns="0" bIns="0" rtlCol="0" anchor="t">
            <a:spAutoFit/>
          </a:bodyPr>
          <a:lstStyle/>
          <a:p>
            <a:pPr algn="l">
              <a:lnSpc>
                <a:spcPts val="6481"/>
              </a:lnSpc>
            </a:pPr>
            <a:r>
              <a:rPr lang="en-US" sz="4629">
                <a:solidFill>
                  <a:srgbClr val="FBF6F1"/>
                </a:solidFill>
                <a:latin typeface="Arial MT Pro"/>
                <a:ea typeface="Arial MT Pro"/>
                <a:cs typeface="Arial MT Pro"/>
                <a:sym typeface="Arial MT Pro"/>
              </a:rPr>
              <a:t>“...be the leader you wish you had.”</a:t>
            </a:r>
          </a:p>
          <a:p>
            <a:pPr algn="l">
              <a:lnSpc>
                <a:spcPts val="6481"/>
              </a:lnSpc>
            </a:pPr>
            <a:endParaRPr lang="en-US" sz="4629">
              <a:solidFill>
                <a:srgbClr val="FBF6F1"/>
              </a:solidFill>
              <a:latin typeface="Arial MT Pro"/>
              <a:ea typeface="Arial MT Pro"/>
              <a:cs typeface="Arial MT Pro"/>
              <a:sym typeface="Arial MT Pro"/>
            </a:endParaRPr>
          </a:p>
        </p:txBody>
      </p:sp>
      <p:sp>
        <p:nvSpPr>
          <p:cNvPr id="3" name="TextBox 3"/>
          <p:cNvSpPr txBox="1"/>
          <p:nvPr/>
        </p:nvSpPr>
        <p:spPr>
          <a:xfrm>
            <a:off x="982161" y="3349894"/>
            <a:ext cx="9366365" cy="1144390"/>
          </a:xfrm>
          <a:prstGeom prst="rect">
            <a:avLst/>
          </a:prstGeom>
        </p:spPr>
        <p:txBody>
          <a:bodyPr lIns="0" tIns="0" rIns="0" bIns="0" rtlCol="0" anchor="t">
            <a:spAutoFit/>
          </a:bodyPr>
          <a:lstStyle/>
          <a:p>
            <a:pPr algn="l">
              <a:lnSpc>
                <a:spcPts val="4198"/>
              </a:lnSpc>
            </a:pPr>
            <a:r>
              <a:rPr lang="en-US" sz="2999">
                <a:solidFill>
                  <a:srgbClr val="0155B1"/>
                </a:solidFill>
                <a:latin typeface="Arial MT Pro"/>
                <a:ea typeface="Arial MT Pro"/>
                <a:cs typeface="Arial MT Pro"/>
                <a:sym typeface="Arial MT Pro"/>
              </a:rPr>
              <a:t>Simon Sinek</a:t>
            </a:r>
          </a:p>
          <a:p>
            <a:pPr algn="ctr">
              <a:lnSpc>
                <a:spcPts val="4198"/>
              </a:lnSpc>
            </a:pPr>
            <a:endParaRPr lang="en-US" sz="2999">
              <a:solidFill>
                <a:srgbClr val="0155B1"/>
              </a:solidFill>
              <a:latin typeface="Arial MT Pro"/>
              <a:ea typeface="Arial MT Pro"/>
              <a:cs typeface="Arial MT Pro"/>
              <a:sym typeface="Arial MT Pro"/>
            </a:endParaRPr>
          </a:p>
        </p:txBody>
      </p:sp>
      <p:sp>
        <p:nvSpPr>
          <p:cNvPr id="4" name="TextBox 4"/>
          <p:cNvSpPr txBox="1"/>
          <p:nvPr/>
        </p:nvSpPr>
        <p:spPr>
          <a:xfrm>
            <a:off x="339562" y="3938127"/>
            <a:ext cx="11930023" cy="2083175"/>
          </a:xfrm>
          <a:prstGeom prst="rect">
            <a:avLst/>
          </a:prstGeom>
        </p:spPr>
        <p:txBody>
          <a:bodyPr lIns="0" tIns="0" rIns="0" bIns="0" rtlCol="0" anchor="t">
            <a:spAutoFit/>
          </a:bodyPr>
          <a:lstStyle/>
          <a:p>
            <a:pPr algn="l">
              <a:lnSpc>
                <a:spcPts val="7600"/>
              </a:lnSpc>
            </a:pPr>
            <a:r>
              <a:rPr lang="en-US" sz="5429">
                <a:solidFill>
                  <a:srgbClr val="FBF6F1"/>
                </a:solidFill>
                <a:latin typeface="Arial MT Pro"/>
                <a:ea typeface="Arial MT Pro"/>
                <a:cs typeface="Arial MT Pro"/>
                <a:sym typeface="Arial MT Pro"/>
              </a:rPr>
              <a:t>“...be the </a:t>
            </a:r>
            <a:r>
              <a:rPr lang="en-US" sz="5429" i="1">
                <a:solidFill>
                  <a:srgbClr val="FBF6F1"/>
                </a:solidFill>
                <a:latin typeface="Arial MT Pro Italics"/>
                <a:ea typeface="Arial MT Pro Italics"/>
                <a:cs typeface="Arial MT Pro Italics"/>
                <a:sym typeface="Arial MT Pro Italics"/>
              </a:rPr>
              <a:t>educator</a:t>
            </a:r>
            <a:r>
              <a:rPr lang="en-US" sz="5429">
                <a:solidFill>
                  <a:srgbClr val="FBF6F1"/>
                </a:solidFill>
                <a:latin typeface="Arial MT Pro"/>
                <a:ea typeface="Arial MT Pro"/>
                <a:cs typeface="Arial MT Pro"/>
                <a:sym typeface="Arial MT Pro"/>
              </a:rPr>
              <a:t> you wish you had.”</a:t>
            </a:r>
          </a:p>
          <a:p>
            <a:pPr algn="l">
              <a:lnSpc>
                <a:spcPts val="7600"/>
              </a:lnSpc>
            </a:pPr>
            <a:endParaRPr lang="en-US" sz="5429">
              <a:solidFill>
                <a:srgbClr val="FBF6F1"/>
              </a:solidFill>
              <a:latin typeface="Arial MT Pro"/>
              <a:ea typeface="Arial MT Pro"/>
              <a:cs typeface="Arial MT Pro"/>
              <a:sym typeface="Arial MT Pro"/>
            </a:endParaRPr>
          </a:p>
        </p:txBody>
      </p:sp>
      <p:sp>
        <p:nvSpPr>
          <p:cNvPr id="5" name="Freeform 5"/>
          <p:cNvSpPr/>
          <p:nvPr/>
        </p:nvSpPr>
        <p:spPr>
          <a:xfrm rot="-8834151">
            <a:off x="3633113" y="3503847"/>
            <a:ext cx="1183455" cy="504976"/>
          </a:xfrm>
          <a:custGeom>
            <a:avLst/>
            <a:gdLst/>
            <a:ahLst/>
            <a:cxnLst/>
            <a:rect l="l" t="t" r="r" b="b"/>
            <a:pathLst>
              <a:path w="1183455" h="504976">
                <a:moveTo>
                  <a:pt x="0" y="0"/>
                </a:moveTo>
                <a:lnTo>
                  <a:pt x="1183455" y="0"/>
                </a:lnTo>
                <a:lnTo>
                  <a:pt x="1183455" y="504976"/>
                </a:lnTo>
                <a:lnTo>
                  <a:pt x="0" y="504976"/>
                </a:lnTo>
                <a:lnTo>
                  <a:pt x="0" y="0"/>
                </a:lnTo>
                <a:close/>
              </a:path>
            </a:pathLst>
          </a:custGeom>
          <a:blipFill>
            <a:blip>
              <a:extLst>
                <a:ext uri="{96DAC541-7B7A-43D3-8B79-37D633B846F1}">
                  <asvg:svgBlip xmlns:asvg="http://schemas.microsoft.com/office/drawing/2016/SVG/main" r:embed="rId3"/>
                </a:ext>
              </a:extLst>
            </a:blip>
            <a:stretch>
              <a:fillRect l="-9658" r="-9658"/>
            </a:stretch>
          </a:blipFill>
        </p:spPr>
        <p:txBody>
          <a:bodyPr/>
          <a:lstStyle/>
          <a:p>
            <a:endParaRPr lang="en-GB"/>
          </a:p>
        </p:txBody>
      </p:sp>
      <p:sp>
        <p:nvSpPr>
          <p:cNvPr id="6" name="Freeform 6"/>
          <p:cNvSpPr/>
          <p:nvPr/>
        </p:nvSpPr>
        <p:spPr>
          <a:xfrm>
            <a:off x="12677648" y="7567186"/>
            <a:ext cx="4732107" cy="1857352"/>
          </a:xfrm>
          <a:custGeom>
            <a:avLst/>
            <a:gdLst/>
            <a:ahLst/>
            <a:cxnLst/>
            <a:rect l="l" t="t" r="r" b="b"/>
            <a:pathLst>
              <a:path w="4732107" h="1857352">
                <a:moveTo>
                  <a:pt x="0" y="0"/>
                </a:moveTo>
                <a:lnTo>
                  <a:pt x="4732108" y="0"/>
                </a:lnTo>
                <a:lnTo>
                  <a:pt x="4732108" y="1857352"/>
                </a:lnTo>
                <a:lnTo>
                  <a:pt x="0" y="185735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7" name="Freeform 7"/>
          <p:cNvSpPr/>
          <p:nvPr/>
        </p:nvSpPr>
        <p:spPr>
          <a:xfrm>
            <a:off x="12728765" y="789420"/>
            <a:ext cx="4629873" cy="4114800"/>
          </a:xfrm>
          <a:custGeom>
            <a:avLst/>
            <a:gdLst/>
            <a:ahLst/>
            <a:cxnLst/>
            <a:rect l="l" t="t" r="r" b="b"/>
            <a:pathLst>
              <a:path w="4629873" h="4114800">
                <a:moveTo>
                  <a:pt x="0" y="0"/>
                </a:moveTo>
                <a:lnTo>
                  <a:pt x="4629874" y="0"/>
                </a:lnTo>
                <a:lnTo>
                  <a:pt x="4629874" y="4114800"/>
                </a:lnTo>
                <a:lnTo>
                  <a:pt x="0" y="411480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8" name="TextBox 8"/>
          <p:cNvSpPr txBox="1"/>
          <p:nvPr/>
        </p:nvSpPr>
        <p:spPr>
          <a:xfrm>
            <a:off x="982161" y="427470"/>
            <a:ext cx="4351837" cy="1592864"/>
          </a:xfrm>
          <a:prstGeom prst="rect">
            <a:avLst/>
          </a:prstGeom>
        </p:spPr>
        <p:txBody>
          <a:bodyPr lIns="0" tIns="0" rIns="0" bIns="0" rtlCol="0" anchor="t">
            <a:spAutoFit/>
          </a:bodyPr>
          <a:lstStyle/>
          <a:p>
            <a:pPr algn="l">
              <a:lnSpc>
                <a:spcPts val="10500"/>
              </a:lnSpc>
            </a:pPr>
            <a:r>
              <a:rPr lang="en-US" sz="6800">
                <a:solidFill>
                  <a:srgbClr val="FFFFFF"/>
                </a:solidFill>
                <a:latin typeface="Arial MT Pro"/>
                <a:ea typeface="Arial MT Pro"/>
                <a:cs typeface="Arial MT Pro"/>
                <a:sym typeface="Arial MT Pro"/>
              </a:rPr>
              <a:t>Our why</a:t>
            </a:r>
          </a:p>
        </p:txBody>
      </p:sp>
      <p:sp>
        <p:nvSpPr>
          <p:cNvPr id="9" name="TextBox 9"/>
          <p:cNvSpPr txBox="1"/>
          <p:nvPr/>
        </p:nvSpPr>
        <p:spPr>
          <a:xfrm>
            <a:off x="1073601" y="6637020"/>
            <a:ext cx="9857383" cy="2293084"/>
          </a:xfrm>
          <a:prstGeom prst="rect">
            <a:avLst/>
          </a:prstGeom>
        </p:spPr>
        <p:txBody>
          <a:bodyPr lIns="0" tIns="0" rIns="0" bIns="0" rtlCol="0" anchor="t">
            <a:spAutoFit/>
          </a:bodyPr>
          <a:lstStyle/>
          <a:p>
            <a:pPr marL="434340" lvl="1" indent="-217170" algn="l">
              <a:lnSpc>
                <a:spcPts val="4320"/>
              </a:lnSpc>
              <a:buFont typeface="Arial"/>
              <a:buChar char="•"/>
            </a:pPr>
            <a:r>
              <a:rPr lang="en-US" sz="3600">
                <a:solidFill>
                  <a:srgbClr val="FFC000"/>
                </a:solidFill>
                <a:latin typeface="Arial MT Pro"/>
                <a:ea typeface="Arial MT Pro"/>
                <a:cs typeface="Arial MT Pro"/>
                <a:sym typeface="Arial MT Pro"/>
              </a:rPr>
              <a:t>What is your why?</a:t>
            </a:r>
          </a:p>
          <a:p>
            <a:pPr marL="434340" lvl="1" indent="-217170" algn="l">
              <a:lnSpc>
                <a:spcPts val="4320"/>
              </a:lnSpc>
              <a:buFont typeface="Arial"/>
              <a:buChar char="•"/>
            </a:pPr>
            <a:r>
              <a:rPr lang="en-US" sz="3600">
                <a:solidFill>
                  <a:srgbClr val="FFC000"/>
                </a:solidFill>
                <a:latin typeface="Arial MT Pro"/>
                <a:ea typeface="Arial MT Pro"/>
                <a:cs typeface="Arial MT Pro"/>
                <a:sym typeface="Arial MT Pro"/>
              </a:rPr>
              <a:t>Why educate?</a:t>
            </a:r>
          </a:p>
          <a:p>
            <a:pPr marL="434340" lvl="1" indent="-217170" algn="l">
              <a:lnSpc>
                <a:spcPts val="4320"/>
              </a:lnSpc>
              <a:buFont typeface="Arial"/>
              <a:buChar char="•"/>
            </a:pPr>
            <a:r>
              <a:rPr lang="en-US" sz="3600">
                <a:solidFill>
                  <a:srgbClr val="FFC000"/>
                </a:solidFill>
                <a:latin typeface="Arial MT Pro"/>
                <a:ea typeface="Arial MT Pro"/>
                <a:cs typeface="Arial MT Pro"/>
                <a:sym typeface="Arial MT Pro"/>
              </a:rPr>
              <a:t>What is education for?</a:t>
            </a:r>
          </a:p>
          <a:p>
            <a:pPr marL="434340" lvl="1" indent="-217170" algn="l">
              <a:lnSpc>
                <a:spcPts val="4320"/>
              </a:lnSpc>
              <a:buFont typeface="Arial"/>
              <a:buChar char="•"/>
            </a:pPr>
            <a:r>
              <a:rPr lang="en-US" sz="3600">
                <a:solidFill>
                  <a:srgbClr val="FFC000"/>
                </a:solidFill>
                <a:latin typeface="Arial MT Pro"/>
                <a:ea typeface="Arial MT Pro"/>
                <a:cs typeface="Arial MT Pro"/>
                <a:sym typeface="Arial MT Pro"/>
              </a:rPr>
              <a:t>Why aspire to lead?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ABB5"/>
        </a:solidFill>
        <a:effectLst/>
      </p:bgPr>
    </p:bg>
    <p:spTree>
      <p:nvGrpSpPr>
        <p:cNvPr id="1" name=""/>
        <p:cNvGrpSpPr/>
        <p:nvPr/>
      </p:nvGrpSpPr>
      <p:grpSpPr>
        <a:xfrm>
          <a:off x="0" y="0"/>
          <a:ext cx="0" cy="0"/>
          <a:chOff x="0" y="0"/>
          <a:chExt cx="0" cy="0"/>
        </a:xfrm>
      </p:grpSpPr>
      <p:sp>
        <p:nvSpPr>
          <p:cNvPr id="2" name="Freeform 2"/>
          <p:cNvSpPr/>
          <p:nvPr/>
        </p:nvSpPr>
        <p:spPr>
          <a:xfrm>
            <a:off x="11659933" y="-108496"/>
            <a:ext cx="6628067" cy="10395496"/>
          </a:xfrm>
          <a:custGeom>
            <a:avLst/>
            <a:gdLst/>
            <a:ahLst/>
            <a:cxnLst/>
            <a:rect l="l" t="t" r="r" b="b"/>
            <a:pathLst>
              <a:path w="6628067" h="10395496">
                <a:moveTo>
                  <a:pt x="0" y="0"/>
                </a:moveTo>
                <a:lnTo>
                  <a:pt x="6628067" y="0"/>
                </a:lnTo>
                <a:lnTo>
                  <a:pt x="6628067" y="10395496"/>
                </a:lnTo>
                <a:lnTo>
                  <a:pt x="0" y="1039549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3" name="Freeform 3"/>
          <p:cNvSpPr/>
          <p:nvPr/>
        </p:nvSpPr>
        <p:spPr>
          <a:xfrm>
            <a:off x="13278327" y="1822065"/>
            <a:ext cx="3852843" cy="5245207"/>
          </a:xfrm>
          <a:custGeom>
            <a:avLst/>
            <a:gdLst/>
            <a:ahLst/>
            <a:cxnLst/>
            <a:rect l="l" t="t" r="r" b="b"/>
            <a:pathLst>
              <a:path w="3852843" h="5245207">
                <a:moveTo>
                  <a:pt x="0" y="0"/>
                </a:moveTo>
                <a:lnTo>
                  <a:pt x="3852843" y="0"/>
                </a:lnTo>
                <a:lnTo>
                  <a:pt x="3852843" y="5245207"/>
                </a:lnTo>
                <a:lnTo>
                  <a:pt x="0" y="5245207"/>
                </a:lnTo>
                <a:lnTo>
                  <a:pt x="0" y="0"/>
                </a:lnTo>
                <a:close/>
              </a:path>
            </a:pathLst>
          </a:custGeom>
          <a:blipFill>
            <a:blip>
              <a:extLst>
                <a:ext uri="{96DAC541-7B7A-43D3-8B79-37D633B846F1}">
                  <asvg:svgBlip xmlns:asvg="http://schemas.microsoft.com/office/drawing/2016/SVG/main" r:embed="rId4"/>
                </a:ext>
              </a:extLst>
            </a:blip>
            <a:stretch>
              <a:fillRect l="-32" r="-32"/>
            </a:stretch>
          </a:blipFill>
        </p:spPr>
        <p:txBody>
          <a:bodyPr/>
          <a:lstStyle/>
          <a:p>
            <a:endParaRPr lang="en-GB"/>
          </a:p>
        </p:txBody>
      </p:sp>
      <p:sp>
        <p:nvSpPr>
          <p:cNvPr id="4" name="TextBox 4"/>
          <p:cNvSpPr txBox="1"/>
          <p:nvPr/>
        </p:nvSpPr>
        <p:spPr>
          <a:xfrm>
            <a:off x="720101" y="484160"/>
            <a:ext cx="5572520" cy="1398268"/>
          </a:xfrm>
          <a:prstGeom prst="rect">
            <a:avLst/>
          </a:prstGeom>
        </p:spPr>
        <p:txBody>
          <a:bodyPr lIns="0" tIns="0" rIns="0" bIns="0" rtlCol="0" anchor="t">
            <a:spAutoFit/>
          </a:bodyPr>
          <a:lstStyle/>
          <a:p>
            <a:pPr algn="l">
              <a:lnSpc>
                <a:spcPts val="10500"/>
              </a:lnSpc>
            </a:pPr>
            <a:r>
              <a:rPr lang="en-US" sz="6800">
                <a:solidFill>
                  <a:srgbClr val="FFFFFF"/>
                </a:solidFill>
                <a:latin typeface="Arial MT Pro"/>
                <a:ea typeface="Arial MT Pro"/>
                <a:cs typeface="Arial MT Pro"/>
                <a:sym typeface="Arial MT Pro"/>
              </a:rPr>
              <a:t>Our how</a:t>
            </a:r>
          </a:p>
        </p:txBody>
      </p:sp>
      <p:sp>
        <p:nvSpPr>
          <p:cNvPr id="5" name="TextBox 5"/>
          <p:cNvSpPr txBox="1"/>
          <p:nvPr/>
        </p:nvSpPr>
        <p:spPr>
          <a:xfrm>
            <a:off x="904479" y="2189249"/>
            <a:ext cx="10359729" cy="5894172"/>
          </a:xfrm>
          <a:prstGeom prst="rect">
            <a:avLst/>
          </a:prstGeom>
        </p:spPr>
        <p:txBody>
          <a:bodyPr lIns="0" tIns="0" rIns="0" bIns="0" rtlCol="0" anchor="t">
            <a:spAutoFit/>
          </a:bodyPr>
          <a:lstStyle/>
          <a:p>
            <a:pPr algn="l">
              <a:lnSpc>
                <a:spcPts val="6399"/>
              </a:lnSpc>
            </a:pPr>
            <a:r>
              <a:rPr lang="en-US" sz="4569">
                <a:solidFill>
                  <a:srgbClr val="FBF6F1"/>
                </a:solidFill>
                <a:latin typeface="Arial MT Pro"/>
                <a:ea typeface="Arial MT Pro"/>
                <a:cs typeface="Arial MT Pro"/>
                <a:sym typeface="Arial MT Pro"/>
              </a:rPr>
              <a:t>"Middle leaders are the crucial conduits of change. They interpret and implement policy, influence their peers, and translate school-wide priorities into classroom practice."  </a:t>
            </a:r>
          </a:p>
          <a:p>
            <a:pPr algn="ctr">
              <a:lnSpc>
                <a:spcPts val="6399"/>
              </a:lnSpc>
            </a:pPr>
            <a:endParaRPr lang="en-US" sz="4569">
              <a:solidFill>
                <a:srgbClr val="FBF6F1"/>
              </a:solidFill>
              <a:latin typeface="Arial MT Pro"/>
              <a:ea typeface="Arial MT Pro"/>
              <a:cs typeface="Arial MT Pro"/>
              <a:sym typeface="Arial MT Pro"/>
            </a:endParaRPr>
          </a:p>
          <a:p>
            <a:pPr algn="ctr">
              <a:lnSpc>
                <a:spcPts val="6399"/>
              </a:lnSpc>
            </a:pPr>
            <a:endParaRPr lang="en-US" sz="4569">
              <a:solidFill>
                <a:srgbClr val="FBF6F1"/>
              </a:solidFill>
              <a:latin typeface="Arial MT Pro"/>
              <a:ea typeface="Arial MT Pro"/>
              <a:cs typeface="Arial MT Pro"/>
              <a:sym typeface="Arial MT Pro"/>
            </a:endParaRPr>
          </a:p>
        </p:txBody>
      </p:sp>
      <p:sp>
        <p:nvSpPr>
          <p:cNvPr id="6" name="TextBox 6"/>
          <p:cNvSpPr txBox="1"/>
          <p:nvPr/>
        </p:nvSpPr>
        <p:spPr>
          <a:xfrm>
            <a:off x="720101" y="8641161"/>
            <a:ext cx="10373140" cy="1200151"/>
          </a:xfrm>
          <a:prstGeom prst="rect">
            <a:avLst/>
          </a:prstGeom>
        </p:spPr>
        <p:txBody>
          <a:bodyPr lIns="0" tIns="0" rIns="0" bIns="0" rtlCol="0" anchor="t">
            <a:spAutoFit/>
          </a:bodyPr>
          <a:lstStyle/>
          <a:p>
            <a:pPr algn="ctr">
              <a:lnSpc>
                <a:spcPts val="4198"/>
              </a:lnSpc>
            </a:pPr>
            <a:r>
              <a:rPr lang="en-US" sz="2999">
                <a:solidFill>
                  <a:srgbClr val="0155B1"/>
                </a:solidFill>
                <a:latin typeface="Arial MT Pro"/>
                <a:ea typeface="Arial MT Pro"/>
                <a:cs typeface="Arial MT Pro"/>
                <a:sym typeface="Arial MT Pro"/>
              </a:rPr>
              <a:t>"Performance Beyond Expectations: A Recipe for Leaders." </a:t>
            </a:r>
          </a:p>
          <a:p>
            <a:pPr algn="ctr">
              <a:lnSpc>
                <a:spcPts val="4198"/>
              </a:lnSpc>
            </a:pPr>
            <a:r>
              <a:rPr lang="en-US" sz="2999">
                <a:solidFill>
                  <a:srgbClr val="0155B1"/>
                </a:solidFill>
                <a:latin typeface="Arial MT Pro"/>
                <a:ea typeface="Arial MT Pro"/>
                <a:cs typeface="Arial MT Pro"/>
                <a:sym typeface="Arial MT Pro"/>
              </a:rPr>
              <a:t>Andy Hargreaves and Alma Harris, 2011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ABB5"/>
        </a:solidFill>
        <a:effectLst/>
      </p:bgPr>
    </p:bg>
    <p:spTree>
      <p:nvGrpSpPr>
        <p:cNvPr id="1" name=""/>
        <p:cNvGrpSpPr/>
        <p:nvPr/>
      </p:nvGrpSpPr>
      <p:grpSpPr>
        <a:xfrm>
          <a:off x="0" y="0"/>
          <a:ext cx="0" cy="0"/>
          <a:chOff x="0" y="0"/>
          <a:chExt cx="0" cy="0"/>
        </a:xfrm>
      </p:grpSpPr>
      <p:sp>
        <p:nvSpPr>
          <p:cNvPr id="2" name="Freeform 2"/>
          <p:cNvSpPr/>
          <p:nvPr/>
        </p:nvSpPr>
        <p:spPr>
          <a:xfrm>
            <a:off x="0" y="56918"/>
            <a:ext cx="18186812" cy="10230082"/>
          </a:xfrm>
          <a:custGeom>
            <a:avLst/>
            <a:gdLst/>
            <a:ahLst/>
            <a:cxnLst/>
            <a:rect l="l" t="t" r="r" b="b"/>
            <a:pathLst>
              <a:path w="18186812" h="10230082">
                <a:moveTo>
                  <a:pt x="0" y="0"/>
                </a:moveTo>
                <a:lnTo>
                  <a:pt x="18186812" y="0"/>
                </a:lnTo>
                <a:lnTo>
                  <a:pt x="18186812" y="10230082"/>
                </a:lnTo>
                <a:lnTo>
                  <a:pt x="0" y="10230082"/>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ABB5"/>
        </a:solidFill>
        <a:effectLst/>
      </p:bgPr>
    </p:bg>
    <p:spTree>
      <p:nvGrpSpPr>
        <p:cNvPr id="1" name=""/>
        <p:cNvGrpSpPr/>
        <p:nvPr/>
      </p:nvGrpSpPr>
      <p:grpSpPr>
        <a:xfrm>
          <a:off x="0" y="0"/>
          <a:ext cx="0" cy="0"/>
          <a:chOff x="0" y="0"/>
          <a:chExt cx="0" cy="0"/>
        </a:xfrm>
      </p:grpSpPr>
      <p:sp>
        <p:nvSpPr>
          <p:cNvPr id="2" name="Freeform 2"/>
          <p:cNvSpPr/>
          <p:nvPr/>
        </p:nvSpPr>
        <p:spPr>
          <a:xfrm>
            <a:off x="1488720" y="2791291"/>
            <a:ext cx="12561853" cy="6940330"/>
          </a:xfrm>
          <a:custGeom>
            <a:avLst/>
            <a:gdLst/>
            <a:ahLst/>
            <a:cxnLst/>
            <a:rect l="l" t="t" r="r" b="b"/>
            <a:pathLst>
              <a:path w="12561853" h="6940330">
                <a:moveTo>
                  <a:pt x="0" y="0"/>
                </a:moveTo>
                <a:lnTo>
                  <a:pt x="12561854" y="0"/>
                </a:lnTo>
                <a:lnTo>
                  <a:pt x="12561854" y="6940331"/>
                </a:lnTo>
                <a:lnTo>
                  <a:pt x="0" y="6940331"/>
                </a:lnTo>
                <a:lnTo>
                  <a:pt x="0" y="0"/>
                </a:lnTo>
                <a:close/>
              </a:path>
            </a:pathLst>
          </a:custGeom>
          <a:blipFill>
            <a:blip r:embed="rId3"/>
            <a:stretch>
              <a:fillRect t="-15817" b="-15817"/>
            </a:stretch>
          </a:blipFill>
        </p:spPr>
        <p:txBody>
          <a:bodyPr/>
          <a:lstStyle/>
          <a:p>
            <a:endParaRPr lang="en-GB"/>
          </a:p>
        </p:txBody>
      </p:sp>
      <p:sp>
        <p:nvSpPr>
          <p:cNvPr id="3" name="Freeform 3"/>
          <p:cNvSpPr/>
          <p:nvPr/>
        </p:nvSpPr>
        <p:spPr>
          <a:xfrm rot="-9728760">
            <a:off x="13399827" y="4954959"/>
            <a:ext cx="2967430" cy="949578"/>
          </a:xfrm>
          <a:custGeom>
            <a:avLst/>
            <a:gdLst/>
            <a:ahLst/>
            <a:cxnLst/>
            <a:rect l="l" t="t" r="r" b="b"/>
            <a:pathLst>
              <a:path w="2967430" h="949578">
                <a:moveTo>
                  <a:pt x="0" y="0"/>
                </a:moveTo>
                <a:lnTo>
                  <a:pt x="2967430" y="0"/>
                </a:lnTo>
                <a:lnTo>
                  <a:pt x="2967430" y="949578"/>
                </a:lnTo>
                <a:lnTo>
                  <a:pt x="0" y="94957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4" name="TextBox 4"/>
          <p:cNvSpPr txBox="1"/>
          <p:nvPr/>
        </p:nvSpPr>
        <p:spPr>
          <a:xfrm>
            <a:off x="1488720" y="149160"/>
            <a:ext cx="9861842" cy="2204638"/>
          </a:xfrm>
          <a:prstGeom prst="rect">
            <a:avLst/>
          </a:prstGeom>
        </p:spPr>
        <p:txBody>
          <a:bodyPr lIns="0" tIns="0" rIns="0" bIns="0" rtlCol="0" anchor="t">
            <a:spAutoFit/>
          </a:bodyPr>
          <a:lstStyle/>
          <a:p>
            <a:pPr algn="l">
              <a:lnSpc>
                <a:spcPts val="10499"/>
              </a:lnSpc>
            </a:pPr>
            <a:r>
              <a:rPr lang="en-US" sz="6800">
                <a:solidFill>
                  <a:srgbClr val="FFFFFF"/>
                </a:solidFill>
                <a:latin typeface="Arial MT Pro"/>
                <a:ea typeface="Arial MT Pro"/>
                <a:cs typeface="Arial MT Pro"/>
                <a:sym typeface="Arial MT Pro"/>
              </a:rPr>
              <a:t>The learning ahead</a:t>
            </a:r>
          </a:p>
          <a:p>
            <a:pPr algn="l">
              <a:lnSpc>
                <a:spcPts val="6022"/>
              </a:lnSpc>
              <a:spcBef>
                <a:spcPct val="0"/>
              </a:spcBef>
            </a:pPr>
            <a:r>
              <a:rPr lang="en-US" sz="3900">
                <a:solidFill>
                  <a:srgbClr val="FFFFFF"/>
                </a:solidFill>
                <a:latin typeface="Arial MT Pro"/>
                <a:ea typeface="Arial MT Pro"/>
                <a:cs typeface="Arial MT Pro"/>
                <a:sym typeface="Arial MT Pro"/>
              </a:rPr>
              <a:t> 2. Getting started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ABB5"/>
        </a:solidFill>
        <a:effectLst/>
      </p:bgPr>
    </p:bg>
    <p:spTree>
      <p:nvGrpSpPr>
        <p:cNvPr id="1" name=""/>
        <p:cNvGrpSpPr/>
        <p:nvPr/>
      </p:nvGrpSpPr>
      <p:grpSpPr>
        <a:xfrm>
          <a:off x="0" y="0"/>
          <a:ext cx="0" cy="0"/>
          <a:chOff x="0" y="0"/>
          <a:chExt cx="0" cy="0"/>
        </a:xfrm>
      </p:grpSpPr>
      <p:grpSp>
        <p:nvGrpSpPr>
          <p:cNvPr id="2" name="Group 2"/>
          <p:cNvGrpSpPr/>
          <p:nvPr/>
        </p:nvGrpSpPr>
        <p:grpSpPr>
          <a:xfrm>
            <a:off x="13472090" y="6372029"/>
            <a:ext cx="4238464" cy="3063427"/>
            <a:chOff x="0" y="0"/>
            <a:chExt cx="5651285" cy="4084569"/>
          </a:xfrm>
        </p:grpSpPr>
        <p:sp>
          <p:nvSpPr>
            <p:cNvPr id="3" name="Freeform 3"/>
            <p:cNvSpPr/>
            <p:nvPr/>
          </p:nvSpPr>
          <p:spPr>
            <a:xfrm>
              <a:off x="0" y="0"/>
              <a:ext cx="5651246" cy="4084574"/>
            </a:xfrm>
            <a:custGeom>
              <a:avLst/>
              <a:gdLst/>
              <a:ahLst/>
              <a:cxnLst/>
              <a:rect l="l" t="t" r="r" b="b"/>
              <a:pathLst>
                <a:path w="5651246" h="4084574">
                  <a:moveTo>
                    <a:pt x="0" y="0"/>
                  </a:moveTo>
                  <a:lnTo>
                    <a:pt x="5651246" y="0"/>
                  </a:lnTo>
                  <a:lnTo>
                    <a:pt x="5651246" y="4084574"/>
                  </a:lnTo>
                  <a:lnTo>
                    <a:pt x="0" y="4084574"/>
                  </a:lnTo>
                  <a:lnTo>
                    <a:pt x="0" y="0"/>
                  </a:lnTo>
                  <a:close/>
                </a:path>
              </a:pathLst>
            </a:custGeom>
            <a:blipFill>
              <a:blip r:embed="rId3"/>
              <a:stretch>
                <a:fillRect l="-5591" r="-5591"/>
              </a:stretch>
            </a:blipFill>
          </p:spPr>
          <p:txBody>
            <a:bodyPr/>
            <a:lstStyle/>
            <a:p>
              <a:endParaRPr lang="en-GB"/>
            </a:p>
          </p:txBody>
        </p:sp>
      </p:grpSp>
      <p:sp>
        <p:nvSpPr>
          <p:cNvPr id="4" name="TextBox 4"/>
          <p:cNvSpPr txBox="1"/>
          <p:nvPr/>
        </p:nvSpPr>
        <p:spPr>
          <a:xfrm>
            <a:off x="1189494" y="2962079"/>
            <a:ext cx="11652040" cy="6753225"/>
          </a:xfrm>
          <a:prstGeom prst="rect">
            <a:avLst/>
          </a:prstGeom>
        </p:spPr>
        <p:txBody>
          <a:bodyPr lIns="0" tIns="0" rIns="0" bIns="0" rtlCol="0" anchor="t">
            <a:spAutoFit/>
          </a:bodyPr>
          <a:lstStyle/>
          <a:p>
            <a:pPr algn="l">
              <a:lnSpc>
                <a:spcPts val="3840"/>
              </a:lnSpc>
            </a:pPr>
            <a:r>
              <a:rPr lang="en-US" sz="3200">
                <a:solidFill>
                  <a:srgbClr val="000000"/>
                </a:solidFill>
                <a:latin typeface="Arial MT Pro"/>
                <a:ea typeface="Arial MT Pro"/>
                <a:cs typeface="Arial MT Pro"/>
                <a:sym typeface="Arial MT Pro"/>
              </a:rPr>
              <a:t>MLLC 1 Self-awareness for middle leaders</a:t>
            </a:r>
          </a:p>
          <a:p>
            <a:pPr algn="l">
              <a:lnSpc>
                <a:spcPts val="3359"/>
              </a:lnSpc>
            </a:pPr>
            <a:r>
              <a:rPr lang="en-US" sz="2799" i="1">
                <a:solidFill>
                  <a:srgbClr val="FFFFFF"/>
                </a:solidFill>
                <a:latin typeface="Arial MT Pro Italics"/>
                <a:ea typeface="Arial MT Pro Italics"/>
                <a:cs typeface="Arial MT Pro Italics"/>
                <a:sym typeface="Arial MT Pro Italics"/>
              </a:rPr>
              <a:t>Leadership of self, The concept of emotional intelligence, Knowing our values, Anti-racism as a baseline value</a:t>
            </a:r>
          </a:p>
          <a:p>
            <a:pPr algn="l">
              <a:lnSpc>
                <a:spcPts val="3840"/>
              </a:lnSpc>
            </a:pPr>
            <a:r>
              <a:rPr lang="en-US" sz="3200">
                <a:solidFill>
                  <a:srgbClr val="000000"/>
                </a:solidFill>
                <a:latin typeface="Arial MT Pro"/>
                <a:ea typeface="Arial MT Pro"/>
                <a:cs typeface="Arial MT Pro"/>
                <a:sym typeface="Arial MT Pro"/>
              </a:rPr>
              <a:t>MLLC 2 Middle Leadership: Knowing the role</a:t>
            </a:r>
          </a:p>
          <a:p>
            <a:pPr algn="l">
              <a:lnSpc>
                <a:spcPts val="3359"/>
              </a:lnSpc>
            </a:pPr>
            <a:r>
              <a:rPr lang="en-US" sz="2799" i="1">
                <a:solidFill>
                  <a:srgbClr val="FFFFFF"/>
                </a:solidFill>
                <a:latin typeface="Arial MT Pro Italics"/>
                <a:ea typeface="Arial MT Pro Italics"/>
                <a:cs typeface="Arial MT Pro Italics"/>
                <a:sym typeface="Arial MT Pro Italics"/>
              </a:rPr>
              <a:t>Conditions, Characteristics, Leading from the middle, Standard for ML</a:t>
            </a:r>
          </a:p>
          <a:p>
            <a:pPr algn="l">
              <a:lnSpc>
                <a:spcPts val="3840"/>
              </a:lnSpc>
            </a:pPr>
            <a:r>
              <a:rPr lang="en-US" sz="3200">
                <a:solidFill>
                  <a:srgbClr val="000000"/>
                </a:solidFill>
                <a:latin typeface="Arial MT Pro"/>
                <a:ea typeface="Arial MT Pro"/>
                <a:cs typeface="Arial MT Pro"/>
                <a:sym typeface="Arial MT Pro"/>
              </a:rPr>
              <a:t>MLLC 3 Change Models</a:t>
            </a:r>
          </a:p>
          <a:p>
            <a:pPr algn="l">
              <a:lnSpc>
                <a:spcPts val="3359"/>
              </a:lnSpc>
            </a:pPr>
            <a:r>
              <a:rPr lang="en-US" sz="2799" i="1">
                <a:solidFill>
                  <a:srgbClr val="FFFFFF"/>
                </a:solidFill>
                <a:latin typeface="Arial MT Pro Italics"/>
                <a:ea typeface="Arial MT Pro Italics"/>
                <a:cs typeface="Arial MT Pro Italics"/>
                <a:sym typeface="Arial MT Pro Italics"/>
              </a:rPr>
              <a:t>Exploring your ‘Why’ , Kotter, The Lippitt-Knoster model, Logic models, Managing transition</a:t>
            </a:r>
          </a:p>
          <a:p>
            <a:pPr algn="l">
              <a:lnSpc>
                <a:spcPts val="3840"/>
              </a:lnSpc>
            </a:pPr>
            <a:r>
              <a:rPr lang="en-US" sz="3200">
                <a:solidFill>
                  <a:srgbClr val="000000"/>
                </a:solidFill>
                <a:latin typeface="Arial MT Pro"/>
                <a:ea typeface="Arial MT Pro"/>
                <a:cs typeface="Arial MT Pro"/>
                <a:sym typeface="Arial MT Pro"/>
              </a:rPr>
              <a:t>MLLC 4 Using data to lead change</a:t>
            </a:r>
          </a:p>
          <a:p>
            <a:pPr algn="l">
              <a:lnSpc>
                <a:spcPts val="3359"/>
              </a:lnSpc>
            </a:pPr>
            <a:r>
              <a:rPr lang="en-US" sz="2799" i="1">
                <a:solidFill>
                  <a:srgbClr val="FFFFFF"/>
                </a:solidFill>
                <a:latin typeface="Arial MT Pro Italics"/>
                <a:ea typeface="Arial MT Pro Italics"/>
                <a:cs typeface="Arial MT Pro Italics"/>
                <a:sym typeface="Arial MT Pro Italics"/>
              </a:rPr>
              <a:t>What is data? Data and improvement, Examples of data use, Data driven dialogue</a:t>
            </a:r>
          </a:p>
          <a:p>
            <a:pPr algn="l">
              <a:lnSpc>
                <a:spcPts val="3840"/>
              </a:lnSpc>
            </a:pPr>
            <a:r>
              <a:rPr lang="en-US" sz="3200">
                <a:solidFill>
                  <a:srgbClr val="000000"/>
                </a:solidFill>
                <a:latin typeface="Arial MT Pro"/>
                <a:ea typeface="Arial MT Pro"/>
                <a:cs typeface="Arial MT Pro"/>
                <a:sym typeface="Arial MT Pro"/>
              </a:rPr>
              <a:t>MLLC 5 Engaging others in change</a:t>
            </a:r>
          </a:p>
          <a:p>
            <a:pPr algn="l">
              <a:lnSpc>
                <a:spcPts val="3359"/>
              </a:lnSpc>
            </a:pPr>
            <a:r>
              <a:rPr lang="en-US" sz="2799" i="1">
                <a:solidFill>
                  <a:srgbClr val="FFFFFF"/>
                </a:solidFill>
                <a:latin typeface="Arial MT Pro Italics"/>
                <a:ea typeface="Arial MT Pro Italics"/>
                <a:cs typeface="Arial MT Pro Italics"/>
                <a:sym typeface="Arial MT Pro Italics"/>
              </a:rPr>
              <a:t>Who? Our learners, Parents, carers and partners, Wider community, Colleagues</a:t>
            </a:r>
          </a:p>
          <a:p>
            <a:pPr algn="l">
              <a:lnSpc>
                <a:spcPts val="3840"/>
              </a:lnSpc>
            </a:pPr>
            <a:endParaRPr lang="en-US" sz="2799" i="1">
              <a:solidFill>
                <a:srgbClr val="FFFFFF"/>
              </a:solidFill>
              <a:latin typeface="Arial MT Pro Italics"/>
              <a:ea typeface="Arial MT Pro Italics"/>
              <a:cs typeface="Arial MT Pro Italics"/>
              <a:sym typeface="Arial MT Pro Italics"/>
            </a:endParaRPr>
          </a:p>
        </p:txBody>
      </p:sp>
      <p:sp>
        <p:nvSpPr>
          <p:cNvPr id="5" name="Freeform 5"/>
          <p:cNvSpPr/>
          <p:nvPr/>
        </p:nvSpPr>
        <p:spPr>
          <a:xfrm>
            <a:off x="14010485" y="2029292"/>
            <a:ext cx="2889442" cy="2372954"/>
          </a:xfrm>
          <a:custGeom>
            <a:avLst/>
            <a:gdLst/>
            <a:ahLst/>
            <a:cxnLst/>
            <a:rect l="l" t="t" r="r" b="b"/>
            <a:pathLst>
              <a:path w="2889442" h="2372954">
                <a:moveTo>
                  <a:pt x="0" y="0"/>
                </a:moveTo>
                <a:lnTo>
                  <a:pt x="2889442" y="0"/>
                </a:lnTo>
                <a:lnTo>
                  <a:pt x="2889442" y="2372954"/>
                </a:lnTo>
                <a:lnTo>
                  <a:pt x="0" y="2372954"/>
                </a:lnTo>
                <a:lnTo>
                  <a:pt x="0" y="0"/>
                </a:lnTo>
                <a:close/>
              </a:path>
            </a:pathLst>
          </a:custGeom>
          <a:blipFill>
            <a:blip r:embed="rId4"/>
            <a:stretch>
              <a:fillRect/>
            </a:stretch>
          </a:blipFill>
        </p:spPr>
        <p:txBody>
          <a:bodyPr/>
          <a:lstStyle/>
          <a:p>
            <a:endParaRPr lang="en-GB"/>
          </a:p>
        </p:txBody>
      </p:sp>
      <p:sp>
        <p:nvSpPr>
          <p:cNvPr id="6" name="TextBox 6"/>
          <p:cNvSpPr txBox="1"/>
          <p:nvPr/>
        </p:nvSpPr>
        <p:spPr>
          <a:xfrm>
            <a:off x="1100171" y="468459"/>
            <a:ext cx="12910314" cy="3369995"/>
          </a:xfrm>
          <a:prstGeom prst="rect">
            <a:avLst/>
          </a:prstGeom>
        </p:spPr>
        <p:txBody>
          <a:bodyPr lIns="0" tIns="0" rIns="0" bIns="0" rtlCol="0" anchor="t">
            <a:spAutoFit/>
          </a:bodyPr>
          <a:lstStyle/>
          <a:p>
            <a:pPr algn="l">
              <a:lnSpc>
                <a:spcPts val="10499"/>
              </a:lnSpc>
            </a:pPr>
            <a:r>
              <a:rPr lang="en-US" sz="6800">
                <a:solidFill>
                  <a:srgbClr val="FFFFFF"/>
                </a:solidFill>
                <a:latin typeface="Arial MT Pro"/>
                <a:ea typeface="Arial MT Pro"/>
                <a:cs typeface="Arial MT Pro"/>
                <a:sym typeface="Arial MT Pro"/>
              </a:rPr>
              <a:t>The learning ahead</a:t>
            </a:r>
          </a:p>
          <a:p>
            <a:pPr algn="l">
              <a:lnSpc>
                <a:spcPts val="5249"/>
              </a:lnSpc>
            </a:pPr>
            <a:r>
              <a:rPr lang="en-US" sz="3400">
                <a:solidFill>
                  <a:srgbClr val="FFFFFF"/>
                </a:solidFill>
                <a:latin typeface="Arial MT Pro"/>
                <a:ea typeface="Arial MT Pro"/>
                <a:cs typeface="Arial MT Pro"/>
                <a:sym typeface="Arial MT Pro"/>
              </a:rPr>
              <a:t> 3. The core PLAs</a:t>
            </a:r>
          </a:p>
          <a:p>
            <a:pPr algn="l">
              <a:lnSpc>
                <a:spcPts val="10500"/>
              </a:lnSpc>
            </a:pPr>
            <a:endParaRPr lang="en-US" sz="3400">
              <a:solidFill>
                <a:srgbClr val="FFFFFF"/>
              </a:solidFill>
              <a:latin typeface="Arial MT Pro"/>
              <a:ea typeface="Arial MT Pro"/>
              <a:cs typeface="Arial MT Pro"/>
              <a:sym typeface="Arial MT Pro"/>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ABB5"/>
        </a:solidFill>
        <a:effectLst/>
      </p:bgPr>
    </p:bg>
    <p:spTree>
      <p:nvGrpSpPr>
        <p:cNvPr id="1" name=""/>
        <p:cNvGrpSpPr/>
        <p:nvPr/>
      </p:nvGrpSpPr>
      <p:grpSpPr>
        <a:xfrm>
          <a:off x="0" y="0"/>
          <a:ext cx="0" cy="0"/>
          <a:chOff x="0" y="0"/>
          <a:chExt cx="0" cy="0"/>
        </a:xfrm>
      </p:grpSpPr>
      <p:sp>
        <p:nvSpPr>
          <p:cNvPr id="2" name="TextBox 2"/>
          <p:cNvSpPr txBox="1"/>
          <p:nvPr/>
        </p:nvSpPr>
        <p:spPr>
          <a:xfrm>
            <a:off x="1202662" y="3278035"/>
            <a:ext cx="12807823" cy="4105275"/>
          </a:xfrm>
          <a:prstGeom prst="rect">
            <a:avLst/>
          </a:prstGeom>
        </p:spPr>
        <p:txBody>
          <a:bodyPr lIns="0" tIns="0" rIns="0" bIns="0" rtlCol="0" anchor="t">
            <a:spAutoFit/>
          </a:bodyPr>
          <a:lstStyle/>
          <a:p>
            <a:pPr algn="l">
              <a:lnSpc>
                <a:spcPts val="3840"/>
              </a:lnSpc>
            </a:pPr>
            <a:endParaRPr/>
          </a:p>
          <a:p>
            <a:pPr algn="l">
              <a:lnSpc>
                <a:spcPts val="3840"/>
              </a:lnSpc>
            </a:pPr>
            <a:r>
              <a:rPr lang="en-US" sz="3200">
                <a:solidFill>
                  <a:srgbClr val="000000"/>
                </a:solidFill>
                <a:latin typeface="Arial MT Pro"/>
                <a:ea typeface="Arial MT Pro"/>
                <a:cs typeface="Arial MT Pro"/>
                <a:sym typeface="Arial MT Pro"/>
              </a:rPr>
              <a:t>MLLC option Anti-racism</a:t>
            </a:r>
          </a:p>
          <a:p>
            <a:pPr algn="l">
              <a:lnSpc>
                <a:spcPts val="3359"/>
              </a:lnSpc>
            </a:pPr>
            <a:r>
              <a:rPr lang="en-US" sz="2799" i="1">
                <a:solidFill>
                  <a:srgbClr val="FFFFFF"/>
                </a:solidFill>
                <a:latin typeface="Arial MT Pro Italics"/>
                <a:ea typeface="Arial MT Pro Italics"/>
                <a:cs typeface="Arial MT Pro Italics"/>
                <a:sym typeface="Arial MT Pro Italics"/>
              </a:rPr>
              <a:t>Becoming an Anti-Racist Educator</a:t>
            </a:r>
          </a:p>
          <a:p>
            <a:pPr algn="l">
              <a:lnSpc>
                <a:spcPts val="3359"/>
              </a:lnSpc>
            </a:pPr>
            <a:r>
              <a:rPr lang="en-US" sz="2799" b="1" i="1">
                <a:solidFill>
                  <a:srgbClr val="DD3D4E"/>
                </a:solidFill>
                <a:latin typeface="Arial MT Pro Bold Italics"/>
                <a:ea typeface="Arial MT Pro Bold Italics"/>
                <a:cs typeface="Arial MT Pro Bold Italics"/>
                <a:sym typeface="Arial MT Pro Bold Italics"/>
              </a:rPr>
              <a:t>or</a:t>
            </a:r>
          </a:p>
          <a:p>
            <a:pPr algn="l">
              <a:lnSpc>
                <a:spcPts val="3840"/>
              </a:lnSpc>
            </a:pPr>
            <a:r>
              <a:rPr lang="en-US" sz="3200">
                <a:solidFill>
                  <a:srgbClr val="000000"/>
                </a:solidFill>
                <a:latin typeface="Arial MT Pro"/>
                <a:ea typeface="Arial MT Pro"/>
                <a:cs typeface="Arial MT Pro"/>
                <a:sym typeface="Arial MT Pro"/>
              </a:rPr>
              <a:t>MLLC option Coaching</a:t>
            </a:r>
          </a:p>
          <a:p>
            <a:pPr algn="l">
              <a:lnSpc>
                <a:spcPts val="3359"/>
              </a:lnSpc>
            </a:pPr>
            <a:r>
              <a:rPr lang="en-US" sz="2799" i="1">
                <a:solidFill>
                  <a:srgbClr val="FFFFFF"/>
                </a:solidFill>
                <a:latin typeface="Arial MT Pro Italics"/>
                <a:ea typeface="Arial MT Pro Italics"/>
                <a:cs typeface="Arial MT Pro Italics"/>
                <a:sym typeface="Arial MT Pro Italics"/>
              </a:rPr>
              <a:t>Establishing and building the coaching relationship</a:t>
            </a:r>
          </a:p>
          <a:p>
            <a:pPr algn="l">
              <a:lnSpc>
                <a:spcPts val="3359"/>
              </a:lnSpc>
            </a:pPr>
            <a:r>
              <a:rPr lang="en-US" sz="2799" b="1" i="1">
                <a:solidFill>
                  <a:srgbClr val="DD3D4E"/>
                </a:solidFill>
                <a:latin typeface="Arial MT Pro Bold Italics"/>
                <a:ea typeface="Arial MT Pro Bold Italics"/>
                <a:cs typeface="Arial MT Pro Bold Italics"/>
                <a:sym typeface="Arial MT Pro Bold Italics"/>
              </a:rPr>
              <a:t>or</a:t>
            </a:r>
          </a:p>
          <a:p>
            <a:pPr algn="l">
              <a:lnSpc>
                <a:spcPts val="3839"/>
              </a:lnSpc>
            </a:pPr>
            <a:r>
              <a:rPr lang="en-US" sz="3199">
                <a:solidFill>
                  <a:srgbClr val="000000"/>
                </a:solidFill>
                <a:latin typeface="Arial MT Pro"/>
                <a:ea typeface="Arial MT Pro"/>
                <a:cs typeface="Arial MT Pro"/>
                <a:sym typeface="Arial MT Pro"/>
              </a:rPr>
              <a:t>MLLC option Curriculum</a:t>
            </a:r>
          </a:p>
          <a:p>
            <a:pPr algn="l">
              <a:lnSpc>
                <a:spcPts val="3359"/>
              </a:lnSpc>
            </a:pPr>
            <a:r>
              <a:rPr lang="en-US" sz="2799" i="1">
                <a:solidFill>
                  <a:srgbClr val="FFFFFF"/>
                </a:solidFill>
                <a:latin typeface="Arial MT Pro Italics"/>
                <a:ea typeface="Arial MT Pro Italics"/>
                <a:cs typeface="Arial MT Pro Italics"/>
                <a:sym typeface="Arial MT Pro Italics"/>
              </a:rPr>
              <a:t>Leading curricular change</a:t>
            </a:r>
          </a:p>
        </p:txBody>
      </p:sp>
      <p:sp>
        <p:nvSpPr>
          <p:cNvPr id="3" name="Freeform 3"/>
          <p:cNvSpPr/>
          <p:nvPr/>
        </p:nvSpPr>
        <p:spPr>
          <a:xfrm>
            <a:off x="9879779" y="5364010"/>
            <a:ext cx="3024378" cy="4114800"/>
          </a:xfrm>
          <a:custGeom>
            <a:avLst/>
            <a:gdLst/>
            <a:ahLst/>
            <a:cxnLst/>
            <a:rect l="l" t="t" r="r" b="b"/>
            <a:pathLst>
              <a:path w="3024378" h="4114800">
                <a:moveTo>
                  <a:pt x="0" y="0"/>
                </a:moveTo>
                <a:lnTo>
                  <a:pt x="3024378" y="0"/>
                </a:lnTo>
                <a:lnTo>
                  <a:pt x="3024378" y="4114800"/>
                </a:lnTo>
                <a:lnTo>
                  <a:pt x="0" y="41148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4" name="Freeform 4"/>
          <p:cNvSpPr/>
          <p:nvPr/>
        </p:nvSpPr>
        <p:spPr>
          <a:xfrm>
            <a:off x="13787107" y="2382402"/>
            <a:ext cx="3223359" cy="2981607"/>
          </a:xfrm>
          <a:custGeom>
            <a:avLst/>
            <a:gdLst/>
            <a:ahLst/>
            <a:cxnLst/>
            <a:rect l="l" t="t" r="r" b="b"/>
            <a:pathLst>
              <a:path w="3223359" h="2981607">
                <a:moveTo>
                  <a:pt x="0" y="0"/>
                </a:moveTo>
                <a:lnTo>
                  <a:pt x="3223360" y="0"/>
                </a:lnTo>
                <a:lnTo>
                  <a:pt x="3223360" y="2981608"/>
                </a:lnTo>
                <a:lnTo>
                  <a:pt x="0" y="298160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5" name="TextBox 5"/>
          <p:cNvSpPr txBox="1"/>
          <p:nvPr/>
        </p:nvSpPr>
        <p:spPr>
          <a:xfrm>
            <a:off x="1100171" y="468459"/>
            <a:ext cx="12910314" cy="3369995"/>
          </a:xfrm>
          <a:prstGeom prst="rect">
            <a:avLst/>
          </a:prstGeom>
        </p:spPr>
        <p:txBody>
          <a:bodyPr lIns="0" tIns="0" rIns="0" bIns="0" rtlCol="0" anchor="t">
            <a:spAutoFit/>
          </a:bodyPr>
          <a:lstStyle/>
          <a:p>
            <a:pPr algn="l">
              <a:lnSpc>
                <a:spcPts val="10499"/>
              </a:lnSpc>
            </a:pPr>
            <a:r>
              <a:rPr lang="en-US" sz="6800">
                <a:solidFill>
                  <a:srgbClr val="FFFFFF"/>
                </a:solidFill>
                <a:latin typeface="Arial MT Pro"/>
                <a:ea typeface="Arial MT Pro"/>
                <a:cs typeface="Arial MT Pro"/>
                <a:sym typeface="Arial MT Pro"/>
              </a:rPr>
              <a:t>The learning ahead</a:t>
            </a:r>
          </a:p>
          <a:p>
            <a:pPr algn="l">
              <a:lnSpc>
                <a:spcPts val="5249"/>
              </a:lnSpc>
            </a:pPr>
            <a:r>
              <a:rPr lang="en-US" sz="3400">
                <a:solidFill>
                  <a:srgbClr val="FFFFFF"/>
                </a:solidFill>
                <a:latin typeface="Arial MT Pro"/>
                <a:ea typeface="Arial MT Pro"/>
                <a:cs typeface="Arial MT Pro"/>
                <a:sym typeface="Arial MT Pro"/>
              </a:rPr>
              <a:t> 4. The option PLAs - choose 1</a:t>
            </a:r>
          </a:p>
          <a:p>
            <a:pPr algn="l">
              <a:lnSpc>
                <a:spcPts val="10500"/>
              </a:lnSpc>
            </a:pPr>
            <a:endParaRPr lang="en-US" sz="3400">
              <a:solidFill>
                <a:srgbClr val="FFFFFF"/>
              </a:solidFill>
              <a:latin typeface="Arial MT Pro"/>
              <a:ea typeface="Arial MT Pro"/>
              <a:cs typeface="Arial MT Pro"/>
              <a:sym typeface="Arial MT Pro"/>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ABB5"/>
        </a:solidFill>
        <a:effectLst/>
      </p:bgPr>
    </p:bg>
    <p:spTree>
      <p:nvGrpSpPr>
        <p:cNvPr id="1" name=""/>
        <p:cNvGrpSpPr/>
        <p:nvPr/>
      </p:nvGrpSpPr>
      <p:grpSpPr>
        <a:xfrm>
          <a:off x="0" y="0"/>
          <a:ext cx="0" cy="0"/>
          <a:chOff x="0" y="0"/>
          <a:chExt cx="0" cy="0"/>
        </a:xfrm>
      </p:grpSpPr>
      <p:sp>
        <p:nvSpPr>
          <p:cNvPr id="2" name="Freeform 2"/>
          <p:cNvSpPr/>
          <p:nvPr/>
        </p:nvSpPr>
        <p:spPr>
          <a:xfrm>
            <a:off x="11659933" y="-108496"/>
            <a:ext cx="6628067" cy="10395496"/>
          </a:xfrm>
          <a:custGeom>
            <a:avLst/>
            <a:gdLst/>
            <a:ahLst/>
            <a:cxnLst/>
            <a:rect l="l" t="t" r="r" b="b"/>
            <a:pathLst>
              <a:path w="6628067" h="10395496">
                <a:moveTo>
                  <a:pt x="0" y="0"/>
                </a:moveTo>
                <a:lnTo>
                  <a:pt x="6628067" y="0"/>
                </a:lnTo>
                <a:lnTo>
                  <a:pt x="6628067" y="10395496"/>
                </a:lnTo>
                <a:lnTo>
                  <a:pt x="0" y="1039549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3" name="Freeform 3"/>
          <p:cNvSpPr/>
          <p:nvPr/>
        </p:nvSpPr>
        <p:spPr>
          <a:xfrm>
            <a:off x="12659505" y="2669327"/>
            <a:ext cx="4289317" cy="4839850"/>
          </a:xfrm>
          <a:custGeom>
            <a:avLst/>
            <a:gdLst/>
            <a:ahLst/>
            <a:cxnLst/>
            <a:rect l="l" t="t" r="r" b="b"/>
            <a:pathLst>
              <a:path w="4289317" h="4839850">
                <a:moveTo>
                  <a:pt x="0" y="0"/>
                </a:moveTo>
                <a:lnTo>
                  <a:pt x="4289317" y="0"/>
                </a:lnTo>
                <a:lnTo>
                  <a:pt x="4289317" y="4839850"/>
                </a:lnTo>
                <a:lnTo>
                  <a:pt x="0" y="4839850"/>
                </a:lnTo>
                <a:lnTo>
                  <a:pt x="0" y="0"/>
                </a:lnTo>
                <a:close/>
              </a:path>
            </a:pathLst>
          </a:custGeom>
          <a:blipFill>
            <a:blip r:embed="rId4"/>
            <a:stretch>
              <a:fillRect/>
            </a:stretch>
          </a:blipFill>
        </p:spPr>
        <p:txBody>
          <a:bodyPr/>
          <a:lstStyle/>
          <a:p>
            <a:endParaRPr lang="en-GB"/>
          </a:p>
        </p:txBody>
      </p:sp>
      <p:sp>
        <p:nvSpPr>
          <p:cNvPr id="4" name="TextBox 4"/>
          <p:cNvSpPr txBox="1"/>
          <p:nvPr/>
        </p:nvSpPr>
        <p:spPr>
          <a:xfrm>
            <a:off x="876106" y="1880809"/>
            <a:ext cx="10472030" cy="5841909"/>
          </a:xfrm>
          <a:prstGeom prst="rect">
            <a:avLst/>
          </a:prstGeom>
        </p:spPr>
        <p:txBody>
          <a:bodyPr lIns="0" tIns="0" rIns="0" bIns="0" rtlCol="0" anchor="t">
            <a:spAutoFit/>
          </a:bodyPr>
          <a:lstStyle/>
          <a:p>
            <a:pPr algn="l">
              <a:lnSpc>
                <a:spcPts val="6298"/>
              </a:lnSpc>
            </a:pPr>
            <a:endParaRPr/>
          </a:p>
          <a:p>
            <a:pPr algn="l">
              <a:lnSpc>
                <a:spcPts val="6298"/>
              </a:lnSpc>
            </a:pPr>
            <a:r>
              <a:rPr lang="en-US" sz="3600">
                <a:solidFill>
                  <a:srgbClr val="F7D69C"/>
                </a:solidFill>
                <a:latin typeface="Arial MT Pro"/>
                <a:ea typeface="Arial MT Pro"/>
                <a:cs typeface="Arial MT Pro"/>
                <a:sym typeface="Arial MT Pro"/>
              </a:rPr>
              <a:t>A Reflective Journal is provided at the programme webpages to support you in your learning. You are encouraged to download this and populate it throughout the programme. This is just for you and doesn’t need to be shared with anyone else. </a:t>
            </a:r>
          </a:p>
          <a:p>
            <a:pPr algn="l">
              <a:lnSpc>
                <a:spcPts val="6298"/>
              </a:lnSpc>
            </a:pPr>
            <a:endParaRPr lang="en-US" sz="3600">
              <a:solidFill>
                <a:srgbClr val="F7D69C"/>
              </a:solidFill>
              <a:latin typeface="Arial MT Pro"/>
              <a:ea typeface="Arial MT Pro"/>
              <a:cs typeface="Arial MT Pro"/>
              <a:sym typeface="Arial MT Pro"/>
            </a:endParaRPr>
          </a:p>
        </p:txBody>
      </p:sp>
      <p:sp>
        <p:nvSpPr>
          <p:cNvPr id="5" name="TextBox 5"/>
          <p:cNvSpPr txBox="1"/>
          <p:nvPr/>
        </p:nvSpPr>
        <p:spPr>
          <a:xfrm>
            <a:off x="876106" y="343164"/>
            <a:ext cx="11783399" cy="1560833"/>
          </a:xfrm>
          <a:prstGeom prst="rect">
            <a:avLst/>
          </a:prstGeom>
        </p:spPr>
        <p:txBody>
          <a:bodyPr lIns="0" tIns="0" rIns="0" bIns="0" rtlCol="0" anchor="t">
            <a:spAutoFit/>
          </a:bodyPr>
          <a:lstStyle/>
          <a:p>
            <a:pPr algn="l">
              <a:lnSpc>
                <a:spcPts val="10498"/>
              </a:lnSpc>
            </a:pPr>
            <a:r>
              <a:rPr lang="en-US" sz="6800">
                <a:solidFill>
                  <a:srgbClr val="FFFFFF"/>
                </a:solidFill>
                <a:latin typeface="Arial MT Pro"/>
                <a:ea typeface="Arial MT Pro"/>
                <a:cs typeface="Arial MT Pro"/>
                <a:sym typeface="Arial MT Pro"/>
              </a:rPr>
              <a:t>Reflective Journal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ABB5"/>
        </a:solidFill>
        <a:effectLst/>
      </p:bgPr>
    </p:bg>
    <p:spTree>
      <p:nvGrpSpPr>
        <p:cNvPr id="1" name=""/>
        <p:cNvGrpSpPr/>
        <p:nvPr/>
      </p:nvGrpSpPr>
      <p:grpSpPr>
        <a:xfrm>
          <a:off x="0" y="0"/>
          <a:ext cx="0" cy="0"/>
          <a:chOff x="0" y="0"/>
          <a:chExt cx="0" cy="0"/>
        </a:xfrm>
      </p:grpSpPr>
      <p:sp>
        <p:nvSpPr>
          <p:cNvPr id="2" name="Freeform 2"/>
          <p:cNvSpPr/>
          <p:nvPr/>
        </p:nvSpPr>
        <p:spPr>
          <a:xfrm>
            <a:off x="11659933" y="-108496"/>
            <a:ext cx="6628067" cy="10395496"/>
          </a:xfrm>
          <a:custGeom>
            <a:avLst/>
            <a:gdLst/>
            <a:ahLst/>
            <a:cxnLst/>
            <a:rect l="l" t="t" r="r" b="b"/>
            <a:pathLst>
              <a:path w="6628067" h="10395496">
                <a:moveTo>
                  <a:pt x="0" y="0"/>
                </a:moveTo>
                <a:lnTo>
                  <a:pt x="6628067" y="0"/>
                </a:lnTo>
                <a:lnTo>
                  <a:pt x="6628067" y="10395496"/>
                </a:lnTo>
                <a:lnTo>
                  <a:pt x="0" y="1039549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3" name="Freeform 3"/>
          <p:cNvSpPr/>
          <p:nvPr/>
        </p:nvSpPr>
        <p:spPr>
          <a:xfrm>
            <a:off x="12667415" y="2819571"/>
            <a:ext cx="4937888" cy="5019455"/>
          </a:xfrm>
          <a:custGeom>
            <a:avLst/>
            <a:gdLst/>
            <a:ahLst/>
            <a:cxnLst/>
            <a:rect l="l" t="t" r="r" b="b"/>
            <a:pathLst>
              <a:path w="4937888" h="5019455">
                <a:moveTo>
                  <a:pt x="0" y="0"/>
                </a:moveTo>
                <a:lnTo>
                  <a:pt x="4937888" y="0"/>
                </a:lnTo>
                <a:lnTo>
                  <a:pt x="4937888" y="5019455"/>
                </a:lnTo>
                <a:lnTo>
                  <a:pt x="0" y="5019455"/>
                </a:lnTo>
                <a:lnTo>
                  <a:pt x="0" y="0"/>
                </a:lnTo>
                <a:close/>
              </a:path>
            </a:pathLst>
          </a:custGeom>
          <a:blipFill>
            <a:blip>
              <a:extLst>
                <a:ext uri="{96DAC541-7B7A-43D3-8B79-37D633B846F1}">
                  <asvg:svgBlip xmlns:asvg="http://schemas.microsoft.com/office/drawing/2016/SVG/main" r:embed="rId4"/>
                </a:ext>
              </a:extLst>
            </a:blip>
            <a:stretch>
              <a:fillRect l="-54" r="-54"/>
            </a:stretch>
          </a:blipFill>
        </p:spPr>
        <p:txBody>
          <a:bodyPr/>
          <a:lstStyle/>
          <a:p>
            <a:endParaRPr lang="en-GB"/>
          </a:p>
        </p:txBody>
      </p:sp>
      <p:sp>
        <p:nvSpPr>
          <p:cNvPr id="4" name="TextBox 4"/>
          <p:cNvSpPr txBox="1"/>
          <p:nvPr/>
        </p:nvSpPr>
        <p:spPr>
          <a:xfrm>
            <a:off x="1117312" y="326817"/>
            <a:ext cx="11783399" cy="1560833"/>
          </a:xfrm>
          <a:prstGeom prst="rect">
            <a:avLst/>
          </a:prstGeom>
        </p:spPr>
        <p:txBody>
          <a:bodyPr lIns="0" tIns="0" rIns="0" bIns="0" rtlCol="0" anchor="t">
            <a:spAutoFit/>
          </a:bodyPr>
          <a:lstStyle/>
          <a:p>
            <a:pPr algn="l">
              <a:lnSpc>
                <a:spcPts val="10498"/>
              </a:lnSpc>
            </a:pPr>
            <a:r>
              <a:rPr lang="en-US" sz="6800">
                <a:solidFill>
                  <a:srgbClr val="FFFFFF"/>
                </a:solidFill>
                <a:latin typeface="Arial MT Pro"/>
                <a:ea typeface="Arial MT Pro"/>
                <a:cs typeface="Arial MT Pro"/>
                <a:sym typeface="Arial MT Pro"/>
              </a:rPr>
              <a:t>Applying your learning</a:t>
            </a:r>
          </a:p>
        </p:txBody>
      </p:sp>
      <p:sp>
        <p:nvSpPr>
          <p:cNvPr id="5" name="TextBox 5"/>
          <p:cNvSpPr txBox="1"/>
          <p:nvPr/>
        </p:nvSpPr>
        <p:spPr>
          <a:xfrm>
            <a:off x="1117312" y="2662408"/>
            <a:ext cx="10654348" cy="2847467"/>
          </a:xfrm>
          <a:prstGeom prst="rect">
            <a:avLst/>
          </a:prstGeom>
        </p:spPr>
        <p:txBody>
          <a:bodyPr lIns="0" tIns="0" rIns="0" bIns="0" rtlCol="0" anchor="t">
            <a:spAutoFit/>
          </a:bodyPr>
          <a:lstStyle/>
          <a:p>
            <a:pPr algn="l">
              <a:lnSpc>
                <a:spcPts val="5599"/>
              </a:lnSpc>
            </a:pPr>
            <a:r>
              <a:rPr lang="en-US" sz="3600">
                <a:solidFill>
                  <a:srgbClr val="FBF6F1"/>
                </a:solidFill>
                <a:latin typeface="Arial MT Pro"/>
                <a:ea typeface="Arial MT Pro"/>
                <a:cs typeface="Arial MT Pro"/>
                <a:sym typeface="Arial MT Pro"/>
              </a:rPr>
              <a:t>While completing the PLAs, you should</a:t>
            </a:r>
          </a:p>
          <a:p>
            <a:pPr algn="l">
              <a:lnSpc>
                <a:spcPts val="5599"/>
              </a:lnSpc>
            </a:pPr>
            <a:r>
              <a:rPr lang="en-US" sz="3600">
                <a:solidFill>
                  <a:srgbClr val="FBF6F1"/>
                </a:solidFill>
                <a:latin typeface="Arial MT Pro"/>
                <a:ea typeface="Arial MT Pro"/>
                <a:cs typeface="Arial MT Pro"/>
                <a:sym typeface="Arial MT Pro"/>
              </a:rPr>
              <a:t>consider how you will apply the learning from them in your context, through a change initiative, and reflect on the following themes:  </a:t>
            </a:r>
          </a:p>
        </p:txBody>
      </p:sp>
      <p:sp>
        <p:nvSpPr>
          <p:cNvPr id="6" name="TextBox 6"/>
          <p:cNvSpPr txBox="1"/>
          <p:nvPr/>
        </p:nvSpPr>
        <p:spPr>
          <a:xfrm>
            <a:off x="1117312" y="5877437"/>
            <a:ext cx="10654348" cy="3552316"/>
          </a:xfrm>
          <a:prstGeom prst="rect">
            <a:avLst/>
          </a:prstGeom>
        </p:spPr>
        <p:txBody>
          <a:bodyPr lIns="0" tIns="0" rIns="0" bIns="0" rtlCol="0" anchor="t">
            <a:spAutoFit/>
          </a:bodyPr>
          <a:lstStyle/>
          <a:p>
            <a:pPr algn="l">
              <a:lnSpc>
                <a:spcPts val="5599"/>
              </a:lnSpc>
            </a:pPr>
            <a:r>
              <a:rPr lang="en-US" sz="3600">
                <a:solidFill>
                  <a:srgbClr val="FDC82F"/>
                </a:solidFill>
                <a:latin typeface="Arial MT Pro"/>
                <a:ea typeface="Arial MT Pro"/>
                <a:cs typeface="Arial MT Pro"/>
                <a:sym typeface="Arial MT Pro"/>
              </a:rPr>
              <a:t>Start with the why.</a:t>
            </a:r>
          </a:p>
          <a:p>
            <a:pPr algn="l">
              <a:lnSpc>
                <a:spcPts val="5599"/>
              </a:lnSpc>
            </a:pPr>
            <a:r>
              <a:rPr lang="en-US" sz="3600">
                <a:solidFill>
                  <a:srgbClr val="FDC82F"/>
                </a:solidFill>
                <a:latin typeface="Arial MT Pro"/>
                <a:ea typeface="Arial MT Pro"/>
                <a:cs typeface="Arial MT Pro"/>
                <a:sym typeface="Arial MT Pro"/>
              </a:rPr>
              <a:t>What’s the approach?</a:t>
            </a:r>
          </a:p>
          <a:p>
            <a:pPr algn="l">
              <a:lnSpc>
                <a:spcPts val="5599"/>
              </a:lnSpc>
            </a:pPr>
            <a:r>
              <a:rPr lang="en-US" sz="3600">
                <a:solidFill>
                  <a:srgbClr val="FDC82F"/>
                </a:solidFill>
                <a:latin typeface="Arial MT Pro"/>
                <a:ea typeface="Arial MT Pro"/>
                <a:cs typeface="Arial MT Pro"/>
                <a:sym typeface="Arial MT Pro"/>
              </a:rPr>
              <a:t>What are the challenges?</a:t>
            </a:r>
          </a:p>
          <a:p>
            <a:pPr algn="l">
              <a:lnSpc>
                <a:spcPts val="5599"/>
              </a:lnSpc>
            </a:pPr>
            <a:r>
              <a:rPr lang="en-US" sz="3600">
                <a:solidFill>
                  <a:srgbClr val="FDC82F"/>
                </a:solidFill>
                <a:latin typeface="Arial MT Pro"/>
                <a:ea typeface="Arial MT Pro"/>
                <a:cs typeface="Arial MT Pro"/>
                <a:sym typeface="Arial MT Pro"/>
              </a:rPr>
              <a:t>What’s the learning?</a:t>
            </a:r>
          </a:p>
          <a:p>
            <a:pPr algn="l">
              <a:lnSpc>
                <a:spcPts val="5599"/>
              </a:lnSpc>
            </a:pPr>
            <a:r>
              <a:rPr lang="en-US" sz="3600">
                <a:solidFill>
                  <a:srgbClr val="FDC82F"/>
                </a:solidFill>
                <a:latin typeface="Arial MT Pro"/>
                <a:ea typeface="Arial MT Pro"/>
                <a:cs typeface="Arial MT Pro"/>
                <a:sym typeface="Arial MT Pro"/>
              </a:rPr>
              <a:t>What’s the impact?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ABB5"/>
        </a:solidFill>
        <a:effectLst/>
      </p:bgPr>
    </p:bg>
    <p:spTree>
      <p:nvGrpSpPr>
        <p:cNvPr id="1" name=""/>
        <p:cNvGrpSpPr/>
        <p:nvPr/>
      </p:nvGrpSpPr>
      <p:grpSpPr>
        <a:xfrm>
          <a:off x="0" y="0"/>
          <a:ext cx="0" cy="0"/>
          <a:chOff x="0" y="0"/>
          <a:chExt cx="0" cy="0"/>
        </a:xfrm>
      </p:grpSpPr>
      <p:sp>
        <p:nvSpPr>
          <p:cNvPr id="2" name="Freeform 2"/>
          <p:cNvSpPr/>
          <p:nvPr/>
        </p:nvSpPr>
        <p:spPr>
          <a:xfrm>
            <a:off x="12834384" y="-108496"/>
            <a:ext cx="6628067" cy="10395496"/>
          </a:xfrm>
          <a:custGeom>
            <a:avLst/>
            <a:gdLst/>
            <a:ahLst/>
            <a:cxnLst/>
            <a:rect l="l" t="t" r="r" b="b"/>
            <a:pathLst>
              <a:path w="6628067" h="10395496">
                <a:moveTo>
                  <a:pt x="0" y="0"/>
                </a:moveTo>
                <a:lnTo>
                  <a:pt x="6628067" y="0"/>
                </a:lnTo>
                <a:lnTo>
                  <a:pt x="6628067" y="10395496"/>
                </a:lnTo>
                <a:lnTo>
                  <a:pt x="0" y="1039549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3" name="Freeform 3"/>
          <p:cNvSpPr/>
          <p:nvPr/>
        </p:nvSpPr>
        <p:spPr>
          <a:xfrm>
            <a:off x="2134968" y="6575418"/>
            <a:ext cx="3171835" cy="2933947"/>
          </a:xfrm>
          <a:custGeom>
            <a:avLst/>
            <a:gdLst/>
            <a:ahLst/>
            <a:cxnLst/>
            <a:rect l="l" t="t" r="r" b="b"/>
            <a:pathLst>
              <a:path w="3171835" h="2933947">
                <a:moveTo>
                  <a:pt x="0" y="0"/>
                </a:moveTo>
                <a:lnTo>
                  <a:pt x="3171835" y="0"/>
                </a:lnTo>
                <a:lnTo>
                  <a:pt x="3171835" y="2933947"/>
                </a:lnTo>
                <a:lnTo>
                  <a:pt x="0" y="2933947"/>
                </a:lnTo>
                <a:lnTo>
                  <a:pt x="0" y="0"/>
                </a:lnTo>
                <a:close/>
              </a:path>
            </a:pathLst>
          </a:custGeom>
          <a:blipFill>
            <a:blip r:embed="rId4"/>
            <a:stretch>
              <a:fillRect/>
            </a:stretch>
          </a:blipFill>
        </p:spPr>
        <p:txBody>
          <a:bodyPr/>
          <a:lstStyle/>
          <a:p>
            <a:endParaRPr lang="en-GB"/>
          </a:p>
        </p:txBody>
      </p:sp>
      <p:sp>
        <p:nvSpPr>
          <p:cNvPr id="4" name="TextBox 4"/>
          <p:cNvSpPr txBox="1"/>
          <p:nvPr/>
        </p:nvSpPr>
        <p:spPr>
          <a:xfrm>
            <a:off x="736368" y="2250398"/>
            <a:ext cx="11469184" cy="6675972"/>
          </a:xfrm>
          <a:prstGeom prst="rect">
            <a:avLst/>
          </a:prstGeom>
        </p:spPr>
        <p:txBody>
          <a:bodyPr lIns="0" tIns="0" rIns="0" bIns="0" rtlCol="0" anchor="t">
            <a:spAutoFit/>
          </a:bodyPr>
          <a:lstStyle/>
          <a:p>
            <a:pPr algn="l">
              <a:lnSpc>
                <a:spcPts val="4402"/>
              </a:lnSpc>
            </a:pPr>
            <a:r>
              <a:rPr lang="en-US" sz="3100">
                <a:solidFill>
                  <a:srgbClr val="FBF6F1"/>
                </a:solidFill>
                <a:latin typeface="Arial MT Pro"/>
                <a:ea typeface="Arial MT Pro"/>
                <a:cs typeface="Arial MT Pro"/>
                <a:sym typeface="Arial MT Pro"/>
              </a:rPr>
              <a:t>You should complete the 5 core and your selected 1 option PLA.</a:t>
            </a:r>
          </a:p>
          <a:p>
            <a:pPr algn="l">
              <a:lnSpc>
                <a:spcPts val="4402"/>
              </a:lnSpc>
            </a:pPr>
            <a:endParaRPr lang="en-US" sz="3100">
              <a:solidFill>
                <a:srgbClr val="FBF6F1"/>
              </a:solidFill>
              <a:latin typeface="Arial MT Pro"/>
              <a:ea typeface="Arial MT Pro"/>
              <a:cs typeface="Arial MT Pro"/>
              <a:sym typeface="Arial MT Pro"/>
            </a:endParaRPr>
          </a:p>
          <a:p>
            <a:pPr algn="l">
              <a:lnSpc>
                <a:spcPts val="4404"/>
              </a:lnSpc>
            </a:pPr>
            <a:r>
              <a:rPr lang="en-US" sz="3100">
                <a:solidFill>
                  <a:srgbClr val="FBF6F1"/>
                </a:solidFill>
                <a:latin typeface="Arial MT Pro"/>
                <a:ea typeface="Arial MT Pro"/>
                <a:cs typeface="Arial MT Pro"/>
                <a:sym typeface="Arial MT Pro"/>
              </a:rPr>
              <a:t>You should also be well enough through your change initiative to see some early impact.</a:t>
            </a:r>
          </a:p>
          <a:p>
            <a:pPr algn="l">
              <a:lnSpc>
                <a:spcPts val="4402"/>
              </a:lnSpc>
            </a:pPr>
            <a:endParaRPr lang="en-US" sz="3100">
              <a:solidFill>
                <a:srgbClr val="FBF6F1"/>
              </a:solidFill>
              <a:latin typeface="Arial MT Pro"/>
              <a:ea typeface="Arial MT Pro"/>
              <a:cs typeface="Arial MT Pro"/>
              <a:sym typeface="Arial MT Pro"/>
            </a:endParaRPr>
          </a:p>
          <a:p>
            <a:pPr algn="l">
              <a:lnSpc>
                <a:spcPts val="4402"/>
              </a:lnSpc>
            </a:pPr>
            <a:r>
              <a:rPr lang="en-US" sz="3100">
                <a:solidFill>
                  <a:srgbClr val="FBF6F1"/>
                </a:solidFill>
                <a:latin typeface="Arial MT Pro"/>
                <a:ea typeface="Arial MT Pro"/>
                <a:cs typeface="Arial MT Pro"/>
                <a:sym typeface="Arial MT Pro"/>
              </a:rPr>
              <a:t>A Change Initiative template is provided in the programme webpages so you can write up your work.</a:t>
            </a:r>
          </a:p>
          <a:p>
            <a:pPr algn="l">
              <a:lnSpc>
                <a:spcPts val="4402"/>
              </a:lnSpc>
            </a:pPr>
            <a:endParaRPr lang="en-US" sz="3100">
              <a:solidFill>
                <a:srgbClr val="FBF6F1"/>
              </a:solidFill>
              <a:latin typeface="Arial MT Pro"/>
              <a:ea typeface="Arial MT Pro"/>
              <a:cs typeface="Arial MT Pro"/>
              <a:sym typeface="Arial MT Pro"/>
            </a:endParaRPr>
          </a:p>
          <a:p>
            <a:pPr algn="l">
              <a:lnSpc>
                <a:spcPts val="4402"/>
              </a:lnSpc>
            </a:pPr>
            <a:r>
              <a:rPr lang="en-US" sz="3100">
                <a:solidFill>
                  <a:srgbClr val="FBF6F1"/>
                </a:solidFill>
                <a:latin typeface="Arial MT Pro"/>
                <a:ea typeface="Arial MT Pro"/>
                <a:cs typeface="Arial MT Pro"/>
                <a:sym typeface="Arial MT Pro"/>
              </a:rPr>
              <a:t>Make sure to celebrate your achievements as a group if you can! </a:t>
            </a:r>
          </a:p>
          <a:p>
            <a:pPr algn="l">
              <a:lnSpc>
                <a:spcPts val="4402"/>
              </a:lnSpc>
            </a:pPr>
            <a:endParaRPr lang="en-US" sz="3100">
              <a:solidFill>
                <a:srgbClr val="FBF6F1"/>
              </a:solidFill>
              <a:latin typeface="Arial MT Pro"/>
              <a:ea typeface="Arial MT Pro"/>
              <a:cs typeface="Arial MT Pro"/>
              <a:sym typeface="Arial MT Pro"/>
            </a:endParaRPr>
          </a:p>
          <a:p>
            <a:pPr algn="l">
              <a:lnSpc>
                <a:spcPts val="4402"/>
              </a:lnSpc>
            </a:pPr>
            <a:endParaRPr lang="en-US" sz="3100">
              <a:solidFill>
                <a:srgbClr val="FBF6F1"/>
              </a:solidFill>
              <a:latin typeface="Arial MT Pro"/>
              <a:ea typeface="Arial MT Pro"/>
              <a:cs typeface="Arial MT Pro"/>
              <a:sym typeface="Arial MT Pro"/>
            </a:endParaRPr>
          </a:p>
          <a:p>
            <a:pPr algn="l">
              <a:lnSpc>
                <a:spcPts val="4404"/>
              </a:lnSpc>
            </a:pPr>
            <a:endParaRPr lang="en-US" sz="3100">
              <a:solidFill>
                <a:srgbClr val="FBF6F1"/>
              </a:solidFill>
              <a:latin typeface="Arial MT Pro"/>
              <a:ea typeface="Arial MT Pro"/>
              <a:cs typeface="Arial MT Pro"/>
              <a:sym typeface="Arial MT Pro"/>
            </a:endParaRPr>
          </a:p>
        </p:txBody>
      </p:sp>
      <p:sp>
        <p:nvSpPr>
          <p:cNvPr id="5" name="Freeform 5"/>
          <p:cNvSpPr/>
          <p:nvPr/>
        </p:nvSpPr>
        <p:spPr>
          <a:xfrm>
            <a:off x="8862407" y="7159371"/>
            <a:ext cx="1794585" cy="2098929"/>
          </a:xfrm>
          <a:custGeom>
            <a:avLst/>
            <a:gdLst/>
            <a:ahLst/>
            <a:cxnLst/>
            <a:rect l="l" t="t" r="r" b="b"/>
            <a:pathLst>
              <a:path w="1794585" h="2098929">
                <a:moveTo>
                  <a:pt x="0" y="0"/>
                </a:moveTo>
                <a:lnTo>
                  <a:pt x="1794584" y="0"/>
                </a:lnTo>
                <a:lnTo>
                  <a:pt x="1794584" y="2098929"/>
                </a:lnTo>
                <a:lnTo>
                  <a:pt x="0" y="2098929"/>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6" name="Freeform 6"/>
          <p:cNvSpPr/>
          <p:nvPr/>
        </p:nvSpPr>
        <p:spPr>
          <a:xfrm>
            <a:off x="13195295" y="2788356"/>
            <a:ext cx="4521758" cy="4114800"/>
          </a:xfrm>
          <a:custGeom>
            <a:avLst/>
            <a:gdLst/>
            <a:ahLst/>
            <a:cxnLst/>
            <a:rect l="l" t="t" r="r" b="b"/>
            <a:pathLst>
              <a:path w="4521758" h="4114800">
                <a:moveTo>
                  <a:pt x="0" y="0"/>
                </a:moveTo>
                <a:lnTo>
                  <a:pt x="4521759" y="0"/>
                </a:lnTo>
                <a:lnTo>
                  <a:pt x="4521759" y="4114800"/>
                </a:lnTo>
                <a:lnTo>
                  <a:pt x="0" y="411480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7" name="TextBox 7"/>
          <p:cNvSpPr txBox="1"/>
          <p:nvPr/>
        </p:nvSpPr>
        <p:spPr>
          <a:xfrm>
            <a:off x="736368" y="586741"/>
            <a:ext cx="11783399" cy="1560833"/>
          </a:xfrm>
          <a:prstGeom prst="rect">
            <a:avLst/>
          </a:prstGeom>
        </p:spPr>
        <p:txBody>
          <a:bodyPr lIns="0" tIns="0" rIns="0" bIns="0" rtlCol="0" anchor="t">
            <a:spAutoFit/>
          </a:bodyPr>
          <a:lstStyle/>
          <a:p>
            <a:pPr algn="l">
              <a:lnSpc>
                <a:spcPts val="10498"/>
              </a:lnSpc>
            </a:pPr>
            <a:r>
              <a:rPr lang="en-US" sz="6800">
                <a:solidFill>
                  <a:srgbClr val="FFFFFF"/>
                </a:solidFill>
                <a:latin typeface="Arial MT Pro"/>
                <a:ea typeface="Arial MT Pro"/>
                <a:cs typeface="Arial MT Pro"/>
                <a:sym typeface="Arial MT Pro"/>
              </a:rPr>
              <a:t>Completing the programme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ABB5"/>
        </a:solidFill>
        <a:effectLst/>
      </p:bgPr>
    </p:bg>
    <p:spTree>
      <p:nvGrpSpPr>
        <p:cNvPr id="1" name=""/>
        <p:cNvGrpSpPr/>
        <p:nvPr/>
      </p:nvGrpSpPr>
      <p:grpSpPr>
        <a:xfrm>
          <a:off x="0" y="0"/>
          <a:ext cx="0" cy="0"/>
          <a:chOff x="0" y="0"/>
          <a:chExt cx="0" cy="0"/>
        </a:xfrm>
      </p:grpSpPr>
      <p:sp>
        <p:nvSpPr>
          <p:cNvPr id="2" name="TextBox 2"/>
          <p:cNvSpPr txBox="1"/>
          <p:nvPr/>
        </p:nvSpPr>
        <p:spPr>
          <a:xfrm>
            <a:off x="418325" y="1995239"/>
            <a:ext cx="11406335" cy="7659104"/>
          </a:xfrm>
          <a:prstGeom prst="rect">
            <a:avLst/>
          </a:prstGeom>
        </p:spPr>
        <p:txBody>
          <a:bodyPr lIns="0" tIns="0" rIns="0" bIns="0" rtlCol="0" anchor="t">
            <a:spAutoFit/>
          </a:bodyPr>
          <a:lstStyle/>
          <a:p>
            <a:pPr marL="842026" lvl="1" indent="-421013" algn="l">
              <a:lnSpc>
                <a:spcPts val="6022"/>
              </a:lnSpc>
              <a:buFont typeface="Arial"/>
              <a:buChar char="•"/>
            </a:pPr>
            <a:r>
              <a:rPr lang="en-US" sz="3900">
                <a:solidFill>
                  <a:srgbClr val="FFFFFF"/>
                </a:solidFill>
                <a:latin typeface="Arial MT Pro"/>
                <a:ea typeface="Arial MT Pro"/>
                <a:cs typeface="Arial MT Pro"/>
                <a:sym typeface="Arial MT Pro"/>
              </a:rPr>
              <a:t>Introduce the Education Scotland MLLC programme ​</a:t>
            </a:r>
          </a:p>
          <a:p>
            <a:pPr marL="842026" lvl="1" indent="-421013" algn="l">
              <a:lnSpc>
                <a:spcPts val="6022"/>
              </a:lnSpc>
              <a:buFont typeface="Arial"/>
              <a:buChar char="•"/>
            </a:pPr>
            <a:r>
              <a:rPr lang="en-US" sz="3900">
                <a:solidFill>
                  <a:srgbClr val="FFFFFF"/>
                </a:solidFill>
                <a:latin typeface="Arial MT Pro"/>
                <a:ea typeface="Arial MT Pro"/>
                <a:cs typeface="Arial MT Pro"/>
                <a:sym typeface="Arial MT Pro"/>
              </a:rPr>
              <a:t>Take a look at the four pillars explored through MLLC</a:t>
            </a:r>
          </a:p>
          <a:p>
            <a:pPr marL="842026" lvl="1" indent="-421013" algn="l">
              <a:lnSpc>
                <a:spcPts val="6022"/>
              </a:lnSpc>
              <a:buFont typeface="Arial"/>
              <a:buChar char="•"/>
            </a:pPr>
            <a:r>
              <a:rPr lang="en-US" sz="3900">
                <a:solidFill>
                  <a:srgbClr val="FFFFFF"/>
                </a:solidFill>
                <a:latin typeface="Arial MT Pro"/>
                <a:ea typeface="Arial MT Pro"/>
                <a:cs typeface="Arial MT Pro"/>
                <a:sym typeface="Arial MT Pro"/>
              </a:rPr>
              <a:t>Familiarise with the programme ahead, including​</a:t>
            </a:r>
          </a:p>
          <a:p>
            <a:pPr algn="l">
              <a:lnSpc>
                <a:spcPts val="6022"/>
              </a:lnSpc>
            </a:pPr>
            <a:r>
              <a:rPr lang="en-US" sz="3900">
                <a:solidFill>
                  <a:srgbClr val="FFFFFF"/>
                </a:solidFill>
                <a:latin typeface="Arial MT Pro"/>
                <a:ea typeface="Arial MT Pro"/>
                <a:cs typeface="Arial MT Pro"/>
                <a:sym typeface="Arial MT Pro"/>
              </a:rPr>
              <a:t>           - using the PLAs​</a:t>
            </a:r>
          </a:p>
          <a:p>
            <a:pPr algn="l">
              <a:lnSpc>
                <a:spcPts val="6022"/>
              </a:lnSpc>
            </a:pPr>
            <a:r>
              <a:rPr lang="en-US" sz="3900">
                <a:solidFill>
                  <a:srgbClr val="FFFFFF"/>
                </a:solidFill>
                <a:latin typeface="Arial MT Pro"/>
                <a:ea typeface="Arial MT Pro"/>
                <a:cs typeface="Arial MT Pro"/>
                <a:sym typeface="Arial MT Pro"/>
              </a:rPr>
              <a:t>           - undertaking a change initiative</a:t>
            </a:r>
          </a:p>
          <a:p>
            <a:pPr marL="842026" lvl="1" indent="-421013" algn="l">
              <a:lnSpc>
                <a:spcPts val="6022"/>
              </a:lnSpc>
              <a:buFont typeface="Arial"/>
              <a:buChar char="•"/>
            </a:pPr>
            <a:r>
              <a:rPr lang="en-US" sz="3900">
                <a:solidFill>
                  <a:srgbClr val="FFFFFF"/>
                </a:solidFill>
                <a:latin typeface="Arial MT Pro"/>
                <a:ea typeface="Arial MT Pro"/>
                <a:cs typeface="Arial MT Pro"/>
                <a:sym typeface="Arial MT Pro"/>
              </a:rPr>
              <a:t>Cover how to complete the programme </a:t>
            </a:r>
          </a:p>
          <a:p>
            <a:pPr marL="842026" lvl="1" indent="-421013" algn="l">
              <a:lnSpc>
                <a:spcPts val="6022"/>
              </a:lnSpc>
              <a:buFont typeface="Arial"/>
              <a:buChar char="•"/>
            </a:pPr>
            <a:r>
              <a:rPr lang="en-US" sz="3900">
                <a:solidFill>
                  <a:srgbClr val="FFFFFF"/>
                </a:solidFill>
                <a:latin typeface="Arial MT Pro"/>
                <a:ea typeface="Arial MT Pro"/>
                <a:cs typeface="Arial MT Pro"/>
                <a:sym typeface="Arial MT Pro"/>
              </a:rPr>
              <a:t>Think about our next immediate next steps</a:t>
            </a:r>
          </a:p>
        </p:txBody>
      </p:sp>
      <p:sp>
        <p:nvSpPr>
          <p:cNvPr id="3" name="Freeform 3"/>
          <p:cNvSpPr/>
          <p:nvPr/>
        </p:nvSpPr>
        <p:spPr>
          <a:xfrm>
            <a:off x="13869544" y="2204789"/>
            <a:ext cx="4418456" cy="4418456"/>
          </a:xfrm>
          <a:custGeom>
            <a:avLst/>
            <a:gdLst/>
            <a:ahLst/>
            <a:cxnLst/>
            <a:rect l="l" t="t" r="r" b="b"/>
            <a:pathLst>
              <a:path w="4418456" h="4418456">
                <a:moveTo>
                  <a:pt x="0" y="0"/>
                </a:moveTo>
                <a:lnTo>
                  <a:pt x="4418456" y="0"/>
                </a:lnTo>
                <a:lnTo>
                  <a:pt x="4418456" y="4418456"/>
                </a:lnTo>
                <a:lnTo>
                  <a:pt x="0" y="4418456"/>
                </a:lnTo>
                <a:lnTo>
                  <a:pt x="0" y="0"/>
                </a:lnTo>
                <a:close/>
              </a:path>
            </a:pathLst>
          </a:custGeom>
          <a:blipFill>
            <a:blip r:embed="rId3"/>
            <a:stretch>
              <a:fillRect/>
            </a:stretch>
          </a:blipFill>
        </p:spPr>
        <p:txBody>
          <a:bodyPr/>
          <a:lstStyle/>
          <a:p>
            <a:endParaRPr lang="en-GB"/>
          </a:p>
        </p:txBody>
      </p:sp>
      <p:sp>
        <p:nvSpPr>
          <p:cNvPr id="4" name="Freeform 4"/>
          <p:cNvSpPr/>
          <p:nvPr/>
        </p:nvSpPr>
        <p:spPr>
          <a:xfrm>
            <a:off x="12227041" y="0"/>
            <a:ext cx="6060959" cy="10287000"/>
          </a:xfrm>
          <a:custGeom>
            <a:avLst/>
            <a:gdLst/>
            <a:ahLst/>
            <a:cxnLst/>
            <a:rect l="l" t="t" r="r" b="b"/>
            <a:pathLst>
              <a:path w="6060959" h="10287000">
                <a:moveTo>
                  <a:pt x="0" y="0"/>
                </a:moveTo>
                <a:lnTo>
                  <a:pt x="6060959" y="0"/>
                </a:lnTo>
                <a:lnTo>
                  <a:pt x="6060959" y="10287000"/>
                </a:lnTo>
                <a:lnTo>
                  <a:pt x="0" y="10287000"/>
                </a:lnTo>
                <a:lnTo>
                  <a:pt x="0" y="0"/>
                </a:lnTo>
                <a:close/>
              </a:path>
            </a:pathLst>
          </a:custGeom>
          <a:blipFill>
            <a:blip r:embed="rId4"/>
            <a:stretch>
              <a:fillRect t="-2386" r="-16587" b="-2386"/>
            </a:stretch>
          </a:blipFill>
        </p:spPr>
        <p:txBody>
          <a:bodyPr/>
          <a:lstStyle/>
          <a:p>
            <a:endParaRPr lang="en-GB"/>
          </a:p>
        </p:txBody>
      </p:sp>
      <p:sp>
        <p:nvSpPr>
          <p:cNvPr id="5" name="Freeform 5"/>
          <p:cNvSpPr/>
          <p:nvPr/>
        </p:nvSpPr>
        <p:spPr>
          <a:xfrm>
            <a:off x="13220894" y="2964037"/>
            <a:ext cx="3659208" cy="3659208"/>
          </a:xfrm>
          <a:custGeom>
            <a:avLst/>
            <a:gdLst/>
            <a:ahLst/>
            <a:cxnLst/>
            <a:rect l="l" t="t" r="r" b="b"/>
            <a:pathLst>
              <a:path w="3659208" h="3659208">
                <a:moveTo>
                  <a:pt x="0" y="0"/>
                </a:moveTo>
                <a:lnTo>
                  <a:pt x="3659209" y="0"/>
                </a:lnTo>
                <a:lnTo>
                  <a:pt x="3659209" y="3659208"/>
                </a:lnTo>
                <a:lnTo>
                  <a:pt x="0" y="3659208"/>
                </a:lnTo>
                <a:lnTo>
                  <a:pt x="0" y="0"/>
                </a:lnTo>
                <a:close/>
              </a:path>
            </a:pathLst>
          </a:custGeom>
          <a:blipFill>
            <a:blip r:embed="rId5"/>
            <a:stretch>
              <a:fillRect/>
            </a:stretch>
          </a:blipFill>
        </p:spPr>
        <p:txBody>
          <a:bodyPr/>
          <a:lstStyle/>
          <a:p>
            <a:endParaRPr lang="en-GB"/>
          </a:p>
        </p:txBody>
      </p:sp>
      <p:sp>
        <p:nvSpPr>
          <p:cNvPr id="6" name="TextBox 6"/>
          <p:cNvSpPr txBox="1"/>
          <p:nvPr/>
        </p:nvSpPr>
        <p:spPr>
          <a:xfrm>
            <a:off x="1028700" y="493028"/>
            <a:ext cx="8727524" cy="1398268"/>
          </a:xfrm>
          <a:prstGeom prst="rect">
            <a:avLst/>
          </a:prstGeom>
        </p:spPr>
        <p:txBody>
          <a:bodyPr lIns="0" tIns="0" rIns="0" bIns="0" rtlCol="0" anchor="t">
            <a:spAutoFit/>
          </a:bodyPr>
          <a:lstStyle/>
          <a:p>
            <a:pPr algn="l">
              <a:lnSpc>
                <a:spcPts val="10500"/>
              </a:lnSpc>
            </a:pPr>
            <a:r>
              <a:rPr lang="en-US" sz="6800">
                <a:solidFill>
                  <a:srgbClr val="FFFFFF"/>
                </a:solidFill>
                <a:latin typeface="Arial MT Pro"/>
                <a:ea typeface="Arial MT Pro"/>
                <a:cs typeface="Arial MT Pro"/>
                <a:sym typeface="Arial MT Pro"/>
              </a:rPr>
              <a:t>Aims review</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ABB5"/>
        </a:solidFill>
        <a:effectLst/>
      </p:bgPr>
    </p:bg>
    <p:spTree>
      <p:nvGrpSpPr>
        <p:cNvPr id="1" name=""/>
        <p:cNvGrpSpPr/>
        <p:nvPr/>
      </p:nvGrpSpPr>
      <p:grpSpPr>
        <a:xfrm>
          <a:off x="0" y="0"/>
          <a:ext cx="0" cy="0"/>
          <a:chOff x="0" y="0"/>
          <a:chExt cx="0" cy="0"/>
        </a:xfrm>
      </p:grpSpPr>
      <p:sp>
        <p:nvSpPr>
          <p:cNvPr id="2" name="Freeform 2"/>
          <p:cNvSpPr/>
          <p:nvPr/>
        </p:nvSpPr>
        <p:spPr>
          <a:xfrm>
            <a:off x="11541874" y="-108496"/>
            <a:ext cx="6746126" cy="10395496"/>
          </a:xfrm>
          <a:custGeom>
            <a:avLst/>
            <a:gdLst/>
            <a:ahLst/>
            <a:cxnLst/>
            <a:rect l="l" t="t" r="r" b="b"/>
            <a:pathLst>
              <a:path w="6746126" h="10395496">
                <a:moveTo>
                  <a:pt x="0" y="0"/>
                </a:moveTo>
                <a:lnTo>
                  <a:pt x="6746126" y="0"/>
                </a:lnTo>
                <a:lnTo>
                  <a:pt x="6746126" y="10395496"/>
                </a:lnTo>
                <a:lnTo>
                  <a:pt x="0" y="1039549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3" name="Freeform 3"/>
          <p:cNvSpPr/>
          <p:nvPr/>
        </p:nvSpPr>
        <p:spPr>
          <a:xfrm>
            <a:off x="15890023" y="3799107"/>
            <a:ext cx="1080135" cy="2057400"/>
          </a:xfrm>
          <a:custGeom>
            <a:avLst/>
            <a:gdLst/>
            <a:ahLst/>
            <a:cxnLst/>
            <a:rect l="l" t="t" r="r" b="b"/>
            <a:pathLst>
              <a:path w="1080135" h="2057400">
                <a:moveTo>
                  <a:pt x="0" y="0"/>
                </a:moveTo>
                <a:lnTo>
                  <a:pt x="1080135" y="0"/>
                </a:lnTo>
                <a:lnTo>
                  <a:pt x="1080135" y="2057400"/>
                </a:lnTo>
                <a:lnTo>
                  <a:pt x="0" y="2057400"/>
                </a:lnTo>
                <a:lnTo>
                  <a:pt x="0" y="0"/>
                </a:lnTo>
                <a:close/>
              </a:path>
            </a:pathLst>
          </a:custGeom>
          <a:blipFill>
            <a:blip>
              <a:extLst>
                <a:ext uri="{96DAC541-7B7A-43D3-8B79-37D633B846F1}">
                  <asvg:svgBlip xmlns:asvg="http://schemas.microsoft.com/office/drawing/2016/SVG/main" r:embed="rId4"/>
                </a:ext>
              </a:extLst>
            </a:blip>
            <a:stretch>
              <a:fillRect l="-264" r="-264"/>
            </a:stretch>
          </a:blipFill>
        </p:spPr>
        <p:txBody>
          <a:bodyPr/>
          <a:lstStyle/>
          <a:p>
            <a:endParaRPr lang="en-GB"/>
          </a:p>
        </p:txBody>
      </p:sp>
      <p:sp>
        <p:nvSpPr>
          <p:cNvPr id="4" name="Freeform 4"/>
          <p:cNvSpPr/>
          <p:nvPr/>
        </p:nvSpPr>
        <p:spPr>
          <a:xfrm>
            <a:off x="14914937" y="1555720"/>
            <a:ext cx="3030307" cy="1208335"/>
          </a:xfrm>
          <a:custGeom>
            <a:avLst/>
            <a:gdLst/>
            <a:ahLst/>
            <a:cxnLst/>
            <a:rect l="l" t="t" r="r" b="b"/>
            <a:pathLst>
              <a:path w="3030307" h="1208335">
                <a:moveTo>
                  <a:pt x="0" y="0"/>
                </a:moveTo>
                <a:lnTo>
                  <a:pt x="3030307" y="0"/>
                </a:lnTo>
                <a:lnTo>
                  <a:pt x="3030307" y="1208335"/>
                </a:lnTo>
                <a:lnTo>
                  <a:pt x="0" y="1208335"/>
                </a:lnTo>
                <a:lnTo>
                  <a:pt x="0" y="0"/>
                </a:lnTo>
                <a:close/>
              </a:path>
            </a:pathLst>
          </a:custGeom>
          <a:blipFill>
            <a:blip>
              <a:extLst>
                <a:ext uri="{96DAC541-7B7A-43D3-8B79-37D633B846F1}">
                  <asvg:svgBlip xmlns:asvg="http://schemas.microsoft.com/office/drawing/2016/SVG/main" r:embed="rId5"/>
                </a:ext>
              </a:extLst>
            </a:blip>
            <a:stretch>
              <a:fillRect l="-79" r="-79"/>
            </a:stretch>
          </a:blipFill>
        </p:spPr>
        <p:txBody>
          <a:bodyPr/>
          <a:lstStyle/>
          <a:p>
            <a:endParaRPr lang="en-GB"/>
          </a:p>
        </p:txBody>
      </p:sp>
      <p:sp>
        <p:nvSpPr>
          <p:cNvPr id="5" name="Freeform 5"/>
          <p:cNvSpPr/>
          <p:nvPr/>
        </p:nvSpPr>
        <p:spPr>
          <a:xfrm>
            <a:off x="15153878" y="6639167"/>
            <a:ext cx="2355433" cy="2976851"/>
          </a:xfrm>
          <a:custGeom>
            <a:avLst/>
            <a:gdLst/>
            <a:ahLst/>
            <a:cxnLst/>
            <a:rect l="l" t="t" r="r" b="b"/>
            <a:pathLst>
              <a:path w="2355433" h="2976851">
                <a:moveTo>
                  <a:pt x="0" y="0"/>
                </a:moveTo>
                <a:lnTo>
                  <a:pt x="2355433" y="0"/>
                </a:lnTo>
                <a:lnTo>
                  <a:pt x="2355433" y="2976851"/>
                </a:lnTo>
                <a:lnTo>
                  <a:pt x="0" y="2976851"/>
                </a:lnTo>
                <a:lnTo>
                  <a:pt x="0" y="0"/>
                </a:lnTo>
                <a:close/>
              </a:path>
            </a:pathLst>
          </a:custGeom>
          <a:blipFill>
            <a:blip r:embed="rId6"/>
            <a:stretch>
              <a:fillRect/>
            </a:stretch>
          </a:blipFill>
        </p:spPr>
        <p:txBody>
          <a:bodyPr/>
          <a:lstStyle/>
          <a:p>
            <a:endParaRPr lang="en-GB"/>
          </a:p>
        </p:txBody>
      </p:sp>
      <p:sp>
        <p:nvSpPr>
          <p:cNvPr id="6" name="TextBox 6"/>
          <p:cNvSpPr txBox="1"/>
          <p:nvPr/>
        </p:nvSpPr>
        <p:spPr>
          <a:xfrm>
            <a:off x="1028700" y="2335430"/>
            <a:ext cx="9282279" cy="9881476"/>
          </a:xfrm>
          <a:prstGeom prst="rect">
            <a:avLst/>
          </a:prstGeom>
        </p:spPr>
        <p:txBody>
          <a:bodyPr lIns="0" tIns="0" rIns="0" bIns="0" rtlCol="0" anchor="t">
            <a:spAutoFit/>
          </a:bodyPr>
          <a:lstStyle/>
          <a:p>
            <a:pPr algn="l">
              <a:lnSpc>
                <a:spcPts val="6298"/>
              </a:lnSpc>
            </a:pPr>
            <a:r>
              <a:rPr lang="en-US" sz="3600">
                <a:solidFill>
                  <a:srgbClr val="F7D69C"/>
                </a:solidFill>
                <a:latin typeface="Arial MT Pro"/>
                <a:ea typeface="Arial MT Pro"/>
                <a:cs typeface="Arial MT Pro"/>
                <a:sym typeface="Arial MT Pro"/>
              </a:rPr>
              <a:t>Consider your thoughts as you embark on this professional learning journey:</a:t>
            </a:r>
          </a:p>
          <a:p>
            <a:pPr algn="l">
              <a:lnSpc>
                <a:spcPts val="6298"/>
              </a:lnSpc>
            </a:pPr>
            <a:endParaRPr lang="en-US" sz="3600">
              <a:solidFill>
                <a:srgbClr val="F7D69C"/>
              </a:solidFill>
              <a:latin typeface="Arial MT Pro"/>
              <a:ea typeface="Arial MT Pro"/>
              <a:cs typeface="Arial MT Pro"/>
              <a:sym typeface="Arial MT Pro"/>
            </a:endParaRPr>
          </a:p>
          <a:p>
            <a:pPr marL="920115" lvl="2" indent="-306705" algn="l">
              <a:lnSpc>
                <a:spcPts val="6298"/>
              </a:lnSpc>
              <a:buFont typeface="Arial"/>
              <a:buChar char="⚬"/>
            </a:pPr>
            <a:r>
              <a:rPr lang="en-US" sz="3600">
                <a:solidFill>
                  <a:srgbClr val="F7D69C"/>
                </a:solidFill>
                <a:latin typeface="Arial MT Pro"/>
                <a:ea typeface="Arial MT Pro"/>
                <a:cs typeface="Arial MT Pro"/>
                <a:sym typeface="Arial MT Pro"/>
              </a:rPr>
              <a:t>What do </a:t>
            </a:r>
            <a:r>
              <a:rPr lang="en-US" sz="3600" b="1">
                <a:solidFill>
                  <a:srgbClr val="FBF6F1"/>
                </a:solidFill>
                <a:latin typeface="Arial MT Pro Bold"/>
                <a:ea typeface="Arial MT Pro Bold"/>
                <a:cs typeface="Arial MT Pro Bold"/>
                <a:sym typeface="Arial MT Pro Bold"/>
              </a:rPr>
              <a:t>you</a:t>
            </a:r>
            <a:r>
              <a:rPr lang="en-US" sz="3600">
                <a:solidFill>
                  <a:srgbClr val="F7D69C"/>
                </a:solidFill>
                <a:latin typeface="Arial MT Pro"/>
                <a:ea typeface="Arial MT Pro"/>
                <a:cs typeface="Arial MT Pro"/>
                <a:sym typeface="Arial MT Pro"/>
              </a:rPr>
              <a:t> hope to gain?</a:t>
            </a:r>
          </a:p>
          <a:p>
            <a:pPr marL="920115" lvl="2" indent="-306705" algn="l">
              <a:lnSpc>
                <a:spcPts val="6298"/>
              </a:lnSpc>
              <a:buFont typeface="Arial"/>
              <a:buChar char="⚬"/>
            </a:pPr>
            <a:r>
              <a:rPr lang="en-US" sz="3600">
                <a:solidFill>
                  <a:srgbClr val="F7D69C"/>
                </a:solidFill>
                <a:latin typeface="Arial MT Pro"/>
                <a:ea typeface="Arial MT Pro"/>
                <a:cs typeface="Arial MT Pro"/>
                <a:sym typeface="Arial MT Pro"/>
              </a:rPr>
              <a:t>What are possible blockers and how might you overcome these?</a:t>
            </a:r>
          </a:p>
          <a:p>
            <a:pPr marL="920115" lvl="2" indent="-306705" algn="l">
              <a:lnSpc>
                <a:spcPts val="6298"/>
              </a:lnSpc>
              <a:buFont typeface="Arial"/>
              <a:buChar char="⚬"/>
            </a:pPr>
            <a:r>
              <a:rPr lang="en-US" sz="3600">
                <a:solidFill>
                  <a:srgbClr val="F7D69C"/>
                </a:solidFill>
                <a:latin typeface="Arial MT Pro"/>
                <a:ea typeface="Arial MT Pro"/>
                <a:cs typeface="Arial MT Pro"/>
                <a:sym typeface="Arial MT Pro"/>
              </a:rPr>
              <a:t>What is the potential for those you work with?</a:t>
            </a:r>
          </a:p>
          <a:p>
            <a:pPr marL="920115" lvl="2" indent="-306705" algn="l">
              <a:lnSpc>
                <a:spcPts val="6298"/>
              </a:lnSpc>
            </a:pPr>
            <a:endParaRPr lang="en-US" sz="3600">
              <a:solidFill>
                <a:srgbClr val="F7D69C"/>
              </a:solidFill>
              <a:latin typeface="Arial MT Pro"/>
              <a:ea typeface="Arial MT Pro"/>
              <a:cs typeface="Arial MT Pro"/>
              <a:sym typeface="Arial MT Pro"/>
            </a:endParaRPr>
          </a:p>
          <a:p>
            <a:pPr marL="920115" lvl="2" indent="-306705" algn="l">
              <a:lnSpc>
                <a:spcPts val="6298"/>
              </a:lnSpc>
            </a:pPr>
            <a:endParaRPr lang="en-US" sz="3600">
              <a:solidFill>
                <a:srgbClr val="F7D69C"/>
              </a:solidFill>
              <a:latin typeface="Arial MT Pro"/>
              <a:ea typeface="Arial MT Pro"/>
              <a:cs typeface="Arial MT Pro"/>
              <a:sym typeface="Arial MT Pro"/>
            </a:endParaRPr>
          </a:p>
          <a:p>
            <a:pPr marL="920115" lvl="2" indent="-306705" algn="l">
              <a:lnSpc>
                <a:spcPts val="6298"/>
              </a:lnSpc>
            </a:pPr>
            <a:endParaRPr lang="en-US" sz="3600">
              <a:solidFill>
                <a:srgbClr val="F7D69C"/>
              </a:solidFill>
              <a:latin typeface="Arial MT Pro"/>
              <a:ea typeface="Arial MT Pro"/>
              <a:cs typeface="Arial MT Pro"/>
              <a:sym typeface="Arial MT Pro"/>
            </a:endParaRPr>
          </a:p>
          <a:p>
            <a:pPr marL="920115" lvl="2" indent="-306705" algn="l">
              <a:lnSpc>
                <a:spcPts val="6298"/>
              </a:lnSpc>
            </a:pPr>
            <a:endParaRPr lang="en-US" sz="3600">
              <a:solidFill>
                <a:srgbClr val="F7D69C"/>
              </a:solidFill>
              <a:latin typeface="Arial MT Pro"/>
              <a:ea typeface="Arial MT Pro"/>
              <a:cs typeface="Arial MT Pro"/>
              <a:sym typeface="Arial MT Pro"/>
            </a:endParaRPr>
          </a:p>
        </p:txBody>
      </p:sp>
      <p:sp>
        <p:nvSpPr>
          <p:cNvPr id="7" name="TextBox 7"/>
          <p:cNvSpPr txBox="1"/>
          <p:nvPr/>
        </p:nvSpPr>
        <p:spPr>
          <a:xfrm>
            <a:off x="1028700" y="493028"/>
            <a:ext cx="8727524" cy="1398270"/>
          </a:xfrm>
          <a:prstGeom prst="rect">
            <a:avLst/>
          </a:prstGeom>
        </p:spPr>
        <p:txBody>
          <a:bodyPr lIns="0" tIns="0" rIns="0" bIns="0" rtlCol="0" anchor="t">
            <a:spAutoFit/>
          </a:bodyPr>
          <a:lstStyle/>
          <a:p>
            <a:pPr algn="l">
              <a:lnSpc>
                <a:spcPts val="10500"/>
              </a:lnSpc>
            </a:pPr>
            <a:r>
              <a:rPr lang="en-US" sz="6800">
                <a:solidFill>
                  <a:srgbClr val="FFFFFF"/>
                </a:solidFill>
                <a:latin typeface="Arial MT Pro"/>
                <a:ea typeface="Arial MT Pro"/>
                <a:cs typeface="Arial MT Pro"/>
                <a:sym typeface="Arial MT Pro"/>
              </a:rPr>
              <a:t>Reflection activity</a:t>
            </a:r>
          </a:p>
        </p:txBody>
      </p:sp>
      <p:sp>
        <p:nvSpPr>
          <p:cNvPr id="8" name="TextBox 8"/>
          <p:cNvSpPr txBox="1"/>
          <p:nvPr/>
        </p:nvSpPr>
        <p:spPr>
          <a:xfrm>
            <a:off x="11896056" y="1759837"/>
            <a:ext cx="2116471" cy="1158848"/>
          </a:xfrm>
          <a:prstGeom prst="rect">
            <a:avLst/>
          </a:prstGeom>
        </p:spPr>
        <p:txBody>
          <a:bodyPr lIns="0" tIns="0" rIns="0" bIns="0" rtlCol="0" anchor="t">
            <a:spAutoFit/>
          </a:bodyPr>
          <a:lstStyle/>
          <a:p>
            <a:pPr algn="ctr">
              <a:lnSpc>
                <a:spcPts val="7000"/>
              </a:lnSpc>
            </a:pPr>
            <a:r>
              <a:rPr lang="en-US" sz="5000" b="1">
                <a:solidFill>
                  <a:srgbClr val="FDC82F"/>
                </a:solidFill>
                <a:latin typeface="Arial MT Pro Bold"/>
                <a:ea typeface="Arial MT Pro Bold"/>
                <a:cs typeface="Arial MT Pro Bold"/>
                <a:sym typeface="Arial MT Pro Bold"/>
              </a:rPr>
              <a:t>growth</a:t>
            </a:r>
          </a:p>
        </p:txBody>
      </p:sp>
      <p:sp>
        <p:nvSpPr>
          <p:cNvPr id="9" name="TextBox 9"/>
          <p:cNvSpPr txBox="1"/>
          <p:nvPr/>
        </p:nvSpPr>
        <p:spPr>
          <a:xfrm>
            <a:off x="11213389" y="4637307"/>
            <a:ext cx="4143801" cy="1139800"/>
          </a:xfrm>
          <a:prstGeom prst="rect">
            <a:avLst/>
          </a:prstGeom>
        </p:spPr>
        <p:txBody>
          <a:bodyPr lIns="0" tIns="0" rIns="0" bIns="0" rtlCol="0" anchor="t">
            <a:spAutoFit/>
          </a:bodyPr>
          <a:lstStyle/>
          <a:p>
            <a:pPr algn="ctr">
              <a:lnSpc>
                <a:spcPts val="6998"/>
              </a:lnSpc>
            </a:pPr>
            <a:r>
              <a:rPr lang="en-US" sz="4998" b="1">
                <a:solidFill>
                  <a:srgbClr val="FDC82F"/>
                </a:solidFill>
                <a:latin typeface="Arial MT Pro Bold"/>
                <a:ea typeface="Arial MT Pro Bold"/>
                <a:cs typeface="Arial MT Pro Bold"/>
                <a:sym typeface="Arial MT Pro Bold"/>
              </a:rPr>
              <a:t>challenge</a:t>
            </a:r>
          </a:p>
        </p:txBody>
      </p:sp>
      <p:sp>
        <p:nvSpPr>
          <p:cNvPr id="10" name="TextBox 10"/>
          <p:cNvSpPr txBox="1"/>
          <p:nvPr/>
        </p:nvSpPr>
        <p:spPr>
          <a:xfrm>
            <a:off x="11213389" y="8118500"/>
            <a:ext cx="3839140" cy="1139800"/>
          </a:xfrm>
          <a:prstGeom prst="rect">
            <a:avLst/>
          </a:prstGeom>
        </p:spPr>
        <p:txBody>
          <a:bodyPr lIns="0" tIns="0" rIns="0" bIns="0" rtlCol="0" anchor="t">
            <a:spAutoFit/>
          </a:bodyPr>
          <a:lstStyle/>
          <a:p>
            <a:pPr algn="ctr">
              <a:lnSpc>
                <a:spcPts val="6998"/>
              </a:lnSpc>
            </a:pPr>
            <a:r>
              <a:rPr lang="en-US" sz="4998" b="1">
                <a:solidFill>
                  <a:srgbClr val="FDC82F"/>
                </a:solidFill>
                <a:latin typeface="Arial MT Pro Bold"/>
                <a:ea typeface="Arial MT Pro Bold"/>
                <a:cs typeface="Arial MT Pro Bold"/>
                <a:sym typeface="Arial MT Pro Bold"/>
              </a:rPr>
              <a:t>potential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ABB5"/>
        </a:solidFill>
        <a:effectLst/>
      </p:bgPr>
    </p:bg>
    <p:spTree>
      <p:nvGrpSpPr>
        <p:cNvPr id="1" name=""/>
        <p:cNvGrpSpPr/>
        <p:nvPr/>
      </p:nvGrpSpPr>
      <p:grpSpPr>
        <a:xfrm>
          <a:off x="0" y="0"/>
          <a:ext cx="0" cy="0"/>
          <a:chOff x="0" y="0"/>
          <a:chExt cx="0" cy="0"/>
        </a:xfrm>
      </p:grpSpPr>
      <p:grpSp>
        <p:nvGrpSpPr>
          <p:cNvPr id="2" name="Group 2"/>
          <p:cNvGrpSpPr/>
          <p:nvPr/>
        </p:nvGrpSpPr>
        <p:grpSpPr>
          <a:xfrm>
            <a:off x="14274633" y="528587"/>
            <a:ext cx="3325064" cy="1329650"/>
            <a:chOff x="0" y="0"/>
            <a:chExt cx="4433419" cy="1772867"/>
          </a:xfrm>
        </p:grpSpPr>
        <p:sp>
          <p:nvSpPr>
            <p:cNvPr id="3" name="Freeform 3"/>
            <p:cNvSpPr/>
            <p:nvPr/>
          </p:nvSpPr>
          <p:spPr>
            <a:xfrm>
              <a:off x="0" y="0"/>
              <a:ext cx="4433443" cy="1772920"/>
            </a:xfrm>
            <a:custGeom>
              <a:avLst/>
              <a:gdLst/>
              <a:ahLst/>
              <a:cxnLst/>
              <a:rect l="l" t="t" r="r" b="b"/>
              <a:pathLst>
                <a:path w="4433443" h="1772920">
                  <a:moveTo>
                    <a:pt x="0" y="0"/>
                  </a:moveTo>
                  <a:lnTo>
                    <a:pt x="4433443" y="0"/>
                  </a:lnTo>
                  <a:lnTo>
                    <a:pt x="4433443" y="1772920"/>
                  </a:lnTo>
                  <a:lnTo>
                    <a:pt x="0" y="1772920"/>
                  </a:lnTo>
                  <a:lnTo>
                    <a:pt x="0" y="0"/>
                  </a:lnTo>
                  <a:close/>
                </a:path>
              </a:pathLst>
            </a:custGeom>
            <a:blipFill>
              <a:blip r:embed="rId3"/>
              <a:stretch>
                <a:fillRect t="-61" b="-58"/>
              </a:stretch>
            </a:blipFill>
          </p:spPr>
          <p:txBody>
            <a:bodyPr/>
            <a:lstStyle/>
            <a:p>
              <a:endParaRPr lang="en-GB"/>
            </a:p>
          </p:txBody>
        </p:sp>
      </p:grpSp>
      <p:sp>
        <p:nvSpPr>
          <p:cNvPr id="4" name="Freeform 4"/>
          <p:cNvSpPr/>
          <p:nvPr/>
        </p:nvSpPr>
        <p:spPr>
          <a:xfrm>
            <a:off x="10718991" y="4575335"/>
            <a:ext cx="6880705" cy="5455826"/>
          </a:xfrm>
          <a:custGeom>
            <a:avLst/>
            <a:gdLst/>
            <a:ahLst/>
            <a:cxnLst/>
            <a:rect l="l" t="t" r="r" b="b"/>
            <a:pathLst>
              <a:path w="6880705" h="5455826">
                <a:moveTo>
                  <a:pt x="0" y="0"/>
                </a:moveTo>
                <a:lnTo>
                  <a:pt x="6880706" y="0"/>
                </a:lnTo>
                <a:lnTo>
                  <a:pt x="6880706" y="5455826"/>
                </a:lnTo>
                <a:lnTo>
                  <a:pt x="0" y="5455826"/>
                </a:lnTo>
                <a:lnTo>
                  <a:pt x="0" y="0"/>
                </a:lnTo>
                <a:close/>
              </a:path>
            </a:pathLst>
          </a:custGeom>
          <a:blipFill>
            <a:blip>
              <a:extLst>
                <a:ext uri="{96DAC541-7B7A-43D3-8B79-37D633B846F1}">
                  <asvg:svgBlip xmlns:asvg="http://schemas.microsoft.com/office/drawing/2016/SVG/main" r:embed="rId4"/>
                </a:ext>
              </a:extLst>
            </a:blip>
            <a:stretch>
              <a:fillRect l="-107" r="-107"/>
            </a:stretch>
          </a:blipFill>
        </p:spPr>
        <p:txBody>
          <a:bodyPr/>
          <a:lstStyle/>
          <a:p>
            <a:endParaRPr lang="en-GB"/>
          </a:p>
        </p:txBody>
      </p:sp>
      <p:sp>
        <p:nvSpPr>
          <p:cNvPr id="5" name="TextBox 5"/>
          <p:cNvSpPr txBox="1"/>
          <p:nvPr/>
        </p:nvSpPr>
        <p:spPr>
          <a:xfrm>
            <a:off x="802409" y="2289959"/>
            <a:ext cx="10667791" cy="5607215"/>
          </a:xfrm>
          <a:prstGeom prst="rect">
            <a:avLst/>
          </a:prstGeom>
        </p:spPr>
        <p:txBody>
          <a:bodyPr lIns="0" tIns="0" rIns="0" bIns="0" rtlCol="0" anchor="t">
            <a:spAutoFit/>
          </a:bodyPr>
          <a:lstStyle/>
          <a:p>
            <a:pPr algn="ctr">
              <a:lnSpc>
                <a:spcPts val="7926"/>
              </a:lnSpc>
            </a:pPr>
            <a:r>
              <a:rPr lang="en-US" sz="5661" b="1">
                <a:solidFill>
                  <a:srgbClr val="FBF6F1"/>
                </a:solidFill>
                <a:latin typeface="Arial MT Pro Bold"/>
                <a:ea typeface="Arial MT Pro Bold"/>
                <a:cs typeface="Arial MT Pro Bold"/>
                <a:sym typeface="Arial MT Pro Bold"/>
              </a:rPr>
              <a:t>"The important bit isn't how high you fly. The important bit is that you take off and give it your all."</a:t>
            </a:r>
          </a:p>
          <a:p>
            <a:pPr algn="ctr">
              <a:lnSpc>
                <a:spcPts val="7926"/>
              </a:lnSpc>
            </a:pPr>
            <a:endParaRPr lang="en-US" sz="5661" b="1">
              <a:solidFill>
                <a:srgbClr val="FBF6F1"/>
              </a:solidFill>
              <a:latin typeface="Arial MT Pro Bold"/>
              <a:ea typeface="Arial MT Pro Bold"/>
              <a:cs typeface="Arial MT Pro Bold"/>
              <a:sym typeface="Arial MT Pro Bold"/>
            </a:endParaRPr>
          </a:p>
          <a:p>
            <a:pPr algn="ctr">
              <a:lnSpc>
                <a:spcPts val="3956"/>
              </a:lnSpc>
            </a:pPr>
            <a:r>
              <a:rPr lang="en-US" sz="2826" b="1">
                <a:solidFill>
                  <a:srgbClr val="F9AD30"/>
                </a:solidFill>
                <a:latin typeface="Arial MT Pro Bold"/>
                <a:ea typeface="Arial MT Pro Bold"/>
                <a:cs typeface="Arial MT Pro Bold"/>
                <a:sym typeface="Arial MT Pro Bold"/>
              </a:rPr>
              <a:t>Carol CC Miller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ABB5"/>
        </a:solidFill>
        <a:effectLst/>
      </p:bgPr>
    </p:bg>
    <p:spTree>
      <p:nvGrpSpPr>
        <p:cNvPr id="1" name=""/>
        <p:cNvGrpSpPr/>
        <p:nvPr/>
      </p:nvGrpSpPr>
      <p:grpSpPr>
        <a:xfrm>
          <a:off x="0" y="0"/>
          <a:ext cx="0" cy="0"/>
          <a:chOff x="0" y="0"/>
          <a:chExt cx="0" cy="0"/>
        </a:xfrm>
      </p:grpSpPr>
      <p:sp>
        <p:nvSpPr>
          <p:cNvPr id="2" name="Freeform 2"/>
          <p:cNvSpPr/>
          <p:nvPr/>
        </p:nvSpPr>
        <p:spPr>
          <a:xfrm>
            <a:off x="5890191" y="2770941"/>
            <a:ext cx="6469519" cy="6340129"/>
          </a:xfrm>
          <a:custGeom>
            <a:avLst/>
            <a:gdLst/>
            <a:ahLst/>
            <a:cxnLst/>
            <a:rect l="l" t="t" r="r" b="b"/>
            <a:pathLst>
              <a:path w="6469519" h="6340129">
                <a:moveTo>
                  <a:pt x="0" y="0"/>
                </a:moveTo>
                <a:lnTo>
                  <a:pt x="6469519" y="0"/>
                </a:lnTo>
                <a:lnTo>
                  <a:pt x="6469519" y="6340129"/>
                </a:lnTo>
                <a:lnTo>
                  <a:pt x="0" y="6340129"/>
                </a:lnTo>
                <a:lnTo>
                  <a:pt x="0" y="0"/>
                </a:lnTo>
                <a:close/>
              </a:path>
            </a:pathLst>
          </a:custGeom>
          <a:blipFill>
            <a:blip>
              <a:extLst>
                <a:ext uri="{96DAC541-7B7A-43D3-8B79-37D633B846F1}">
                  <asvg:svgBlip xmlns:asvg="http://schemas.microsoft.com/office/drawing/2016/SVG/main" r:embed="rId3"/>
                </a:ext>
              </a:extLst>
            </a:blip>
            <a:stretch>
              <a:fillRect t="-270" b="-270"/>
            </a:stretch>
          </a:blipFill>
        </p:spPr>
        <p:txBody>
          <a:bodyPr/>
          <a:lstStyle/>
          <a:p>
            <a:endParaRPr lang="en-GB"/>
          </a:p>
        </p:txBody>
      </p:sp>
      <p:grpSp>
        <p:nvGrpSpPr>
          <p:cNvPr id="3" name="Group 3"/>
          <p:cNvGrpSpPr/>
          <p:nvPr/>
        </p:nvGrpSpPr>
        <p:grpSpPr>
          <a:xfrm>
            <a:off x="737165" y="5635682"/>
            <a:ext cx="3284993" cy="4651318"/>
            <a:chOff x="0" y="0"/>
            <a:chExt cx="4379991" cy="6201757"/>
          </a:xfrm>
        </p:grpSpPr>
        <p:sp>
          <p:nvSpPr>
            <p:cNvPr id="4" name="Freeform 4"/>
            <p:cNvSpPr/>
            <p:nvPr/>
          </p:nvSpPr>
          <p:spPr>
            <a:xfrm>
              <a:off x="0" y="0"/>
              <a:ext cx="4379976" cy="6201791"/>
            </a:xfrm>
            <a:custGeom>
              <a:avLst/>
              <a:gdLst/>
              <a:ahLst/>
              <a:cxnLst/>
              <a:rect l="l" t="t" r="r" b="b"/>
              <a:pathLst>
                <a:path w="4379976" h="6201791">
                  <a:moveTo>
                    <a:pt x="0" y="0"/>
                  </a:moveTo>
                  <a:lnTo>
                    <a:pt x="4379976" y="0"/>
                  </a:lnTo>
                  <a:lnTo>
                    <a:pt x="4379976" y="6201791"/>
                  </a:lnTo>
                  <a:lnTo>
                    <a:pt x="0" y="6201791"/>
                  </a:lnTo>
                  <a:lnTo>
                    <a:pt x="0" y="0"/>
                  </a:lnTo>
                  <a:close/>
                </a:path>
              </a:pathLst>
            </a:custGeom>
            <a:blipFill>
              <a:blip r:embed="rId4"/>
              <a:stretch>
                <a:fillRect l="-29" r="-29"/>
              </a:stretch>
            </a:blipFill>
          </p:spPr>
          <p:txBody>
            <a:bodyPr/>
            <a:lstStyle/>
            <a:p>
              <a:endParaRPr lang="en-GB"/>
            </a:p>
          </p:txBody>
        </p:sp>
      </p:grpSp>
      <p:sp>
        <p:nvSpPr>
          <p:cNvPr id="5" name="Freeform 5"/>
          <p:cNvSpPr/>
          <p:nvPr/>
        </p:nvSpPr>
        <p:spPr>
          <a:xfrm>
            <a:off x="14300826" y="713541"/>
            <a:ext cx="3307270" cy="4114800"/>
          </a:xfrm>
          <a:custGeom>
            <a:avLst/>
            <a:gdLst/>
            <a:ahLst/>
            <a:cxnLst/>
            <a:rect l="l" t="t" r="r" b="b"/>
            <a:pathLst>
              <a:path w="3307270" h="4114800">
                <a:moveTo>
                  <a:pt x="0" y="0"/>
                </a:moveTo>
                <a:lnTo>
                  <a:pt x="3307270" y="0"/>
                </a:lnTo>
                <a:lnTo>
                  <a:pt x="3307270" y="4114800"/>
                </a:lnTo>
                <a:lnTo>
                  <a:pt x="0" y="4114800"/>
                </a:lnTo>
                <a:lnTo>
                  <a:pt x="0" y="0"/>
                </a:lnTo>
                <a:close/>
              </a:path>
            </a:pathLst>
          </a:custGeom>
          <a:blipFill>
            <a:blip>
              <a:extLst>
                <a:ext uri="{96DAC541-7B7A-43D3-8B79-37D633B846F1}">
                  <asvg:svgBlip xmlns:asvg="http://schemas.microsoft.com/office/drawing/2016/SVG/main" r:embed="rId5"/>
                </a:ext>
              </a:extLst>
            </a:blip>
            <a:stretch>
              <a:fillRect t="-118" b="-118"/>
            </a:stretch>
          </a:blipFill>
        </p:spPr>
        <p:txBody>
          <a:bodyPr/>
          <a:lstStyle/>
          <a:p>
            <a:endParaRPr lang="en-GB"/>
          </a:p>
        </p:txBody>
      </p:sp>
      <p:sp>
        <p:nvSpPr>
          <p:cNvPr id="6" name="TextBox 6"/>
          <p:cNvSpPr txBox="1"/>
          <p:nvPr/>
        </p:nvSpPr>
        <p:spPr>
          <a:xfrm>
            <a:off x="1028700" y="581025"/>
            <a:ext cx="16192500" cy="2189916"/>
          </a:xfrm>
          <a:prstGeom prst="rect">
            <a:avLst/>
          </a:prstGeom>
        </p:spPr>
        <p:txBody>
          <a:bodyPr lIns="0" tIns="0" rIns="0" bIns="0" rtlCol="0" anchor="t">
            <a:spAutoFit/>
          </a:bodyPr>
          <a:lstStyle/>
          <a:p>
            <a:pPr algn="l">
              <a:lnSpc>
                <a:spcPts val="8865"/>
              </a:lnSpc>
            </a:pPr>
            <a:r>
              <a:rPr lang="en-US" sz="7598" b="1">
                <a:solidFill>
                  <a:srgbClr val="FFFFFF"/>
                </a:solidFill>
                <a:latin typeface="Arial MT Pro Bold"/>
                <a:ea typeface="Arial MT Pro Bold"/>
                <a:cs typeface="Arial MT Pro Bold"/>
                <a:sym typeface="Arial MT Pro Bold"/>
              </a:rPr>
              <a:t>Any questions?</a:t>
            </a:r>
          </a:p>
          <a:p>
            <a:pPr algn="l">
              <a:lnSpc>
                <a:spcPts val="7523"/>
              </a:lnSpc>
            </a:pPr>
            <a:endParaRPr lang="en-US" sz="7598" b="1">
              <a:solidFill>
                <a:srgbClr val="FFFFFF"/>
              </a:solidFill>
              <a:latin typeface="Arial MT Pro Bold"/>
              <a:ea typeface="Arial MT Pro Bold"/>
              <a:cs typeface="Arial MT Pro Bold"/>
              <a:sym typeface="Arial MT Pro Bold"/>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65744" y="561165"/>
            <a:ext cx="5230648" cy="2091669"/>
          </a:xfrm>
          <a:custGeom>
            <a:avLst/>
            <a:gdLst/>
            <a:ahLst/>
            <a:cxnLst/>
            <a:rect l="l" t="t" r="r" b="b"/>
            <a:pathLst>
              <a:path w="5230648" h="2091669">
                <a:moveTo>
                  <a:pt x="0" y="0"/>
                </a:moveTo>
                <a:lnTo>
                  <a:pt x="5230648" y="0"/>
                </a:lnTo>
                <a:lnTo>
                  <a:pt x="5230648" y="2091669"/>
                </a:lnTo>
                <a:lnTo>
                  <a:pt x="0" y="2091669"/>
                </a:lnTo>
                <a:lnTo>
                  <a:pt x="0" y="0"/>
                </a:lnTo>
                <a:close/>
              </a:path>
            </a:pathLst>
          </a:custGeom>
          <a:blipFill>
            <a:blip r:embed="rId3"/>
            <a:stretch>
              <a:fillRect/>
            </a:stretch>
          </a:blipFill>
        </p:spPr>
        <p:txBody>
          <a:bodyPr/>
          <a:lstStyle/>
          <a:p>
            <a:endParaRPr lang="en-GB"/>
          </a:p>
        </p:txBody>
      </p:sp>
      <p:sp>
        <p:nvSpPr>
          <p:cNvPr id="3" name="Freeform 3"/>
          <p:cNvSpPr/>
          <p:nvPr/>
        </p:nvSpPr>
        <p:spPr>
          <a:xfrm>
            <a:off x="4025288" y="2953998"/>
            <a:ext cx="9738513" cy="1935529"/>
          </a:xfrm>
          <a:custGeom>
            <a:avLst/>
            <a:gdLst/>
            <a:ahLst/>
            <a:cxnLst/>
            <a:rect l="l" t="t" r="r" b="b"/>
            <a:pathLst>
              <a:path w="9738513" h="1935529">
                <a:moveTo>
                  <a:pt x="0" y="0"/>
                </a:moveTo>
                <a:lnTo>
                  <a:pt x="9738512" y="0"/>
                </a:lnTo>
                <a:lnTo>
                  <a:pt x="9738512" y="1935530"/>
                </a:lnTo>
                <a:lnTo>
                  <a:pt x="0" y="193553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4" name="Group 4"/>
          <p:cNvGrpSpPr/>
          <p:nvPr/>
        </p:nvGrpSpPr>
        <p:grpSpPr>
          <a:xfrm>
            <a:off x="12354950" y="828675"/>
            <a:ext cx="5047109" cy="2125323"/>
            <a:chOff x="0" y="0"/>
            <a:chExt cx="5129460" cy="2160001"/>
          </a:xfrm>
        </p:grpSpPr>
        <p:sp>
          <p:nvSpPr>
            <p:cNvPr id="5" name="Freeform 5" descr="The Education Scotland logo"/>
            <p:cNvSpPr/>
            <p:nvPr/>
          </p:nvSpPr>
          <p:spPr>
            <a:xfrm>
              <a:off x="0" y="0"/>
              <a:ext cx="5129403" cy="2160016"/>
            </a:xfrm>
            <a:custGeom>
              <a:avLst/>
              <a:gdLst/>
              <a:ahLst/>
              <a:cxnLst/>
              <a:rect l="l" t="t" r="r" b="b"/>
              <a:pathLst>
                <a:path w="5129403" h="2160016">
                  <a:moveTo>
                    <a:pt x="0" y="0"/>
                  </a:moveTo>
                  <a:lnTo>
                    <a:pt x="5129403" y="0"/>
                  </a:lnTo>
                  <a:lnTo>
                    <a:pt x="5129403" y="2160016"/>
                  </a:lnTo>
                  <a:lnTo>
                    <a:pt x="0" y="2160016"/>
                  </a:lnTo>
                  <a:lnTo>
                    <a:pt x="0" y="0"/>
                  </a:lnTo>
                  <a:close/>
                </a:path>
              </a:pathLst>
            </a:custGeom>
            <a:blipFill>
              <a:blip r:embed="rId5"/>
              <a:stretch>
                <a:fillRect t="-22592" r="-1" b="-22592"/>
              </a:stretch>
            </a:blipFill>
          </p:spPr>
          <p:txBody>
            <a:bodyPr/>
            <a:lstStyle/>
            <a:p>
              <a:endParaRPr lang="en-GB"/>
            </a:p>
          </p:txBody>
        </p:sp>
      </p:grpSp>
      <p:sp>
        <p:nvSpPr>
          <p:cNvPr id="6" name="Freeform 6"/>
          <p:cNvSpPr/>
          <p:nvPr/>
        </p:nvSpPr>
        <p:spPr>
          <a:xfrm>
            <a:off x="779244" y="7000368"/>
            <a:ext cx="16230600" cy="4889468"/>
          </a:xfrm>
          <a:custGeom>
            <a:avLst/>
            <a:gdLst/>
            <a:ahLst/>
            <a:cxnLst/>
            <a:rect l="l" t="t" r="r" b="b"/>
            <a:pathLst>
              <a:path w="16230600" h="4889468">
                <a:moveTo>
                  <a:pt x="0" y="0"/>
                </a:moveTo>
                <a:lnTo>
                  <a:pt x="16230600" y="0"/>
                </a:lnTo>
                <a:lnTo>
                  <a:pt x="16230600" y="4889468"/>
                </a:lnTo>
                <a:lnTo>
                  <a:pt x="0" y="4889468"/>
                </a:lnTo>
                <a:lnTo>
                  <a:pt x="0" y="0"/>
                </a:lnTo>
                <a:close/>
              </a:path>
            </a:pathLst>
          </a:custGeom>
          <a:blipFill>
            <a:blip r:embed="rId6"/>
            <a:stretch>
              <a:fillRect/>
            </a:stretch>
          </a:blipFill>
        </p:spPr>
        <p:txBody>
          <a:bodyPr/>
          <a:lstStyle/>
          <a:p>
            <a:endParaRPr lang="en-GB"/>
          </a:p>
        </p:txBody>
      </p:sp>
      <p:sp>
        <p:nvSpPr>
          <p:cNvPr id="7" name="TextBox 7"/>
          <p:cNvSpPr txBox="1"/>
          <p:nvPr/>
        </p:nvSpPr>
        <p:spPr>
          <a:xfrm>
            <a:off x="4498637" y="4890982"/>
            <a:ext cx="9089858" cy="676275"/>
          </a:xfrm>
          <a:prstGeom prst="rect">
            <a:avLst/>
          </a:prstGeom>
        </p:spPr>
        <p:txBody>
          <a:bodyPr lIns="0" tIns="0" rIns="0" bIns="0" rtlCol="0" anchor="t">
            <a:spAutoFit/>
          </a:bodyPr>
          <a:lstStyle/>
          <a:p>
            <a:pPr algn="l">
              <a:lnSpc>
                <a:spcPts val="4799"/>
              </a:lnSpc>
            </a:pPr>
            <a:r>
              <a:rPr lang="en-US" sz="3999">
                <a:solidFill>
                  <a:srgbClr val="000000"/>
                </a:solidFill>
                <a:latin typeface="Arial MT Pro"/>
                <a:ea typeface="Arial MT Pro"/>
                <a:cs typeface="Arial MT Pro"/>
                <a:sym typeface="Arial MT Pro"/>
              </a:rPr>
              <a:t>We hope you found this session useful.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74BB5C1405E3E4D91E494E87767BB7A" ma:contentTypeVersion="15" ma:contentTypeDescription="Create a new document." ma:contentTypeScope="" ma:versionID="3752290a6284b8a382061d01a02c18c1">
  <xsd:schema xmlns:xsd="http://www.w3.org/2001/XMLSchema" xmlns:xs="http://www.w3.org/2001/XMLSchema" xmlns:p="http://schemas.microsoft.com/office/2006/metadata/properties" xmlns:ns2="d6e86319-6d84-4afe-998d-9daa1ae1b44d" xmlns:ns3="6836dd4e-1979-4a2d-afd5-433994e82fc4" targetNamespace="http://schemas.microsoft.com/office/2006/metadata/properties" ma:root="true" ma:fieldsID="b3cf5af6b338b5a17a65297771536aa5" ns2:_="" ns3:_="">
    <xsd:import namespace="d6e86319-6d84-4afe-998d-9daa1ae1b44d"/>
    <xsd:import namespace="6836dd4e-1979-4a2d-afd5-433994e82fc4"/>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Location" minOccurs="0"/>
                <xsd:element ref="ns3:MediaServiceGenerationTime" minOccurs="0"/>
                <xsd:element ref="ns3:MediaServiceEventHashCode" minOccurs="0"/>
                <xsd:element ref="ns3:lcf76f155ced4ddcb4097134ff3c332f" minOccurs="0"/>
                <xsd:element ref="ns2:TaxCatchAll" minOccurs="0"/>
                <xsd:element ref="ns3:MediaServiceOCR" minOccurs="0"/>
                <xsd:element ref="ns3:MediaLengthInSeconds"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6e86319-6d84-4afe-998d-9daa1ae1b44d"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18" nillable="true" ma:displayName="Taxonomy Catch All Column" ma:hidden="true" ma:list="{0eb2861d-8b7a-4913-b8c8-3f0dcfab1262}" ma:internalName="TaxCatchAll" ma:showField="CatchAllData" ma:web="d6e86319-6d84-4afe-998d-9daa1ae1b44d">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6836dd4e-1979-4a2d-afd5-433994e82fc4"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Location" ma:index="13" nillable="true" ma:displayName="Location" ma:indexed="true"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694d5e3d-88e3-4c55-b684-1c81dd55b717"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d6e86319-6d84-4afe-998d-9daa1ae1b44d" xsi:nil="true"/>
    <lcf76f155ced4ddcb4097134ff3c332f xmlns="6836dd4e-1979-4a2d-afd5-433994e82fc4">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40AAB71-9654-48C3-A9A8-7B2FC0EAB13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6e86319-6d84-4afe-998d-9daa1ae1b44d"/>
    <ds:schemaRef ds:uri="6836dd4e-1979-4a2d-afd5-433994e82fc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2A292B2-81E5-4167-A990-EF2D01A4A94A}">
  <ds:schemaRefs>
    <ds:schemaRef ds:uri="http://purl.org/dc/elements/1.1/"/>
    <ds:schemaRef ds:uri="http://purl.org/dc/dcmitype/"/>
    <ds:schemaRef ds:uri="d6e86319-6d84-4afe-998d-9daa1ae1b44d"/>
    <ds:schemaRef ds:uri="http://schemas.microsoft.com/office/2006/documentManagement/types"/>
    <ds:schemaRef ds:uri="http://schemas.openxmlformats.org/package/2006/metadata/core-properties"/>
    <ds:schemaRef ds:uri="http://purl.org/dc/terms/"/>
    <ds:schemaRef ds:uri="http://www.w3.org/XML/1998/namespace"/>
    <ds:schemaRef ds:uri="http://schemas.microsoft.com/office/infopath/2007/PartnerControls"/>
    <ds:schemaRef ds:uri="6836dd4e-1979-4a2d-afd5-433994e82fc4"/>
    <ds:schemaRef ds:uri="http://schemas.microsoft.com/office/2006/metadata/properties"/>
  </ds:schemaRefs>
</ds:datastoreItem>
</file>

<file path=customXml/itemProps3.xml><?xml version="1.0" encoding="utf-8"?>
<ds:datastoreItem xmlns:ds="http://schemas.openxmlformats.org/officeDocument/2006/customXml" ds:itemID="{6AAB34A5-3753-492C-BD63-34458B9137A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TotalTime>
  <Words>3956</Words>
  <Application>Microsoft Office PowerPoint</Application>
  <PresentationFormat>Custom</PresentationFormat>
  <Paragraphs>529</Paragraphs>
  <Slides>20</Slides>
  <Notes>20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20</vt:i4>
      </vt:variant>
    </vt:vector>
  </HeadingPairs>
  <TitlesOfParts>
    <vt:vector size="28" baseType="lpstr">
      <vt:lpstr>Arial</vt:lpstr>
      <vt:lpstr>Arial MT Pro Italics</vt:lpstr>
      <vt:lpstr>Arial MT Pro</vt:lpstr>
      <vt:lpstr>Calibri</vt:lpstr>
      <vt:lpstr>Arial MT Pro Bold</vt:lpstr>
      <vt:lpstr>Arial MT Pro Bold Italics</vt:lpstr>
      <vt:lpstr>Open Sans Extra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MLLC Intro session Jan 2025</dc:title>
  <cp:lastModifiedBy>Jeremy Stevenson</cp:lastModifiedBy>
  <cp:revision>3</cp:revision>
  <dcterms:created xsi:type="dcterms:W3CDTF">2006-08-16T00:00:00Z</dcterms:created>
  <dcterms:modified xsi:type="dcterms:W3CDTF">2026-09-15T10:45:38Z</dcterms:modified>
  <dc:identifier>DAHUzQbJcyY</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0x010100074BB5C1405E3E4D91E494E87767BB7A</vt:lpwstr>
  </property>
</Properties>
</file>