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3" r:id="rId3"/>
    <p:sldId id="264" r:id="rId4"/>
    <p:sldId id="258" r:id="rId5"/>
    <p:sldId id="259" r:id="rId6"/>
    <p:sldId id="261" r:id="rId7"/>
    <p:sldId id="260"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B2778-E0E8-4CF2-BFAF-27EC79BA81A2}" type="datetimeFigureOut">
              <a:rPr lang="en-GB" smtClean="0"/>
              <a:t>21/08/2023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6FC5B-7637-4950-BF53-B0471DD41412}" type="slidenum">
              <a:rPr lang="en-GB" smtClean="0"/>
              <a:t>‹#›</a:t>
            </a:fld>
            <a:endParaRPr lang="en-GB"/>
          </a:p>
        </p:txBody>
      </p:sp>
    </p:spTree>
    <p:extLst>
      <p:ext uri="{BB962C8B-B14F-4D97-AF65-F5344CB8AC3E}">
        <p14:creationId xmlns:p14="http://schemas.microsoft.com/office/powerpoint/2010/main" val="3214874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1</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Scenario</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3</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Train</a:t>
            </a:r>
            <a:r>
              <a:rPr lang="en-US" altLang="en-US" baseline="0" dirty="0">
                <a:latin typeface="Arial" charset="0"/>
                <a:ea typeface="ＭＳ Ｐゴシック" pitchFamily="34" charset="-128"/>
              </a:rPr>
              <a:t> of Thought</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4</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err="1">
                <a:latin typeface="Arial" charset="0"/>
                <a:ea typeface="ＭＳ Ｐゴシック" pitchFamily="34" charset="-128"/>
              </a:rPr>
              <a:t>ADU</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5</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Scenario discussion</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6</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OPTIONS</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7</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ea typeface="ＭＳ Ｐゴシック" pitchFamily="34" charset="-128"/>
              </a:rPr>
              <a:t>supports</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9</a:t>
            </a:fld>
            <a:endParaRPr lang="en-GB"/>
          </a:p>
        </p:txBody>
      </p:sp>
    </p:spTree>
    <p:extLst>
      <p:ext uri="{BB962C8B-B14F-4D97-AF65-F5344CB8AC3E}">
        <p14:creationId xmlns:p14="http://schemas.microsoft.com/office/powerpoint/2010/main" val="356125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C465B-C5D5-18FA-81AA-9E3FFE8CE1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104A5E5-7862-4EAD-A8C9-CD324DEE8F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02502EB-0DDE-5088-F159-0DEF17B9377B}"/>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63F59E6E-DE06-BC4F-A342-CF6DB1EF64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FED84E-588F-9695-F2FF-02B417B34EE5}"/>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259084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DE8E-870C-CC76-50B5-F2A298ED7F5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1460645-F6AA-5772-33D6-66A34AFC7B1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928C3E5-72CA-68FB-3550-445CE9F4A0C6}"/>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5B7B3040-E9BE-8E84-8313-8B59FBD8F2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2879FF-ECD6-3A85-A4A0-BBF41A654D1B}"/>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148003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3B513C-C8F5-35A5-A62A-54E3D925772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7D4DFC0-54DF-6B81-E4E1-63D13FB1A6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B7C3918-A6EF-C836-F078-35698E532655}"/>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52745ABF-B095-5579-7480-A96F9DF731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763376-C5CD-BCBE-C7DF-C97D52E01653}"/>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405363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4569-99EA-038F-51C2-EE235F4EEA9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C939A81-2850-2DCB-8CD5-5727E64642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09432B-8931-6DB1-58EE-18880D4D8F01}"/>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0ED6A300-BC41-5BAF-D25F-A9622FB557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9DC5A-5C57-CC76-ACAC-C35FF976E6A6}"/>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98335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828CD-29B0-BDCB-CA77-AD7AF0EB054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0E6FE18-D4F7-0A80-F4CB-485966563B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83F03F9-D28E-4B6F-A7CD-8269D471FB74}"/>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05692D76-BA94-139E-FBD1-88A1946464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E157F8-30C8-09E9-EF27-302B179BDF47}"/>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120352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516C9-0024-2ACB-1BD5-F98085D5D69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74EB599-C966-72F6-3279-7DD23B85C21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C67B4D8-C606-15A8-3F73-E3B6408C64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F1CAC6F-AEC1-BD8C-330A-8A8E9BB37EF2}"/>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6" name="Footer Placeholder 5">
            <a:extLst>
              <a:ext uri="{FF2B5EF4-FFF2-40B4-BE49-F238E27FC236}">
                <a16:creationId xmlns:a16="http://schemas.microsoft.com/office/drawing/2014/main" id="{86A0382A-5B80-0165-71E2-EC55E5C0E5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13BBE0-9C7B-137B-B2BB-5049081818A3}"/>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256267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1CBE-D8A0-D968-BCD9-64039CF096F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9F5A530-4E09-E175-7EDC-D83025E87F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52109C2-1544-FF4C-D10C-9B09497A89E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3504AA3-D356-9DE4-A609-7747DF4D3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D5494A0-353D-F3A6-0701-BFA9D312ACD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3086D2A-85C9-A367-063C-648DC28A74E8}"/>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8" name="Footer Placeholder 7">
            <a:extLst>
              <a:ext uri="{FF2B5EF4-FFF2-40B4-BE49-F238E27FC236}">
                <a16:creationId xmlns:a16="http://schemas.microsoft.com/office/drawing/2014/main" id="{CB90B3AA-B8E1-BC68-66C7-468E1834A8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4B6614-39B2-2180-DCFF-84855B01C6EB}"/>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119877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7428-941D-FA42-096E-00B8A71CB9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01D2786-CFB2-D52F-A19A-3EF0A4B625B8}"/>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4" name="Footer Placeholder 3">
            <a:extLst>
              <a:ext uri="{FF2B5EF4-FFF2-40B4-BE49-F238E27FC236}">
                <a16:creationId xmlns:a16="http://schemas.microsoft.com/office/drawing/2014/main" id="{A344B4E7-D6AE-9336-88CA-276F8853C9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0D36E0-A948-C1FB-BACA-FF165A048ABF}"/>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360023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6004FE-0D77-E56D-019D-25FA6776E3C3}"/>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3" name="Footer Placeholder 2">
            <a:extLst>
              <a:ext uri="{FF2B5EF4-FFF2-40B4-BE49-F238E27FC236}">
                <a16:creationId xmlns:a16="http://schemas.microsoft.com/office/drawing/2014/main" id="{3C083DF6-F244-24D4-5662-97C29A1EA9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961AF1-0661-0758-1E62-2D633BB18193}"/>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220740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5AE4-7D00-81D6-FBFB-BE0D169955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9FD5592-EC9F-8ABF-5D8D-56171BFE27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49A2FCF-E34C-D161-362D-A520792D9F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82316E-34EB-7E01-D44D-23EEF6AA410F}"/>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6" name="Footer Placeholder 5">
            <a:extLst>
              <a:ext uri="{FF2B5EF4-FFF2-40B4-BE49-F238E27FC236}">
                <a16:creationId xmlns:a16="http://schemas.microsoft.com/office/drawing/2014/main" id="{12B6F8FF-E95C-16FF-DE31-05B6309EB5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6B10F4-504B-B6B9-4FD9-868BEBA41669}"/>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34456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F244D-E36C-7BBD-704B-55422857D1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8864665-B58E-5CAD-A334-03BEAB5E9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C38055E-CDEA-C44B-8B6A-6876479F6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651D9E-EA66-EE70-EDA3-B5E45BF5D272}"/>
              </a:ext>
            </a:extLst>
          </p:cNvPr>
          <p:cNvSpPr>
            <a:spLocks noGrp="1"/>
          </p:cNvSpPr>
          <p:nvPr>
            <p:ph type="dt" sz="half" idx="10"/>
          </p:nvPr>
        </p:nvSpPr>
        <p:spPr/>
        <p:txBody>
          <a:bodyPr/>
          <a:lstStyle/>
          <a:p>
            <a:fld id="{70E51E6D-86C2-4705-96C8-4950E7538552}" type="datetimeFigureOut">
              <a:rPr lang="en-GB" smtClean="0"/>
              <a:t>21/08/2023</a:t>
            </a:fld>
            <a:endParaRPr lang="en-GB"/>
          </a:p>
        </p:txBody>
      </p:sp>
      <p:sp>
        <p:nvSpPr>
          <p:cNvPr id="6" name="Footer Placeholder 5">
            <a:extLst>
              <a:ext uri="{FF2B5EF4-FFF2-40B4-BE49-F238E27FC236}">
                <a16:creationId xmlns:a16="http://schemas.microsoft.com/office/drawing/2014/main" id="{B465D209-3D47-6C32-8FED-BB282E1DA2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8588E9-DDF2-E7AF-5ADC-79D23F04CA8A}"/>
              </a:ext>
            </a:extLst>
          </p:cNvPr>
          <p:cNvSpPr>
            <a:spLocks noGrp="1"/>
          </p:cNvSpPr>
          <p:nvPr>
            <p:ph type="sldNum" sz="quarter" idx="12"/>
          </p:nvPr>
        </p:nvSpPr>
        <p:spPr/>
        <p:txBody>
          <a:bodyPr/>
          <a:lstStyle/>
          <a:p>
            <a:fld id="{04F676AA-A571-4EA3-BD89-834505CD3265}" type="slidenum">
              <a:rPr lang="en-GB" smtClean="0"/>
              <a:t>‹#›</a:t>
            </a:fld>
            <a:endParaRPr lang="en-GB"/>
          </a:p>
        </p:txBody>
      </p:sp>
    </p:spTree>
    <p:extLst>
      <p:ext uri="{BB962C8B-B14F-4D97-AF65-F5344CB8AC3E}">
        <p14:creationId xmlns:p14="http://schemas.microsoft.com/office/powerpoint/2010/main" val="347911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CC9EBB-39C6-AA72-7BC6-0329CD2C6A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C75AF5A-FBBD-88FA-9DB8-C952F50588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64FB1C0-C667-5901-CCE5-A57C86C243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51E6D-86C2-4705-96C8-4950E7538552}" type="datetimeFigureOut">
              <a:rPr lang="en-GB" smtClean="0"/>
              <a:t>21/08/2023</a:t>
            </a:fld>
            <a:endParaRPr lang="en-GB"/>
          </a:p>
        </p:txBody>
      </p:sp>
      <p:sp>
        <p:nvSpPr>
          <p:cNvPr id="5" name="Footer Placeholder 4">
            <a:extLst>
              <a:ext uri="{FF2B5EF4-FFF2-40B4-BE49-F238E27FC236}">
                <a16:creationId xmlns:a16="http://schemas.microsoft.com/office/drawing/2014/main" id="{0BEEBC83-4ACB-2B67-ADDE-FEA6EAE8BF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1E3124-86CC-895F-D48C-610181BFF7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676AA-A571-4EA3-BD89-834505CD3265}" type="slidenum">
              <a:rPr lang="en-GB" smtClean="0"/>
              <a:t>‹#›</a:t>
            </a:fld>
            <a:endParaRPr lang="en-GB"/>
          </a:p>
        </p:txBody>
      </p:sp>
    </p:spTree>
    <p:extLst>
      <p:ext uri="{BB962C8B-B14F-4D97-AF65-F5344CB8AC3E}">
        <p14:creationId xmlns:p14="http://schemas.microsoft.com/office/powerpoint/2010/main" val="1962657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ldline.org.uk/get-suppor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youngminds.org.uk/find-help/feelings-and-symptoms/bullying/" TargetMode="External"/><Relationship Id="rId4" Type="http://schemas.openxmlformats.org/officeDocument/2006/relationships/hyperlink" Target="https://respectm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1628800"/>
            <a:ext cx="8992304" cy="1631216"/>
          </a:xfrm>
          <a:prstGeom prst="rect">
            <a:avLst/>
          </a:prstGeom>
          <a:noFill/>
        </p:spPr>
        <p:txBody>
          <a:bodyPr wrap="square" rtlCol="0">
            <a:spAutoFit/>
          </a:bodyPr>
          <a:lstStyle/>
          <a:p>
            <a:pPr algn="ctr"/>
            <a:r>
              <a:rPr lang="en-GB" sz="10000" dirty="0">
                <a:solidFill>
                  <a:schemeClr val="accent1">
                    <a:lumMod val="50000"/>
                  </a:schemeClr>
                </a:solidFill>
                <a:latin typeface="Verdana" panose="020B0604030504040204" pitchFamily="34" charset="0"/>
                <a:ea typeface="Verdana" panose="020B0604030504040204" pitchFamily="34" charset="0"/>
              </a:rPr>
              <a:t>GROUP CHAT</a:t>
            </a:r>
          </a:p>
        </p:txBody>
      </p:sp>
      <p:pic>
        <p:nvPicPr>
          <p:cNvPr id="3" name="Picture 2" descr="A group of people holding hands&#10;&#10;Description automatically generated">
            <a:extLst>
              <a:ext uri="{FF2B5EF4-FFF2-40B4-BE49-F238E27FC236}">
                <a16:creationId xmlns:a16="http://schemas.microsoft.com/office/drawing/2014/main" id="{969CDFD7-3DF1-49A8-3873-898A00B0C5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8761" y="4149080"/>
            <a:ext cx="2968839" cy="2267595"/>
          </a:xfrm>
          <a:prstGeom prst="rect">
            <a:avLst/>
          </a:prstGeom>
        </p:spPr>
      </p:pic>
    </p:spTree>
    <p:extLst>
      <p:ext uri="{BB962C8B-B14F-4D97-AF65-F5344CB8AC3E}">
        <p14:creationId xmlns:p14="http://schemas.microsoft.com/office/powerpoint/2010/main" val="38147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744D78-0329-3019-1241-40A4C9B37147}"/>
              </a:ext>
            </a:extLst>
          </p:cNvPr>
          <p:cNvSpPr txBox="1"/>
          <p:nvPr/>
        </p:nvSpPr>
        <p:spPr>
          <a:xfrm>
            <a:off x="1919536" y="-110719"/>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Learning Intentions</a:t>
            </a:r>
          </a:p>
        </p:txBody>
      </p:sp>
      <p:sp>
        <p:nvSpPr>
          <p:cNvPr id="3" name="TextBox 2">
            <a:extLst>
              <a:ext uri="{FF2B5EF4-FFF2-40B4-BE49-F238E27FC236}">
                <a16:creationId xmlns:a16="http://schemas.microsoft.com/office/drawing/2014/main" id="{36339A27-5CA7-DF62-DAA4-FF82E59FB3A6}"/>
              </a:ext>
            </a:extLst>
          </p:cNvPr>
          <p:cNvSpPr txBox="1"/>
          <p:nvPr/>
        </p:nvSpPr>
        <p:spPr>
          <a:xfrm>
            <a:off x="1811524" y="967483"/>
            <a:ext cx="8568952" cy="1655518"/>
          </a:xfrm>
          <a:prstGeom prst="rect">
            <a:avLst/>
          </a:prstGeom>
          <a:noFill/>
        </p:spPr>
        <p:txBody>
          <a:bodyPr wrap="square" rtlCol="0">
            <a:spAutoFit/>
          </a:bodyPr>
          <a:lstStyle/>
          <a:p>
            <a:pPr marL="800100" indent="-342900">
              <a:lnSpc>
                <a:spcPct val="107000"/>
              </a:lnSpc>
              <a:spcAft>
                <a:spcPts val="0"/>
              </a:spcAft>
              <a:buFont typeface="Arial" panose="020B0604020202020204" pitchFamily="34" charset="0"/>
              <a:buChar char="•"/>
            </a:pPr>
            <a:r>
              <a:rPr lang="en-GB" sz="2400" dirty="0">
                <a:solidFill>
                  <a:schemeClr val="bg2">
                    <a:lumMod val="25000"/>
                  </a:schemeClr>
                </a:solidFill>
                <a:latin typeface="Verdana" panose="020B0604030504040204" pitchFamily="34" charset="0"/>
                <a:ea typeface="Verdana" panose="020B0604030504040204" pitchFamily="34" charset="0"/>
                <a:cs typeface="Calibri" panose="020F0502020204030204" pitchFamily="34" charset="0"/>
              </a:rPr>
              <a:t>To explore the impact of making hurtful/nasty comments about someone online</a:t>
            </a:r>
            <a:endParaRPr lang="en-GB" sz="2400" dirty="0">
              <a:solidFill>
                <a:schemeClr val="bg2">
                  <a:lumMod val="25000"/>
                </a:schemeClr>
              </a:solidFill>
              <a:latin typeface="Verdana" panose="020B0604030504040204" pitchFamily="34" charset="0"/>
              <a:ea typeface="Verdana" panose="020B0604030504040204" pitchFamily="34" charset="0"/>
              <a:cs typeface="Times New Roman" panose="02020603050405020304" pitchFamily="18" charset="0"/>
            </a:endParaRPr>
          </a:p>
          <a:p>
            <a:pPr marL="800100" indent="-342900">
              <a:lnSpc>
                <a:spcPct val="107000"/>
              </a:lnSpc>
              <a:spcAft>
                <a:spcPts val="0"/>
              </a:spcAft>
              <a:buFont typeface="Arial" panose="020B0604020202020204" pitchFamily="34" charset="0"/>
              <a:buChar char="•"/>
            </a:pPr>
            <a:r>
              <a:rPr lang="en-GB" sz="2400" dirty="0">
                <a:solidFill>
                  <a:schemeClr val="bg2">
                    <a:lumMod val="25000"/>
                  </a:schemeClr>
                </a:solidFill>
                <a:latin typeface="Verdana" panose="020B0604030504040204" pitchFamily="34" charset="0"/>
                <a:ea typeface="Verdana" panose="020B0604030504040204" pitchFamily="34" charset="0"/>
                <a:cs typeface="Calibri" panose="020F0502020204030204" pitchFamily="34" charset="0"/>
              </a:rPr>
              <a:t>To consider the role of bystanders and ways in which bystanders can intervene</a:t>
            </a:r>
            <a:endParaRPr lang="en-GB" sz="2400" dirty="0">
              <a:solidFill>
                <a:schemeClr val="bg2">
                  <a:lumMod val="25000"/>
                </a:schemeClr>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C080C65-C27F-2B0B-9976-9F2E22E05056}"/>
              </a:ext>
            </a:extLst>
          </p:cNvPr>
          <p:cNvSpPr txBox="1"/>
          <p:nvPr/>
        </p:nvSpPr>
        <p:spPr>
          <a:xfrm>
            <a:off x="1919536" y="3325395"/>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Success Criteria</a:t>
            </a:r>
          </a:p>
        </p:txBody>
      </p:sp>
      <p:sp>
        <p:nvSpPr>
          <p:cNvPr id="6" name="TextBox 5">
            <a:extLst>
              <a:ext uri="{FF2B5EF4-FFF2-40B4-BE49-F238E27FC236}">
                <a16:creationId xmlns:a16="http://schemas.microsoft.com/office/drawing/2014/main" id="{D39865AD-8303-220F-8143-1DA2CA7E562B}"/>
              </a:ext>
            </a:extLst>
          </p:cNvPr>
          <p:cNvSpPr txBox="1"/>
          <p:nvPr/>
        </p:nvSpPr>
        <p:spPr>
          <a:xfrm>
            <a:off x="1811524" y="4341058"/>
            <a:ext cx="8460940" cy="2428422"/>
          </a:xfrm>
          <a:prstGeom prst="rect">
            <a:avLst/>
          </a:prstGeom>
          <a:noFill/>
        </p:spPr>
        <p:txBody>
          <a:bodyPr wrap="square">
            <a:spAutoFit/>
          </a:bodyPr>
          <a:lstStyle/>
          <a:p>
            <a:pPr marL="285750" indent="-285750">
              <a:lnSpc>
                <a:spcPct val="107000"/>
              </a:lnSpc>
              <a:buSzPct val="150000"/>
              <a:buFont typeface="Arial" panose="020B0604020202020204" pitchFamily="34" charset="0"/>
              <a:buChar char="•"/>
              <a:tabLst>
                <a:tab pos="228600" algn="l"/>
              </a:tabLst>
            </a:pPr>
            <a:r>
              <a:rPr lang="en-GB" sz="2400" dirty="0">
                <a:solidFill>
                  <a:schemeClr val="bg2">
                    <a:lumMod val="25000"/>
                  </a:schemeClr>
                </a:solidFill>
                <a:latin typeface="Verdana" panose="020B0604030504040204" pitchFamily="34" charset="0"/>
                <a:ea typeface="Verdana" panose="020B0604030504040204" pitchFamily="34" charset="0"/>
                <a:cs typeface="Calibri" panose="020F0502020204030204" pitchFamily="34" charset="0"/>
              </a:rPr>
              <a:t>I can describe how people might feel when they read comments or messages which are nasty or hurtful</a:t>
            </a:r>
          </a:p>
          <a:p>
            <a:pPr marL="285750" indent="-285750">
              <a:lnSpc>
                <a:spcPct val="107000"/>
              </a:lnSpc>
              <a:buSzPct val="150000"/>
              <a:buFont typeface="Arial" panose="020B0604020202020204" pitchFamily="34" charset="0"/>
              <a:buChar char="•"/>
              <a:tabLst>
                <a:tab pos="228600" algn="l"/>
              </a:tabLst>
            </a:pPr>
            <a:r>
              <a:rPr lang="en-GB" sz="2400" dirty="0">
                <a:solidFill>
                  <a:schemeClr val="bg2">
                    <a:lumMod val="25000"/>
                  </a:schemeClr>
                </a:solidFill>
                <a:latin typeface="Verdana" panose="020B0604030504040204" pitchFamily="34" charset="0"/>
                <a:ea typeface="Verdana" panose="020B0604030504040204" pitchFamily="34" charset="0"/>
                <a:cs typeface="Calibri" panose="020F0502020204030204" pitchFamily="34" charset="0"/>
              </a:rPr>
              <a:t>I can discuss some options that I could take to be an active bystander when I see someone making nasty comments online</a:t>
            </a:r>
            <a:endParaRPr lang="en-GB" sz="2400" dirty="0">
              <a:solidFill>
                <a:schemeClr val="bg2">
                  <a:lumMod val="25000"/>
                </a:schemeClr>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0513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188641"/>
            <a:ext cx="8352928"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GROUP CHAT</a:t>
            </a:r>
          </a:p>
        </p:txBody>
      </p:sp>
      <p:sp>
        <p:nvSpPr>
          <p:cNvPr id="6" name="TextBox 5"/>
          <p:cNvSpPr txBox="1"/>
          <p:nvPr/>
        </p:nvSpPr>
        <p:spPr>
          <a:xfrm>
            <a:off x="772160" y="1340769"/>
            <a:ext cx="10485120" cy="4893647"/>
          </a:xfrm>
          <a:prstGeom prst="rect">
            <a:avLst/>
          </a:prstGeom>
          <a:noFill/>
        </p:spPr>
        <p:txBody>
          <a:bodyPr wrap="square" rtlCol="0">
            <a:spAutoFit/>
          </a:bodyPr>
          <a:lstStyle/>
          <a:p>
            <a:pPr algn="ctr"/>
            <a:r>
              <a:rPr lang="en-GB" sz="3900" dirty="0">
                <a:solidFill>
                  <a:schemeClr val="bg2">
                    <a:lumMod val="25000"/>
                  </a:schemeClr>
                </a:solidFill>
                <a:latin typeface="Verdana" panose="020B0604030504040204" pitchFamily="34" charset="0"/>
                <a:ea typeface="Verdana" panose="020B0604030504040204" pitchFamily="34" charset="0"/>
              </a:rPr>
              <a:t>You are part of a group chat with friends from school. Someone in the group starts to make fun of another friend. Their comments are really nasty. Some of the others are laughing and making similar remarks. Your friend doesn’t respond although you can see that they have read the comments.</a:t>
            </a:r>
          </a:p>
        </p:txBody>
      </p:sp>
    </p:spTree>
    <p:extLst>
      <p:ext uri="{BB962C8B-B14F-4D97-AF65-F5344CB8AC3E}">
        <p14:creationId xmlns:p14="http://schemas.microsoft.com/office/powerpoint/2010/main" val="354494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253098"/>
            <a:ext cx="8352928"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TRAIN OF THOUGHT</a:t>
            </a:r>
          </a:p>
        </p:txBody>
      </p:sp>
      <p:sp>
        <p:nvSpPr>
          <p:cNvPr id="6" name="TextBox 5"/>
          <p:cNvSpPr txBox="1"/>
          <p:nvPr/>
        </p:nvSpPr>
        <p:spPr>
          <a:xfrm>
            <a:off x="579120" y="1484784"/>
            <a:ext cx="10922000" cy="4939814"/>
          </a:xfrm>
          <a:prstGeom prst="rect">
            <a:avLst/>
          </a:prstGeom>
          <a:noFill/>
        </p:spPr>
        <p:txBody>
          <a:bodyPr wrap="square" rtlCol="0">
            <a:spAutoFit/>
          </a:bodyPr>
          <a:lstStyle/>
          <a:p>
            <a:pPr algn="ctr"/>
            <a:r>
              <a:rPr lang="en-GB" sz="3500" dirty="0">
                <a:solidFill>
                  <a:schemeClr val="bg2">
                    <a:lumMod val="25000"/>
                  </a:schemeClr>
                </a:solidFill>
                <a:latin typeface="Verdana" panose="020B0604030504040204" pitchFamily="34" charset="0"/>
                <a:ea typeface="Verdana" panose="020B0604030504040204" pitchFamily="34" charset="0"/>
              </a:rPr>
              <a:t>Why are they doing this? … I feel bad about what is happening … Why isn’t anyone challenging it?  We’re all meant to be friends ... And why didn’t my friend respond? … Is it my place to get involved? … If I say something will I be next? … But I feel really uncomfortable when I see someone treated like this … Is this any of my business? …</a:t>
            </a:r>
          </a:p>
          <a:p>
            <a:pPr algn="ctr"/>
            <a:r>
              <a:rPr lang="en-GB" sz="3500" dirty="0">
                <a:solidFill>
                  <a:schemeClr val="bg2">
                    <a:lumMod val="25000"/>
                  </a:schemeClr>
                </a:solidFill>
                <a:latin typeface="Verdana" panose="020B0604030504040204" pitchFamily="34" charset="0"/>
                <a:ea typeface="Verdana" panose="020B0604030504040204" pitchFamily="34" charset="0"/>
              </a:rPr>
              <a:t>What should I do?</a:t>
            </a:r>
          </a:p>
        </p:txBody>
      </p:sp>
    </p:spTree>
    <p:extLst>
      <p:ext uri="{BB962C8B-B14F-4D97-AF65-F5344CB8AC3E}">
        <p14:creationId xmlns:p14="http://schemas.microsoft.com/office/powerpoint/2010/main" val="69355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1059994"/>
            <a:ext cx="8352928" cy="2862322"/>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Insulting a person online isn’t as bad as doing it to their face</a:t>
            </a:r>
          </a:p>
        </p:txBody>
      </p:sp>
      <p:sp>
        <p:nvSpPr>
          <p:cNvPr id="5" name="TextBox 4"/>
          <p:cNvSpPr txBox="1"/>
          <p:nvPr/>
        </p:nvSpPr>
        <p:spPr>
          <a:xfrm>
            <a:off x="375920" y="5013176"/>
            <a:ext cx="11440160" cy="646331"/>
          </a:xfrm>
          <a:prstGeom prst="rect">
            <a:avLst/>
          </a:prstGeom>
          <a:noFill/>
        </p:spPr>
        <p:txBody>
          <a:bodyPr wrap="square" rtlCol="0">
            <a:spAutoFit/>
          </a:bodyPr>
          <a:lstStyle/>
          <a:p>
            <a:pPr algn="ctr"/>
            <a:r>
              <a:rPr lang="en-GB" sz="3600" b="1" dirty="0">
                <a:latin typeface="Verdana" panose="020B0604030504040204" pitchFamily="34" charset="0"/>
                <a:ea typeface="Verdana" panose="020B0604030504040204" pitchFamily="34" charset="0"/>
              </a:rPr>
              <a:t>AGREE --- UNSURE --- DISAGREE</a:t>
            </a:r>
          </a:p>
        </p:txBody>
      </p:sp>
    </p:spTree>
    <p:extLst>
      <p:ext uri="{BB962C8B-B14F-4D97-AF65-F5344CB8AC3E}">
        <p14:creationId xmlns:p14="http://schemas.microsoft.com/office/powerpoint/2010/main" val="229080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88641"/>
            <a:ext cx="11602720"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GROUP CHAT - DISCUSSION</a:t>
            </a:r>
          </a:p>
        </p:txBody>
      </p:sp>
      <p:sp>
        <p:nvSpPr>
          <p:cNvPr id="6" name="TextBox 5"/>
          <p:cNvSpPr txBox="1"/>
          <p:nvPr/>
        </p:nvSpPr>
        <p:spPr>
          <a:xfrm>
            <a:off x="497840" y="1351279"/>
            <a:ext cx="11155680" cy="4893647"/>
          </a:xfrm>
          <a:prstGeom prst="rect">
            <a:avLst/>
          </a:prstGeom>
          <a:noFill/>
        </p:spPr>
        <p:txBody>
          <a:bodyPr wrap="square" rtlCol="0">
            <a:spAutoFit/>
          </a:bodyPr>
          <a:lstStyle/>
          <a:p>
            <a:pPr algn="ctr"/>
            <a:r>
              <a:rPr lang="en-GB" sz="3900" dirty="0">
                <a:solidFill>
                  <a:schemeClr val="bg2">
                    <a:lumMod val="25000"/>
                  </a:schemeClr>
                </a:solidFill>
                <a:latin typeface="Verdana" panose="020B0604030504040204" pitchFamily="34" charset="0"/>
                <a:ea typeface="Verdana" panose="020B0604030504040204" pitchFamily="34" charset="0"/>
              </a:rPr>
              <a:t>You are part of a group chat with friends from school. Someone in the group starts to make fun of another friend. Their comments are really nasty. Some of the others are laughing and making similar remarks. Your friend doesn’t respond although you can see that they have read the comments.</a:t>
            </a:r>
          </a:p>
        </p:txBody>
      </p:sp>
    </p:spTree>
    <p:extLst>
      <p:ext uri="{BB962C8B-B14F-4D97-AF65-F5344CB8AC3E}">
        <p14:creationId xmlns:p14="http://schemas.microsoft.com/office/powerpoint/2010/main" val="287316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6080" y="42620"/>
            <a:ext cx="11379200" cy="1015663"/>
          </a:xfrm>
          <a:prstGeom prst="rect">
            <a:avLst/>
          </a:prstGeom>
          <a:noFill/>
        </p:spPr>
        <p:txBody>
          <a:bodyPr wrap="square" rtlCol="0">
            <a:spAutoFit/>
          </a:bodyPr>
          <a:lstStyle/>
          <a:p>
            <a:r>
              <a:rPr lang="en-GB" sz="6000" dirty="0">
                <a:solidFill>
                  <a:srgbClr val="002060"/>
                </a:solidFill>
                <a:latin typeface="Verdana" panose="020B0604030504040204" pitchFamily="34" charset="0"/>
                <a:ea typeface="Verdana" panose="020B0604030504040204" pitchFamily="34" charset="0"/>
              </a:rPr>
              <a:t>OPTIONS</a:t>
            </a:r>
          </a:p>
        </p:txBody>
      </p:sp>
      <p:sp>
        <p:nvSpPr>
          <p:cNvPr id="7" name="TextBox 6"/>
          <p:cNvSpPr txBox="1"/>
          <p:nvPr/>
        </p:nvSpPr>
        <p:spPr>
          <a:xfrm>
            <a:off x="386080" y="1058283"/>
            <a:ext cx="5426849" cy="5478423"/>
          </a:xfrm>
          <a:prstGeom prst="rect">
            <a:avLst/>
          </a:prstGeom>
          <a:noFill/>
        </p:spPr>
        <p:txBody>
          <a:bodyPr wrap="square" rtlCol="0">
            <a:spAutoFit/>
          </a:bodyPr>
          <a:lstStyle/>
          <a:p>
            <a:r>
              <a:rPr lang="en-GB" sz="2500" dirty="0">
                <a:solidFill>
                  <a:schemeClr val="bg2">
                    <a:lumMod val="25000"/>
                  </a:schemeClr>
                </a:solidFill>
                <a:latin typeface="Verdana" panose="020B0604030504040204" pitchFamily="34" charset="0"/>
                <a:ea typeface="Verdana" panose="020B0604030504040204" pitchFamily="34" charset="0"/>
              </a:rPr>
              <a:t>1. Do nothing.  It’s none of your business.</a:t>
            </a:r>
          </a:p>
          <a:p>
            <a:endParaRPr lang="en-GB" sz="2500" dirty="0">
              <a:solidFill>
                <a:schemeClr val="bg2">
                  <a:lumMod val="25000"/>
                </a:schemeClr>
              </a:solidFill>
              <a:latin typeface="Verdana" panose="020B0604030504040204" pitchFamily="34" charset="0"/>
              <a:ea typeface="Verdana" panose="020B0604030504040204" pitchFamily="34" charset="0"/>
            </a:endParaRPr>
          </a:p>
          <a:p>
            <a:pPr lvl="0"/>
            <a:r>
              <a:rPr lang="en-GB" sz="2500" dirty="0">
                <a:solidFill>
                  <a:schemeClr val="bg2">
                    <a:lumMod val="25000"/>
                  </a:schemeClr>
                </a:solidFill>
                <a:latin typeface="Verdana" panose="020B0604030504040204" pitchFamily="34" charset="0"/>
                <a:ea typeface="Verdana" panose="020B0604030504040204" pitchFamily="34" charset="0"/>
              </a:rPr>
              <a:t>2. Try to change the subject in the group chat.</a:t>
            </a:r>
          </a:p>
          <a:p>
            <a:endParaRPr lang="en-GB" sz="2500" dirty="0">
              <a:solidFill>
                <a:schemeClr val="bg2">
                  <a:lumMod val="25000"/>
                </a:schemeClr>
              </a:solidFill>
              <a:latin typeface="Verdana" panose="020B0604030504040204" pitchFamily="34" charset="0"/>
              <a:ea typeface="Verdana" panose="020B0604030504040204" pitchFamily="34" charset="0"/>
            </a:endParaRPr>
          </a:p>
          <a:p>
            <a:pPr lvl="0"/>
            <a:r>
              <a:rPr lang="en-GB" sz="2500" dirty="0">
                <a:solidFill>
                  <a:schemeClr val="bg2">
                    <a:lumMod val="25000"/>
                  </a:schemeClr>
                </a:solidFill>
                <a:latin typeface="Verdana" panose="020B0604030504040204" pitchFamily="34" charset="0"/>
                <a:ea typeface="Verdana" panose="020B0604030504040204" pitchFamily="34" charset="0"/>
              </a:rPr>
              <a:t>3. </a:t>
            </a:r>
            <a:r>
              <a:rPr lang="en-US" sz="2500" dirty="0">
                <a:solidFill>
                  <a:schemeClr val="bg2">
                    <a:lumMod val="25000"/>
                  </a:schemeClr>
                </a:solidFill>
                <a:latin typeface="Verdana" panose="020B0604030504040204" pitchFamily="34" charset="0"/>
                <a:ea typeface="Verdana" panose="020B0604030504040204" pitchFamily="34" charset="0"/>
              </a:rPr>
              <a:t>Remove yourself from the group and contact your </a:t>
            </a:r>
            <a:r>
              <a:rPr lang="en-GB" sz="2500" dirty="0">
                <a:solidFill>
                  <a:schemeClr val="bg2">
                    <a:lumMod val="25000"/>
                  </a:schemeClr>
                </a:solidFill>
                <a:latin typeface="Verdana" panose="020B0604030504040204" pitchFamily="34" charset="0"/>
                <a:ea typeface="Verdana" panose="020B0604030504040204" pitchFamily="34" charset="0"/>
              </a:rPr>
              <a:t>friend to let them know you don’t agree with what was being said.</a:t>
            </a:r>
          </a:p>
          <a:p>
            <a:pPr lvl="0"/>
            <a:endParaRPr lang="en-GB" sz="2500" dirty="0">
              <a:solidFill>
                <a:schemeClr val="bg2">
                  <a:lumMod val="25000"/>
                </a:schemeClr>
              </a:solidFill>
              <a:latin typeface="Verdana" panose="020B0604030504040204" pitchFamily="34" charset="0"/>
              <a:ea typeface="Verdana" panose="020B0604030504040204" pitchFamily="34" charset="0"/>
            </a:endParaRPr>
          </a:p>
          <a:p>
            <a:r>
              <a:rPr lang="en-GB" sz="2500" dirty="0">
                <a:solidFill>
                  <a:schemeClr val="bg2">
                    <a:lumMod val="25000"/>
                  </a:schemeClr>
                </a:solidFill>
                <a:latin typeface="Verdana" panose="020B0604030504040204" pitchFamily="34" charset="0"/>
                <a:ea typeface="Verdana" panose="020B0604030504040204" pitchFamily="34" charset="0"/>
              </a:rPr>
              <a:t>4. Post on the chat that you think what they’re saying and doing is wrong.</a:t>
            </a:r>
          </a:p>
        </p:txBody>
      </p:sp>
      <p:sp>
        <p:nvSpPr>
          <p:cNvPr id="8" name="TextBox 7"/>
          <p:cNvSpPr txBox="1"/>
          <p:nvPr/>
        </p:nvSpPr>
        <p:spPr>
          <a:xfrm>
            <a:off x="6217216" y="1058283"/>
            <a:ext cx="5355024" cy="5093702"/>
          </a:xfrm>
          <a:prstGeom prst="rect">
            <a:avLst/>
          </a:prstGeom>
          <a:noFill/>
        </p:spPr>
        <p:txBody>
          <a:bodyPr wrap="square" rtlCol="0">
            <a:spAutoFit/>
          </a:bodyPr>
          <a:lstStyle/>
          <a:p>
            <a:r>
              <a:rPr lang="en-GB" sz="2500" dirty="0">
                <a:solidFill>
                  <a:schemeClr val="bg2">
                    <a:lumMod val="25000"/>
                  </a:schemeClr>
                </a:solidFill>
                <a:latin typeface="Verdana" panose="020B0604030504040204" pitchFamily="34" charset="0"/>
                <a:ea typeface="Verdana" panose="020B0604030504040204" pitchFamily="34" charset="0"/>
              </a:rPr>
              <a:t>5. Outwith the group chat, speak to some of your friends who didn’t comment, and ask whether they think what’s happening is fair. Discuss together what you should do.</a:t>
            </a:r>
          </a:p>
          <a:p>
            <a:endParaRPr lang="en-GB" sz="2500" dirty="0">
              <a:solidFill>
                <a:schemeClr val="bg2">
                  <a:lumMod val="25000"/>
                </a:schemeClr>
              </a:solidFill>
              <a:latin typeface="Verdana" panose="020B0604030504040204" pitchFamily="34" charset="0"/>
              <a:ea typeface="Verdana" panose="020B0604030504040204" pitchFamily="34" charset="0"/>
            </a:endParaRPr>
          </a:p>
          <a:p>
            <a:r>
              <a:rPr lang="en-GB" sz="2500" dirty="0">
                <a:solidFill>
                  <a:schemeClr val="bg2">
                    <a:lumMod val="25000"/>
                  </a:schemeClr>
                </a:solidFill>
                <a:latin typeface="Verdana" panose="020B0604030504040204" pitchFamily="34" charset="0"/>
                <a:ea typeface="Verdana" panose="020B0604030504040204" pitchFamily="34" charset="0"/>
              </a:rPr>
              <a:t>6. Talk about your concerns with a parent/carer or a teacher/adult you trust and ask their advice on what to do.</a:t>
            </a:r>
          </a:p>
          <a:p>
            <a:endParaRPr lang="en-GB" sz="2500" dirty="0">
              <a:solidFill>
                <a:schemeClr val="bg2">
                  <a:lumMod val="25000"/>
                </a:schemeClr>
              </a:solidFill>
              <a:latin typeface="Verdana" panose="020B0604030504040204" pitchFamily="34" charset="0"/>
              <a:ea typeface="Verdana" panose="020B0604030504040204" pitchFamily="34" charset="0"/>
            </a:endParaRPr>
          </a:p>
          <a:p>
            <a:r>
              <a:rPr lang="en-GB" sz="2500" dirty="0">
                <a:solidFill>
                  <a:schemeClr val="bg2">
                    <a:lumMod val="25000"/>
                  </a:schemeClr>
                </a:solidFill>
                <a:latin typeface="Verdana" panose="020B0604030504040204" pitchFamily="34" charset="0"/>
                <a:ea typeface="Verdana" panose="020B0604030504040204" pitchFamily="34" charset="0"/>
              </a:rPr>
              <a:t>7. Personal Option.</a:t>
            </a:r>
          </a:p>
        </p:txBody>
      </p:sp>
    </p:spTree>
    <p:extLst>
      <p:ext uri="{BB962C8B-B14F-4D97-AF65-F5344CB8AC3E}">
        <p14:creationId xmlns:p14="http://schemas.microsoft.com/office/powerpoint/2010/main" val="311434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056467-E77C-C6F1-01A6-5329EADBE83A}"/>
              </a:ext>
            </a:extLst>
          </p:cNvPr>
          <p:cNvSpPr txBox="1"/>
          <p:nvPr/>
        </p:nvSpPr>
        <p:spPr>
          <a:xfrm>
            <a:off x="447040" y="1"/>
            <a:ext cx="9825424" cy="1015663"/>
          </a:xfrm>
          <a:prstGeom prst="rect">
            <a:avLst/>
          </a:prstGeom>
          <a:noFill/>
        </p:spPr>
        <p:txBody>
          <a:bodyPr wrap="square" rtlCol="0">
            <a:spAutoFit/>
          </a:bodyPr>
          <a:lstStyle/>
          <a:p>
            <a:r>
              <a:rPr lang="en-GB" sz="6000" dirty="0">
                <a:solidFill>
                  <a:schemeClr val="accent1">
                    <a:lumMod val="50000"/>
                  </a:schemeClr>
                </a:solidFill>
                <a:latin typeface="Verdana" panose="020B0604030504040204" pitchFamily="34" charset="0"/>
                <a:ea typeface="Verdana" panose="020B0604030504040204" pitchFamily="34" charset="0"/>
              </a:rPr>
              <a:t>CONCLUSION</a:t>
            </a:r>
          </a:p>
        </p:txBody>
      </p:sp>
      <p:sp>
        <p:nvSpPr>
          <p:cNvPr id="7" name="TextBox 6">
            <a:extLst>
              <a:ext uri="{FF2B5EF4-FFF2-40B4-BE49-F238E27FC236}">
                <a16:creationId xmlns:a16="http://schemas.microsoft.com/office/drawing/2014/main" id="{CF4B6989-D3F2-9E97-A3B8-E2125F74F932}"/>
              </a:ext>
            </a:extLst>
          </p:cNvPr>
          <p:cNvSpPr txBox="1"/>
          <p:nvPr/>
        </p:nvSpPr>
        <p:spPr>
          <a:xfrm>
            <a:off x="650240" y="1075403"/>
            <a:ext cx="10759440" cy="5632311"/>
          </a:xfrm>
          <a:prstGeom prst="rect">
            <a:avLst/>
          </a:prstGeom>
          <a:noFill/>
        </p:spPr>
        <p:txBody>
          <a:bodyPr wrap="square">
            <a:spAutoFit/>
          </a:bodyPr>
          <a:lstStyle/>
          <a:p>
            <a:pPr marL="342900" indent="-342900">
              <a:buFont typeface="Wingdings" panose="05000000000000000000" pitchFamily="2" charset="2"/>
              <a:buChar char="ü"/>
            </a:pPr>
            <a:r>
              <a:rPr lang="en-GB" sz="2400" dirty="0">
                <a:solidFill>
                  <a:schemeClr val="bg2">
                    <a:lumMod val="25000"/>
                  </a:schemeClr>
                </a:solidFill>
                <a:latin typeface="Verdana" panose="020B0604030504040204" pitchFamily="34" charset="0"/>
                <a:ea typeface="Verdana" panose="020B0604030504040204" pitchFamily="34" charset="0"/>
              </a:rPr>
              <a:t>Being abusive to someone else whether online or face to face is not right and is hurtful.</a:t>
            </a:r>
          </a:p>
          <a:p>
            <a:pPr marL="342900" indent="-342900">
              <a:buFont typeface="Wingdings" panose="05000000000000000000" pitchFamily="2" charset="2"/>
              <a:buChar char="ü"/>
            </a:pPr>
            <a:endParaRPr lang="en-GB" sz="2400" dirty="0">
              <a:solidFill>
                <a:schemeClr val="bg2">
                  <a:lumMod val="25000"/>
                </a:schemeClr>
              </a:solidFill>
              <a:latin typeface="Verdana" panose="020B0604030504040204" pitchFamily="34" charset="0"/>
              <a:ea typeface="Verdana" panose="020B0604030504040204" pitchFamily="34" charset="0"/>
            </a:endParaRPr>
          </a:p>
          <a:p>
            <a:pPr marL="342900" indent="-342900">
              <a:buFont typeface="Wingdings" panose="05000000000000000000" pitchFamily="2" charset="2"/>
              <a:buChar char="ü"/>
            </a:pPr>
            <a:r>
              <a:rPr lang="en-GB" sz="2400" dirty="0">
                <a:solidFill>
                  <a:schemeClr val="bg2">
                    <a:lumMod val="25000"/>
                  </a:schemeClr>
                </a:solidFill>
                <a:latin typeface="Verdana" panose="020B0604030504040204" pitchFamily="34" charset="0"/>
                <a:ea typeface="Verdana" panose="020B0604030504040204" pitchFamily="34" charset="0"/>
              </a:rPr>
              <a:t>There are many reasons why a person might choose to be abusive. Whatever the reason given, there is never an excuse to do this.</a:t>
            </a:r>
          </a:p>
          <a:p>
            <a:pPr marL="342900" indent="-342900">
              <a:buFont typeface="Wingdings" panose="05000000000000000000" pitchFamily="2" charset="2"/>
              <a:buChar char="ü"/>
            </a:pPr>
            <a:endParaRPr lang="en-GB" sz="2400" dirty="0">
              <a:solidFill>
                <a:schemeClr val="bg2">
                  <a:lumMod val="25000"/>
                </a:schemeClr>
              </a:solidFill>
              <a:latin typeface="Verdana" panose="020B0604030504040204" pitchFamily="34" charset="0"/>
              <a:ea typeface="Verdana" panose="020B0604030504040204" pitchFamily="34" charset="0"/>
            </a:endParaRPr>
          </a:p>
          <a:p>
            <a:pPr marL="342900" indent="-342900">
              <a:buFont typeface="Wingdings" panose="05000000000000000000" pitchFamily="2" charset="2"/>
              <a:buChar char="ü"/>
            </a:pPr>
            <a:r>
              <a:rPr lang="en-GB" sz="2400" dirty="0">
                <a:solidFill>
                  <a:schemeClr val="bg2">
                    <a:lumMod val="25000"/>
                  </a:schemeClr>
                </a:solidFill>
                <a:latin typeface="Verdana" panose="020B0604030504040204" pitchFamily="34" charset="0"/>
                <a:ea typeface="Verdana" panose="020B0604030504040204" pitchFamily="34" charset="0"/>
              </a:rPr>
              <a:t>A person who is being abused can be impacted in a variety of ways that will be harmful to their mental and physical health.</a:t>
            </a:r>
          </a:p>
          <a:p>
            <a:pPr marL="342900" indent="-342900">
              <a:buFont typeface="Wingdings" panose="05000000000000000000" pitchFamily="2" charset="2"/>
              <a:buChar char="ü"/>
            </a:pPr>
            <a:endParaRPr lang="en-GB" sz="2400" dirty="0">
              <a:solidFill>
                <a:schemeClr val="bg2">
                  <a:lumMod val="25000"/>
                </a:schemeClr>
              </a:solidFill>
              <a:latin typeface="Verdana" panose="020B0604030504040204" pitchFamily="34" charset="0"/>
              <a:ea typeface="Verdana" panose="020B0604030504040204" pitchFamily="34" charset="0"/>
            </a:endParaRPr>
          </a:p>
          <a:p>
            <a:pPr marL="342900" indent="-342900">
              <a:buFont typeface="Wingdings" panose="05000000000000000000" pitchFamily="2" charset="2"/>
              <a:buChar char="ü"/>
            </a:pPr>
            <a:r>
              <a:rPr lang="en-GB" sz="2400" dirty="0">
                <a:solidFill>
                  <a:schemeClr val="bg2">
                    <a:lumMod val="25000"/>
                  </a:schemeClr>
                </a:solidFill>
                <a:latin typeface="Verdana" panose="020B0604030504040204" pitchFamily="34" charset="0"/>
                <a:ea typeface="Verdana" panose="020B0604030504040204" pitchFamily="34" charset="0"/>
              </a:rPr>
              <a:t>There are a number of options we can choose from to challenge behaviour when we don’t agree with it.</a:t>
            </a:r>
          </a:p>
          <a:p>
            <a:pPr marL="342900" indent="-342900">
              <a:buFont typeface="Wingdings" panose="05000000000000000000" pitchFamily="2" charset="2"/>
              <a:buChar char="ü"/>
            </a:pPr>
            <a:endParaRPr lang="en-GB" sz="2400" dirty="0">
              <a:solidFill>
                <a:schemeClr val="bg2">
                  <a:lumMod val="25000"/>
                </a:schemeClr>
              </a:solidFill>
              <a:latin typeface="Verdana" panose="020B0604030504040204" pitchFamily="34" charset="0"/>
              <a:ea typeface="Verdana" panose="020B0604030504040204" pitchFamily="34" charset="0"/>
            </a:endParaRPr>
          </a:p>
          <a:p>
            <a:pPr marL="342900" indent="-342900">
              <a:buFont typeface="Wingdings" panose="05000000000000000000" pitchFamily="2" charset="2"/>
              <a:buChar char="ü"/>
            </a:pPr>
            <a:r>
              <a:rPr lang="en-GB" sz="2400" dirty="0">
                <a:solidFill>
                  <a:schemeClr val="bg2">
                    <a:lumMod val="25000"/>
                  </a:schemeClr>
                </a:solidFill>
                <a:latin typeface="Verdana" panose="020B0604030504040204" pitchFamily="34" charset="0"/>
                <a:ea typeface="Verdana" panose="020B0604030504040204" pitchFamily="34" charset="0"/>
              </a:rPr>
              <a:t>We have a responsibility to help our friends and keep ourselves safe</a:t>
            </a:r>
          </a:p>
        </p:txBody>
      </p:sp>
    </p:spTree>
    <p:extLst>
      <p:ext uri="{BB962C8B-B14F-4D97-AF65-F5344CB8AC3E}">
        <p14:creationId xmlns:p14="http://schemas.microsoft.com/office/powerpoint/2010/main" val="370432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82953"/>
            <a:ext cx="11206480" cy="923330"/>
          </a:xfrm>
          <a:prstGeom prst="rect">
            <a:avLst/>
          </a:prstGeom>
          <a:noFill/>
        </p:spPr>
        <p:txBody>
          <a:bodyPr wrap="square" rtlCol="0">
            <a:spAutoFit/>
          </a:bodyPr>
          <a:lstStyle/>
          <a:p>
            <a:pPr algn="ctr"/>
            <a:r>
              <a:rPr lang="en-GB" sz="5400" dirty="0">
                <a:solidFill>
                  <a:srgbClr val="002060"/>
                </a:solidFill>
                <a:latin typeface="Verdana" panose="020B0604030504040204" pitchFamily="34" charset="0"/>
                <a:ea typeface="Verdana" panose="020B0604030504040204" pitchFamily="34" charset="0"/>
              </a:rPr>
              <a:t>WHERE CAN I GET SUPPORT?</a:t>
            </a:r>
          </a:p>
        </p:txBody>
      </p:sp>
      <p:sp>
        <p:nvSpPr>
          <p:cNvPr id="6" name="TextBox 5"/>
          <p:cNvSpPr txBox="1"/>
          <p:nvPr/>
        </p:nvSpPr>
        <p:spPr>
          <a:xfrm>
            <a:off x="1631504" y="1081542"/>
            <a:ext cx="8856984" cy="4893647"/>
          </a:xfrm>
          <a:prstGeom prst="rect">
            <a:avLst/>
          </a:prstGeom>
          <a:noFill/>
        </p:spPr>
        <p:txBody>
          <a:bodyPr wrap="square" rtlCol="0">
            <a:spAutoFit/>
          </a:bodyPr>
          <a:lstStyle/>
          <a:p>
            <a:pPr lvl="0" algn="ctr"/>
            <a:r>
              <a:rPr lang="en-GB" sz="3200" dirty="0">
                <a:solidFill>
                  <a:schemeClr val="bg1"/>
                </a:solidFill>
                <a:latin typeface="Calibri"/>
              </a:rPr>
              <a:t> </a:t>
            </a:r>
            <a:r>
              <a:rPr lang="en-GB" sz="2800" dirty="0">
                <a:solidFill>
                  <a:schemeClr val="bg2">
                    <a:lumMod val="25000"/>
                  </a:schemeClr>
                </a:solidFill>
                <a:latin typeface="Calibri"/>
              </a:rPr>
              <a:t>Pastoral Care/guidance/pupil support staff </a:t>
            </a:r>
          </a:p>
          <a:p>
            <a:pPr lvl="0" algn="ctr"/>
            <a:endParaRPr lang="en-GB" sz="2800" dirty="0">
              <a:solidFill>
                <a:schemeClr val="bg1"/>
              </a:solidFill>
              <a:latin typeface="Calibri"/>
            </a:endParaRPr>
          </a:p>
          <a:p>
            <a:pPr lvl="0" algn="ctr"/>
            <a:r>
              <a:rPr lang="en-GB" sz="2800" dirty="0" err="1">
                <a:solidFill>
                  <a:schemeClr val="bg2">
                    <a:lumMod val="25000"/>
                  </a:schemeClr>
                </a:solidFill>
                <a:latin typeface="Calibri"/>
              </a:rPr>
              <a:t>Childline</a:t>
            </a:r>
            <a:r>
              <a:rPr lang="en-GB" sz="2800" dirty="0">
                <a:solidFill>
                  <a:schemeClr val="bg2">
                    <a:lumMod val="25000"/>
                  </a:schemeClr>
                </a:solidFill>
                <a:latin typeface="Calibri"/>
              </a:rPr>
              <a:t> 0800 1111 </a:t>
            </a:r>
            <a:r>
              <a:rPr lang="en-GB" sz="2800" dirty="0">
                <a:solidFill>
                  <a:schemeClr val="bg1"/>
                </a:solidFill>
                <a:latin typeface="Calibri"/>
                <a:hlinkClick r:id="rId3"/>
              </a:rPr>
              <a:t>https://www.childline.org.uk/get-support/</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Respect Me </a:t>
            </a:r>
            <a:r>
              <a:rPr lang="en-GB" sz="2800" dirty="0">
                <a:solidFill>
                  <a:schemeClr val="bg1"/>
                </a:solidFill>
                <a:latin typeface="Calibri"/>
                <a:hlinkClick r:id="rId4"/>
              </a:rPr>
              <a:t>https://respectme.org.uk/</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Young Minds </a:t>
            </a:r>
            <a:r>
              <a:rPr lang="en-GB" sz="2800" dirty="0">
                <a:solidFill>
                  <a:schemeClr val="bg1"/>
                </a:solidFill>
                <a:latin typeface="Calibri"/>
                <a:hlinkClick r:id="rId5"/>
              </a:rPr>
              <a:t>https://youngminds.org.uk/find-help/feelings-and-symptoms/bullying/</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Local organisations to be included</a:t>
            </a:r>
          </a:p>
        </p:txBody>
      </p:sp>
    </p:spTree>
    <p:extLst>
      <p:ext uri="{BB962C8B-B14F-4D97-AF65-F5344CB8AC3E}">
        <p14:creationId xmlns:p14="http://schemas.microsoft.com/office/powerpoint/2010/main" val="1766874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603</Words>
  <Application>Microsoft Office PowerPoint</Application>
  <PresentationFormat>Widescreen</PresentationFormat>
  <Paragraphs>62</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Marshall</dc:creator>
  <cp:lastModifiedBy>Laura Marshall</cp:lastModifiedBy>
  <cp:revision>1</cp:revision>
  <dcterms:created xsi:type="dcterms:W3CDTF">2023-08-21T10:50:16Z</dcterms:created>
  <dcterms:modified xsi:type="dcterms:W3CDTF">2023-08-21T11:06:30Z</dcterms:modified>
</cp:coreProperties>
</file>