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6"/>
  </p:notesMasterIdLst>
  <p:handoutMasterIdLst>
    <p:handoutMasterId r:id="rId27"/>
  </p:handoutMasterIdLst>
  <p:sldIdLst>
    <p:sldId id="261" r:id="rId6"/>
    <p:sldId id="289" r:id="rId7"/>
    <p:sldId id="260" r:id="rId8"/>
    <p:sldId id="290" r:id="rId9"/>
    <p:sldId id="269" r:id="rId10"/>
    <p:sldId id="291" r:id="rId11"/>
    <p:sldId id="271" r:id="rId12"/>
    <p:sldId id="292" r:id="rId13"/>
    <p:sldId id="274" r:id="rId14"/>
    <p:sldId id="275" r:id="rId15"/>
    <p:sldId id="276" r:id="rId16"/>
    <p:sldId id="293" r:id="rId17"/>
    <p:sldId id="294" r:id="rId18"/>
    <p:sldId id="295" r:id="rId19"/>
    <p:sldId id="296" r:id="rId20"/>
    <p:sldId id="297" r:id="rId21"/>
    <p:sldId id="287" r:id="rId22"/>
    <p:sldId id="298" r:id="rId23"/>
    <p:sldId id="299" r:id="rId24"/>
    <p:sldId id="267"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B5"/>
    <a:srgbClr val="B3D236"/>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03" autoAdjust="0"/>
    <p:restoredTop sz="86320" autoAdjust="0"/>
  </p:normalViewPr>
  <p:slideViewPr>
    <p:cSldViewPr snapToGrid="0">
      <p:cViewPr>
        <p:scale>
          <a:sx n="60" d="100"/>
          <a:sy n="60" d="100"/>
        </p:scale>
        <p:origin x="-1410" y="-1680"/>
      </p:cViewPr>
      <p:guideLst>
        <p:guide orient="horz" pos="2160"/>
        <p:guide pos="3840"/>
      </p:guideLst>
    </p:cSldViewPr>
  </p:slideViewPr>
  <p:outlineViewPr>
    <p:cViewPr>
      <p:scale>
        <a:sx n="33" d="100"/>
        <a:sy n="33" d="100"/>
      </p:scale>
      <p:origin x="24" y="4877"/>
    </p:cViewPr>
  </p:outlineViewPr>
  <p:notesTextViewPr>
    <p:cViewPr>
      <p:scale>
        <a:sx n="1" d="1"/>
        <a:sy n="1" d="1"/>
      </p:scale>
      <p:origin x="0" y="0"/>
    </p:cViewPr>
  </p:notesTextViewPr>
  <p:sorterViewPr>
    <p:cViewPr>
      <p:scale>
        <a:sx n="100" d="100"/>
        <a:sy n="100" d="100"/>
      </p:scale>
      <p:origin x="0" y="5290"/>
    </p:cViewPr>
  </p:sorterViewPr>
  <p:notesViewPr>
    <p:cSldViewPr snapToGrid="0">
      <p:cViewPr>
        <p:scale>
          <a:sx n="80" d="100"/>
          <a:sy n="80" d="100"/>
        </p:scale>
        <p:origin x="-1219" y="66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02/02/2018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hildreninscotland.org.uk/wp-content/uploads/2017/11/Principles-and-Guidelines-FINAL.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ypcs.org.uk/education/golden-rul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83776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Aim of Activity 2</a:t>
            </a:r>
          </a:p>
          <a:p>
            <a:pPr marL="171450" indent="-171450">
              <a:buFont typeface="Arial" panose="020B0604020202020204" pitchFamily="34" charset="0"/>
              <a:buChar char="•"/>
            </a:pPr>
            <a:r>
              <a:rPr lang="en-GB" dirty="0" smtClean="0"/>
              <a:t>To identify the key message participants have taken from the film</a:t>
            </a:r>
          </a:p>
          <a:p>
            <a:pPr marL="171450" indent="-171450">
              <a:buFont typeface="Arial" panose="020B0604020202020204" pitchFamily="34" charset="0"/>
              <a:buChar char="•"/>
            </a:pPr>
            <a:r>
              <a:rPr lang="en-GB" dirty="0" smtClean="0"/>
              <a:t>To consider how young people with </a:t>
            </a:r>
            <a:r>
              <a:rPr lang="en-GB" dirty="0" err="1" smtClean="0"/>
              <a:t>ASN</a:t>
            </a:r>
            <a:r>
              <a:rPr lang="en-GB" dirty="0" smtClean="0"/>
              <a:t> are currently consulted</a:t>
            </a:r>
          </a:p>
          <a:p>
            <a:r>
              <a:rPr lang="en-GB" dirty="0" smtClean="0"/>
              <a:t>The Young Ambassadors are keen to stress that young people with additional support needs are individuals and it is important to avoid making assumptions about what will work. </a:t>
            </a:r>
          </a:p>
          <a:p>
            <a:r>
              <a:rPr lang="en-GB" dirty="0" smtClean="0"/>
              <a:t>Appendix </a:t>
            </a:r>
            <a:r>
              <a:rPr lang="en-GB" dirty="0"/>
              <a:t>2 gives suggestions for ways in which the views of young people can be obtained. Both Children in </a:t>
            </a:r>
            <a:r>
              <a:rPr lang="en-GB" dirty="0" smtClean="0"/>
              <a:t>Scotland (</a:t>
            </a:r>
            <a:r>
              <a:rPr lang="en-GB" dirty="0"/>
              <a:t>see </a:t>
            </a:r>
            <a:r>
              <a:rPr lang="en-GB" u="sng" dirty="0">
                <a:hlinkClick r:id="rId3"/>
              </a:rPr>
              <a:t>https://</a:t>
            </a:r>
            <a:r>
              <a:rPr lang="en-GB" u="sng" dirty="0" smtClean="0">
                <a:hlinkClick r:id="rId3"/>
              </a:rPr>
              <a:t>childreninscotland.org.uk/wp-content/uploads/2017/11/Principles-and-Guidelines-FINAL.pdf</a:t>
            </a:r>
            <a:r>
              <a:rPr lang="en-GB" u="sng" dirty="0" smtClean="0"/>
              <a:t>)</a:t>
            </a:r>
            <a:r>
              <a:rPr lang="en-GB" dirty="0" smtClean="0"/>
              <a:t> </a:t>
            </a:r>
            <a:r>
              <a:rPr lang="en-GB" dirty="0"/>
              <a:t>and Education Scotland </a:t>
            </a:r>
            <a:r>
              <a:rPr lang="en-GB" dirty="0" smtClean="0"/>
              <a:t>( forthcoming on Improvement Hub) have </a:t>
            </a:r>
            <a:r>
              <a:rPr lang="en-GB" dirty="0"/>
              <a:t>developed participation resources. The Children Commissioner’s website </a:t>
            </a:r>
            <a:r>
              <a:rPr lang="en-GB" dirty="0" smtClean="0"/>
              <a:t>suggests a list of key principles for participation which they have named </a:t>
            </a:r>
            <a:r>
              <a:rPr lang="en-GB" dirty="0"/>
              <a:t>‘The Golden Rules of Participation’ </a:t>
            </a:r>
            <a:r>
              <a:rPr lang="en-GB" dirty="0">
                <a:hlinkClick r:id="rId4"/>
              </a:rPr>
              <a:t>https://www.cypcs.org.uk/education/golden-rules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Appendix 3- 7 </a:t>
            </a:r>
            <a:r>
              <a:rPr lang="en-GB" dirty="0"/>
              <a:t>gives details of </a:t>
            </a:r>
            <a:r>
              <a:rPr lang="en-GB" dirty="0" smtClean="0"/>
              <a:t>all </a:t>
            </a:r>
            <a:r>
              <a:rPr lang="en-GB" dirty="0"/>
              <a:t>five themes which have emerged during dialogue with the Young </a:t>
            </a:r>
            <a:r>
              <a:rPr lang="en-GB" dirty="0" smtClean="0"/>
              <a:t>Ambassadors. The staff are asked to choose one theme to explore further: other themes can be explored if there is more time or if a follow up is arranged.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107129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361987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3577470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68714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118898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internal page in </a:t>
            </a:r>
            <a:r>
              <a:rPr lang="en-GB" b="1" dirty="0" smtClean="0"/>
              <a:t>green</a:t>
            </a:r>
            <a:r>
              <a:rPr lang="en-GB" dirty="0" smtClean="0"/>
              <a:t> and can be duplicated to</a:t>
            </a:r>
            <a:r>
              <a:rPr lang="en-GB" baseline="0" dirty="0" smtClean="0"/>
              <a:t> create additional pages. Always keep the heading and footer as shown. </a:t>
            </a:r>
            <a:r>
              <a:rPr lang="en-US" dirty="0" smtClean="0"/>
              <a:t>Use the corresponding</a:t>
            </a:r>
            <a:r>
              <a:rPr lang="en-US" baseline="0" dirty="0" smtClean="0"/>
              <a:t> </a:t>
            </a:r>
            <a:r>
              <a:rPr lang="en-US" b="1" baseline="0" dirty="0" smtClean="0"/>
              <a:t>green</a:t>
            </a:r>
            <a:r>
              <a:rPr lang="en-US" baseline="0" dirty="0" smtClean="0"/>
              <a:t> front and back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354159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 back cover page in </a:t>
            </a:r>
            <a:r>
              <a:rPr lang="en-GB" b="1" dirty="0" smtClean="0"/>
              <a:t>green</a:t>
            </a:r>
            <a:r>
              <a:rPr lang="en-GB" dirty="0" smtClean="0"/>
              <a:t>. You</a:t>
            </a:r>
            <a:r>
              <a:rPr lang="en-GB" baseline="0" dirty="0" smtClean="0"/>
              <a:t> may edit the address if needed only. It can only be once and at the end of the PowerPoint presentation. </a:t>
            </a:r>
            <a:r>
              <a:rPr lang="en-US" dirty="0" smtClean="0"/>
              <a:t>Use the corresponding</a:t>
            </a:r>
            <a:r>
              <a:rPr lang="en-US" baseline="0" dirty="0" smtClean="0"/>
              <a:t> </a:t>
            </a:r>
            <a:r>
              <a:rPr lang="en-US" b="1" baseline="0" dirty="0" smtClean="0"/>
              <a:t>green</a:t>
            </a:r>
            <a:r>
              <a:rPr lang="en-US" baseline="0" dirty="0" smtClean="0"/>
              <a:t> front and internal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resource can be used as stimulus for a short awareness raising session or it can be the springboard to support reflection on practice, identify areas of improvement and agree actions which will deliver this improvement.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Young Ambassadors for Inclusion are young people with additional support needs who have been nominated by their local authority to join a network which provides an opportunity for them to share their views and experiences of Scottish education.  Twenty-six local authorities have been represented since the network </a:t>
            </a:r>
            <a:r>
              <a:rPr lang="en-US" dirty="0" smtClean="0"/>
              <a:t>began in 2015. </a:t>
            </a:r>
            <a:endParaRPr lang="en-GB" dirty="0"/>
          </a:p>
          <a:p>
            <a:r>
              <a:rPr lang="en-US" dirty="0"/>
              <a:t>Through discussion and activities the Young Ambassadors have identified the ways they feel schools are doing well in their provision of inclusive education and also where improvements could be made. They have shared their ideas with the Deputy First Minister on a visit to Parliament.</a:t>
            </a:r>
            <a:endParaRPr lang="en-GB" dirty="0"/>
          </a:p>
          <a:p>
            <a:r>
              <a:rPr lang="en-GB" dirty="0"/>
              <a:t>The network is funded by Scottish Government and supported by staff from Education Scotland and </a:t>
            </a:r>
            <a:r>
              <a:rPr lang="en-GB" dirty="0" smtClean="0"/>
              <a:t>Enquire.</a:t>
            </a:r>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53620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 a number of activities over time a number of recurring themes emerged which the Young Ambassadors felt were important in relation to inclusion.  Some of their thoughts on these themes are included in Appendix 3- 7 of the Professional Learning Resource.</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72583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Young Ambassadors devised a pledge . They hope that many schools will sign up to this pledge and work towards creating a fully inclusive  environment that will benefit all learners.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21580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 General Teaching Council of Scotland (</a:t>
            </a:r>
            <a:r>
              <a:rPr lang="en-GB" dirty="0" err="1" smtClean="0"/>
              <a:t>GTCS</a:t>
            </a:r>
            <a:r>
              <a:rPr lang="en-GB" dirty="0" smtClean="0"/>
              <a:t>) has developed standards that are required of all registered teachers and a set of professional values. These values include a professional commitment to social justice (see above exemplar) and to trust and respect (see above) including a commitment to taking the individual need of the child or young person into account.</a:t>
            </a:r>
          </a:p>
          <a:p>
            <a:endParaRPr lang="en-GB" dirty="0"/>
          </a:p>
          <a:p>
            <a:r>
              <a:rPr lang="en-GB" dirty="0" smtClean="0"/>
              <a:t>The reflective log in Appendix 8 can be used to record your reflections and can contribute towards your folio for evidence for the </a:t>
            </a:r>
            <a:r>
              <a:rPr lang="en-GB" dirty="0" err="1" smtClean="0"/>
              <a:t>GTCS</a:t>
            </a:r>
            <a:r>
              <a:rPr lang="en-GB" dirty="0" smtClean="0"/>
              <a:t> Professional Update.</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 of the activity:</a:t>
            </a:r>
          </a:p>
          <a:p>
            <a:pPr marL="171450" indent="-171450">
              <a:buFont typeface="Arial" panose="020B0604020202020204" pitchFamily="34" charset="0"/>
              <a:buChar char="•"/>
            </a:pPr>
            <a:r>
              <a:rPr lang="en-GB" dirty="0" smtClean="0"/>
              <a:t>To encourage participants to identify what helps them to feel included</a:t>
            </a:r>
          </a:p>
          <a:p>
            <a:pPr marL="171450" indent="-171450">
              <a:buFont typeface="Arial" panose="020B0604020202020204" pitchFamily="34" charset="0"/>
              <a:buChar char="•"/>
            </a:pPr>
            <a:r>
              <a:rPr lang="en-GB" dirty="0" smtClean="0"/>
              <a:t>To understand what helps/hinders young people with additional support needs to feel included</a:t>
            </a:r>
          </a:p>
          <a:p>
            <a:endParaRPr lang="en-GB"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15842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1" dirty="0"/>
              <a:t>What was the purpose of the film?</a:t>
            </a:r>
            <a:endParaRPr lang="en-GB" dirty="0"/>
          </a:p>
          <a:p>
            <a:r>
              <a:rPr lang="en-GB" dirty="0"/>
              <a:t>Keen to share their views on what works in inclusion, the Young Ambassadors decided to create a film which could allow their views to be heard and could help staff know how to support young people with additional support needs.</a:t>
            </a:r>
          </a:p>
          <a:p>
            <a:r>
              <a:rPr lang="en-GB" dirty="0"/>
              <a:t> </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youtu.be/dkGecrJC2ME" TargetMode="External"/><Relationship Id="rId5" Type="http://schemas.openxmlformats.org/officeDocument/2006/relationships/image" Target="../media/image4.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69180" y="3024236"/>
            <a:ext cx="10633257" cy="707886"/>
          </a:xfrm>
          <a:prstGeom prst="rect">
            <a:avLst/>
          </a:prstGeom>
        </p:spPr>
        <p:txBody>
          <a:bodyPr wrap="square">
            <a:spAutoFit/>
          </a:bodyPr>
          <a:lstStyle/>
          <a:p>
            <a:r>
              <a:rPr lang="en-GB" sz="4000" b="1" dirty="0" smtClean="0">
                <a:solidFill>
                  <a:srgbClr val="00ABB5"/>
                </a:solidFill>
              </a:rPr>
              <a:t>‘Ask Us, Hear Us, Include Us!’</a:t>
            </a:r>
            <a:endParaRPr lang="en-US" sz="4000" b="1" dirty="0"/>
          </a:p>
        </p:txBody>
      </p:sp>
      <p:sp>
        <p:nvSpPr>
          <p:cNvPr id="8" name="Rectangle 7"/>
          <p:cNvSpPr/>
          <p:nvPr/>
        </p:nvSpPr>
        <p:spPr>
          <a:xfrm>
            <a:off x="1269181" y="3732122"/>
            <a:ext cx="10633257" cy="523220"/>
          </a:xfrm>
          <a:prstGeom prst="rect">
            <a:avLst/>
          </a:prstGeom>
        </p:spPr>
        <p:txBody>
          <a:bodyPr wrap="square">
            <a:spAutoFit/>
          </a:bodyPr>
          <a:lstStyle/>
          <a:p>
            <a:r>
              <a:rPr lang="en-GB" sz="2800" b="1" dirty="0" smtClean="0">
                <a:solidFill>
                  <a:srgbClr val="B3D236"/>
                </a:solidFill>
              </a:rPr>
              <a:t>A film by the Young Ambassadors for Inclusion</a:t>
            </a:r>
          </a:p>
        </p:txBody>
      </p:sp>
      <p:grpSp>
        <p:nvGrpSpPr>
          <p:cNvPr id="11" name="Group 10"/>
          <p:cNvGrpSpPr/>
          <p:nvPr/>
        </p:nvGrpSpPr>
        <p:grpSpPr>
          <a:xfrm>
            <a:off x="-18539" y="3736092"/>
            <a:ext cx="12263839" cy="3140449"/>
            <a:chOff x="-18539" y="3736092"/>
            <a:chExt cx="12263839" cy="3140449"/>
          </a:xfrm>
        </p:grpSpPr>
        <p:pic>
          <p:nvPicPr>
            <p:cNvPr id="3" name="Picture 2"/>
            <p:cNvPicPr>
              <a:picLocks noChangeAspect="1"/>
            </p:cNvPicPr>
            <p:nvPr/>
          </p:nvPicPr>
          <p:blipFill rotWithShape="1">
            <a:blip r:embed="rId3"/>
            <a:srcRect l="23724" t="23521" r="26011" b="31464"/>
            <a:stretch/>
          </p:blipFill>
          <p:spPr>
            <a:xfrm>
              <a:off x="-18539" y="3736092"/>
              <a:ext cx="12263839" cy="3140449"/>
            </a:xfrm>
            <a:prstGeom prst="rect">
              <a:avLst/>
            </a:prstGeom>
          </p:spPr>
        </p:pic>
        <p:pic>
          <p:nvPicPr>
            <p:cNvPr id="9" name="Picture 8"/>
            <p:cNvPicPr>
              <a:picLocks noChangeAspect="1"/>
            </p:cNvPicPr>
            <p:nvPr/>
          </p:nvPicPr>
          <p:blipFill>
            <a:blip r:embed="rId4"/>
            <a:stretch>
              <a:fillRect/>
            </a:stretch>
          </p:blipFill>
          <p:spPr>
            <a:xfrm>
              <a:off x="8509603" y="5817820"/>
              <a:ext cx="2804346" cy="186956"/>
            </a:xfrm>
            <a:prstGeom prst="rect">
              <a:avLst/>
            </a:prstGeom>
          </p:spPr>
        </p:pic>
      </p:grpSp>
      <p:pic>
        <p:nvPicPr>
          <p:cNvPr id="12" name="Picture 11"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8587768" y="181717"/>
            <a:ext cx="3314671" cy="3216801"/>
          </a:xfrm>
          <a:prstGeom prst="rect">
            <a:avLst/>
          </a:prstGeom>
        </p:spPr>
      </p:pic>
    </p:spTree>
    <p:extLst>
      <p:ext uri="{BB962C8B-B14F-4D97-AF65-F5344CB8AC3E}">
        <p14:creationId xmlns:p14="http://schemas.microsoft.com/office/powerpoint/2010/main" val="1093003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3" name="Content Placeholder 2"/>
          <p:cNvSpPr>
            <a:spLocks noGrp="1"/>
          </p:cNvSpPr>
          <p:nvPr>
            <p:ph idx="1"/>
          </p:nvPr>
        </p:nvSpPr>
        <p:spPr>
          <a:xfrm>
            <a:off x="1009328" y="1782137"/>
            <a:ext cx="9978712" cy="3498739"/>
          </a:xfrm>
        </p:spPr>
        <p:txBody>
          <a:bodyPr/>
          <a:lstStyle/>
          <a:p>
            <a:r>
              <a:rPr lang="en-GB" sz="2800" b="1" dirty="0" smtClean="0"/>
              <a:t>Discuss with a partner</a:t>
            </a:r>
          </a:p>
          <a:p>
            <a:pPr marL="457200" indent="-457200">
              <a:buFont typeface="Arial" panose="020B0604020202020204" pitchFamily="34" charset="0"/>
              <a:buChar char="•"/>
            </a:pPr>
            <a:r>
              <a:rPr lang="en-GB" sz="2400" dirty="0"/>
              <a:t>Y</a:t>
            </a:r>
            <a:r>
              <a:rPr lang="en-GB" sz="2400" dirty="0" smtClean="0"/>
              <a:t>our first thoughts about what you have heard (5 </a:t>
            </a:r>
            <a:r>
              <a:rPr lang="en-GB" sz="2400" dirty="0"/>
              <a:t>minutes)</a:t>
            </a:r>
          </a:p>
          <a:p>
            <a:pPr marL="457200" indent="-457200">
              <a:buFont typeface="Arial" panose="020B0604020202020204" pitchFamily="34" charset="0"/>
              <a:buChar char="•"/>
            </a:pPr>
            <a:endParaRPr lang="en-GB" sz="2800" dirty="0" smtClean="0"/>
          </a:p>
          <a:p>
            <a:r>
              <a:rPr lang="en-GB" sz="2800" b="1" dirty="0" smtClean="0"/>
              <a:t>Discuss in the group</a:t>
            </a:r>
          </a:p>
          <a:p>
            <a:pPr marL="457200" lvl="1" indent="-457200">
              <a:buClrTx/>
              <a:buFont typeface="Arial" panose="020B0604020202020204" pitchFamily="34" charset="0"/>
              <a:buChar char="•"/>
            </a:pPr>
            <a:r>
              <a:rPr lang="en-GB" sz="2400" dirty="0" smtClean="0"/>
              <a:t>How do we </a:t>
            </a:r>
            <a:r>
              <a:rPr lang="en-GB" sz="2400" dirty="0"/>
              <a:t>currently seek the views of young people with additional support needs in this </a:t>
            </a:r>
            <a:r>
              <a:rPr lang="en-GB" sz="2400" dirty="0" smtClean="0"/>
              <a:t>school? (5 minutes)</a:t>
            </a:r>
            <a:endParaRPr lang="en-GB" sz="2400" dirty="0"/>
          </a:p>
          <a:p>
            <a:r>
              <a:rPr lang="en-GB" sz="2800" dirty="0"/>
              <a:t> </a:t>
            </a:r>
          </a:p>
          <a:p>
            <a:pPr>
              <a:buClr>
                <a:srgbClr val="00ABB5"/>
              </a:buClr>
            </a:pPr>
            <a:endParaRPr lang="en-GB" sz="2800"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10582243" y="244614"/>
            <a:ext cx="1318260" cy="1211580"/>
          </a:xfrm>
          <a:prstGeom prst="rect">
            <a:avLst/>
          </a:prstGeom>
        </p:spPr>
      </p:pic>
      <p:sp>
        <p:nvSpPr>
          <p:cNvPr id="4" name="Title 3"/>
          <p:cNvSpPr>
            <a:spLocks noGrp="1"/>
          </p:cNvSpPr>
          <p:nvPr>
            <p:ph type="title"/>
          </p:nvPr>
        </p:nvSpPr>
        <p:spPr/>
        <p:txBody>
          <a:bodyPr/>
          <a:lstStyle/>
          <a:p>
            <a:r>
              <a:rPr lang="en-GB" sz="3200" dirty="0"/>
              <a:t>Activity 2</a:t>
            </a:r>
            <a:endParaRPr lang="en-GB" dirty="0"/>
          </a:p>
        </p:txBody>
      </p:sp>
    </p:spTree>
    <p:extLst>
      <p:ext uri="{BB962C8B-B14F-4D97-AF65-F5344CB8AC3E}">
        <p14:creationId xmlns:p14="http://schemas.microsoft.com/office/powerpoint/2010/main" val="4031677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3" name="Content Placeholder 2"/>
          <p:cNvSpPr>
            <a:spLocks noGrp="1"/>
          </p:cNvSpPr>
          <p:nvPr>
            <p:ph idx="1"/>
          </p:nvPr>
        </p:nvSpPr>
        <p:spPr>
          <a:xfrm>
            <a:off x="1009328" y="1782137"/>
            <a:ext cx="9978712" cy="4240291"/>
          </a:xfrm>
        </p:spPr>
        <p:txBody>
          <a:bodyPr/>
          <a:lstStyle/>
          <a:p>
            <a:r>
              <a:rPr lang="en-GB" sz="2800" b="1" dirty="0" smtClean="0"/>
              <a:t>Choose one of the following themes identified by the Young Ambassadors and explore it further:</a:t>
            </a:r>
          </a:p>
          <a:p>
            <a:endParaRPr lang="en-GB" sz="1600" b="1" dirty="0" smtClean="0"/>
          </a:p>
          <a:p>
            <a:pPr marL="457200" indent="-457200">
              <a:buFont typeface="Arial" panose="020B0604020202020204" pitchFamily="34" charset="0"/>
              <a:buChar char="•"/>
            </a:pPr>
            <a:r>
              <a:rPr lang="en-GB" sz="2800" dirty="0" smtClean="0"/>
              <a:t>Friendship and belonging</a:t>
            </a:r>
          </a:p>
          <a:p>
            <a:pPr marL="457200" indent="-457200">
              <a:buFont typeface="Arial" panose="020B0604020202020204" pitchFamily="34" charset="0"/>
              <a:buChar char="•"/>
            </a:pPr>
            <a:r>
              <a:rPr lang="en-GB" sz="2800" dirty="0" smtClean="0"/>
              <a:t>Positive attitudes</a:t>
            </a:r>
          </a:p>
          <a:p>
            <a:pPr marL="457200" indent="-457200">
              <a:buFont typeface="Arial" panose="020B0604020202020204" pitchFamily="34" charset="0"/>
              <a:buChar char="•"/>
            </a:pPr>
            <a:r>
              <a:rPr lang="en-GB" sz="2800" dirty="0" smtClean="0"/>
              <a:t>Awareness of Additional Support Needs</a:t>
            </a:r>
          </a:p>
          <a:p>
            <a:pPr marL="457200" indent="-457200">
              <a:buFont typeface="Arial" panose="020B0604020202020204" pitchFamily="34" charset="0"/>
              <a:buChar char="•"/>
            </a:pPr>
            <a:r>
              <a:rPr lang="en-GB" sz="2800" dirty="0" smtClean="0"/>
              <a:t>Asking for help</a:t>
            </a:r>
          </a:p>
          <a:p>
            <a:pPr marL="457200" indent="-457200">
              <a:buFont typeface="Arial" panose="020B0604020202020204" pitchFamily="34" charset="0"/>
              <a:buChar char="•"/>
            </a:pPr>
            <a:r>
              <a:rPr lang="en-GB" sz="2800" dirty="0" smtClean="0"/>
              <a:t>Support</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800" dirty="0" smtClean="0"/>
          </a:p>
          <a:p>
            <a:r>
              <a:rPr lang="en-GB" sz="2800" dirty="0"/>
              <a:t> </a:t>
            </a:r>
          </a:p>
          <a:p>
            <a:pPr>
              <a:buClr>
                <a:srgbClr val="00ABB5"/>
              </a:buClr>
            </a:pPr>
            <a:endParaRPr lang="en-GB" sz="2800"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10582243" y="244614"/>
            <a:ext cx="1318260" cy="1211580"/>
          </a:xfrm>
          <a:prstGeom prst="rect">
            <a:avLst/>
          </a:prstGeom>
        </p:spPr>
      </p:pic>
      <p:sp>
        <p:nvSpPr>
          <p:cNvPr id="4" name="Title 3"/>
          <p:cNvSpPr>
            <a:spLocks noGrp="1"/>
          </p:cNvSpPr>
          <p:nvPr>
            <p:ph type="title"/>
          </p:nvPr>
        </p:nvSpPr>
        <p:spPr/>
        <p:txBody>
          <a:bodyPr/>
          <a:lstStyle/>
          <a:p>
            <a:r>
              <a:rPr lang="en-GB" sz="3200" dirty="0" smtClean="0"/>
              <a:t>Activity 3 </a:t>
            </a:r>
            <a:endParaRPr lang="en-GB" sz="3200" dirty="0"/>
          </a:p>
        </p:txBody>
      </p:sp>
    </p:spTree>
    <p:extLst>
      <p:ext uri="{BB962C8B-B14F-4D97-AF65-F5344CB8AC3E}">
        <p14:creationId xmlns:p14="http://schemas.microsoft.com/office/powerpoint/2010/main" val="3879464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66751" y="47466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200" dirty="0"/>
              <a:t>Friendship and belonging</a:t>
            </a:r>
          </a:p>
          <a:p>
            <a:endParaRPr lang="en-GB" sz="3200" kern="0" dirty="0"/>
          </a:p>
        </p:txBody>
      </p:sp>
      <p:sp>
        <p:nvSpPr>
          <p:cNvPr id="4" name="Content Placeholder 2"/>
          <p:cNvSpPr txBox="1">
            <a:spLocks/>
          </p:cNvSpPr>
          <p:nvPr/>
        </p:nvSpPr>
        <p:spPr>
          <a:xfrm>
            <a:off x="666751" y="1195954"/>
            <a:ext cx="10361264" cy="3076391"/>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b="1" kern="0" dirty="0" smtClean="0"/>
              <a:t>Read</a:t>
            </a:r>
            <a:r>
              <a:rPr lang="en-GB" kern="0" dirty="0" smtClean="0"/>
              <a:t> the views of the Young Ambassadors in Appendix 3</a:t>
            </a:r>
          </a:p>
          <a:p>
            <a:pPr marL="457200" indent="-457200">
              <a:buFont typeface="Arial" panose="020B0604020202020204" pitchFamily="34" charset="0"/>
              <a:buChar char="•"/>
            </a:pPr>
            <a:r>
              <a:rPr lang="en-GB" b="1" kern="0" dirty="0" smtClean="0"/>
              <a:t>In trios: </a:t>
            </a:r>
            <a:r>
              <a:rPr lang="en-GB" kern="0" dirty="0" smtClean="0"/>
              <a:t>On a scale from 0 to 10 </a:t>
            </a:r>
            <a:r>
              <a:rPr lang="en-GB" b="1" kern="0" dirty="0" smtClean="0"/>
              <a:t>draw</a:t>
            </a:r>
            <a:r>
              <a:rPr lang="en-GB" kern="0" dirty="0" smtClean="0"/>
              <a:t> an X where you feel your school is currently in  relation to this area</a:t>
            </a:r>
          </a:p>
          <a:p>
            <a:endParaRPr lang="en-GB" kern="0" dirty="0" smtClean="0"/>
          </a:p>
          <a:p>
            <a:pPr marL="342900" indent="-342900">
              <a:buFont typeface="Arial" panose="020B0604020202020204" pitchFamily="34" charset="0"/>
              <a:buChar char="•"/>
            </a:pPr>
            <a:endParaRPr lang="en-GB" kern="0" dirty="0" smtClean="0"/>
          </a:p>
          <a:p>
            <a:pPr algn="ctr"/>
            <a:endParaRPr lang="en-GB" sz="2800" kern="0" dirty="0" smtClean="0"/>
          </a:p>
          <a:p>
            <a:pPr algn="ctr"/>
            <a:r>
              <a:rPr lang="en-GB" sz="1600" b="1" kern="0" dirty="0" smtClean="0">
                <a:solidFill>
                  <a:schemeClr val="accent1">
                    <a:lumMod val="50000"/>
                  </a:schemeClr>
                </a:solidFill>
              </a:rPr>
              <a:t>Supporting friendship and belonging for learners with Additional Support needs </a:t>
            </a:r>
          </a:p>
          <a:p>
            <a:pPr algn="ctr"/>
            <a:endParaRPr lang="en-GB" sz="1600" kern="0" dirty="0" smtClean="0"/>
          </a:p>
          <a:p>
            <a:pPr algn="ctr"/>
            <a:endParaRPr lang="en-GB" sz="1600" kern="0" dirty="0" smtClean="0"/>
          </a:p>
          <a:p>
            <a:pPr algn="ctr"/>
            <a:endParaRPr lang="en-GB" sz="1600" kern="0" dirty="0" smtClean="0"/>
          </a:p>
          <a:p>
            <a:pPr algn="ctr"/>
            <a:endParaRPr lang="en-GB" sz="1600" kern="0" dirty="0" smtClean="0"/>
          </a:p>
          <a:p>
            <a:pPr algn="ctr"/>
            <a:endParaRPr lang="en-GB" kern="0" dirty="0" smtClean="0"/>
          </a:p>
          <a:p>
            <a:r>
              <a:rPr lang="en-GB" kern="0" dirty="0" smtClean="0"/>
              <a:t>	</a:t>
            </a:r>
            <a:endParaRPr lang="en-GB" sz="2800" kern="0" dirty="0" smtClean="0"/>
          </a:p>
          <a:p>
            <a:pPr marL="457200" indent="-457200">
              <a:buFont typeface="Arial" panose="020B0604020202020204" pitchFamily="34" charset="0"/>
              <a:buChar char="•"/>
            </a:pPr>
            <a:endParaRPr lang="en-GB" sz="2800" kern="0" dirty="0" smtClean="0"/>
          </a:p>
          <a:p>
            <a:r>
              <a:rPr lang="en-GB" sz="2800" kern="0" dirty="0" smtClean="0"/>
              <a:t> </a:t>
            </a:r>
          </a:p>
          <a:p>
            <a:pPr>
              <a:buClr>
                <a:srgbClr val="00ABB5"/>
              </a:buClr>
            </a:pPr>
            <a:endParaRPr lang="en-GB" sz="2800" b="1" kern="0" dirty="0" smtClean="0"/>
          </a:p>
        </p:txBody>
      </p:sp>
      <p:sp>
        <p:nvSpPr>
          <p:cNvPr id="5" name="Content Placeholder 2"/>
          <p:cNvSpPr txBox="1">
            <a:spLocks/>
          </p:cNvSpPr>
          <p:nvPr/>
        </p:nvSpPr>
        <p:spPr bwMode="auto">
          <a:xfrm>
            <a:off x="880109" y="4066863"/>
            <a:ext cx="10361264" cy="203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kern="0" dirty="0"/>
              <a:t>What </a:t>
            </a:r>
            <a:r>
              <a:rPr lang="en-GB" kern="0" dirty="0" smtClean="0"/>
              <a:t>is happening at present that </a:t>
            </a:r>
            <a:r>
              <a:rPr lang="en-GB" kern="0" dirty="0"/>
              <a:t>lets you give your school this score?</a:t>
            </a:r>
          </a:p>
          <a:p>
            <a:r>
              <a:rPr lang="en-GB" kern="0" dirty="0" smtClean="0"/>
              <a:t>Imagine that you have moved one point up the scale. </a:t>
            </a:r>
            <a:r>
              <a:rPr lang="en-GB" b="1" kern="0" dirty="0" smtClean="0"/>
              <a:t>Discuss</a:t>
            </a:r>
            <a:r>
              <a:rPr lang="en-GB" kern="0" dirty="0" smtClean="0"/>
              <a:t>:</a:t>
            </a:r>
          </a:p>
          <a:p>
            <a:pPr marL="457200" indent="-457200">
              <a:buFont typeface="Arial" panose="020B0604020202020204" pitchFamily="34" charset="0"/>
              <a:buChar char="•"/>
            </a:pPr>
            <a:r>
              <a:rPr lang="en-GB" kern="0" dirty="0" smtClean="0"/>
              <a:t>What would the learner see happening that lets them know that things have improved?</a:t>
            </a:r>
          </a:p>
          <a:p>
            <a:pPr marL="457200" indent="-457200">
              <a:buFont typeface="Arial" panose="020B0604020202020204" pitchFamily="34" charset="0"/>
              <a:buChar char="•"/>
            </a:pPr>
            <a:r>
              <a:rPr lang="en-GB" kern="0" dirty="0" smtClean="0"/>
              <a:t>How will other staff know … what will they see that is different?  What else?</a:t>
            </a:r>
          </a:p>
          <a:p>
            <a:pPr marL="457200" indent="-457200">
              <a:buFont typeface="Arial" panose="020B0604020202020204" pitchFamily="34" charset="0"/>
              <a:buChar char="•"/>
            </a:pPr>
            <a:r>
              <a:rPr lang="en-GB" kern="0" dirty="0" smtClean="0"/>
              <a:t>What will you be doing differently or be doing more of?</a:t>
            </a:r>
          </a:p>
          <a:p>
            <a:endParaRPr lang="en-GB" kern="0" dirty="0" smtClean="0"/>
          </a:p>
          <a:p>
            <a:pPr marL="342900" indent="-342900">
              <a:buFont typeface="Arial" panose="020B0604020202020204" pitchFamily="34" charset="0"/>
              <a:buChar char="•"/>
            </a:pPr>
            <a:endParaRPr lang="en-GB" sz="2800" kern="0" dirty="0" smtClean="0"/>
          </a:p>
          <a:p>
            <a:pPr algn="ctr"/>
            <a:endParaRPr lang="en-GB" sz="1600" kern="0" dirty="0" smtClean="0"/>
          </a:p>
          <a:p>
            <a:pPr algn="ctr"/>
            <a:endParaRPr lang="en-GB" sz="1600" kern="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758" y="2646268"/>
            <a:ext cx="8575014" cy="750766"/>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0582243" y="244614"/>
            <a:ext cx="1318260" cy="1211580"/>
          </a:xfrm>
          <a:prstGeom prst="rect">
            <a:avLst/>
          </a:prstGeom>
        </p:spPr>
      </p:pic>
      <p:sp>
        <p:nvSpPr>
          <p:cNvPr id="9" name="Rectangle 8"/>
          <p:cNvSpPr/>
          <p:nvPr/>
        </p:nvSpPr>
        <p:spPr>
          <a:xfrm>
            <a:off x="567559" y="6306207"/>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30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66751" y="47466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200" dirty="0"/>
              <a:t>Positive Attitudes</a:t>
            </a:r>
            <a:endParaRPr lang="en-GB" sz="3200" kern="0" dirty="0"/>
          </a:p>
        </p:txBody>
      </p:sp>
      <p:sp>
        <p:nvSpPr>
          <p:cNvPr id="4" name="Content Placeholder 2"/>
          <p:cNvSpPr txBox="1">
            <a:spLocks/>
          </p:cNvSpPr>
          <p:nvPr/>
        </p:nvSpPr>
        <p:spPr>
          <a:xfrm>
            <a:off x="666751" y="1195954"/>
            <a:ext cx="10361264" cy="3076391"/>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b="1" kern="0" dirty="0" smtClean="0"/>
              <a:t>Read</a:t>
            </a:r>
            <a:r>
              <a:rPr lang="en-GB" kern="0" dirty="0" smtClean="0"/>
              <a:t> the views of the Young Ambassadors in Appendix 4</a:t>
            </a:r>
          </a:p>
          <a:p>
            <a:pPr marL="457200" indent="-457200">
              <a:buFont typeface="Arial" panose="020B0604020202020204" pitchFamily="34" charset="0"/>
              <a:buChar char="•"/>
            </a:pPr>
            <a:r>
              <a:rPr lang="en-GB" b="1" kern="0" dirty="0" smtClean="0"/>
              <a:t>In trios: </a:t>
            </a:r>
            <a:r>
              <a:rPr lang="en-GB" kern="0" dirty="0" smtClean="0"/>
              <a:t>On a scale from 0 to 10 </a:t>
            </a:r>
            <a:r>
              <a:rPr lang="en-GB" b="1" kern="0" dirty="0" smtClean="0"/>
              <a:t>draw</a:t>
            </a:r>
            <a:r>
              <a:rPr lang="en-GB" kern="0" dirty="0" smtClean="0"/>
              <a:t> an X where you feel your school is currently in  relation to this area</a:t>
            </a:r>
          </a:p>
          <a:p>
            <a:endParaRPr lang="en-GB" kern="0" dirty="0" smtClean="0"/>
          </a:p>
          <a:p>
            <a:pPr marL="342900" indent="-342900">
              <a:buFont typeface="Arial" panose="020B0604020202020204" pitchFamily="34" charset="0"/>
              <a:buChar char="•"/>
            </a:pPr>
            <a:endParaRPr lang="en-GB" kern="0" dirty="0" smtClean="0"/>
          </a:p>
          <a:p>
            <a:pPr algn="ctr"/>
            <a:endParaRPr lang="en-GB" sz="2800" kern="0" dirty="0" smtClean="0"/>
          </a:p>
          <a:p>
            <a:pPr algn="ctr"/>
            <a:r>
              <a:rPr lang="en-GB" sz="1800" b="1" dirty="0">
                <a:solidFill>
                  <a:schemeClr val="accent1">
                    <a:lumMod val="50000"/>
                  </a:schemeClr>
                </a:solidFill>
              </a:rPr>
              <a:t>Staff and pupils show positive attitudes towards learners with additional support needs</a:t>
            </a:r>
          </a:p>
          <a:p>
            <a:pPr algn="ctr"/>
            <a:endParaRPr lang="en-GB" sz="1600" kern="0" dirty="0" smtClean="0"/>
          </a:p>
          <a:p>
            <a:pPr algn="ctr"/>
            <a:endParaRPr lang="en-GB" sz="1600" kern="0" dirty="0" smtClean="0"/>
          </a:p>
          <a:p>
            <a:pPr algn="ctr"/>
            <a:endParaRPr lang="en-GB" sz="1600" kern="0" dirty="0" smtClean="0"/>
          </a:p>
          <a:p>
            <a:pPr algn="ctr"/>
            <a:endParaRPr lang="en-GB" sz="1600" kern="0" dirty="0" smtClean="0"/>
          </a:p>
          <a:p>
            <a:pPr algn="ctr"/>
            <a:endParaRPr lang="en-GB" kern="0" dirty="0" smtClean="0"/>
          </a:p>
          <a:p>
            <a:r>
              <a:rPr lang="en-GB" kern="0" dirty="0" smtClean="0"/>
              <a:t>	</a:t>
            </a:r>
            <a:endParaRPr lang="en-GB" sz="2800" kern="0" dirty="0" smtClean="0"/>
          </a:p>
          <a:p>
            <a:pPr marL="457200" indent="-457200">
              <a:buFont typeface="Arial" panose="020B0604020202020204" pitchFamily="34" charset="0"/>
              <a:buChar char="•"/>
            </a:pPr>
            <a:endParaRPr lang="en-GB" sz="2800" kern="0" dirty="0" smtClean="0"/>
          </a:p>
          <a:p>
            <a:r>
              <a:rPr lang="en-GB" sz="2800" kern="0" dirty="0" smtClean="0"/>
              <a:t> </a:t>
            </a:r>
          </a:p>
          <a:p>
            <a:pPr>
              <a:buClr>
                <a:srgbClr val="00ABB5"/>
              </a:buClr>
            </a:pPr>
            <a:endParaRPr lang="en-GB" sz="2800" b="1" kern="0" dirty="0" smtClean="0"/>
          </a:p>
        </p:txBody>
      </p:sp>
      <p:sp>
        <p:nvSpPr>
          <p:cNvPr id="5" name="Content Placeholder 2"/>
          <p:cNvSpPr txBox="1">
            <a:spLocks/>
          </p:cNvSpPr>
          <p:nvPr/>
        </p:nvSpPr>
        <p:spPr bwMode="auto">
          <a:xfrm>
            <a:off x="880109" y="4066863"/>
            <a:ext cx="10361264" cy="203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kern="0" dirty="0"/>
              <a:t>What is happening at present that lets you give your school this score?</a:t>
            </a:r>
          </a:p>
          <a:p>
            <a:r>
              <a:rPr lang="en-GB" kern="0" dirty="0"/>
              <a:t>Imagine that you have moved one point up the scale. </a:t>
            </a:r>
            <a:r>
              <a:rPr lang="en-GB" b="1" kern="0" dirty="0"/>
              <a:t>Discuss</a:t>
            </a:r>
            <a:r>
              <a:rPr lang="en-GB" kern="0" dirty="0"/>
              <a:t>:</a:t>
            </a:r>
          </a:p>
          <a:p>
            <a:pPr marL="457200" indent="-457200">
              <a:buFont typeface="Arial" panose="020B0604020202020204" pitchFamily="34" charset="0"/>
              <a:buChar char="•"/>
            </a:pPr>
            <a:r>
              <a:rPr lang="en-GB" kern="0" dirty="0"/>
              <a:t>What would the learner see happening that lets them know that things have improved?</a:t>
            </a:r>
          </a:p>
          <a:p>
            <a:pPr marL="457200" indent="-457200">
              <a:buFont typeface="Arial" panose="020B0604020202020204" pitchFamily="34" charset="0"/>
              <a:buChar char="•"/>
            </a:pPr>
            <a:r>
              <a:rPr lang="en-GB" kern="0" dirty="0"/>
              <a:t>How will other staff know … what will they see that is different?  What else?</a:t>
            </a:r>
          </a:p>
          <a:p>
            <a:pPr marL="457200" indent="-457200">
              <a:buFont typeface="Arial" panose="020B0604020202020204" pitchFamily="34" charset="0"/>
              <a:buChar char="•"/>
            </a:pPr>
            <a:r>
              <a:rPr lang="en-GB" kern="0" dirty="0"/>
              <a:t>What will you be doing differently or be doing more of?</a:t>
            </a:r>
          </a:p>
          <a:p>
            <a:endParaRPr lang="en-GB" kern="0" dirty="0" smtClean="0"/>
          </a:p>
          <a:p>
            <a:pPr marL="342900" indent="-342900">
              <a:buFont typeface="Arial" panose="020B0604020202020204" pitchFamily="34" charset="0"/>
              <a:buChar char="•"/>
            </a:pPr>
            <a:endParaRPr lang="en-GB" sz="2800" kern="0" dirty="0" smtClean="0"/>
          </a:p>
          <a:p>
            <a:pPr algn="ctr"/>
            <a:endParaRPr lang="en-GB" sz="1600" kern="0" dirty="0" smtClean="0"/>
          </a:p>
          <a:p>
            <a:pPr algn="ctr"/>
            <a:endParaRPr lang="en-GB" sz="1600" kern="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758" y="2630502"/>
            <a:ext cx="8575014" cy="750766"/>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0582243" y="244614"/>
            <a:ext cx="1318260" cy="1211580"/>
          </a:xfrm>
          <a:prstGeom prst="rect">
            <a:avLst/>
          </a:prstGeom>
        </p:spPr>
      </p:pic>
      <p:sp>
        <p:nvSpPr>
          <p:cNvPr id="9" name="Rectangle 8"/>
          <p:cNvSpPr/>
          <p:nvPr/>
        </p:nvSpPr>
        <p:spPr>
          <a:xfrm>
            <a:off x="567559" y="6306207"/>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99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66751" y="47466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200" dirty="0" smtClean="0"/>
              <a:t>Awareness of Additional Support Needs</a:t>
            </a:r>
            <a:endParaRPr lang="en-GB" sz="3200" kern="0" dirty="0"/>
          </a:p>
        </p:txBody>
      </p:sp>
      <p:sp>
        <p:nvSpPr>
          <p:cNvPr id="4" name="Content Placeholder 2"/>
          <p:cNvSpPr txBox="1">
            <a:spLocks/>
          </p:cNvSpPr>
          <p:nvPr/>
        </p:nvSpPr>
        <p:spPr>
          <a:xfrm>
            <a:off x="666751" y="1195954"/>
            <a:ext cx="10361264" cy="3076391"/>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b="1" kern="0" dirty="0" smtClean="0"/>
              <a:t>Read</a:t>
            </a:r>
            <a:r>
              <a:rPr lang="en-GB" kern="0" dirty="0" smtClean="0"/>
              <a:t> the views of the Young Ambassadors in Appendix 5</a:t>
            </a:r>
          </a:p>
          <a:p>
            <a:pPr marL="457200" indent="-457200">
              <a:buFont typeface="Arial" panose="020B0604020202020204" pitchFamily="34" charset="0"/>
              <a:buChar char="•"/>
            </a:pPr>
            <a:r>
              <a:rPr lang="en-GB" b="1" kern="0" dirty="0" smtClean="0"/>
              <a:t>In trios: </a:t>
            </a:r>
            <a:r>
              <a:rPr lang="en-GB" kern="0" dirty="0" smtClean="0"/>
              <a:t>On a scale from 0 to 10 </a:t>
            </a:r>
            <a:r>
              <a:rPr lang="en-GB" b="1" kern="0" dirty="0" smtClean="0"/>
              <a:t>draw</a:t>
            </a:r>
            <a:r>
              <a:rPr lang="en-GB" kern="0" dirty="0" smtClean="0"/>
              <a:t> an X where you feel your school is currently in  relation to this area</a:t>
            </a:r>
          </a:p>
          <a:p>
            <a:endParaRPr lang="en-GB" kern="0" dirty="0" smtClean="0"/>
          </a:p>
          <a:p>
            <a:pPr marL="342900" indent="-342900">
              <a:buFont typeface="Arial" panose="020B0604020202020204" pitchFamily="34" charset="0"/>
              <a:buChar char="•"/>
            </a:pPr>
            <a:endParaRPr lang="en-GB" kern="0" dirty="0" smtClean="0"/>
          </a:p>
          <a:p>
            <a:pPr algn="ctr"/>
            <a:endParaRPr lang="en-GB" sz="2800" kern="0" dirty="0" smtClean="0"/>
          </a:p>
          <a:p>
            <a:pPr algn="ctr"/>
            <a:r>
              <a:rPr lang="en-GB" sz="1800" b="1" dirty="0">
                <a:solidFill>
                  <a:schemeClr val="accent1">
                    <a:lumMod val="50000"/>
                  </a:schemeClr>
                </a:solidFill>
              </a:rPr>
              <a:t>We develop awareness of additional support needs amongst all staff and peers</a:t>
            </a:r>
          </a:p>
          <a:p>
            <a:pPr algn="ctr"/>
            <a:endParaRPr lang="en-GB" sz="1600" kern="0" dirty="0" smtClean="0"/>
          </a:p>
          <a:p>
            <a:pPr algn="ctr"/>
            <a:endParaRPr lang="en-GB" sz="1600" kern="0" dirty="0" smtClean="0"/>
          </a:p>
          <a:p>
            <a:pPr algn="ctr"/>
            <a:endParaRPr lang="en-GB" sz="1600" kern="0" dirty="0" smtClean="0"/>
          </a:p>
          <a:p>
            <a:pPr algn="ctr"/>
            <a:endParaRPr lang="en-GB" sz="1600" kern="0" dirty="0" smtClean="0"/>
          </a:p>
          <a:p>
            <a:pPr algn="ctr"/>
            <a:endParaRPr lang="en-GB" kern="0" dirty="0" smtClean="0"/>
          </a:p>
          <a:p>
            <a:r>
              <a:rPr lang="en-GB" kern="0" dirty="0" smtClean="0"/>
              <a:t>	</a:t>
            </a:r>
            <a:endParaRPr lang="en-GB" sz="2800" kern="0" dirty="0" smtClean="0"/>
          </a:p>
          <a:p>
            <a:pPr marL="457200" indent="-457200">
              <a:buFont typeface="Arial" panose="020B0604020202020204" pitchFamily="34" charset="0"/>
              <a:buChar char="•"/>
            </a:pPr>
            <a:endParaRPr lang="en-GB" sz="2800" kern="0" dirty="0" smtClean="0"/>
          </a:p>
          <a:p>
            <a:r>
              <a:rPr lang="en-GB" sz="2800" kern="0" dirty="0" smtClean="0"/>
              <a:t> </a:t>
            </a:r>
          </a:p>
          <a:p>
            <a:pPr>
              <a:buClr>
                <a:srgbClr val="00ABB5"/>
              </a:buClr>
            </a:pPr>
            <a:endParaRPr lang="en-GB" sz="2800" b="1" kern="0" dirty="0" smtClean="0"/>
          </a:p>
        </p:txBody>
      </p:sp>
      <p:sp>
        <p:nvSpPr>
          <p:cNvPr id="5" name="Content Placeholder 2"/>
          <p:cNvSpPr txBox="1">
            <a:spLocks/>
          </p:cNvSpPr>
          <p:nvPr/>
        </p:nvSpPr>
        <p:spPr bwMode="auto">
          <a:xfrm>
            <a:off x="880109" y="4066863"/>
            <a:ext cx="10361264" cy="203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kern="0" dirty="0"/>
              <a:t>What is happening at present that lets you give your school this score?</a:t>
            </a:r>
          </a:p>
          <a:p>
            <a:r>
              <a:rPr lang="en-GB" kern="0" dirty="0"/>
              <a:t>Imagine that you have moved one point up the scale. </a:t>
            </a:r>
            <a:r>
              <a:rPr lang="en-GB" b="1" kern="0" dirty="0"/>
              <a:t>Discuss</a:t>
            </a:r>
            <a:r>
              <a:rPr lang="en-GB" kern="0" dirty="0"/>
              <a:t>:</a:t>
            </a:r>
          </a:p>
          <a:p>
            <a:pPr marL="457200" indent="-457200">
              <a:buFont typeface="Arial" panose="020B0604020202020204" pitchFamily="34" charset="0"/>
              <a:buChar char="•"/>
            </a:pPr>
            <a:r>
              <a:rPr lang="en-GB" kern="0" dirty="0"/>
              <a:t>What would the learner see happening that lets them know that things have improved?</a:t>
            </a:r>
          </a:p>
          <a:p>
            <a:pPr marL="457200" indent="-457200">
              <a:buFont typeface="Arial" panose="020B0604020202020204" pitchFamily="34" charset="0"/>
              <a:buChar char="•"/>
            </a:pPr>
            <a:r>
              <a:rPr lang="en-GB" kern="0" dirty="0"/>
              <a:t>How will other staff know … what will they see that is different?  What else?</a:t>
            </a:r>
          </a:p>
          <a:p>
            <a:pPr marL="457200" indent="-457200">
              <a:buFont typeface="Arial" panose="020B0604020202020204" pitchFamily="34" charset="0"/>
              <a:buChar char="•"/>
            </a:pPr>
            <a:r>
              <a:rPr lang="en-GB" kern="0" dirty="0"/>
              <a:t>What will you be doing differently or be doing more of?</a:t>
            </a:r>
          </a:p>
          <a:p>
            <a:endParaRPr lang="en-GB" kern="0" dirty="0" smtClean="0"/>
          </a:p>
          <a:p>
            <a:pPr marL="342900" indent="-342900">
              <a:buFont typeface="Arial" panose="020B0604020202020204" pitchFamily="34" charset="0"/>
              <a:buChar char="•"/>
            </a:pPr>
            <a:endParaRPr lang="en-GB" sz="2800" kern="0" dirty="0" smtClean="0"/>
          </a:p>
          <a:p>
            <a:pPr algn="ctr"/>
            <a:endParaRPr lang="en-GB" sz="1600" kern="0" dirty="0" smtClean="0"/>
          </a:p>
          <a:p>
            <a:pPr algn="ctr"/>
            <a:endParaRPr lang="en-GB" sz="1600" kern="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758" y="2662034"/>
            <a:ext cx="8575014" cy="750766"/>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0582243" y="244614"/>
            <a:ext cx="1318260" cy="1211580"/>
          </a:xfrm>
          <a:prstGeom prst="rect">
            <a:avLst/>
          </a:prstGeom>
        </p:spPr>
      </p:pic>
      <p:sp>
        <p:nvSpPr>
          <p:cNvPr id="9" name="Rectangle 8"/>
          <p:cNvSpPr/>
          <p:nvPr/>
        </p:nvSpPr>
        <p:spPr>
          <a:xfrm>
            <a:off x="567559" y="6306207"/>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963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66751" y="47466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200" dirty="0"/>
              <a:t>Asking for Help</a:t>
            </a:r>
            <a:endParaRPr lang="en-GB" sz="3200" kern="0" dirty="0"/>
          </a:p>
        </p:txBody>
      </p:sp>
      <p:sp>
        <p:nvSpPr>
          <p:cNvPr id="4" name="Content Placeholder 2"/>
          <p:cNvSpPr txBox="1">
            <a:spLocks/>
          </p:cNvSpPr>
          <p:nvPr/>
        </p:nvSpPr>
        <p:spPr>
          <a:xfrm>
            <a:off x="666751" y="1195954"/>
            <a:ext cx="10361264" cy="3076391"/>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b="1" kern="0" dirty="0" smtClean="0"/>
              <a:t>Read</a:t>
            </a:r>
            <a:r>
              <a:rPr lang="en-GB" kern="0" dirty="0" smtClean="0"/>
              <a:t> the views of the Young Ambassadors in Appendix 6</a:t>
            </a:r>
          </a:p>
          <a:p>
            <a:pPr marL="457200" indent="-457200">
              <a:buFont typeface="Arial" panose="020B0604020202020204" pitchFamily="34" charset="0"/>
              <a:buChar char="•"/>
            </a:pPr>
            <a:r>
              <a:rPr lang="en-GB" b="1" kern="0" dirty="0" smtClean="0"/>
              <a:t>In trios: </a:t>
            </a:r>
            <a:r>
              <a:rPr lang="en-GB" kern="0" dirty="0" smtClean="0"/>
              <a:t>On a scale from 0 to 10 </a:t>
            </a:r>
            <a:r>
              <a:rPr lang="en-GB" b="1" kern="0" dirty="0" smtClean="0"/>
              <a:t>draw</a:t>
            </a:r>
            <a:r>
              <a:rPr lang="en-GB" kern="0" dirty="0" smtClean="0"/>
              <a:t> an X where you feel your school is currently in  relation to this area</a:t>
            </a:r>
          </a:p>
          <a:p>
            <a:endParaRPr lang="en-GB" kern="0" dirty="0" smtClean="0"/>
          </a:p>
          <a:p>
            <a:pPr marL="342900" indent="-342900">
              <a:buFont typeface="Arial" panose="020B0604020202020204" pitchFamily="34" charset="0"/>
              <a:buChar char="•"/>
            </a:pPr>
            <a:endParaRPr lang="en-GB" kern="0" dirty="0" smtClean="0"/>
          </a:p>
          <a:p>
            <a:pPr algn="ctr"/>
            <a:endParaRPr lang="en-GB" sz="2800" kern="0" dirty="0" smtClean="0"/>
          </a:p>
          <a:p>
            <a:pPr algn="ctr"/>
            <a:r>
              <a:rPr lang="en-GB" sz="1600" b="1" dirty="0">
                <a:solidFill>
                  <a:schemeClr val="accent1">
                    <a:lumMod val="50000"/>
                  </a:schemeClr>
                </a:solidFill>
              </a:rPr>
              <a:t>We create a climate in which learners with additional support needs are comfortable asking for help </a:t>
            </a:r>
          </a:p>
          <a:p>
            <a:pPr algn="ctr"/>
            <a:endParaRPr lang="en-GB" sz="1600" kern="0" dirty="0" smtClean="0"/>
          </a:p>
          <a:p>
            <a:pPr algn="ctr"/>
            <a:endParaRPr lang="en-GB" sz="1600" kern="0" dirty="0" smtClean="0"/>
          </a:p>
          <a:p>
            <a:pPr algn="ctr"/>
            <a:endParaRPr lang="en-GB" sz="1600" kern="0" dirty="0" smtClean="0"/>
          </a:p>
          <a:p>
            <a:pPr algn="ctr"/>
            <a:endParaRPr lang="en-GB" kern="0" dirty="0" smtClean="0"/>
          </a:p>
          <a:p>
            <a:r>
              <a:rPr lang="en-GB" kern="0" dirty="0" smtClean="0"/>
              <a:t>	</a:t>
            </a:r>
            <a:endParaRPr lang="en-GB" sz="2800" kern="0" dirty="0" smtClean="0"/>
          </a:p>
          <a:p>
            <a:pPr marL="457200" indent="-457200">
              <a:buFont typeface="Arial" panose="020B0604020202020204" pitchFamily="34" charset="0"/>
              <a:buChar char="•"/>
            </a:pPr>
            <a:endParaRPr lang="en-GB" sz="2800" kern="0" dirty="0" smtClean="0"/>
          </a:p>
          <a:p>
            <a:r>
              <a:rPr lang="en-GB" sz="2800" kern="0" dirty="0" smtClean="0"/>
              <a:t> </a:t>
            </a:r>
          </a:p>
          <a:p>
            <a:pPr>
              <a:buClr>
                <a:srgbClr val="00ABB5"/>
              </a:buClr>
            </a:pPr>
            <a:endParaRPr lang="en-GB" sz="2800" b="1" kern="0" dirty="0" smtClean="0"/>
          </a:p>
        </p:txBody>
      </p:sp>
      <p:sp>
        <p:nvSpPr>
          <p:cNvPr id="5" name="Content Placeholder 2"/>
          <p:cNvSpPr txBox="1">
            <a:spLocks/>
          </p:cNvSpPr>
          <p:nvPr/>
        </p:nvSpPr>
        <p:spPr bwMode="auto">
          <a:xfrm>
            <a:off x="880109" y="4066863"/>
            <a:ext cx="10361264" cy="203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kern="0" dirty="0"/>
              <a:t>What is happening at present that lets you give your school this score?</a:t>
            </a:r>
          </a:p>
          <a:p>
            <a:r>
              <a:rPr lang="en-GB" kern="0" dirty="0" smtClean="0"/>
              <a:t>Imagine </a:t>
            </a:r>
            <a:r>
              <a:rPr lang="en-GB" kern="0" dirty="0"/>
              <a:t>that you have moved one point up the scale. </a:t>
            </a:r>
            <a:r>
              <a:rPr lang="en-GB" b="1" kern="0" dirty="0"/>
              <a:t>Discuss</a:t>
            </a:r>
            <a:r>
              <a:rPr lang="en-GB" kern="0" dirty="0"/>
              <a:t>:</a:t>
            </a:r>
          </a:p>
          <a:p>
            <a:pPr marL="457200" indent="-457200">
              <a:buFont typeface="Arial" panose="020B0604020202020204" pitchFamily="34" charset="0"/>
              <a:buChar char="•"/>
            </a:pPr>
            <a:r>
              <a:rPr lang="en-GB" kern="0" dirty="0"/>
              <a:t>What would the learner see happening that lets them know that things have improved?</a:t>
            </a:r>
          </a:p>
          <a:p>
            <a:pPr marL="457200" indent="-457200">
              <a:buFont typeface="Arial" panose="020B0604020202020204" pitchFamily="34" charset="0"/>
              <a:buChar char="•"/>
            </a:pPr>
            <a:r>
              <a:rPr lang="en-GB" kern="0" dirty="0"/>
              <a:t>How will other staff know … what will they see that is different?  What else?</a:t>
            </a:r>
          </a:p>
          <a:p>
            <a:pPr marL="457200" indent="-457200">
              <a:buFont typeface="Arial" panose="020B0604020202020204" pitchFamily="34" charset="0"/>
              <a:buChar char="•"/>
            </a:pPr>
            <a:r>
              <a:rPr lang="en-GB" kern="0" dirty="0"/>
              <a:t>What will you be doing differently or be doing more of?</a:t>
            </a:r>
          </a:p>
          <a:p>
            <a:endParaRPr lang="en-GB" kern="0" dirty="0" smtClean="0"/>
          </a:p>
          <a:p>
            <a:pPr marL="342900" indent="-342900">
              <a:buFont typeface="Arial" panose="020B0604020202020204" pitchFamily="34" charset="0"/>
              <a:buChar char="•"/>
            </a:pPr>
            <a:endParaRPr lang="en-GB" sz="2800" kern="0" dirty="0" smtClean="0"/>
          </a:p>
          <a:p>
            <a:pPr algn="ctr"/>
            <a:endParaRPr lang="en-GB" sz="1600" kern="0" dirty="0" smtClean="0"/>
          </a:p>
          <a:p>
            <a:pPr algn="ctr"/>
            <a:endParaRPr lang="en-GB" sz="1600" kern="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758" y="2725098"/>
            <a:ext cx="8575014" cy="750766"/>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0582243" y="244614"/>
            <a:ext cx="1318260" cy="1211580"/>
          </a:xfrm>
          <a:prstGeom prst="rect">
            <a:avLst/>
          </a:prstGeom>
        </p:spPr>
      </p:pic>
      <p:sp>
        <p:nvSpPr>
          <p:cNvPr id="9" name="Rectangle 8"/>
          <p:cNvSpPr/>
          <p:nvPr/>
        </p:nvSpPr>
        <p:spPr>
          <a:xfrm>
            <a:off x="614164" y="6366640"/>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1300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66751" y="474663"/>
            <a:ext cx="10836972" cy="7112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200" kern="0" dirty="0" smtClean="0"/>
              <a:t>Support </a:t>
            </a:r>
            <a:endParaRPr lang="en-GB" sz="3200" kern="0" dirty="0"/>
          </a:p>
        </p:txBody>
      </p:sp>
      <p:sp>
        <p:nvSpPr>
          <p:cNvPr id="4" name="Content Placeholder 2"/>
          <p:cNvSpPr txBox="1">
            <a:spLocks/>
          </p:cNvSpPr>
          <p:nvPr/>
        </p:nvSpPr>
        <p:spPr>
          <a:xfrm>
            <a:off x="666751" y="1195954"/>
            <a:ext cx="10361264" cy="3076391"/>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b="1" kern="0" dirty="0" smtClean="0"/>
              <a:t>Read</a:t>
            </a:r>
            <a:r>
              <a:rPr lang="en-GB" kern="0" dirty="0" smtClean="0"/>
              <a:t> the views of the Young Ambassadors in Appendix 7</a:t>
            </a:r>
          </a:p>
          <a:p>
            <a:pPr marL="457200" indent="-457200">
              <a:buFont typeface="Arial" panose="020B0604020202020204" pitchFamily="34" charset="0"/>
              <a:buChar char="•"/>
            </a:pPr>
            <a:r>
              <a:rPr lang="en-GB" b="1" kern="0" dirty="0" smtClean="0"/>
              <a:t>In trios: </a:t>
            </a:r>
            <a:r>
              <a:rPr lang="en-GB" kern="0" dirty="0" smtClean="0"/>
              <a:t>On a scale from 0 to 10 </a:t>
            </a:r>
            <a:r>
              <a:rPr lang="en-GB" b="1" kern="0" dirty="0" smtClean="0"/>
              <a:t>draw</a:t>
            </a:r>
            <a:r>
              <a:rPr lang="en-GB" kern="0" dirty="0" smtClean="0"/>
              <a:t> an X where you feel your school is currently in  relation to this area</a:t>
            </a:r>
          </a:p>
          <a:p>
            <a:endParaRPr lang="en-GB" kern="0" dirty="0" smtClean="0"/>
          </a:p>
          <a:p>
            <a:pPr marL="342900" indent="-342900">
              <a:buFont typeface="Arial" panose="020B0604020202020204" pitchFamily="34" charset="0"/>
              <a:buChar char="•"/>
            </a:pPr>
            <a:endParaRPr lang="en-GB" kern="0" dirty="0" smtClean="0"/>
          </a:p>
          <a:p>
            <a:pPr algn="ctr"/>
            <a:endParaRPr lang="en-GB" sz="2800" kern="0" dirty="0" smtClean="0"/>
          </a:p>
          <a:p>
            <a:pPr algn="ctr"/>
            <a:r>
              <a:rPr lang="en-GB" sz="1800" b="1" dirty="0">
                <a:solidFill>
                  <a:schemeClr val="accent1">
                    <a:lumMod val="50000"/>
                  </a:schemeClr>
                </a:solidFill>
              </a:rPr>
              <a:t>We individualise support and empower learners with Additional Support needs</a:t>
            </a:r>
            <a:endParaRPr lang="en-GB" sz="1800" b="1" kern="0" dirty="0" smtClean="0">
              <a:solidFill>
                <a:schemeClr val="accent1">
                  <a:lumMod val="50000"/>
                </a:schemeClr>
              </a:solidFill>
            </a:endParaRPr>
          </a:p>
          <a:p>
            <a:pPr algn="ctr"/>
            <a:endParaRPr lang="en-GB" sz="1600" kern="0" dirty="0" smtClean="0"/>
          </a:p>
          <a:p>
            <a:pPr algn="ctr"/>
            <a:endParaRPr lang="en-GB" sz="1600" kern="0" dirty="0" smtClean="0"/>
          </a:p>
          <a:p>
            <a:pPr algn="ctr"/>
            <a:endParaRPr lang="en-GB" kern="0" dirty="0" smtClean="0"/>
          </a:p>
          <a:p>
            <a:r>
              <a:rPr lang="en-GB" kern="0" dirty="0" smtClean="0"/>
              <a:t>	</a:t>
            </a:r>
            <a:endParaRPr lang="en-GB" sz="2800" kern="0" dirty="0" smtClean="0"/>
          </a:p>
          <a:p>
            <a:pPr marL="457200" indent="-457200">
              <a:buFont typeface="Arial" panose="020B0604020202020204" pitchFamily="34" charset="0"/>
              <a:buChar char="•"/>
            </a:pPr>
            <a:endParaRPr lang="en-GB" sz="2800" kern="0" dirty="0" smtClean="0"/>
          </a:p>
          <a:p>
            <a:r>
              <a:rPr lang="en-GB" sz="2800" kern="0" dirty="0" smtClean="0"/>
              <a:t> </a:t>
            </a:r>
          </a:p>
          <a:p>
            <a:pPr>
              <a:buClr>
                <a:srgbClr val="00ABB5"/>
              </a:buClr>
            </a:pPr>
            <a:endParaRPr lang="en-GB" sz="2800" b="1" kern="0" dirty="0" smtClean="0"/>
          </a:p>
        </p:txBody>
      </p:sp>
      <p:sp>
        <p:nvSpPr>
          <p:cNvPr id="5" name="Content Placeholder 2"/>
          <p:cNvSpPr txBox="1">
            <a:spLocks/>
          </p:cNvSpPr>
          <p:nvPr/>
        </p:nvSpPr>
        <p:spPr bwMode="auto">
          <a:xfrm>
            <a:off x="880109" y="4066863"/>
            <a:ext cx="10361264" cy="203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kern="0" dirty="0"/>
              <a:t>What is happening at present that lets you give your school this score?</a:t>
            </a:r>
          </a:p>
          <a:p>
            <a:r>
              <a:rPr lang="en-GB" kern="0" dirty="0"/>
              <a:t>Imagine that you have moved one point up the scale. </a:t>
            </a:r>
            <a:r>
              <a:rPr lang="en-GB" b="1" kern="0" dirty="0"/>
              <a:t>Discuss</a:t>
            </a:r>
            <a:r>
              <a:rPr lang="en-GB" kern="0" dirty="0"/>
              <a:t>:</a:t>
            </a:r>
          </a:p>
          <a:p>
            <a:pPr marL="457200" indent="-457200">
              <a:buFont typeface="Arial" panose="020B0604020202020204" pitchFamily="34" charset="0"/>
              <a:buChar char="•"/>
            </a:pPr>
            <a:r>
              <a:rPr lang="en-GB" kern="0" dirty="0"/>
              <a:t>What would the learner see happening that lets them know that things have improved?</a:t>
            </a:r>
          </a:p>
          <a:p>
            <a:pPr marL="457200" indent="-457200">
              <a:buFont typeface="Arial" panose="020B0604020202020204" pitchFamily="34" charset="0"/>
              <a:buChar char="•"/>
            </a:pPr>
            <a:r>
              <a:rPr lang="en-GB" kern="0" dirty="0"/>
              <a:t>How will other staff know … what will they see that is different?  What else?</a:t>
            </a:r>
          </a:p>
          <a:p>
            <a:pPr marL="457200" indent="-457200">
              <a:buFont typeface="Arial" panose="020B0604020202020204" pitchFamily="34" charset="0"/>
              <a:buChar char="•"/>
            </a:pPr>
            <a:r>
              <a:rPr lang="en-GB" kern="0" dirty="0"/>
              <a:t>What will you be doing differently or be doing more of?</a:t>
            </a:r>
          </a:p>
          <a:p>
            <a:endParaRPr lang="en-GB" kern="0" dirty="0" smtClean="0"/>
          </a:p>
          <a:p>
            <a:pPr marL="342900" indent="-342900">
              <a:buFont typeface="Arial" panose="020B0604020202020204" pitchFamily="34" charset="0"/>
              <a:buChar char="•"/>
            </a:pPr>
            <a:endParaRPr lang="en-GB" sz="2800" kern="0" dirty="0" smtClean="0"/>
          </a:p>
          <a:p>
            <a:pPr algn="ctr"/>
            <a:endParaRPr lang="en-GB" sz="1600" kern="0" dirty="0" smtClean="0"/>
          </a:p>
          <a:p>
            <a:pPr algn="ctr"/>
            <a:endParaRPr lang="en-GB" sz="1600" kern="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758" y="2725098"/>
            <a:ext cx="8575014" cy="750766"/>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10582243" y="244614"/>
            <a:ext cx="1318260" cy="1211580"/>
          </a:xfrm>
          <a:prstGeom prst="rect">
            <a:avLst/>
          </a:prstGeom>
        </p:spPr>
      </p:pic>
      <p:sp>
        <p:nvSpPr>
          <p:cNvPr id="9" name="Rectangle 8"/>
          <p:cNvSpPr/>
          <p:nvPr/>
        </p:nvSpPr>
        <p:spPr>
          <a:xfrm>
            <a:off x="567559" y="6306207"/>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1810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pPr algn="ctr"/>
            <a:r>
              <a:rPr lang="en-GB" sz="4000" dirty="0" smtClean="0">
                <a:solidFill>
                  <a:srgbClr val="00ABB5"/>
                </a:solidFill>
              </a:rPr>
              <a:t>The Inclusion Pledge</a:t>
            </a:r>
            <a:endParaRPr lang="en-GB" sz="4000"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551763" y="169932"/>
            <a:ext cx="1318260" cy="1211580"/>
          </a:xfrm>
          <a:prstGeom prst="rect">
            <a:avLst/>
          </a:prstGeom>
        </p:spPr>
      </p:pic>
      <p:sp>
        <p:nvSpPr>
          <p:cNvPr id="4" name="TextBox 3"/>
          <p:cNvSpPr txBox="1"/>
          <p:nvPr/>
        </p:nvSpPr>
        <p:spPr>
          <a:xfrm>
            <a:off x="578418" y="5099565"/>
            <a:ext cx="11069923" cy="461665"/>
          </a:xfrm>
          <a:prstGeom prst="rect">
            <a:avLst/>
          </a:prstGeom>
          <a:noFill/>
        </p:spPr>
        <p:txBody>
          <a:bodyPr wrap="square" rtlCol="0">
            <a:spAutoFit/>
          </a:bodyPr>
          <a:lstStyle/>
          <a:p>
            <a:pPr algn="ctr"/>
            <a:r>
              <a:rPr lang="en-GB" sz="2400" dirty="0" smtClean="0"/>
              <a:t>Choose one action that you can take forward to improve inclusion in your school.</a:t>
            </a:r>
            <a:endParaRPr lang="en-GB" sz="2400" dirty="0"/>
          </a:p>
        </p:txBody>
      </p:sp>
      <p:sp>
        <p:nvSpPr>
          <p:cNvPr id="9" name="Rounded Rectangle 8"/>
          <p:cNvSpPr/>
          <p:nvPr/>
        </p:nvSpPr>
        <p:spPr>
          <a:xfrm>
            <a:off x="754116" y="1828366"/>
            <a:ext cx="10313669" cy="2813563"/>
          </a:xfrm>
          <a:prstGeom prst="roundRect">
            <a:avLst/>
          </a:prstGeom>
          <a:solidFill>
            <a:srgbClr val="438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bg1"/>
                </a:solidFill>
              </a:rPr>
              <a:t>Our school community aims to be inclusive.</a:t>
            </a:r>
          </a:p>
          <a:p>
            <a:r>
              <a:rPr lang="en-GB" sz="3200" b="1" dirty="0">
                <a:solidFill>
                  <a:schemeClr val="bg1"/>
                </a:solidFill>
              </a:rPr>
              <a:t>We respect and welcome all those within it ensuring they feel safe and are treated with dignity and equality. </a:t>
            </a:r>
          </a:p>
        </p:txBody>
      </p:sp>
    </p:spTree>
    <p:extLst>
      <p:ext uri="{BB962C8B-B14F-4D97-AF65-F5344CB8AC3E}">
        <p14:creationId xmlns:p14="http://schemas.microsoft.com/office/powerpoint/2010/main" val="2806363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384952" y="599192"/>
            <a:ext cx="11049507" cy="782320"/>
          </a:xfrm>
        </p:spPr>
        <p:txBody>
          <a:bodyPr/>
          <a:lstStyle/>
          <a:p>
            <a:pPr algn="ctr"/>
            <a:r>
              <a:rPr lang="en-GB" sz="4000" dirty="0" smtClean="0"/>
              <a:t>Some k</a:t>
            </a:r>
            <a:r>
              <a:rPr lang="en-GB" sz="4000" dirty="0" smtClean="0">
                <a:solidFill>
                  <a:srgbClr val="00ABB5"/>
                </a:solidFill>
              </a:rPr>
              <a:t>ey messages from the Young Ambassadors</a:t>
            </a:r>
            <a:endParaRPr lang="en-GB" sz="4000"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551763" y="169932"/>
            <a:ext cx="1318260" cy="1211580"/>
          </a:xfrm>
          <a:prstGeom prst="rect">
            <a:avLst/>
          </a:prstGeom>
        </p:spPr>
      </p:pic>
      <p:sp>
        <p:nvSpPr>
          <p:cNvPr id="9" name="Rounded Rectangle 8"/>
          <p:cNvSpPr/>
          <p:nvPr/>
        </p:nvSpPr>
        <p:spPr>
          <a:xfrm>
            <a:off x="571500" y="1828366"/>
            <a:ext cx="11176000" cy="4012175"/>
          </a:xfrm>
          <a:prstGeom prst="roundRect">
            <a:avLst/>
          </a:prstGeom>
          <a:solidFill>
            <a:srgbClr val="438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pPr>
            <a:r>
              <a:rPr lang="en-GB" sz="3200" dirty="0"/>
              <a:t>Put yourselves in the shoes of learners who have additional support </a:t>
            </a:r>
            <a:r>
              <a:rPr lang="en-GB" sz="3200" dirty="0" smtClean="0"/>
              <a:t>needs: imagine </a:t>
            </a:r>
            <a:r>
              <a:rPr lang="en-GB" sz="3200" dirty="0"/>
              <a:t>they are your child</a:t>
            </a:r>
          </a:p>
          <a:p>
            <a:pPr marL="457200" lvl="0" indent="-457200">
              <a:buFont typeface="Arial" panose="020B0604020202020204" pitchFamily="34" charset="0"/>
              <a:buChar char="•"/>
            </a:pPr>
            <a:r>
              <a:rPr lang="en-GB" sz="3200" dirty="0"/>
              <a:t>Take time to listen to us</a:t>
            </a:r>
          </a:p>
          <a:p>
            <a:pPr marL="457200" lvl="0" indent="-457200">
              <a:buFont typeface="Arial" panose="020B0604020202020204" pitchFamily="34" charset="0"/>
              <a:buChar char="•"/>
            </a:pPr>
            <a:r>
              <a:rPr lang="en-GB" sz="3200" dirty="0"/>
              <a:t>Don’t assume-ask</a:t>
            </a:r>
          </a:p>
          <a:p>
            <a:pPr marL="457200" lvl="0" indent="-457200">
              <a:buFont typeface="Arial" panose="020B0604020202020204" pitchFamily="34" charset="0"/>
              <a:buChar char="•"/>
            </a:pPr>
            <a:r>
              <a:rPr lang="en-GB" sz="3200" dirty="0" smtClean="0"/>
              <a:t>Remember we </a:t>
            </a:r>
            <a:r>
              <a:rPr lang="en-GB" sz="3200" dirty="0"/>
              <a:t>are individuals</a:t>
            </a:r>
          </a:p>
          <a:p>
            <a:pPr marL="457200" lvl="0" indent="-457200">
              <a:buFont typeface="Arial" panose="020B0604020202020204" pitchFamily="34" charset="0"/>
              <a:buChar char="•"/>
            </a:pPr>
            <a:r>
              <a:rPr lang="en-GB" sz="3200" dirty="0"/>
              <a:t>Everyone should have equal opportunities to participate in lessons and activities </a:t>
            </a:r>
          </a:p>
        </p:txBody>
      </p:sp>
    </p:spTree>
    <p:extLst>
      <p:ext uri="{BB962C8B-B14F-4D97-AF65-F5344CB8AC3E}">
        <p14:creationId xmlns:p14="http://schemas.microsoft.com/office/powerpoint/2010/main" val="3846461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pPr algn="ctr"/>
            <a:r>
              <a:rPr lang="en-GB" sz="4000" dirty="0" smtClean="0">
                <a:solidFill>
                  <a:srgbClr val="00ABB5"/>
                </a:solidFill>
              </a:rPr>
              <a:t>The Inclusion Pledge</a:t>
            </a:r>
            <a:endParaRPr lang="en-GB" sz="4000"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551763" y="169932"/>
            <a:ext cx="1318260" cy="1211580"/>
          </a:xfrm>
          <a:prstGeom prst="rect">
            <a:avLst/>
          </a:prstGeom>
        </p:spPr>
      </p:pic>
      <p:sp>
        <p:nvSpPr>
          <p:cNvPr id="4" name="TextBox 3"/>
          <p:cNvSpPr txBox="1"/>
          <p:nvPr/>
        </p:nvSpPr>
        <p:spPr>
          <a:xfrm>
            <a:off x="578418" y="5099565"/>
            <a:ext cx="11069923" cy="461665"/>
          </a:xfrm>
          <a:prstGeom prst="rect">
            <a:avLst/>
          </a:prstGeom>
          <a:noFill/>
        </p:spPr>
        <p:txBody>
          <a:bodyPr wrap="square" rtlCol="0">
            <a:spAutoFit/>
          </a:bodyPr>
          <a:lstStyle/>
          <a:p>
            <a:pPr algn="ctr"/>
            <a:r>
              <a:rPr lang="en-GB" sz="2400" dirty="0" smtClean="0"/>
              <a:t>Choose one action that you can take forward to improve inclusion in your school.</a:t>
            </a:r>
            <a:endParaRPr lang="en-GB" sz="2400" dirty="0"/>
          </a:p>
        </p:txBody>
      </p:sp>
      <p:sp>
        <p:nvSpPr>
          <p:cNvPr id="9" name="Rounded Rectangle 8"/>
          <p:cNvSpPr/>
          <p:nvPr/>
        </p:nvSpPr>
        <p:spPr>
          <a:xfrm>
            <a:off x="754116" y="1828366"/>
            <a:ext cx="10313669" cy="2813563"/>
          </a:xfrm>
          <a:prstGeom prst="roundRect">
            <a:avLst/>
          </a:prstGeom>
          <a:solidFill>
            <a:srgbClr val="438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schemeClr val="bg1"/>
                </a:solidFill>
              </a:rPr>
              <a:t>Our school community aims to be inclusive.</a:t>
            </a:r>
          </a:p>
          <a:p>
            <a:r>
              <a:rPr lang="en-GB" sz="3200" b="1" dirty="0" smtClean="0">
                <a:solidFill>
                  <a:schemeClr val="bg1"/>
                </a:solidFill>
              </a:rPr>
              <a:t>We respect and welcome all those within it ensuring they feel safe and are treated with dignity and equality. </a:t>
            </a:r>
            <a:endParaRPr lang="en-GB" sz="3200" b="1" dirty="0">
              <a:solidFill>
                <a:schemeClr val="bg1"/>
              </a:solidFill>
            </a:endParaRPr>
          </a:p>
        </p:txBody>
      </p:sp>
    </p:spTree>
    <p:extLst>
      <p:ext uri="{BB962C8B-B14F-4D97-AF65-F5344CB8AC3E}">
        <p14:creationId xmlns:p14="http://schemas.microsoft.com/office/powerpoint/2010/main" val="3846461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709447" y="2128345"/>
            <a:ext cx="10972800" cy="3046988"/>
          </a:xfrm>
          <a:prstGeom prst="rect">
            <a:avLst/>
          </a:prstGeom>
          <a:noFill/>
        </p:spPr>
        <p:txBody>
          <a:bodyPr wrap="square" rtlCol="0">
            <a:spAutoFit/>
          </a:bodyPr>
          <a:lstStyle/>
          <a:p>
            <a:pPr marL="0" indent="0">
              <a:lnSpc>
                <a:spcPct val="150000"/>
              </a:lnSpc>
              <a:buNone/>
            </a:pPr>
            <a:r>
              <a:rPr lang="en-GB" sz="3200" dirty="0"/>
              <a:t>This </a:t>
            </a:r>
            <a:r>
              <a:rPr lang="en-GB" sz="3200" dirty="0" smtClean="0"/>
              <a:t>professional learning resource </a:t>
            </a:r>
            <a:r>
              <a:rPr lang="en-GB" sz="3200" dirty="0"/>
              <a:t>has been developed </a:t>
            </a:r>
            <a:r>
              <a:rPr lang="en-GB" sz="3200" dirty="0" smtClean="0"/>
              <a:t>based on  </a:t>
            </a:r>
            <a:r>
              <a:rPr lang="en-GB" sz="3200" dirty="0"/>
              <a:t>the </a:t>
            </a:r>
            <a:r>
              <a:rPr lang="en-GB" sz="3200" dirty="0" smtClean="0"/>
              <a:t>work of the Young </a:t>
            </a:r>
            <a:r>
              <a:rPr lang="en-GB" sz="3200" dirty="0"/>
              <a:t>Ambassadors for Inclusion to </a:t>
            </a:r>
            <a:r>
              <a:rPr lang="en-GB" sz="3200" dirty="0" smtClean="0"/>
              <a:t>help raise awareness </a:t>
            </a:r>
            <a:r>
              <a:rPr lang="en-GB" sz="3200" dirty="0"/>
              <a:t>and </a:t>
            </a:r>
            <a:r>
              <a:rPr lang="en-GB" sz="3200" dirty="0" smtClean="0"/>
              <a:t>support opportunities </a:t>
            </a:r>
            <a:r>
              <a:rPr lang="en-GB" sz="3200" dirty="0"/>
              <a:t>to improve </a:t>
            </a:r>
            <a:r>
              <a:rPr lang="en-GB" sz="3200" dirty="0" smtClean="0"/>
              <a:t>inclusion in our school communities.</a:t>
            </a:r>
            <a:endParaRPr lang="en-GB"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4487" y="5471072"/>
            <a:ext cx="1621692" cy="5788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47" y="5498165"/>
            <a:ext cx="2569781" cy="466809"/>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558" y="5350675"/>
            <a:ext cx="1901371" cy="76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4824248" y="404372"/>
            <a:ext cx="2027066" cy="1834332"/>
          </a:xfrm>
          <a:prstGeom prst="rect">
            <a:avLst/>
          </a:prstGeom>
        </p:spPr>
      </p:pic>
      <p:sp>
        <p:nvSpPr>
          <p:cNvPr id="10" name="Rectangle 9"/>
          <p:cNvSpPr/>
          <p:nvPr/>
        </p:nvSpPr>
        <p:spPr>
          <a:xfrm>
            <a:off x="567559" y="6306207"/>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377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539" y="3736092"/>
            <a:ext cx="12263839" cy="3140449"/>
            <a:chOff x="-18539" y="3736092"/>
            <a:chExt cx="12263839" cy="3140449"/>
          </a:xfrm>
        </p:grpSpPr>
        <p:pic>
          <p:nvPicPr>
            <p:cNvPr id="6" name="Picture 5"/>
            <p:cNvPicPr>
              <a:picLocks noChangeAspect="1"/>
            </p:cNvPicPr>
            <p:nvPr/>
          </p:nvPicPr>
          <p:blipFill rotWithShape="1">
            <a:blip r:embed="rId3"/>
            <a:srcRect l="23724" t="23521" r="26011" b="31464"/>
            <a:stretch/>
          </p:blipFill>
          <p:spPr>
            <a:xfrm>
              <a:off x="-18539" y="3736092"/>
              <a:ext cx="12263839" cy="3140449"/>
            </a:xfrm>
            <a:prstGeom prst="rect">
              <a:avLst/>
            </a:prstGeom>
          </p:spPr>
        </p:pic>
        <p:pic>
          <p:nvPicPr>
            <p:cNvPr id="7" name="Picture 6"/>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dirty="0" smtClean="0"/>
              <a:t>0)131 244 5000</a:t>
            </a:r>
            <a:endParaRPr lang="en-GB" sz="1400" dirty="0"/>
          </a:p>
          <a:p>
            <a:r>
              <a:rPr lang="en-US" sz="1400" b="1" dirty="0"/>
              <a:t>E   </a:t>
            </a:r>
            <a:r>
              <a:rPr lang="en-US" sz="1400" dirty="0" smtClean="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spTree>
    <p:extLst>
      <p:ext uri="{BB962C8B-B14F-4D97-AF65-F5344CB8AC3E}">
        <p14:creationId xmlns:p14="http://schemas.microsoft.com/office/powerpoint/2010/main" val="218868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r>
              <a:rPr lang="en-GB" sz="4000" dirty="0" smtClean="0">
                <a:solidFill>
                  <a:srgbClr val="00ABB5"/>
                </a:solidFill>
              </a:rPr>
              <a:t>Aim of this session</a:t>
            </a:r>
            <a:endParaRPr lang="en-GB" sz="4000" dirty="0">
              <a:solidFill>
                <a:srgbClr val="00ABB5"/>
              </a:solidFill>
            </a:endParaRPr>
          </a:p>
        </p:txBody>
      </p:sp>
      <p:sp>
        <p:nvSpPr>
          <p:cNvPr id="3" name="Content Placeholder 2"/>
          <p:cNvSpPr>
            <a:spLocks noGrp="1"/>
          </p:cNvSpPr>
          <p:nvPr>
            <p:ph idx="1"/>
          </p:nvPr>
        </p:nvSpPr>
        <p:spPr>
          <a:xfrm>
            <a:off x="567559" y="1480762"/>
            <a:ext cx="10521292" cy="4183915"/>
          </a:xfrm>
        </p:spPr>
        <p:txBody>
          <a:bodyPr/>
          <a:lstStyle/>
          <a:p>
            <a:pPr>
              <a:buClr>
                <a:srgbClr val="00ABB5"/>
              </a:buClr>
            </a:pPr>
            <a:r>
              <a:rPr lang="en-GB" sz="2800" b="1" dirty="0" smtClean="0"/>
              <a:t>We will use the film and accompanying resources to:</a:t>
            </a:r>
          </a:p>
          <a:p>
            <a:pPr>
              <a:buClr>
                <a:srgbClr val="00ABB5"/>
              </a:buClr>
            </a:pPr>
            <a:endParaRPr lang="en-GB" dirty="0" smtClean="0"/>
          </a:p>
          <a:p>
            <a:pPr marL="342900" indent="-342900">
              <a:lnSpc>
                <a:spcPct val="150000"/>
              </a:lnSpc>
              <a:buFont typeface="Arial" panose="020B0604020202020204" pitchFamily="34" charset="0"/>
              <a:buChar char="•"/>
            </a:pPr>
            <a:r>
              <a:rPr lang="en-GB" sz="2400" dirty="0" smtClean="0"/>
              <a:t>Understand the views of the Young Ambassadors about what is working and what could be improved in relation to Inclusion</a:t>
            </a:r>
          </a:p>
          <a:p>
            <a:pPr marL="342900" indent="-342900">
              <a:lnSpc>
                <a:spcPct val="150000"/>
              </a:lnSpc>
              <a:buFont typeface="Arial" panose="020B0604020202020204" pitchFamily="34" charset="0"/>
              <a:buChar char="•"/>
            </a:pPr>
            <a:r>
              <a:rPr lang="en-GB" sz="2400" dirty="0"/>
              <a:t>C</a:t>
            </a:r>
            <a:r>
              <a:rPr lang="en-GB" sz="2400" dirty="0" smtClean="0"/>
              <a:t>onsider </a:t>
            </a:r>
            <a:r>
              <a:rPr lang="en-GB" sz="2400" dirty="0"/>
              <a:t>how we currently seek the views of young people with additional support needs </a:t>
            </a:r>
            <a:r>
              <a:rPr lang="en-GB" sz="2400" dirty="0" smtClean="0"/>
              <a:t>in </a:t>
            </a:r>
            <a:r>
              <a:rPr lang="en-GB" sz="2400" dirty="0"/>
              <a:t>this </a:t>
            </a:r>
            <a:r>
              <a:rPr lang="en-GB" sz="2400" dirty="0" smtClean="0"/>
              <a:t>school</a:t>
            </a:r>
          </a:p>
          <a:p>
            <a:pPr marL="342900" indent="-342900">
              <a:lnSpc>
                <a:spcPct val="150000"/>
              </a:lnSpc>
              <a:buFont typeface="Arial" panose="020B0604020202020204" pitchFamily="34" charset="0"/>
              <a:buChar char="•"/>
            </a:pPr>
            <a:r>
              <a:rPr lang="en-GB" sz="2400" dirty="0" smtClean="0"/>
              <a:t>Explore ways that we can </a:t>
            </a:r>
            <a:r>
              <a:rPr lang="en-GB" sz="2400" dirty="0"/>
              <a:t>make our school more inclusive</a:t>
            </a:r>
          </a:p>
          <a:p>
            <a:pPr marL="1085850" lvl="1" indent="-342900"/>
            <a:endParaRPr lang="en-GB" sz="2400" b="1" dirty="0" smtClean="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582243" y="246132"/>
            <a:ext cx="1318260" cy="1211580"/>
          </a:xfrm>
          <a:prstGeom prst="rect">
            <a:avLst/>
          </a:prstGeom>
        </p:spPr>
      </p:pic>
      <p:sp>
        <p:nvSpPr>
          <p:cNvPr id="4" name="Rectangle 3"/>
          <p:cNvSpPr/>
          <p:nvPr/>
        </p:nvSpPr>
        <p:spPr>
          <a:xfrm>
            <a:off x="567559" y="6306207"/>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8255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7569" y="583455"/>
            <a:ext cx="10815145" cy="78232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400" kern="0" dirty="0" smtClean="0"/>
              <a:t>Who are the Young Ambassadors for Inclusion?</a:t>
            </a:r>
            <a:endParaRPr lang="en-GB" sz="3400" kern="0" dirty="0"/>
          </a:p>
        </p:txBody>
      </p:sp>
      <p:sp>
        <p:nvSpPr>
          <p:cNvPr id="3" name="Content Placeholder 2"/>
          <p:cNvSpPr txBox="1">
            <a:spLocks/>
          </p:cNvSpPr>
          <p:nvPr/>
        </p:nvSpPr>
        <p:spPr>
          <a:xfrm>
            <a:off x="247569" y="1630308"/>
            <a:ext cx="7355133" cy="4518244"/>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spcBef>
                <a:spcPts val="1200"/>
              </a:spcBef>
              <a:spcAft>
                <a:spcPts val="1200"/>
              </a:spcAft>
              <a:buClr>
                <a:srgbClr val="00ABB5"/>
              </a:buClr>
            </a:pPr>
            <a:r>
              <a:rPr lang="en-GB" sz="2500" kern="0" dirty="0" smtClean="0"/>
              <a:t>We are a group of young people with additional support needs who have been invited by our local authorities to work with Education Scotland, Scottish Government and Enquire to share our views and experiences of inclusion. We work together to: </a:t>
            </a:r>
          </a:p>
          <a:p>
            <a:pPr marL="457200" indent="-457200">
              <a:spcBef>
                <a:spcPts val="600"/>
              </a:spcBef>
              <a:spcAft>
                <a:spcPts val="600"/>
              </a:spcAft>
              <a:buClr>
                <a:srgbClr val="00ABB5"/>
              </a:buClr>
              <a:buFont typeface="Arial" panose="020B0604020202020204" pitchFamily="34" charset="0"/>
              <a:buChar char="•"/>
            </a:pPr>
            <a:r>
              <a:rPr lang="en-GB" sz="2500" kern="0" dirty="0" smtClean="0"/>
              <a:t>Consider ways to develop and support inclusive education in Scotland</a:t>
            </a:r>
          </a:p>
          <a:p>
            <a:pPr marL="457200" indent="-457200">
              <a:spcBef>
                <a:spcPts val="600"/>
              </a:spcBef>
              <a:spcAft>
                <a:spcPts val="600"/>
              </a:spcAft>
              <a:buClr>
                <a:srgbClr val="00ABB5"/>
              </a:buClr>
              <a:buFont typeface="Arial" panose="020B0604020202020204" pitchFamily="34" charset="0"/>
              <a:buChar char="•"/>
            </a:pPr>
            <a:r>
              <a:rPr lang="en-GB" sz="2500" kern="0" dirty="0" smtClean="0"/>
              <a:t>Provide support for each other</a:t>
            </a:r>
          </a:p>
          <a:p>
            <a:pPr marL="457200" indent="-457200">
              <a:spcBef>
                <a:spcPts val="600"/>
              </a:spcBef>
              <a:spcAft>
                <a:spcPts val="600"/>
              </a:spcAft>
              <a:buClr>
                <a:srgbClr val="00ABB5"/>
              </a:buClr>
              <a:buFont typeface="Arial" panose="020B0604020202020204" pitchFamily="34" charset="0"/>
              <a:buChar char="•"/>
            </a:pPr>
            <a:r>
              <a:rPr lang="en-GB" sz="2500" kern="0" dirty="0" smtClean="0"/>
              <a:t>Reduce the stigma of additional support needs </a:t>
            </a:r>
          </a:p>
          <a:p>
            <a:pPr>
              <a:spcBef>
                <a:spcPts val="600"/>
              </a:spcBef>
              <a:spcAft>
                <a:spcPts val="600"/>
              </a:spcAft>
              <a:buClr>
                <a:srgbClr val="00ABB5"/>
              </a:buClr>
            </a:pPr>
            <a:endParaRPr lang="en-GB" sz="2600" b="1" kern="0" dirty="0" smtClean="0"/>
          </a:p>
        </p:txBody>
      </p:sp>
      <p:pic>
        <p:nvPicPr>
          <p:cNvPr id="4" name="Picture 3" descr="D:\A. Dyslexia Task ES\A ES\young ambassadors\photos\DSC00351.JPG"/>
          <p:cNvPicPr/>
          <p:nvPr/>
        </p:nvPicPr>
        <p:blipFill rotWithShape="1">
          <a:blip r:embed="rId3" cstate="print">
            <a:extLst>
              <a:ext uri="{28A0092B-C50C-407E-A947-70E740481C1C}">
                <a14:useLocalDpi xmlns:a14="http://schemas.microsoft.com/office/drawing/2010/main" val="0"/>
              </a:ext>
            </a:extLst>
          </a:blip>
          <a:srcRect l="9242" t="46" r="20786"/>
          <a:stretch/>
        </p:blipFill>
        <p:spPr bwMode="auto">
          <a:xfrm>
            <a:off x="7948587" y="1983374"/>
            <a:ext cx="3883615" cy="3113315"/>
          </a:xfrm>
          <a:prstGeom prst="rect">
            <a:avLst/>
          </a:prstGeom>
          <a:ln>
            <a:noFill/>
          </a:ln>
          <a:effectLst>
            <a:softEdge rad="112500"/>
          </a:effectLst>
          <a:extLst>
            <a:ext uri="{53640926-AAD7-44D8-BBD7-CCE9431645EC}">
              <a14:shadowObscured xmlns:a14="http://schemas.microsoft.com/office/drawing/2010/main"/>
            </a:ext>
          </a:ex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655832" y="166479"/>
            <a:ext cx="1318260" cy="1211580"/>
          </a:xfrm>
          <a:prstGeom prst="rect">
            <a:avLst/>
          </a:prstGeom>
        </p:spPr>
      </p:pic>
      <p:sp>
        <p:nvSpPr>
          <p:cNvPr id="6" name="Rectangle 5"/>
          <p:cNvSpPr/>
          <p:nvPr/>
        </p:nvSpPr>
        <p:spPr>
          <a:xfrm>
            <a:off x="567559" y="6306207"/>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368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2656"/>
            <a:ext cx="10972800" cy="1143000"/>
          </a:xfrm>
        </p:spPr>
        <p:txBody>
          <a:bodyPr/>
          <a:lstStyle/>
          <a:p>
            <a:r>
              <a:rPr lang="en-GB" sz="4000" b="1" dirty="0" smtClean="0"/>
              <a:t>Our Themes</a:t>
            </a:r>
            <a:endParaRPr lang="en-GB" sz="4000" b="1" dirty="0"/>
          </a:p>
        </p:txBody>
      </p:sp>
      <p:sp>
        <p:nvSpPr>
          <p:cNvPr id="3" name="Content Placeholder 2"/>
          <p:cNvSpPr>
            <a:spLocks noGrp="1"/>
          </p:cNvSpPr>
          <p:nvPr>
            <p:ph idx="1"/>
          </p:nvPr>
        </p:nvSpPr>
        <p:spPr>
          <a:xfrm>
            <a:off x="609600" y="1369310"/>
            <a:ext cx="10972800" cy="2548880"/>
          </a:xfrm>
        </p:spPr>
        <p:txBody>
          <a:bodyPr>
            <a:normAutofit/>
          </a:bodyPr>
          <a:lstStyle/>
          <a:p>
            <a:pPr marL="0" indent="0">
              <a:buNone/>
            </a:pPr>
            <a:r>
              <a:rPr lang="en-GB" sz="2800" dirty="0" smtClean="0">
                <a:solidFill>
                  <a:schemeClr val="accent4">
                    <a:lumMod val="50000"/>
                  </a:schemeClr>
                </a:solidFill>
              </a:rPr>
              <a:t>These are the recurring themes that have featured in our work which we feel are important in relation to inclusion.</a:t>
            </a:r>
          </a:p>
          <a:p>
            <a:pPr marL="0" indent="0">
              <a:buNone/>
            </a:pPr>
            <a:endParaRPr lang="en-GB" sz="2800" dirty="0" smtClean="0">
              <a:solidFill>
                <a:schemeClr val="accent4">
                  <a:lumMod val="50000"/>
                </a:schemeClr>
              </a:solidFill>
            </a:endParaRPr>
          </a:p>
        </p:txBody>
      </p:sp>
      <p:grpSp>
        <p:nvGrpSpPr>
          <p:cNvPr id="4" name="Group 3"/>
          <p:cNvGrpSpPr/>
          <p:nvPr/>
        </p:nvGrpSpPr>
        <p:grpSpPr>
          <a:xfrm>
            <a:off x="819666" y="2483997"/>
            <a:ext cx="10207245" cy="3522425"/>
            <a:chOff x="819666" y="2483997"/>
            <a:chExt cx="10207245" cy="3522425"/>
          </a:xfrm>
        </p:grpSpPr>
        <p:sp>
          <p:nvSpPr>
            <p:cNvPr id="7" name="Rounded Rectangle 6"/>
            <p:cNvSpPr/>
            <p:nvPr/>
          </p:nvSpPr>
          <p:spPr>
            <a:xfrm>
              <a:off x="4559829" y="2483997"/>
              <a:ext cx="2688299" cy="1312734"/>
            </a:xfrm>
            <a:prstGeom prst="roundRect">
              <a:avLst/>
            </a:prstGeom>
            <a:solidFill>
              <a:srgbClr val="B3D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Friendship and belonging</a:t>
              </a:r>
            </a:p>
          </p:txBody>
        </p:sp>
        <p:sp>
          <p:nvSpPr>
            <p:cNvPr id="8" name="Rounded Rectangle 7"/>
            <p:cNvSpPr/>
            <p:nvPr/>
          </p:nvSpPr>
          <p:spPr>
            <a:xfrm>
              <a:off x="8338612" y="3067840"/>
              <a:ext cx="2688299" cy="1312734"/>
            </a:xfrm>
            <a:prstGeom prst="roundRect">
              <a:avLst/>
            </a:prstGeom>
            <a:solidFill>
              <a:srgbClr val="438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bg1"/>
                </a:solidFill>
              </a:endParaRPr>
            </a:p>
            <a:p>
              <a:pPr algn="ctr"/>
              <a:r>
                <a:rPr lang="en-GB" sz="2400" b="1" dirty="0" smtClean="0">
                  <a:solidFill>
                    <a:schemeClr val="bg1"/>
                  </a:solidFill>
                </a:rPr>
                <a:t>Awareness</a:t>
              </a:r>
              <a:endParaRPr lang="en-GB" sz="2400" b="1" dirty="0">
                <a:solidFill>
                  <a:schemeClr val="bg1"/>
                </a:solidFill>
              </a:endParaRPr>
            </a:p>
            <a:p>
              <a:pPr algn="ctr"/>
              <a:endParaRPr lang="en-GB" sz="2400" b="1" dirty="0">
                <a:solidFill>
                  <a:schemeClr val="bg1"/>
                </a:solidFill>
              </a:endParaRPr>
            </a:p>
          </p:txBody>
        </p:sp>
        <p:sp>
          <p:nvSpPr>
            <p:cNvPr id="9" name="Rounded Rectangle 8"/>
            <p:cNvSpPr/>
            <p:nvPr/>
          </p:nvSpPr>
          <p:spPr>
            <a:xfrm>
              <a:off x="819666" y="3068960"/>
              <a:ext cx="2688299" cy="1312734"/>
            </a:xfrm>
            <a:prstGeom prst="roundRect">
              <a:avLst/>
            </a:prstGeom>
            <a:solidFill>
              <a:srgbClr val="438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bg1"/>
                </a:solidFill>
              </a:endParaRPr>
            </a:p>
            <a:p>
              <a:pPr algn="ctr"/>
              <a:r>
                <a:rPr lang="en-GB" sz="2400" b="1" dirty="0" smtClean="0">
                  <a:solidFill>
                    <a:schemeClr val="bg1"/>
                  </a:solidFill>
                </a:rPr>
                <a:t>Support</a:t>
              </a:r>
              <a:endParaRPr lang="en-GB" sz="2400" b="1" dirty="0">
                <a:solidFill>
                  <a:schemeClr val="bg1"/>
                </a:solidFill>
              </a:endParaRPr>
            </a:p>
            <a:p>
              <a:pPr algn="ctr"/>
              <a:endParaRPr lang="en-GB" sz="2400" b="1" dirty="0">
                <a:solidFill>
                  <a:schemeClr val="bg1"/>
                </a:solidFill>
              </a:endParaRPr>
            </a:p>
          </p:txBody>
        </p:sp>
        <p:sp>
          <p:nvSpPr>
            <p:cNvPr id="10" name="Rounded Rectangle 9"/>
            <p:cNvSpPr/>
            <p:nvPr/>
          </p:nvSpPr>
          <p:spPr>
            <a:xfrm>
              <a:off x="2711184" y="4693688"/>
              <a:ext cx="2688299" cy="1312734"/>
            </a:xfrm>
            <a:prstGeom prst="roundRect">
              <a:avLst/>
            </a:prstGeom>
            <a:solidFill>
              <a:srgbClr val="B3D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bg1"/>
                </a:solidFill>
              </a:endParaRPr>
            </a:p>
            <a:p>
              <a:pPr algn="ctr"/>
              <a:r>
                <a:rPr lang="en-GB" sz="2400" b="1" dirty="0" smtClean="0">
                  <a:solidFill>
                    <a:schemeClr val="bg1"/>
                  </a:solidFill>
                </a:rPr>
                <a:t>Asking </a:t>
              </a:r>
              <a:r>
                <a:rPr lang="en-GB" sz="2400" b="1" dirty="0">
                  <a:solidFill>
                    <a:schemeClr val="bg1"/>
                  </a:solidFill>
                </a:rPr>
                <a:t>for </a:t>
              </a:r>
              <a:endParaRPr lang="en-GB" sz="2400" b="1" dirty="0" smtClean="0">
                <a:solidFill>
                  <a:schemeClr val="bg1"/>
                </a:solidFill>
              </a:endParaRPr>
            </a:p>
            <a:p>
              <a:pPr algn="ctr"/>
              <a:r>
                <a:rPr lang="en-GB" sz="2400" b="1" dirty="0" smtClean="0">
                  <a:solidFill>
                    <a:schemeClr val="bg1"/>
                  </a:solidFill>
                </a:rPr>
                <a:t>help</a:t>
              </a:r>
              <a:endParaRPr lang="en-GB" sz="2400" b="1" dirty="0">
                <a:solidFill>
                  <a:schemeClr val="bg1"/>
                </a:solidFill>
              </a:endParaRPr>
            </a:p>
            <a:p>
              <a:pPr algn="ctr"/>
              <a:endParaRPr lang="en-GB" sz="2400" b="1" dirty="0">
                <a:solidFill>
                  <a:schemeClr val="bg1"/>
                </a:solidFill>
              </a:endParaRPr>
            </a:p>
          </p:txBody>
        </p:sp>
        <p:sp>
          <p:nvSpPr>
            <p:cNvPr id="11" name="Rounded Rectangle 10"/>
            <p:cNvSpPr/>
            <p:nvPr/>
          </p:nvSpPr>
          <p:spPr>
            <a:xfrm>
              <a:off x="6471367" y="4693688"/>
              <a:ext cx="2688299" cy="1312734"/>
            </a:xfrm>
            <a:prstGeom prst="roundRect">
              <a:avLst/>
            </a:prstGeom>
            <a:solidFill>
              <a:srgbClr val="438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bg1"/>
                </a:solidFill>
              </a:endParaRPr>
            </a:p>
            <a:p>
              <a:pPr algn="ctr"/>
              <a:r>
                <a:rPr lang="en-GB" sz="2400" b="1" dirty="0" smtClean="0">
                  <a:solidFill>
                    <a:schemeClr val="bg1"/>
                  </a:solidFill>
                </a:rPr>
                <a:t>Positive </a:t>
              </a:r>
              <a:r>
                <a:rPr lang="en-GB" sz="2400" b="1" dirty="0">
                  <a:solidFill>
                    <a:schemeClr val="bg1"/>
                  </a:solidFill>
                </a:rPr>
                <a:t>attitudes</a:t>
              </a:r>
            </a:p>
            <a:p>
              <a:pPr algn="ctr"/>
              <a:endParaRPr lang="en-GB" sz="2400" b="1" dirty="0">
                <a:solidFill>
                  <a:schemeClr val="bg1"/>
                </a:solidFill>
              </a:endParaRPr>
            </a:p>
          </p:txBody>
        </p:sp>
      </p:gr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10719403" y="166479"/>
            <a:ext cx="1318260" cy="1211580"/>
          </a:xfrm>
          <a:prstGeom prst="rect">
            <a:avLst/>
          </a:prstGeom>
        </p:spPr>
      </p:pic>
      <p:sp>
        <p:nvSpPr>
          <p:cNvPr id="13" name="Rectangle 12"/>
          <p:cNvSpPr/>
          <p:nvPr/>
        </p:nvSpPr>
        <p:spPr>
          <a:xfrm>
            <a:off x="567559" y="6306207"/>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6728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8079" y="525849"/>
            <a:ext cx="11049507" cy="78232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4000" kern="0" smtClean="0"/>
              <a:t>The Inclusion Pledge</a:t>
            </a:r>
            <a:endParaRPr lang="en-GB" sz="4000" kern="0"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0578041" y="169932"/>
            <a:ext cx="1318260" cy="1211580"/>
          </a:xfrm>
          <a:prstGeom prst="rect">
            <a:avLst/>
          </a:prstGeom>
        </p:spPr>
      </p:pic>
      <p:sp>
        <p:nvSpPr>
          <p:cNvPr id="4" name="TextBox 3"/>
          <p:cNvSpPr txBox="1"/>
          <p:nvPr/>
        </p:nvSpPr>
        <p:spPr>
          <a:xfrm>
            <a:off x="627995" y="1655379"/>
            <a:ext cx="10313669" cy="1200329"/>
          </a:xfrm>
          <a:prstGeom prst="rect">
            <a:avLst/>
          </a:prstGeom>
          <a:noFill/>
        </p:spPr>
        <p:txBody>
          <a:bodyPr wrap="square" rtlCol="0">
            <a:spAutoFit/>
          </a:bodyPr>
          <a:lstStyle/>
          <a:p>
            <a:r>
              <a:rPr lang="en-GB" sz="2400" dirty="0">
                <a:solidFill>
                  <a:schemeClr val="tx1">
                    <a:lumMod val="65000"/>
                    <a:lumOff val="35000"/>
                  </a:schemeClr>
                </a:solidFill>
              </a:rPr>
              <a:t>We have developed an I</a:t>
            </a:r>
            <a:r>
              <a:rPr lang="en-GB" sz="2400" dirty="0" smtClean="0">
                <a:solidFill>
                  <a:schemeClr val="tx1">
                    <a:lumMod val="65000"/>
                    <a:lumOff val="35000"/>
                  </a:schemeClr>
                </a:solidFill>
              </a:rPr>
              <a:t>nclusion </a:t>
            </a:r>
            <a:r>
              <a:rPr lang="en-GB" sz="2400" dirty="0">
                <a:solidFill>
                  <a:schemeClr val="tx1">
                    <a:lumMod val="65000"/>
                    <a:lumOff val="35000"/>
                  </a:schemeClr>
                </a:solidFill>
              </a:rPr>
              <a:t>P</a:t>
            </a:r>
            <a:r>
              <a:rPr lang="en-GB" sz="2400" dirty="0" smtClean="0">
                <a:solidFill>
                  <a:schemeClr val="tx1">
                    <a:lumMod val="65000"/>
                    <a:lumOff val="35000"/>
                  </a:schemeClr>
                </a:solidFill>
              </a:rPr>
              <a:t>ledge which can </a:t>
            </a:r>
            <a:r>
              <a:rPr lang="en-GB" sz="2400" dirty="0">
                <a:solidFill>
                  <a:schemeClr val="tx1">
                    <a:lumMod val="65000"/>
                    <a:lumOff val="35000"/>
                  </a:schemeClr>
                </a:solidFill>
              </a:rPr>
              <a:t>be used as a reflective tool supporting schools to improve </a:t>
            </a:r>
            <a:r>
              <a:rPr lang="en-GB" sz="2400" dirty="0" smtClean="0">
                <a:solidFill>
                  <a:schemeClr val="tx1">
                    <a:lumMod val="65000"/>
                    <a:lumOff val="35000"/>
                  </a:schemeClr>
                </a:solidFill>
              </a:rPr>
              <a:t>inclusion and </a:t>
            </a:r>
            <a:r>
              <a:rPr lang="en-GB" sz="2400" dirty="0">
                <a:solidFill>
                  <a:schemeClr val="tx1">
                    <a:lumMod val="65000"/>
                    <a:lumOff val="35000"/>
                  </a:schemeClr>
                </a:solidFill>
              </a:rPr>
              <a:t>experiences for all learners</a:t>
            </a:r>
          </a:p>
        </p:txBody>
      </p:sp>
      <p:sp>
        <p:nvSpPr>
          <p:cNvPr id="5" name="Rounded Rectangle 4"/>
          <p:cNvSpPr/>
          <p:nvPr/>
        </p:nvSpPr>
        <p:spPr>
          <a:xfrm>
            <a:off x="627993" y="2981291"/>
            <a:ext cx="10313669" cy="2813563"/>
          </a:xfrm>
          <a:prstGeom prst="roundRect">
            <a:avLst/>
          </a:prstGeom>
          <a:solidFill>
            <a:srgbClr val="438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bg1"/>
                </a:solidFill>
              </a:rPr>
              <a:t>Our school community aims to be inclusive.</a:t>
            </a:r>
          </a:p>
          <a:p>
            <a:r>
              <a:rPr lang="en-GB" sz="3200" b="1" dirty="0">
                <a:solidFill>
                  <a:schemeClr val="bg1"/>
                </a:solidFill>
              </a:rPr>
              <a:t>We respect and welcome all those within it ensuring they feel safe and are treated with dignity and equality. </a:t>
            </a:r>
          </a:p>
        </p:txBody>
      </p:sp>
      <p:sp>
        <p:nvSpPr>
          <p:cNvPr id="6" name="Rectangle 5"/>
          <p:cNvSpPr/>
          <p:nvPr/>
        </p:nvSpPr>
        <p:spPr>
          <a:xfrm>
            <a:off x="567559" y="6306207"/>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772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436708" y="424398"/>
            <a:ext cx="11049507" cy="1859389"/>
          </a:xfrm>
        </p:spPr>
        <p:txBody>
          <a:bodyPr/>
          <a:lstStyle/>
          <a:p>
            <a:pPr lvl="0"/>
            <a:r>
              <a:rPr lang="en-GB" sz="3600" dirty="0" smtClean="0"/>
              <a:t>General Teaching Council for Scotland Professional Standards</a:t>
            </a:r>
            <a:endParaRPr lang="en-GB" sz="3600" dirty="0">
              <a:solidFill>
                <a:srgbClr val="00ABB5"/>
              </a:solidFill>
            </a:endParaRPr>
          </a:p>
        </p:txBody>
      </p:sp>
      <p:sp>
        <p:nvSpPr>
          <p:cNvPr id="3" name="Content Placeholder 2"/>
          <p:cNvSpPr>
            <a:spLocks noGrp="1"/>
          </p:cNvSpPr>
          <p:nvPr>
            <p:ph idx="1"/>
          </p:nvPr>
        </p:nvSpPr>
        <p:spPr>
          <a:xfrm>
            <a:off x="522619" y="2138460"/>
            <a:ext cx="10911840" cy="4057388"/>
          </a:xfrm>
        </p:spPr>
        <p:txBody>
          <a:bodyPr/>
          <a:lstStyle/>
          <a:p>
            <a:pPr>
              <a:buClr>
                <a:srgbClr val="00ABB5"/>
              </a:buClr>
            </a:pPr>
            <a:r>
              <a:rPr lang="en-GB" sz="2800" b="1" dirty="0" smtClean="0"/>
              <a:t>Social Justice</a:t>
            </a:r>
          </a:p>
          <a:p>
            <a:pPr>
              <a:buClr>
                <a:srgbClr val="00ABB5"/>
              </a:buClr>
            </a:pPr>
            <a:r>
              <a:rPr lang="en-GB" sz="2400" dirty="0" smtClean="0"/>
              <a:t>1.1.2  I </a:t>
            </a:r>
            <a:r>
              <a:rPr lang="en-GB" sz="2400" dirty="0"/>
              <a:t>am committed to the principles of democracy and social justice through fair, transparent, inclusive and sustainable policies and practices in relation to: age, disability, gender and gender </a:t>
            </a:r>
            <a:r>
              <a:rPr lang="en-GB" sz="2400" dirty="0" smtClean="0"/>
              <a:t>identity, race</a:t>
            </a:r>
            <a:r>
              <a:rPr lang="en-GB" sz="2400" dirty="0"/>
              <a:t>, ethnicity, religion and belief and sexual </a:t>
            </a:r>
            <a:r>
              <a:rPr lang="en-GB" sz="2400" dirty="0" smtClean="0"/>
              <a:t>orientation</a:t>
            </a:r>
          </a:p>
          <a:p>
            <a:pPr>
              <a:buClr>
                <a:srgbClr val="00ABB5"/>
              </a:buClr>
            </a:pPr>
            <a:endParaRPr lang="en-GB" sz="1000" dirty="0" smtClean="0"/>
          </a:p>
          <a:p>
            <a:pPr>
              <a:buClr>
                <a:srgbClr val="00ABB5"/>
              </a:buClr>
            </a:pPr>
            <a:r>
              <a:rPr lang="en-GB" sz="2800" b="1" dirty="0" smtClean="0"/>
              <a:t>Trust and Respect</a:t>
            </a:r>
            <a:endParaRPr lang="en-GB" sz="2800" dirty="0" smtClean="0"/>
          </a:p>
          <a:p>
            <a:pPr>
              <a:buClr>
                <a:srgbClr val="00ABB5"/>
              </a:buClr>
            </a:pPr>
            <a:r>
              <a:rPr lang="en-GB" sz="2400" dirty="0" smtClean="0"/>
              <a:t>1.3.3  I </a:t>
            </a:r>
            <a:r>
              <a:rPr lang="en-GB" sz="2400" dirty="0"/>
              <a:t>demonstrate a commitment to motivating and inspiring learners, acknowledging their social and economic context, individuality and specific learning needs and taking into consideration barriers </a:t>
            </a:r>
            <a:r>
              <a:rPr lang="en-GB" sz="2400" dirty="0" smtClean="0"/>
              <a:t>to learning</a:t>
            </a:r>
            <a:endParaRPr lang="en-GB" sz="2400"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10561969" y="424398"/>
            <a:ext cx="1318260" cy="121158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5361" y="479918"/>
            <a:ext cx="1100539" cy="1100539"/>
          </a:xfrm>
          <a:prstGeom prst="rect">
            <a:avLst/>
          </a:prstGeom>
        </p:spPr>
      </p:pic>
    </p:spTree>
    <p:extLst>
      <p:ext uri="{BB962C8B-B14F-4D97-AF65-F5344CB8AC3E}">
        <p14:creationId xmlns:p14="http://schemas.microsoft.com/office/powerpoint/2010/main" val="2837185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10775329" y="97899"/>
            <a:ext cx="1318260" cy="1211580"/>
          </a:xfrm>
          <a:prstGeom prst="rect">
            <a:avLst/>
          </a:prstGeom>
        </p:spPr>
      </p:pic>
      <p:sp>
        <p:nvSpPr>
          <p:cNvPr id="3" name="Title 1"/>
          <p:cNvSpPr txBox="1">
            <a:spLocks/>
          </p:cNvSpPr>
          <p:nvPr/>
        </p:nvSpPr>
        <p:spPr>
          <a:xfrm>
            <a:off x="571246" y="312529"/>
            <a:ext cx="11049507" cy="78232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4000" kern="0" dirty="0" smtClean="0"/>
              <a:t>Activity 1</a:t>
            </a:r>
            <a:r>
              <a:rPr lang="en-GB" sz="4800" kern="0" dirty="0" smtClean="0"/>
              <a:t/>
            </a:r>
            <a:br>
              <a:rPr lang="en-GB" sz="4800" kern="0" dirty="0" smtClean="0"/>
            </a:br>
            <a:r>
              <a:rPr lang="en-GB" sz="4800" kern="0" dirty="0" smtClean="0"/>
              <a:t/>
            </a:r>
            <a:br>
              <a:rPr lang="en-GB" sz="4800" kern="0" dirty="0" smtClean="0"/>
            </a:br>
            <a:endParaRPr lang="en-GB" sz="2800" kern="0" dirty="0"/>
          </a:p>
        </p:txBody>
      </p:sp>
      <p:sp>
        <p:nvSpPr>
          <p:cNvPr id="4" name="Content Placeholder 2"/>
          <p:cNvSpPr txBox="1">
            <a:spLocks/>
          </p:cNvSpPr>
          <p:nvPr/>
        </p:nvSpPr>
        <p:spPr>
          <a:xfrm>
            <a:off x="478013" y="3217961"/>
            <a:ext cx="11235972" cy="3498739"/>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buFont typeface="Arial" panose="020B0604020202020204" pitchFamily="34" charset="0"/>
              <a:buChar char="•"/>
            </a:pPr>
            <a:r>
              <a:rPr lang="en-GB" sz="2800" b="1" kern="0" dirty="0" smtClean="0"/>
              <a:t>Share</a:t>
            </a:r>
            <a:r>
              <a:rPr lang="en-GB" sz="2800" kern="0" dirty="0" smtClean="0"/>
              <a:t> ideas with the group on a flipchart (5 minutes)</a:t>
            </a:r>
          </a:p>
          <a:p>
            <a:pPr marL="457200" indent="-457200">
              <a:buFont typeface="Arial" panose="020B0604020202020204" pitchFamily="34" charset="0"/>
              <a:buChar char="•"/>
            </a:pPr>
            <a:r>
              <a:rPr lang="en-GB" sz="2800" b="1" kern="0" dirty="0" smtClean="0"/>
              <a:t>Read </a:t>
            </a:r>
            <a:r>
              <a:rPr lang="en-GB" sz="2800" kern="0" dirty="0" smtClean="0"/>
              <a:t>the descriptions the young people gave about what inclusion means to them (Appendix 1)</a:t>
            </a:r>
          </a:p>
          <a:p>
            <a:pPr marL="457200" indent="-457200">
              <a:buFont typeface="Arial" panose="020B0604020202020204" pitchFamily="34" charset="0"/>
              <a:buChar char="•"/>
            </a:pPr>
            <a:r>
              <a:rPr lang="en-GB" sz="2800" b="1" kern="0" dirty="0" smtClean="0"/>
              <a:t>Discuss:</a:t>
            </a:r>
          </a:p>
          <a:p>
            <a:r>
              <a:rPr lang="en-GB" sz="2800" kern="0" dirty="0" smtClean="0"/>
              <a:t>	What are the similarities to your list?</a:t>
            </a:r>
          </a:p>
          <a:p>
            <a:r>
              <a:rPr lang="en-GB" sz="2800" kern="0" dirty="0" smtClean="0"/>
              <a:t>	What is unique to the young people? (5 minutes)</a:t>
            </a:r>
          </a:p>
          <a:p>
            <a:r>
              <a:rPr lang="en-GB" sz="2800" kern="0" dirty="0" smtClean="0"/>
              <a:t> </a:t>
            </a:r>
          </a:p>
          <a:p>
            <a:pPr>
              <a:buClr>
                <a:srgbClr val="00ABB5"/>
              </a:buClr>
            </a:pPr>
            <a:endParaRPr lang="en-GB" sz="2800" b="1" kern="0" dirty="0" smtClean="0"/>
          </a:p>
        </p:txBody>
      </p:sp>
      <p:sp>
        <p:nvSpPr>
          <p:cNvPr id="5" name="TextBox 4"/>
          <p:cNvSpPr txBox="1"/>
          <p:nvPr/>
        </p:nvSpPr>
        <p:spPr>
          <a:xfrm>
            <a:off x="478014" y="1326612"/>
            <a:ext cx="10522826" cy="1592744"/>
          </a:xfrm>
          <a:prstGeom prst="rect">
            <a:avLst/>
          </a:prstGeom>
          <a:noFill/>
          <a:ln w="38100">
            <a:solidFill>
              <a:srgbClr val="B3D236"/>
            </a:solidFill>
          </a:ln>
        </p:spPr>
        <p:txBody>
          <a:bodyPr wrap="square" rtlCol="0">
            <a:spAutoFit/>
          </a:bodyPr>
          <a:lstStyle/>
          <a:p>
            <a:pPr algn="just">
              <a:lnSpc>
                <a:spcPts val="3900"/>
              </a:lnSpc>
              <a:spcBef>
                <a:spcPts val="600"/>
              </a:spcBef>
              <a:spcAft>
                <a:spcPts val="600"/>
              </a:spcAft>
            </a:pPr>
            <a:r>
              <a:rPr lang="en-GB" sz="2800" dirty="0">
                <a:solidFill>
                  <a:schemeClr val="tx1">
                    <a:lumMod val="65000"/>
                    <a:lumOff val="35000"/>
                  </a:schemeClr>
                </a:solidFill>
              </a:rPr>
              <a:t>Imagine </a:t>
            </a:r>
            <a:r>
              <a:rPr lang="en-GB" sz="2800" dirty="0" smtClean="0">
                <a:solidFill>
                  <a:schemeClr val="tx1">
                    <a:lumMod val="65000"/>
                    <a:lumOff val="35000"/>
                  </a:schemeClr>
                </a:solidFill>
              </a:rPr>
              <a:t>that one month ago you moved to </a:t>
            </a:r>
            <a:r>
              <a:rPr lang="en-GB" sz="2800" dirty="0">
                <a:solidFill>
                  <a:schemeClr val="tx1">
                    <a:lumMod val="65000"/>
                    <a:lumOff val="35000"/>
                  </a:schemeClr>
                </a:solidFill>
              </a:rPr>
              <a:t>a new place of work and </a:t>
            </a:r>
            <a:r>
              <a:rPr lang="en-GB" sz="2800" dirty="0" smtClean="0">
                <a:solidFill>
                  <a:schemeClr val="tx1">
                    <a:lumMod val="65000"/>
                    <a:lumOff val="35000"/>
                  </a:schemeClr>
                </a:solidFill>
              </a:rPr>
              <a:t>took on a new role</a:t>
            </a:r>
            <a:r>
              <a:rPr lang="en-GB" sz="2800" dirty="0">
                <a:solidFill>
                  <a:schemeClr val="tx1">
                    <a:lumMod val="65000"/>
                    <a:lumOff val="35000"/>
                  </a:schemeClr>
                </a:solidFill>
              </a:rPr>
              <a:t>. </a:t>
            </a:r>
            <a:r>
              <a:rPr lang="en-GB" sz="2800" dirty="0" smtClean="0">
                <a:solidFill>
                  <a:schemeClr val="tx1">
                    <a:lumMod val="65000"/>
                    <a:lumOff val="35000"/>
                  </a:schemeClr>
                </a:solidFill>
              </a:rPr>
              <a:t>You feel </a:t>
            </a:r>
            <a:r>
              <a:rPr lang="en-GB" sz="2800" dirty="0">
                <a:solidFill>
                  <a:schemeClr val="tx1">
                    <a:lumMod val="65000"/>
                    <a:lumOff val="35000"/>
                  </a:schemeClr>
                </a:solidFill>
              </a:rPr>
              <a:t>included in your new workplace. </a:t>
            </a:r>
            <a:r>
              <a:rPr lang="en-GB" sz="2800" dirty="0" smtClean="0">
                <a:solidFill>
                  <a:schemeClr val="tx1">
                    <a:lumMod val="65000"/>
                    <a:lumOff val="35000"/>
                  </a:schemeClr>
                </a:solidFill>
              </a:rPr>
              <a:t>What </a:t>
            </a:r>
            <a:r>
              <a:rPr lang="en-GB" sz="2800" dirty="0">
                <a:solidFill>
                  <a:schemeClr val="tx1">
                    <a:lumMod val="65000"/>
                    <a:lumOff val="35000"/>
                  </a:schemeClr>
                </a:solidFill>
              </a:rPr>
              <a:t>has happened </a:t>
            </a:r>
            <a:r>
              <a:rPr lang="en-GB" sz="2800" dirty="0" smtClean="0">
                <a:solidFill>
                  <a:schemeClr val="tx1">
                    <a:lumMod val="65000"/>
                    <a:lumOff val="35000"/>
                  </a:schemeClr>
                </a:solidFill>
              </a:rPr>
              <a:t>that has helped you to feel </a:t>
            </a:r>
            <a:r>
              <a:rPr lang="en-GB" sz="2800" dirty="0">
                <a:solidFill>
                  <a:schemeClr val="tx1">
                    <a:lumMod val="65000"/>
                    <a:lumOff val="35000"/>
                  </a:schemeClr>
                </a:solidFill>
              </a:rPr>
              <a:t>included?</a:t>
            </a:r>
          </a:p>
        </p:txBody>
      </p:sp>
      <p:sp>
        <p:nvSpPr>
          <p:cNvPr id="6" name="Rectangle 5"/>
          <p:cNvSpPr/>
          <p:nvPr/>
        </p:nvSpPr>
        <p:spPr>
          <a:xfrm>
            <a:off x="567559" y="6306207"/>
            <a:ext cx="1229710" cy="3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810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611801" y="525849"/>
            <a:ext cx="11049507" cy="782320"/>
          </a:xfrm>
        </p:spPr>
        <p:txBody>
          <a:bodyPr/>
          <a:lstStyle/>
          <a:p>
            <a:pPr algn="ctr"/>
            <a:r>
              <a:rPr lang="en-GB" sz="4000" dirty="0" smtClean="0">
                <a:solidFill>
                  <a:srgbClr val="00ABB5"/>
                </a:solidFill>
              </a:rPr>
              <a:t>‘Ask Us, Hear Us, Include Us!’</a:t>
            </a:r>
            <a:endParaRPr lang="en-GB" sz="4000" dirty="0">
              <a:solidFill>
                <a:srgbClr val="00ABB5"/>
              </a:solidFill>
            </a:endParaRPr>
          </a:p>
        </p:txBody>
      </p:sp>
      <p:sp>
        <p:nvSpPr>
          <p:cNvPr id="3" name="Content Placeholder 2"/>
          <p:cNvSpPr>
            <a:spLocks noGrp="1"/>
          </p:cNvSpPr>
          <p:nvPr>
            <p:ph idx="1"/>
          </p:nvPr>
        </p:nvSpPr>
        <p:spPr>
          <a:xfrm>
            <a:off x="2497790" y="1812237"/>
            <a:ext cx="6951010" cy="3498739"/>
          </a:xfrm>
        </p:spPr>
        <p:txBody>
          <a:bodyPr/>
          <a:lstStyle/>
          <a:p>
            <a:pPr algn="ctr">
              <a:buClr>
                <a:srgbClr val="00ABB5"/>
              </a:buClr>
            </a:pPr>
            <a:endParaRPr lang="en-GB" sz="2800"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561969" y="215652"/>
            <a:ext cx="1318260" cy="1211580"/>
          </a:xfrm>
          <a:prstGeom prst="rect">
            <a:avLst/>
          </a:prstGeom>
        </p:spPr>
      </p:pic>
      <p:sp>
        <p:nvSpPr>
          <p:cNvPr id="4" name="TextBox 3"/>
          <p:cNvSpPr txBox="1"/>
          <p:nvPr/>
        </p:nvSpPr>
        <p:spPr>
          <a:xfrm>
            <a:off x="1854200" y="5524500"/>
            <a:ext cx="8521700" cy="369332"/>
          </a:xfrm>
          <a:prstGeom prst="rect">
            <a:avLst/>
          </a:prstGeom>
          <a:noFill/>
        </p:spPr>
        <p:txBody>
          <a:bodyPr wrap="square" rtlCol="0">
            <a:spAutoFit/>
          </a:bodyPr>
          <a:lstStyle/>
          <a:p>
            <a:r>
              <a:rPr lang="en-GB" dirty="0" smtClean="0">
                <a:hlinkClick r:id="rId6"/>
              </a:rPr>
              <a:t>Click here for the film</a:t>
            </a:r>
            <a:endParaRPr lang="en-GB"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3649" y="1497391"/>
            <a:ext cx="7162801" cy="402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59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etadata xmlns="http://www.objective.com/ecm/document/metadata/53D26341A57B383EE0540010E0463CCA" version="1.0.0">
  <systemFields>
    <field name="Objective-Id">
      <value order="0">A20063626</value>
    </field>
    <field name="Objective-Title">
      <value order="0">Young Ambassadors for Inclusion   Powerpoint to accompany film</value>
    </field>
    <field name="Objective-Description">
      <value order="0"/>
    </field>
    <field name="Objective-CreationStamp">
      <value order="0">2018-02-02T09:12:23Z</value>
    </field>
    <field name="Objective-IsApproved">
      <value order="0">false</value>
    </field>
    <field name="Objective-IsPublished">
      <value order="0">false</value>
    </field>
    <field name="Objective-DatePublished">
      <value order="0"/>
    </field>
    <field name="Objective-ModificationStamp">
      <value order="0">2018-02-02T09:13:10Z</value>
    </field>
    <field name="Objective-Owner">
      <value order="0">Lynch, Pauline P (U441770)</value>
    </field>
    <field name="Objective-Path">
      <value order="0">Objective Global Folder:SG File Plan:Administration:Corporate strategy:Strategy and change:Corporate strategy: Strategy and change:Education Scotland: Inclusion and Equality: Workstream 6 Inclusive Education and Additional Support for Learning (2017-2019): 2017-2022</value>
    </field>
    <field name="Objective-Parent">
      <value order="0">Education Scotland: Inclusion and Equality: Workstream 6 Inclusive Education and Additional Support for Learning (2017-2019): 2017-2022</value>
    </field>
    <field name="Objective-State">
      <value order="0">Being Drafted</value>
    </field>
    <field name="Objective-VersionId">
      <value order="0">vA28052430</value>
    </field>
    <field name="Objective-Version">
      <value order="0">0.2</value>
    </field>
    <field name="Objective-VersionNumber">
      <value order="0">2</value>
    </field>
    <field name="Objective-VersionComment">
      <value order="0"/>
    </field>
    <field name="Objective-FileNumber">
      <value order="0">qA711618</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4.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5B553-2AE0-4B0C-913C-4B15DEBD22D7}"/>
</file>

<file path=customXml/itemProps2.xml><?xml version="1.0" encoding="utf-8"?>
<ds:datastoreItem xmlns:ds="http://schemas.openxmlformats.org/officeDocument/2006/customXml" ds:itemID="{D7967039-C71A-4B84-9858-0728C216CC08}"/>
</file>

<file path=customXml/itemProps3.xml><?xml version="1.0" encoding="utf-8"?>
<ds:datastoreItem xmlns:ds="http://schemas.openxmlformats.org/officeDocument/2006/customXml" ds:itemID="{5745109E-2DDF-40CB-AC2B-FF9B10C90820}"/>
</file>

<file path=customXml/itemProps4.xml><?xml version="1.0" encoding="utf-8"?>
<ds:datastoreItem xmlns:ds="http://schemas.openxmlformats.org/officeDocument/2006/customXml" ds:itemID="{0AB27F00-D16A-4B2E-B856-921D1774EDEE}"/>
</file>

<file path=docProps/app.xml><?xml version="1.0" encoding="utf-8"?>
<Properties xmlns="http://schemas.openxmlformats.org/officeDocument/2006/extended-properties" xmlns:vt="http://schemas.openxmlformats.org/officeDocument/2006/docPropsVTypes">
  <Template/>
  <TotalTime>2367</TotalTime>
  <Words>2048</Words>
  <Application>Microsoft Office PowerPoint</Application>
  <PresentationFormat>Custom</PresentationFormat>
  <Paragraphs>239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3. Education Scotland Powerpoint Final</vt:lpstr>
      <vt:lpstr>PowerPoint Presentation</vt:lpstr>
      <vt:lpstr>PowerPoint Presentation</vt:lpstr>
      <vt:lpstr>Aim of this session</vt:lpstr>
      <vt:lpstr>PowerPoint Presentation</vt:lpstr>
      <vt:lpstr>Our Themes</vt:lpstr>
      <vt:lpstr>PowerPoint Presentation</vt:lpstr>
      <vt:lpstr>General Teaching Council for Scotland Professional Standards</vt:lpstr>
      <vt:lpstr>PowerPoint Presentation</vt:lpstr>
      <vt:lpstr>‘Ask Us, Hear Us, Include Us!’</vt:lpstr>
      <vt:lpstr>Activity 2</vt:lpstr>
      <vt:lpstr>Activity 3 </vt:lpstr>
      <vt:lpstr>PowerPoint Presentation</vt:lpstr>
      <vt:lpstr>PowerPoint Presentation</vt:lpstr>
      <vt:lpstr>PowerPoint Presentation</vt:lpstr>
      <vt:lpstr>PowerPoint Presentation</vt:lpstr>
      <vt:lpstr>PowerPoint Presentation</vt:lpstr>
      <vt:lpstr>The Inclusion Pledge</vt:lpstr>
      <vt:lpstr>Some key messages from the Young Ambassadors</vt:lpstr>
      <vt:lpstr>The Inclusion Pledge</vt:lpstr>
      <vt:lpstr>PowerPoint Presentation</vt:lpstr>
    </vt:vector>
  </TitlesOfParts>
  <Company>Education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Andrew</dc:creator>
  <cp:lastModifiedBy>u418856</cp:lastModifiedBy>
  <cp:revision>105</cp:revision>
  <cp:lastPrinted>2018-01-31T15:35:07Z</cp:lastPrinted>
  <dcterms:created xsi:type="dcterms:W3CDTF">2014-01-17T15:23:54Z</dcterms:created>
  <dcterms:modified xsi:type="dcterms:W3CDTF">2018-02-02T10:06:42Z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y fmtid="{D5CDD505-2E9C-101B-9397-08002B2CF9AE}" pid="4" name="Objective-Id">
    <vt:lpwstr>A20063626</vt:lpwstr>
  </property>
  <property fmtid="{D5CDD505-2E9C-101B-9397-08002B2CF9AE}" pid="5" name="Objective-Title">
    <vt:lpwstr>Young Ambassadors for Inclusion   Powerpoint to accompany film</vt:lpwstr>
  </property>
  <property fmtid="{D5CDD505-2E9C-101B-9397-08002B2CF9AE}" pid="6" name="Objective-Description">
    <vt:lpwstr/>
  </property>
  <property fmtid="{D5CDD505-2E9C-101B-9397-08002B2CF9AE}" pid="7" name="Objective-CreationStamp">
    <vt:filetime>2018-02-02T09:12:23Z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2018-02-02T09:13:10Z</vt:filetime>
  </property>
  <property fmtid="{D5CDD505-2E9C-101B-9397-08002B2CF9AE}" pid="12" name="Objective-Owner">
    <vt:lpwstr>Lynch, Pauline P (U441770)</vt:lpwstr>
  </property>
  <property fmtid="{D5CDD505-2E9C-101B-9397-08002B2CF9AE}" pid="13" name="Objective-Path">
    <vt:lpwstr>Objective Global Folder:SG File Plan:Administration:Corporate strategy:Strategy and change:Corporate strategy: Strategy and change:Education Scotland: Inclusion and Equality: Workstream 6 Inclusive Education and Additional Support for Learning (2017-2019)</vt:lpwstr>
  </property>
  <property fmtid="{D5CDD505-2E9C-101B-9397-08002B2CF9AE}" pid="14" name="Objective-Parent">
    <vt:lpwstr>Education Scotland: Inclusion and Equality: Workstream 6 Inclusive Education and Additional Support for Learning (2017-2019): 2017-2022</vt:lpwstr>
  </property>
  <property fmtid="{D5CDD505-2E9C-101B-9397-08002B2CF9AE}" pid="15" name="Objective-State">
    <vt:lpwstr>Being Drafted</vt:lpwstr>
  </property>
  <property fmtid="{D5CDD505-2E9C-101B-9397-08002B2CF9AE}" pid="16" name="Objective-VersionId">
    <vt:lpwstr>vA28052430</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
  </property>
  <property fmtid="{D5CDD505-2E9C-101B-9397-08002B2CF9AE}" pid="20" name="Objective-FileNumber">
    <vt:lpwstr>qA711618</vt:lpwstr>
  </property>
  <property fmtid="{D5CDD505-2E9C-101B-9397-08002B2CF9AE}" pid="21" name="Objective-Classification">
    <vt:lpwstr>OFFICIAL</vt:lpwstr>
  </property>
  <property fmtid="{D5CDD505-2E9C-101B-9397-08002B2CF9AE}" pid="22" name="Objective-Caveats">
    <vt:lpwstr>Caveat for access to SG Fileplan</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