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Blogger Bold" panose="020B0604020202020204" charset="0"/>
      <p:regular r:id="rId32"/>
    </p:embeddedFont>
    <p:embeddedFont>
      <p:font typeface="Calistoga" panose="020B0604020202020204" charset="0"/>
      <p:regular r:id="rId33"/>
    </p:embeddedFont>
    <p:embeddedFont>
      <p:font typeface="Moontime" panose="020B0604020202020204" charset="0"/>
      <p:regular r:id="rId34"/>
    </p:embeddedFont>
    <p:embeddedFont>
      <p:font typeface="Roboto" panose="02000000000000000000" pitchFamily="2" charset="0"/>
      <p:regular r:id="rId35"/>
      <p:bold r:id="rId36"/>
      <p:italic r:id="rId37"/>
      <p:boldItalic r:id="rId38"/>
    </p:embeddedFont>
    <p:embeddedFont>
      <p:font typeface="Roboto Bold" panose="02000000000000000000" pitchFamily="2"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9048" autoAdjust="0"/>
  </p:normalViewPr>
  <p:slideViewPr>
    <p:cSldViewPr>
      <p:cViewPr varScale="1">
        <p:scale>
          <a:sx n="29" d="100"/>
          <a:sy n="29" d="100"/>
        </p:scale>
        <p:origin x="15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personal connector to set the tone for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Compulsory group connector to help energise group and bring them into learning head-space.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reading activity could be omitted if the group has already read the guidance document. If the audience has already read the guidance pre-session then you can just do conversation around the 3,2,1 protocol ***</a:t>
            </a:r>
          </a:p>
          <a:p>
            <a:endParaRPr lang="en-US"/>
          </a:p>
          <a:p>
            <a:r>
              <a:rPr lang="en-US"/>
              <a:t>Break up the guidance document in a way that is appropriate for the size of the group e.g. (3 groups looking a section each planning/facilitation/evaluation) or pairs reading XX amount of pages each). </a:t>
            </a:r>
          </a:p>
          <a:p>
            <a:endParaRPr lang="en-US"/>
          </a:p>
          <a:p>
            <a:r>
              <a:rPr lang="en-US"/>
              <a:t>Questions can be about the guide itself or questions that have manifested about your approach to PL</a:t>
            </a:r>
          </a:p>
          <a:p>
            <a:endParaRPr lang="en-US"/>
          </a:p>
          <a:p>
            <a:r>
              <a:rPr lang="en-US"/>
              <a:t>3,2,1 reflections collated on a group Padlet</a:t>
            </a:r>
          </a:p>
          <a:p>
            <a:endParaRPr lang="en-US"/>
          </a:p>
          <a:p>
            <a:endParaRPr lang="en-US"/>
          </a:p>
          <a:p>
            <a:r>
              <a:rPr lang="en-US"/>
              <a:t>10 minutes to read</a:t>
            </a:r>
          </a:p>
          <a:p>
            <a:r>
              <a:rPr lang="en-US"/>
              <a:t>10 minutes to discuss</a:t>
            </a:r>
          </a:p>
          <a:p>
            <a:r>
              <a:rPr lang="en-US"/>
              <a:t>10 minutes to decide and record 3,2,1 task. </a:t>
            </a:r>
          </a:p>
          <a:p>
            <a:r>
              <a:rPr lang="en-US"/>
              <a:t>10 minutes in back in main room to read Padlet.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Using the descriptors &amp; coaching wheel on the hand-out, mark on the coaching wheel where you feel your team’s approach to  professional learning currently sits.</a:t>
            </a:r>
          </a:p>
          <a:p>
            <a:endParaRPr lang="en-US"/>
          </a:p>
          <a:p>
            <a:r>
              <a:rPr lang="en-US"/>
              <a:t>1- being that the team have a lot of development to do in this area.</a:t>
            </a:r>
          </a:p>
          <a:p>
            <a:endParaRPr lang="en-US"/>
          </a:p>
          <a:p>
            <a:r>
              <a:rPr lang="en-US"/>
              <a:t>9 - being that the team are very strong in this area.</a:t>
            </a:r>
          </a:p>
          <a:p>
            <a:endParaRPr lang="en-US"/>
          </a:p>
          <a:p>
            <a:r>
              <a:rPr lang="en-US"/>
              <a:t>5 minutes to complete wheel individually</a:t>
            </a:r>
          </a:p>
          <a:p>
            <a:r>
              <a:rPr lang="en-US"/>
              <a:t>20 minutes to have coaching conversation - </a:t>
            </a:r>
          </a:p>
          <a:p>
            <a:endParaRPr lang="en-US"/>
          </a:p>
          <a:p>
            <a:r>
              <a:rPr lang="en-US"/>
              <a:t>Partner A - speaks for 10 minutes</a:t>
            </a:r>
          </a:p>
          <a:p>
            <a:endParaRPr lang="en-US"/>
          </a:p>
          <a:p>
            <a:r>
              <a:rPr lang="en-US"/>
              <a:t>Partner B speaks for 10 minutes.</a:t>
            </a:r>
          </a:p>
          <a:p>
            <a:endParaRPr lang="en-US"/>
          </a:p>
          <a:p>
            <a:r>
              <a:rPr lang="en-US"/>
              <a:t>5 mins for sharing of any reflections as larger 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Personal reflection time to consider the prompts and make notes. </a:t>
            </a:r>
          </a:p>
          <a:p>
            <a:endParaRPr lang="en-US"/>
          </a:p>
          <a:p>
            <a:r>
              <a:rPr lang="en-US"/>
              <a:t>No need to share these reflections.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screenbreak should be a minimum of 10 minutes. </a:t>
            </a:r>
          </a:p>
          <a:p>
            <a:endParaRPr lang="en-US"/>
          </a:p>
          <a:p>
            <a:r>
              <a:rPr lang="en-US"/>
              <a:t>You may want to duplicate this slide if another break is necessary and supplement in a 'lunch break' slide if required.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framework is intended to help facilitators deconstruct and understand effective facilitation style. </a:t>
            </a:r>
          </a:p>
          <a:p>
            <a:endParaRPr lang="en-US"/>
          </a:p>
          <a:p>
            <a:r>
              <a:rPr lang="en-US"/>
              <a:t>Take some time to consider the competencies in the left hand column and which descriptor: effective, highly effective or outstanding, best describes your current approach as a facilitator. </a:t>
            </a:r>
          </a:p>
          <a:p>
            <a:endParaRPr lang="en-US"/>
          </a:p>
          <a:p>
            <a:r>
              <a:rPr lang="en-US"/>
              <a:t>Link to framework: https://silo.tips/download/facilitation-competency-framework</a:t>
            </a:r>
          </a:p>
          <a:p>
            <a:endParaRPr lang="en-US"/>
          </a:p>
          <a:p>
            <a:r>
              <a:rPr lang="en-US"/>
              <a:t>5 minutes to complete framework individually</a:t>
            </a:r>
          </a:p>
          <a:p>
            <a:r>
              <a:rPr lang="en-US"/>
              <a:t>20 minutes to have coaching conversation with a NEW PARTNER- </a:t>
            </a:r>
          </a:p>
          <a:p>
            <a:endParaRPr lang="en-US"/>
          </a:p>
          <a:p>
            <a:r>
              <a:rPr lang="en-US"/>
              <a:t>Partner A - speaks for 10 minutes</a:t>
            </a:r>
          </a:p>
          <a:p>
            <a:endParaRPr lang="en-US"/>
          </a:p>
          <a:p>
            <a:r>
              <a:rPr lang="en-US"/>
              <a:t>Partner B speaks for 10 minutes.</a:t>
            </a:r>
          </a:p>
          <a:p>
            <a:endParaRPr lang="en-US"/>
          </a:p>
          <a:p>
            <a:r>
              <a:rPr lang="en-US"/>
              <a:t>5 mins for sharing of any reflections as larger 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Considering the themes of accessibility and inclusion - what does professional learning that is open and welcoming to everyone look like, sound like and feel like. </a:t>
            </a:r>
          </a:p>
          <a:p>
            <a:endParaRPr lang="en-US"/>
          </a:p>
          <a:p>
            <a:r>
              <a:rPr lang="en-US"/>
              <a:t>By look like we mean - what should you see happening either before, during or after the session. </a:t>
            </a:r>
          </a:p>
          <a:p>
            <a:endParaRPr lang="en-US"/>
          </a:p>
          <a:p>
            <a:r>
              <a:rPr lang="en-US"/>
              <a:t>By sound like we mean- what kinds of conversations should take place, what will the facilitator be saying.</a:t>
            </a:r>
          </a:p>
          <a:p>
            <a:endParaRPr lang="en-US"/>
          </a:p>
          <a:p>
            <a:r>
              <a:rPr lang="en-US"/>
              <a:t>By feel like we mean - how should participants in this PL feel - what impact will an inclusive, accessible environment have on people?</a:t>
            </a:r>
          </a:p>
          <a:p>
            <a:endParaRPr lang="en-US"/>
          </a:p>
          <a:p>
            <a:r>
              <a:rPr lang="en-US"/>
              <a:t>Complete chart individually - 10 mins</a:t>
            </a:r>
          </a:p>
          <a:p>
            <a:r>
              <a:rPr lang="en-US"/>
              <a:t>Share feedback into main space - 10 mins</a:t>
            </a:r>
          </a:p>
          <a:p>
            <a:endParaRPr lang="en-US"/>
          </a:p>
          <a:p>
            <a:r>
              <a:rPr lang="en-US"/>
              <a:t>facilitator to ask Q - are there any of these things your team is currently very good/not so good at at the moment?</a:t>
            </a:r>
          </a:p>
          <a:p>
            <a:endParaRPr lang="en-US"/>
          </a:p>
          <a:p>
            <a:r>
              <a:rPr lang="en-US"/>
              <a:t>Volunteer to summarise commonalities in responses.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Break into groups that are appropriate for the size of the audience e.g. 8 groups (a group per facilitation toolkit) or 4 groups (2 toolkits per group). </a:t>
            </a:r>
          </a:p>
          <a:p>
            <a:endParaRPr lang="en-US"/>
          </a:p>
          <a:p>
            <a:r>
              <a:rPr lang="en-US"/>
              <a:t>This activity can be subbed in for exploration of the 16 digital platforms if that would be more helpful.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more in-depth planning practice.</a:t>
            </a:r>
          </a:p>
          <a:p>
            <a:endParaRPr lang="en-US"/>
          </a:p>
          <a:p>
            <a:r>
              <a:rPr lang="en-US"/>
              <a:t>Using information in the guidance to plan a PL session that is upcoming. </a:t>
            </a:r>
          </a:p>
          <a:p>
            <a:endParaRPr lang="en-US"/>
          </a:p>
          <a:p>
            <a:r>
              <a:rPr lang="en-US"/>
              <a:t>45 mins planning for all and then 15 mins of optional sharing.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for the facilitator only.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can either be done on a whiteboard type platform like Padlet (https://padlet.com/) - see example image on the slide or the starting prompts can be written on separate pieces of flipchart and the participants are able to carousel around and add their thoughts.</a:t>
            </a:r>
          </a:p>
          <a:p>
            <a:endParaRPr lang="en-US"/>
          </a:p>
          <a:p>
            <a:r>
              <a:rPr lang="en-US"/>
              <a:t>The facilitator can sum up at the end.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Can be done as an individual quiet task or anonymously on a voting platform like </a:t>
            </a:r>
            <a:r>
              <a:rPr lang="en-US" dirty="0" err="1"/>
              <a:t>Mentimetre</a:t>
            </a:r>
            <a:r>
              <a:rPr lang="en-US" dirty="0"/>
              <a:t>/Padlet. </a:t>
            </a:r>
          </a:p>
          <a:p>
            <a:endParaRPr lang="en-US" dirty="0"/>
          </a:p>
          <a:p>
            <a:r>
              <a:rPr lang="en-US" dirty="0"/>
              <a:t>Drop a pin on the image as a temperature check on the audience mood. </a:t>
            </a:r>
          </a:p>
          <a:p>
            <a:endParaRPr lang="en-US" dirty="0"/>
          </a:p>
          <a:p>
            <a:r>
              <a:rPr lang="en-US" dirty="0"/>
              <a:t>If anyone selects a very negative emotion, remind them that they can reach out if they would like to discuss something 1:1 or leave a note on the question carpark.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r>
              <a:rPr lang="en-US" dirty="0"/>
              <a:t>This discussion can either be done as an open, group discussion</a:t>
            </a:r>
          </a:p>
          <a:p>
            <a:endParaRPr lang="en-US" dirty="0"/>
          </a:p>
          <a:p>
            <a:r>
              <a:rPr lang="en-US" dirty="0"/>
              <a:t>OR</a:t>
            </a:r>
          </a:p>
          <a:p>
            <a:endParaRPr lang="en-US" dirty="0"/>
          </a:p>
          <a:p>
            <a:r>
              <a:rPr lang="en-US" dirty="0"/>
              <a:t>a large copy of the iceberg diagram could be printed and individuals are allowed to anonymously vote- placing a sticky dot on the level they choose.</a:t>
            </a:r>
          </a:p>
          <a:p>
            <a:endParaRPr lang="en-US" dirty="0"/>
          </a:p>
          <a:p>
            <a:r>
              <a:rPr lang="en-US" dirty="0"/>
              <a:t>The facilitator should then lead a discussion based on the voting and then lead into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This discussion can either be done as an open, group discussion</a:t>
            </a:r>
          </a:p>
          <a:p>
            <a:endParaRPr lang="en-US"/>
          </a:p>
          <a:p>
            <a:r>
              <a:rPr lang="en-US"/>
              <a:t>OR</a:t>
            </a:r>
          </a:p>
          <a:p>
            <a:endParaRPr lang="en-US"/>
          </a:p>
          <a:p>
            <a:r>
              <a:rPr lang="en-US"/>
              <a:t>Individuals are allowed to anonymously vote.</a:t>
            </a:r>
          </a:p>
          <a:p>
            <a:endParaRPr lang="en-US"/>
          </a:p>
          <a:p>
            <a:r>
              <a:rPr lang="en-US"/>
              <a:t>The facilitator should then lead a discussion based on the voting and leading into next question...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This discussion can either be done as an open, group discussion</a:t>
            </a:r>
          </a:p>
          <a:p>
            <a:endParaRPr lang="en-US"/>
          </a:p>
          <a:p>
            <a:r>
              <a:rPr lang="en-US"/>
              <a:t>OR</a:t>
            </a:r>
          </a:p>
          <a:p>
            <a:endParaRPr lang="en-US"/>
          </a:p>
          <a:p>
            <a:r>
              <a:rPr lang="en-US"/>
              <a:t>A large piece of flip chart is placed on the wall and individuals are allowed to share their thoughts anonymously on post-it notes.</a:t>
            </a:r>
          </a:p>
          <a:p>
            <a:endParaRPr lang="en-US"/>
          </a:p>
          <a:p>
            <a:r>
              <a:rPr lang="en-US"/>
              <a:t>The facilitator should then lead a discussion based on the post-its and lead into final question...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This discussion can either be done as an open, group discussion</a:t>
            </a:r>
          </a:p>
          <a:p>
            <a:endParaRPr lang="en-US"/>
          </a:p>
          <a:p>
            <a:r>
              <a:rPr lang="en-US"/>
              <a:t>OR</a:t>
            </a:r>
          </a:p>
          <a:p>
            <a:endParaRPr lang="en-US"/>
          </a:p>
          <a:p>
            <a:r>
              <a:rPr lang="en-US"/>
              <a:t>A large piece of flip chart is placed on the wall and individuals are allowed to share their thoughts anonymously on post-it notes.</a:t>
            </a:r>
          </a:p>
          <a:p>
            <a:endParaRPr lang="en-US"/>
          </a:p>
          <a:p>
            <a:r>
              <a:rPr lang="en-US"/>
              <a:t>The facilitator should then lead a discussion based on the post-its.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of an enquiry-based closing activity - group reflection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of a closing activity- personal reflection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Ideally time should be built in to complete the evaluation either at the end of the session or soon after - regardless, the evaluation SHOULD be completed. </a:t>
            </a:r>
          </a:p>
          <a:p>
            <a:endParaRPr lang="en-US" dirty="0"/>
          </a:p>
          <a:p>
            <a:r>
              <a:rPr lang="en-US" dirty="0"/>
              <a:t>https://forms.office.com/e/qDeDBBuymX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Holding slide for end of session.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Welcome Slide - Facilitator gives a warm welcome to all and thanks participants for protecting the time to engage in this learning. </a:t>
            </a:r>
          </a:p>
          <a:p>
            <a:endParaRPr lang="en-US" dirty="0"/>
          </a:p>
          <a:p>
            <a:r>
              <a:rPr lang="en-US" dirty="0"/>
              <a:t>Can freestyle this section or read the script below:</a:t>
            </a:r>
          </a:p>
          <a:p>
            <a:endParaRPr lang="en-US" dirty="0"/>
          </a:p>
          <a:p>
            <a:r>
              <a:rPr lang="en-US" dirty="0"/>
              <a:t>I would like to take a moment to extend a warm welcome to everyone joining this learning today. Protecting time for professional learning can be difficult when our day jobs are so demanding so joining this session is testament to your commitment to the learners in your care- it does not go unnoticed and I thank you.</a:t>
            </a:r>
          </a:p>
          <a:p>
            <a:endParaRPr lang="en-US" dirty="0"/>
          </a:p>
          <a:p>
            <a:r>
              <a:rPr lang="en-US" dirty="0"/>
              <a:t>Together, we will work  strengthen our skills as leaders of professional learning across our contexts, settings, schools, and communities. This session is a space where we will not only deepen our knowledge but also collaborate to drive meaningful change in our approach to professional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connector could be used if you wish to establish a group contract for a group that will be working together regularly or if you haven't considered group-contracting before.</a:t>
            </a:r>
          </a:p>
          <a:p>
            <a:endParaRPr lang="en-US"/>
          </a:p>
          <a:p>
            <a:r>
              <a:rPr lang="en-US"/>
              <a:t>10 minutes to write </a:t>
            </a:r>
          </a:p>
          <a:p>
            <a:r>
              <a:rPr lang="en-US"/>
              <a:t>5 minutes to share </a:t>
            </a:r>
          </a:p>
          <a:p>
            <a:endParaRPr lang="en-US"/>
          </a:p>
          <a:p>
            <a:r>
              <a:rPr lang="en-US"/>
              <a:t>If you wished to take this even further you could use the Personal Preferences &amp; workplace adjustments template on the next slide.</a:t>
            </a:r>
          </a:p>
          <a:p>
            <a:endParaRPr lang="en-US"/>
          </a:p>
          <a:p>
            <a:r>
              <a:rPr lang="en-US"/>
              <a:t>More information here on group agreements: https://www.seedsforchange.org.uk/groupagree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of completed template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quick way of establishing  a group contract by using pre-determined statements. </a:t>
            </a:r>
          </a:p>
          <a:p>
            <a:endParaRPr lang="en-US"/>
          </a:p>
          <a:p>
            <a:r>
              <a:rPr lang="en-US"/>
              <a:t>This is simply shared on the screen for participant awareness</a:t>
            </a:r>
          </a:p>
          <a:p>
            <a:endParaRPr lang="en-US"/>
          </a:p>
          <a:p>
            <a:r>
              <a:rPr lang="en-US"/>
              <a:t>OR</a:t>
            </a:r>
          </a:p>
          <a:p>
            <a:endParaRPr lang="en-US"/>
          </a:p>
          <a:p>
            <a:r>
              <a:rPr lang="en-US"/>
              <a:t>Could be tailored by inviting group to add/amend statements.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should be shared with participants</a:t>
            </a:r>
          </a:p>
          <a:p>
            <a:endParaRPr lang="en-US"/>
          </a:p>
          <a:p>
            <a:r>
              <a:rPr lang="en-US"/>
              <a:t>Does this meet their expectations? Is there anything they want to cover that is missing?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Flag the opportunity for participants to ask questions on Padlet or on a large piece of flipchart paper/ comments box if in-person. </a:t>
            </a:r>
          </a:p>
          <a:p>
            <a:endParaRPr lang="en-US"/>
          </a:p>
          <a:p>
            <a:r>
              <a:rPr lang="en-US"/>
              <a:t>These might be questions you want to ask anonymously (you can also leave your name) or questions that aren't pressing and are happy to have answered at a later time. </a:t>
            </a:r>
          </a:p>
          <a:p>
            <a:endParaRPr lang="en-US"/>
          </a:p>
          <a:p>
            <a:r>
              <a:rPr lang="en-US"/>
              <a:t>Facilitator should check this at key points in the learning and at breaks to see if anything needs picked 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30.svg"/><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4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26.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61.svg"/><Relationship Id="rId12"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2.svg"/><Relationship Id="rId5" Type="http://schemas.openxmlformats.org/officeDocument/2006/relationships/image" Target="../media/image59.svg"/><Relationship Id="rId10" Type="http://schemas.openxmlformats.org/officeDocument/2006/relationships/image" Target="../media/image11.png"/><Relationship Id="rId4" Type="http://schemas.openxmlformats.org/officeDocument/2006/relationships/image" Target="../media/image58.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77.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69327" y="412497"/>
            <a:ext cx="4092950" cy="1633858"/>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3560889" y="2632977"/>
            <a:ext cx="12842470" cy="3853553"/>
          </a:xfrm>
          <a:prstGeom prst="rect">
            <a:avLst/>
          </a:prstGeom>
        </p:spPr>
        <p:txBody>
          <a:bodyPr lIns="0" tIns="0" rIns="0" bIns="0" rtlCol="0" anchor="t">
            <a:spAutoFit/>
          </a:bodyPr>
          <a:lstStyle/>
          <a:p>
            <a:pPr algn="ctr">
              <a:lnSpc>
                <a:spcPts val="10210"/>
              </a:lnSpc>
              <a:spcBef>
                <a:spcPct val="0"/>
              </a:spcBef>
            </a:pPr>
            <a:r>
              <a:rPr lang="en-US" sz="7293" spc="-364">
                <a:solidFill>
                  <a:srgbClr val="80379B"/>
                </a:solidFill>
                <a:latin typeface="Roboto"/>
                <a:ea typeface="Roboto"/>
                <a:cs typeface="Roboto"/>
                <a:sym typeface="Roboto"/>
              </a:rPr>
              <a:t>Support and guidance on planning, facilitating and evaluating professional learning </a:t>
            </a:r>
          </a:p>
        </p:txBody>
      </p:sp>
      <p:sp>
        <p:nvSpPr>
          <p:cNvPr id="5" name="Freeform 5"/>
          <p:cNvSpPr/>
          <p:nvPr/>
        </p:nvSpPr>
        <p:spPr>
          <a:xfrm>
            <a:off x="154006" y="6845704"/>
            <a:ext cx="3406883" cy="3441296"/>
          </a:xfrm>
          <a:custGeom>
            <a:avLst/>
            <a:gdLst/>
            <a:ahLst/>
            <a:cxnLst/>
            <a:rect l="l" t="t" r="r" b="b"/>
            <a:pathLst>
              <a:path w="3406883" h="3441296">
                <a:moveTo>
                  <a:pt x="0" y="0"/>
                </a:moveTo>
                <a:lnTo>
                  <a:pt x="3406883" y="0"/>
                </a:lnTo>
                <a:lnTo>
                  <a:pt x="3406883" y="3441296"/>
                </a:lnTo>
                <a:lnTo>
                  <a:pt x="0" y="3441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3560889" y="7457882"/>
            <a:ext cx="12842470" cy="1005379"/>
          </a:xfrm>
          <a:prstGeom prst="rect">
            <a:avLst/>
          </a:prstGeom>
        </p:spPr>
        <p:txBody>
          <a:bodyPr lIns="0" tIns="0" rIns="0" bIns="0" rtlCol="0" anchor="t">
            <a:spAutoFit/>
          </a:bodyPr>
          <a:lstStyle/>
          <a:p>
            <a:pPr algn="ctr">
              <a:lnSpc>
                <a:spcPts val="8110"/>
              </a:lnSpc>
              <a:spcBef>
                <a:spcPct val="0"/>
              </a:spcBef>
            </a:pPr>
            <a:r>
              <a:rPr lang="en-US" sz="5793" spc="-289">
                <a:solidFill>
                  <a:srgbClr val="FFFFFF"/>
                </a:solidFill>
                <a:latin typeface="Roboto"/>
                <a:ea typeface="Roboto"/>
                <a:cs typeface="Roboto"/>
                <a:sym typeface="Roboto"/>
              </a:rPr>
              <a:t>Facilitated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14094919" y="3096819"/>
            <a:ext cx="3733621" cy="4961623"/>
          </a:xfrm>
          <a:custGeom>
            <a:avLst/>
            <a:gdLst/>
            <a:ahLst/>
            <a:cxnLst/>
            <a:rect l="l" t="t" r="r" b="b"/>
            <a:pathLst>
              <a:path w="3733621" h="4961623">
                <a:moveTo>
                  <a:pt x="0" y="0"/>
                </a:moveTo>
                <a:lnTo>
                  <a:pt x="3733621" y="0"/>
                </a:lnTo>
                <a:lnTo>
                  <a:pt x="3733621" y="4961623"/>
                </a:lnTo>
                <a:lnTo>
                  <a:pt x="0" y="4961623"/>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377505" y="2479592"/>
            <a:ext cx="13431249" cy="7426100"/>
          </a:xfrm>
          <a:prstGeom prst="rect">
            <a:avLst/>
          </a:prstGeom>
        </p:spPr>
        <p:txBody>
          <a:bodyPr lIns="0" tIns="0" rIns="0" bIns="0" rtlCol="0" anchor="t">
            <a:spAutoFit/>
          </a:bodyPr>
          <a:lstStyle/>
          <a:p>
            <a:pPr marL="757564" lvl="1" indent="-378782" algn="l">
              <a:lnSpc>
                <a:spcPts val="4912"/>
              </a:lnSpc>
              <a:buAutoNum type="arabicPeriod"/>
            </a:pPr>
            <a:r>
              <a:rPr lang="en-US" sz="3508">
                <a:solidFill>
                  <a:srgbClr val="FFFFFF"/>
                </a:solidFill>
                <a:latin typeface="Roboto"/>
                <a:ea typeface="Roboto"/>
                <a:cs typeface="Roboto"/>
                <a:sym typeface="Roboto"/>
              </a:rPr>
              <a:t>Breathe: Find a comfortable posture and take your time to breathe three times deeply.</a:t>
            </a:r>
          </a:p>
          <a:p>
            <a:pPr marL="757564" lvl="1" indent="-378782" algn="l">
              <a:lnSpc>
                <a:spcPts val="4912"/>
              </a:lnSpc>
              <a:buAutoNum type="arabicPeriod"/>
            </a:pPr>
            <a:r>
              <a:rPr lang="en-US" sz="3508">
                <a:solidFill>
                  <a:srgbClr val="FFFFFF"/>
                </a:solidFill>
                <a:latin typeface="Roboto"/>
                <a:ea typeface="Roboto"/>
                <a:cs typeface="Roboto"/>
                <a:sym typeface="Roboto"/>
              </a:rPr>
              <a:t>Notice: What is on your mind and in your heart at this moment? Write or draw your inner thoughts and feelings inside the circle. </a:t>
            </a:r>
          </a:p>
          <a:p>
            <a:pPr marL="757564" lvl="1" indent="-378782" algn="l">
              <a:lnSpc>
                <a:spcPts val="4912"/>
              </a:lnSpc>
              <a:buAutoNum type="arabicPeriod"/>
            </a:pPr>
            <a:r>
              <a:rPr lang="en-US" sz="3508">
                <a:solidFill>
                  <a:srgbClr val="FFFFFF"/>
                </a:solidFill>
                <a:latin typeface="Roboto"/>
                <a:ea typeface="Roboto"/>
                <a:cs typeface="Roboto"/>
                <a:sym typeface="Roboto"/>
              </a:rPr>
              <a:t>Set aside: What feelings and thoughts might you need to set aside for now to learn today? Gently “move” these to the margin of the page. </a:t>
            </a:r>
          </a:p>
          <a:p>
            <a:pPr marL="757564" lvl="1" indent="-378782" algn="l">
              <a:lnSpc>
                <a:spcPts val="4912"/>
              </a:lnSpc>
              <a:buAutoNum type="arabicPeriod"/>
            </a:pPr>
            <a:r>
              <a:rPr lang="en-US" sz="3508">
                <a:solidFill>
                  <a:srgbClr val="FFFFFF"/>
                </a:solidFill>
                <a:latin typeface="Roboto"/>
                <a:ea typeface="Roboto"/>
                <a:cs typeface="Roboto"/>
                <a:sym typeface="Roboto"/>
              </a:rPr>
              <a:t>Keep at the centre: What feelings and thoughts might you want to keep or bring to your mind and heart as you prepare to learn today? Gently bring them to the centre. </a:t>
            </a:r>
          </a:p>
          <a:p>
            <a:pPr marL="757564" lvl="1" indent="-378782" algn="l">
              <a:lnSpc>
                <a:spcPts val="4912"/>
              </a:lnSpc>
              <a:buAutoNum type="arabicPeriod"/>
            </a:pPr>
            <a:r>
              <a:rPr lang="en-US" sz="3508">
                <a:solidFill>
                  <a:srgbClr val="FFFFFF"/>
                </a:solidFill>
                <a:latin typeface="Roboto"/>
                <a:ea typeface="Roboto"/>
                <a:cs typeface="Roboto"/>
                <a:sym typeface="Roboto"/>
              </a:rPr>
              <a:t>With these thoughts and feelings in mind, take a few final deep breaths and slowly turn to your learning.</a:t>
            </a:r>
          </a:p>
        </p:txBody>
      </p:sp>
      <p:sp>
        <p:nvSpPr>
          <p:cNvPr id="4" name="Freeform 4"/>
          <p:cNvSpPr/>
          <p:nvPr/>
        </p:nvSpPr>
        <p:spPr>
          <a:xfrm>
            <a:off x="14972528" y="5727369"/>
            <a:ext cx="1978403" cy="1780563"/>
          </a:xfrm>
          <a:custGeom>
            <a:avLst/>
            <a:gdLst/>
            <a:ahLst/>
            <a:cxnLst/>
            <a:rect l="l" t="t" r="r" b="b"/>
            <a:pathLst>
              <a:path w="1978403" h="1780563">
                <a:moveTo>
                  <a:pt x="0" y="0"/>
                </a:moveTo>
                <a:lnTo>
                  <a:pt x="1978403" y="0"/>
                </a:lnTo>
                <a:lnTo>
                  <a:pt x="1978403" y="1780563"/>
                </a:lnTo>
                <a:lnTo>
                  <a:pt x="0" y="17805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5961730" y="127862"/>
            <a:ext cx="1801676" cy="1801676"/>
          </a:xfrm>
          <a:custGeom>
            <a:avLst/>
            <a:gdLst/>
            <a:ahLst/>
            <a:cxnLst/>
            <a:rect l="l" t="t" r="r" b="b"/>
            <a:pathLst>
              <a:path w="1801676" h="1801676">
                <a:moveTo>
                  <a:pt x="0" y="0"/>
                </a:moveTo>
                <a:lnTo>
                  <a:pt x="1801675" y="0"/>
                </a:lnTo>
                <a:lnTo>
                  <a:pt x="1801675" y="1801676"/>
                </a:lnTo>
                <a:lnTo>
                  <a:pt x="0" y="1801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706005" y="8058442"/>
            <a:ext cx="2055894" cy="2055894"/>
          </a:xfrm>
          <a:custGeom>
            <a:avLst/>
            <a:gdLst/>
            <a:ahLst/>
            <a:cxnLst/>
            <a:rect l="l" t="t" r="r" b="b"/>
            <a:pathLst>
              <a:path w="2055894" h="2055894">
                <a:moveTo>
                  <a:pt x="0" y="0"/>
                </a:moveTo>
                <a:lnTo>
                  <a:pt x="2055894" y="0"/>
                </a:lnTo>
                <a:lnTo>
                  <a:pt x="2055894" y="2055894"/>
                </a:lnTo>
                <a:lnTo>
                  <a:pt x="0" y="2055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1028700" y="822758"/>
            <a:ext cx="14677305" cy="1106780"/>
          </a:xfrm>
          <a:prstGeom prst="rect">
            <a:avLst/>
          </a:prstGeom>
        </p:spPr>
        <p:txBody>
          <a:bodyPr lIns="0" tIns="0" rIns="0" bIns="0" rtlCol="0" anchor="t">
            <a:spAutoFit/>
          </a:bodyPr>
          <a:lstStyle/>
          <a:p>
            <a:pPr algn="l">
              <a:lnSpc>
                <a:spcPts val="8158"/>
              </a:lnSpc>
            </a:pPr>
            <a:r>
              <a:rPr lang="en-US" sz="8499" b="1">
                <a:solidFill>
                  <a:srgbClr val="FFFFFF"/>
                </a:solidFill>
                <a:latin typeface="Roboto Bold"/>
                <a:ea typeface="Roboto Bold"/>
                <a:cs typeface="Roboto Bold"/>
                <a:sym typeface="Roboto Bold"/>
              </a:rPr>
              <a:t>Creating Space for learning</a:t>
            </a:r>
          </a:p>
        </p:txBody>
      </p:sp>
      <p:sp>
        <p:nvSpPr>
          <p:cNvPr id="8" name="TextBox 8"/>
          <p:cNvSpPr txBox="1"/>
          <p:nvPr/>
        </p:nvSpPr>
        <p:spPr>
          <a:xfrm>
            <a:off x="14277640" y="3575697"/>
            <a:ext cx="3368178" cy="1297083"/>
          </a:xfrm>
          <a:prstGeom prst="rect">
            <a:avLst/>
          </a:prstGeom>
        </p:spPr>
        <p:txBody>
          <a:bodyPr lIns="0" tIns="0" rIns="0" bIns="0" rtlCol="0" anchor="t">
            <a:spAutoFit/>
          </a:bodyPr>
          <a:lstStyle/>
          <a:p>
            <a:pPr algn="ctr">
              <a:lnSpc>
                <a:spcPts val="3352"/>
              </a:lnSpc>
            </a:pPr>
            <a:r>
              <a:rPr lang="en-US" sz="3492" b="1" spc="-174">
                <a:solidFill>
                  <a:srgbClr val="000000"/>
                </a:solidFill>
                <a:latin typeface="Roboto Bold"/>
                <a:ea typeface="Roboto Bold"/>
                <a:cs typeface="Roboto Bold"/>
                <a:sym typeface="Roboto Bold"/>
              </a:rPr>
              <a:t>Draw a circle on a blank piece of paper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TextBox 2"/>
          <p:cNvSpPr txBox="1"/>
          <p:nvPr/>
        </p:nvSpPr>
        <p:spPr>
          <a:xfrm>
            <a:off x="1028700" y="3000687"/>
            <a:ext cx="14352624" cy="6257613"/>
          </a:xfrm>
          <a:prstGeom prst="rect">
            <a:avLst/>
          </a:prstGeom>
        </p:spPr>
        <p:txBody>
          <a:bodyPr lIns="0" tIns="0" rIns="0" bIns="0" rtlCol="0" anchor="t">
            <a:spAutoFit/>
          </a:bodyPr>
          <a:lstStyle/>
          <a:p>
            <a:pPr algn="l">
              <a:lnSpc>
                <a:spcPts val="7102"/>
              </a:lnSpc>
            </a:pPr>
            <a:r>
              <a:rPr lang="en-US" sz="5073">
                <a:solidFill>
                  <a:srgbClr val="FFFFFF"/>
                </a:solidFill>
                <a:latin typeface="Roboto"/>
                <a:ea typeface="Roboto"/>
                <a:cs typeface="Roboto"/>
                <a:sym typeface="Roboto"/>
              </a:rPr>
              <a:t>In groups or pairs:</a:t>
            </a:r>
          </a:p>
          <a:p>
            <a:pPr algn="l">
              <a:lnSpc>
                <a:spcPts val="7102"/>
              </a:lnSpc>
            </a:pPr>
            <a:endParaRPr lang="en-US" sz="5073">
              <a:solidFill>
                <a:srgbClr val="FFFFFF"/>
              </a:solidFill>
              <a:latin typeface="Roboto"/>
              <a:ea typeface="Roboto"/>
              <a:cs typeface="Roboto"/>
              <a:sym typeface="Roboto"/>
            </a:endParaRPr>
          </a:p>
          <a:p>
            <a:pPr algn="l">
              <a:lnSpc>
                <a:spcPts val="7102"/>
              </a:lnSpc>
            </a:pPr>
            <a:r>
              <a:rPr lang="en-US" sz="5073">
                <a:solidFill>
                  <a:srgbClr val="FFFFFF"/>
                </a:solidFill>
                <a:latin typeface="Roboto"/>
                <a:ea typeface="Roboto"/>
                <a:cs typeface="Roboto"/>
                <a:sym typeface="Roboto"/>
              </a:rPr>
              <a:t>Agree on 3 things that are working in professional learning that your team delivers</a:t>
            </a:r>
          </a:p>
          <a:p>
            <a:pPr algn="l">
              <a:lnSpc>
                <a:spcPts val="7102"/>
              </a:lnSpc>
            </a:pPr>
            <a:endParaRPr lang="en-US" sz="5073">
              <a:solidFill>
                <a:srgbClr val="FFFFFF"/>
              </a:solidFill>
              <a:latin typeface="Roboto"/>
              <a:ea typeface="Roboto"/>
              <a:cs typeface="Roboto"/>
              <a:sym typeface="Roboto"/>
            </a:endParaRPr>
          </a:p>
          <a:p>
            <a:pPr algn="l">
              <a:lnSpc>
                <a:spcPts val="7102"/>
              </a:lnSpc>
            </a:pPr>
            <a:r>
              <a:rPr lang="en-US" sz="5073">
                <a:solidFill>
                  <a:srgbClr val="FFFFFF"/>
                </a:solidFill>
                <a:latin typeface="Roboto"/>
                <a:ea typeface="Roboto"/>
                <a:cs typeface="Roboto"/>
                <a:sym typeface="Roboto"/>
              </a:rPr>
              <a:t>Agree on 3 things that are not working in professional learning that your team delivers</a:t>
            </a:r>
          </a:p>
        </p:txBody>
      </p:sp>
      <p:sp>
        <p:nvSpPr>
          <p:cNvPr id="3" name="Freeform 3"/>
          <p:cNvSpPr/>
          <p:nvPr/>
        </p:nvSpPr>
        <p:spPr>
          <a:xfrm>
            <a:off x="13923808" y="541842"/>
            <a:ext cx="1427321" cy="2057400"/>
          </a:xfrm>
          <a:custGeom>
            <a:avLst/>
            <a:gdLst/>
            <a:ahLst/>
            <a:cxnLst/>
            <a:rect l="l" t="t" r="r" b="b"/>
            <a:pathLst>
              <a:path w="1427321" h="2057400">
                <a:moveTo>
                  <a:pt x="0" y="0"/>
                </a:moveTo>
                <a:lnTo>
                  <a:pt x="1427321" y="0"/>
                </a:lnTo>
                <a:lnTo>
                  <a:pt x="142732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5080415" y="541842"/>
            <a:ext cx="1427321" cy="2057400"/>
          </a:xfrm>
          <a:custGeom>
            <a:avLst/>
            <a:gdLst/>
            <a:ahLst/>
            <a:cxnLst/>
            <a:rect l="l" t="t" r="r" b="b"/>
            <a:pathLst>
              <a:path w="1427321" h="2057400">
                <a:moveTo>
                  <a:pt x="0" y="0"/>
                </a:moveTo>
                <a:lnTo>
                  <a:pt x="1427322" y="0"/>
                </a:lnTo>
                <a:lnTo>
                  <a:pt x="142732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6237023" y="541842"/>
            <a:ext cx="1427321" cy="2057400"/>
          </a:xfrm>
          <a:custGeom>
            <a:avLst/>
            <a:gdLst/>
            <a:ahLst/>
            <a:cxnLst/>
            <a:rect l="l" t="t" r="r" b="b"/>
            <a:pathLst>
              <a:path w="1427321" h="2057400">
                <a:moveTo>
                  <a:pt x="0" y="0"/>
                </a:moveTo>
                <a:lnTo>
                  <a:pt x="1427321" y="0"/>
                </a:lnTo>
                <a:lnTo>
                  <a:pt x="1427321"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5794076" y="8062500"/>
            <a:ext cx="1958200" cy="1948409"/>
          </a:xfrm>
          <a:custGeom>
            <a:avLst/>
            <a:gdLst/>
            <a:ahLst/>
            <a:cxnLst/>
            <a:rect l="l" t="t" r="r" b="b"/>
            <a:pathLst>
              <a:path w="1958200" h="1948409">
                <a:moveTo>
                  <a:pt x="0" y="0"/>
                </a:moveTo>
                <a:lnTo>
                  <a:pt x="1958200" y="0"/>
                </a:lnTo>
                <a:lnTo>
                  <a:pt x="1958200" y="1948409"/>
                </a:lnTo>
                <a:lnTo>
                  <a:pt x="0" y="1948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662144" y="754554"/>
            <a:ext cx="13261663" cy="1460525"/>
          </a:xfrm>
          <a:prstGeom prst="rect">
            <a:avLst/>
          </a:prstGeom>
        </p:spPr>
        <p:txBody>
          <a:bodyPr lIns="0" tIns="0" rIns="0" bIns="0" rtlCol="0" anchor="t">
            <a:spAutoFit/>
          </a:bodyPr>
          <a:lstStyle/>
          <a:p>
            <a:pPr algn="l">
              <a:lnSpc>
                <a:spcPts val="11898"/>
              </a:lnSpc>
            </a:pPr>
            <a:r>
              <a:rPr lang="en-US" sz="8499" b="1">
                <a:solidFill>
                  <a:srgbClr val="FFFFFF"/>
                </a:solidFill>
                <a:latin typeface="Roboto Bold"/>
                <a:ea typeface="Roboto Bold"/>
                <a:cs typeface="Roboto Bold"/>
                <a:sym typeface="Roboto Bold"/>
              </a:rPr>
              <a:t>Connector - 3 Musketeers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496945" y="225252"/>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3883581" y="3993689"/>
            <a:ext cx="1127274" cy="1624899"/>
          </a:xfrm>
          <a:custGeom>
            <a:avLst/>
            <a:gdLst/>
            <a:ahLst/>
            <a:cxnLst/>
            <a:rect l="l" t="t" r="r" b="b"/>
            <a:pathLst>
              <a:path w="1127274" h="1624899">
                <a:moveTo>
                  <a:pt x="0" y="0"/>
                </a:moveTo>
                <a:lnTo>
                  <a:pt x="1127274" y="0"/>
                </a:lnTo>
                <a:lnTo>
                  <a:pt x="1127274" y="1624899"/>
                </a:lnTo>
                <a:lnTo>
                  <a:pt x="0" y="162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3883581" y="6079895"/>
            <a:ext cx="1097435" cy="1436120"/>
          </a:xfrm>
          <a:custGeom>
            <a:avLst/>
            <a:gdLst/>
            <a:ahLst/>
            <a:cxnLst/>
            <a:rect l="l" t="t" r="r" b="b"/>
            <a:pathLst>
              <a:path w="1097435" h="1436120">
                <a:moveTo>
                  <a:pt x="0" y="0"/>
                </a:moveTo>
                <a:lnTo>
                  <a:pt x="1097435" y="0"/>
                </a:lnTo>
                <a:lnTo>
                  <a:pt x="1097435" y="1436120"/>
                </a:lnTo>
                <a:lnTo>
                  <a:pt x="0" y="14361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3828115" y="8112431"/>
            <a:ext cx="1006628" cy="1637903"/>
          </a:xfrm>
          <a:custGeom>
            <a:avLst/>
            <a:gdLst/>
            <a:ahLst/>
            <a:cxnLst/>
            <a:rect l="l" t="t" r="r" b="b"/>
            <a:pathLst>
              <a:path w="1006628" h="1637903">
                <a:moveTo>
                  <a:pt x="0" y="0"/>
                </a:moveTo>
                <a:lnTo>
                  <a:pt x="1006627" y="0"/>
                </a:lnTo>
                <a:lnTo>
                  <a:pt x="1006627" y="1637903"/>
                </a:lnTo>
                <a:lnTo>
                  <a:pt x="0" y="1637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15559435" y="8000092"/>
            <a:ext cx="2728565" cy="1967977"/>
          </a:xfrm>
          <a:custGeom>
            <a:avLst/>
            <a:gdLst/>
            <a:ahLst/>
            <a:cxnLst/>
            <a:rect l="l" t="t" r="r" b="b"/>
            <a:pathLst>
              <a:path w="2728565" h="1967977">
                <a:moveTo>
                  <a:pt x="0" y="0"/>
                </a:moveTo>
                <a:lnTo>
                  <a:pt x="2728565" y="0"/>
                </a:lnTo>
                <a:lnTo>
                  <a:pt x="2728565" y="1967978"/>
                </a:lnTo>
                <a:lnTo>
                  <a:pt x="0" y="1967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TextBox 8"/>
          <p:cNvSpPr txBox="1"/>
          <p:nvPr/>
        </p:nvSpPr>
        <p:spPr>
          <a:xfrm>
            <a:off x="4052708" y="329714"/>
            <a:ext cx="12438660" cy="1460525"/>
          </a:xfrm>
          <a:prstGeom prst="rect">
            <a:avLst/>
          </a:prstGeom>
        </p:spPr>
        <p:txBody>
          <a:bodyPr lIns="0" tIns="0" rIns="0" bIns="0" rtlCol="0" anchor="t">
            <a:spAutoFit/>
          </a:bodyPr>
          <a:lstStyle/>
          <a:p>
            <a:pPr algn="l">
              <a:lnSpc>
                <a:spcPts val="11898"/>
              </a:lnSpc>
            </a:pPr>
            <a:r>
              <a:rPr lang="en-US" sz="8499" b="1">
                <a:solidFill>
                  <a:srgbClr val="FFFFFF"/>
                </a:solidFill>
                <a:latin typeface="Roboto Bold"/>
                <a:ea typeface="Roboto Bold"/>
                <a:cs typeface="Roboto Bold"/>
                <a:sym typeface="Roboto Bold"/>
              </a:rPr>
              <a:t>Shared Reading Protocol</a:t>
            </a:r>
          </a:p>
        </p:txBody>
      </p:sp>
      <p:sp>
        <p:nvSpPr>
          <p:cNvPr id="9" name="TextBox 9"/>
          <p:cNvSpPr txBox="1"/>
          <p:nvPr/>
        </p:nvSpPr>
        <p:spPr>
          <a:xfrm>
            <a:off x="3584388" y="2009314"/>
            <a:ext cx="11903731" cy="2089150"/>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Roboto"/>
                <a:ea typeface="Roboto"/>
                <a:cs typeface="Roboto"/>
                <a:sym typeface="Roboto"/>
              </a:rPr>
              <a:t>After each pair/group has finished reading their designated section of the guidance be prepared to share:</a:t>
            </a:r>
          </a:p>
        </p:txBody>
      </p:sp>
      <p:sp>
        <p:nvSpPr>
          <p:cNvPr id="10" name="TextBox 10"/>
          <p:cNvSpPr txBox="1"/>
          <p:nvPr/>
        </p:nvSpPr>
        <p:spPr>
          <a:xfrm>
            <a:off x="4397107" y="4252360"/>
            <a:ext cx="10676137" cy="1227460"/>
          </a:xfrm>
          <a:prstGeom prst="rect">
            <a:avLst/>
          </a:prstGeom>
        </p:spPr>
        <p:txBody>
          <a:bodyPr lIns="0" tIns="0" rIns="0" bIns="0" rtlCol="0" anchor="t">
            <a:spAutoFit/>
          </a:bodyPr>
          <a:lstStyle/>
          <a:p>
            <a:pPr algn="ctr">
              <a:lnSpc>
                <a:spcPts val="10044"/>
              </a:lnSpc>
              <a:spcBef>
                <a:spcPct val="0"/>
              </a:spcBef>
            </a:pPr>
            <a:r>
              <a:rPr lang="en-US" sz="7174">
                <a:solidFill>
                  <a:srgbClr val="FFFFFF"/>
                </a:solidFill>
                <a:latin typeface="Roboto"/>
                <a:ea typeface="Roboto"/>
                <a:cs typeface="Roboto"/>
                <a:sym typeface="Roboto"/>
              </a:rPr>
              <a:t>Big ideas from the text</a:t>
            </a:r>
          </a:p>
        </p:txBody>
      </p:sp>
      <p:sp>
        <p:nvSpPr>
          <p:cNvPr id="11" name="TextBox 11"/>
          <p:cNvSpPr txBox="1"/>
          <p:nvPr/>
        </p:nvSpPr>
        <p:spPr>
          <a:xfrm>
            <a:off x="4604544" y="6288555"/>
            <a:ext cx="10676137" cy="1227460"/>
          </a:xfrm>
          <a:prstGeom prst="rect">
            <a:avLst/>
          </a:prstGeom>
        </p:spPr>
        <p:txBody>
          <a:bodyPr lIns="0" tIns="0" rIns="0" bIns="0" rtlCol="0" anchor="t">
            <a:spAutoFit/>
          </a:bodyPr>
          <a:lstStyle/>
          <a:p>
            <a:pPr algn="ctr">
              <a:lnSpc>
                <a:spcPts val="10044"/>
              </a:lnSpc>
            </a:pPr>
            <a:r>
              <a:rPr lang="en-US" sz="7174">
                <a:solidFill>
                  <a:srgbClr val="FFFFFF"/>
                </a:solidFill>
                <a:latin typeface="Roboto"/>
                <a:ea typeface="Roboto"/>
                <a:cs typeface="Roboto"/>
                <a:sym typeface="Roboto"/>
              </a:rPr>
              <a:t>Questions that you have</a:t>
            </a:r>
          </a:p>
        </p:txBody>
      </p:sp>
      <p:sp>
        <p:nvSpPr>
          <p:cNvPr id="12" name="TextBox 12"/>
          <p:cNvSpPr txBox="1"/>
          <p:nvPr/>
        </p:nvSpPr>
        <p:spPr>
          <a:xfrm>
            <a:off x="3883581" y="8325640"/>
            <a:ext cx="10676137" cy="1227460"/>
          </a:xfrm>
          <a:prstGeom prst="rect">
            <a:avLst/>
          </a:prstGeom>
        </p:spPr>
        <p:txBody>
          <a:bodyPr lIns="0" tIns="0" rIns="0" bIns="0" rtlCol="0" anchor="t">
            <a:spAutoFit/>
          </a:bodyPr>
          <a:lstStyle/>
          <a:p>
            <a:pPr algn="ctr">
              <a:lnSpc>
                <a:spcPts val="10044"/>
              </a:lnSpc>
              <a:spcBef>
                <a:spcPct val="0"/>
              </a:spcBef>
            </a:pPr>
            <a:r>
              <a:rPr lang="en-US" sz="7174">
                <a:solidFill>
                  <a:srgbClr val="FFFFFF"/>
                </a:solidFill>
                <a:latin typeface="Roboto"/>
                <a:ea typeface="Roboto"/>
                <a:cs typeface="Roboto"/>
                <a:sym typeface="Roboto"/>
              </a:rPr>
              <a:t>Immediate takeaway</a:t>
            </a:r>
          </a:p>
        </p:txBody>
      </p:sp>
      <p:sp>
        <p:nvSpPr>
          <p:cNvPr id="13" name="Freeform 13"/>
          <p:cNvSpPr/>
          <p:nvPr/>
        </p:nvSpPr>
        <p:spPr>
          <a:xfrm>
            <a:off x="16596185" y="310325"/>
            <a:ext cx="1436750" cy="1436750"/>
          </a:xfrm>
          <a:custGeom>
            <a:avLst/>
            <a:gdLst/>
            <a:ahLst/>
            <a:cxnLst/>
            <a:rect l="l" t="t" r="r" b="b"/>
            <a:pathLst>
              <a:path w="1436750" h="1436750">
                <a:moveTo>
                  <a:pt x="0" y="0"/>
                </a:moveTo>
                <a:lnTo>
                  <a:pt x="1436750" y="0"/>
                </a:lnTo>
                <a:lnTo>
                  <a:pt x="1436750" y="1436750"/>
                </a:lnTo>
                <a:lnTo>
                  <a:pt x="0" y="14367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4019602" y="514993"/>
            <a:ext cx="14268398" cy="1203344"/>
          </a:xfrm>
          <a:prstGeom prst="rect">
            <a:avLst/>
          </a:prstGeom>
        </p:spPr>
        <p:txBody>
          <a:bodyPr lIns="0" tIns="0" rIns="0" bIns="0" rtlCol="0" anchor="t">
            <a:spAutoFit/>
          </a:bodyPr>
          <a:lstStyle/>
          <a:p>
            <a:pPr algn="l">
              <a:lnSpc>
                <a:spcPts val="9798"/>
              </a:lnSpc>
            </a:pPr>
            <a:r>
              <a:rPr lang="en-US" sz="6999" b="1">
                <a:solidFill>
                  <a:srgbClr val="FFFFFF"/>
                </a:solidFill>
                <a:latin typeface="Roboto Bold"/>
                <a:ea typeface="Roboto Bold"/>
                <a:cs typeface="Roboto Bold"/>
                <a:sym typeface="Roboto Bold"/>
              </a:rPr>
              <a:t>Reflective Task 1- Planning PL</a:t>
            </a:r>
          </a:p>
        </p:txBody>
      </p:sp>
      <p:grpSp>
        <p:nvGrpSpPr>
          <p:cNvPr id="5" name="Group 5"/>
          <p:cNvGrpSpPr/>
          <p:nvPr/>
        </p:nvGrpSpPr>
        <p:grpSpPr>
          <a:xfrm>
            <a:off x="248783" y="1890588"/>
            <a:ext cx="9210410" cy="7967579"/>
            <a:chOff x="0" y="0"/>
            <a:chExt cx="2425787" cy="2098457"/>
          </a:xfrm>
        </p:grpSpPr>
        <p:sp>
          <p:nvSpPr>
            <p:cNvPr id="6" name="Freeform 6"/>
            <p:cNvSpPr/>
            <p:nvPr/>
          </p:nvSpPr>
          <p:spPr>
            <a:xfrm>
              <a:off x="0" y="0"/>
              <a:ext cx="2425787" cy="2098457"/>
            </a:xfrm>
            <a:custGeom>
              <a:avLst/>
              <a:gdLst/>
              <a:ahLst/>
              <a:cxnLst/>
              <a:rect l="l" t="t" r="r" b="b"/>
              <a:pathLst>
                <a:path w="2425787" h="2098457">
                  <a:moveTo>
                    <a:pt x="42869" y="0"/>
                  </a:moveTo>
                  <a:lnTo>
                    <a:pt x="2382918" y="0"/>
                  </a:lnTo>
                  <a:cubicBezTo>
                    <a:pt x="2394288" y="0"/>
                    <a:pt x="2405192" y="4517"/>
                    <a:pt x="2413231" y="12556"/>
                  </a:cubicBezTo>
                  <a:cubicBezTo>
                    <a:pt x="2421270" y="20595"/>
                    <a:pt x="2425787" y="31499"/>
                    <a:pt x="2425787" y="42869"/>
                  </a:cubicBezTo>
                  <a:lnTo>
                    <a:pt x="2425787" y="2055588"/>
                  </a:lnTo>
                  <a:cubicBezTo>
                    <a:pt x="2425787" y="2079264"/>
                    <a:pt x="2406594" y="2098457"/>
                    <a:pt x="2382918" y="2098457"/>
                  </a:cubicBezTo>
                  <a:lnTo>
                    <a:pt x="42869" y="2098457"/>
                  </a:lnTo>
                  <a:cubicBezTo>
                    <a:pt x="19193" y="2098457"/>
                    <a:pt x="0" y="2079264"/>
                    <a:pt x="0" y="2055588"/>
                  </a:cubicBezTo>
                  <a:lnTo>
                    <a:pt x="0" y="42869"/>
                  </a:lnTo>
                  <a:cubicBezTo>
                    <a:pt x="0" y="19193"/>
                    <a:pt x="19193" y="0"/>
                    <a:pt x="42869" y="0"/>
                  </a:cubicBezTo>
                  <a:close/>
                </a:path>
              </a:pathLst>
            </a:custGeom>
            <a:solidFill>
              <a:srgbClr val="FFFFFF"/>
            </a:solidFill>
          </p:spPr>
          <p:txBody>
            <a:bodyPr/>
            <a:lstStyle/>
            <a:p>
              <a:endParaRPr lang="en-GB"/>
            </a:p>
          </p:txBody>
        </p:sp>
        <p:sp>
          <p:nvSpPr>
            <p:cNvPr id="7" name="TextBox 7"/>
            <p:cNvSpPr txBox="1"/>
            <p:nvPr/>
          </p:nvSpPr>
          <p:spPr>
            <a:xfrm>
              <a:off x="0" y="-9525"/>
              <a:ext cx="2425787" cy="2107982"/>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a:off x="0" y="7775751"/>
            <a:ext cx="2684555" cy="2511249"/>
          </a:xfrm>
          <a:custGeom>
            <a:avLst/>
            <a:gdLst/>
            <a:ahLst/>
            <a:cxnLst/>
            <a:rect l="l" t="t" r="r" b="b"/>
            <a:pathLst>
              <a:path w="2684555" h="2511249">
                <a:moveTo>
                  <a:pt x="0" y="0"/>
                </a:moveTo>
                <a:lnTo>
                  <a:pt x="2684555" y="0"/>
                </a:lnTo>
                <a:lnTo>
                  <a:pt x="2684555" y="2511249"/>
                </a:lnTo>
                <a:lnTo>
                  <a:pt x="0" y="2511249"/>
                </a:lnTo>
                <a:lnTo>
                  <a:pt x="0" y="0"/>
                </a:lnTo>
                <a:close/>
              </a:path>
            </a:pathLst>
          </a:custGeom>
          <a:blipFill>
            <a:blip r:embed="rId4"/>
            <a:stretch>
              <a:fillRect/>
            </a:stretch>
          </a:blipFill>
        </p:spPr>
        <p:txBody>
          <a:bodyPr/>
          <a:lstStyle/>
          <a:p>
            <a:endParaRPr lang="en-GB"/>
          </a:p>
        </p:txBody>
      </p:sp>
      <p:sp>
        <p:nvSpPr>
          <p:cNvPr id="9" name="Freeform 9"/>
          <p:cNvSpPr/>
          <p:nvPr/>
        </p:nvSpPr>
        <p:spPr>
          <a:xfrm>
            <a:off x="956664" y="1188103"/>
            <a:ext cx="8387041" cy="8670065"/>
          </a:xfrm>
          <a:custGeom>
            <a:avLst/>
            <a:gdLst/>
            <a:ahLst/>
            <a:cxnLst/>
            <a:rect l="l" t="t" r="r" b="b"/>
            <a:pathLst>
              <a:path w="8387041" h="8670065">
                <a:moveTo>
                  <a:pt x="0" y="0"/>
                </a:moveTo>
                <a:lnTo>
                  <a:pt x="8387042" y="0"/>
                </a:lnTo>
                <a:lnTo>
                  <a:pt x="8387042" y="8670065"/>
                </a:lnTo>
                <a:lnTo>
                  <a:pt x="0" y="8670065"/>
                </a:lnTo>
                <a:lnTo>
                  <a:pt x="0" y="0"/>
                </a:lnTo>
                <a:close/>
              </a:path>
            </a:pathLst>
          </a:custGeom>
          <a:blipFill>
            <a:blip r:embed="rId5"/>
            <a:stretch>
              <a:fillRect l="-5250" b="-1815"/>
            </a:stretch>
          </a:blipFill>
        </p:spPr>
        <p:txBody>
          <a:bodyPr/>
          <a:lstStyle/>
          <a:p>
            <a:endParaRPr lang="en-GB"/>
          </a:p>
        </p:txBody>
      </p:sp>
      <p:sp>
        <p:nvSpPr>
          <p:cNvPr id="10" name="Freeform 10"/>
          <p:cNvSpPr/>
          <p:nvPr/>
        </p:nvSpPr>
        <p:spPr>
          <a:xfrm>
            <a:off x="15559999" y="7869053"/>
            <a:ext cx="2919807" cy="2105911"/>
          </a:xfrm>
          <a:custGeom>
            <a:avLst/>
            <a:gdLst/>
            <a:ahLst/>
            <a:cxnLst/>
            <a:rect l="l" t="t" r="r" b="b"/>
            <a:pathLst>
              <a:path w="2919807" h="2105911">
                <a:moveTo>
                  <a:pt x="0" y="0"/>
                </a:moveTo>
                <a:lnTo>
                  <a:pt x="2919807" y="0"/>
                </a:lnTo>
                <a:lnTo>
                  <a:pt x="2919807" y="2105911"/>
                </a:lnTo>
                <a:lnTo>
                  <a:pt x="0" y="21059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rot="1859182">
            <a:off x="5282119" y="2610774"/>
            <a:ext cx="2719090" cy="516413"/>
          </a:xfrm>
          <a:prstGeom prst="rect">
            <a:avLst/>
          </a:prstGeom>
        </p:spPr>
        <p:txBody>
          <a:bodyPr lIns="0" tIns="0" rIns="0" bIns="0" rtlCol="0" anchor="t">
            <a:spAutoFit/>
          </a:bodyPr>
          <a:lstStyle/>
          <a:p>
            <a:pPr algn="ctr">
              <a:lnSpc>
                <a:spcPts val="2215"/>
              </a:lnSpc>
            </a:pPr>
            <a:r>
              <a:rPr lang="en-US" sz="1846" spc="92">
                <a:solidFill>
                  <a:srgbClr val="444444"/>
                </a:solidFill>
                <a:latin typeface="Roboto"/>
                <a:ea typeface="Roboto"/>
                <a:cs typeface="Roboto"/>
                <a:sym typeface="Roboto"/>
              </a:rPr>
              <a:t>Professional Standards</a:t>
            </a:r>
          </a:p>
        </p:txBody>
      </p:sp>
      <p:sp>
        <p:nvSpPr>
          <p:cNvPr id="12" name="TextBox 12"/>
          <p:cNvSpPr txBox="1"/>
          <p:nvPr/>
        </p:nvSpPr>
        <p:spPr>
          <a:xfrm rot="5334051">
            <a:off x="7778047" y="5472705"/>
            <a:ext cx="949114" cy="320397"/>
          </a:xfrm>
          <a:prstGeom prst="rect">
            <a:avLst/>
          </a:prstGeom>
        </p:spPr>
        <p:txBody>
          <a:bodyPr lIns="0" tIns="0" rIns="0" bIns="0" rtlCol="0" anchor="t">
            <a:spAutoFit/>
          </a:bodyPr>
          <a:lstStyle/>
          <a:p>
            <a:pPr algn="ctr">
              <a:lnSpc>
                <a:spcPts val="2215"/>
              </a:lnSpc>
            </a:pPr>
            <a:r>
              <a:rPr lang="en-US" sz="1846" spc="92">
                <a:solidFill>
                  <a:srgbClr val="444444"/>
                </a:solidFill>
                <a:latin typeface="Roboto"/>
                <a:ea typeface="Roboto"/>
                <a:cs typeface="Roboto"/>
                <a:sym typeface="Roboto"/>
              </a:rPr>
              <a:t>Efficacy</a:t>
            </a:r>
          </a:p>
        </p:txBody>
      </p:sp>
      <p:sp>
        <p:nvSpPr>
          <p:cNvPr id="13" name="TextBox 13"/>
          <p:cNvSpPr txBox="1"/>
          <p:nvPr/>
        </p:nvSpPr>
        <p:spPr>
          <a:xfrm rot="8826853">
            <a:off x="5933659" y="8156525"/>
            <a:ext cx="1581485" cy="374111"/>
          </a:xfrm>
          <a:prstGeom prst="rect">
            <a:avLst/>
          </a:prstGeom>
        </p:spPr>
        <p:txBody>
          <a:bodyPr lIns="0" tIns="0" rIns="0" bIns="0" rtlCol="0" anchor="t">
            <a:spAutoFit/>
          </a:bodyPr>
          <a:lstStyle/>
          <a:p>
            <a:pPr algn="ctr">
              <a:lnSpc>
                <a:spcPts val="2215"/>
              </a:lnSpc>
            </a:pPr>
            <a:r>
              <a:rPr lang="en-US" sz="1846" spc="92">
                <a:solidFill>
                  <a:srgbClr val="444444"/>
                </a:solidFill>
                <a:latin typeface="Roboto"/>
                <a:ea typeface="Roboto"/>
                <a:cs typeface="Roboto"/>
                <a:sym typeface="Roboto"/>
              </a:rPr>
              <a:t>Collaboration</a:t>
            </a:r>
          </a:p>
        </p:txBody>
      </p:sp>
      <p:sp>
        <p:nvSpPr>
          <p:cNvPr id="14" name="TextBox 14"/>
          <p:cNvSpPr txBox="1"/>
          <p:nvPr/>
        </p:nvSpPr>
        <p:spPr>
          <a:xfrm rot="-9145355">
            <a:off x="2821629" y="8341083"/>
            <a:ext cx="870310" cy="316242"/>
          </a:xfrm>
          <a:prstGeom prst="rect">
            <a:avLst/>
          </a:prstGeom>
        </p:spPr>
        <p:txBody>
          <a:bodyPr lIns="0" tIns="0" rIns="0" bIns="0" rtlCol="0" anchor="t">
            <a:spAutoFit/>
          </a:bodyPr>
          <a:lstStyle/>
          <a:p>
            <a:pPr algn="ctr">
              <a:lnSpc>
                <a:spcPts val="2215"/>
              </a:lnSpc>
            </a:pPr>
            <a:r>
              <a:rPr lang="en-US" sz="1846" spc="92">
                <a:solidFill>
                  <a:srgbClr val="444444"/>
                </a:solidFill>
                <a:latin typeface="Roboto"/>
                <a:ea typeface="Roboto"/>
                <a:cs typeface="Roboto"/>
                <a:sym typeface="Roboto"/>
              </a:rPr>
              <a:t>Enquiry</a:t>
            </a:r>
          </a:p>
        </p:txBody>
      </p:sp>
      <p:sp>
        <p:nvSpPr>
          <p:cNvPr id="15" name="TextBox 15"/>
          <p:cNvSpPr txBox="1"/>
          <p:nvPr/>
        </p:nvSpPr>
        <p:spPr>
          <a:xfrm rot="-5500471">
            <a:off x="216835" y="5439018"/>
            <a:ext cx="3050009" cy="606385"/>
          </a:xfrm>
          <a:prstGeom prst="rect">
            <a:avLst/>
          </a:prstGeom>
        </p:spPr>
        <p:txBody>
          <a:bodyPr lIns="0" tIns="0" rIns="0" bIns="0" rtlCol="0" anchor="t">
            <a:spAutoFit/>
          </a:bodyPr>
          <a:lstStyle/>
          <a:p>
            <a:pPr algn="ctr">
              <a:lnSpc>
                <a:spcPts val="2095"/>
              </a:lnSpc>
            </a:pPr>
            <a:r>
              <a:rPr lang="en-US" sz="1746" spc="87">
                <a:solidFill>
                  <a:srgbClr val="444444"/>
                </a:solidFill>
                <a:latin typeface="Roboto"/>
                <a:ea typeface="Roboto"/>
                <a:cs typeface="Roboto"/>
                <a:sym typeface="Roboto"/>
              </a:rPr>
              <a:t>Knowledge &amp; Understanding</a:t>
            </a:r>
          </a:p>
        </p:txBody>
      </p:sp>
      <p:sp>
        <p:nvSpPr>
          <p:cNvPr id="16" name="TextBox 16"/>
          <p:cNvSpPr txBox="1"/>
          <p:nvPr/>
        </p:nvSpPr>
        <p:spPr>
          <a:xfrm rot="-1733991">
            <a:off x="2371008" y="2589964"/>
            <a:ext cx="1756023" cy="393645"/>
          </a:xfrm>
          <a:prstGeom prst="rect">
            <a:avLst/>
          </a:prstGeom>
        </p:spPr>
        <p:txBody>
          <a:bodyPr lIns="0" tIns="0" rIns="0" bIns="0" rtlCol="0" anchor="t">
            <a:spAutoFit/>
          </a:bodyPr>
          <a:lstStyle/>
          <a:p>
            <a:pPr algn="ctr">
              <a:lnSpc>
                <a:spcPts val="2215"/>
              </a:lnSpc>
            </a:pPr>
            <a:r>
              <a:rPr lang="en-US" sz="1846" spc="92">
                <a:solidFill>
                  <a:srgbClr val="444444"/>
                </a:solidFill>
                <a:latin typeface="Roboto"/>
                <a:ea typeface="Roboto"/>
                <a:cs typeface="Roboto"/>
                <a:sym typeface="Roboto"/>
              </a:rPr>
              <a:t>Contextualised</a:t>
            </a:r>
          </a:p>
        </p:txBody>
      </p:sp>
      <p:sp>
        <p:nvSpPr>
          <p:cNvPr id="17" name="TextBox 17"/>
          <p:cNvSpPr txBox="1"/>
          <p:nvPr/>
        </p:nvSpPr>
        <p:spPr>
          <a:xfrm>
            <a:off x="5042386"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1</a:t>
            </a:r>
          </a:p>
        </p:txBody>
      </p:sp>
      <p:sp>
        <p:nvSpPr>
          <p:cNvPr id="18" name="TextBox 18"/>
          <p:cNvSpPr txBox="1"/>
          <p:nvPr/>
        </p:nvSpPr>
        <p:spPr>
          <a:xfrm>
            <a:off x="5396281"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2</a:t>
            </a:r>
          </a:p>
        </p:txBody>
      </p:sp>
      <p:sp>
        <p:nvSpPr>
          <p:cNvPr id="19" name="TextBox 19"/>
          <p:cNvSpPr txBox="1"/>
          <p:nvPr/>
        </p:nvSpPr>
        <p:spPr>
          <a:xfrm>
            <a:off x="5702176"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3</a:t>
            </a:r>
          </a:p>
        </p:txBody>
      </p:sp>
      <p:sp>
        <p:nvSpPr>
          <p:cNvPr id="20" name="TextBox 20"/>
          <p:cNvSpPr txBox="1"/>
          <p:nvPr/>
        </p:nvSpPr>
        <p:spPr>
          <a:xfrm>
            <a:off x="6013023"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4</a:t>
            </a:r>
          </a:p>
        </p:txBody>
      </p:sp>
      <p:sp>
        <p:nvSpPr>
          <p:cNvPr id="21" name="TextBox 21"/>
          <p:cNvSpPr txBox="1"/>
          <p:nvPr/>
        </p:nvSpPr>
        <p:spPr>
          <a:xfrm>
            <a:off x="6377475"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5</a:t>
            </a:r>
          </a:p>
        </p:txBody>
      </p:sp>
      <p:sp>
        <p:nvSpPr>
          <p:cNvPr id="22" name="TextBox 22"/>
          <p:cNvSpPr txBox="1"/>
          <p:nvPr/>
        </p:nvSpPr>
        <p:spPr>
          <a:xfrm>
            <a:off x="6741926"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6</a:t>
            </a:r>
          </a:p>
        </p:txBody>
      </p:sp>
      <p:sp>
        <p:nvSpPr>
          <p:cNvPr id="23" name="TextBox 23"/>
          <p:cNvSpPr txBox="1"/>
          <p:nvPr/>
        </p:nvSpPr>
        <p:spPr>
          <a:xfrm>
            <a:off x="7138498"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7</a:t>
            </a:r>
          </a:p>
        </p:txBody>
      </p:sp>
      <p:sp>
        <p:nvSpPr>
          <p:cNvPr id="24" name="TextBox 24"/>
          <p:cNvSpPr txBox="1"/>
          <p:nvPr/>
        </p:nvSpPr>
        <p:spPr>
          <a:xfrm>
            <a:off x="7454547"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8</a:t>
            </a:r>
          </a:p>
        </p:txBody>
      </p:sp>
      <p:sp>
        <p:nvSpPr>
          <p:cNvPr id="25" name="TextBox 25"/>
          <p:cNvSpPr txBox="1"/>
          <p:nvPr/>
        </p:nvSpPr>
        <p:spPr>
          <a:xfrm>
            <a:off x="7853383" y="5502104"/>
            <a:ext cx="215597" cy="240106"/>
          </a:xfrm>
          <a:prstGeom prst="rect">
            <a:avLst/>
          </a:prstGeom>
        </p:spPr>
        <p:txBody>
          <a:bodyPr lIns="0" tIns="0" rIns="0" bIns="0" rtlCol="0" anchor="t">
            <a:spAutoFit/>
          </a:bodyPr>
          <a:lstStyle/>
          <a:p>
            <a:pPr algn="ctr">
              <a:lnSpc>
                <a:spcPts val="1819"/>
              </a:lnSpc>
            </a:pPr>
            <a:r>
              <a:rPr lang="en-US" sz="1516" spc="75">
                <a:solidFill>
                  <a:srgbClr val="444444"/>
                </a:solidFill>
                <a:latin typeface="Roboto"/>
                <a:ea typeface="Roboto"/>
                <a:cs typeface="Roboto"/>
                <a:sym typeface="Roboto"/>
              </a:rPr>
              <a:t>9</a:t>
            </a:r>
          </a:p>
        </p:txBody>
      </p:sp>
      <p:sp>
        <p:nvSpPr>
          <p:cNvPr id="26" name="TextBox 26"/>
          <p:cNvSpPr txBox="1"/>
          <p:nvPr/>
        </p:nvSpPr>
        <p:spPr>
          <a:xfrm>
            <a:off x="9640168" y="2075489"/>
            <a:ext cx="8375448" cy="6040772"/>
          </a:xfrm>
          <a:prstGeom prst="rect">
            <a:avLst/>
          </a:prstGeom>
        </p:spPr>
        <p:txBody>
          <a:bodyPr lIns="0" tIns="0" rIns="0" bIns="0" rtlCol="0" anchor="t">
            <a:spAutoFit/>
          </a:bodyPr>
          <a:lstStyle/>
          <a:p>
            <a:pPr algn="l">
              <a:lnSpc>
                <a:spcPts val="6299"/>
              </a:lnSpc>
            </a:pPr>
            <a:r>
              <a:rPr lang="en-US" sz="4499" b="1">
                <a:solidFill>
                  <a:srgbClr val="FFFFFF"/>
                </a:solidFill>
                <a:latin typeface="Roboto Bold"/>
                <a:ea typeface="Roboto Bold"/>
                <a:cs typeface="Roboto Bold"/>
                <a:sym typeface="Roboto Bold"/>
              </a:rPr>
              <a:t>Coaching conversation prompts:</a:t>
            </a:r>
          </a:p>
          <a:p>
            <a:pPr algn="l">
              <a:lnSpc>
                <a:spcPts val="6299"/>
              </a:lnSpc>
            </a:pPr>
            <a:endParaRPr lang="en-US" sz="4499" b="1">
              <a:solidFill>
                <a:srgbClr val="FFFFFF"/>
              </a:solidFill>
              <a:latin typeface="Roboto Bold"/>
              <a:ea typeface="Roboto Bold"/>
              <a:cs typeface="Roboto Bold"/>
              <a:sym typeface="Roboto Bold"/>
            </a:endParaRPr>
          </a:p>
          <a:p>
            <a:pPr marL="777094" lvl="1" indent="-388547" algn="l">
              <a:lnSpc>
                <a:spcPts val="5039"/>
              </a:lnSpc>
              <a:buFont typeface="Arial"/>
              <a:buChar char="•"/>
            </a:pPr>
            <a:r>
              <a:rPr lang="en-US" sz="3599">
                <a:solidFill>
                  <a:srgbClr val="FFFFFF"/>
                </a:solidFill>
                <a:latin typeface="Roboto"/>
                <a:ea typeface="Roboto"/>
                <a:cs typeface="Roboto"/>
                <a:sym typeface="Roboto"/>
              </a:rPr>
              <a:t>What is your team’s biggest strength and why?</a:t>
            </a:r>
          </a:p>
          <a:p>
            <a:pPr marL="777094" lvl="1" indent="-388547" algn="l">
              <a:lnSpc>
                <a:spcPts val="5039"/>
              </a:lnSpc>
              <a:buFont typeface="Arial"/>
              <a:buChar char="•"/>
            </a:pPr>
            <a:r>
              <a:rPr lang="en-US" sz="3599">
                <a:solidFill>
                  <a:srgbClr val="FFFFFF"/>
                </a:solidFill>
                <a:latin typeface="Roboto"/>
                <a:ea typeface="Roboto"/>
                <a:cs typeface="Roboto"/>
                <a:sym typeface="Roboto"/>
              </a:rPr>
              <a:t>What is your team’s biggest development need and why?</a:t>
            </a:r>
          </a:p>
          <a:p>
            <a:pPr marL="777094" lvl="1" indent="-388547" algn="l">
              <a:lnSpc>
                <a:spcPts val="5039"/>
              </a:lnSpc>
              <a:buFont typeface="Arial"/>
              <a:buChar char="•"/>
            </a:pPr>
            <a:r>
              <a:rPr lang="en-US" sz="3599">
                <a:solidFill>
                  <a:srgbClr val="FFFFFF"/>
                </a:solidFill>
                <a:latin typeface="Roboto"/>
                <a:ea typeface="Roboto"/>
                <a:cs typeface="Roboto"/>
                <a:sym typeface="Roboto"/>
              </a:rPr>
              <a:t>Do you and your partner agree/disagree on the scoring of any of the elements?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868191" y="2939050"/>
            <a:ext cx="3477495" cy="2321228"/>
          </a:xfrm>
          <a:custGeom>
            <a:avLst/>
            <a:gdLst/>
            <a:ahLst/>
            <a:cxnLst/>
            <a:rect l="l" t="t" r="r" b="b"/>
            <a:pathLst>
              <a:path w="3477495" h="2321228">
                <a:moveTo>
                  <a:pt x="0" y="0"/>
                </a:moveTo>
                <a:lnTo>
                  <a:pt x="3477495" y="0"/>
                </a:lnTo>
                <a:lnTo>
                  <a:pt x="3477495" y="2321229"/>
                </a:lnTo>
                <a:lnTo>
                  <a:pt x="0" y="232122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4573941" y="2037081"/>
            <a:ext cx="11556435" cy="7426324"/>
          </a:xfrm>
          <a:prstGeom prst="rect">
            <a:avLst/>
          </a:prstGeom>
        </p:spPr>
        <p:txBody>
          <a:bodyPr lIns="0" tIns="0" rIns="0" bIns="0" rtlCol="0" anchor="t">
            <a:spAutoFit/>
          </a:bodyPr>
          <a:lstStyle/>
          <a:p>
            <a:pPr algn="l">
              <a:lnSpc>
                <a:spcPts val="4900"/>
              </a:lnSpc>
            </a:pPr>
            <a:r>
              <a:rPr lang="en-US" sz="3500" spc="-175">
                <a:solidFill>
                  <a:srgbClr val="FFFFFF"/>
                </a:solidFill>
                <a:latin typeface="Roboto"/>
                <a:ea typeface="Roboto"/>
                <a:cs typeface="Roboto"/>
                <a:sym typeface="Roboto"/>
              </a:rPr>
              <a:t>In your learning journal make notes on the following reflective prompts:</a:t>
            </a:r>
          </a:p>
          <a:p>
            <a:pPr algn="l">
              <a:lnSpc>
                <a:spcPts val="4900"/>
              </a:lnSpc>
            </a:pPr>
            <a:endParaRPr lang="en-US" sz="3500" spc="-175">
              <a:solidFill>
                <a:srgbClr val="FFFFFF"/>
              </a:solidFill>
              <a:latin typeface="Roboto"/>
              <a:ea typeface="Roboto"/>
              <a:cs typeface="Roboto"/>
              <a:sym typeface="Roboto"/>
            </a:endParaRPr>
          </a:p>
          <a:p>
            <a:pPr algn="l">
              <a:lnSpc>
                <a:spcPts val="4900"/>
              </a:lnSpc>
            </a:pPr>
            <a:r>
              <a:rPr lang="en-US" sz="3500" spc="-175">
                <a:solidFill>
                  <a:srgbClr val="FFFFFF"/>
                </a:solidFill>
                <a:latin typeface="Roboto"/>
                <a:ea typeface="Roboto"/>
                <a:cs typeface="Roboto"/>
                <a:sym typeface="Roboto"/>
              </a:rPr>
              <a:t>1. Do you personally agree with the concept of andragogy- why/why not?</a:t>
            </a:r>
          </a:p>
          <a:p>
            <a:pPr algn="l">
              <a:lnSpc>
                <a:spcPts val="4900"/>
              </a:lnSpc>
            </a:pPr>
            <a:endParaRPr lang="en-US" sz="3500" spc="-175">
              <a:solidFill>
                <a:srgbClr val="FFFFFF"/>
              </a:solidFill>
              <a:latin typeface="Roboto"/>
              <a:ea typeface="Roboto"/>
              <a:cs typeface="Roboto"/>
              <a:sym typeface="Roboto"/>
            </a:endParaRPr>
          </a:p>
          <a:p>
            <a:pPr algn="l">
              <a:lnSpc>
                <a:spcPts val="4900"/>
              </a:lnSpc>
            </a:pPr>
            <a:r>
              <a:rPr lang="en-US" sz="3500" spc="-175">
                <a:solidFill>
                  <a:srgbClr val="FFFFFF"/>
                </a:solidFill>
                <a:latin typeface="Roboto"/>
                <a:ea typeface="Roboto"/>
                <a:cs typeface="Roboto"/>
                <a:sym typeface="Roboto"/>
              </a:rPr>
              <a:t>2. Think about a time you have engaged in professional learning that you would deem ‘transformative’ - what made it so?</a:t>
            </a:r>
          </a:p>
          <a:p>
            <a:pPr algn="l">
              <a:lnSpc>
                <a:spcPts val="4900"/>
              </a:lnSpc>
            </a:pPr>
            <a:endParaRPr lang="en-US" sz="3500" spc="-175">
              <a:solidFill>
                <a:srgbClr val="FFFFFF"/>
              </a:solidFill>
              <a:latin typeface="Roboto"/>
              <a:ea typeface="Roboto"/>
              <a:cs typeface="Roboto"/>
              <a:sym typeface="Roboto"/>
            </a:endParaRPr>
          </a:p>
          <a:p>
            <a:pPr algn="l">
              <a:lnSpc>
                <a:spcPts val="4900"/>
              </a:lnSpc>
            </a:pPr>
            <a:r>
              <a:rPr lang="en-US" sz="3500" spc="-175">
                <a:solidFill>
                  <a:srgbClr val="FFFFFF"/>
                </a:solidFill>
                <a:latin typeface="Roboto"/>
                <a:ea typeface="Roboto"/>
                <a:cs typeface="Roboto"/>
                <a:sym typeface="Roboto"/>
              </a:rPr>
              <a:t>3. Do you think the professional learning that your team offers is transformational for the participants? Why/Why not?</a:t>
            </a:r>
          </a:p>
        </p:txBody>
      </p:sp>
      <p:sp>
        <p:nvSpPr>
          <p:cNvPr id="6" name="Freeform 6"/>
          <p:cNvSpPr/>
          <p:nvPr/>
        </p:nvSpPr>
        <p:spPr>
          <a:xfrm>
            <a:off x="1011781" y="5550129"/>
            <a:ext cx="3333905" cy="3327844"/>
          </a:xfrm>
          <a:custGeom>
            <a:avLst/>
            <a:gdLst/>
            <a:ahLst/>
            <a:cxnLst/>
            <a:rect l="l" t="t" r="r" b="b"/>
            <a:pathLst>
              <a:path w="3333905" h="3327844">
                <a:moveTo>
                  <a:pt x="0" y="0"/>
                </a:moveTo>
                <a:lnTo>
                  <a:pt x="3333905" y="0"/>
                </a:lnTo>
                <a:lnTo>
                  <a:pt x="3333905" y="3327844"/>
                </a:lnTo>
                <a:lnTo>
                  <a:pt x="0" y="33278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16358631" y="8229622"/>
            <a:ext cx="1801338" cy="1801338"/>
          </a:xfrm>
          <a:custGeom>
            <a:avLst/>
            <a:gdLst/>
            <a:ahLst/>
            <a:cxnLst/>
            <a:rect l="l" t="t" r="r" b="b"/>
            <a:pathLst>
              <a:path w="1801338" h="1801338">
                <a:moveTo>
                  <a:pt x="0" y="0"/>
                </a:moveTo>
                <a:lnTo>
                  <a:pt x="1801338" y="0"/>
                </a:lnTo>
                <a:lnTo>
                  <a:pt x="1801338" y="1801338"/>
                </a:lnTo>
                <a:lnTo>
                  <a:pt x="0" y="18013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2- Planning PL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6171715" y="657868"/>
            <a:ext cx="6836519" cy="6434873"/>
          </a:xfrm>
          <a:custGeom>
            <a:avLst/>
            <a:gdLst/>
            <a:ahLst/>
            <a:cxnLst/>
            <a:rect l="l" t="t" r="r" b="b"/>
            <a:pathLst>
              <a:path w="6836519" h="6434873">
                <a:moveTo>
                  <a:pt x="0" y="0"/>
                </a:moveTo>
                <a:lnTo>
                  <a:pt x="6836519" y="0"/>
                </a:lnTo>
                <a:lnTo>
                  <a:pt x="6836519" y="6434873"/>
                </a:lnTo>
                <a:lnTo>
                  <a:pt x="0" y="6434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5072575" y="7593192"/>
            <a:ext cx="15871318" cy="1203916"/>
          </a:xfrm>
          <a:prstGeom prst="rect">
            <a:avLst/>
          </a:prstGeom>
        </p:spPr>
        <p:txBody>
          <a:bodyPr lIns="0" tIns="0" rIns="0" bIns="0" rtlCol="0" anchor="t">
            <a:spAutoFit/>
          </a:bodyPr>
          <a:lstStyle/>
          <a:p>
            <a:pPr algn="l">
              <a:lnSpc>
                <a:spcPts val="9767"/>
              </a:lnSpc>
            </a:pPr>
            <a:r>
              <a:rPr lang="en-US" sz="6976" b="1">
                <a:solidFill>
                  <a:srgbClr val="FFFFFF"/>
                </a:solidFill>
                <a:latin typeface="Roboto Bold"/>
                <a:ea typeface="Roboto Bold"/>
                <a:cs typeface="Roboto Bold"/>
                <a:sym typeface="Roboto Bold"/>
              </a:rPr>
              <a:t>Time for a screen break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1664911" y="2219949"/>
            <a:ext cx="4486891" cy="5305197"/>
          </a:xfrm>
          <a:custGeom>
            <a:avLst/>
            <a:gdLst/>
            <a:ahLst/>
            <a:cxnLst/>
            <a:rect l="l" t="t" r="r" b="b"/>
            <a:pathLst>
              <a:path w="4486891" h="5305197">
                <a:moveTo>
                  <a:pt x="0" y="0"/>
                </a:moveTo>
                <a:lnTo>
                  <a:pt x="4486891" y="0"/>
                </a:lnTo>
                <a:lnTo>
                  <a:pt x="4486891" y="5305197"/>
                </a:lnTo>
                <a:lnTo>
                  <a:pt x="0" y="5305197"/>
                </a:lnTo>
                <a:lnTo>
                  <a:pt x="0" y="0"/>
                </a:lnTo>
                <a:close/>
              </a:path>
            </a:pathLst>
          </a:custGeom>
          <a:blipFill>
            <a:blip r:embed="rId4"/>
            <a:stretch>
              <a:fillRect/>
            </a:stretch>
          </a:blipFill>
        </p:spPr>
        <p:txBody>
          <a:bodyPr/>
          <a:lstStyle/>
          <a:p>
            <a:endParaRPr lang="en-GB"/>
          </a:p>
        </p:txBody>
      </p:sp>
      <p:sp>
        <p:nvSpPr>
          <p:cNvPr id="5" name="Freeform 5"/>
          <p:cNvSpPr/>
          <p:nvPr/>
        </p:nvSpPr>
        <p:spPr>
          <a:xfrm>
            <a:off x="1664911" y="7525146"/>
            <a:ext cx="4486891" cy="2571755"/>
          </a:xfrm>
          <a:custGeom>
            <a:avLst/>
            <a:gdLst/>
            <a:ahLst/>
            <a:cxnLst/>
            <a:rect l="l" t="t" r="r" b="b"/>
            <a:pathLst>
              <a:path w="4486891" h="2571755">
                <a:moveTo>
                  <a:pt x="0" y="0"/>
                </a:moveTo>
                <a:lnTo>
                  <a:pt x="4486891" y="0"/>
                </a:lnTo>
                <a:lnTo>
                  <a:pt x="4486891" y="2571755"/>
                </a:lnTo>
                <a:lnTo>
                  <a:pt x="0" y="2571755"/>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6870004" y="2115174"/>
            <a:ext cx="9644851" cy="5481618"/>
          </a:xfrm>
          <a:prstGeom prst="rect">
            <a:avLst/>
          </a:prstGeom>
        </p:spPr>
        <p:txBody>
          <a:bodyPr lIns="0" tIns="0" rIns="0" bIns="0" rtlCol="0" anchor="t">
            <a:spAutoFit/>
          </a:bodyPr>
          <a:lstStyle/>
          <a:p>
            <a:pPr algn="l">
              <a:lnSpc>
                <a:spcPts val="7253"/>
              </a:lnSpc>
            </a:pPr>
            <a:r>
              <a:rPr lang="en-US" sz="5181" b="1">
                <a:solidFill>
                  <a:srgbClr val="FFFFFF"/>
                </a:solidFill>
                <a:latin typeface="Roboto Bold"/>
                <a:ea typeface="Roboto Bold"/>
                <a:cs typeface="Roboto Bold"/>
                <a:sym typeface="Roboto Bold"/>
              </a:rPr>
              <a:t>Coaching conversation prompts:</a:t>
            </a:r>
          </a:p>
          <a:p>
            <a:pPr algn="l">
              <a:lnSpc>
                <a:spcPts val="7253"/>
              </a:lnSpc>
            </a:pPr>
            <a:endParaRPr lang="en-US" sz="5181" b="1">
              <a:solidFill>
                <a:srgbClr val="FFFFFF"/>
              </a:solidFill>
              <a:latin typeface="Roboto Bold"/>
              <a:ea typeface="Roboto Bold"/>
              <a:cs typeface="Roboto Bold"/>
              <a:sym typeface="Roboto Bold"/>
            </a:endParaRPr>
          </a:p>
          <a:p>
            <a:pPr marL="894873" lvl="1" indent="-447436" algn="l">
              <a:lnSpc>
                <a:spcPts val="5802"/>
              </a:lnSpc>
              <a:buFont typeface="Arial"/>
              <a:buChar char="•"/>
            </a:pPr>
            <a:r>
              <a:rPr lang="en-US" sz="4144">
                <a:solidFill>
                  <a:srgbClr val="FFFFFF"/>
                </a:solidFill>
                <a:latin typeface="Roboto"/>
                <a:ea typeface="Roboto"/>
                <a:cs typeface="Roboto"/>
                <a:sym typeface="Roboto"/>
              </a:rPr>
              <a:t>What competency do you feel is most crucial and why?</a:t>
            </a:r>
          </a:p>
          <a:p>
            <a:pPr marL="894873" lvl="1" indent="-447436" algn="l">
              <a:lnSpc>
                <a:spcPts val="5802"/>
              </a:lnSpc>
              <a:buFont typeface="Arial"/>
              <a:buChar char="•"/>
            </a:pPr>
            <a:r>
              <a:rPr lang="en-US" sz="4144">
                <a:solidFill>
                  <a:srgbClr val="FFFFFF"/>
                </a:solidFill>
                <a:latin typeface="Roboto"/>
                <a:ea typeface="Roboto"/>
                <a:cs typeface="Roboto"/>
                <a:sym typeface="Roboto"/>
              </a:rPr>
              <a:t>What are your next steps to develop your facilitation style and who could support you?</a:t>
            </a:r>
          </a:p>
        </p:txBody>
      </p:sp>
      <p:sp>
        <p:nvSpPr>
          <p:cNvPr id="7" name="Freeform 7"/>
          <p:cNvSpPr/>
          <p:nvPr/>
        </p:nvSpPr>
        <p:spPr>
          <a:xfrm>
            <a:off x="10996538" y="6906169"/>
            <a:ext cx="3815005" cy="3190731"/>
          </a:xfrm>
          <a:custGeom>
            <a:avLst/>
            <a:gdLst/>
            <a:ahLst/>
            <a:cxnLst/>
            <a:rect l="l" t="t" r="r" b="b"/>
            <a:pathLst>
              <a:path w="3815005" h="3190731">
                <a:moveTo>
                  <a:pt x="0" y="0"/>
                </a:moveTo>
                <a:lnTo>
                  <a:pt x="3815004" y="0"/>
                </a:lnTo>
                <a:lnTo>
                  <a:pt x="3815004" y="3190732"/>
                </a:lnTo>
                <a:lnTo>
                  <a:pt x="0" y="3190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3- Facilitating PL</a:t>
            </a:r>
          </a:p>
        </p:txBody>
      </p:sp>
      <p:sp>
        <p:nvSpPr>
          <p:cNvPr id="9" name="Freeform 9"/>
          <p:cNvSpPr/>
          <p:nvPr/>
        </p:nvSpPr>
        <p:spPr>
          <a:xfrm>
            <a:off x="15302229" y="7788070"/>
            <a:ext cx="2985771" cy="2153487"/>
          </a:xfrm>
          <a:custGeom>
            <a:avLst/>
            <a:gdLst/>
            <a:ahLst/>
            <a:cxnLst/>
            <a:rect l="l" t="t" r="r" b="b"/>
            <a:pathLst>
              <a:path w="2985771" h="2153487">
                <a:moveTo>
                  <a:pt x="0" y="0"/>
                </a:moveTo>
                <a:lnTo>
                  <a:pt x="2985771" y="0"/>
                </a:lnTo>
                <a:lnTo>
                  <a:pt x="2985771" y="2153488"/>
                </a:lnTo>
                <a:lnTo>
                  <a:pt x="0" y="2153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grpSp>
        <p:nvGrpSpPr>
          <p:cNvPr id="4" name="Group 4"/>
          <p:cNvGrpSpPr/>
          <p:nvPr/>
        </p:nvGrpSpPr>
        <p:grpSpPr>
          <a:xfrm>
            <a:off x="5269115" y="1900655"/>
            <a:ext cx="7749770" cy="7749770"/>
            <a:chOff x="0" y="0"/>
            <a:chExt cx="10333026" cy="10333026"/>
          </a:xfrm>
        </p:grpSpPr>
        <p:sp>
          <p:nvSpPr>
            <p:cNvPr id="5" name="Freeform 5"/>
            <p:cNvSpPr/>
            <p:nvPr/>
          </p:nvSpPr>
          <p:spPr>
            <a:xfrm>
              <a:off x="0" y="0"/>
              <a:ext cx="10333026" cy="10333026"/>
            </a:xfrm>
            <a:custGeom>
              <a:avLst/>
              <a:gdLst/>
              <a:ahLst/>
              <a:cxnLst/>
              <a:rect l="l" t="t" r="r" b="b"/>
              <a:pathLst>
                <a:path w="10333026" h="10333026">
                  <a:moveTo>
                    <a:pt x="0" y="0"/>
                  </a:moveTo>
                  <a:lnTo>
                    <a:pt x="10333026" y="0"/>
                  </a:lnTo>
                  <a:lnTo>
                    <a:pt x="10333026" y="10333026"/>
                  </a:lnTo>
                  <a:lnTo>
                    <a:pt x="0" y="10333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289214" y="1668671"/>
              <a:ext cx="7754597" cy="8664355"/>
            </a:xfrm>
            <a:custGeom>
              <a:avLst/>
              <a:gdLst/>
              <a:ahLst/>
              <a:cxnLst/>
              <a:rect l="l" t="t" r="r" b="b"/>
              <a:pathLst>
                <a:path w="7754597" h="8664355">
                  <a:moveTo>
                    <a:pt x="0" y="0"/>
                  </a:moveTo>
                  <a:lnTo>
                    <a:pt x="7754598" y="0"/>
                  </a:lnTo>
                  <a:lnTo>
                    <a:pt x="7754598" y="8664355"/>
                  </a:lnTo>
                  <a:lnTo>
                    <a:pt x="0" y="8664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sp>
        <p:nvSpPr>
          <p:cNvPr id="7" name="Freeform 7"/>
          <p:cNvSpPr/>
          <p:nvPr/>
        </p:nvSpPr>
        <p:spPr>
          <a:xfrm>
            <a:off x="5772751" y="4598923"/>
            <a:ext cx="1546171" cy="1074589"/>
          </a:xfrm>
          <a:custGeom>
            <a:avLst/>
            <a:gdLst/>
            <a:ahLst/>
            <a:cxnLst/>
            <a:rect l="l" t="t" r="r" b="b"/>
            <a:pathLst>
              <a:path w="1546171" h="1074589">
                <a:moveTo>
                  <a:pt x="0" y="0"/>
                </a:moveTo>
                <a:lnTo>
                  <a:pt x="1546171" y="0"/>
                </a:lnTo>
                <a:lnTo>
                  <a:pt x="1546171" y="1074588"/>
                </a:lnTo>
                <a:lnTo>
                  <a:pt x="0" y="1074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8641345" y="2111804"/>
            <a:ext cx="1005309" cy="1293002"/>
          </a:xfrm>
          <a:custGeom>
            <a:avLst/>
            <a:gdLst/>
            <a:ahLst/>
            <a:cxnLst/>
            <a:rect l="l" t="t" r="r" b="b"/>
            <a:pathLst>
              <a:path w="1005309" h="1293002">
                <a:moveTo>
                  <a:pt x="0" y="0"/>
                </a:moveTo>
                <a:lnTo>
                  <a:pt x="1005310" y="0"/>
                </a:lnTo>
                <a:lnTo>
                  <a:pt x="1005310" y="1293002"/>
                </a:lnTo>
                <a:lnTo>
                  <a:pt x="0" y="129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0820137" y="4598923"/>
            <a:ext cx="1758018" cy="1074589"/>
          </a:xfrm>
          <a:custGeom>
            <a:avLst/>
            <a:gdLst/>
            <a:ahLst/>
            <a:cxnLst/>
            <a:rect l="l" t="t" r="r" b="b"/>
            <a:pathLst>
              <a:path w="1758018" h="1074589">
                <a:moveTo>
                  <a:pt x="0" y="0"/>
                </a:moveTo>
                <a:lnTo>
                  <a:pt x="1758018" y="0"/>
                </a:lnTo>
                <a:lnTo>
                  <a:pt x="1758018" y="1074588"/>
                </a:lnTo>
                <a:lnTo>
                  <a:pt x="0" y="10745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15390100" y="7744760"/>
            <a:ext cx="2401541" cy="2389533"/>
          </a:xfrm>
          <a:custGeom>
            <a:avLst/>
            <a:gdLst/>
            <a:ahLst/>
            <a:cxnLst/>
            <a:rect l="l" t="t" r="r" b="b"/>
            <a:pathLst>
              <a:path w="2401541" h="2389533">
                <a:moveTo>
                  <a:pt x="0" y="0"/>
                </a:moveTo>
                <a:lnTo>
                  <a:pt x="2401540" y="0"/>
                </a:lnTo>
                <a:lnTo>
                  <a:pt x="2401540" y="2389533"/>
                </a:lnTo>
                <a:lnTo>
                  <a:pt x="0" y="23895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TextBox 11"/>
          <p:cNvSpPr txBox="1"/>
          <p:nvPr/>
        </p:nvSpPr>
        <p:spPr>
          <a:xfrm>
            <a:off x="4019602" y="514993"/>
            <a:ext cx="13513333" cy="1203344"/>
          </a:xfrm>
          <a:prstGeom prst="rect">
            <a:avLst/>
          </a:prstGeom>
        </p:spPr>
        <p:txBody>
          <a:bodyPr lIns="0" tIns="0" rIns="0" bIns="0" rtlCol="0" anchor="t">
            <a:spAutoFit/>
          </a:bodyPr>
          <a:lstStyle/>
          <a:p>
            <a:pPr algn="l">
              <a:lnSpc>
                <a:spcPts val="9798"/>
              </a:lnSpc>
            </a:pPr>
            <a:r>
              <a:rPr lang="en-US" sz="6999" b="1">
                <a:solidFill>
                  <a:srgbClr val="FFFFFF"/>
                </a:solidFill>
                <a:latin typeface="Roboto Bold"/>
                <a:ea typeface="Roboto Bold"/>
                <a:cs typeface="Roboto Bold"/>
                <a:sym typeface="Roboto Bold"/>
              </a:rPr>
              <a:t>Reflective Task 4- Facilitating PL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5498458" y="3945591"/>
            <a:ext cx="2077984" cy="2077984"/>
          </a:xfrm>
          <a:custGeom>
            <a:avLst/>
            <a:gdLst/>
            <a:ahLst/>
            <a:cxnLst/>
            <a:rect l="l" t="t" r="r" b="b"/>
            <a:pathLst>
              <a:path w="2077984" h="2077984">
                <a:moveTo>
                  <a:pt x="0" y="0"/>
                </a:moveTo>
                <a:lnTo>
                  <a:pt x="2077983" y="0"/>
                </a:lnTo>
                <a:lnTo>
                  <a:pt x="2077983" y="2077983"/>
                </a:lnTo>
                <a:lnTo>
                  <a:pt x="0" y="2077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819930" y="4028512"/>
            <a:ext cx="1912141" cy="1912141"/>
          </a:xfrm>
          <a:custGeom>
            <a:avLst/>
            <a:gdLst/>
            <a:ahLst/>
            <a:cxnLst/>
            <a:rect l="l" t="t" r="r" b="b"/>
            <a:pathLst>
              <a:path w="1912141" h="1912141">
                <a:moveTo>
                  <a:pt x="0" y="0"/>
                </a:moveTo>
                <a:lnTo>
                  <a:pt x="1912141" y="0"/>
                </a:lnTo>
                <a:lnTo>
                  <a:pt x="1912141" y="1912141"/>
                </a:lnTo>
                <a:lnTo>
                  <a:pt x="0" y="1912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0206886" y="4122272"/>
            <a:ext cx="1940502" cy="1724621"/>
          </a:xfrm>
          <a:custGeom>
            <a:avLst/>
            <a:gdLst/>
            <a:ahLst/>
            <a:cxnLst/>
            <a:rect l="l" t="t" r="r" b="b"/>
            <a:pathLst>
              <a:path w="1940502" h="1724621">
                <a:moveTo>
                  <a:pt x="0" y="0"/>
                </a:moveTo>
                <a:lnTo>
                  <a:pt x="1940501" y="0"/>
                </a:lnTo>
                <a:lnTo>
                  <a:pt x="1940501" y="1724621"/>
                </a:lnTo>
                <a:lnTo>
                  <a:pt x="0" y="1724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5599938" y="6051740"/>
            <a:ext cx="1976503" cy="976848"/>
          </a:xfrm>
          <a:prstGeom prst="rect">
            <a:avLst/>
          </a:prstGeom>
        </p:spPr>
        <p:txBody>
          <a:bodyPr lIns="0" tIns="0" rIns="0" bIns="0" rtlCol="0" anchor="t">
            <a:spAutoFit/>
          </a:bodyPr>
          <a:lstStyle/>
          <a:p>
            <a:pPr algn="l">
              <a:lnSpc>
                <a:spcPts val="8033"/>
              </a:lnSpc>
            </a:pPr>
            <a:r>
              <a:rPr lang="en-US" sz="5738" b="1">
                <a:solidFill>
                  <a:srgbClr val="B3D335"/>
                </a:solidFill>
                <a:latin typeface="Roboto Bold"/>
                <a:ea typeface="Roboto Bold"/>
                <a:cs typeface="Roboto Bold"/>
                <a:sym typeface="Roboto Bold"/>
              </a:rPr>
              <a:t>Think</a:t>
            </a:r>
          </a:p>
        </p:txBody>
      </p:sp>
      <p:sp>
        <p:nvSpPr>
          <p:cNvPr id="8" name="TextBox 8"/>
          <p:cNvSpPr txBox="1"/>
          <p:nvPr/>
        </p:nvSpPr>
        <p:spPr>
          <a:xfrm>
            <a:off x="7919435" y="6051740"/>
            <a:ext cx="2006451" cy="981282"/>
          </a:xfrm>
          <a:prstGeom prst="rect">
            <a:avLst/>
          </a:prstGeom>
        </p:spPr>
        <p:txBody>
          <a:bodyPr lIns="0" tIns="0" rIns="0" bIns="0" rtlCol="0" anchor="t">
            <a:spAutoFit/>
          </a:bodyPr>
          <a:lstStyle/>
          <a:p>
            <a:pPr algn="ctr">
              <a:lnSpc>
                <a:spcPts val="8033"/>
              </a:lnSpc>
            </a:pPr>
            <a:r>
              <a:rPr lang="en-US" sz="5738" b="1">
                <a:solidFill>
                  <a:srgbClr val="B3D335"/>
                </a:solidFill>
                <a:latin typeface="Roboto Bold"/>
                <a:ea typeface="Roboto Bold"/>
                <a:cs typeface="Roboto Bold"/>
                <a:sym typeface="Roboto Bold"/>
              </a:rPr>
              <a:t>Group</a:t>
            </a:r>
          </a:p>
        </p:txBody>
      </p:sp>
      <p:sp>
        <p:nvSpPr>
          <p:cNvPr id="9" name="TextBox 9"/>
          <p:cNvSpPr txBox="1"/>
          <p:nvPr/>
        </p:nvSpPr>
        <p:spPr>
          <a:xfrm>
            <a:off x="10170885" y="6056174"/>
            <a:ext cx="1976503" cy="981282"/>
          </a:xfrm>
          <a:prstGeom prst="rect">
            <a:avLst/>
          </a:prstGeom>
        </p:spPr>
        <p:txBody>
          <a:bodyPr lIns="0" tIns="0" rIns="0" bIns="0" rtlCol="0" anchor="t">
            <a:spAutoFit/>
          </a:bodyPr>
          <a:lstStyle/>
          <a:p>
            <a:pPr algn="ctr">
              <a:lnSpc>
                <a:spcPts val="8033"/>
              </a:lnSpc>
            </a:pPr>
            <a:r>
              <a:rPr lang="en-US" sz="5738" b="1">
                <a:solidFill>
                  <a:srgbClr val="B3D335"/>
                </a:solidFill>
                <a:latin typeface="Roboto Bold"/>
                <a:ea typeface="Roboto Bold"/>
                <a:cs typeface="Roboto Bold"/>
                <a:sym typeface="Roboto Bold"/>
              </a:rPr>
              <a:t>Share</a:t>
            </a:r>
          </a:p>
        </p:txBody>
      </p:sp>
      <p:sp>
        <p:nvSpPr>
          <p:cNvPr id="10" name="Freeform 10"/>
          <p:cNvSpPr/>
          <p:nvPr/>
        </p:nvSpPr>
        <p:spPr>
          <a:xfrm>
            <a:off x="3148881" y="7456962"/>
            <a:ext cx="1801338" cy="1801338"/>
          </a:xfrm>
          <a:custGeom>
            <a:avLst/>
            <a:gdLst/>
            <a:ahLst/>
            <a:cxnLst/>
            <a:rect l="l" t="t" r="r" b="b"/>
            <a:pathLst>
              <a:path w="1801338" h="1801338">
                <a:moveTo>
                  <a:pt x="0" y="0"/>
                </a:moveTo>
                <a:lnTo>
                  <a:pt x="1801338" y="0"/>
                </a:lnTo>
                <a:lnTo>
                  <a:pt x="1801338" y="1801338"/>
                </a:lnTo>
                <a:lnTo>
                  <a:pt x="0" y="18013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4049550"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Application - Facilitating PL</a:t>
            </a:r>
          </a:p>
        </p:txBody>
      </p:sp>
      <p:sp>
        <p:nvSpPr>
          <p:cNvPr id="12" name="TextBox 12"/>
          <p:cNvSpPr txBox="1"/>
          <p:nvPr/>
        </p:nvSpPr>
        <p:spPr>
          <a:xfrm>
            <a:off x="1408311" y="2276372"/>
            <a:ext cx="15471377" cy="1235074"/>
          </a:xfrm>
          <a:prstGeom prst="rect">
            <a:avLst/>
          </a:prstGeom>
        </p:spPr>
        <p:txBody>
          <a:bodyPr lIns="0" tIns="0" rIns="0" bIns="0" rtlCol="0" anchor="t">
            <a:spAutoFit/>
          </a:bodyPr>
          <a:lstStyle/>
          <a:p>
            <a:pPr algn="l">
              <a:lnSpc>
                <a:spcPts val="4900"/>
              </a:lnSpc>
            </a:pPr>
            <a:r>
              <a:rPr lang="en-US" sz="3500" spc="-175">
                <a:solidFill>
                  <a:srgbClr val="FFFFFF"/>
                </a:solidFill>
                <a:latin typeface="Roboto"/>
                <a:ea typeface="Roboto"/>
                <a:cs typeface="Roboto"/>
                <a:sym typeface="Roboto"/>
              </a:rPr>
              <a:t>You will be placed in breakout rooms with a group and asked to explore one or more of the facilitation toolkits and/or digital platforms for facilitation. </a:t>
            </a:r>
          </a:p>
        </p:txBody>
      </p:sp>
      <p:sp>
        <p:nvSpPr>
          <p:cNvPr id="13" name="TextBox 13"/>
          <p:cNvSpPr txBox="1"/>
          <p:nvPr/>
        </p:nvSpPr>
        <p:spPr>
          <a:xfrm>
            <a:off x="4906672" y="7060625"/>
            <a:ext cx="3697797" cy="3047566"/>
          </a:xfrm>
          <a:prstGeom prst="rect">
            <a:avLst/>
          </a:prstGeom>
        </p:spPr>
        <p:txBody>
          <a:bodyPr lIns="0" tIns="0" rIns="0" bIns="0" rtlCol="0" anchor="t">
            <a:spAutoFit/>
          </a:bodyPr>
          <a:lstStyle/>
          <a:p>
            <a:pPr marL="530638" lvl="1" indent="-265319" algn="l">
              <a:lnSpc>
                <a:spcPts val="3440"/>
              </a:lnSpc>
              <a:buAutoNum type="arabicPeriod"/>
            </a:pPr>
            <a:r>
              <a:rPr lang="en-US" sz="2457" spc="-122">
                <a:solidFill>
                  <a:srgbClr val="FFFFFF"/>
                </a:solidFill>
                <a:latin typeface="Roboto"/>
                <a:ea typeface="Roboto"/>
                <a:cs typeface="Roboto"/>
                <a:sym typeface="Roboto"/>
              </a:rPr>
              <a:t>Take some time individually in your breakout room to look at the toolkit/platform and consider how useful you believe it is for the PL you deliver</a:t>
            </a:r>
          </a:p>
        </p:txBody>
      </p:sp>
      <p:sp>
        <p:nvSpPr>
          <p:cNvPr id="14" name="TextBox 14"/>
          <p:cNvSpPr txBox="1"/>
          <p:nvPr/>
        </p:nvSpPr>
        <p:spPr>
          <a:xfrm>
            <a:off x="8954192" y="7060625"/>
            <a:ext cx="3193195" cy="2612410"/>
          </a:xfrm>
          <a:prstGeom prst="rect">
            <a:avLst/>
          </a:prstGeom>
        </p:spPr>
        <p:txBody>
          <a:bodyPr lIns="0" tIns="0" rIns="0" bIns="0" rtlCol="0" anchor="t">
            <a:spAutoFit/>
          </a:bodyPr>
          <a:lstStyle/>
          <a:p>
            <a:pPr algn="l">
              <a:lnSpc>
                <a:spcPts val="4148"/>
              </a:lnSpc>
            </a:pPr>
            <a:r>
              <a:rPr lang="en-US" sz="2963" spc="-148">
                <a:solidFill>
                  <a:srgbClr val="FFFFFF"/>
                </a:solidFill>
                <a:latin typeface="Roboto"/>
                <a:ea typeface="Roboto"/>
                <a:cs typeface="Roboto"/>
                <a:sym typeface="Roboto"/>
              </a:rPr>
              <a:t>2. Come back together as a larger breakout group and share observations and reflections.</a:t>
            </a:r>
          </a:p>
        </p:txBody>
      </p:sp>
      <p:sp>
        <p:nvSpPr>
          <p:cNvPr id="15" name="Freeform 15"/>
          <p:cNvSpPr/>
          <p:nvPr/>
        </p:nvSpPr>
        <p:spPr>
          <a:xfrm>
            <a:off x="12147387" y="7456962"/>
            <a:ext cx="1801338" cy="1801338"/>
          </a:xfrm>
          <a:custGeom>
            <a:avLst/>
            <a:gdLst/>
            <a:ahLst/>
            <a:cxnLst/>
            <a:rect l="l" t="t" r="r" b="b"/>
            <a:pathLst>
              <a:path w="1801338" h="1801338">
                <a:moveTo>
                  <a:pt x="0" y="0"/>
                </a:moveTo>
                <a:lnTo>
                  <a:pt x="1801339" y="0"/>
                </a:lnTo>
                <a:lnTo>
                  <a:pt x="1801339" y="1801338"/>
                </a:lnTo>
                <a:lnTo>
                  <a:pt x="0" y="18013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Freeform 16"/>
          <p:cNvSpPr/>
          <p:nvPr/>
        </p:nvSpPr>
        <p:spPr>
          <a:xfrm>
            <a:off x="15961730" y="127862"/>
            <a:ext cx="1801676" cy="1801676"/>
          </a:xfrm>
          <a:custGeom>
            <a:avLst/>
            <a:gdLst/>
            <a:ahLst/>
            <a:cxnLst/>
            <a:rect l="l" t="t" r="r" b="b"/>
            <a:pathLst>
              <a:path w="1801676" h="1801676">
                <a:moveTo>
                  <a:pt x="0" y="0"/>
                </a:moveTo>
                <a:lnTo>
                  <a:pt x="1801675" y="0"/>
                </a:lnTo>
                <a:lnTo>
                  <a:pt x="1801675" y="1801676"/>
                </a:lnTo>
                <a:lnTo>
                  <a:pt x="0" y="18016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4049550"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Application - Facilitating PL</a:t>
            </a:r>
          </a:p>
        </p:txBody>
      </p:sp>
      <p:sp>
        <p:nvSpPr>
          <p:cNvPr id="5" name="Freeform 5"/>
          <p:cNvSpPr/>
          <p:nvPr/>
        </p:nvSpPr>
        <p:spPr>
          <a:xfrm>
            <a:off x="15961730" y="127862"/>
            <a:ext cx="1801676" cy="1801676"/>
          </a:xfrm>
          <a:custGeom>
            <a:avLst/>
            <a:gdLst/>
            <a:ahLst/>
            <a:cxnLst/>
            <a:rect l="l" t="t" r="r" b="b"/>
            <a:pathLst>
              <a:path w="1801676" h="1801676">
                <a:moveTo>
                  <a:pt x="0" y="0"/>
                </a:moveTo>
                <a:lnTo>
                  <a:pt x="1801675" y="0"/>
                </a:lnTo>
                <a:lnTo>
                  <a:pt x="1801675" y="1801676"/>
                </a:lnTo>
                <a:lnTo>
                  <a:pt x="0" y="1801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5437982" y="7675589"/>
            <a:ext cx="2325423" cy="2325423"/>
          </a:xfrm>
          <a:custGeom>
            <a:avLst/>
            <a:gdLst/>
            <a:ahLst/>
            <a:cxnLst/>
            <a:rect l="l" t="t" r="r" b="b"/>
            <a:pathLst>
              <a:path w="2325423" h="2325423">
                <a:moveTo>
                  <a:pt x="0" y="0"/>
                </a:moveTo>
                <a:lnTo>
                  <a:pt x="2325423" y="0"/>
                </a:lnTo>
                <a:lnTo>
                  <a:pt x="2325423" y="2325423"/>
                </a:lnTo>
                <a:lnTo>
                  <a:pt x="0" y="2325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2425604" y="4463695"/>
            <a:ext cx="5560541" cy="4114800"/>
          </a:xfrm>
          <a:custGeom>
            <a:avLst/>
            <a:gdLst/>
            <a:ahLst/>
            <a:cxnLst/>
            <a:rect l="l" t="t" r="r" b="b"/>
            <a:pathLst>
              <a:path w="5560541" h="4114800">
                <a:moveTo>
                  <a:pt x="0" y="0"/>
                </a:moveTo>
                <a:lnTo>
                  <a:pt x="5560540" y="0"/>
                </a:lnTo>
                <a:lnTo>
                  <a:pt x="556054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408311" y="2276372"/>
            <a:ext cx="15471377" cy="1854199"/>
          </a:xfrm>
          <a:prstGeom prst="rect">
            <a:avLst/>
          </a:prstGeom>
        </p:spPr>
        <p:txBody>
          <a:bodyPr lIns="0" tIns="0" rIns="0" bIns="0" rtlCol="0" anchor="t">
            <a:spAutoFit/>
          </a:bodyPr>
          <a:lstStyle/>
          <a:p>
            <a:pPr algn="l">
              <a:lnSpc>
                <a:spcPts val="4900"/>
              </a:lnSpc>
            </a:pPr>
            <a:r>
              <a:rPr lang="en-US" sz="3500" spc="-175">
                <a:solidFill>
                  <a:srgbClr val="FFFFFF"/>
                </a:solidFill>
                <a:latin typeface="Roboto"/>
                <a:ea typeface="Roboto"/>
                <a:cs typeface="Roboto"/>
                <a:sym typeface="Roboto"/>
              </a:rPr>
              <a:t>Either individually or in small groups, use the facilitation guidance, toolkits and digital platforms to practise planning a one-hour professional learning session that you have coming up. </a:t>
            </a:r>
          </a:p>
        </p:txBody>
      </p:sp>
      <p:sp>
        <p:nvSpPr>
          <p:cNvPr id="9" name="TextBox 9"/>
          <p:cNvSpPr txBox="1"/>
          <p:nvPr/>
        </p:nvSpPr>
        <p:spPr>
          <a:xfrm>
            <a:off x="9028255" y="4242626"/>
            <a:ext cx="5756130" cy="5410191"/>
          </a:xfrm>
          <a:prstGeom prst="rect">
            <a:avLst/>
          </a:prstGeom>
        </p:spPr>
        <p:txBody>
          <a:bodyPr lIns="0" tIns="0" rIns="0" bIns="0" rtlCol="0" anchor="t">
            <a:spAutoFit/>
          </a:bodyPr>
          <a:lstStyle/>
          <a:p>
            <a:pPr algn="l">
              <a:lnSpc>
                <a:spcPts val="4321"/>
              </a:lnSpc>
            </a:pPr>
            <a:r>
              <a:rPr lang="en-US" sz="3086">
                <a:solidFill>
                  <a:srgbClr val="FFFFFF"/>
                </a:solidFill>
                <a:latin typeface="Roboto"/>
                <a:ea typeface="Roboto"/>
                <a:cs typeface="Roboto"/>
                <a:sym typeface="Roboto"/>
              </a:rPr>
              <a:t>Then share with us:</a:t>
            </a:r>
          </a:p>
          <a:p>
            <a:pPr marL="666396" lvl="1" indent="-333198" algn="l">
              <a:lnSpc>
                <a:spcPts val="4321"/>
              </a:lnSpc>
              <a:buFont typeface="Arial"/>
              <a:buChar char="•"/>
            </a:pPr>
            <a:r>
              <a:rPr lang="en-US" sz="3086">
                <a:solidFill>
                  <a:srgbClr val="FFFFFF"/>
                </a:solidFill>
                <a:latin typeface="Roboto"/>
                <a:ea typeface="Roboto"/>
                <a:cs typeface="Roboto"/>
                <a:sym typeface="Roboto"/>
              </a:rPr>
              <a:t>The outline of the professional learning you planned</a:t>
            </a:r>
          </a:p>
          <a:p>
            <a:pPr marL="666396" lvl="1" indent="-333198" algn="l">
              <a:lnSpc>
                <a:spcPts val="4321"/>
              </a:lnSpc>
              <a:buFont typeface="Arial"/>
              <a:buChar char="•"/>
            </a:pPr>
            <a:r>
              <a:rPr lang="en-US" sz="3086">
                <a:solidFill>
                  <a:srgbClr val="FFFFFF"/>
                </a:solidFill>
                <a:latin typeface="Roboto"/>
                <a:ea typeface="Roboto"/>
                <a:cs typeface="Roboto"/>
                <a:sym typeface="Roboto"/>
              </a:rPr>
              <a:t>Which strategies &amp; platforms informed your planning</a:t>
            </a:r>
          </a:p>
          <a:p>
            <a:pPr marL="666396" lvl="1" indent="-333198" algn="l">
              <a:lnSpc>
                <a:spcPts val="4321"/>
              </a:lnSpc>
              <a:buFont typeface="Arial"/>
              <a:buChar char="•"/>
            </a:pPr>
            <a:r>
              <a:rPr lang="en-US" sz="3086">
                <a:solidFill>
                  <a:srgbClr val="FFFFFF"/>
                </a:solidFill>
                <a:latin typeface="Roboto"/>
                <a:ea typeface="Roboto"/>
                <a:cs typeface="Roboto"/>
                <a:sym typeface="Roboto"/>
              </a:rPr>
              <a:t>Any elements of today you are adapting</a:t>
            </a:r>
          </a:p>
          <a:p>
            <a:pPr marL="666396" lvl="1" indent="-333198" algn="l">
              <a:lnSpc>
                <a:spcPts val="4321"/>
              </a:lnSpc>
              <a:buFont typeface="Arial"/>
              <a:buChar char="•"/>
            </a:pPr>
            <a:r>
              <a:rPr lang="en-US" sz="3086">
                <a:solidFill>
                  <a:srgbClr val="FFFFFF"/>
                </a:solidFill>
                <a:latin typeface="Roboto"/>
                <a:ea typeface="Roboto"/>
                <a:cs typeface="Roboto"/>
                <a:sym typeface="Roboto"/>
              </a:rPr>
              <a:t>Anything that worries you about your planned session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535801" y="211771"/>
            <a:ext cx="3168278" cy="1264739"/>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4981244" y="254699"/>
            <a:ext cx="10792156" cy="1386076"/>
          </a:xfrm>
          <a:prstGeom prst="rect">
            <a:avLst/>
          </a:prstGeom>
        </p:spPr>
        <p:txBody>
          <a:bodyPr wrap="square" lIns="0" tIns="0" rIns="0" bIns="0" rtlCol="0" anchor="t">
            <a:spAutoFit/>
          </a:bodyPr>
          <a:lstStyle/>
          <a:p>
            <a:pPr algn="ctr">
              <a:lnSpc>
                <a:spcPts val="11277"/>
              </a:lnSpc>
              <a:spcBef>
                <a:spcPct val="0"/>
              </a:spcBef>
            </a:pPr>
            <a:r>
              <a:rPr lang="en-US" sz="8055" spc="-402" dirty="0">
                <a:solidFill>
                  <a:srgbClr val="FFFFFF"/>
                </a:solidFill>
                <a:latin typeface="Roboto"/>
                <a:ea typeface="Roboto"/>
                <a:cs typeface="Roboto"/>
                <a:sym typeface="Roboto"/>
              </a:rPr>
              <a:t>How to use this resource</a:t>
            </a:r>
          </a:p>
        </p:txBody>
      </p:sp>
      <p:sp>
        <p:nvSpPr>
          <p:cNvPr id="5" name="Freeform 5"/>
          <p:cNvSpPr/>
          <p:nvPr/>
        </p:nvSpPr>
        <p:spPr>
          <a:xfrm>
            <a:off x="154006" y="7523939"/>
            <a:ext cx="2735430" cy="2763061"/>
          </a:xfrm>
          <a:custGeom>
            <a:avLst/>
            <a:gdLst/>
            <a:ahLst/>
            <a:cxnLst/>
            <a:rect l="l" t="t" r="r" b="b"/>
            <a:pathLst>
              <a:path w="2735430" h="2763061">
                <a:moveTo>
                  <a:pt x="0" y="0"/>
                </a:moveTo>
                <a:lnTo>
                  <a:pt x="2735431" y="0"/>
                </a:lnTo>
                <a:lnTo>
                  <a:pt x="2735431" y="2763061"/>
                </a:lnTo>
                <a:lnTo>
                  <a:pt x="0" y="2763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3229875" y="2142298"/>
            <a:ext cx="14673301" cy="7950041"/>
          </a:xfrm>
          <a:prstGeom prst="rect">
            <a:avLst/>
          </a:prstGeom>
        </p:spPr>
        <p:txBody>
          <a:bodyPr lIns="0" tIns="0" rIns="0" bIns="0" rtlCol="0" anchor="t">
            <a:spAutoFit/>
          </a:bodyPr>
          <a:lstStyle/>
          <a:p>
            <a:pPr algn="l">
              <a:lnSpc>
                <a:spcPts val="4180"/>
              </a:lnSpc>
            </a:pPr>
            <a:r>
              <a:rPr lang="en-US" sz="2986" spc="-149">
                <a:solidFill>
                  <a:srgbClr val="FFFFFF"/>
                </a:solidFill>
                <a:latin typeface="Roboto"/>
                <a:ea typeface="Roboto"/>
                <a:cs typeface="Roboto"/>
                <a:sym typeface="Roboto"/>
              </a:rPr>
              <a:t>This resource is designed for a facilitator or facilitators to lead a group through the learning. The group should ideally be 4 or more. The facilitator can follow the presentation notes to support their delivery, however they are also more than welcome to tailor any aspect to better suit their context.</a:t>
            </a:r>
          </a:p>
          <a:p>
            <a:pPr algn="l">
              <a:lnSpc>
                <a:spcPts val="4180"/>
              </a:lnSpc>
            </a:pPr>
            <a:endParaRPr lang="en-US" sz="2986" spc="-149">
              <a:solidFill>
                <a:srgbClr val="FFFFFF"/>
              </a:solidFill>
              <a:latin typeface="Roboto"/>
              <a:ea typeface="Roboto"/>
              <a:cs typeface="Roboto"/>
              <a:sym typeface="Roboto"/>
            </a:endParaRPr>
          </a:p>
          <a:p>
            <a:pPr algn="l">
              <a:lnSpc>
                <a:spcPts val="4180"/>
              </a:lnSpc>
            </a:pPr>
            <a:r>
              <a:rPr lang="en-US" sz="2986" spc="-149">
                <a:solidFill>
                  <a:srgbClr val="FFFFFF"/>
                </a:solidFill>
                <a:latin typeface="Roboto"/>
                <a:ea typeface="Roboto"/>
                <a:cs typeface="Roboto"/>
                <a:sym typeface="Roboto"/>
              </a:rPr>
              <a:t>This resource frequently refers to your ‘team’ - it will be useful to agree who this is referring to in your context.</a:t>
            </a:r>
          </a:p>
          <a:p>
            <a:pPr algn="l">
              <a:lnSpc>
                <a:spcPts val="4180"/>
              </a:lnSpc>
            </a:pPr>
            <a:endParaRPr lang="en-US" sz="2986" spc="-149">
              <a:solidFill>
                <a:srgbClr val="FFFFFF"/>
              </a:solidFill>
              <a:latin typeface="Roboto"/>
              <a:ea typeface="Roboto"/>
              <a:cs typeface="Roboto"/>
              <a:sym typeface="Roboto"/>
            </a:endParaRPr>
          </a:p>
          <a:p>
            <a:pPr algn="l">
              <a:lnSpc>
                <a:spcPts val="4180"/>
              </a:lnSpc>
            </a:pPr>
            <a:r>
              <a:rPr lang="en-US" sz="2986" spc="-149">
                <a:solidFill>
                  <a:srgbClr val="FFFFFF"/>
                </a:solidFill>
                <a:latin typeface="Roboto"/>
                <a:ea typeface="Roboto"/>
                <a:cs typeface="Roboto"/>
                <a:sym typeface="Roboto"/>
              </a:rPr>
              <a:t>Slides with the ‘options’ icon in the top right hand-corner are optional activities and may not suit every group. More information is given in the notes of these slides.</a:t>
            </a:r>
          </a:p>
          <a:p>
            <a:pPr algn="l">
              <a:lnSpc>
                <a:spcPts val="4180"/>
              </a:lnSpc>
            </a:pPr>
            <a:endParaRPr lang="en-US" sz="2986" spc="-149">
              <a:solidFill>
                <a:srgbClr val="FFFFFF"/>
              </a:solidFill>
              <a:latin typeface="Roboto"/>
              <a:ea typeface="Roboto"/>
              <a:cs typeface="Roboto"/>
              <a:sym typeface="Roboto"/>
            </a:endParaRPr>
          </a:p>
          <a:p>
            <a:pPr algn="l">
              <a:lnSpc>
                <a:spcPts val="4180"/>
              </a:lnSpc>
              <a:spcBef>
                <a:spcPct val="0"/>
              </a:spcBef>
            </a:pPr>
            <a:r>
              <a:rPr lang="en-US" sz="2986" spc="-149">
                <a:solidFill>
                  <a:srgbClr val="FFFFFF"/>
                </a:solidFill>
                <a:latin typeface="Roboto"/>
                <a:ea typeface="Roboto"/>
                <a:cs typeface="Roboto"/>
                <a:sym typeface="Roboto"/>
              </a:rPr>
              <a:t>This is a lengthy and in-depth learning resource so is best suited to a committed, full day of learning with breaks. Breaks have been added but their position and frequency can be changed. It is also possible to break up the learning into sections and complete these in half-days or across multiple sessions. The slides are organised by each section of the professional learning cycle: planning, facilitating and evaluating.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1839709" y="2402899"/>
            <a:ext cx="13017281" cy="6855401"/>
          </a:xfrm>
          <a:custGeom>
            <a:avLst/>
            <a:gdLst/>
            <a:ahLst/>
            <a:cxnLst/>
            <a:rect l="l" t="t" r="r" b="b"/>
            <a:pathLst>
              <a:path w="13017281" h="6855401">
                <a:moveTo>
                  <a:pt x="0" y="0"/>
                </a:moveTo>
                <a:lnTo>
                  <a:pt x="13017281" y="0"/>
                </a:lnTo>
                <a:lnTo>
                  <a:pt x="13017281" y="6855401"/>
                </a:lnTo>
                <a:lnTo>
                  <a:pt x="0" y="6855401"/>
                </a:lnTo>
                <a:lnTo>
                  <a:pt x="0" y="0"/>
                </a:lnTo>
                <a:close/>
              </a:path>
            </a:pathLst>
          </a:custGeom>
          <a:blipFill>
            <a:blip r:embed="rId4"/>
            <a:stretch>
              <a:fillRect l="-3771"/>
            </a:stretch>
          </a:blipFill>
        </p:spPr>
        <p:txBody>
          <a:bodyPr/>
          <a:lstStyle/>
          <a:p>
            <a:endParaRPr lang="en-GB"/>
          </a:p>
        </p:txBody>
      </p:sp>
      <p:sp>
        <p:nvSpPr>
          <p:cNvPr id="5" name="Freeform 5"/>
          <p:cNvSpPr/>
          <p:nvPr/>
        </p:nvSpPr>
        <p:spPr>
          <a:xfrm>
            <a:off x="15561921" y="7670014"/>
            <a:ext cx="2401729" cy="2389720"/>
          </a:xfrm>
          <a:custGeom>
            <a:avLst/>
            <a:gdLst/>
            <a:ahLst/>
            <a:cxnLst/>
            <a:rect l="l" t="t" r="r" b="b"/>
            <a:pathLst>
              <a:path w="2401729" h="2389720">
                <a:moveTo>
                  <a:pt x="0" y="0"/>
                </a:moveTo>
                <a:lnTo>
                  <a:pt x="2401729" y="0"/>
                </a:lnTo>
                <a:lnTo>
                  <a:pt x="2401729" y="2389721"/>
                </a:lnTo>
                <a:lnTo>
                  <a:pt x="0" y="23897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Tips and Troubleshooting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4109558" y="424314"/>
            <a:ext cx="12563558" cy="9438373"/>
          </a:xfrm>
          <a:custGeom>
            <a:avLst/>
            <a:gdLst/>
            <a:ahLst/>
            <a:cxnLst/>
            <a:rect l="l" t="t" r="r" b="b"/>
            <a:pathLst>
              <a:path w="12563558" h="9438373">
                <a:moveTo>
                  <a:pt x="0" y="0"/>
                </a:moveTo>
                <a:lnTo>
                  <a:pt x="12563557" y="0"/>
                </a:lnTo>
                <a:lnTo>
                  <a:pt x="12563557" y="9438372"/>
                </a:lnTo>
                <a:lnTo>
                  <a:pt x="0" y="9438372"/>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348426" y="4042189"/>
            <a:ext cx="3761132" cy="2787672"/>
          </a:xfrm>
          <a:prstGeom prst="rect">
            <a:avLst/>
          </a:prstGeom>
        </p:spPr>
        <p:txBody>
          <a:bodyPr lIns="0" tIns="0" rIns="0" bIns="0" rtlCol="0" anchor="t">
            <a:spAutoFit/>
          </a:bodyPr>
          <a:lstStyle/>
          <a:p>
            <a:pPr algn="l">
              <a:lnSpc>
                <a:spcPts val="11198"/>
              </a:lnSpc>
            </a:pPr>
            <a:r>
              <a:rPr lang="en-US" sz="7999" b="1">
                <a:solidFill>
                  <a:srgbClr val="FFFFFF"/>
                </a:solidFill>
                <a:latin typeface="Roboto Bold"/>
                <a:ea typeface="Roboto Bold"/>
                <a:cs typeface="Roboto Bold"/>
                <a:sym typeface="Roboto Bold"/>
              </a:rPr>
              <a:t>Check- Point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4506133" y="2118181"/>
            <a:ext cx="12513128" cy="7038634"/>
          </a:xfrm>
          <a:custGeom>
            <a:avLst/>
            <a:gdLst/>
            <a:ahLst/>
            <a:cxnLst/>
            <a:rect l="l" t="t" r="r" b="b"/>
            <a:pathLst>
              <a:path w="12513128" h="7038634">
                <a:moveTo>
                  <a:pt x="0" y="0"/>
                </a:moveTo>
                <a:lnTo>
                  <a:pt x="12513128" y="0"/>
                </a:lnTo>
                <a:lnTo>
                  <a:pt x="12513128" y="7038634"/>
                </a:lnTo>
                <a:lnTo>
                  <a:pt x="0" y="7038634"/>
                </a:lnTo>
                <a:lnTo>
                  <a:pt x="0" y="0"/>
                </a:lnTo>
                <a:close/>
              </a:path>
            </a:pathLst>
          </a:custGeom>
          <a:blipFill>
            <a:blip r:embed="rId4"/>
            <a:stretch>
              <a:fillRect/>
            </a:stretch>
          </a:blipFill>
        </p:spPr>
        <p:txBody>
          <a:bodyPr/>
          <a:lstStyle/>
          <a:p>
            <a:endParaRPr lang="en-GB"/>
          </a:p>
        </p:txBody>
      </p:sp>
      <p:grpSp>
        <p:nvGrpSpPr>
          <p:cNvPr id="5" name="Group 5"/>
          <p:cNvGrpSpPr/>
          <p:nvPr/>
        </p:nvGrpSpPr>
        <p:grpSpPr>
          <a:xfrm>
            <a:off x="152708" y="3267740"/>
            <a:ext cx="4223575" cy="4571641"/>
            <a:chOff x="0" y="-73221"/>
            <a:chExt cx="818563" cy="886021"/>
          </a:xfrm>
        </p:grpSpPr>
        <p:sp>
          <p:nvSpPr>
            <p:cNvPr id="6" name="Freeform 6"/>
            <p:cNvSpPr/>
            <p:nvPr/>
          </p:nvSpPr>
          <p:spPr>
            <a:xfrm>
              <a:off x="0" y="0"/>
              <a:ext cx="812800" cy="812800"/>
            </a:xfrm>
            <a:custGeom>
              <a:avLst/>
              <a:gdLst/>
              <a:ahLst/>
              <a:cxnLst/>
              <a:rect l="l" t="t" r="r" b="b"/>
              <a:pathLst>
                <a:path w="812800" h="812800">
                  <a:moveTo>
                    <a:pt x="812800" y="0"/>
                  </a:moveTo>
                  <a:lnTo>
                    <a:pt x="0" y="0"/>
                  </a:lnTo>
                  <a:lnTo>
                    <a:pt x="0" y="624840"/>
                  </a:lnTo>
                  <a:lnTo>
                    <a:pt x="157480" y="624840"/>
                  </a:lnTo>
                  <a:lnTo>
                    <a:pt x="157480" y="812800"/>
                  </a:lnTo>
                  <a:lnTo>
                    <a:pt x="463550" y="624840"/>
                  </a:lnTo>
                  <a:lnTo>
                    <a:pt x="812800" y="624840"/>
                  </a:lnTo>
                  <a:lnTo>
                    <a:pt x="812800" y="0"/>
                  </a:lnTo>
                  <a:close/>
                </a:path>
              </a:pathLst>
            </a:custGeom>
            <a:solidFill>
              <a:srgbClr val="B3D335"/>
            </a:solidFill>
          </p:spPr>
          <p:txBody>
            <a:bodyPr/>
            <a:lstStyle/>
            <a:p>
              <a:endParaRPr lang="en-GB"/>
            </a:p>
          </p:txBody>
        </p:sp>
        <p:sp>
          <p:nvSpPr>
            <p:cNvPr id="7" name="TextBox 7"/>
            <p:cNvSpPr txBox="1"/>
            <p:nvPr/>
          </p:nvSpPr>
          <p:spPr>
            <a:xfrm>
              <a:off x="5763" y="-73221"/>
              <a:ext cx="812800" cy="727075"/>
            </a:xfrm>
            <a:prstGeom prst="rect">
              <a:avLst/>
            </a:prstGeom>
          </p:spPr>
          <p:txBody>
            <a:bodyPr lIns="50800" tIns="50800" rIns="50800" bIns="50800" rtlCol="0" anchor="ctr"/>
            <a:lstStyle/>
            <a:p>
              <a:pPr algn="ctr">
                <a:lnSpc>
                  <a:spcPts val="4899"/>
                </a:lnSpc>
              </a:pPr>
              <a:r>
                <a:rPr lang="en-US" sz="3499" b="1" dirty="0">
                  <a:solidFill>
                    <a:srgbClr val="000000"/>
                  </a:solidFill>
                  <a:latin typeface="Blogger Bold"/>
                  <a:ea typeface="Blogger Bold"/>
                  <a:cs typeface="Blogger Bold"/>
                  <a:sym typeface="Blogger Bold"/>
                </a:rPr>
                <a:t>At what level do you feel your team spends most of it's time evaluating the PL that you deliver?</a:t>
              </a:r>
            </a:p>
          </p:txBody>
        </p:sp>
      </p:grpSp>
      <p:sp>
        <p:nvSpPr>
          <p:cNvPr id="8" name="Freeform 8"/>
          <p:cNvSpPr/>
          <p:nvPr/>
        </p:nvSpPr>
        <p:spPr>
          <a:xfrm>
            <a:off x="16180255" y="8108212"/>
            <a:ext cx="2107745" cy="2097207"/>
          </a:xfrm>
          <a:custGeom>
            <a:avLst/>
            <a:gdLst/>
            <a:ahLst/>
            <a:cxnLst/>
            <a:rect l="l" t="t" r="r" b="b"/>
            <a:pathLst>
              <a:path w="2107745" h="2097207">
                <a:moveTo>
                  <a:pt x="0" y="0"/>
                </a:moveTo>
                <a:lnTo>
                  <a:pt x="2107745" y="0"/>
                </a:lnTo>
                <a:lnTo>
                  <a:pt x="2107745" y="2097207"/>
                </a:lnTo>
                <a:lnTo>
                  <a:pt x="0" y="20972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6- Evaluating PL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grpSp>
        <p:nvGrpSpPr>
          <p:cNvPr id="4" name="Group 4"/>
          <p:cNvGrpSpPr/>
          <p:nvPr/>
        </p:nvGrpSpPr>
        <p:grpSpPr>
          <a:xfrm>
            <a:off x="3292587" y="2978943"/>
            <a:ext cx="5126672" cy="5643944"/>
            <a:chOff x="0" y="-43551"/>
            <a:chExt cx="993591" cy="1093842"/>
          </a:xfrm>
        </p:grpSpPr>
        <p:sp>
          <p:nvSpPr>
            <p:cNvPr id="5" name="Freeform 5"/>
            <p:cNvSpPr/>
            <p:nvPr/>
          </p:nvSpPr>
          <p:spPr>
            <a:xfrm>
              <a:off x="0" y="0"/>
              <a:ext cx="993591" cy="1050291"/>
            </a:xfrm>
            <a:custGeom>
              <a:avLst/>
              <a:gdLst/>
              <a:ahLst/>
              <a:cxnLst/>
              <a:rect l="l" t="t" r="r" b="b"/>
              <a:pathLst>
                <a:path w="993591" h="1050291">
                  <a:moveTo>
                    <a:pt x="993591" y="0"/>
                  </a:moveTo>
                  <a:lnTo>
                    <a:pt x="0" y="0"/>
                  </a:lnTo>
                  <a:lnTo>
                    <a:pt x="0" y="862331"/>
                  </a:lnTo>
                  <a:lnTo>
                    <a:pt x="157480" y="862331"/>
                  </a:lnTo>
                  <a:lnTo>
                    <a:pt x="157480" y="1050291"/>
                  </a:lnTo>
                  <a:lnTo>
                    <a:pt x="463550" y="862331"/>
                  </a:lnTo>
                  <a:lnTo>
                    <a:pt x="993591" y="862331"/>
                  </a:lnTo>
                  <a:lnTo>
                    <a:pt x="993591" y="0"/>
                  </a:lnTo>
                  <a:close/>
                </a:path>
              </a:pathLst>
            </a:custGeom>
            <a:solidFill>
              <a:srgbClr val="B3D335"/>
            </a:solidFill>
          </p:spPr>
          <p:txBody>
            <a:bodyPr/>
            <a:lstStyle/>
            <a:p>
              <a:endParaRPr lang="en-GB"/>
            </a:p>
          </p:txBody>
        </p:sp>
        <p:sp>
          <p:nvSpPr>
            <p:cNvPr id="6" name="TextBox 6"/>
            <p:cNvSpPr txBox="1"/>
            <p:nvPr/>
          </p:nvSpPr>
          <p:spPr>
            <a:xfrm>
              <a:off x="0" y="-43551"/>
              <a:ext cx="993591" cy="964566"/>
            </a:xfrm>
            <a:prstGeom prst="rect">
              <a:avLst/>
            </a:prstGeom>
          </p:spPr>
          <p:txBody>
            <a:bodyPr lIns="50800" tIns="50800" rIns="50800" bIns="50800" rtlCol="0" anchor="ctr"/>
            <a:lstStyle/>
            <a:p>
              <a:pPr algn="ctr">
                <a:lnSpc>
                  <a:spcPts val="4899"/>
                </a:lnSpc>
              </a:pPr>
              <a:r>
                <a:rPr lang="en-US" sz="3499" b="1" dirty="0">
                  <a:solidFill>
                    <a:srgbClr val="000000"/>
                  </a:solidFill>
                  <a:latin typeface="Blogger Bold"/>
                  <a:ea typeface="Blogger Bold"/>
                  <a:cs typeface="Blogger Bold"/>
                  <a:sym typeface="Blogger Bold"/>
                </a:rPr>
                <a:t>Does your current approach to evaluating professional learning get you the data that you need to make improvements </a:t>
              </a:r>
              <a:r>
                <a:rPr lang="en-US" sz="3499" b="1" u="sng" dirty="0">
                  <a:solidFill>
                    <a:srgbClr val="000000"/>
                  </a:solidFill>
                  <a:latin typeface="Blogger Bold"/>
                  <a:ea typeface="Blogger Bold"/>
                  <a:cs typeface="Blogger Bold"/>
                  <a:sym typeface="Blogger Bold"/>
                </a:rPr>
                <a:t>and</a:t>
              </a:r>
              <a:r>
                <a:rPr lang="en-US" sz="3499" b="1" dirty="0">
                  <a:solidFill>
                    <a:srgbClr val="000000"/>
                  </a:solidFill>
                  <a:latin typeface="Blogger Bold"/>
                  <a:ea typeface="Blogger Bold"/>
                  <a:cs typeface="Blogger Bold"/>
                  <a:sym typeface="Blogger Bold"/>
                </a:rPr>
                <a:t> determine impact?</a:t>
              </a:r>
            </a:p>
          </p:txBody>
        </p:sp>
      </p:grpSp>
      <p:sp>
        <p:nvSpPr>
          <p:cNvPr id="7" name="Freeform 7"/>
          <p:cNvSpPr/>
          <p:nvPr/>
        </p:nvSpPr>
        <p:spPr>
          <a:xfrm>
            <a:off x="9144000" y="4123232"/>
            <a:ext cx="7315200" cy="2688336"/>
          </a:xfrm>
          <a:custGeom>
            <a:avLst/>
            <a:gdLst/>
            <a:ahLst/>
            <a:cxnLst/>
            <a:rect l="l" t="t" r="r" b="b"/>
            <a:pathLst>
              <a:path w="7315200" h="2688336">
                <a:moveTo>
                  <a:pt x="0" y="0"/>
                </a:moveTo>
                <a:lnTo>
                  <a:pt x="7315200" y="0"/>
                </a:lnTo>
                <a:lnTo>
                  <a:pt x="7315200" y="2688336"/>
                </a:lnTo>
                <a:lnTo>
                  <a:pt x="0" y="2688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6- Evaluating PL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grpSp>
        <p:nvGrpSpPr>
          <p:cNvPr id="4" name="Group 4"/>
          <p:cNvGrpSpPr/>
          <p:nvPr/>
        </p:nvGrpSpPr>
        <p:grpSpPr>
          <a:xfrm>
            <a:off x="4157933" y="2089280"/>
            <a:ext cx="4993502" cy="6108438"/>
            <a:chOff x="0" y="-114300"/>
            <a:chExt cx="814012" cy="995763"/>
          </a:xfrm>
        </p:grpSpPr>
        <p:sp>
          <p:nvSpPr>
            <p:cNvPr id="5" name="Freeform 5"/>
            <p:cNvSpPr/>
            <p:nvPr/>
          </p:nvSpPr>
          <p:spPr>
            <a:xfrm>
              <a:off x="1212" y="-48837"/>
              <a:ext cx="812800" cy="930300"/>
            </a:xfrm>
            <a:custGeom>
              <a:avLst/>
              <a:gdLst/>
              <a:ahLst/>
              <a:cxnLst/>
              <a:rect l="l" t="t" r="r" b="b"/>
              <a:pathLst>
                <a:path w="812800" h="930300">
                  <a:moveTo>
                    <a:pt x="812800" y="0"/>
                  </a:moveTo>
                  <a:lnTo>
                    <a:pt x="0" y="0"/>
                  </a:lnTo>
                  <a:lnTo>
                    <a:pt x="0" y="742340"/>
                  </a:lnTo>
                  <a:lnTo>
                    <a:pt x="157480" y="742340"/>
                  </a:lnTo>
                  <a:lnTo>
                    <a:pt x="157480" y="930300"/>
                  </a:lnTo>
                  <a:lnTo>
                    <a:pt x="463550" y="742340"/>
                  </a:lnTo>
                  <a:lnTo>
                    <a:pt x="812800" y="742340"/>
                  </a:lnTo>
                  <a:lnTo>
                    <a:pt x="812800" y="0"/>
                  </a:lnTo>
                  <a:close/>
                </a:path>
              </a:pathLst>
            </a:custGeom>
            <a:solidFill>
              <a:srgbClr val="B3D335"/>
            </a:solidFill>
          </p:spPr>
          <p:txBody>
            <a:bodyPr/>
            <a:lstStyle/>
            <a:p>
              <a:endParaRPr lang="en-GB"/>
            </a:p>
          </p:txBody>
        </p:sp>
        <p:sp>
          <p:nvSpPr>
            <p:cNvPr id="6" name="TextBox 6"/>
            <p:cNvSpPr txBox="1"/>
            <p:nvPr/>
          </p:nvSpPr>
          <p:spPr>
            <a:xfrm>
              <a:off x="0" y="-114300"/>
              <a:ext cx="812800" cy="854100"/>
            </a:xfrm>
            <a:prstGeom prst="rect">
              <a:avLst/>
            </a:prstGeom>
          </p:spPr>
          <p:txBody>
            <a:bodyPr lIns="50800" tIns="50800" rIns="50800" bIns="50800" rtlCol="0" anchor="ctr"/>
            <a:lstStyle/>
            <a:p>
              <a:pPr algn="ctr">
                <a:lnSpc>
                  <a:spcPts val="5599"/>
                </a:lnSpc>
              </a:pPr>
              <a:r>
                <a:rPr lang="en-US" sz="3999" b="1" dirty="0">
                  <a:solidFill>
                    <a:srgbClr val="000000"/>
                  </a:solidFill>
                  <a:latin typeface="Blogger Bold"/>
                  <a:ea typeface="Blogger Bold"/>
                  <a:cs typeface="Blogger Bold"/>
                  <a:sym typeface="Blogger Bold"/>
                </a:rPr>
                <a:t>How did it get to be the way it is now? What might have caused or influenced this current approach? </a:t>
              </a:r>
            </a:p>
          </p:txBody>
        </p:sp>
      </p:grpSp>
      <p:sp>
        <p:nvSpPr>
          <p:cNvPr id="7" name="Freeform 7"/>
          <p:cNvSpPr/>
          <p:nvPr/>
        </p:nvSpPr>
        <p:spPr>
          <a:xfrm>
            <a:off x="9969115" y="2082993"/>
            <a:ext cx="4804996" cy="6121014"/>
          </a:xfrm>
          <a:custGeom>
            <a:avLst/>
            <a:gdLst/>
            <a:ahLst/>
            <a:cxnLst/>
            <a:rect l="l" t="t" r="r" b="b"/>
            <a:pathLst>
              <a:path w="4804996" h="6121014">
                <a:moveTo>
                  <a:pt x="0" y="0"/>
                </a:moveTo>
                <a:lnTo>
                  <a:pt x="4804995" y="0"/>
                </a:lnTo>
                <a:lnTo>
                  <a:pt x="4804995" y="6121014"/>
                </a:lnTo>
                <a:lnTo>
                  <a:pt x="0" y="6121014"/>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6- Evaluating PL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685697" y="657868"/>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grpSp>
        <p:nvGrpSpPr>
          <p:cNvPr id="4" name="Group 4"/>
          <p:cNvGrpSpPr/>
          <p:nvPr/>
        </p:nvGrpSpPr>
        <p:grpSpPr>
          <a:xfrm>
            <a:off x="4349502" y="2824857"/>
            <a:ext cx="4986067" cy="5706860"/>
            <a:chOff x="0" y="0"/>
            <a:chExt cx="812800" cy="930300"/>
          </a:xfrm>
        </p:grpSpPr>
        <p:sp>
          <p:nvSpPr>
            <p:cNvPr id="5" name="Freeform 5"/>
            <p:cNvSpPr/>
            <p:nvPr/>
          </p:nvSpPr>
          <p:spPr>
            <a:xfrm>
              <a:off x="0" y="0"/>
              <a:ext cx="812800" cy="930300"/>
            </a:xfrm>
            <a:custGeom>
              <a:avLst/>
              <a:gdLst/>
              <a:ahLst/>
              <a:cxnLst/>
              <a:rect l="l" t="t" r="r" b="b"/>
              <a:pathLst>
                <a:path w="812800" h="930300">
                  <a:moveTo>
                    <a:pt x="812800" y="0"/>
                  </a:moveTo>
                  <a:lnTo>
                    <a:pt x="0" y="0"/>
                  </a:lnTo>
                  <a:lnTo>
                    <a:pt x="0" y="742340"/>
                  </a:lnTo>
                  <a:lnTo>
                    <a:pt x="157480" y="742340"/>
                  </a:lnTo>
                  <a:lnTo>
                    <a:pt x="157480" y="930300"/>
                  </a:lnTo>
                  <a:lnTo>
                    <a:pt x="463550" y="742340"/>
                  </a:lnTo>
                  <a:lnTo>
                    <a:pt x="812800" y="742340"/>
                  </a:lnTo>
                  <a:lnTo>
                    <a:pt x="812800" y="0"/>
                  </a:lnTo>
                  <a:close/>
                </a:path>
              </a:pathLst>
            </a:custGeom>
            <a:solidFill>
              <a:srgbClr val="B3D335"/>
            </a:solidFill>
          </p:spPr>
          <p:txBody>
            <a:bodyPr/>
            <a:lstStyle/>
            <a:p>
              <a:endParaRPr lang="en-GB"/>
            </a:p>
          </p:txBody>
        </p:sp>
        <p:sp>
          <p:nvSpPr>
            <p:cNvPr id="6" name="TextBox 6"/>
            <p:cNvSpPr txBox="1"/>
            <p:nvPr/>
          </p:nvSpPr>
          <p:spPr>
            <a:xfrm>
              <a:off x="0" y="-114300"/>
              <a:ext cx="812800" cy="854100"/>
            </a:xfrm>
            <a:prstGeom prst="rect">
              <a:avLst/>
            </a:prstGeom>
          </p:spPr>
          <p:txBody>
            <a:bodyPr lIns="50800" tIns="50800" rIns="50800" bIns="50800" rtlCol="0" anchor="ctr"/>
            <a:lstStyle/>
            <a:p>
              <a:pPr algn="ctr">
                <a:lnSpc>
                  <a:spcPts val="5599"/>
                </a:lnSpc>
              </a:pPr>
              <a:r>
                <a:rPr lang="en-US" sz="3999" b="1">
                  <a:solidFill>
                    <a:srgbClr val="000000"/>
                  </a:solidFill>
                  <a:latin typeface="Blogger Bold"/>
                  <a:ea typeface="Blogger Bold"/>
                  <a:cs typeface="Blogger Bold"/>
                  <a:sym typeface="Blogger Bold"/>
                </a:rPr>
                <a:t>How might we change this approach in the future? What are the challenges and possibilities...</a:t>
              </a:r>
            </a:p>
          </p:txBody>
        </p:sp>
      </p:grpSp>
      <p:sp>
        <p:nvSpPr>
          <p:cNvPr id="7" name="Freeform 7"/>
          <p:cNvSpPr/>
          <p:nvPr/>
        </p:nvSpPr>
        <p:spPr>
          <a:xfrm>
            <a:off x="10370868" y="2751577"/>
            <a:ext cx="4360797" cy="5853419"/>
          </a:xfrm>
          <a:custGeom>
            <a:avLst/>
            <a:gdLst/>
            <a:ahLst/>
            <a:cxnLst/>
            <a:rect l="l" t="t" r="r" b="b"/>
            <a:pathLst>
              <a:path w="4360797" h="5853419">
                <a:moveTo>
                  <a:pt x="0" y="0"/>
                </a:moveTo>
                <a:lnTo>
                  <a:pt x="4360797" y="0"/>
                </a:lnTo>
                <a:lnTo>
                  <a:pt x="4360797" y="5853419"/>
                </a:lnTo>
                <a:lnTo>
                  <a:pt x="0" y="58534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4019602" y="514993"/>
            <a:ext cx="13513333" cy="1203325"/>
          </a:xfrm>
          <a:prstGeom prst="rect">
            <a:avLst/>
          </a:prstGeom>
        </p:spPr>
        <p:txBody>
          <a:bodyPr lIns="0" tIns="0" rIns="0" bIns="0" rtlCol="0" anchor="t">
            <a:spAutoFit/>
          </a:bodyPr>
          <a:lstStyle/>
          <a:p>
            <a:pPr algn="l">
              <a:lnSpc>
                <a:spcPts val="9799"/>
              </a:lnSpc>
            </a:pPr>
            <a:r>
              <a:rPr lang="en-US" sz="6999" b="1">
                <a:solidFill>
                  <a:srgbClr val="FFFFFF"/>
                </a:solidFill>
                <a:latin typeface="Roboto Bold"/>
                <a:ea typeface="Roboto Bold"/>
                <a:cs typeface="Roboto Bold"/>
                <a:sym typeface="Roboto Bold"/>
              </a:rPr>
              <a:t>Reflective Task 6- Evaluating PL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505678" y="508380"/>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595521" y="1777212"/>
            <a:ext cx="15785477" cy="8222615"/>
          </a:xfrm>
          <a:prstGeom prst="rect">
            <a:avLst/>
          </a:prstGeom>
        </p:spPr>
        <p:txBody>
          <a:bodyPr lIns="0" tIns="0" rIns="0" bIns="0" rtlCol="0" anchor="t">
            <a:spAutoFit/>
          </a:bodyPr>
          <a:lstStyle/>
          <a:p>
            <a:pPr algn="l">
              <a:lnSpc>
                <a:spcPts val="4060"/>
              </a:lnSpc>
              <a:spcBef>
                <a:spcPct val="0"/>
              </a:spcBef>
            </a:pPr>
            <a:r>
              <a:rPr lang="en-US" sz="2900" b="1" dirty="0">
                <a:solidFill>
                  <a:srgbClr val="000000"/>
                </a:solidFill>
                <a:latin typeface="Roboto Bold"/>
                <a:ea typeface="Roboto Bold"/>
                <a:cs typeface="Roboto Bold"/>
                <a:sym typeface="Roboto Bold"/>
              </a:rPr>
              <a:t>Today we have taken stock of our approach to professional learning and the habits we may have as a team/organisation. Habits can be positive, negative, or both. </a:t>
            </a:r>
          </a:p>
          <a:p>
            <a:pPr algn="l">
              <a:lnSpc>
                <a:spcPts val="4060"/>
              </a:lnSpc>
              <a:spcBef>
                <a:spcPct val="0"/>
              </a:spcBef>
            </a:pPr>
            <a:endParaRPr lang="en-US" sz="2900" b="1" dirty="0">
              <a:solidFill>
                <a:srgbClr val="000000"/>
              </a:solidFill>
              <a:latin typeface="Roboto Bold"/>
              <a:ea typeface="Roboto Bold"/>
              <a:cs typeface="Roboto Bold"/>
              <a:sym typeface="Roboto Bold"/>
            </a:endParaRPr>
          </a:p>
          <a:p>
            <a:pPr algn="l">
              <a:lnSpc>
                <a:spcPts val="4060"/>
              </a:lnSpc>
              <a:spcBef>
                <a:spcPct val="0"/>
              </a:spcBef>
            </a:pPr>
            <a:r>
              <a:rPr lang="en-US" sz="2900" b="1" dirty="0">
                <a:solidFill>
                  <a:srgbClr val="FFFFFF"/>
                </a:solidFill>
                <a:latin typeface="Roboto Bold"/>
                <a:ea typeface="Roboto Bold"/>
                <a:cs typeface="Roboto Bold"/>
                <a:sym typeface="Roboto Bold"/>
              </a:rPr>
              <a:t>Choose - </a:t>
            </a:r>
            <a:r>
              <a:rPr lang="en-US" sz="2900" dirty="0">
                <a:solidFill>
                  <a:srgbClr val="000000"/>
                </a:solidFill>
                <a:latin typeface="Roboto"/>
                <a:ea typeface="Roboto"/>
                <a:cs typeface="Roboto"/>
                <a:sym typeface="Roboto"/>
              </a:rPr>
              <a:t>Choose one professional learning habit that is something you want to change or try to do differently. Why is it important that you change this habit?</a:t>
            </a:r>
          </a:p>
          <a:p>
            <a:pPr algn="l">
              <a:lnSpc>
                <a:spcPts val="4060"/>
              </a:lnSpc>
              <a:spcBef>
                <a:spcPct val="0"/>
              </a:spcBef>
            </a:pPr>
            <a:endParaRPr lang="en-US" sz="2900" dirty="0">
              <a:solidFill>
                <a:srgbClr val="000000"/>
              </a:solidFill>
              <a:latin typeface="Roboto"/>
              <a:ea typeface="Roboto"/>
              <a:cs typeface="Roboto"/>
              <a:sym typeface="Roboto"/>
            </a:endParaRPr>
          </a:p>
          <a:p>
            <a:pPr algn="l">
              <a:lnSpc>
                <a:spcPts val="4060"/>
              </a:lnSpc>
              <a:spcBef>
                <a:spcPct val="0"/>
              </a:spcBef>
            </a:pPr>
            <a:r>
              <a:rPr lang="en-US" sz="2900" b="1" dirty="0">
                <a:solidFill>
                  <a:srgbClr val="000000"/>
                </a:solidFill>
                <a:latin typeface="Roboto Bold"/>
                <a:ea typeface="Roboto Bold"/>
                <a:cs typeface="Roboto Bold"/>
                <a:sym typeface="Roboto Bold"/>
              </a:rPr>
              <a:t> </a:t>
            </a:r>
            <a:r>
              <a:rPr lang="en-US" sz="2900" b="1" dirty="0">
                <a:solidFill>
                  <a:srgbClr val="FFFFFF"/>
                </a:solidFill>
                <a:latin typeface="Roboto Bold"/>
                <a:ea typeface="Roboto Bold"/>
                <a:cs typeface="Roboto Bold"/>
                <a:sym typeface="Roboto Bold"/>
              </a:rPr>
              <a:t>Challenge -</a:t>
            </a:r>
            <a:r>
              <a:rPr lang="en-US" sz="2900" b="1" dirty="0">
                <a:solidFill>
                  <a:srgbClr val="000000"/>
                </a:solidFill>
                <a:latin typeface="Roboto Bold"/>
                <a:ea typeface="Roboto Bold"/>
                <a:cs typeface="Roboto Bold"/>
                <a:sym typeface="Roboto Bold"/>
              </a:rPr>
              <a:t> </a:t>
            </a:r>
            <a:r>
              <a:rPr lang="en-US" sz="2900" dirty="0">
                <a:solidFill>
                  <a:srgbClr val="000000"/>
                </a:solidFill>
                <a:latin typeface="Roboto"/>
                <a:ea typeface="Roboto"/>
                <a:cs typeface="Roboto"/>
                <a:sym typeface="Roboto"/>
              </a:rPr>
              <a:t>Begin to make a plan for how you would like to try to challenge your habit for a set period of time (e.g., weeks/months). Consider what you will do, when and with who (When you’re trying to change a habit, it’s not enough just to say what we won’t do. We also have to come up with something else to do instead!) </a:t>
            </a:r>
          </a:p>
          <a:p>
            <a:pPr algn="l">
              <a:lnSpc>
                <a:spcPts val="4060"/>
              </a:lnSpc>
              <a:spcBef>
                <a:spcPct val="0"/>
              </a:spcBef>
            </a:pPr>
            <a:endParaRPr lang="en-US" sz="2900" dirty="0">
              <a:solidFill>
                <a:srgbClr val="000000"/>
              </a:solidFill>
              <a:latin typeface="Roboto"/>
              <a:ea typeface="Roboto"/>
              <a:cs typeface="Roboto"/>
              <a:sym typeface="Roboto"/>
            </a:endParaRPr>
          </a:p>
          <a:p>
            <a:pPr algn="l">
              <a:lnSpc>
                <a:spcPts val="4060"/>
              </a:lnSpc>
              <a:spcBef>
                <a:spcPct val="0"/>
              </a:spcBef>
            </a:pPr>
            <a:r>
              <a:rPr lang="en-US" sz="2900" b="1" dirty="0">
                <a:solidFill>
                  <a:srgbClr val="FFFFFF"/>
                </a:solidFill>
                <a:latin typeface="Roboto Bold"/>
                <a:ea typeface="Roboto Bold"/>
                <a:cs typeface="Roboto Bold"/>
                <a:sym typeface="Roboto Bold"/>
              </a:rPr>
              <a:t>Champion - </a:t>
            </a:r>
            <a:r>
              <a:rPr lang="en-US" sz="2900" dirty="0">
                <a:solidFill>
                  <a:srgbClr val="000000"/>
                </a:solidFill>
                <a:latin typeface="Roboto"/>
                <a:ea typeface="Roboto"/>
                <a:cs typeface="Roboto"/>
                <a:sym typeface="Roboto"/>
              </a:rPr>
              <a:t>What are some ways you can give your new habit a “boost” and make it easier to do? </a:t>
            </a:r>
          </a:p>
          <a:p>
            <a:pPr algn="l">
              <a:lnSpc>
                <a:spcPts val="4060"/>
              </a:lnSpc>
              <a:spcBef>
                <a:spcPct val="0"/>
              </a:spcBef>
            </a:pPr>
            <a:endParaRPr lang="en-US" sz="2900" dirty="0">
              <a:solidFill>
                <a:srgbClr val="000000"/>
              </a:solidFill>
              <a:latin typeface="Roboto"/>
              <a:ea typeface="Roboto"/>
              <a:cs typeface="Roboto"/>
              <a:sym typeface="Roboto"/>
            </a:endParaRPr>
          </a:p>
          <a:p>
            <a:pPr algn="l">
              <a:lnSpc>
                <a:spcPts val="4060"/>
              </a:lnSpc>
              <a:spcBef>
                <a:spcPct val="0"/>
              </a:spcBef>
            </a:pPr>
            <a:r>
              <a:rPr lang="en-US" sz="2900" b="1" dirty="0">
                <a:solidFill>
                  <a:srgbClr val="FFFFFF"/>
                </a:solidFill>
                <a:latin typeface="Roboto Bold"/>
                <a:ea typeface="Roboto Bold"/>
                <a:cs typeface="Roboto Bold"/>
                <a:sym typeface="Roboto Bold"/>
              </a:rPr>
              <a:t>Check - </a:t>
            </a:r>
            <a:r>
              <a:rPr lang="en-US" sz="2900" dirty="0">
                <a:solidFill>
                  <a:srgbClr val="000000"/>
                </a:solidFill>
                <a:latin typeface="Roboto"/>
                <a:ea typeface="Roboto"/>
                <a:cs typeface="Roboto"/>
                <a:sym typeface="Roboto"/>
              </a:rPr>
              <a:t>Keep track of your progress. When you deliver professional learning, answer two questions: How’s it going with your challenge? What made your challenge hard or easy today?</a:t>
            </a:r>
          </a:p>
        </p:txBody>
      </p:sp>
      <p:sp>
        <p:nvSpPr>
          <p:cNvPr id="5" name="TextBox 5"/>
          <p:cNvSpPr txBox="1"/>
          <p:nvPr/>
        </p:nvSpPr>
        <p:spPr>
          <a:xfrm>
            <a:off x="3351580" y="474971"/>
            <a:ext cx="13907720" cy="920133"/>
          </a:xfrm>
          <a:prstGeom prst="rect">
            <a:avLst/>
          </a:prstGeom>
        </p:spPr>
        <p:txBody>
          <a:bodyPr lIns="0" tIns="0" rIns="0" bIns="0" rtlCol="0" anchor="t">
            <a:spAutoFit/>
          </a:bodyPr>
          <a:lstStyle/>
          <a:p>
            <a:pPr algn="l">
              <a:lnSpc>
                <a:spcPts val="7558"/>
              </a:lnSpc>
            </a:pPr>
            <a:r>
              <a:rPr lang="en-US" sz="5399" b="1">
                <a:solidFill>
                  <a:srgbClr val="FFFFFF"/>
                </a:solidFill>
                <a:latin typeface="Roboto Bold"/>
                <a:ea typeface="Roboto Bold"/>
                <a:cs typeface="Roboto Bold"/>
                <a:sym typeface="Roboto Bold"/>
              </a:rPr>
              <a:t>Choose, Challenge, Champion and Check</a:t>
            </a:r>
          </a:p>
        </p:txBody>
      </p:sp>
      <p:sp>
        <p:nvSpPr>
          <p:cNvPr id="6" name="Freeform 6"/>
          <p:cNvSpPr/>
          <p:nvPr/>
        </p:nvSpPr>
        <p:spPr>
          <a:xfrm>
            <a:off x="16380998" y="202492"/>
            <a:ext cx="1509685" cy="1509685"/>
          </a:xfrm>
          <a:custGeom>
            <a:avLst/>
            <a:gdLst/>
            <a:ahLst/>
            <a:cxnLst/>
            <a:rect l="l" t="t" r="r" b="b"/>
            <a:pathLst>
              <a:path w="1509685" h="1509685">
                <a:moveTo>
                  <a:pt x="0" y="0"/>
                </a:moveTo>
                <a:lnTo>
                  <a:pt x="1509685" y="0"/>
                </a:lnTo>
                <a:lnTo>
                  <a:pt x="1509685" y="1509685"/>
                </a:lnTo>
                <a:lnTo>
                  <a:pt x="0" y="150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6107894" y="8046192"/>
            <a:ext cx="2055894" cy="2055894"/>
          </a:xfrm>
          <a:custGeom>
            <a:avLst/>
            <a:gdLst/>
            <a:ahLst/>
            <a:cxnLst/>
            <a:rect l="l" t="t" r="r" b="b"/>
            <a:pathLst>
              <a:path w="2055894" h="2055894">
                <a:moveTo>
                  <a:pt x="0" y="0"/>
                </a:moveTo>
                <a:lnTo>
                  <a:pt x="2055893" y="0"/>
                </a:lnTo>
                <a:lnTo>
                  <a:pt x="2055893" y="2055894"/>
                </a:lnTo>
                <a:lnTo>
                  <a:pt x="0" y="2055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595521" y="437014"/>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TextBox 4"/>
          <p:cNvSpPr txBox="1"/>
          <p:nvPr/>
        </p:nvSpPr>
        <p:spPr>
          <a:xfrm>
            <a:off x="3012671" y="1655027"/>
            <a:ext cx="11931599" cy="9306194"/>
          </a:xfrm>
          <a:prstGeom prst="rect">
            <a:avLst/>
          </a:prstGeom>
        </p:spPr>
        <p:txBody>
          <a:bodyPr lIns="0" tIns="0" rIns="0" bIns="0" rtlCol="0" anchor="t">
            <a:spAutoFit/>
          </a:bodyPr>
          <a:lstStyle/>
          <a:p>
            <a:pPr algn="l">
              <a:lnSpc>
                <a:spcPts val="4078"/>
              </a:lnSpc>
              <a:spcBef>
                <a:spcPct val="0"/>
              </a:spcBef>
            </a:pPr>
            <a:r>
              <a:rPr lang="en-US" sz="2913" b="1">
                <a:solidFill>
                  <a:srgbClr val="000000"/>
                </a:solidFill>
                <a:latin typeface="Roboto Bold"/>
                <a:ea typeface="Roboto Bold"/>
                <a:cs typeface="Roboto Bold"/>
                <a:sym typeface="Roboto Bold"/>
              </a:rPr>
              <a:t>Today we have taken stock of our approach to professional learning and the approach we desire to have in the future. As a final reflection please detail:</a:t>
            </a:r>
          </a:p>
          <a:p>
            <a:pPr algn="l">
              <a:lnSpc>
                <a:spcPts val="4078"/>
              </a:lnSpc>
              <a:spcBef>
                <a:spcPct val="0"/>
              </a:spcBef>
            </a:pPr>
            <a:endParaRPr lang="en-US" sz="2913" b="1">
              <a:solidFill>
                <a:srgbClr val="000000"/>
              </a:solidFill>
              <a:latin typeface="Roboto Bold"/>
              <a:ea typeface="Roboto Bold"/>
              <a:cs typeface="Roboto Bold"/>
              <a:sym typeface="Roboto Bold"/>
            </a:endParaRPr>
          </a:p>
          <a:p>
            <a:pPr algn="l">
              <a:lnSpc>
                <a:spcPts val="4078"/>
              </a:lnSpc>
              <a:spcBef>
                <a:spcPct val="0"/>
              </a:spcBef>
            </a:pPr>
            <a:r>
              <a:rPr lang="en-US" sz="2913" b="1">
                <a:solidFill>
                  <a:srgbClr val="FFFFFF"/>
                </a:solidFill>
                <a:latin typeface="Roboto Bold"/>
                <a:ea typeface="Roboto Bold"/>
                <a:cs typeface="Roboto Bold"/>
                <a:sym typeface="Roboto Bold"/>
              </a:rPr>
              <a:t>Here -  </a:t>
            </a:r>
            <a:r>
              <a:rPr lang="en-US" sz="2913">
                <a:solidFill>
                  <a:srgbClr val="000000"/>
                </a:solidFill>
                <a:latin typeface="Roboto"/>
                <a:ea typeface="Roboto"/>
                <a:cs typeface="Roboto"/>
                <a:sym typeface="Roboto"/>
              </a:rPr>
              <a:t>Something in our time together that caught your attention, piqued your curiosity or, at the very least, you noticed. It might be a tool, a comment from a fellow participant, a concept, a visual framework, etc… </a:t>
            </a:r>
          </a:p>
          <a:p>
            <a:pPr algn="l">
              <a:lnSpc>
                <a:spcPts val="4078"/>
              </a:lnSpc>
              <a:spcBef>
                <a:spcPct val="0"/>
              </a:spcBef>
            </a:pPr>
            <a:endParaRPr lang="en-US" sz="2913">
              <a:solidFill>
                <a:srgbClr val="000000"/>
              </a:solidFill>
              <a:latin typeface="Roboto"/>
              <a:ea typeface="Roboto"/>
              <a:cs typeface="Roboto"/>
              <a:sym typeface="Roboto"/>
            </a:endParaRPr>
          </a:p>
          <a:p>
            <a:pPr algn="l">
              <a:lnSpc>
                <a:spcPts val="4078"/>
              </a:lnSpc>
              <a:spcBef>
                <a:spcPct val="0"/>
              </a:spcBef>
            </a:pPr>
            <a:r>
              <a:rPr lang="en-US" sz="2913" b="1">
                <a:solidFill>
                  <a:srgbClr val="000000"/>
                </a:solidFill>
                <a:latin typeface="Roboto Bold"/>
                <a:ea typeface="Roboto Bold"/>
                <a:cs typeface="Roboto Bold"/>
                <a:sym typeface="Roboto Bold"/>
              </a:rPr>
              <a:t> </a:t>
            </a:r>
            <a:r>
              <a:rPr lang="en-US" sz="2913" b="1">
                <a:solidFill>
                  <a:srgbClr val="FFFFFF"/>
                </a:solidFill>
                <a:latin typeface="Roboto Bold"/>
                <a:ea typeface="Roboto Bold"/>
                <a:cs typeface="Roboto Bold"/>
                <a:sym typeface="Roboto Bold"/>
              </a:rPr>
              <a:t>There - </a:t>
            </a:r>
            <a:r>
              <a:rPr lang="en-US" sz="2913">
                <a:solidFill>
                  <a:srgbClr val="000000"/>
                </a:solidFill>
                <a:latin typeface="Roboto"/>
                <a:ea typeface="Roboto"/>
                <a:cs typeface="Roboto"/>
                <a:sym typeface="Roboto"/>
              </a:rPr>
              <a:t>How you might take that specific example and implement it in your role. Bring in as much detail as you can to make for easy implementation; imagine your future self doing it and the outcome it generates.</a:t>
            </a:r>
          </a:p>
          <a:p>
            <a:pPr algn="l">
              <a:lnSpc>
                <a:spcPts val="4078"/>
              </a:lnSpc>
              <a:spcBef>
                <a:spcPct val="0"/>
              </a:spcBef>
            </a:pPr>
            <a:endParaRPr lang="en-US" sz="2913">
              <a:solidFill>
                <a:srgbClr val="000000"/>
              </a:solidFill>
              <a:latin typeface="Roboto"/>
              <a:ea typeface="Roboto"/>
              <a:cs typeface="Roboto"/>
              <a:sym typeface="Roboto"/>
            </a:endParaRPr>
          </a:p>
          <a:p>
            <a:pPr algn="l">
              <a:lnSpc>
                <a:spcPts val="4078"/>
              </a:lnSpc>
              <a:spcBef>
                <a:spcPct val="0"/>
              </a:spcBef>
            </a:pPr>
            <a:r>
              <a:rPr lang="en-US" sz="2913" b="1">
                <a:solidFill>
                  <a:srgbClr val="FFFFFF"/>
                </a:solidFill>
                <a:latin typeface="Roboto Bold"/>
                <a:ea typeface="Roboto Bold"/>
                <a:cs typeface="Roboto Bold"/>
                <a:sym typeface="Roboto Bold"/>
              </a:rPr>
              <a:t>Everywhere - </a:t>
            </a:r>
            <a:r>
              <a:rPr lang="en-US" sz="2913">
                <a:solidFill>
                  <a:srgbClr val="000000"/>
                </a:solidFill>
                <a:latin typeface="Roboto"/>
                <a:ea typeface="Roboto"/>
                <a:cs typeface="Roboto"/>
                <a:sym typeface="Roboto"/>
              </a:rPr>
              <a:t>What would be a generalized interpretation of this thing that would allow for more universal application – the underlying principle. </a:t>
            </a:r>
          </a:p>
          <a:p>
            <a:pPr algn="l">
              <a:lnSpc>
                <a:spcPts val="4078"/>
              </a:lnSpc>
              <a:spcBef>
                <a:spcPct val="0"/>
              </a:spcBef>
            </a:pPr>
            <a:endParaRPr lang="en-US" sz="2913">
              <a:solidFill>
                <a:srgbClr val="000000"/>
              </a:solidFill>
              <a:latin typeface="Roboto"/>
              <a:ea typeface="Roboto"/>
              <a:cs typeface="Roboto"/>
              <a:sym typeface="Roboto"/>
            </a:endParaRPr>
          </a:p>
          <a:p>
            <a:pPr algn="l">
              <a:lnSpc>
                <a:spcPts val="4078"/>
              </a:lnSpc>
              <a:spcBef>
                <a:spcPct val="0"/>
              </a:spcBef>
            </a:pPr>
            <a:endParaRPr lang="en-US" sz="2913">
              <a:solidFill>
                <a:srgbClr val="000000"/>
              </a:solidFill>
              <a:latin typeface="Roboto"/>
              <a:ea typeface="Roboto"/>
              <a:cs typeface="Roboto"/>
              <a:sym typeface="Roboto"/>
            </a:endParaRPr>
          </a:p>
        </p:txBody>
      </p:sp>
      <p:sp>
        <p:nvSpPr>
          <p:cNvPr id="5" name="TextBox 5"/>
          <p:cNvSpPr txBox="1"/>
          <p:nvPr/>
        </p:nvSpPr>
        <p:spPr>
          <a:xfrm>
            <a:off x="4380280" y="557521"/>
            <a:ext cx="13907720" cy="920133"/>
          </a:xfrm>
          <a:prstGeom prst="rect">
            <a:avLst/>
          </a:prstGeom>
        </p:spPr>
        <p:txBody>
          <a:bodyPr lIns="0" tIns="0" rIns="0" bIns="0" rtlCol="0" anchor="t">
            <a:spAutoFit/>
          </a:bodyPr>
          <a:lstStyle/>
          <a:p>
            <a:pPr algn="l">
              <a:lnSpc>
                <a:spcPts val="7558"/>
              </a:lnSpc>
            </a:pPr>
            <a:r>
              <a:rPr lang="en-US" sz="5399" b="1">
                <a:solidFill>
                  <a:srgbClr val="FFFFFF"/>
                </a:solidFill>
                <a:latin typeface="Roboto Bold"/>
                <a:ea typeface="Roboto Bold"/>
                <a:cs typeface="Roboto Bold"/>
                <a:sym typeface="Roboto Bold"/>
              </a:rPr>
              <a:t>Here, There, Everywhere!</a:t>
            </a:r>
          </a:p>
        </p:txBody>
      </p:sp>
      <p:sp>
        <p:nvSpPr>
          <p:cNvPr id="6" name="Freeform 6"/>
          <p:cNvSpPr/>
          <p:nvPr/>
        </p:nvSpPr>
        <p:spPr>
          <a:xfrm>
            <a:off x="16380998" y="202492"/>
            <a:ext cx="1509685" cy="1509685"/>
          </a:xfrm>
          <a:custGeom>
            <a:avLst/>
            <a:gdLst/>
            <a:ahLst/>
            <a:cxnLst/>
            <a:rect l="l" t="t" r="r" b="b"/>
            <a:pathLst>
              <a:path w="1509685" h="1509685">
                <a:moveTo>
                  <a:pt x="0" y="0"/>
                </a:moveTo>
                <a:lnTo>
                  <a:pt x="1509685" y="0"/>
                </a:lnTo>
                <a:lnTo>
                  <a:pt x="1509685" y="1509685"/>
                </a:lnTo>
                <a:lnTo>
                  <a:pt x="0" y="150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28488" y="7400372"/>
            <a:ext cx="2543841" cy="2886628"/>
          </a:xfrm>
          <a:custGeom>
            <a:avLst/>
            <a:gdLst/>
            <a:ahLst/>
            <a:cxnLst/>
            <a:rect l="l" t="t" r="r" b="b"/>
            <a:pathLst>
              <a:path w="2543841" h="2886628">
                <a:moveTo>
                  <a:pt x="0" y="0"/>
                </a:moveTo>
                <a:lnTo>
                  <a:pt x="2543841" y="0"/>
                </a:lnTo>
                <a:lnTo>
                  <a:pt x="2543841" y="2886628"/>
                </a:lnTo>
                <a:lnTo>
                  <a:pt x="0" y="2886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5550286" y="7673487"/>
            <a:ext cx="2340397" cy="2340397"/>
          </a:xfrm>
          <a:custGeom>
            <a:avLst/>
            <a:gdLst/>
            <a:ahLst/>
            <a:cxnLst/>
            <a:rect l="l" t="t" r="r" b="b"/>
            <a:pathLst>
              <a:path w="2340397" h="2340397">
                <a:moveTo>
                  <a:pt x="0" y="0"/>
                </a:moveTo>
                <a:lnTo>
                  <a:pt x="2340397" y="0"/>
                </a:lnTo>
                <a:lnTo>
                  <a:pt x="2340397" y="2340398"/>
                </a:lnTo>
                <a:lnTo>
                  <a:pt x="0" y="2340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595521" y="437014"/>
            <a:ext cx="2992027" cy="1194382"/>
            <a:chOff x="0" y="0"/>
            <a:chExt cx="3475853" cy="1387520"/>
          </a:xfrm>
        </p:grpSpPr>
        <p:sp>
          <p:nvSpPr>
            <p:cNvPr id="4" name="Freeform 4"/>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4"/>
              <a:stretch>
                <a:fillRect t="-101" b="-104"/>
              </a:stretch>
            </a:blipFill>
          </p:spPr>
          <p:txBody>
            <a:bodyPr/>
            <a:lstStyle/>
            <a:p>
              <a:endParaRPr lang="en-GB"/>
            </a:p>
          </p:txBody>
        </p:sp>
      </p:grpSp>
      <p:sp>
        <p:nvSpPr>
          <p:cNvPr id="5" name="Freeform 5"/>
          <p:cNvSpPr/>
          <p:nvPr/>
        </p:nvSpPr>
        <p:spPr>
          <a:xfrm>
            <a:off x="354435" y="8066351"/>
            <a:ext cx="1997291" cy="1997291"/>
          </a:xfrm>
          <a:custGeom>
            <a:avLst/>
            <a:gdLst/>
            <a:ahLst/>
            <a:cxnLst/>
            <a:rect l="l" t="t" r="r" b="b"/>
            <a:pathLst>
              <a:path w="1997291" h="1997291">
                <a:moveTo>
                  <a:pt x="0" y="0"/>
                </a:moveTo>
                <a:lnTo>
                  <a:pt x="1997292" y="0"/>
                </a:lnTo>
                <a:lnTo>
                  <a:pt x="1997292" y="1997292"/>
                </a:lnTo>
                <a:lnTo>
                  <a:pt x="0" y="1997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1497252" y="429025"/>
            <a:ext cx="6596408" cy="4157193"/>
          </a:xfrm>
          <a:prstGeom prst="rect">
            <a:avLst/>
          </a:prstGeom>
        </p:spPr>
        <p:txBody>
          <a:bodyPr lIns="0" tIns="0" rIns="0" bIns="0" rtlCol="0" anchor="t">
            <a:spAutoFit/>
          </a:bodyPr>
          <a:lstStyle/>
          <a:p>
            <a:pPr algn="l">
              <a:lnSpc>
                <a:spcPts val="5549"/>
              </a:lnSpc>
            </a:pPr>
            <a:r>
              <a:rPr lang="en-US" sz="3963" b="1">
                <a:solidFill>
                  <a:srgbClr val="000000"/>
                </a:solidFill>
                <a:latin typeface="Roboto Bold"/>
                <a:ea typeface="Roboto Bold"/>
                <a:cs typeface="Roboto Bold"/>
                <a:sym typeface="Roboto Bold"/>
              </a:rPr>
              <a:t>Your evaluation helps us to improve this session and consequently the learning that takes place. Please spend 5 minutes completing the evaluation.</a:t>
            </a:r>
          </a:p>
        </p:txBody>
      </p:sp>
      <p:grpSp>
        <p:nvGrpSpPr>
          <p:cNvPr id="7" name="Group 7"/>
          <p:cNvGrpSpPr/>
          <p:nvPr/>
        </p:nvGrpSpPr>
        <p:grpSpPr>
          <a:xfrm>
            <a:off x="12864983" y="4950197"/>
            <a:ext cx="4114800" cy="4114800"/>
            <a:chOff x="0" y="0"/>
            <a:chExt cx="5486400" cy="5486400"/>
          </a:xfrm>
        </p:grpSpPr>
        <p:sp>
          <p:nvSpPr>
            <p:cNvPr id="8" name="Freeform 8"/>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595521" y="437014"/>
            <a:ext cx="2992027" cy="1194382"/>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6376786" y="657225"/>
            <a:ext cx="6606739" cy="6557189"/>
          </a:xfrm>
          <a:custGeom>
            <a:avLst/>
            <a:gdLst/>
            <a:ahLst/>
            <a:cxnLst/>
            <a:rect l="l" t="t" r="r" b="b"/>
            <a:pathLst>
              <a:path w="6606739" h="6557189">
                <a:moveTo>
                  <a:pt x="0" y="0"/>
                </a:moveTo>
                <a:lnTo>
                  <a:pt x="6606740" y="0"/>
                </a:lnTo>
                <a:lnTo>
                  <a:pt x="6606740" y="6557189"/>
                </a:lnTo>
                <a:lnTo>
                  <a:pt x="0" y="6557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336743" y="7776009"/>
            <a:ext cx="16686827" cy="1204246"/>
          </a:xfrm>
          <a:prstGeom prst="rect">
            <a:avLst/>
          </a:prstGeom>
        </p:spPr>
        <p:txBody>
          <a:bodyPr lIns="0" tIns="0" rIns="0" bIns="0" rtlCol="0" anchor="t">
            <a:spAutoFit/>
          </a:bodyPr>
          <a:lstStyle/>
          <a:p>
            <a:pPr algn="l">
              <a:lnSpc>
                <a:spcPts val="9749"/>
              </a:lnSpc>
            </a:pPr>
            <a:r>
              <a:rPr lang="en-US" sz="6963" b="1">
                <a:solidFill>
                  <a:srgbClr val="FFFFFF"/>
                </a:solidFill>
                <a:latin typeface="Roboto Bold"/>
                <a:ea typeface="Roboto Bold"/>
                <a:cs typeface="Roboto Bold"/>
                <a:sym typeface="Roboto Bold"/>
              </a:rPr>
              <a:t>EDSPLL@educationscotland.gov.scot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505934" y="-408162"/>
            <a:ext cx="19299868" cy="12739177"/>
          </a:xfrm>
          <a:custGeom>
            <a:avLst/>
            <a:gdLst/>
            <a:ahLst/>
            <a:cxnLst/>
            <a:rect l="l" t="t" r="r" b="b"/>
            <a:pathLst>
              <a:path w="19299868" h="12739177">
                <a:moveTo>
                  <a:pt x="0" y="0"/>
                </a:moveTo>
                <a:lnTo>
                  <a:pt x="19299868" y="0"/>
                </a:lnTo>
                <a:lnTo>
                  <a:pt x="19299868" y="12739177"/>
                </a:lnTo>
                <a:lnTo>
                  <a:pt x="0" y="12739177"/>
                </a:lnTo>
                <a:lnTo>
                  <a:pt x="0" y="0"/>
                </a:lnTo>
                <a:close/>
              </a:path>
            </a:pathLst>
          </a:custGeom>
          <a:blipFill>
            <a:blip r:embed="rId3"/>
            <a:stretch>
              <a:fillRect t="-1036" b="-1036"/>
            </a:stretch>
          </a:blipFill>
        </p:spPr>
        <p:txBody>
          <a:bodyPr/>
          <a:lstStyle/>
          <a:p>
            <a:endParaRPr lang="en-GB"/>
          </a:p>
        </p:txBody>
      </p:sp>
      <p:grpSp>
        <p:nvGrpSpPr>
          <p:cNvPr id="3" name="Group 3"/>
          <p:cNvGrpSpPr/>
          <p:nvPr/>
        </p:nvGrpSpPr>
        <p:grpSpPr>
          <a:xfrm>
            <a:off x="4950553" y="1752251"/>
            <a:ext cx="7506049" cy="750604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0034"/>
            </a:solidFill>
          </p:spPr>
          <p:txBody>
            <a:bodyPr/>
            <a:lstStyle/>
            <a:p>
              <a:endParaRPr lang="en-GB"/>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313735" y="2928096"/>
            <a:ext cx="6779687" cy="5859208"/>
          </a:xfrm>
          <a:prstGeom prst="rect">
            <a:avLst/>
          </a:prstGeom>
        </p:spPr>
        <p:txBody>
          <a:bodyPr lIns="0" tIns="0" rIns="0" bIns="0" rtlCol="0" anchor="t">
            <a:spAutoFit/>
          </a:bodyPr>
          <a:lstStyle/>
          <a:p>
            <a:pPr algn="ctr">
              <a:lnSpc>
                <a:spcPts val="14785"/>
              </a:lnSpc>
              <a:spcBef>
                <a:spcPct val="0"/>
              </a:spcBef>
            </a:pPr>
            <a:r>
              <a:rPr lang="en-US" sz="18481">
                <a:solidFill>
                  <a:srgbClr val="FDC82F"/>
                </a:solidFill>
                <a:latin typeface="Moontime"/>
                <a:ea typeface="Moontime"/>
                <a:cs typeface="Moontime"/>
                <a:sym typeface="Moontime"/>
              </a:rPr>
              <a:t>A warm Welcome to all!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631636" y="4738475"/>
            <a:ext cx="3625419" cy="4334741"/>
          </a:xfrm>
          <a:custGeom>
            <a:avLst/>
            <a:gdLst/>
            <a:ahLst/>
            <a:cxnLst/>
            <a:rect l="l" t="t" r="r" b="b"/>
            <a:pathLst>
              <a:path w="3625419" h="4334741">
                <a:moveTo>
                  <a:pt x="0" y="0"/>
                </a:moveTo>
                <a:lnTo>
                  <a:pt x="3625420" y="0"/>
                </a:lnTo>
                <a:lnTo>
                  <a:pt x="3625420" y="4334741"/>
                </a:lnTo>
                <a:lnTo>
                  <a:pt x="0" y="4334741"/>
                </a:lnTo>
                <a:lnTo>
                  <a:pt x="0" y="0"/>
                </a:lnTo>
                <a:close/>
              </a:path>
            </a:pathLst>
          </a:custGeom>
          <a:blipFill>
            <a:blip r:embed="rId3">
              <a:extLst>
                <a:ext uri="{96DAC541-7B7A-43D3-8B79-37D633B846F1}">
                  <asvg:svgBlip xmlns:asvg="http://schemas.microsoft.com/office/drawing/2016/SVG/main" r:embed="rId4"/>
                </a:ext>
              </a:extLst>
            </a:blip>
            <a:stretch>
              <a:fillRect l="-121" r="-121"/>
            </a:stretch>
          </a:blipFill>
        </p:spPr>
        <p:txBody>
          <a:bodyPr/>
          <a:lstStyle/>
          <a:p>
            <a:endParaRPr lang="en-GB"/>
          </a:p>
        </p:txBody>
      </p:sp>
      <p:sp>
        <p:nvSpPr>
          <p:cNvPr id="3" name="Freeform 3"/>
          <p:cNvSpPr/>
          <p:nvPr/>
        </p:nvSpPr>
        <p:spPr>
          <a:xfrm>
            <a:off x="15678601" y="127862"/>
            <a:ext cx="2084804" cy="2084804"/>
          </a:xfrm>
          <a:custGeom>
            <a:avLst/>
            <a:gdLst/>
            <a:ahLst/>
            <a:cxnLst/>
            <a:rect l="l" t="t" r="r" b="b"/>
            <a:pathLst>
              <a:path w="2084804" h="2084804">
                <a:moveTo>
                  <a:pt x="0" y="0"/>
                </a:moveTo>
                <a:lnTo>
                  <a:pt x="2084804" y="0"/>
                </a:lnTo>
                <a:lnTo>
                  <a:pt x="2084804" y="2084804"/>
                </a:lnTo>
                <a:lnTo>
                  <a:pt x="0" y="2084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2444346" y="2104118"/>
            <a:ext cx="6713755" cy="3642212"/>
          </a:xfrm>
          <a:custGeom>
            <a:avLst/>
            <a:gdLst/>
            <a:ahLst/>
            <a:cxnLst/>
            <a:rect l="l" t="t" r="r" b="b"/>
            <a:pathLst>
              <a:path w="6713755" h="3642212">
                <a:moveTo>
                  <a:pt x="0" y="0"/>
                </a:moveTo>
                <a:lnTo>
                  <a:pt x="6713755" y="0"/>
                </a:lnTo>
                <a:lnTo>
                  <a:pt x="6713755" y="3642212"/>
                </a:lnTo>
                <a:lnTo>
                  <a:pt x="0" y="3642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15551115" y="7757790"/>
            <a:ext cx="2216095" cy="2216095"/>
          </a:xfrm>
          <a:custGeom>
            <a:avLst/>
            <a:gdLst/>
            <a:ahLst/>
            <a:cxnLst/>
            <a:rect l="l" t="t" r="r" b="b"/>
            <a:pathLst>
              <a:path w="2216095" h="2216095">
                <a:moveTo>
                  <a:pt x="0" y="0"/>
                </a:moveTo>
                <a:lnTo>
                  <a:pt x="2216095" y="0"/>
                </a:lnTo>
                <a:lnTo>
                  <a:pt x="2216095" y="2216095"/>
                </a:lnTo>
                <a:lnTo>
                  <a:pt x="0" y="22160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 name="TextBox 6"/>
          <p:cNvSpPr txBox="1"/>
          <p:nvPr/>
        </p:nvSpPr>
        <p:spPr>
          <a:xfrm>
            <a:off x="1125774" y="598932"/>
            <a:ext cx="12812040" cy="1050036"/>
          </a:xfrm>
          <a:prstGeom prst="rect">
            <a:avLst/>
          </a:prstGeom>
        </p:spPr>
        <p:txBody>
          <a:bodyPr lIns="0" tIns="0" rIns="0" bIns="0" rtlCol="0" anchor="t">
            <a:spAutoFit/>
          </a:bodyPr>
          <a:lstStyle/>
          <a:p>
            <a:pPr algn="ctr">
              <a:lnSpc>
                <a:spcPts val="7872"/>
              </a:lnSpc>
            </a:pPr>
            <a:r>
              <a:rPr lang="en-US" sz="8200" b="1">
                <a:solidFill>
                  <a:srgbClr val="FFFFFF"/>
                </a:solidFill>
                <a:latin typeface="Roboto Bold"/>
                <a:ea typeface="Roboto Bold"/>
                <a:cs typeface="Roboto Bold"/>
                <a:sym typeface="Roboto Bold"/>
              </a:rPr>
              <a:t>Ways of working together</a:t>
            </a:r>
          </a:p>
        </p:txBody>
      </p:sp>
      <p:sp>
        <p:nvSpPr>
          <p:cNvPr id="7" name="TextBox 7"/>
          <p:cNvSpPr txBox="1"/>
          <p:nvPr/>
        </p:nvSpPr>
        <p:spPr>
          <a:xfrm>
            <a:off x="2687235" y="2259148"/>
            <a:ext cx="6227977" cy="2203103"/>
          </a:xfrm>
          <a:prstGeom prst="rect">
            <a:avLst/>
          </a:prstGeom>
        </p:spPr>
        <p:txBody>
          <a:bodyPr lIns="0" tIns="0" rIns="0" bIns="0" rtlCol="0" anchor="t">
            <a:spAutoFit/>
          </a:bodyPr>
          <a:lstStyle/>
          <a:p>
            <a:pPr algn="ctr">
              <a:lnSpc>
                <a:spcPts val="9081"/>
              </a:lnSpc>
            </a:pPr>
            <a:r>
              <a:rPr lang="en-US" sz="5044" dirty="0">
                <a:solidFill>
                  <a:srgbClr val="80379B"/>
                </a:solidFill>
                <a:latin typeface="Calistoga"/>
                <a:ea typeface="Calistoga"/>
                <a:cs typeface="Calistoga"/>
                <a:sym typeface="Calistoga"/>
              </a:rPr>
              <a:t>“What I need from you...”</a:t>
            </a:r>
          </a:p>
        </p:txBody>
      </p:sp>
      <p:sp>
        <p:nvSpPr>
          <p:cNvPr id="8" name="TextBox 8"/>
          <p:cNvSpPr txBox="1"/>
          <p:nvPr/>
        </p:nvSpPr>
        <p:spPr>
          <a:xfrm>
            <a:off x="6801032" y="6507260"/>
            <a:ext cx="6310508" cy="840955"/>
          </a:xfrm>
          <a:prstGeom prst="rect">
            <a:avLst/>
          </a:prstGeom>
        </p:spPr>
        <p:txBody>
          <a:bodyPr lIns="0" tIns="0" rIns="0" bIns="0" rtlCol="0" anchor="t">
            <a:spAutoFit/>
          </a:bodyPr>
          <a:lstStyle/>
          <a:p>
            <a:pPr algn="l">
              <a:lnSpc>
                <a:spcPts val="7132"/>
              </a:lnSpc>
            </a:pPr>
            <a:r>
              <a:rPr lang="en-US" sz="3962" b="1">
                <a:solidFill>
                  <a:srgbClr val="80379B"/>
                </a:solidFill>
                <a:latin typeface="Roboto Bold"/>
                <a:ea typeface="Roboto Bold"/>
                <a:cs typeface="Roboto Bold"/>
                <a:sym typeface="Roboto Bold"/>
              </a:rPr>
              <a:t>...when giving me feedback</a:t>
            </a:r>
          </a:p>
        </p:txBody>
      </p:sp>
      <p:sp>
        <p:nvSpPr>
          <p:cNvPr id="9" name="TextBox 9"/>
          <p:cNvSpPr txBox="1"/>
          <p:nvPr/>
        </p:nvSpPr>
        <p:spPr>
          <a:xfrm>
            <a:off x="6801032" y="7519665"/>
            <a:ext cx="6621665" cy="840955"/>
          </a:xfrm>
          <a:prstGeom prst="rect">
            <a:avLst/>
          </a:prstGeom>
        </p:spPr>
        <p:txBody>
          <a:bodyPr lIns="0" tIns="0" rIns="0" bIns="0" rtlCol="0" anchor="t">
            <a:spAutoFit/>
          </a:bodyPr>
          <a:lstStyle/>
          <a:p>
            <a:pPr algn="l">
              <a:lnSpc>
                <a:spcPts val="7132"/>
              </a:lnSpc>
            </a:pPr>
            <a:r>
              <a:rPr lang="en-US" sz="3962" b="1">
                <a:solidFill>
                  <a:srgbClr val="80379B"/>
                </a:solidFill>
                <a:latin typeface="Roboto Bold"/>
                <a:ea typeface="Roboto Bold"/>
                <a:cs typeface="Roboto Bold"/>
                <a:sym typeface="Roboto Bold"/>
              </a:rPr>
              <a:t>...to help me learn effectively</a:t>
            </a:r>
          </a:p>
        </p:txBody>
      </p:sp>
      <p:sp>
        <p:nvSpPr>
          <p:cNvPr id="10" name="TextBox 10"/>
          <p:cNvSpPr txBox="1"/>
          <p:nvPr/>
        </p:nvSpPr>
        <p:spPr>
          <a:xfrm>
            <a:off x="6801032" y="5508205"/>
            <a:ext cx="7344423" cy="840955"/>
          </a:xfrm>
          <a:prstGeom prst="rect">
            <a:avLst/>
          </a:prstGeom>
        </p:spPr>
        <p:txBody>
          <a:bodyPr lIns="0" tIns="0" rIns="0" bIns="0" rtlCol="0" anchor="t">
            <a:spAutoFit/>
          </a:bodyPr>
          <a:lstStyle/>
          <a:p>
            <a:pPr algn="l">
              <a:lnSpc>
                <a:spcPts val="7132"/>
              </a:lnSpc>
            </a:pPr>
            <a:r>
              <a:rPr lang="en-US" sz="3962" b="1">
                <a:solidFill>
                  <a:srgbClr val="80379B"/>
                </a:solidFill>
                <a:latin typeface="Roboto Bold"/>
                <a:ea typeface="Roboto Bold"/>
                <a:cs typeface="Roboto Bold"/>
                <a:sym typeface="Roboto Bold"/>
              </a:rPr>
              <a:t>...when communicating with me</a:t>
            </a:r>
          </a:p>
        </p:txBody>
      </p:sp>
      <p:sp>
        <p:nvSpPr>
          <p:cNvPr id="11" name="TextBox 11"/>
          <p:cNvSpPr txBox="1"/>
          <p:nvPr/>
        </p:nvSpPr>
        <p:spPr>
          <a:xfrm>
            <a:off x="6801032" y="8533676"/>
            <a:ext cx="5244069" cy="840955"/>
          </a:xfrm>
          <a:prstGeom prst="rect">
            <a:avLst/>
          </a:prstGeom>
        </p:spPr>
        <p:txBody>
          <a:bodyPr lIns="0" tIns="0" rIns="0" bIns="0" rtlCol="0" anchor="t">
            <a:spAutoFit/>
          </a:bodyPr>
          <a:lstStyle/>
          <a:p>
            <a:pPr algn="l">
              <a:lnSpc>
                <a:spcPts val="7132"/>
              </a:lnSpc>
            </a:pPr>
            <a:r>
              <a:rPr lang="en-US" sz="3962" b="1">
                <a:solidFill>
                  <a:srgbClr val="80379B"/>
                </a:solidFill>
                <a:latin typeface="Roboto Bold"/>
                <a:ea typeface="Roboto Bold"/>
                <a:cs typeface="Roboto Bold"/>
                <a:sym typeface="Roboto Bold"/>
              </a:rPr>
              <a:t>...when I am struggling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286361" y="127862"/>
            <a:ext cx="17251239" cy="9768514"/>
          </a:xfrm>
          <a:custGeom>
            <a:avLst/>
            <a:gdLst/>
            <a:ahLst/>
            <a:cxnLst/>
            <a:rect l="l" t="t" r="r" b="b"/>
            <a:pathLst>
              <a:path w="17251239" h="9768514">
                <a:moveTo>
                  <a:pt x="0" y="0"/>
                </a:moveTo>
                <a:lnTo>
                  <a:pt x="17251239" y="0"/>
                </a:lnTo>
                <a:lnTo>
                  <a:pt x="17251239" y="9768514"/>
                </a:lnTo>
                <a:lnTo>
                  <a:pt x="0" y="9768514"/>
                </a:lnTo>
                <a:lnTo>
                  <a:pt x="0" y="0"/>
                </a:lnTo>
                <a:close/>
              </a:path>
            </a:pathLst>
          </a:custGeom>
          <a:blipFill>
            <a:blip r:embed="rId3"/>
            <a:stretch>
              <a:fillRect/>
            </a:stretch>
          </a:blipFill>
        </p:spPr>
        <p:txBody>
          <a:bodyPr/>
          <a:lstStyle/>
          <a:p>
            <a:endParaRPr lang="en-GB"/>
          </a:p>
        </p:txBody>
      </p:sp>
      <p:sp>
        <p:nvSpPr>
          <p:cNvPr id="3" name="Freeform 3"/>
          <p:cNvSpPr/>
          <p:nvPr/>
        </p:nvSpPr>
        <p:spPr>
          <a:xfrm>
            <a:off x="16586538" y="127862"/>
            <a:ext cx="1345524" cy="1345524"/>
          </a:xfrm>
          <a:custGeom>
            <a:avLst/>
            <a:gdLst/>
            <a:ahLst/>
            <a:cxnLst/>
            <a:rect l="l" t="t" r="r" b="b"/>
            <a:pathLst>
              <a:path w="1345524" h="1345524">
                <a:moveTo>
                  <a:pt x="0" y="0"/>
                </a:moveTo>
                <a:lnTo>
                  <a:pt x="1345524" y="0"/>
                </a:lnTo>
                <a:lnTo>
                  <a:pt x="1345524" y="1345524"/>
                </a:lnTo>
                <a:lnTo>
                  <a:pt x="0" y="13455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Freeform 2"/>
          <p:cNvSpPr/>
          <p:nvPr/>
        </p:nvSpPr>
        <p:spPr>
          <a:xfrm>
            <a:off x="16586538" y="127862"/>
            <a:ext cx="1345524" cy="1345524"/>
          </a:xfrm>
          <a:custGeom>
            <a:avLst/>
            <a:gdLst/>
            <a:ahLst/>
            <a:cxnLst/>
            <a:rect l="l" t="t" r="r" b="b"/>
            <a:pathLst>
              <a:path w="1345524" h="1345524">
                <a:moveTo>
                  <a:pt x="0" y="0"/>
                </a:moveTo>
                <a:lnTo>
                  <a:pt x="1345524" y="0"/>
                </a:lnTo>
                <a:lnTo>
                  <a:pt x="1345524" y="1345524"/>
                </a:lnTo>
                <a:lnTo>
                  <a:pt x="0" y="1345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10064" y="288123"/>
            <a:ext cx="17149236" cy="9710755"/>
          </a:xfrm>
          <a:custGeom>
            <a:avLst/>
            <a:gdLst/>
            <a:ahLst/>
            <a:cxnLst/>
            <a:rect l="l" t="t" r="r" b="b"/>
            <a:pathLst>
              <a:path w="17149236" h="9710755">
                <a:moveTo>
                  <a:pt x="0" y="0"/>
                </a:moveTo>
                <a:lnTo>
                  <a:pt x="17149236" y="0"/>
                </a:lnTo>
                <a:lnTo>
                  <a:pt x="17149236" y="9710754"/>
                </a:lnTo>
                <a:lnTo>
                  <a:pt x="0" y="9710754"/>
                </a:lnTo>
                <a:lnTo>
                  <a:pt x="0" y="0"/>
                </a:lnTo>
                <a:close/>
              </a:path>
            </a:pathLst>
          </a:custGeom>
          <a:blipFill>
            <a:blip r:embed="rId5"/>
            <a:stretch>
              <a:fillRect/>
            </a:stretch>
          </a:blipFill>
        </p:spPr>
        <p:txBody>
          <a:bodyPr/>
          <a:lstStyle/>
          <a:p>
            <a:endParaRPr lang="en-GB"/>
          </a:p>
        </p:txBody>
      </p:sp>
      <p:sp>
        <p:nvSpPr>
          <p:cNvPr id="4" name="Freeform 4"/>
          <p:cNvSpPr/>
          <p:nvPr/>
        </p:nvSpPr>
        <p:spPr>
          <a:xfrm rot="-963658">
            <a:off x="6616127" y="4838550"/>
            <a:ext cx="4012124" cy="2286911"/>
          </a:xfrm>
          <a:custGeom>
            <a:avLst/>
            <a:gdLst/>
            <a:ahLst/>
            <a:cxnLst/>
            <a:rect l="l" t="t" r="r" b="b"/>
            <a:pathLst>
              <a:path w="4012124" h="2286911">
                <a:moveTo>
                  <a:pt x="0" y="0"/>
                </a:moveTo>
                <a:lnTo>
                  <a:pt x="4012124" y="0"/>
                </a:lnTo>
                <a:lnTo>
                  <a:pt x="4012124" y="2286911"/>
                </a:lnTo>
                <a:lnTo>
                  <a:pt x="0" y="22869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TextBox 2"/>
          <p:cNvSpPr txBox="1"/>
          <p:nvPr/>
        </p:nvSpPr>
        <p:spPr>
          <a:xfrm>
            <a:off x="1862939" y="2211325"/>
            <a:ext cx="10616766" cy="7633586"/>
          </a:xfrm>
          <a:prstGeom prst="rect">
            <a:avLst/>
          </a:prstGeom>
        </p:spPr>
        <p:txBody>
          <a:bodyPr lIns="0" tIns="0" rIns="0" bIns="0" rtlCol="0" anchor="t">
            <a:spAutoFit/>
          </a:bodyPr>
          <a:lstStyle/>
          <a:p>
            <a:pPr marL="1631093" lvl="2" indent="-543698" algn="l">
              <a:lnSpc>
                <a:spcPts val="6800"/>
              </a:lnSpc>
              <a:buFont typeface="Arial"/>
              <a:buChar char="⚬"/>
            </a:pPr>
            <a:r>
              <a:rPr lang="en-US" sz="3777">
                <a:solidFill>
                  <a:srgbClr val="FFFFFF"/>
                </a:solidFill>
                <a:latin typeface="Roboto"/>
                <a:ea typeface="Roboto"/>
                <a:cs typeface="Roboto"/>
                <a:sym typeface="Roboto"/>
              </a:rPr>
              <a:t>We all work together</a:t>
            </a:r>
          </a:p>
          <a:p>
            <a:pPr marL="1631093" lvl="2" indent="-543698" algn="l">
              <a:lnSpc>
                <a:spcPts val="6800"/>
              </a:lnSpc>
              <a:buFont typeface="Arial"/>
              <a:buChar char="⚬"/>
            </a:pPr>
            <a:r>
              <a:rPr lang="en-US" sz="3777">
                <a:solidFill>
                  <a:srgbClr val="FFFFFF"/>
                </a:solidFill>
                <a:latin typeface="Roboto"/>
                <a:ea typeface="Roboto"/>
                <a:cs typeface="Roboto"/>
                <a:sym typeface="Roboto"/>
              </a:rPr>
              <a:t>We learn from, with and on behalf of each other</a:t>
            </a:r>
          </a:p>
          <a:p>
            <a:pPr marL="1631093" lvl="2" indent="-543698" algn="l">
              <a:lnSpc>
                <a:spcPts val="6800"/>
              </a:lnSpc>
              <a:buFont typeface="Arial"/>
              <a:buChar char="⚬"/>
            </a:pPr>
            <a:r>
              <a:rPr lang="en-US" sz="3777">
                <a:solidFill>
                  <a:srgbClr val="FFFFFF"/>
                </a:solidFill>
                <a:latin typeface="Roboto"/>
                <a:ea typeface="Roboto"/>
                <a:cs typeface="Roboto"/>
                <a:sym typeface="Roboto"/>
              </a:rPr>
              <a:t>We create a safe space to share ideas and build learning</a:t>
            </a:r>
          </a:p>
          <a:p>
            <a:pPr marL="1631093" lvl="2" indent="-543698" algn="l">
              <a:lnSpc>
                <a:spcPts val="6800"/>
              </a:lnSpc>
              <a:buFont typeface="Arial"/>
              <a:buChar char="⚬"/>
            </a:pPr>
            <a:r>
              <a:rPr lang="en-US" sz="3777">
                <a:solidFill>
                  <a:srgbClr val="FFFFFF"/>
                </a:solidFill>
                <a:latin typeface="Roboto"/>
                <a:ea typeface="Roboto"/>
                <a:cs typeface="Roboto"/>
                <a:sym typeface="Roboto"/>
              </a:rPr>
              <a:t>We agree that everyone is an equal and valued participant</a:t>
            </a:r>
          </a:p>
          <a:p>
            <a:pPr marL="1631093" lvl="2" indent="-543698" algn="l">
              <a:lnSpc>
                <a:spcPts val="6800"/>
              </a:lnSpc>
              <a:buFont typeface="Arial"/>
              <a:buChar char="⚬"/>
            </a:pPr>
            <a:r>
              <a:rPr lang="en-US" sz="3777">
                <a:solidFill>
                  <a:srgbClr val="FFFFFF"/>
                </a:solidFill>
                <a:latin typeface="Roboto"/>
                <a:ea typeface="Roboto"/>
                <a:cs typeface="Roboto"/>
                <a:sym typeface="Roboto"/>
              </a:rPr>
              <a:t>We remain ‘in the room’ (follow email and phone protocol)</a:t>
            </a:r>
          </a:p>
        </p:txBody>
      </p:sp>
      <p:grpSp>
        <p:nvGrpSpPr>
          <p:cNvPr id="3" name="Group 3"/>
          <p:cNvGrpSpPr/>
          <p:nvPr/>
        </p:nvGrpSpPr>
        <p:grpSpPr>
          <a:xfrm>
            <a:off x="542426" y="598866"/>
            <a:ext cx="2072294" cy="827236"/>
            <a:chOff x="0" y="0"/>
            <a:chExt cx="3475853" cy="1387520"/>
          </a:xfrm>
        </p:grpSpPr>
        <p:sp>
          <p:nvSpPr>
            <p:cNvPr id="4" name="Freeform 4"/>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5" name="TextBox 5"/>
          <p:cNvSpPr txBox="1"/>
          <p:nvPr/>
        </p:nvSpPr>
        <p:spPr>
          <a:xfrm>
            <a:off x="2737980" y="582716"/>
            <a:ext cx="12812040" cy="1050036"/>
          </a:xfrm>
          <a:prstGeom prst="rect">
            <a:avLst/>
          </a:prstGeom>
        </p:spPr>
        <p:txBody>
          <a:bodyPr lIns="0" tIns="0" rIns="0" bIns="0" rtlCol="0" anchor="t">
            <a:spAutoFit/>
          </a:bodyPr>
          <a:lstStyle/>
          <a:p>
            <a:pPr algn="ctr">
              <a:lnSpc>
                <a:spcPts val="7872"/>
              </a:lnSpc>
            </a:pPr>
            <a:r>
              <a:rPr lang="en-US" sz="8200" b="1">
                <a:solidFill>
                  <a:srgbClr val="FFFFFF"/>
                </a:solidFill>
                <a:latin typeface="Roboto Bold"/>
                <a:ea typeface="Roboto Bold"/>
                <a:cs typeface="Roboto Bold"/>
                <a:sym typeface="Roboto Bold"/>
              </a:rPr>
              <a:t>Ways of working together</a:t>
            </a:r>
          </a:p>
        </p:txBody>
      </p:sp>
      <p:sp>
        <p:nvSpPr>
          <p:cNvPr id="6" name="Freeform 6"/>
          <p:cNvSpPr/>
          <p:nvPr/>
        </p:nvSpPr>
        <p:spPr>
          <a:xfrm>
            <a:off x="13027953" y="3038190"/>
            <a:ext cx="4797615" cy="5736279"/>
          </a:xfrm>
          <a:custGeom>
            <a:avLst/>
            <a:gdLst/>
            <a:ahLst/>
            <a:cxnLst/>
            <a:rect l="l" t="t" r="r" b="b"/>
            <a:pathLst>
              <a:path w="4797615" h="5736279">
                <a:moveTo>
                  <a:pt x="0" y="0"/>
                </a:moveTo>
                <a:lnTo>
                  <a:pt x="4797615" y="0"/>
                </a:lnTo>
                <a:lnTo>
                  <a:pt x="4797615" y="5736279"/>
                </a:lnTo>
                <a:lnTo>
                  <a:pt x="0" y="5736279"/>
                </a:lnTo>
                <a:lnTo>
                  <a:pt x="0" y="0"/>
                </a:lnTo>
                <a:close/>
              </a:path>
            </a:pathLst>
          </a:custGeom>
          <a:blipFill>
            <a:blip r:embed="rId4">
              <a:extLst>
                <a:ext uri="{96DAC541-7B7A-43D3-8B79-37D633B846F1}">
                  <asvg:svgBlip xmlns:asvg="http://schemas.microsoft.com/office/drawing/2016/SVG/main" r:embed="rId5"/>
                </a:ext>
              </a:extLst>
            </a:blip>
            <a:stretch>
              <a:fillRect l="-121" r="-121"/>
            </a:stretch>
          </a:blipFill>
        </p:spPr>
        <p:txBody>
          <a:bodyPr/>
          <a:lstStyle/>
          <a:p>
            <a:endParaRPr lang="en-GB"/>
          </a:p>
        </p:txBody>
      </p:sp>
      <p:sp>
        <p:nvSpPr>
          <p:cNvPr id="7" name="Freeform 7"/>
          <p:cNvSpPr/>
          <p:nvPr/>
        </p:nvSpPr>
        <p:spPr>
          <a:xfrm>
            <a:off x="15858440" y="418757"/>
            <a:ext cx="1400860" cy="1400860"/>
          </a:xfrm>
          <a:custGeom>
            <a:avLst/>
            <a:gdLst/>
            <a:ahLst/>
            <a:cxnLst/>
            <a:rect l="l" t="t" r="r" b="b"/>
            <a:pathLst>
              <a:path w="1400860" h="1400860">
                <a:moveTo>
                  <a:pt x="0" y="0"/>
                </a:moveTo>
                <a:lnTo>
                  <a:pt x="1400860" y="0"/>
                </a:lnTo>
                <a:lnTo>
                  <a:pt x="1400860" y="1400859"/>
                </a:lnTo>
                <a:lnTo>
                  <a:pt x="0" y="140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sp>
        <p:nvSpPr>
          <p:cNvPr id="2" name="TextBox 2"/>
          <p:cNvSpPr txBox="1"/>
          <p:nvPr/>
        </p:nvSpPr>
        <p:spPr>
          <a:xfrm>
            <a:off x="1166418" y="2577355"/>
            <a:ext cx="15634255" cy="6199814"/>
          </a:xfrm>
          <a:prstGeom prst="rect">
            <a:avLst/>
          </a:prstGeom>
        </p:spPr>
        <p:txBody>
          <a:bodyPr lIns="0" tIns="0" rIns="0" bIns="0" rtlCol="0" anchor="t">
            <a:spAutoFit/>
          </a:bodyPr>
          <a:lstStyle/>
          <a:p>
            <a:pPr marL="1691864" lvl="2" indent="-563955" algn="l">
              <a:lnSpc>
                <a:spcPts val="7052"/>
              </a:lnSpc>
              <a:buFont typeface="Arial"/>
              <a:buChar char="⚬"/>
            </a:pPr>
            <a:r>
              <a:rPr lang="en-US" sz="3918">
                <a:solidFill>
                  <a:srgbClr val="FFFFFF"/>
                </a:solidFill>
                <a:latin typeface="Roboto"/>
                <a:ea typeface="Roboto"/>
                <a:cs typeface="Roboto"/>
                <a:sym typeface="Roboto"/>
              </a:rPr>
              <a:t>To explain the background of the new professional learning guidance</a:t>
            </a:r>
          </a:p>
          <a:p>
            <a:pPr marL="1691864" lvl="2" indent="-563955" algn="l">
              <a:lnSpc>
                <a:spcPts val="7052"/>
              </a:lnSpc>
              <a:buFont typeface="Arial"/>
              <a:buChar char="⚬"/>
            </a:pPr>
            <a:r>
              <a:rPr lang="en-US" sz="3918">
                <a:solidFill>
                  <a:srgbClr val="FFFFFF"/>
                </a:solidFill>
                <a:latin typeface="Roboto"/>
                <a:ea typeface="Roboto"/>
                <a:cs typeface="Roboto"/>
                <a:sym typeface="Roboto"/>
              </a:rPr>
              <a:t>To highlight key information and tools from the guidance</a:t>
            </a:r>
          </a:p>
          <a:p>
            <a:pPr marL="1691864" lvl="2" indent="-563955" algn="l">
              <a:lnSpc>
                <a:spcPts val="7052"/>
              </a:lnSpc>
              <a:buFont typeface="Arial"/>
              <a:buChar char="⚬"/>
            </a:pPr>
            <a:r>
              <a:rPr lang="en-US" sz="3918">
                <a:solidFill>
                  <a:srgbClr val="FFFFFF"/>
                </a:solidFill>
                <a:latin typeface="Roboto"/>
                <a:ea typeface="Roboto"/>
                <a:cs typeface="Roboto"/>
                <a:sym typeface="Roboto"/>
              </a:rPr>
              <a:t>To support teams to consider their current approach to planning, facilitating and evaluating professional learning</a:t>
            </a:r>
          </a:p>
          <a:p>
            <a:pPr marL="1691864" lvl="2" indent="-563955" algn="l">
              <a:lnSpc>
                <a:spcPts val="7053"/>
              </a:lnSpc>
              <a:buFont typeface="Arial"/>
              <a:buChar char="⚬"/>
            </a:pPr>
            <a:r>
              <a:rPr lang="en-US" sz="3918">
                <a:solidFill>
                  <a:srgbClr val="FFFFFF"/>
                </a:solidFill>
                <a:latin typeface="Roboto"/>
                <a:ea typeface="Roboto"/>
                <a:cs typeface="Roboto"/>
                <a:sym typeface="Roboto"/>
              </a:rPr>
              <a:t>To support teams to consider their future approach and how this could be developed. </a:t>
            </a:r>
          </a:p>
        </p:txBody>
      </p:sp>
      <p:grpSp>
        <p:nvGrpSpPr>
          <p:cNvPr id="3" name="Group 3"/>
          <p:cNvGrpSpPr/>
          <p:nvPr/>
        </p:nvGrpSpPr>
        <p:grpSpPr>
          <a:xfrm>
            <a:off x="432093" y="508380"/>
            <a:ext cx="2606890" cy="1040640"/>
            <a:chOff x="0" y="0"/>
            <a:chExt cx="3475853" cy="1387520"/>
          </a:xfrm>
        </p:grpSpPr>
        <p:sp>
          <p:nvSpPr>
            <p:cNvPr id="4" name="Freeform 4"/>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5" name="TextBox 5"/>
          <p:cNvSpPr txBox="1"/>
          <p:nvPr/>
        </p:nvSpPr>
        <p:spPr>
          <a:xfrm>
            <a:off x="898432" y="594340"/>
            <a:ext cx="12812040" cy="1050036"/>
          </a:xfrm>
          <a:prstGeom prst="rect">
            <a:avLst/>
          </a:prstGeom>
        </p:spPr>
        <p:txBody>
          <a:bodyPr lIns="0" tIns="0" rIns="0" bIns="0" rtlCol="0" anchor="t">
            <a:spAutoFit/>
          </a:bodyPr>
          <a:lstStyle/>
          <a:p>
            <a:pPr algn="ctr">
              <a:lnSpc>
                <a:spcPts val="7872"/>
              </a:lnSpc>
            </a:pPr>
            <a:r>
              <a:rPr lang="en-US" sz="8200" b="1">
                <a:solidFill>
                  <a:srgbClr val="FFFFFF"/>
                </a:solidFill>
                <a:latin typeface="Roboto Bold"/>
                <a:ea typeface="Roboto Bold"/>
                <a:cs typeface="Roboto Bold"/>
                <a:sym typeface="Roboto Bold"/>
              </a:rPr>
              <a:t>Session aims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9BA4"/>
        </a:solidFill>
        <a:effectLst/>
      </p:bgPr>
    </p:bg>
    <p:spTree>
      <p:nvGrpSpPr>
        <p:cNvPr id="1" name=""/>
        <p:cNvGrpSpPr/>
        <p:nvPr/>
      </p:nvGrpSpPr>
      <p:grpSpPr>
        <a:xfrm>
          <a:off x="0" y="0"/>
          <a:ext cx="0" cy="0"/>
          <a:chOff x="0" y="0"/>
          <a:chExt cx="0" cy="0"/>
        </a:xfrm>
      </p:grpSpPr>
      <p:grpSp>
        <p:nvGrpSpPr>
          <p:cNvPr id="2" name="Group 2"/>
          <p:cNvGrpSpPr/>
          <p:nvPr/>
        </p:nvGrpSpPr>
        <p:grpSpPr>
          <a:xfrm>
            <a:off x="387172" y="603736"/>
            <a:ext cx="2606890" cy="1040640"/>
            <a:chOff x="0" y="0"/>
            <a:chExt cx="3475853" cy="1387520"/>
          </a:xfrm>
        </p:grpSpPr>
        <p:sp>
          <p:nvSpPr>
            <p:cNvPr id="3" name="Freeform 3"/>
            <p:cNvSpPr/>
            <p:nvPr/>
          </p:nvSpPr>
          <p:spPr>
            <a:xfrm>
              <a:off x="0" y="0"/>
              <a:ext cx="3475863" cy="1387475"/>
            </a:xfrm>
            <a:custGeom>
              <a:avLst/>
              <a:gdLst/>
              <a:ahLst/>
              <a:cxnLst/>
              <a:rect l="l" t="t" r="r" b="b"/>
              <a:pathLst>
                <a:path w="3475863" h="1387475">
                  <a:moveTo>
                    <a:pt x="0" y="0"/>
                  </a:moveTo>
                  <a:lnTo>
                    <a:pt x="3475863" y="0"/>
                  </a:lnTo>
                  <a:lnTo>
                    <a:pt x="3475863" y="1387475"/>
                  </a:lnTo>
                  <a:lnTo>
                    <a:pt x="0" y="1387475"/>
                  </a:lnTo>
                  <a:lnTo>
                    <a:pt x="0" y="0"/>
                  </a:lnTo>
                  <a:close/>
                </a:path>
              </a:pathLst>
            </a:custGeom>
            <a:blipFill>
              <a:blip r:embed="rId3"/>
              <a:stretch>
                <a:fillRect t="-101" b="-104"/>
              </a:stretch>
            </a:blipFill>
          </p:spPr>
          <p:txBody>
            <a:bodyPr/>
            <a:lstStyle/>
            <a:p>
              <a:endParaRPr lang="en-GB"/>
            </a:p>
          </p:txBody>
        </p:sp>
      </p:grpSp>
      <p:sp>
        <p:nvSpPr>
          <p:cNvPr id="4" name="Freeform 4"/>
          <p:cNvSpPr/>
          <p:nvPr/>
        </p:nvSpPr>
        <p:spPr>
          <a:xfrm>
            <a:off x="4988204" y="2343797"/>
            <a:ext cx="9631586" cy="7079216"/>
          </a:xfrm>
          <a:custGeom>
            <a:avLst/>
            <a:gdLst/>
            <a:ahLst/>
            <a:cxnLst/>
            <a:rect l="l" t="t" r="r" b="b"/>
            <a:pathLst>
              <a:path w="9631586" h="7079216">
                <a:moveTo>
                  <a:pt x="0" y="0"/>
                </a:moveTo>
                <a:lnTo>
                  <a:pt x="9631586" y="0"/>
                </a:lnTo>
                <a:lnTo>
                  <a:pt x="9631586" y="7079215"/>
                </a:lnTo>
                <a:lnTo>
                  <a:pt x="0" y="707921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2389127" y="646839"/>
            <a:ext cx="14432699" cy="1197433"/>
          </a:xfrm>
          <a:prstGeom prst="rect">
            <a:avLst/>
          </a:prstGeom>
        </p:spPr>
        <p:txBody>
          <a:bodyPr lIns="0" tIns="0" rIns="0" bIns="0" rtlCol="0" anchor="t">
            <a:spAutoFit/>
          </a:bodyPr>
          <a:lstStyle/>
          <a:p>
            <a:pPr algn="ctr">
              <a:lnSpc>
                <a:spcPts val="8867"/>
              </a:lnSpc>
            </a:pPr>
            <a:r>
              <a:rPr lang="en-US" sz="9237" b="1">
                <a:solidFill>
                  <a:srgbClr val="FFFFFF"/>
                </a:solidFill>
                <a:latin typeface="Roboto Bold"/>
                <a:ea typeface="Roboto Bold"/>
                <a:cs typeface="Roboto Bold"/>
                <a:sym typeface="Roboto Bold"/>
              </a:rPr>
              <a:t>Question Carpark</a:t>
            </a:r>
          </a:p>
        </p:txBody>
      </p:sp>
      <p:sp>
        <p:nvSpPr>
          <p:cNvPr id="6" name="Freeform 6"/>
          <p:cNvSpPr/>
          <p:nvPr/>
        </p:nvSpPr>
        <p:spPr>
          <a:xfrm>
            <a:off x="16215653" y="127862"/>
            <a:ext cx="1716409" cy="1716409"/>
          </a:xfrm>
          <a:custGeom>
            <a:avLst/>
            <a:gdLst/>
            <a:ahLst/>
            <a:cxnLst/>
            <a:rect l="l" t="t" r="r" b="b"/>
            <a:pathLst>
              <a:path w="1716409" h="1716409">
                <a:moveTo>
                  <a:pt x="0" y="0"/>
                </a:moveTo>
                <a:lnTo>
                  <a:pt x="1716409" y="0"/>
                </a:lnTo>
                <a:lnTo>
                  <a:pt x="1716409" y="1716410"/>
                </a:lnTo>
                <a:lnTo>
                  <a:pt x="0" y="1716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2840</Words>
  <Application>Microsoft Office PowerPoint</Application>
  <PresentationFormat>Custom</PresentationFormat>
  <Paragraphs>338</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Calistoga</vt:lpstr>
      <vt:lpstr>Calibri</vt:lpstr>
      <vt:lpstr>Arial</vt:lpstr>
      <vt:lpstr>Moontime</vt:lpstr>
      <vt:lpstr>Blogger Bold</vt:lpstr>
      <vt:lpstr>Roboto 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 Guidance Facilitated Workshop EXTERNAL</dc:title>
  <cp:lastModifiedBy>Stephanie Peat</cp:lastModifiedBy>
  <cp:revision>3</cp:revision>
  <dcterms:created xsi:type="dcterms:W3CDTF">2006-08-16T00:00:00Z</dcterms:created>
  <dcterms:modified xsi:type="dcterms:W3CDTF">2025-02-21T13:45:33Z</dcterms:modified>
  <dc:identifier>DAGbmv0nhMQ</dc:identifier>
</cp:coreProperties>
</file>