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5"/>
  </p:sldMasterIdLst>
  <p:notesMasterIdLst>
    <p:notesMasterId r:id="rId26"/>
  </p:notesMasterIdLst>
  <p:handoutMasterIdLst>
    <p:handoutMasterId r:id="rId27"/>
  </p:handoutMasterIdLst>
  <p:sldIdLst>
    <p:sldId id="396" r:id="rId6"/>
    <p:sldId id="395" r:id="rId7"/>
    <p:sldId id="341" r:id="rId8"/>
    <p:sldId id="382" r:id="rId9"/>
    <p:sldId id="383" r:id="rId10"/>
    <p:sldId id="381" r:id="rId11"/>
    <p:sldId id="391" r:id="rId12"/>
    <p:sldId id="398" r:id="rId13"/>
    <p:sldId id="386" r:id="rId14"/>
    <p:sldId id="344" r:id="rId15"/>
    <p:sldId id="377" r:id="rId16"/>
    <p:sldId id="393" r:id="rId17"/>
    <p:sldId id="359" r:id="rId18"/>
    <p:sldId id="357" r:id="rId19"/>
    <p:sldId id="384" r:id="rId20"/>
    <p:sldId id="345" r:id="rId21"/>
    <p:sldId id="378" r:id="rId22"/>
    <p:sldId id="348" r:id="rId23"/>
    <p:sldId id="394" r:id="rId24"/>
    <p:sldId id="399"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B5"/>
    <a:srgbClr val="B3D236"/>
    <a:srgbClr val="CCFFCC"/>
    <a:srgbClr val="FFFFCC"/>
    <a:srgbClr val="404040"/>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88BD9E-2BF4-458E-A2FA-BC0484D56407}" v="22" dt="2024-04-16T17:42:20.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1457" autoAdjust="0"/>
  </p:normalViewPr>
  <p:slideViewPr>
    <p:cSldViewPr snapToGrid="0">
      <p:cViewPr varScale="1">
        <p:scale>
          <a:sx n="64" d="100"/>
          <a:sy n="64" d="100"/>
        </p:scale>
        <p:origin x="294"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23/04/2024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23/04/2024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gov.scot/media/u3apbwll/yc-awareness-training.pdf#Training"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file:///C:\Users\u444229\OneDrive%20-%20SCOTS%20Connect\5%20YOUNG%20CARERS\YC%20New%20Hub%20Page%202022\Professionals%20Pack.pdf" TargetMode="External"/><Relationship Id="rId5" Type="http://schemas.openxmlformats.org/officeDocument/2006/relationships/hyperlink" Target="https://www.youtube.com/watch?v=xgFyiIlbV0g" TargetMode="External"/><Relationship Id="rId4" Type="http://schemas.openxmlformats.org/officeDocument/2006/relationships/hyperlink" Target="https://carersofdundee.org/carers/young-carers/#supportinschool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hildrensparliament.org.uk/wp-content/uploads/How_are_you_doing_Childrens_report_Childrens_Parliament-1.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Welcome to the ‘Supporting Young Carers in Education’ Professional Learning Activity. This activity is designed for anyone working with young carers in an educational setting or context. This module of learning is part of a set of 3 modules. Each modules should take between 30 minutes and an hour depending on how it is undertaken. It can be studied as a group or as an in-service activity with some discussion around the topics or as an individual professional learning activity. Module one is designed specifically for all educational practitioners and should help them identify and support young carers. Module 2 is designed for anyone with leadership responsibility for organizing supports for young carers in their setting and includes their legal duties. Module 3 is designed for anyone hoping to develop a whole school approach towards supporting young carers.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algn="just"/>
            <a:r>
              <a:rPr lang="en-US" sz="1800" dirty="0">
                <a:effectLst/>
                <a:latin typeface="Calibri" panose="020F0502020204030204" pitchFamily="34" charset="0"/>
                <a:ea typeface="Calibri" panose="020F0502020204030204" pitchFamily="34" charset="0"/>
              </a:rPr>
              <a:t>Throughout this module and following the two other modules we often refer to young carers in school.  However, we are very aware that young adult carers are in other types of education such as college or training provisions.  They are supported by colleagues in youth or community services.  This professional learning activity would equally apply to those young people.</a:t>
            </a:r>
            <a:endParaRPr lang="en-GB"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dirty="0"/>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t>How can individual practitioners support young carers at a universal level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BE ALERT and BE AWARE</a:t>
            </a:r>
            <a:endParaRPr lang="en-GB" dirty="0"/>
          </a:p>
          <a:p>
            <a:endParaRPr lang="en-GB" sz="1200" dirty="0"/>
          </a:p>
          <a:p>
            <a:pPr marL="514350" indent="-514350">
              <a:lnSpc>
                <a:spcPct val="150000"/>
              </a:lnSpc>
              <a:buFont typeface="+mj-lt"/>
              <a:buAutoNum type="arabicPeriod"/>
            </a:pPr>
            <a:r>
              <a:rPr lang="en-GB" kern="0" dirty="0">
                <a:solidFill>
                  <a:srgbClr val="B3D236"/>
                </a:solidFill>
              </a:rPr>
              <a:t>Notice Young Carers</a:t>
            </a:r>
          </a:p>
          <a:p>
            <a:pPr marL="514350" indent="-514350">
              <a:lnSpc>
                <a:spcPct val="150000"/>
              </a:lnSpc>
              <a:buFont typeface="+mj-lt"/>
              <a:buAutoNum type="arabicPeriod"/>
            </a:pPr>
            <a:r>
              <a:rPr lang="en-GB" kern="0" dirty="0">
                <a:solidFill>
                  <a:srgbClr val="B3D236"/>
                </a:solidFill>
              </a:rPr>
              <a:t>Listen to them</a:t>
            </a:r>
          </a:p>
          <a:p>
            <a:pPr marL="514350" indent="-514350">
              <a:lnSpc>
                <a:spcPct val="150000"/>
              </a:lnSpc>
              <a:buFont typeface="+mj-lt"/>
              <a:buAutoNum type="arabicPeriod"/>
            </a:pPr>
            <a:r>
              <a:rPr lang="en-GB" kern="0" dirty="0">
                <a:solidFill>
                  <a:srgbClr val="B3D236"/>
                </a:solidFill>
              </a:rPr>
              <a:t>Support them</a:t>
            </a:r>
          </a:p>
          <a:p>
            <a:pPr marL="514350" indent="-514350">
              <a:lnSpc>
                <a:spcPct val="150000"/>
              </a:lnSpc>
              <a:buFont typeface="+mj-lt"/>
              <a:buAutoNum type="arabicPeriod"/>
            </a:pPr>
            <a:endParaRPr lang="en-GB" kern="0" dirty="0">
              <a:solidFill>
                <a:srgbClr val="B3D236"/>
              </a:solidFill>
            </a:endParaRPr>
          </a:p>
          <a:p>
            <a:pPr marL="0" marR="0" lvl="0" indent="0" algn="l" defTabSz="914400" rtl="0" eaLnBrk="1" fontAlgn="auto" latinLnBrk="0" hangingPunct="1">
              <a:lnSpc>
                <a:spcPct val="150000"/>
              </a:lnSpc>
              <a:spcBef>
                <a:spcPts val="0"/>
              </a:spcBef>
              <a:spcAft>
                <a:spcPts val="0"/>
              </a:spcAft>
              <a:buClrTx/>
              <a:buSzTx/>
              <a:buFont typeface="+mj-lt"/>
              <a:buNone/>
              <a:tabLst/>
              <a:defRPr/>
            </a:pPr>
            <a:r>
              <a:rPr lang="en-GB" sz="1200" dirty="0">
                <a:solidFill>
                  <a:srgbClr val="404040"/>
                </a:solidFill>
              </a:rPr>
              <a:t>Read the examples of how some local authorities are raising awareness of Young Carers:</a:t>
            </a:r>
          </a:p>
          <a:p>
            <a:r>
              <a:rPr lang="en-GB" sz="1200" u="sng" dirty="0">
                <a:hlinkClick r:id="rId3"/>
              </a:rPr>
              <a:t>Young Carers Awareness Training</a:t>
            </a:r>
            <a:r>
              <a:rPr lang="en-GB" sz="1200" dirty="0"/>
              <a:t> – for practitioners, student teachers, and probationers - lead by Carers Trust</a:t>
            </a:r>
            <a:endParaRPr lang="en-GB" sz="1200" dirty="0">
              <a:solidFill>
                <a:srgbClr val="404040"/>
              </a:solidFill>
            </a:endParaRPr>
          </a:p>
          <a:p>
            <a:pPr lvl="0"/>
            <a:r>
              <a:rPr lang="en-GB" sz="1200" u="sng" dirty="0">
                <a:hlinkClick r:id="rId4"/>
              </a:rPr>
              <a:t>Carers of Dundee – Support in School</a:t>
            </a:r>
            <a:endParaRPr lang="en-GB" sz="1200" dirty="0"/>
          </a:p>
          <a:p>
            <a:pPr lvl="0"/>
            <a:r>
              <a:rPr lang="en-GB" sz="1200" u="sng" dirty="0">
                <a:hlinkClick r:id="rId5"/>
              </a:rPr>
              <a:t>Podcast</a:t>
            </a:r>
            <a:r>
              <a:rPr lang="en-GB" sz="1200" dirty="0"/>
              <a:t> 2020 - Perth and Kinross Young Carers Awareness Film</a:t>
            </a:r>
          </a:p>
          <a:p>
            <a:pPr lvl="0"/>
            <a:r>
              <a:rPr lang="en-GB" sz="1200" u="sng" dirty="0">
                <a:hlinkClick r:id="rId6"/>
              </a:rPr>
              <a:t>Professionals Pack</a:t>
            </a:r>
            <a:r>
              <a:rPr lang="en-GB" sz="1200" dirty="0"/>
              <a:t>: Working together to support young carers in Perth &amp; Kinross</a:t>
            </a:r>
          </a:p>
          <a:p>
            <a:pPr marL="0" indent="0">
              <a:lnSpc>
                <a:spcPct val="150000"/>
              </a:lnSpc>
              <a:buFont typeface="+mj-lt"/>
              <a:buNone/>
            </a:pPr>
            <a:endParaRPr lang="en-GB" kern="0" dirty="0">
              <a:solidFill>
                <a:srgbClr val="B3D236"/>
              </a:solidFill>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189474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1" dirty="0">
                <a:effectLst/>
                <a:latin typeface="Calibri" panose="020F0502020204030204" pitchFamily="34" charset="0"/>
                <a:ea typeface="Calibri" panose="020F0502020204030204" pitchFamily="34" charset="0"/>
              </a:rPr>
              <a:t>Top tips: once you know a child is a young carer you can support them by:</a:t>
            </a:r>
            <a:endParaRPr lang="en-GB" sz="1800" dirty="0">
              <a:effectLst/>
              <a:latin typeface="Calibri" panose="020F0502020204030204" pitchFamily="34" charset="0"/>
              <a:ea typeface="Calibri" panose="020F0502020204030204" pitchFamily="34" charset="0"/>
            </a:endParaRPr>
          </a:p>
          <a:p>
            <a:pPr marL="342900" lvl="0" indent="-342900" algn="just">
              <a:buFont typeface="Arial" panose="020B0604020202020204" pitchFamily="34" charset="0"/>
              <a:buChar char="•"/>
              <a:tabLst>
                <a:tab pos="2286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being emotionally available to them, being kind and being understanding</a:t>
            </a:r>
          </a:p>
          <a:p>
            <a:pPr marL="342900" lvl="0" indent="-342900" algn="just">
              <a:buFont typeface="Arial" panose="020B0604020202020204" pitchFamily="34" charset="0"/>
              <a:buChar char="•"/>
              <a:tabLst>
                <a:tab pos="2286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showing them that you genuinely care about them through what you say and what you do</a:t>
            </a:r>
          </a:p>
          <a:p>
            <a:pPr marL="342900" lvl="0" indent="-342900" algn="just">
              <a:buFont typeface="Arial" panose="020B0604020202020204" pitchFamily="34" charset="0"/>
              <a:buChar char="•"/>
              <a:tabLst>
                <a:tab pos="2286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proactively building and nurturing a relationship with them, being a mentor to them</a:t>
            </a:r>
          </a:p>
          <a:p>
            <a:pPr marL="342900" lvl="0" indent="-342900" algn="just">
              <a:buFont typeface="Arial" panose="020B0604020202020204" pitchFamily="34" charset="0"/>
              <a:buChar char="•"/>
              <a:tabLst>
                <a:tab pos="2286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listening (with purpose)</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seeking to understand them and their needs (through what they say and how they behave)</a:t>
            </a:r>
          </a:p>
          <a:p>
            <a:pPr marL="342900" lvl="0" indent="-342900" algn="just">
              <a:buFont typeface="Arial" panose="020B0604020202020204" pitchFamily="34" charset="0"/>
              <a:buChar char="•"/>
              <a:tabLst>
                <a:tab pos="2286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prioritising learning and being educationally ambitious for them (even if they aren’t educationally motivated themselves at this moment in time)</a:t>
            </a:r>
          </a:p>
          <a:p>
            <a:pPr marL="342900" lvl="0" indent="-342900" algn="just">
              <a:buFont typeface="Arial" panose="020B0604020202020204" pitchFamily="34" charset="0"/>
              <a:buChar char="•"/>
              <a:tabLst>
                <a:tab pos="2286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proactively creating a safe and predictable learning environment</a:t>
            </a:r>
          </a:p>
          <a:p>
            <a:pPr marL="342900" lvl="0" indent="-342900" algn="just">
              <a:buFont typeface="Arial" panose="020B0604020202020204" pitchFamily="34" charset="0"/>
              <a:buChar char="•"/>
              <a:tabLst>
                <a:tab pos="2286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supporting transitions during the day (activity/person/place) and across the year (moving up/moving on)</a:t>
            </a:r>
          </a:p>
          <a:p>
            <a:pPr marL="342900" lvl="0" indent="-342900" algn="just">
              <a:buFont typeface="Arial" panose="020B0604020202020204" pitchFamily="34" charset="0"/>
              <a:buChar char="•"/>
              <a:tabLst>
                <a:tab pos="2286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if necessary seek out relevant professional learning to better understand and meet young carers needs</a:t>
            </a:r>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3809607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What can the establishment do?</a:t>
            </a:r>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2220330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B3D236"/>
                </a:solidFill>
              </a:rPr>
              <a:t>Encourage </a:t>
            </a:r>
            <a:r>
              <a:rPr lang="en-GB" sz="2800" dirty="0">
                <a:solidFill>
                  <a:srgbClr val="B3D236"/>
                </a:solidFill>
              </a:rPr>
              <a:t>Young Carers to </a:t>
            </a:r>
            <a:r>
              <a:rPr lang="en-GB" sz="3600" dirty="0">
                <a:solidFill>
                  <a:srgbClr val="B3D236"/>
                </a:solidFill>
              </a:rPr>
              <a:t>tell a trusted adult</a:t>
            </a:r>
            <a:br>
              <a:rPr lang="en-GB" sz="4800" dirty="0">
                <a:solidFill>
                  <a:srgbClr val="B3D236"/>
                </a:solidFill>
              </a:rPr>
            </a:br>
            <a:r>
              <a:rPr lang="en-GB" sz="1200" b="0" dirty="0">
                <a:solidFill>
                  <a:schemeClr val="tx1">
                    <a:lumMod val="65000"/>
                    <a:lumOff val="35000"/>
                  </a:schemeClr>
                </a:solidFill>
              </a:rPr>
              <a:t>Use PSE classes or assemblies to raise awareness &amp; encourage young carers to identify themselves</a:t>
            </a:r>
          </a:p>
          <a:p>
            <a:endParaRPr lang="en-GB" sz="1200" b="0" dirty="0">
              <a:solidFill>
                <a:schemeClr val="tx1">
                  <a:lumMod val="65000"/>
                  <a:lumOff val="35000"/>
                </a:schemeClr>
              </a:solidFill>
            </a:endParaRPr>
          </a:p>
          <a:p>
            <a:r>
              <a:rPr lang="en-GB" sz="1200" b="0" dirty="0">
                <a:solidFill>
                  <a:schemeClr val="tx1">
                    <a:lumMod val="65000"/>
                    <a:lumOff val="35000"/>
                  </a:schemeClr>
                </a:solidFill>
              </a:rPr>
              <a:t>Listen</a:t>
            </a:r>
          </a:p>
          <a:p>
            <a:pPr marL="171450" indent="-171450">
              <a:buFont typeface="Arial" panose="020B0604020202020204" pitchFamily="34" charset="0"/>
              <a:buChar char="•"/>
            </a:pPr>
            <a:r>
              <a:rPr lang="en-GB" dirty="0"/>
              <a:t>Encourage young carers to have their say</a:t>
            </a:r>
          </a:p>
          <a:p>
            <a:pPr marL="171450" indent="-171450">
              <a:buFont typeface="Arial" panose="020B0604020202020204" pitchFamily="34" charset="0"/>
              <a:buChar char="•"/>
            </a:pPr>
            <a:r>
              <a:rPr lang="en-GB" dirty="0"/>
              <a:t>Provide opportunities for young carers to influence decisions/change</a:t>
            </a:r>
            <a:endParaRPr lang="en-GB" u="sng" dirty="0">
              <a:hlinkClick r:id="rId3"/>
            </a:endParaRPr>
          </a:p>
          <a:p>
            <a:pPr marL="171450" lvl="0" indent="-171450">
              <a:buFont typeface="Arial" panose="020B0604020202020204" pitchFamily="34" charset="0"/>
              <a:buChar char="•"/>
            </a:pPr>
            <a:r>
              <a:rPr lang="en-GB" dirty="0"/>
              <a:t>For example: surveys or focus groups</a:t>
            </a:r>
            <a:endParaRPr lang="en-GB" dirty="0">
              <a:hlinkClick r:id="rId3"/>
            </a:endParaRPr>
          </a:p>
          <a:p>
            <a:endParaRPr lang="en-GB" sz="1200" b="0" dirty="0">
              <a:solidFill>
                <a:schemeClr val="tx1">
                  <a:lumMod val="65000"/>
                  <a:lumOff val="35000"/>
                </a:schemeClr>
              </a:solidFill>
            </a:endParaRPr>
          </a:p>
          <a:p>
            <a:r>
              <a:rPr lang="en-GB" sz="1200" b="0" dirty="0">
                <a:solidFill>
                  <a:schemeClr val="tx1">
                    <a:lumMod val="65000"/>
                    <a:lumOff val="35000"/>
                  </a:schemeClr>
                </a:solidFill>
              </a:rPr>
              <a:t>Stay connected</a:t>
            </a:r>
          </a:p>
          <a:p>
            <a:r>
              <a:rPr lang="en-GB" kern="0" dirty="0"/>
              <a:t>Proactively engage young carers and parents through:</a:t>
            </a:r>
          </a:p>
          <a:p>
            <a:endParaRPr lang="en-GB" kern="0" dirty="0"/>
          </a:p>
          <a:p>
            <a:pPr marL="342900" indent="-342900">
              <a:buFont typeface="Arial" panose="020B0604020202020204" pitchFamily="34" charset="0"/>
              <a:buChar char="•"/>
            </a:pPr>
            <a:r>
              <a:rPr lang="en-GB" kern="0" dirty="0"/>
              <a:t>Participation activities</a:t>
            </a:r>
          </a:p>
          <a:p>
            <a:pPr marL="342900" indent="-342900">
              <a:buFont typeface="Arial" panose="020B0604020202020204" pitchFamily="34" charset="0"/>
              <a:buChar char="•"/>
            </a:pPr>
            <a:r>
              <a:rPr lang="en-GB" kern="0" dirty="0"/>
              <a:t>Surveys</a:t>
            </a:r>
          </a:p>
          <a:p>
            <a:pPr marL="342900" indent="-342900">
              <a:buFont typeface="Arial" panose="020B0604020202020204" pitchFamily="34" charset="0"/>
              <a:buChar char="•"/>
            </a:pPr>
            <a:r>
              <a:rPr lang="en-GB" kern="0" dirty="0"/>
              <a:t>Information/open nights</a:t>
            </a:r>
          </a:p>
          <a:p>
            <a:pPr marL="342900" indent="-342900">
              <a:buFont typeface="Arial" panose="020B0604020202020204" pitchFamily="34" charset="0"/>
              <a:buChar char="•"/>
            </a:pPr>
            <a:r>
              <a:rPr lang="en-GB" kern="0" dirty="0"/>
              <a:t>Invite local Young Carers Service to school to deliver training or have drop in sessions. </a:t>
            </a:r>
          </a:p>
          <a:p>
            <a:endParaRPr lang="en-GB" sz="1200" b="0" dirty="0">
              <a:solidFill>
                <a:schemeClr val="tx1">
                  <a:lumMod val="65000"/>
                  <a:lumOff val="3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lumMod val="65000"/>
                    <a:lumOff val="35000"/>
                  </a:schemeClr>
                </a:solidFill>
              </a:rPr>
              <a:t>Plan ahead</a:t>
            </a:r>
            <a:endParaRPr lang="en-GB" dirty="0"/>
          </a:p>
          <a:p>
            <a:pPr marL="342900" indent="-342900">
              <a:buFont typeface="Arial" panose="020B0604020202020204" pitchFamily="34" charset="0"/>
              <a:buChar char="•"/>
            </a:pPr>
            <a:r>
              <a:rPr lang="en-GB" kern="0" dirty="0"/>
              <a:t>Know who is responsible for completing the Young Carer Statement and how to contact them.</a:t>
            </a:r>
          </a:p>
          <a:p>
            <a:pPr marL="342900" indent="-342900">
              <a:buFont typeface="Arial" panose="020B0604020202020204" pitchFamily="34" charset="0"/>
              <a:buChar char="•"/>
            </a:pPr>
            <a:r>
              <a:rPr lang="en-GB" kern="0" dirty="0"/>
              <a:t>Have Personalised Emergency Information to hand</a:t>
            </a:r>
          </a:p>
          <a:p>
            <a:pPr marL="342900" indent="-342900">
              <a:buFont typeface="Arial" panose="020B0604020202020204" pitchFamily="34" charset="0"/>
              <a:buChar char="•"/>
            </a:pPr>
            <a:r>
              <a:rPr lang="en-GB" kern="0" dirty="0"/>
              <a:t>Have Signposting information for young carers and their families readily available such as a Young Carer Service.</a:t>
            </a:r>
          </a:p>
        </p:txBody>
      </p:sp>
      <p:sp>
        <p:nvSpPr>
          <p:cNvPr id="4" name="Slide Number Placeholder 3"/>
          <p:cNvSpPr>
            <a:spLocks noGrp="1"/>
          </p:cNvSpPr>
          <p:nvPr>
            <p:ph type="sldNum" sz="quarter" idx="5"/>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3983126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Change the narrative about having caring responsibilities:</a:t>
            </a:r>
          </a:p>
          <a:p>
            <a:pPr algn="just"/>
            <a:r>
              <a:rPr lang="en-GB" sz="1800" dirty="0">
                <a:effectLst/>
                <a:latin typeface="Calibri" panose="020F0502020204030204" pitchFamily="34" charset="0"/>
                <a:ea typeface="Calibri" panose="020F0502020204030204" pitchFamily="34" charset="0"/>
              </a:rPr>
              <a:t> </a:t>
            </a:r>
          </a:p>
          <a:p>
            <a:pPr marL="342900" lvl="0" indent="-342900" algn="just">
              <a:buFont typeface="Arial" panose="020B0604020202020204" pitchFamily="34" charset="0"/>
              <a:buChar char="•"/>
              <a:tabLst>
                <a:tab pos="228600" algn="l"/>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Celebrate</a:t>
            </a:r>
            <a:r>
              <a:rPr lang="en-GB" sz="1800" dirty="0">
                <a:effectLst/>
                <a:latin typeface="Calibri" panose="020F0502020204030204" pitchFamily="34" charset="0"/>
                <a:ea typeface="Calibri" panose="020F0502020204030204" pitchFamily="34" charset="0"/>
                <a:cs typeface="Times New Roman" panose="02020603050405020304" pitchFamily="18" charset="0"/>
              </a:rPr>
              <a:t> Young Carers and value the care they provide – perhaps have a recognition award for young carers</a:t>
            </a:r>
          </a:p>
          <a:p>
            <a:pPr marL="342900" lvl="0" indent="-342900" algn="just">
              <a:buFont typeface="Arial" panose="020B0604020202020204" pitchFamily="34" charset="0"/>
              <a:buChar char="•"/>
              <a:tabLst>
                <a:tab pos="228600" algn="l"/>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Destigmatise</a:t>
            </a:r>
            <a:r>
              <a:rPr lang="en-GB" sz="1800" dirty="0">
                <a:effectLst/>
                <a:latin typeface="Calibri" panose="020F0502020204030204" pitchFamily="34" charset="0"/>
                <a:ea typeface="Calibri" panose="020F0502020204030204" pitchFamily="34" charset="0"/>
                <a:cs typeface="Times New Roman" panose="02020603050405020304" pitchFamily="18" charset="0"/>
              </a:rPr>
              <a:t> ‘caring’ to reduce fear, bullying, or embarrassment</a:t>
            </a:r>
          </a:p>
          <a:p>
            <a:pPr marL="342900" lvl="0" indent="-342900" algn="just">
              <a:buFont typeface="Arial" panose="020B0604020202020204" pitchFamily="34" charset="0"/>
              <a:buChar char="•"/>
              <a:tabLst>
                <a:tab pos="228600" algn="l"/>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Normalise</a:t>
            </a:r>
            <a:r>
              <a:rPr lang="en-GB" sz="1800" dirty="0">
                <a:effectLst/>
                <a:latin typeface="Calibri" panose="020F0502020204030204" pitchFamily="34" charset="0"/>
                <a:ea typeface="Calibri" panose="020F0502020204030204" pitchFamily="34" charset="0"/>
                <a:cs typeface="Times New Roman" panose="02020603050405020304" pitchFamily="18" charset="0"/>
              </a:rPr>
              <a:t> talking about ‘caring’ to encourage young carers to come forward </a:t>
            </a:r>
          </a:p>
          <a:p>
            <a:pPr marL="342900" lvl="0" indent="-342900" algn="just">
              <a:buFont typeface="Arial" panose="020B0604020202020204" pitchFamily="34" charset="0"/>
              <a:buChar char="•"/>
              <a:tabLst>
                <a:tab pos="228600" algn="l"/>
                <a:tab pos="457200"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Recognise</a:t>
            </a:r>
            <a:r>
              <a:rPr lang="en-GB" sz="1800" dirty="0">
                <a:effectLst/>
                <a:latin typeface="Calibri" panose="020F0502020204030204" pitchFamily="34" charset="0"/>
                <a:ea typeface="Calibri" panose="020F0502020204030204" pitchFamily="34" charset="0"/>
                <a:cs typeface="Times New Roman" panose="02020603050405020304" pitchFamily="18" charset="0"/>
              </a:rPr>
              <a:t> our role as part of the supportive scaffolding for young carers and be proud!</a:t>
            </a:r>
          </a:p>
          <a:p>
            <a:pPr algn="just"/>
            <a:r>
              <a:rPr lang="en-GB" sz="1800" b="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algn="just"/>
            <a:r>
              <a:rPr lang="en-GB" sz="1800" dirty="0">
                <a:effectLst/>
                <a:latin typeface="Calibri" panose="020F0502020204030204" pitchFamily="34" charset="0"/>
                <a:ea typeface="Calibri" panose="020F0502020204030204" pitchFamily="34" charset="0"/>
              </a:rPr>
              <a:t>Play the film (3 min) Explain this could be used in assemblies</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1775623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Specifically for young carers educational establishments can:</a:t>
            </a:r>
          </a:p>
          <a:p>
            <a:endParaRPr lang="en-GB" sz="1200" dirty="0"/>
          </a:p>
          <a:p>
            <a:r>
              <a:rPr lang="en-GB" sz="1800" dirty="0">
                <a:solidFill>
                  <a:srgbClr val="B3D236"/>
                </a:solidFill>
              </a:rPr>
              <a:t>Develop or update a </a:t>
            </a:r>
            <a:r>
              <a:rPr lang="en-GB" sz="3200" dirty="0">
                <a:solidFill>
                  <a:srgbClr val="B3D236"/>
                </a:solidFill>
              </a:rPr>
              <a:t>Young Carer Policy or Charter</a:t>
            </a:r>
            <a:br>
              <a:rPr lang="en-GB" sz="3600" dirty="0">
                <a:solidFill>
                  <a:srgbClr val="B3D236"/>
                </a:solidFill>
              </a:rPr>
            </a:br>
            <a:r>
              <a:rPr lang="en-GB" sz="1200" b="0" dirty="0">
                <a:solidFill>
                  <a:schemeClr val="tx1">
                    <a:lumMod val="65000"/>
                    <a:lumOff val="35000"/>
                  </a:schemeClr>
                </a:solidFill>
              </a:rPr>
              <a:t>Work with colleagues and young carers to update or develop a specific young carer policy or charter for your education setting.</a:t>
            </a:r>
            <a:br>
              <a:rPr lang="en-GB" sz="1200" b="0" dirty="0">
                <a:solidFill>
                  <a:schemeClr val="tx1">
                    <a:lumMod val="65000"/>
                    <a:lumOff val="35000"/>
                  </a:schemeClr>
                </a:solidFill>
              </a:rPr>
            </a:br>
            <a:br>
              <a:rPr lang="en-GB" sz="1200" b="0" dirty="0">
                <a:solidFill>
                  <a:schemeClr val="tx1">
                    <a:lumMod val="65000"/>
                    <a:lumOff val="35000"/>
                  </a:schemeClr>
                </a:solidFill>
              </a:rPr>
            </a:br>
            <a:r>
              <a:rPr lang="en-GB" sz="1800" dirty="0">
                <a:solidFill>
                  <a:srgbClr val="B3D236"/>
                </a:solidFill>
              </a:rPr>
              <a:t>Create a </a:t>
            </a:r>
            <a:r>
              <a:rPr lang="en-GB" sz="2800" dirty="0">
                <a:solidFill>
                  <a:srgbClr val="B3D236"/>
                </a:solidFill>
              </a:rPr>
              <a:t>Young Carer notice board</a:t>
            </a:r>
            <a:br>
              <a:rPr lang="en-GB" sz="4800" dirty="0">
                <a:solidFill>
                  <a:srgbClr val="B3D236"/>
                </a:solidFill>
              </a:rPr>
            </a:br>
            <a:r>
              <a:rPr lang="en-GB" sz="1200" b="0" dirty="0">
                <a:solidFill>
                  <a:schemeClr val="tx1">
                    <a:lumMod val="65000"/>
                    <a:lumOff val="35000"/>
                  </a:schemeClr>
                </a:solidFill>
              </a:rPr>
              <a:t>Work with young carers in your education setting to create a young carer notice board with information this will help destigmatise caring.  </a:t>
            </a:r>
            <a:br>
              <a:rPr lang="en-GB" sz="1200" b="0" dirty="0">
                <a:solidFill>
                  <a:schemeClr val="tx1">
                    <a:lumMod val="65000"/>
                    <a:lumOff val="35000"/>
                  </a:schemeClr>
                </a:solidFill>
              </a:rPr>
            </a:br>
            <a:br>
              <a:rPr lang="en-GB" sz="1200" b="0" dirty="0">
                <a:solidFill>
                  <a:schemeClr val="tx1">
                    <a:lumMod val="65000"/>
                    <a:lumOff val="35000"/>
                  </a:schemeClr>
                </a:solidFill>
              </a:rPr>
            </a:br>
            <a:r>
              <a:rPr lang="en-GB" sz="1800" dirty="0">
                <a:solidFill>
                  <a:srgbClr val="B3D236"/>
                </a:solidFill>
              </a:rPr>
              <a:t>Nominate a </a:t>
            </a:r>
            <a:r>
              <a:rPr lang="en-GB" sz="3200" dirty="0">
                <a:solidFill>
                  <a:srgbClr val="B3D236"/>
                </a:solidFill>
              </a:rPr>
              <a:t>Young Carer Champion</a:t>
            </a:r>
            <a:br>
              <a:rPr lang="en-GB" sz="3600" dirty="0">
                <a:solidFill>
                  <a:srgbClr val="B3D236"/>
                </a:solidFill>
              </a:rPr>
            </a:br>
            <a:r>
              <a:rPr lang="en-GB" sz="1200" b="0" dirty="0">
                <a:solidFill>
                  <a:schemeClr val="tx1">
                    <a:lumMod val="65000"/>
                    <a:lumOff val="35000"/>
                  </a:schemeClr>
                </a:solidFill>
                <a:latin typeface="+mn-lt"/>
              </a:rPr>
              <a:t>A Young Carers Champion is a member of staff who is the link between the education setting and young carer service, local authorities and other organisations.</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225465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b="1" dirty="0">
                <a:effectLst/>
                <a:latin typeface="Calibri" panose="020F0502020204030204" pitchFamily="34" charset="0"/>
                <a:ea typeface="Calibri" panose="020F0502020204030204" pitchFamily="34" charset="0"/>
              </a:rPr>
              <a:t>Other practical ideas:</a:t>
            </a:r>
            <a:endParaRPr lang="en-GB" sz="1800" dirty="0">
              <a:effectLst/>
              <a:latin typeface="Calibri" panose="020F0502020204030204" pitchFamily="34" charset="0"/>
              <a:ea typeface="Calibri" panose="020F0502020204030204" pitchFamily="34" charset="0"/>
            </a:endParaRP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Information leaflet about  local young carer support available for young carers</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Promote Young Carer Card </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Promote Young Scot Young Carer Entitlement, Young Carer Wallet, Young Scot Card</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Start a young carer group </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Be flexible around deadlines for homework and lateness – provide guidelines for teachers</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Provide a quiet area to study before and/or after school</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Provide flexibility re location and timing of parent meetings where possible</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Provide advice about transport to school if this is an issue</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SQA</a:t>
            </a:r>
            <a:r>
              <a:rPr lang="en-GB" sz="1800" dirty="0">
                <a:effectLst/>
                <a:latin typeface="Calibri" panose="020F0502020204030204" pitchFamily="34" charset="0"/>
                <a:ea typeface="Calibri" panose="020F0502020204030204" pitchFamily="34" charset="0"/>
                <a:cs typeface="Times New Roman" panose="02020603050405020304" pitchFamily="18" charset="0"/>
              </a:rPr>
              <a:t> exceptional circumstances requests if necessary</a:t>
            </a:r>
          </a:p>
          <a:p>
            <a:pPr marL="342900" lvl="0" indent="-342900" algn="just">
              <a:buFont typeface="Arial" panose="020B0604020202020204" pitchFamily="34" charset="0"/>
              <a:buChar char="•"/>
              <a:tabLst>
                <a:tab pos="228600" algn="l"/>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school nurse service may be able to help with health and wellbeing issues</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4154012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Things that help ALL learners including young carers:</a:t>
            </a:r>
          </a:p>
          <a:p>
            <a:pPr marL="0" indent="0">
              <a:buFont typeface="Arial" panose="020B0604020202020204" pitchFamily="34" charset="0"/>
              <a:buNone/>
            </a:pPr>
            <a:endParaRPr lang="en-GB" dirty="0"/>
          </a:p>
          <a:p>
            <a:pPr marL="285750" lvl="0" indent="-285750">
              <a:lnSpc>
                <a:spcPct val="200000"/>
              </a:lnSpc>
              <a:buFont typeface="Arial" panose="020B0604020202020204" pitchFamily="34" charset="0"/>
              <a:buChar char="•"/>
            </a:pPr>
            <a:r>
              <a:rPr lang="en-GB" sz="1200" dirty="0"/>
              <a:t>creating calm, safe learning environments where young carers rights are recognised and realised</a:t>
            </a:r>
          </a:p>
          <a:p>
            <a:pPr marL="285750" lvl="0" indent="-285750">
              <a:lnSpc>
                <a:spcPct val="200000"/>
              </a:lnSpc>
              <a:buFont typeface="Arial" panose="020B0604020202020204" pitchFamily="34" charset="0"/>
              <a:buChar char="•"/>
            </a:pPr>
            <a:r>
              <a:rPr lang="en-GB" sz="1200" dirty="0"/>
              <a:t>providing staff with time, space and opportunity to develop kind, supportive </a:t>
            </a:r>
            <a:r>
              <a:rPr lang="en-GB" sz="1200" b="1" dirty="0"/>
              <a:t>relationships</a:t>
            </a:r>
            <a:r>
              <a:rPr lang="en-GB" sz="1200" dirty="0"/>
              <a:t> with young carers</a:t>
            </a:r>
          </a:p>
          <a:p>
            <a:pPr marL="285750" lvl="0" indent="-285750">
              <a:lnSpc>
                <a:spcPct val="200000"/>
              </a:lnSpc>
              <a:buFont typeface="Arial" panose="020B0604020202020204" pitchFamily="34" charset="0"/>
              <a:buChar char="•"/>
            </a:pPr>
            <a:r>
              <a:rPr lang="en-GB" sz="1200" dirty="0"/>
              <a:t>prioritising and maximising effective </a:t>
            </a:r>
            <a:r>
              <a:rPr lang="en-GB" sz="1200" b="1" dirty="0"/>
              <a:t>universal supports and inclusive practice</a:t>
            </a:r>
            <a:endParaRPr lang="en-GB" sz="1200" dirty="0"/>
          </a:p>
          <a:p>
            <a:pPr marL="285750" lvl="0" indent="-285750">
              <a:lnSpc>
                <a:spcPct val="200000"/>
              </a:lnSpc>
              <a:buFont typeface="Arial" panose="020B0604020202020204" pitchFamily="34" charset="0"/>
              <a:buChar char="•"/>
            </a:pPr>
            <a:r>
              <a:rPr lang="en-GB" sz="1200" dirty="0"/>
              <a:t>recognising and addressing any and all </a:t>
            </a:r>
            <a:r>
              <a:rPr lang="en-GB" sz="1200" b="1" dirty="0"/>
              <a:t>additional support needs </a:t>
            </a:r>
            <a:r>
              <a:rPr lang="en-GB" sz="1200" dirty="0"/>
              <a:t>of their young carers</a:t>
            </a:r>
          </a:p>
          <a:p>
            <a:pPr marL="285750" lvl="0" indent="-285750">
              <a:lnSpc>
                <a:spcPct val="200000"/>
              </a:lnSpc>
              <a:buFont typeface="Arial" panose="020B0604020202020204" pitchFamily="34" charset="0"/>
              <a:buChar char="•"/>
            </a:pPr>
            <a:r>
              <a:rPr lang="en-GB" sz="1200" dirty="0"/>
              <a:t>ensuring school policies and practice prioritise </a:t>
            </a:r>
            <a:r>
              <a:rPr lang="en-GB" sz="1200" b="1" dirty="0"/>
              <a:t>relationships and explicitly recognise young carers</a:t>
            </a:r>
            <a:endParaRPr lang="en-GB" sz="1200" dirty="0"/>
          </a:p>
          <a:p>
            <a:pPr marL="285750" indent="-285750">
              <a:lnSpc>
                <a:spcPct val="200000"/>
              </a:lnSpc>
              <a:buFont typeface="Arial" panose="020B0604020202020204" pitchFamily="34" charset="0"/>
              <a:buChar char="•"/>
            </a:pPr>
            <a:r>
              <a:rPr lang="en-GB" sz="1200" dirty="0"/>
              <a:t>recognising that young carers may need more support, for longer, and this might occasionally be intensive</a:t>
            </a:r>
          </a:p>
          <a:p>
            <a:pPr marL="285750" indent="-285750">
              <a:lnSpc>
                <a:spcPct val="200000"/>
              </a:lnSpc>
              <a:buFont typeface="Arial" panose="020B0604020202020204" pitchFamily="34" charset="0"/>
              <a:buChar char="•"/>
            </a:pPr>
            <a:r>
              <a:rPr lang="en-GB" sz="1200" dirty="0"/>
              <a:t>engaging with other supporting services for </a:t>
            </a:r>
            <a:r>
              <a:rPr lang="en-GB" sz="1200" b="1" dirty="0"/>
              <a:t>universal</a:t>
            </a:r>
            <a:r>
              <a:rPr lang="en-GB" sz="1200" dirty="0"/>
              <a:t> </a:t>
            </a:r>
            <a:r>
              <a:rPr lang="en-GB" sz="1200" b="1" dirty="0"/>
              <a:t>family</a:t>
            </a:r>
            <a:r>
              <a:rPr lang="en-GB" sz="1200" dirty="0"/>
              <a:t> support potentially providing a place for this</a:t>
            </a:r>
          </a:p>
          <a:p>
            <a:pPr marL="285750" indent="-285750">
              <a:lnSpc>
                <a:spcPct val="200000"/>
              </a:lnSpc>
              <a:buFont typeface="Arial" panose="020B0604020202020204" pitchFamily="34" charset="0"/>
              <a:buChar char="•"/>
            </a:pPr>
            <a:r>
              <a:rPr lang="en-GB" sz="1200" dirty="0"/>
              <a:t>be able to </a:t>
            </a:r>
            <a:r>
              <a:rPr lang="en-GB" sz="1200" b="1" dirty="0"/>
              <a:t>signpost</a:t>
            </a:r>
            <a:r>
              <a:rPr lang="en-GB" sz="1200" dirty="0"/>
              <a:t> young carers and their families </a:t>
            </a:r>
            <a:r>
              <a:rPr lang="en-GB" sz="1200" b="1" dirty="0"/>
              <a:t>to</a:t>
            </a:r>
            <a:r>
              <a:rPr lang="en-GB" sz="1200" dirty="0"/>
              <a:t> other appropriate services and organisations when more </a:t>
            </a:r>
            <a:r>
              <a:rPr lang="en-GB" sz="1200" b="1" dirty="0"/>
              <a:t>targeted support </a:t>
            </a:r>
            <a:r>
              <a:rPr lang="en-GB" sz="1200" dirty="0"/>
              <a:t>is needed</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1721722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dirty="0"/>
              <a:t>Remember we aren’t alone</a:t>
            </a:r>
            <a:br>
              <a:rPr lang="en-GB" sz="1800" dirty="0"/>
            </a:br>
            <a:br>
              <a:rPr lang="en-GB" sz="1800" dirty="0"/>
            </a:br>
            <a:r>
              <a:rPr lang="en-GB" sz="2800" dirty="0">
                <a:solidFill>
                  <a:srgbClr val="B3D236"/>
                </a:solidFill>
              </a:rPr>
              <a:t>Work in partnership </a:t>
            </a:r>
            <a:r>
              <a:rPr lang="en-GB" sz="2000" dirty="0">
                <a:solidFill>
                  <a:srgbClr val="B3D236"/>
                </a:solidFill>
                <a:latin typeface="+mn-lt"/>
              </a:rPr>
              <a:t>with </a:t>
            </a:r>
            <a:r>
              <a:rPr lang="en-GB" sz="2800" dirty="0">
                <a:solidFill>
                  <a:srgbClr val="B3D236"/>
                </a:solidFill>
                <a:latin typeface="+mn-lt"/>
              </a:rPr>
              <a:t>young carer services</a:t>
            </a:r>
            <a:br>
              <a:rPr lang="en-GB" sz="2800" dirty="0">
                <a:solidFill>
                  <a:srgbClr val="B3D236"/>
                </a:solidFill>
              </a:rPr>
            </a:br>
            <a:r>
              <a:rPr lang="en-GB" sz="1200" b="0" dirty="0">
                <a:solidFill>
                  <a:schemeClr val="tx1">
                    <a:lumMod val="65000"/>
                    <a:lumOff val="35000"/>
                  </a:schemeClr>
                </a:solidFill>
              </a:rPr>
              <a:t>Invite a local young carers service to the school for drop in or assemblies raise awareness</a:t>
            </a:r>
            <a:br>
              <a:rPr lang="en-GB" sz="1200" b="0" dirty="0">
                <a:solidFill>
                  <a:schemeClr val="tx1">
                    <a:lumMod val="65000"/>
                    <a:lumOff val="35000"/>
                  </a:schemeClr>
                </a:solidFill>
              </a:rPr>
            </a:br>
            <a:br>
              <a:rPr lang="en-GB" sz="1800" dirty="0"/>
            </a:br>
            <a:r>
              <a:rPr lang="en-GB" sz="2800" dirty="0">
                <a:solidFill>
                  <a:srgbClr val="B3D236"/>
                </a:solidFill>
              </a:rPr>
              <a:t>Raise awareness </a:t>
            </a:r>
            <a:r>
              <a:rPr lang="en-GB" sz="1800" dirty="0">
                <a:solidFill>
                  <a:srgbClr val="B3D236"/>
                </a:solidFill>
              </a:rPr>
              <a:t>in the learning community</a:t>
            </a:r>
            <a:br>
              <a:rPr lang="en-GB" sz="1800" dirty="0">
                <a:solidFill>
                  <a:srgbClr val="B3D236"/>
                </a:solidFill>
              </a:rPr>
            </a:br>
            <a:r>
              <a:rPr lang="en-GB" sz="1200" b="0" dirty="0">
                <a:solidFill>
                  <a:schemeClr val="tx1">
                    <a:lumMod val="65000"/>
                    <a:lumOff val="35000"/>
                  </a:schemeClr>
                </a:solidFill>
              </a:rPr>
              <a:t>Build empathy and understanding by defining and explaining to learners, parents and partners exactly what young carers do</a:t>
            </a:r>
          </a:p>
          <a:p>
            <a:endParaRPr lang="en-GB" sz="1200" b="0" dirty="0">
              <a:solidFill>
                <a:schemeClr val="tx1">
                  <a:lumMod val="65000"/>
                  <a:lumOff val="35000"/>
                </a:schemeClr>
              </a:solidFill>
            </a:endParaRPr>
          </a:p>
          <a:p>
            <a:pPr lvl="0"/>
            <a:r>
              <a:rPr lang="en-GB" sz="1200" dirty="0">
                <a:solidFill>
                  <a:srgbClr val="404040"/>
                </a:solidFill>
              </a:rPr>
              <a:t>These two films are good for use in PSE lessons or assemblies (No need to play unless you have time for them)</a:t>
            </a:r>
          </a:p>
          <a:p>
            <a:pPr lvl="0"/>
            <a:endParaRPr lang="en-GB" sz="1200" dirty="0">
              <a:solidFill>
                <a:srgbClr val="404040"/>
              </a:solidFill>
            </a:endParaRPr>
          </a:p>
          <a:p>
            <a:pPr lvl="0"/>
            <a:r>
              <a:rPr lang="en-GB" sz="1200" dirty="0">
                <a:solidFill>
                  <a:srgbClr val="404040"/>
                </a:solidFill>
              </a:rPr>
              <a:t>Many Young Carer Services offer to run an Assembly or support PSE classes</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3609440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Ask the questions:</a:t>
            </a:r>
          </a:p>
          <a:p>
            <a:pPr algn="just"/>
            <a:r>
              <a:rPr lang="en-GB" sz="1800" dirty="0">
                <a:effectLst/>
                <a:latin typeface="Calibri" panose="020F0502020204030204" pitchFamily="34" charset="0"/>
                <a:ea typeface="Calibri" panose="020F0502020204030204" pitchFamily="34" charset="0"/>
              </a:rPr>
              <a:t>Do you know who/where your local Young Carers Service is?</a:t>
            </a:r>
          </a:p>
          <a:p>
            <a:pPr algn="just"/>
            <a:r>
              <a:rPr lang="en-GB" sz="1800" dirty="0">
                <a:effectLst/>
                <a:latin typeface="Calibri" panose="020F0502020204030204" pitchFamily="34" charset="0"/>
                <a:ea typeface="Calibri" panose="020F0502020204030204" pitchFamily="34" charset="0"/>
              </a:rPr>
              <a:t>Do you know how to access them?</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1869246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a:effectLst/>
                <a:latin typeface="Calibri" panose="020F0502020204030204" pitchFamily="34" charset="0"/>
                <a:ea typeface="Calibri" panose="020F0502020204030204" pitchFamily="34" charset="0"/>
              </a:rPr>
              <a:t>Module 3 Ways of supporting young carers through Circles of Support and in more practical ways.</a:t>
            </a:r>
            <a:endParaRPr lang="en-GB"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968979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800" dirty="0">
                <a:effectLst/>
                <a:latin typeface="Calibri" panose="020F0502020204030204" pitchFamily="34" charset="0"/>
                <a:ea typeface="Calibri" panose="020F0502020204030204" pitchFamily="34" charset="0"/>
              </a:rPr>
              <a:t>Based on today’s professional learning:</a:t>
            </a:r>
          </a:p>
          <a:p>
            <a:pPr marL="342900" lvl="0" indent="-342900" algn="jus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will you, as an individual, do differently?</a:t>
            </a:r>
          </a:p>
          <a:p>
            <a:pPr marL="342900" lvl="0" indent="-342900" algn="jus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will your school do differently?</a:t>
            </a:r>
          </a:p>
          <a:p>
            <a:pPr marL="342900" lvl="0" indent="-342900" algn="just">
              <a:buFont typeface="Arial" panose="020B0604020202020204" pitchFamily="34" charset="0"/>
              <a:buChar char="•"/>
              <a:tabLst>
                <a:tab pos="45720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How will you help your learning community do things differently?</a:t>
            </a:r>
          </a:p>
          <a:p>
            <a:endParaRPr lang="en-GB"/>
          </a:p>
        </p:txBody>
      </p:sp>
      <p:sp>
        <p:nvSpPr>
          <p:cNvPr id="4" name="Slide Number Placeholder 3"/>
          <p:cNvSpPr>
            <a:spLocks noGrp="1"/>
          </p:cNvSpPr>
          <p:nvPr>
            <p:ph type="sldNum" sz="quarter" idx="5"/>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183438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Young carers describing themselves in education</a:t>
            </a:r>
          </a:p>
        </p:txBody>
      </p:sp>
      <p:sp>
        <p:nvSpPr>
          <p:cNvPr id="4" name="Slide Number Placeholder 3"/>
          <p:cNvSpPr>
            <a:spLocks noGrp="1"/>
          </p:cNvSpPr>
          <p:nvPr>
            <p:ph type="sldNum" sz="quarter" idx="5"/>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1302459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0" dirty="0">
                <a:solidFill>
                  <a:srgbClr val="00C4C4"/>
                </a:solidFill>
                <a:latin typeface="+mj-lt"/>
                <a:ea typeface="Comic Sans MS"/>
                <a:cs typeface="Comic Sans MS"/>
                <a:sym typeface="Comic Sans MS"/>
              </a:rPr>
              <a:t>Young Carers need a ‘Circle of Support’ because we’ve talked about why they can be hidden, why they can feel isolated, they feel no want understands.  The feel they may not have an adult they can talk to.  They find it hard to maintain friendships or even make friends, they talk about feeling isolated and lonely as part of their caring role. Many of them may </a:t>
            </a:r>
            <a:r>
              <a:rPr lang="en-GB" dirty="0">
                <a:solidFill>
                  <a:srgbClr val="404040"/>
                </a:solidFill>
              </a:rPr>
              <a:t>not have spare time to play, socialise</a:t>
            </a:r>
            <a:r>
              <a:rPr lang="en-GB" sz="1200" b="0" kern="0" dirty="0">
                <a:solidFill>
                  <a:srgbClr val="00C4C4"/>
                </a:solidFill>
                <a:latin typeface="+mj-lt"/>
                <a:ea typeface="Comic Sans MS"/>
                <a:cs typeface="Comic Sans MS"/>
                <a:sym typeface="Comic Sans MS"/>
              </a:rPr>
              <a:t> </a:t>
            </a:r>
            <a:r>
              <a:rPr lang="en-GB" dirty="0">
                <a:solidFill>
                  <a:srgbClr val="404040"/>
                </a:solidFill>
              </a:rPr>
              <a:t>or do sports and hobbies that they enjoy.  The may have outcomes that show they want to do these things but due to caring responsibilities they have been unable to.</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3796568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massive ‘potential’ Circle of Support around a young carer who can come from parent's, carers, friends or wider family.  It can also be from Allied Health Professionals, Occupational Therapists, Health Visitors, Mental Health Support Worker, it could be the family Doctor or an Addiction Service Worker.  Then we look to other agencies is there a </a:t>
            </a:r>
            <a:r>
              <a:rPr lang="en-GB" dirty="0" err="1"/>
              <a:t>Safeguarder</a:t>
            </a:r>
            <a:r>
              <a:rPr lang="en-GB" dirty="0"/>
              <a:t>, Advocacy Worker, Third Sector Partner or Social Worker.  Balancing the young carer is the Young Carers Service, there is a Young Carers Service in every local authority area and is this someone who can support the young carer.  Is there Youth Workers, Family Learning, Community Learning or Family Support available.  We also want to look at class teachers who sees the young person every day or registration teachers, Head Teacher, Guidance Staff, Young Carer Co-Ordinator in the school or is it a member of Pupil Support Staff, Early Years Worker or a School Nurse who the young person really trusts. Or is it the Home School Link Worker who has an idea of what is going on with home life.</a:t>
            </a:r>
          </a:p>
          <a:p>
            <a:r>
              <a:rPr lang="en-GB" sz="1200" dirty="0"/>
              <a:t>Everyone who is connected to a Young Carer can play a part in their circle of support.  How we work together is really important!</a:t>
            </a:r>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65057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ways we can support young carers in education and most of these will be at a universal level.  So how can a classroom practitioner or someone who works with a young person around the school support a young carer? Well by building a relationship with them, by showing compassion, kindness and by connecting with that young person on a daily basis. So, what we can try to do is use that relationship to provide wellbeing support, learning support or actual practical support.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whole school can also be doing things that can support young carers.  They can be looking at the culture and ethos that support wellbeing and learning generally.  They can make sure their </a:t>
            </a:r>
            <a:r>
              <a:rPr lang="en-GB" kern="0" dirty="0"/>
              <a:t>policies and procedures support inclusive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kern="0" dirty="0"/>
              <a:t>The leadership in the school can make sure there is professional learning like this learning available to staff and that’s all staff, teaching and support staff.  But we also know that staff need to feel well themselves and if they do then they can support their learners including young carers.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kern="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kern="0" dirty="0"/>
              <a:t>There is also a responsibility on the local authority to provide infrastructure support and where needed advice and guidance for schools, for families and for young carers.  They will be the people if more than one service so for example if education is needed, then they will coordinate resourcing across services and ultimately they will be the people responsible for making sure all this works for young carers.</a:t>
            </a: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649941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reflection to what you have just heard what do you see in practice happening in your setting that supports Young Carers in these areas? And more importantly what don’t you see?</a:t>
            </a:r>
          </a:p>
          <a:p>
            <a:r>
              <a:rPr lang="en-GB" dirty="0"/>
              <a:t>Discuss</a:t>
            </a:r>
          </a:p>
        </p:txBody>
      </p:sp>
      <p:sp>
        <p:nvSpPr>
          <p:cNvPr id="4" name="Slide Number Placeholder 3"/>
          <p:cNvSpPr>
            <a:spLocks noGrp="1"/>
          </p:cNvSpPr>
          <p:nvPr>
            <p:ph type="sldNum" sz="quarter" idx="5"/>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4038588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practical support can we offer Young Carers.</a:t>
            </a:r>
          </a:p>
          <a:p>
            <a:endParaRPr lang="en-GB" dirty="0"/>
          </a:p>
          <a:p>
            <a:r>
              <a:rPr lang="en-GB" dirty="0"/>
              <a:t>Play the film (</a:t>
            </a:r>
            <a:r>
              <a:rPr lang="en-GB" dirty="0" err="1"/>
              <a:t>17mins</a:t>
            </a:r>
            <a:r>
              <a:rPr lang="en-GB" dirty="0"/>
              <a:t>)</a:t>
            </a:r>
          </a:p>
        </p:txBody>
      </p:sp>
      <p:sp>
        <p:nvSpPr>
          <p:cNvPr id="4" name="Slide Number Placeholder 3"/>
          <p:cNvSpPr>
            <a:spLocks noGrp="1"/>
          </p:cNvSpPr>
          <p:nvPr>
            <p:ph type="sldNum" sz="quarter" idx="5"/>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107913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When we get it right</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We make a big difference to young carers lives</a:t>
            </a:r>
          </a:p>
          <a:p>
            <a:pPr algn="just"/>
            <a:r>
              <a:rPr lang="en-US" sz="1800" dirty="0">
                <a:effectLst/>
                <a:latin typeface="Calibri" panose="020F0502020204030204" pitchFamily="34" charset="0"/>
                <a:ea typeface="Calibri" panose="020F0502020204030204" pitchFamily="34" charset="0"/>
              </a:rPr>
              <a:t>Read the quotes</a:t>
            </a:r>
            <a:endParaRPr lang="en-GB" sz="1800" dirty="0">
              <a:effectLst/>
              <a:latin typeface="Calibri" panose="020F0502020204030204" pitchFamily="34" charset="0"/>
              <a:ea typeface="Calibri" panose="020F0502020204030204" pitchFamily="34" charset="0"/>
            </a:endParaRPr>
          </a:p>
          <a:p>
            <a:pPr algn="just"/>
            <a:r>
              <a:rPr lang="en-GB" sz="1800" b="1" dirty="0">
                <a:effectLst/>
                <a:latin typeface="Calibri" panose="020F0502020204030204" pitchFamily="34" charset="0"/>
                <a:ea typeface="Calibri" panose="020F0502020204030204" pitchFamily="34" charset="0"/>
              </a:rPr>
              <a:t>“</a:t>
            </a:r>
            <a:r>
              <a:rPr lang="en-GB" sz="1800" i="1" dirty="0">
                <a:effectLst/>
                <a:latin typeface="Calibri" panose="020F0502020204030204" pitchFamily="34" charset="0"/>
                <a:ea typeface="Calibri" panose="020F0502020204030204" pitchFamily="34" charset="0"/>
              </a:rPr>
              <a:t>I no longer feel anxious about being a carer or feel nervous about being asked why I am late to school again, it has made my life so much easier at school which now makes it a happier place to be. By having my YC Statement in place it makes me feel settled and content within Education. The most challenging part of my Statement was having to detail any barriers I was experiencing in Education but now looking back this was the most meaningful part. Because of including this in my statement I know I  have methods in place to support me.” </a:t>
            </a:r>
            <a:endParaRPr lang="en-GB" sz="1800" dirty="0">
              <a:effectLst/>
              <a:latin typeface="Calibri" panose="020F0502020204030204" pitchFamily="34" charset="0"/>
              <a:ea typeface="Calibri" panose="020F0502020204030204" pitchFamily="34" charset="0"/>
            </a:endParaRPr>
          </a:p>
          <a:p>
            <a:pPr algn="just"/>
            <a:r>
              <a:rPr lang="en-GB" sz="1800" b="1" dirty="0">
                <a:effectLst/>
                <a:latin typeface="Calibri" panose="020F0502020204030204" pitchFamily="34" charset="0"/>
                <a:ea typeface="Calibri" panose="020F0502020204030204" pitchFamily="34" charset="0"/>
              </a:rPr>
              <a:t>(Young Carer, Dundee)</a:t>
            </a:r>
            <a:endParaRPr lang="en-GB" sz="1800" dirty="0">
              <a:effectLst/>
              <a:latin typeface="Calibri" panose="020F0502020204030204" pitchFamily="34" charset="0"/>
              <a:ea typeface="Calibri" panose="020F0502020204030204" pitchFamily="34" charset="0"/>
            </a:endParaRPr>
          </a:p>
          <a:p>
            <a:pPr algn="just"/>
            <a:r>
              <a:rPr lang="en-GB" sz="1800" b="1" dirty="0">
                <a:effectLst/>
                <a:latin typeface="Calibri" panose="020F0502020204030204" pitchFamily="34" charset="0"/>
                <a:ea typeface="Calibri" panose="020F0502020204030204" pitchFamily="34" charset="0"/>
              </a:rPr>
              <a:t>“</a:t>
            </a:r>
            <a:r>
              <a:rPr lang="en-GB" sz="1800" i="1" dirty="0">
                <a:effectLst/>
                <a:latin typeface="Calibri" panose="020F0502020204030204" pitchFamily="34" charset="0"/>
                <a:ea typeface="Calibri" panose="020F0502020204030204" pitchFamily="34" charset="0"/>
              </a:rPr>
              <a:t>School is more welcoming; they understand me because I let them know I am a young carer. I think it helps because there is more of an awareness of young carers in school.”</a:t>
            </a:r>
            <a:r>
              <a:rPr lang="en-GB" sz="1800" b="1"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algn="just"/>
            <a:r>
              <a:rPr lang="en-GB" sz="1800" b="1" dirty="0">
                <a:effectLst/>
                <a:latin typeface="Calibri" panose="020F0502020204030204" pitchFamily="34" charset="0"/>
                <a:ea typeface="Calibri" panose="020F0502020204030204" pitchFamily="34" charset="0"/>
              </a:rPr>
              <a:t>(Dundee Young Carer Ambassador)</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122928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9" name="TextBox 8"/>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134463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
        <p:nvSpPr>
          <p:cNvPr id="8" name="TextBox 7"/>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0" name="TextBox 9"/>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2" name="TextBox 11"/>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a:solidFill>
                  <a:srgbClr val="00ABB5"/>
                </a:solidFill>
              </a:rPr>
              <a:t>For Scotland's learners, with Scotland's educators</a:t>
            </a:r>
          </a:p>
        </p:txBody>
      </p:sp>
      <p:sp>
        <p:nvSpPr>
          <p:cNvPr id="7" name="TextBox 6"/>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
        <p:nvSpPr>
          <p:cNvPr id="5" name="TextBox 4"/>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0" name="TextBox 9"/>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10" name="TextBox 9"/>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3028257" cy="276999"/>
          </a:xfrm>
          <a:prstGeom prst="rect">
            <a:avLst/>
          </a:prstGeom>
          <a:noFill/>
        </p:spPr>
        <p:txBody>
          <a:bodyPr wrap="square" rtlCol="0">
            <a:spAutoFit/>
          </a:bodyPr>
          <a:lstStyle/>
          <a:p>
            <a:r>
              <a:rPr lang="en-GB" sz="1200" b="0" dirty="0">
                <a:solidFill>
                  <a:srgbClr val="00ABB5"/>
                </a:solidFill>
              </a:rPr>
              <a:t>Supporting Young Carers in Education</a:t>
            </a:r>
          </a:p>
        </p:txBody>
      </p:sp>
      <p:sp>
        <p:nvSpPr>
          <p:cNvPr id="9" name="TextBox 8"/>
          <p:cNvSpPr txBox="1"/>
          <p:nvPr userDrawn="1"/>
        </p:nvSpPr>
        <p:spPr>
          <a:xfrm>
            <a:off x="7876411" y="6307282"/>
            <a:ext cx="3627312" cy="276999"/>
          </a:xfrm>
          <a:prstGeom prst="rect">
            <a:avLst/>
          </a:prstGeom>
          <a:noFill/>
        </p:spPr>
        <p:txBody>
          <a:bodyPr wrap="square" rtlCol="0">
            <a:spAutoFit/>
          </a:bodyPr>
          <a:lstStyle/>
          <a:p>
            <a:r>
              <a:rPr lang="en-GB" sz="1200" dirty="0">
                <a:solidFill>
                  <a:srgbClr val="00ABB5"/>
                </a:solidFill>
                <a:latin typeface="+mn-lt"/>
              </a:rPr>
              <a:t>For</a:t>
            </a:r>
            <a:r>
              <a:rPr lang="en-GB" sz="1200" baseline="0" dirty="0">
                <a:solidFill>
                  <a:srgbClr val="00ABB5"/>
                </a:solidFill>
                <a:latin typeface="+mn-lt"/>
              </a:rPr>
              <a:t> Scotland’s learners, with Scotland’s educators</a:t>
            </a:r>
            <a:endParaRPr lang="en-GB" sz="1200" dirty="0">
              <a:solidFill>
                <a:srgbClr val="00ABB5"/>
              </a:solidFill>
              <a:latin typeface="+mn-lt"/>
            </a:endParaRP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Main body style like this and leading into bullets:</a:t>
            </a:r>
          </a:p>
          <a:p>
            <a:pPr lvl="1"/>
            <a:r>
              <a:rPr lang="en-US" dirty="0"/>
              <a:t>First level bullet</a:t>
            </a:r>
          </a:p>
          <a:p>
            <a:pPr lvl="2"/>
            <a:r>
              <a:rPr lang="en-US" dirty="0"/>
              <a:t>Second level bullet</a:t>
            </a:r>
          </a:p>
          <a:p>
            <a:pPr lvl="3"/>
            <a:r>
              <a:rPr lang="en-US" dirty="0"/>
              <a:t>Third level bullet</a:t>
            </a:r>
          </a:p>
          <a:p>
            <a:pPr lvl="4"/>
            <a:r>
              <a:rPr lang="en-US" dirty="0"/>
              <a:t>Fourth level</a:t>
            </a:r>
          </a:p>
          <a:p>
            <a:pPr lvl="5"/>
            <a:r>
              <a:rPr lang="en-US" dirty="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For Scotland's learners, with Scotland's educators</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583623" y="6307283"/>
            <a:ext cx="3028257" cy="430887"/>
          </a:xfrm>
          <a:prstGeom prst="rect">
            <a:avLst/>
          </a:prstGeom>
          <a:noFill/>
        </p:spPr>
        <p:txBody>
          <a:bodyPr wrap="square" rtlCol="0">
            <a:spAutoFit/>
          </a:bodyPr>
          <a:lstStyle/>
          <a:p>
            <a:r>
              <a:rPr lang="en-GB" sz="1200" b="0" dirty="0">
                <a:solidFill>
                  <a:srgbClr val="00ABB5"/>
                </a:solidFill>
              </a:rPr>
              <a:t>Reviews, Rights and Promises:</a:t>
            </a:r>
          </a:p>
          <a:p>
            <a:r>
              <a:rPr lang="en-GB" sz="1000" b="0" dirty="0">
                <a:solidFill>
                  <a:srgbClr val="B3D236"/>
                </a:solidFill>
              </a:rPr>
              <a:t>How do these translate into Practice?</a:t>
            </a:r>
            <a:endParaRPr lang="en-US" sz="1000" b="0" dirty="0">
              <a:solidFill>
                <a:srgbClr val="B3D236"/>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gov.scot/media/u3apbwll/yc-awareness-training.pdf#Trainin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file:///C:\Users\u444229\OneDrive%20-%20SCOTS%20Connect\5%20YOUNG%20CARERS\YC%20New%20Hub%20Page%202022\Professionals%20Pack.pdf" TargetMode="External"/><Relationship Id="rId5" Type="http://schemas.openxmlformats.org/officeDocument/2006/relationships/hyperlink" Target="https://www.youtube.com/watch?v=xgFyiIlbV0g" TargetMode="External"/><Relationship Id="rId4" Type="http://schemas.openxmlformats.org/officeDocument/2006/relationships/hyperlink" Target="https://carersofdundee.org/carers/young-carers/#supportinschool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s://www.childrensparliament.org.uk/wp-content/uploads/How_are_you_doing_Childrens_report_Childrens_Parliament-1.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education.gov.scot/media/5tqdgloy/covid-19-research-briefing.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bing.com/ck/a?!&amp;&amp;p=3ebe86da0faf9285JmltdHM9MTY3NjkzNzYwMCZpZ3VpZD0zMTYxNTE4ZS0xMzY1LTZjMDYtMDhiYS00MDI2MTc2NTY3MzEmaW5zaWQ9NTQ0Mw&amp;ptn=3&amp;hsh=3&amp;fclid=3161518e-1365-6c06-08ba-402617656731&amp;u=a1L3ZpZGVvcy9zZWFyY2g_cT15b3VuZytjYXJlcnMrZmVzdGl2YWwrMjAyMiZkb2NpZD02MDgwMzY3NDY4ODk2ODY3NTImbWlkPUE1NkM5OTBCREQ3MEIyN0VERDNGQTU2Qzk5MEJERDcwQjI3RUREM0Ymdmlldz1kZXRhaWwmRk9STT1WSVJF&amp;ntb=1"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ww.bing.com/videos/search?q=young+carers+festival+2022&amp;docid=608036746889686752&amp;mid=A56C990BDD70B27EDD3FA56C990BDD70B27EDD3F&amp;view=detail&amp;FORM=VIRE"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qjjqhny8C0"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www.bbc.co.uk/programmes/p07hst84"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xgFyiIlbV0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eur03.safelinks.protection.outlook.com/?url=https%3A%2F%2Fvimeo.com%2F801166050%2F90319e9829&amp;data=05%7C01%7Ckmunro%40carers.org%7C4048dccc31d84671f6b308db14f2ccb6%7Cab2c7765872f4cfab4d076f738a2ac3d%7C0%7C0%7C638126805278866578%7CUnknown%7CTWFpbGZsb3d8eyJWIjoiMC4wLjAwMDAiLCJQIjoiV2luMzIiLCJBTiI6Ik1haWwiLCJXVCI6Mn0%3D%7C3000%7C%7C%7C&amp;sdata=O88jmCb1HV6LN%2FmifqKhR7UxseLwWsasPI%2FtYmTtBjc%3D&amp;reserved=0"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vimeo.com/801166050/90319e9829%20(17"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carersofdundee.org/carers/young-carer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 log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157" y="528429"/>
            <a:ext cx="3392718" cy="1428664"/>
          </a:xfrm>
          <a:prstGeom prst="rect">
            <a:avLst/>
          </a:prstGeom>
        </p:spPr>
      </p:pic>
      <p:sp>
        <p:nvSpPr>
          <p:cNvPr id="7" name="Rectangle 6"/>
          <p:cNvSpPr/>
          <p:nvPr/>
        </p:nvSpPr>
        <p:spPr>
          <a:xfrm>
            <a:off x="666532" y="2289451"/>
            <a:ext cx="11465034" cy="830997"/>
          </a:xfrm>
          <a:prstGeom prst="rect">
            <a:avLst/>
          </a:prstGeom>
        </p:spPr>
        <p:txBody>
          <a:bodyPr wrap="square">
            <a:spAutoFit/>
          </a:bodyPr>
          <a:lstStyle/>
          <a:p>
            <a:r>
              <a:rPr lang="en-GB" sz="4800" b="1" dirty="0">
                <a:solidFill>
                  <a:srgbClr val="00ABB5"/>
                </a:solidFill>
              </a:rPr>
              <a:t>Supporting Young Carers in Education</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851569"/>
            <a:ext cx="12209380" cy="3105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8" name="Text Box 2"/>
          <p:cNvSpPr txBox="1">
            <a:spLocks noChangeArrowheads="1"/>
          </p:cNvSpPr>
          <p:nvPr/>
        </p:nvSpPr>
        <p:spPr bwMode="auto">
          <a:xfrm>
            <a:off x="666531" y="3215284"/>
            <a:ext cx="9032105" cy="948140"/>
          </a:xfrm>
          <a:prstGeom prst="rect">
            <a:avLst/>
          </a:prstGeom>
          <a:solidFill>
            <a:srgbClr val="00ABB5"/>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a:noAutofit/>
          </a:bodyPr>
          <a:lstStyle/>
          <a:p>
            <a:r>
              <a:rPr lang="en-GB" sz="2000" i="1" dirty="0"/>
              <a:t>‘There are an estimated </a:t>
            </a:r>
            <a:r>
              <a:rPr lang="en-GB" sz="2000" b="1" i="1" dirty="0"/>
              <a:t>30,000</a:t>
            </a:r>
            <a:r>
              <a:rPr lang="en-GB" sz="2000" i="1" dirty="0"/>
              <a:t> young carers in Scotland under the age of 18. </a:t>
            </a:r>
          </a:p>
          <a:p>
            <a:r>
              <a:rPr lang="en-GB" sz="2000" i="1" dirty="0"/>
              <a:t>Three out of five of us will become carers at some stage in our lives.’                                                                                       </a:t>
            </a:r>
          </a:p>
          <a:p>
            <a:r>
              <a:rPr lang="en-GB" i="1" dirty="0"/>
              <a:t>                                                                                                         </a:t>
            </a:r>
            <a:r>
              <a:rPr lang="en-GB" dirty="0"/>
              <a:t>Carers Trust</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 name="Picture 1" descr="Carers Trust logo"/>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32258" y="417260"/>
            <a:ext cx="1949553" cy="1536011"/>
          </a:xfrm>
          <a:prstGeom prst="rect">
            <a:avLst/>
          </a:prstGeom>
        </p:spPr>
      </p:pic>
    </p:spTree>
    <p:extLst>
      <p:ext uri="{BB962C8B-B14F-4D97-AF65-F5344CB8AC3E}">
        <p14:creationId xmlns:p14="http://schemas.microsoft.com/office/powerpoint/2010/main" val="1997251379"/>
      </p:ext>
    </p:extLst>
  </p:cSld>
  <p:clrMapOvr>
    <a:masterClrMapping/>
  </p:clrMapOvr>
  <mc:AlternateContent xmlns:mc="http://schemas.openxmlformats.org/markup-compatibility/2006" xmlns:p14="http://schemas.microsoft.com/office/powerpoint/2010/main">
    <mc:Choice Requires="p14">
      <p:transition spd="slow" p14:dur="2000" advTm="36741"/>
    </mc:Choice>
    <mc:Fallback xmlns="">
      <p:transition spd="slow" advTm="3674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016" y="1260003"/>
            <a:ext cx="10998026" cy="711200"/>
          </a:xfrm>
        </p:spPr>
        <p:txBody>
          <a:bodyPr/>
          <a:lstStyle/>
          <a:p>
            <a:pPr algn="ctr"/>
            <a:r>
              <a:rPr lang="en-GB" sz="4400" dirty="0"/>
              <a:t>BE ALERT and BE AWARE</a:t>
            </a:r>
          </a:p>
        </p:txBody>
      </p:sp>
      <p:sp>
        <p:nvSpPr>
          <p:cNvPr id="3" name="Content Placeholder 2"/>
          <p:cNvSpPr>
            <a:spLocks noGrp="1"/>
          </p:cNvSpPr>
          <p:nvPr>
            <p:ph idx="1"/>
          </p:nvPr>
        </p:nvSpPr>
        <p:spPr>
          <a:xfrm>
            <a:off x="604967" y="4745427"/>
            <a:ext cx="10817923" cy="1705140"/>
          </a:xfrm>
        </p:spPr>
        <p:txBody>
          <a:bodyPr/>
          <a:lstStyle/>
          <a:p>
            <a:pPr lvl="0"/>
            <a:r>
              <a:rPr lang="en-GB" sz="1600" dirty="0">
                <a:solidFill>
                  <a:srgbClr val="404040"/>
                </a:solidFill>
              </a:rPr>
              <a:t>Here are some examples of how some local authorities are raising awareness of Young Carers:</a:t>
            </a:r>
          </a:p>
          <a:p>
            <a:r>
              <a:rPr lang="en-GB" sz="1600" u="sng" dirty="0">
                <a:hlinkClick r:id="rId3"/>
              </a:rPr>
              <a:t>Young Carers Awareness Training</a:t>
            </a:r>
            <a:r>
              <a:rPr lang="en-GB" sz="1600" dirty="0"/>
              <a:t> – for practitioners, student teachers, and probationers - lead by Carers Trust</a:t>
            </a:r>
            <a:endParaRPr lang="en-GB" sz="1600" dirty="0">
              <a:solidFill>
                <a:srgbClr val="404040"/>
              </a:solidFill>
            </a:endParaRPr>
          </a:p>
          <a:p>
            <a:pPr lvl="0"/>
            <a:r>
              <a:rPr lang="en-GB" sz="1600" u="sng" dirty="0">
                <a:hlinkClick r:id="rId4"/>
              </a:rPr>
              <a:t>Carers of Dundee – Support in School</a:t>
            </a:r>
            <a:endParaRPr lang="en-GB" sz="1600" dirty="0"/>
          </a:p>
          <a:p>
            <a:pPr lvl="0"/>
            <a:r>
              <a:rPr lang="en-GB" sz="1600" u="sng" dirty="0">
                <a:hlinkClick r:id="rId5"/>
              </a:rPr>
              <a:t>Podcast</a:t>
            </a:r>
            <a:r>
              <a:rPr lang="en-GB" sz="1600" dirty="0"/>
              <a:t> 2020 - Perth and Kinross Young Carers Awareness Film</a:t>
            </a:r>
          </a:p>
          <a:p>
            <a:pPr lvl="0"/>
            <a:r>
              <a:rPr lang="en-GB" sz="1600" u="sng" dirty="0">
                <a:hlinkClick r:id="rId6"/>
              </a:rPr>
              <a:t>Professionals Pack</a:t>
            </a:r>
            <a:r>
              <a:rPr lang="en-GB" sz="1600" dirty="0"/>
              <a:t>: Working together to support young carers in Perth &amp; Kinross</a:t>
            </a:r>
          </a:p>
        </p:txBody>
      </p:sp>
      <p:sp>
        <p:nvSpPr>
          <p:cNvPr id="4" name="Title 1"/>
          <p:cNvSpPr txBox="1">
            <a:spLocks/>
          </p:cNvSpPr>
          <p:nvPr/>
        </p:nvSpPr>
        <p:spPr bwMode="auto">
          <a:xfrm>
            <a:off x="3778186" y="2276002"/>
            <a:ext cx="4635627" cy="197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514350" indent="-514350">
              <a:lnSpc>
                <a:spcPct val="150000"/>
              </a:lnSpc>
              <a:buFont typeface="+mj-lt"/>
              <a:buAutoNum type="arabicPeriod"/>
            </a:pPr>
            <a:r>
              <a:rPr lang="en-GB" kern="0" dirty="0">
                <a:solidFill>
                  <a:srgbClr val="B3D236"/>
                </a:solidFill>
              </a:rPr>
              <a:t>Notice Young Carers</a:t>
            </a:r>
          </a:p>
          <a:p>
            <a:pPr marL="514350" indent="-514350">
              <a:lnSpc>
                <a:spcPct val="150000"/>
              </a:lnSpc>
              <a:buFont typeface="+mj-lt"/>
              <a:buAutoNum type="arabicPeriod"/>
            </a:pPr>
            <a:r>
              <a:rPr lang="en-GB" kern="0" dirty="0">
                <a:solidFill>
                  <a:srgbClr val="B3D236"/>
                </a:solidFill>
              </a:rPr>
              <a:t>Listen to them</a:t>
            </a:r>
          </a:p>
          <a:p>
            <a:pPr marL="514350" indent="-514350">
              <a:lnSpc>
                <a:spcPct val="150000"/>
              </a:lnSpc>
              <a:buFont typeface="+mj-lt"/>
              <a:buAutoNum type="arabicPeriod"/>
            </a:pPr>
            <a:r>
              <a:rPr lang="en-GB" kern="0" dirty="0">
                <a:solidFill>
                  <a:srgbClr val="B3D236"/>
                </a:solidFill>
              </a:rPr>
              <a:t>Support them</a:t>
            </a:r>
          </a:p>
        </p:txBody>
      </p:sp>
      <p:sp>
        <p:nvSpPr>
          <p:cNvPr id="5" name="Title 1"/>
          <p:cNvSpPr txBox="1">
            <a:spLocks/>
          </p:cNvSpPr>
          <p:nvPr/>
        </p:nvSpPr>
        <p:spPr bwMode="auto">
          <a:xfrm>
            <a:off x="604967" y="352383"/>
            <a:ext cx="10998027"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2400" kern="0" dirty="0"/>
              <a:t>How can individual practitioners support young carers at a universal level</a:t>
            </a:r>
          </a:p>
        </p:txBody>
      </p:sp>
    </p:spTree>
    <p:extLst>
      <p:ext uri="{BB962C8B-B14F-4D97-AF65-F5344CB8AC3E}">
        <p14:creationId xmlns:p14="http://schemas.microsoft.com/office/powerpoint/2010/main" val="2809937245"/>
      </p:ext>
    </p:extLst>
  </p:cSld>
  <p:clrMapOvr>
    <a:masterClrMapping/>
  </p:clrMapOvr>
  <mc:AlternateContent xmlns:mc="http://schemas.openxmlformats.org/markup-compatibility/2006" xmlns:p14="http://schemas.microsoft.com/office/powerpoint/2010/main">
    <mc:Choice Requires="p14">
      <p:transition spd="slow" p14:dur="2000" advTm="42105"/>
    </mc:Choice>
    <mc:Fallback xmlns="">
      <p:transition spd="slow" advTm="4210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751" y="1067685"/>
            <a:ext cx="11134724" cy="5007050"/>
          </a:xfrm>
        </p:spPr>
        <p:txBody>
          <a:bodyPr/>
          <a:lstStyle/>
          <a:p>
            <a:pPr marL="342900" lvl="0" indent="-342900">
              <a:lnSpc>
                <a:spcPct val="150000"/>
              </a:lnSpc>
              <a:buFont typeface="Arial" panose="020B0604020202020204" pitchFamily="34" charset="0"/>
              <a:buChar char="•"/>
            </a:pPr>
            <a:r>
              <a:rPr lang="en-GB" sz="1800" dirty="0"/>
              <a:t>being emotionally available to them, being kind and being understanding</a:t>
            </a:r>
          </a:p>
          <a:p>
            <a:pPr marL="342900" lvl="0" indent="-342900">
              <a:lnSpc>
                <a:spcPct val="150000"/>
              </a:lnSpc>
              <a:buFont typeface="Arial" panose="020B0604020202020204" pitchFamily="34" charset="0"/>
              <a:buChar char="•"/>
            </a:pPr>
            <a:r>
              <a:rPr lang="en-GB" sz="1800" dirty="0"/>
              <a:t>showing them that you genuinely care about them through what you say and what you do</a:t>
            </a:r>
          </a:p>
          <a:p>
            <a:pPr marL="342900" lvl="0" indent="-342900">
              <a:lnSpc>
                <a:spcPct val="150000"/>
              </a:lnSpc>
              <a:buFont typeface="Arial" panose="020B0604020202020204" pitchFamily="34" charset="0"/>
              <a:buChar char="•"/>
            </a:pPr>
            <a:r>
              <a:rPr lang="en-GB" sz="1800" dirty="0"/>
              <a:t>proactively building and nurturing a relationship with them, being a mentor to them</a:t>
            </a:r>
          </a:p>
          <a:p>
            <a:pPr marL="342900" indent="-342900">
              <a:lnSpc>
                <a:spcPct val="150000"/>
              </a:lnSpc>
              <a:buFont typeface="Arial" panose="020B0604020202020204" pitchFamily="34" charset="0"/>
              <a:buChar char="•"/>
            </a:pPr>
            <a:r>
              <a:rPr lang="en-GB" sz="1800" b="1" dirty="0"/>
              <a:t>listening (with purpose)</a:t>
            </a:r>
            <a:r>
              <a:rPr lang="en-GB" sz="1800" dirty="0"/>
              <a:t> and seeking to understand them and their needs (through what they say and how they behave)</a:t>
            </a:r>
          </a:p>
          <a:p>
            <a:pPr marL="342900" indent="-342900">
              <a:lnSpc>
                <a:spcPct val="150000"/>
              </a:lnSpc>
              <a:buFont typeface="Arial" panose="020B0604020202020204" pitchFamily="34" charset="0"/>
              <a:buChar char="•"/>
            </a:pPr>
            <a:r>
              <a:rPr lang="en-GB" sz="1800" dirty="0"/>
              <a:t>prioritising learning and being educationally ambitious for them (even if they aren’t educationally motivated themselves at this moment in time)</a:t>
            </a:r>
          </a:p>
          <a:p>
            <a:pPr marL="342900" lvl="0" indent="-342900">
              <a:lnSpc>
                <a:spcPct val="150000"/>
              </a:lnSpc>
              <a:buFont typeface="Arial" panose="020B0604020202020204" pitchFamily="34" charset="0"/>
              <a:buChar char="•"/>
            </a:pPr>
            <a:r>
              <a:rPr lang="en-GB" sz="1800" dirty="0"/>
              <a:t>proactively creating a safe and predictable learning environment</a:t>
            </a:r>
          </a:p>
          <a:p>
            <a:pPr marL="342900" lvl="0" indent="-342900">
              <a:lnSpc>
                <a:spcPct val="150000"/>
              </a:lnSpc>
              <a:buFont typeface="Arial" panose="020B0604020202020204" pitchFamily="34" charset="0"/>
              <a:buChar char="•"/>
            </a:pPr>
            <a:r>
              <a:rPr lang="en-GB" sz="1800" dirty="0"/>
              <a:t>supporting transitions during the day (activity/person/place) and across the year (moving up/moving on)</a:t>
            </a:r>
          </a:p>
          <a:p>
            <a:pPr marL="342900" lvl="0" indent="-342900">
              <a:lnSpc>
                <a:spcPct val="150000"/>
              </a:lnSpc>
              <a:buFont typeface="Arial" panose="020B0604020202020204" pitchFamily="34" charset="0"/>
              <a:buChar char="•"/>
            </a:pPr>
            <a:r>
              <a:rPr lang="en-GB" sz="1800" dirty="0"/>
              <a:t>if necessary seek out relevant professional learning to better understand and meet young carers needs</a:t>
            </a:r>
          </a:p>
        </p:txBody>
      </p:sp>
      <p:sp>
        <p:nvSpPr>
          <p:cNvPr id="4" name="Title 1"/>
          <p:cNvSpPr>
            <a:spLocks noGrp="1"/>
          </p:cNvSpPr>
          <p:nvPr>
            <p:ph type="title"/>
          </p:nvPr>
        </p:nvSpPr>
        <p:spPr>
          <a:xfrm>
            <a:off x="666750" y="287338"/>
            <a:ext cx="11134724" cy="711200"/>
          </a:xfrm>
        </p:spPr>
        <p:txBody>
          <a:bodyPr/>
          <a:lstStyle/>
          <a:p>
            <a:r>
              <a:rPr lang="en-GB" sz="2400" dirty="0"/>
              <a:t>Top tips: once you know a child is a young carer you can support them by:</a:t>
            </a:r>
          </a:p>
        </p:txBody>
      </p:sp>
    </p:spTree>
    <p:extLst>
      <p:ext uri="{BB962C8B-B14F-4D97-AF65-F5344CB8AC3E}">
        <p14:creationId xmlns:p14="http://schemas.microsoft.com/office/powerpoint/2010/main" val="13405387"/>
      </p:ext>
    </p:extLst>
  </p:cSld>
  <p:clrMapOvr>
    <a:masterClrMapping/>
  </p:clrMapOvr>
  <mc:AlternateContent xmlns:mc="http://schemas.openxmlformats.org/markup-compatibility/2006" xmlns:p14="http://schemas.microsoft.com/office/powerpoint/2010/main">
    <mc:Choice Requires="p14">
      <p:transition spd="slow" p14:dur="2000" advTm="84504"/>
    </mc:Choice>
    <mc:Fallback xmlns="">
      <p:transition spd="slow" advTm="8450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53" y="1220674"/>
            <a:ext cx="11656475" cy="711200"/>
          </a:xfrm>
        </p:spPr>
        <p:txBody>
          <a:bodyPr/>
          <a:lstStyle/>
          <a:p>
            <a:pPr algn="ctr"/>
            <a:r>
              <a:rPr lang="en-GB" sz="4400" dirty="0"/>
              <a:t>What can the establishment do?</a:t>
            </a:r>
          </a:p>
        </p:txBody>
      </p:sp>
      <p:pic>
        <p:nvPicPr>
          <p:cNvPr id="2054" name="Picture 6" descr="Image result for school building and staff caroon">
            <a:extLst>
              <a:ext uri="{FF2B5EF4-FFF2-40B4-BE49-F238E27FC236}">
                <a16:creationId xmlns:a16="http://schemas.microsoft.com/office/drawing/2014/main" id="{D1686638-B6BB-DDB0-5E9C-C179A54838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99886" y="2494155"/>
            <a:ext cx="3733800" cy="22288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AD153E6E-DA00-7F7F-1AB0-4246DC83C39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86458" y="2681889"/>
            <a:ext cx="2041116" cy="204111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school building and staff caroon">
            <a:extLst>
              <a:ext uri="{FF2B5EF4-FFF2-40B4-BE49-F238E27FC236}">
                <a16:creationId xmlns:a16="http://schemas.microsoft.com/office/drawing/2014/main" id="{6614B6FE-73E2-E684-8AD2-7D135748816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11105" y="2681889"/>
            <a:ext cx="3905250" cy="2041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911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022130"/>
            <a:ext cx="3539358" cy="4040295"/>
          </a:xfrm>
          <a:solidFill>
            <a:schemeClr val="accent6">
              <a:lumMod val="40000"/>
              <a:lumOff val="60000"/>
            </a:schemeClr>
          </a:solidFill>
        </p:spPr>
        <p:txBody>
          <a:bodyPr/>
          <a:lstStyle/>
          <a:p>
            <a:r>
              <a:rPr lang="en-GB" dirty="0"/>
              <a:t>Encourage young carers to have their say</a:t>
            </a:r>
          </a:p>
          <a:p>
            <a:endParaRPr lang="en-GB" dirty="0"/>
          </a:p>
          <a:p>
            <a:r>
              <a:rPr lang="en-GB" dirty="0"/>
              <a:t>Provide opportunities for young carers to influence decisions/change</a:t>
            </a:r>
          </a:p>
          <a:p>
            <a:pPr lvl="0"/>
            <a:endParaRPr lang="en-GB" u="sng" dirty="0">
              <a:hlinkClick r:id="rId3"/>
            </a:endParaRPr>
          </a:p>
          <a:p>
            <a:pPr lvl="0"/>
            <a:r>
              <a:rPr lang="en-GB" dirty="0"/>
              <a:t>For example:</a:t>
            </a:r>
            <a:endParaRPr lang="en-GB" dirty="0">
              <a:hlinkClick r:id="rId3"/>
            </a:endParaRPr>
          </a:p>
          <a:p>
            <a:pPr lvl="0"/>
            <a:r>
              <a:rPr lang="en-GB" u="sng" dirty="0">
                <a:hlinkClick r:id="rId3"/>
              </a:rPr>
              <a:t>Children’s Parliament Survey</a:t>
            </a:r>
            <a:endParaRPr lang="en-GB" u="sng" dirty="0"/>
          </a:p>
          <a:p>
            <a:pPr lvl="0"/>
            <a:endParaRPr lang="en-GB" dirty="0"/>
          </a:p>
          <a:p>
            <a:pPr lvl="0"/>
            <a:r>
              <a:rPr lang="en-GB" u="sng" dirty="0">
                <a:hlinkClick r:id="rId4"/>
              </a:rPr>
              <a:t>Carers Trust Scotland Survey</a:t>
            </a:r>
            <a:endParaRPr lang="en-GB" dirty="0"/>
          </a:p>
          <a:p>
            <a:endParaRPr lang="en-GB" dirty="0"/>
          </a:p>
        </p:txBody>
      </p:sp>
      <p:grpSp>
        <p:nvGrpSpPr>
          <p:cNvPr id="11" name="Group 10">
            <a:extLst>
              <a:ext uri="{FF2B5EF4-FFF2-40B4-BE49-F238E27FC236}">
                <a16:creationId xmlns:a16="http://schemas.microsoft.com/office/drawing/2014/main" id="{D6E36250-A1EF-DCD8-5E3B-781F434F5AAD}"/>
              </a:ext>
              <a:ext uri="{C183D7F6-B498-43B3-948B-1728B52AA6E4}">
                <adec:decorative xmlns:adec="http://schemas.microsoft.com/office/drawing/2017/decorative" val="1"/>
              </a:ext>
            </a:extLst>
          </p:cNvPr>
          <p:cNvGrpSpPr/>
          <p:nvPr/>
        </p:nvGrpSpPr>
        <p:grpSpPr>
          <a:xfrm>
            <a:off x="4520236" y="1321381"/>
            <a:ext cx="3266614" cy="4741044"/>
            <a:chOff x="4520236" y="1321381"/>
            <a:chExt cx="3266614" cy="4741044"/>
          </a:xfrm>
        </p:grpSpPr>
        <p:sp>
          <p:nvSpPr>
            <p:cNvPr id="4" name="Title 1"/>
            <p:cNvSpPr txBox="1">
              <a:spLocks/>
            </p:cNvSpPr>
            <p:nvPr/>
          </p:nvSpPr>
          <p:spPr bwMode="auto">
            <a:xfrm>
              <a:off x="4637854" y="1321381"/>
              <a:ext cx="3031379"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lgn="ctr"/>
              <a:r>
                <a:rPr lang="en-GB" kern="0" dirty="0"/>
                <a:t>Stay connected</a:t>
              </a:r>
            </a:p>
          </p:txBody>
        </p:sp>
        <p:sp>
          <p:nvSpPr>
            <p:cNvPr id="5" name="Content Placeholder 2"/>
            <p:cNvSpPr txBox="1">
              <a:spLocks/>
            </p:cNvSpPr>
            <p:nvPr/>
          </p:nvSpPr>
          <p:spPr bwMode="auto">
            <a:xfrm>
              <a:off x="4520236" y="2032581"/>
              <a:ext cx="3266614" cy="4029844"/>
            </a:xfrm>
            <a:prstGeom prst="rect">
              <a:avLst/>
            </a:prstGeom>
            <a:solidFill>
              <a:srgbClr val="FFFFCC"/>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kern="0" dirty="0"/>
                <a:t>Proactively engage young carers and parents through:</a:t>
              </a:r>
            </a:p>
            <a:p>
              <a:endParaRPr lang="en-GB" kern="0" dirty="0"/>
            </a:p>
            <a:p>
              <a:pPr marL="342900" indent="-342900">
                <a:buFont typeface="Arial" panose="020B0604020202020204" pitchFamily="34" charset="0"/>
                <a:buChar char="•"/>
              </a:pPr>
              <a:r>
                <a:rPr lang="en-GB" kern="0" dirty="0"/>
                <a:t>Participation activities</a:t>
              </a:r>
            </a:p>
            <a:p>
              <a:pPr marL="342900" indent="-342900">
                <a:buFont typeface="Arial" panose="020B0604020202020204" pitchFamily="34" charset="0"/>
                <a:buChar char="•"/>
              </a:pPr>
              <a:r>
                <a:rPr lang="en-GB" kern="0" dirty="0"/>
                <a:t>Surveys</a:t>
              </a:r>
            </a:p>
            <a:p>
              <a:pPr marL="342900" indent="-342900">
                <a:buFont typeface="Arial" panose="020B0604020202020204" pitchFamily="34" charset="0"/>
                <a:buChar char="•"/>
              </a:pPr>
              <a:r>
                <a:rPr lang="en-GB" kern="0" dirty="0"/>
                <a:t>Information/open nights</a:t>
              </a:r>
            </a:p>
            <a:p>
              <a:pPr marL="342900" indent="-342900">
                <a:buFont typeface="Arial" panose="020B0604020202020204" pitchFamily="34" charset="0"/>
                <a:buChar char="•"/>
              </a:pPr>
              <a:r>
                <a:rPr lang="en-GB" kern="0" dirty="0"/>
                <a:t>Invite local Young Carers Service to school to deliver training or have drop in sessions. </a:t>
              </a:r>
            </a:p>
            <a:p>
              <a:endParaRPr lang="en-GB" kern="0" dirty="0"/>
            </a:p>
            <a:p>
              <a:endParaRPr lang="en-GB" kern="0" dirty="0"/>
            </a:p>
            <a:p>
              <a:endParaRPr lang="en-GB" kern="0" dirty="0"/>
            </a:p>
          </p:txBody>
        </p:sp>
      </p:grpSp>
      <p:sp>
        <p:nvSpPr>
          <p:cNvPr id="6" name="Title 1"/>
          <p:cNvSpPr txBox="1">
            <a:spLocks/>
          </p:cNvSpPr>
          <p:nvPr/>
        </p:nvSpPr>
        <p:spPr bwMode="auto">
          <a:xfrm>
            <a:off x="8871320" y="1331071"/>
            <a:ext cx="2348931"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a:t>Plan ahead</a:t>
            </a:r>
          </a:p>
        </p:txBody>
      </p:sp>
      <p:sp>
        <p:nvSpPr>
          <p:cNvPr id="7" name="Content Placeholder 2"/>
          <p:cNvSpPr txBox="1">
            <a:spLocks/>
          </p:cNvSpPr>
          <p:nvPr/>
        </p:nvSpPr>
        <p:spPr bwMode="auto">
          <a:xfrm>
            <a:off x="8081927" y="2022130"/>
            <a:ext cx="3708049" cy="4029844"/>
          </a:xfrm>
          <a:prstGeom prst="rect">
            <a:avLst/>
          </a:prstGeom>
          <a:solidFill>
            <a:srgbClr val="CCFFCC"/>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342900" indent="-342900">
              <a:buFont typeface="Arial" panose="020B0604020202020204" pitchFamily="34" charset="0"/>
              <a:buChar char="•"/>
            </a:pPr>
            <a:r>
              <a:rPr lang="en-GB" kern="0" dirty="0"/>
              <a:t>Know who is responsible for completing the Young Carer Statement and how to contact them.</a:t>
            </a:r>
          </a:p>
          <a:p>
            <a:pPr marL="342900" indent="-342900">
              <a:buFont typeface="Arial" panose="020B0604020202020204" pitchFamily="34" charset="0"/>
              <a:buChar char="•"/>
            </a:pPr>
            <a:r>
              <a:rPr lang="en-GB" kern="0" dirty="0"/>
              <a:t>Have Personalised Emergency Information to hand</a:t>
            </a:r>
          </a:p>
          <a:p>
            <a:pPr marL="342900" indent="-342900">
              <a:buFont typeface="Arial" panose="020B0604020202020204" pitchFamily="34" charset="0"/>
              <a:buChar char="•"/>
            </a:pPr>
            <a:r>
              <a:rPr lang="en-GB" kern="0" dirty="0"/>
              <a:t>Have Signposting information for young carers and their families readily available such as a Young Carer Service.</a:t>
            </a:r>
          </a:p>
          <a:p>
            <a:endParaRPr lang="en-GB" kern="0" dirty="0"/>
          </a:p>
          <a:p>
            <a:endParaRPr lang="en-GB" kern="0" dirty="0"/>
          </a:p>
        </p:txBody>
      </p:sp>
      <p:sp>
        <p:nvSpPr>
          <p:cNvPr id="9" name="Title 1">
            <a:extLst>
              <a:ext uri="{FF2B5EF4-FFF2-40B4-BE49-F238E27FC236}">
                <a16:creationId xmlns:a16="http://schemas.microsoft.com/office/drawing/2014/main" id="{CC820484-39FA-2094-F8E3-259E3639DBC4}"/>
              </a:ext>
            </a:extLst>
          </p:cNvPr>
          <p:cNvSpPr txBox="1">
            <a:spLocks/>
          </p:cNvSpPr>
          <p:nvPr/>
        </p:nvSpPr>
        <p:spPr bwMode="auto">
          <a:xfrm>
            <a:off x="939791" y="1316156"/>
            <a:ext cx="3031379"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lgn="ctr"/>
            <a:r>
              <a:rPr lang="en-GB" kern="0" dirty="0"/>
              <a:t>Listen</a:t>
            </a:r>
          </a:p>
        </p:txBody>
      </p:sp>
      <p:sp>
        <p:nvSpPr>
          <p:cNvPr id="13" name="Title 1">
            <a:extLst>
              <a:ext uri="{FF2B5EF4-FFF2-40B4-BE49-F238E27FC236}">
                <a16:creationId xmlns:a16="http://schemas.microsoft.com/office/drawing/2014/main" id="{7678BC84-09EC-3132-FAD1-DC87B50D00D1}"/>
              </a:ext>
            </a:extLst>
          </p:cNvPr>
          <p:cNvSpPr>
            <a:spLocks noGrp="1"/>
          </p:cNvSpPr>
          <p:nvPr>
            <p:ph type="title"/>
          </p:nvPr>
        </p:nvSpPr>
        <p:spPr>
          <a:xfrm>
            <a:off x="685801" y="303306"/>
            <a:ext cx="11104175" cy="984537"/>
          </a:xfrm>
        </p:spPr>
        <p:txBody>
          <a:bodyPr/>
          <a:lstStyle/>
          <a:p>
            <a:br>
              <a:rPr lang="en-GB" sz="2400" dirty="0"/>
            </a:br>
            <a:br>
              <a:rPr lang="en-GB" sz="2400" dirty="0"/>
            </a:br>
            <a:br>
              <a:rPr lang="en-GB" sz="2400" dirty="0"/>
            </a:br>
            <a:r>
              <a:rPr lang="en-GB" sz="2400" dirty="0">
                <a:solidFill>
                  <a:srgbClr val="B3D236"/>
                </a:solidFill>
              </a:rPr>
              <a:t>Encourage </a:t>
            </a:r>
            <a:r>
              <a:rPr lang="en-GB" sz="3600" dirty="0">
                <a:solidFill>
                  <a:srgbClr val="B3D236"/>
                </a:solidFill>
              </a:rPr>
              <a:t>Young Carers to </a:t>
            </a:r>
            <a:r>
              <a:rPr lang="en-GB" sz="4400" dirty="0">
                <a:solidFill>
                  <a:srgbClr val="B3D236"/>
                </a:solidFill>
              </a:rPr>
              <a:t>tell a trusted adult</a:t>
            </a:r>
            <a:br>
              <a:rPr lang="en-GB" sz="6000" dirty="0">
                <a:solidFill>
                  <a:srgbClr val="B3D236"/>
                </a:solidFill>
              </a:rPr>
            </a:br>
            <a:r>
              <a:rPr lang="en-GB" sz="1600" b="0" dirty="0">
                <a:solidFill>
                  <a:schemeClr val="tx1">
                    <a:lumMod val="65000"/>
                    <a:lumOff val="35000"/>
                  </a:schemeClr>
                </a:solidFill>
              </a:rPr>
              <a:t>Use PSE classes or assemblies to raise awareness &amp; encourage young carers to identify themselves</a:t>
            </a:r>
            <a:br>
              <a:rPr lang="en-GB" sz="1600" b="0" dirty="0">
                <a:solidFill>
                  <a:schemeClr val="tx1">
                    <a:lumMod val="65000"/>
                    <a:lumOff val="35000"/>
                  </a:schemeClr>
                </a:solidFill>
              </a:rPr>
            </a:br>
            <a:br>
              <a:rPr lang="en-GB" sz="1600" b="0" dirty="0">
                <a:solidFill>
                  <a:schemeClr val="tx1">
                    <a:lumMod val="65000"/>
                    <a:lumOff val="35000"/>
                  </a:schemeClr>
                </a:solidFill>
              </a:rPr>
            </a:br>
            <a:br>
              <a:rPr lang="en-GB" sz="1600" b="0" dirty="0">
                <a:solidFill>
                  <a:schemeClr val="tx1">
                    <a:lumMod val="65000"/>
                    <a:lumOff val="35000"/>
                  </a:schemeClr>
                </a:solidFill>
              </a:rPr>
            </a:br>
            <a:br>
              <a:rPr lang="en-GB" sz="1600" b="0" dirty="0">
                <a:solidFill>
                  <a:schemeClr val="tx1">
                    <a:lumMod val="65000"/>
                    <a:lumOff val="35000"/>
                  </a:schemeClr>
                </a:solidFill>
              </a:rPr>
            </a:br>
            <a:br>
              <a:rPr lang="en-GB" sz="1600" b="0" dirty="0">
                <a:solidFill>
                  <a:schemeClr val="tx1">
                    <a:lumMod val="65000"/>
                    <a:lumOff val="35000"/>
                  </a:schemeClr>
                </a:solidFill>
              </a:rPr>
            </a:br>
            <a:endParaRPr lang="en-GB" sz="1600" dirty="0">
              <a:solidFill>
                <a:srgbClr val="B3D236"/>
              </a:solidFill>
            </a:endParaRPr>
          </a:p>
        </p:txBody>
      </p:sp>
    </p:spTree>
    <p:extLst>
      <p:ext uri="{BB962C8B-B14F-4D97-AF65-F5344CB8AC3E}">
        <p14:creationId xmlns:p14="http://schemas.microsoft.com/office/powerpoint/2010/main" val="503984604"/>
      </p:ext>
    </p:extLst>
  </p:cSld>
  <p:clrMapOvr>
    <a:masterClrMapping/>
  </p:clrMapOvr>
  <mc:AlternateContent xmlns:mc="http://schemas.openxmlformats.org/markup-compatibility/2006" xmlns:p14="http://schemas.microsoft.com/office/powerpoint/2010/main">
    <mc:Choice Requires="p14">
      <p:transition spd="slow" p14:dur="2000" advTm="104191"/>
    </mc:Choice>
    <mc:Fallback xmlns="">
      <p:transition spd="slow" advTm="10419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370703"/>
            <a:ext cx="10836972" cy="1170760"/>
          </a:xfrm>
        </p:spPr>
        <p:txBody>
          <a:bodyPr/>
          <a:lstStyle/>
          <a:p>
            <a:r>
              <a:rPr lang="en-GB" dirty="0"/>
              <a:t>Change the narrative about having caring responsibilities</a:t>
            </a:r>
          </a:p>
        </p:txBody>
      </p:sp>
      <p:sp>
        <p:nvSpPr>
          <p:cNvPr id="4" name="Content Placeholder 2"/>
          <p:cNvSpPr txBox="1">
            <a:spLocks/>
          </p:cNvSpPr>
          <p:nvPr/>
        </p:nvSpPr>
        <p:spPr bwMode="auto">
          <a:xfrm>
            <a:off x="622300" y="1447459"/>
            <a:ext cx="5797111" cy="463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342900" indent="-342900">
              <a:lnSpc>
                <a:spcPct val="150000"/>
              </a:lnSpc>
              <a:buFont typeface="Arial" panose="020B0604020202020204" pitchFamily="34" charset="0"/>
              <a:buChar char="•"/>
            </a:pPr>
            <a:r>
              <a:rPr lang="en-GB" b="1" kern="0" dirty="0"/>
              <a:t>Celebrate</a:t>
            </a:r>
            <a:r>
              <a:rPr lang="en-GB" kern="0" dirty="0"/>
              <a:t> Young Carers and value the care they provide – perhaps have a recognition award for young carers</a:t>
            </a:r>
          </a:p>
          <a:p>
            <a:pPr marL="342900" indent="-342900">
              <a:lnSpc>
                <a:spcPct val="150000"/>
              </a:lnSpc>
              <a:buFont typeface="Arial" panose="020B0604020202020204" pitchFamily="34" charset="0"/>
              <a:buChar char="•"/>
            </a:pPr>
            <a:r>
              <a:rPr lang="en-GB" b="1" kern="0" dirty="0"/>
              <a:t>Destigmatise</a:t>
            </a:r>
            <a:r>
              <a:rPr lang="en-GB" kern="0" dirty="0"/>
              <a:t> ‘caring’ to reduce fear, bullying, or embarrassment</a:t>
            </a:r>
          </a:p>
          <a:p>
            <a:pPr marL="342900" indent="-342900">
              <a:lnSpc>
                <a:spcPct val="150000"/>
              </a:lnSpc>
              <a:buFont typeface="Arial" panose="020B0604020202020204" pitchFamily="34" charset="0"/>
              <a:buChar char="•"/>
            </a:pPr>
            <a:r>
              <a:rPr lang="en-GB" b="1" kern="0" dirty="0"/>
              <a:t>Normalise</a:t>
            </a:r>
            <a:r>
              <a:rPr lang="en-GB" kern="0" dirty="0"/>
              <a:t> talking about ‘caring’ to encourage young carers to come forward </a:t>
            </a:r>
          </a:p>
          <a:p>
            <a:pPr marL="342900" indent="-342900">
              <a:lnSpc>
                <a:spcPct val="150000"/>
              </a:lnSpc>
              <a:buFont typeface="Arial" panose="020B0604020202020204" pitchFamily="34" charset="0"/>
              <a:buChar char="•"/>
            </a:pPr>
            <a:r>
              <a:rPr lang="en-GB" b="1" kern="0" dirty="0"/>
              <a:t>Recognise</a:t>
            </a:r>
            <a:r>
              <a:rPr lang="en-GB" kern="0" dirty="0"/>
              <a:t> our role as part of the supportive scaffolding for young carers and be proud!</a:t>
            </a:r>
          </a:p>
          <a:p>
            <a:pPr>
              <a:lnSpc>
                <a:spcPct val="150000"/>
              </a:lnSpc>
            </a:pPr>
            <a:endParaRPr lang="en-GB" kern="0" dirty="0"/>
          </a:p>
          <a:p>
            <a:pPr>
              <a:lnSpc>
                <a:spcPct val="150000"/>
              </a:lnSpc>
            </a:pPr>
            <a:endParaRPr lang="en-GB" kern="0" dirty="0"/>
          </a:p>
        </p:txBody>
      </p:sp>
      <p:sp>
        <p:nvSpPr>
          <p:cNvPr id="7" name="Content Placeholder 2"/>
          <p:cNvSpPr>
            <a:spLocks noGrp="1"/>
          </p:cNvSpPr>
          <p:nvPr>
            <p:ph idx="1"/>
          </p:nvPr>
        </p:nvSpPr>
        <p:spPr>
          <a:xfrm>
            <a:off x="6549806" y="1582999"/>
            <a:ext cx="4975442" cy="765479"/>
          </a:xfrm>
        </p:spPr>
        <p:txBody>
          <a:bodyPr/>
          <a:lstStyle/>
          <a:p>
            <a:pPr lvl="0" algn="ctr"/>
            <a:r>
              <a:rPr lang="en-GB" sz="1800" dirty="0"/>
              <a:t>This film could be used in an Assembly 3 mins</a:t>
            </a:r>
          </a:p>
        </p:txBody>
      </p:sp>
      <p:pic>
        <p:nvPicPr>
          <p:cNvPr id="3" name="Picture 2" descr="Video screenshot - BBC Scotland - Young Carers Festival 2022">
            <a:hlinkClick r:id="rId3"/>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67794" y="1965739"/>
            <a:ext cx="4857455" cy="3595754"/>
          </a:xfrm>
          <a:prstGeom prst="rect">
            <a:avLst/>
          </a:prstGeom>
        </p:spPr>
      </p:pic>
      <p:sp>
        <p:nvSpPr>
          <p:cNvPr id="6" name="TextBox 5">
            <a:extLst>
              <a:ext uri="{FF2B5EF4-FFF2-40B4-BE49-F238E27FC236}">
                <a16:creationId xmlns:a16="http://schemas.microsoft.com/office/drawing/2014/main" id="{2EA63DCD-B075-D83B-A637-C12F04F58D6E}"/>
              </a:ext>
            </a:extLst>
          </p:cNvPr>
          <p:cNvSpPr txBox="1"/>
          <p:nvPr/>
        </p:nvSpPr>
        <p:spPr>
          <a:xfrm>
            <a:off x="6549806" y="5589369"/>
            <a:ext cx="4975442" cy="646331"/>
          </a:xfrm>
          <a:prstGeom prst="rect">
            <a:avLst/>
          </a:prstGeom>
          <a:noFill/>
        </p:spPr>
        <p:txBody>
          <a:bodyPr wrap="square">
            <a:spAutoFit/>
          </a:bodyPr>
          <a:lstStyle/>
          <a:p>
            <a:r>
              <a:rPr lang="en-GB" sz="1200" dirty="0">
                <a:hlinkClick r:id="rId5"/>
              </a:rPr>
              <a:t>https://www.bing.com/videos/search?q=young+carers+festival+2022&amp;docid=608036746889686752&amp;mid=A56C990BDD70B27EDD3FA56C990BDD70B27EDD3F&amp;view=detail&amp;FORM=VIRE</a:t>
            </a:r>
            <a:r>
              <a:rPr lang="en-GB" sz="1200" dirty="0"/>
              <a:t> </a:t>
            </a:r>
          </a:p>
        </p:txBody>
      </p:sp>
    </p:spTree>
    <p:extLst>
      <p:ext uri="{BB962C8B-B14F-4D97-AF65-F5344CB8AC3E}">
        <p14:creationId xmlns:p14="http://schemas.microsoft.com/office/powerpoint/2010/main" val="879679090"/>
      </p:ext>
    </p:extLst>
  </p:cSld>
  <p:clrMapOvr>
    <a:masterClrMapping/>
  </p:clrMapOvr>
  <mc:AlternateContent xmlns:mc="http://schemas.openxmlformats.org/markup-compatibility/2006" xmlns:p14="http://schemas.microsoft.com/office/powerpoint/2010/main">
    <mc:Choice Requires="p14">
      <p:transition spd="slow" p14:dur="2000" advTm="62314"/>
    </mc:Choice>
    <mc:Fallback xmlns="">
      <p:transition spd="slow" advTm="6231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130" y="126508"/>
            <a:ext cx="11399109" cy="6045691"/>
          </a:xfrm>
        </p:spPr>
        <p:txBody>
          <a:bodyPr/>
          <a:lstStyle/>
          <a:p>
            <a:br>
              <a:rPr lang="en-GB" sz="2400" dirty="0"/>
            </a:br>
            <a:br>
              <a:rPr lang="en-GB" sz="2400" dirty="0"/>
            </a:br>
            <a:br>
              <a:rPr lang="en-GB" sz="2400" dirty="0"/>
            </a:br>
            <a:r>
              <a:rPr lang="en-GB" sz="2400" dirty="0"/>
              <a:t>Specifically for young carers educational establishments can:</a:t>
            </a:r>
            <a:br>
              <a:rPr lang="en-GB" sz="2400" dirty="0"/>
            </a:br>
            <a:br>
              <a:rPr lang="en-GB" sz="1600" b="0" dirty="0">
                <a:solidFill>
                  <a:schemeClr val="tx1">
                    <a:lumMod val="65000"/>
                    <a:lumOff val="35000"/>
                  </a:schemeClr>
                </a:solidFill>
              </a:rPr>
            </a:br>
            <a:br>
              <a:rPr lang="en-GB" sz="1600" b="0" dirty="0">
                <a:solidFill>
                  <a:schemeClr val="tx1">
                    <a:lumMod val="65000"/>
                    <a:lumOff val="35000"/>
                  </a:schemeClr>
                </a:solidFill>
              </a:rPr>
            </a:br>
            <a:br>
              <a:rPr lang="en-GB" sz="1600" b="0" dirty="0">
                <a:solidFill>
                  <a:schemeClr val="tx1">
                    <a:lumMod val="65000"/>
                    <a:lumOff val="35000"/>
                  </a:schemeClr>
                </a:solidFill>
              </a:rPr>
            </a:br>
            <a:r>
              <a:rPr lang="en-GB" sz="2400" dirty="0">
                <a:solidFill>
                  <a:srgbClr val="B3D236"/>
                </a:solidFill>
              </a:rPr>
              <a:t>Develop or update a </a:t>
            </a:r>
            <a:r>
              <a:rPr lang="en-GB" sz="4000" dirty="0">
                <a:solidFill>
                  <a:srgbClr val="B3D236"/>
                </a:solidFill>
              </a:rPr>
              <a:t>Young Carer Policy or Charter</a:t>
            </a:r>
            <a:br>
              <a:rPr lang="en-GB" sz="4400" dirty="0">
                <a:solidFill>
                  <a:srgbClr val="B3D236"/>
                </a:solidFill>
              </a:rPr>
            </a:br>
            <a:r>
              <a:rPr lang="en-GB" sz="1600" b="0" dirty="0">
                <a:solidFill>
                  <a:schemeClr val="tx1">
                    <a:lumMod val="65000"/>
                    <a:lumOff val="35000"/>
                  </a:schemeClr>
                </a:solidFill>
              </a:rPr>
              <a:t>Work with colleagues and young carers to update or develop a specific young carer policy or charter for your education setting.</a:t>
            </a:r>
            <a:br>
              <a:rPr lang="en-GB" sz="1600" b="0" dirty="0">
                <a:solidFill>
                  <a:schemeClr val="tx1">
                    <a:lumMod val="65000"/>
                    <a:lumOff val="35000"/>
                  </a:schemeClr>
                </a:solidFill>
              </a:rPr>
            </a:br>
            <a:br>
              <a:rPr lang="en-GB" sz="1600" b="0" dirty="0">
                <a:solidFill>
                  <a:schemeClr val="tx1">
                    <a:lumMod val="65000"/>
                    <a:lumOff val="35000"/>
                  </a:schemeClr>
                </a:solidFill>
              </a:rPr>
            </a:br>
            <a:r>
              <a:rPr lang="en-GB" sz="2400" dirty="0">
                <a:solidFill>
                  <a:srgbClr val="B3D236"/>
                </a:solidFill>
              </a:rPr>
              <a:t>Create a </a:t>
            </a:r>
            <a:r>
              <a:rPr lang="en-GB" sz="3600" dirty="0">
                <a:solidFill>
                  <a:srgbClr val="B3D236"/>
                </a:solidFill>
              </a:rPr>
              <a:t>Young Carer notice board</a:t>
            </a:r>
            <a:br>
              <a:rPr lang="en-GB" sz="6000" dirty="0">
                <a:solidFill>
                  <a:srgbClr val="B3D236"/>
                </a:solidFill>
              </a:rPr>
            </a:br>
            <a:r>
              <a:rPr lang="en-GB" sz="1600" b="0" dirty="0">
                <a:solidFill>
                  <a:schemeClr val="tx1">
                    <a:lumMod val="65000"/>
                    <a:lumOff val="35000"/>
                  </a:schemeClr>
                </a:solidFill>
              </a:rPr>
              <a:t>Work with young carers in your education setting to create a young carer notice board with information this will help destigmatise caring.  </a:t>
            </a:r>
            <a:br>
              <a:rPr lang="en-GB" sz="1600" b="0" dirty="0">
                <a:solidFill>
                  <a:schemeClr val="tx1">
                    <a:lumMod val="65000"/>
                    <a:lumOff val="35000"/>
                  </a:schemeClr>
                </a:solidFill>
              </a:rPr>
            </a:br>
            <a:br>
              <a:rPr lang="en-GB" sz="1600" b="0" dirty="0">
                <a:solidFill>
                  <a:schemeClr val="tx1">
                    <a:lumMod val="65000"/>
                    <a:lumOff val="35000"/>
                  </a:schemeClr>
                </a:solidFill>
              </a:rPr>
            </a:br>
            <a:r>
              <a:rPr lang="en-GB" sz="2400" dirty="0">
                <a:solidFill>
                  <a:srgbClr val="B3D236"/>
                </a:solidFill>
              </a:rPr>
              <a:t>Nominate a </a:t>
            </a:r>
            <a:r>
              <a:rPr lang="en-GB" sz="4000" dirty="0">
                <a:solidFill>
                  <a:srgbClr val="B3D236"/>
                </a:solidFill>
              </a:rPr>
              <a:t>Young Carer Champion</a:t>
            </a:r>
            <a:br>
              <a:rPr lang="en-GB" sz="4400" dirty="0">
                <a:solidFill>
                  <a:srgbClr val="B3D236"/>
                </a:solidFill>
              </a:rPr>
            </a:br>
            <a:r>
              <a:rPr lang="en-GB" sz="1600" b="0" dirty="0">
                <a:solidFill>
                  <a:schemeClr val="tx1">
                    <a:lumMod val="65000"/>
                    <a:lumOff val="35000"/>
                  </a:schemeClr>
                </a:solidFill>
                <a:latin typeface="+mn-lt"/>
              </a:rPr>
              <a:t>A Young Carers Champion is a member of staff who is the link between the education setting and young carer service, local authorities and other organisations.</a:t>
            </a:r>
            <a:br>
              <a:rPr lang="en-GB" sz="1600" b="0" dirty="0">
                <a:solidFill>
                  <a:schemeClr val="tx1"/>
                </a:solidFill>
              </a:rPr>
            </a:br>
            <a:br>
              <a:rPr lang="en-GB" sz="1600" b="0" dirty="0">
                <a:solidFill>
                  <a:schemeClr val="tx1">
                    <a:lumMod val="65000"/>
                    <a:lumOff val="35000"/>
                  </a:schemeClr>
                </a:solidFill>
              </a:rPr>
            </a:br>
            <a:br>
              <a:rPr lang="en-GB" sz="1600" b="0" dirty="0">
                <a:solidFill>
                  <a:schemeClr val="tx1">
                    <a:lumMod val="65000"/>
                    <a:lumOff val="35000"/>
                  </a:schemeClr>
                </a:solidFill>
              </a:rPr>
            </a:br>
            <a:br>
              <a:rPr lang="en-GB" sz="1600" b="0" dirty="0">
                <a:solidFill>
                  <a:schemeClr val="tx1">
                    <a:lumMod val="65000"/>
                    <a:lumOff val="35000"/>
                  </a:schemeClr>
                </a:solidFill>
              </a:rPr>
            </a:br>
            <a:br>
              <a:rPr lang="en-GB" sz="1600" b="0" dirty="0">
                <a:solidFill>
                  <a:schemeClr val="tx1">
                    <a:lumMod val="65000"/>
                    <a:lumOff val="35000"/>
                  </a:schemeClr>
                </a:solidFill>
              </a:rPr>
            </a:br>
            <a:br>
              <a:rPr lang="en-GB" sz="1600" b="0" dirty="0">
                <a:solidFill>
                  <a:schemeClr val="tx1">
                    <a:lumMod val="65000"/>
                    <a:lumOff val="35000"/>
                  </a:schemeClr>
                </a:solidFill>
              </a:rPr>
            </a:br>
            <a:endParaRPr lang="en-GB" sz="1600" dirty="0">
              <a:solidFill>
                <a:srgbClr val="B3D236"/>
              </a:solidFill>
            </a:endParaRPr>
          </a:p>
        </p:txBody>
      </p:sp>
    </p:spTree>
    <p:extLst>
      <p:ext uri="{BB962C8B-B14F-4D97-AF65-F5344CB8AC3E}">
        <p14:creationId xmlns:p14="http://schemas.microsoft.com/office/powerpoint/2010/main" val="2328393981"/>
      </p:ext>
    </p:extLst>
  </p:cSld>
  <p:clrMapOvr>
    <a:masterClrMapping/>
  </p:clrMapOvr>
  <mc:AlternateContent xmlns:mc="http://schemas.openxmlformats.org/markup-compatibility/2006" xmlns:p14="http://schemas.microsoft.com/office/powerpoint/2010/main">
    <mc:Choice Requires="p14">
      <p:transition spd="slow" p14:dur="2000" advTm="55876"/>
    </mc:Choice>
    <mc:Fallback xmlns="">
      <p:transition spd="slow" advTm="5587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445253"/>
            <a:ext cx="10836972" cy="711200"/>
          </a:xfrm>
        </p:spPr>
        <p:txBody>
          <a:bodyPr/>
          <a:lstStyle/>
          <a:p>
            <a:r>
              <a:rPr lang="en-GB" dirty="0"/>
              <a:t>Other practical ideas:</a:t>
            </a:r>
          </a:p>
        </p:txBody>
      </p:sp>
      <p:sp>
        <p:nvSpPr>
          <p:cNvPr id="3" name="Content Placeholder 2"/>
          <p:cNvSpPr>
            <a:spLocks noGrp="1"/>
          </p:cNvSpPr>
          <p:nvPr>
            <p:ph idx="1"/>
          </p:nvPr>
        </p:nvSpPr>
        <p:spPr>
          <a:xfrm>
            <a:off x="666751" y="1156453"/>
            <a:ext cx="11008895" cy="4870721"/>
          </a:xfrm>
        </p:spPr>
        <p:txBody>
          <a:bodyPr/>
          <a:lstStyle/>
          <a:p>
            <a:pPr marL="285750" indent="-285750">
              <a:lnSpc>
                <a:spcPct val="150000"/>
              </a:lnSpc>
              <a:buFont typeface="Arial" panose="020B0604020202020204" pitchFamily="34" charset="0"/>
              <a:buChar char="•"/>
            </a:pPr>
            <a:r>
              <a:rPr lang="en-GB" sz="1800" dirty="0"/>
              <a:t>Information leaflet about  local young carer support available for young carers</a:t>
            </a:r>
          </a:p>
          <a:p>
            <a:pPr marL="285750" indent="-285750">
              <a:lnSpc>
                <a:spcPct val="150000"/>
              </a:lnSpc>
              <a:buFont typeface="Arial" panose="020B0604020202020204" pitchFamily="34" charset="0"/>
              <a:buChar char="•"/>
            </a:pPr>
            <a:r>
              <a:rPr lang="en-GB" sz="1800" dirty="0"/>
              <a:t>Promote Young Carer Card </a:t>
            </a:r>
          </a:p>
          <a:p>
            <a:pPr marL="285750" indent="-285750">
              <a:lnSpc>
                <a:spcPct val="150000"/>
              </a:lnSpc>
              <a:buFont typeface="Arial" panose="020B0604020202020204" pitchFamily="34" charset="0"/>
              <a:buChar char="•"/>
            </a:pPr>
            <a:r>
              <a:rPr lang="en-GB" sz="1800" dirty="0"/>
              <a:t>Promote Young Scot Young Carer Entitlement, Young Carer Wallet, Young Scot Card</a:t>
            </a:r>
          </a:p>
          <a:p>
            <a:pPr marL="285750" indent="-285750">
              <a:lnSpc>
                <a:spcPct val="150000"/>
              </a:lnSpc>
              <a:buFont typeface="Arial" panose="020B0604020202020204" pitchFamily="34" charset="0"/>
              <a:buChar char="•"/>
            </a:pPr>
            <a:r>
              <a:rPr lang="en-GB" sz="1800" dirty="0"/>
              <a:t>Start a young carer group </a:t>
            </a:r>
          </a:p>
          <a:p>
            <a:pPr marL="285750" indent="-285750">
              <a:lnSpc>
                <a:spcPct val="150000"/>
              </a:lnSpc>
              <a:buFont typeface="Arial" panose="020B0604020202020204" pitchFamily="34" charset="0"/>
              <a:buChar char="•"/>
            </a:pPr>
            <a:r>
              <a:rPr lang="en-GB" sz="1800" dirty="0"/>
              <a:t>Be flexible around deadlines for homework and lateness – provide guidelines for teachers</a:t>
            </a:r>
          </a:p>
          <a:p>
            <a:pPr marL="285750" indent="-285750">
              <a:lnSpc>
                <a:spcPct val="150000"/>
              </a:lnSpc>
              <a:buFont typeface="Arial" panose="020B0604020202020204" pitchFamily="34" charset="0"/>
              <a:buChar char="•"/>
            </a:pPr>
            <a:r>
              <a:rPr lang="en-GB" sz="1800" dirty="0"/>
              <a:t>Provide a quiet area to study before and/or after school</a:t>
            </a:r>
          </a:p>
          <a:p>
            <a:pPr marL="285750" indent="-285750">
              <a:lnSpc>
                <a:spcPct val="150000"/>
              </a:lnSpc>
              <a:buFont typeface="Arial" panose="020B0604020202020204" pitchFamily="34" charset="0"/>
              <a:buChar char="•"/>
            </a:pPr>
            <a:r>
              <a:rPr lang="en-GB" sz="1800" dirty="0"/>
              <a:t>Provide flexibility re location and timing of parent meetings where possible</a:t>
            </a:r>
          </a:p>
          <a:p>
            <a:pPr marL="285750" indent="-285750">
              <a:lnSpc>
                <a:spcPct val="150000"/>
              </a:lnSpc>
              <a:buFont typeface="Arial" panose="020B0604020202020204" pitchFamily="34" charset="0"/>
              <a:buChar char="•"/>
            </a:pPr>
            <a:r>
              <a:rPr lang="en-GB" sz="1800" dirty="0"/>
              <a:t>Provide advice about transport to school if this is an issue</a:t>
            </a:r>
          </a:p>
          <a:p>
            <a:pPr marL="285750" indent="-285750">
              <a:lnSpc>
                <a:spcPct val="150000"/>
              </a:lnSpc>
              <a:buFont typeface="Arial" panose="020B0604020202020204" pitchFamily="34" charset="0"/>
              <a:buChar char="•"/>
            </a:pPr>
            <a:r>
              <a:rPr lang="en-GB" sz="1800" dirty="0"/>
              <a:t>Use </a:t>
            </a:r>
            <a:r>
              <a:rPr lang="en-GB" sz="1800" dirty="0" err="1"/>
              <a:t>SQA</a:t>
            </a:r>
            <a:r>
              <a:rPr lang="en-GB" sz="1800" dirty="0"/>
              <a:t> exceptional circumstances requests if necessary</a:t>
            </a:r>
          </a:p>
          <a:p>
            <a:pPr marL="285750" indent="-285750">
              <a:lnSpc>
                <a:spcPct val="150000"/>
              </a:lnSpc>
              <a:buFont typeface="Arial" panose="020B0604020202020204" pitchFamily="34" charset="0"/>
              <a:buChar char="•"/>
            </a:pPr>
            <a:r>
              <a:rPr lang="en-GB" sz="1800" dirty="0"/>
              <a:t>The school nurse service may be able to help with health and wellbeing issues</a:t>
            </a:r>
          </a:p>
        </p:txBody>
      </p:sp>
    </p:spTree>
    <p:extLst>
      <p:ext uri="{BB962C8B-B14F-4D97-AF65-F5344CB8AC3E}">
        <p14:creationId xmlns:p14="http://schemas.microsoft.com/office/powerpoint/2010/main" val="684931232"/>
      </p:ext>
    </p:extLst>
  </p:cSld>
  <p:clrMapOvr>
    <a:masterClrMapping/>
  </p:clrMapOvr>
  <mc:AlternateContent xmlns:mc="http://schemas.openxmlformats.org/markup-compatibility/2006" xmlns:p14="http://schemas.microsoft.com/office/powerpoint/2010/main">
    <mc:Choice Requires="p14">
      <p:transition spd="slow" p14:dur="2000" advTm="75560"/>
    </mc:Choice>
    <mc:Fallback xmlns="">
      <p:transition spd="slow" advTm="7556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287338"/>
            <a:ext cx="11000509" cy="711200"/>
          </a:xfrm>
        </p:spPr>
        <p:txBody>
          <a:bodyPr/>
          <a:lstStyle/>
          <a:p>
            <a:r>
              <a:rPr lang="en-GB" dirty="0"/>
              <a:t>Things that help ALL learners including young carers:</a:t>
            </a:r>
          </a:p>
        </p:txBody>
      </p:sp>
      <p:sp>
        <p:nvSpPr>
          <p:cNvPr id="3" name="Content Placeholder 2"/>
          <p:cNvSpPr>
            <a:spLocks noGrp="1"/>
          </p:cNvSpPr>
          <p:nvPr>
            <p:ph idx="1"/>
          </p:nvPr>
        </p:nvSpPr>
        <p:spPr>
          <a:xfrm>
            <a:off x="687038" y="1024302"/>
            <a:ext cx="10817923" cy="5101195"/>
          </a:xfrm>
        </p:spPr>
        <p:txBody>
          <a:bodyPr/>
          <a:lstStyle/>
          <a:p>
            <a:pPr marL="285750" lvl="0" indent="-285750">
              <a:lnSpc>
                <a:spcPct val="200000"/>
              </a:lnSpc>
              <a:buFont typeface="Arial" panose="020B0604020202020204" pitchFamily="34" charset="0"/>
              <a:buChar char="•"/>
            </a:pPr>
            <a:r>
              <a:rPr lang="en-GB" sz="1700" dirty="0"/>
              <a:t>creating calm, safe learning environments where young carers rights are recognised and realised</a:t>
            </a:r>
          </a:p>
          <a:p>
            <a:pPr marL="285750" lvl="0" indent="-285750">
              <a:lnSpc>
                <a:spcPct val="200000"/>
              </a:lnSpc>
              <a:buFont typeface="Arial" panose="020B0604020202020204" pitchFamily="34" charset="0"/>
              <a:buChar char="•"/>
            </a:pPr>
            <a:r>
              <a:rPr lang="en-GB" sz="1700" dirty="0"/>
              <a:t>providing staff with time, space and opportunity to develop kind, supportive </a:t>
            </a:r>
            <a:r>
              <a:rPr lang="en-GB" sz="1700" b="1" dirty="0"/>
              <a:t>relationships</a:t>
            </a:r>
            <a:r>
              <a:rPr lang="en-GB" sz="1700" dirty="0"/>
              <a:t> with young carers</a:t>
            </a:r>
          </a:p>
          <a:p>
            <a:pPr marL="285750" lvl="0" indent="-285750">
              <a:lnSpc>
                <a:spcPct val="200000"/>
              </a:lnSpc>
              <a:buFont typeface="Arial" panose="020B0604020202020204" pitchFamily="34" charset="0"/>
              <a:buChar char="•"/>
            </a:pPr>
            <a:r>
              <a:rPr lang="en-GB" sz="1700" dirty="0"/>
              <a:t>prioritising and maximising effective </a:t>
            </a:r>
            <a:r>
              <a:rPr lang="en-GB" sz="1700" b="1" dirty="0"/>
              <a:t>universal supports and inclusive practice</a:t>
            </a:r>
            <a:endParaRPr lang="en-GB" sz="1700" dirty="0"/>
          </a:p>
          <a:p>
            <a:pPr marL="285750" lvl="0" indent="-285750">
              <a:lnSpc>
                <a:spcPct val="200000"/>
              </a:lnSpc>
              <a:buFont typeface="Arial" panose="020B0604020202020204" pitchFamily="34" charset="0"/>
              <a:buChar char="•"/>
            </a:pPr>
            <a:r>
              <a:rPr lang="en-GB" sz="1700" dirty="0"/>
              <a:t>recognising and addressing any and all </a:t>
            </a:r>
            <a:r>
              <a:rPr lang="en-GB" sz="1700" b="1" dirty="0"/>
              <a:t>additional support needs </a:t>
            </a:r>
            <a:r>
              <a:rPr lang="en-GB" sz="1700" dirty="0"/>
              <a:t>of their young carers</a:t>
            </a:r>
          </a:p>
          <a:p>
            <a:pPr marL="285750" lvl="0" indent="-285750">
              <a:lnSpc>
                <a:spcPct val="200000"/>
              </a:lnSpc>
              <a:buFont typeface="Arial" panose="020B0604020202020204" pitchFamily="34" charset="0"/>
              <a:buChar char="•"/>
            </a:pPr>
            <a:r>
              <a:rPr lang="en-GB" sz="1700" dirty="0"/>
              <a:t>ensuring school policies and practice prioritise </a:t>
            </a:r>
            <a:r>
              <a:rPr lang="en-GB" sz="1700" b="1" dirty="0"/>
              <a:t>relationships and explicitly recognise young carers</a:t>
            </a:r>
            <a:endParaRPr lang="en-GB" sz="1700" dirty="0"/>
          </a:p>
          <a:p>
            <a:pPr marL="285750" indent="-285750">
              <a:lnSpc>
                <a:spcPct val="200000"/>
              </a:lnSpc>
              <a:buFont typeface="Arial" panose="020B0604020202020204" pitchFamily="34" charset="0"/>
              <a:buChar char="•"/>
            </a:pPr>
            <a:r>
              <a:rPr lang="en-GB" sz="1700" dirty="0"/>
              <a:t>recognising that young carers may need more support, for longer, and this might occasionally be intensive</a:t>
            </a:r>
          </a:p>
          <a:p>
            <a:pPr marL="285750" indent="-285750">
              <a:lnSpc>
                <a:spcPct val="200000"/>
              </a:lnSpc>
              <a:buFont typeface="Arial" panose="020B0604020202020204" pitchFamily="34" charset="0"/>
              <a:buChar char="•"/>
            </a:pPr>
            <a:r>
              <a:rPr lang="en-GB" sz="1700" dirty="0"/>
              <a:t>engaging with other supporting services for </a:t>
            </a:r>
            <a:r>
              <a:rPr lang="en-GB" sz="1700" b="1" dirty="0"/>
              <a:t>universal</a:t>
            </a:r>
            <a:r>
              <a:rPr lang="en-GB" sz="1700" dirty="0"/>
              <a:t> </a:t>
            </a:r>
            <a:r>
              <a:rPr lang="en-GB" sz="1700" b="1" dirty="0"/>
              <a:t>family</a:t>
            </a:r>
            <a:r>
              <a:rPr lang="en-GB" sz="1700" dirty="0"/>
              <a:t> support potentially providing a place for this</a:t>
            </a:r>
          </a:p>
          <a:p>
            <a:pPr marL="285750" indent="-285750">
              <a:lnSpc>
                <a:spcPct val="200000"/>
              </a:lnSpc>
              <a:buFont typeface="Arial" panose="020B0604020202020204" pitchFamily="34" charset="0"/>
              <a:buChar char="•"/>
            </a:pPr>
            <a:r>
              <a:rPr lang="en-GB" sz="1700" dirty="0"/>
              <a:t>be able to </a:t>
            </a:r>
            <a:r>
              <a:rPr lang="en-GB" sz="1700" b="1" dirty="0"/>
              <a:t>signpost</a:t>
            </a:r>
            <a:r>
              <a:rPr lang="en-GB" sz="1700" dirty="0"/>
              <a:t> young carers and their families </a:t>
            </a:r>
            <a:r>
              <a:rPr lang="en-GB" sz="1700" b="1" dirty="0"/>
              <a:t>to</a:t>
            </a:r>
            <a:r>
              <a:rPr lang="en-GB" sz="1700" dirty="0"/>
              <a:t> other appropriate services and organisations when more </a:t>
            </a:r>
            <a:r>
              <a:rPr lang="en-GB" sz="1700" b="1" dirty="0"/>
              <a:t>targeted support </a:t>
            </a:r>
            <a:r>
              <a:rPr lang="en-GB" sz="1700" dirty="0"/>
              <a:t>is needed</a:t>
            </a:r>
          </a:p>
          <a:p>
            <a:pPr marL="285750" indent="-285750">
              <a:lnSpc>
                <a:spcPct val="150000"/>
              </a:lnSpc>
              <a:buFont typeface="Arial" panose="020B0604020202020204" pitchFamily="34" charset="0"/>
              <a:buChar char="•"/>
            </a:pPr>
            <a:endParaRPr lang="en-GB" sz="1700" dirty="0"/>
          </a:p>
          <a:p>
            <a:pPr marL="285750" indent="-285750">
              <a:lnSpc>
                <a:spcPct val="150000"/>
              </a:lnSpc>
              <a:buFont typeface="Arial" panose="020B0604020202020204" pitchFamily="34" charset="0"/>
              <a:buChar char="•"/>
            </a:pPr>
            <a:endParaRPr lang="en-GB" sz="1700" dirty="0"/>
          </a:p>
          <a:p>
            <a:pPr marL="342900" indent="-342900">
              <a:lnSpc>
                <a:spcPct val="150000"/>
              </a:lnSpc>
              <a:buFont typeface="Arial" panose="020B0604020202020204" pitchFamily="34" charset="0"/>
              <a:buChar char="•"/>
            </a:pPr>
            <a:endParaRPr lang="en-GB" sz="1600" dirty="0"/>
          </a:p>
          <a:p>
            <a:pPr lvl="0">
              <a:lnSpc>
                <a:spcPct val="150000"/>
              </a:lnSpc>
            </a:pPr>
            <a:endParaRPr lang="en-GB" sz="1600" dirty="0"/>
          </a:p>
        </p:txBody>
      </p:sp>
    </p:spTree>
    <p:extLst>
      <p:ext uri="{BB962C8B-B14F-4D97-AF65-F5344CB8AC3E}">
        <p14:creationId xmlns:p14="http://schemas.microsoft.com/office/powerpoint/2010/main" val="1482126353"/>
      </p:ext>
    </p:extLst>
  </p:cSld>
  <p:clrMapOvr>
    <a:masterClrMapping/>
  </p:clrMapOvr>
  <mc:AlternateContent xmlns:mc="http://schemas.openxmlformats.org/markup-compatibility/2006" xmlns:p14="http://schemas.microsoft.com/office/powerpoint/2010/main">
    <mc:Choice Requires="p14">
      <p:transition spd="slow" p14:dur="2000" advTm="121226"/>
    </mc:Choice>
    <mc:Fallback xmlns="">
      <p:transition spd="slow" advTm="12122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587" y="215900"/>
            <a:ext cx="11718413" cy="3280720"/>
          </a:xfrm>
        </p:spPr>
        <p:txBody>
          <a:bodyPr/>
          <a:lstStyle/>
          <a:p>
            <a:r>
              <a:rPr lang="en-GB" sz="4400" dirty="0"/>
              <a:t>Remember we aren’t alone</a:t>
            </a:r>
            <a:br>
              <a:rPr lang="en-GB" sz="2400" dirty="0"/>
            </a:br>
            <a:br>
              <a:rPr lang="en-GB" sz="2400" dirty="0"/>
            </a:br>
            <a:r>
              <a:rPr lang="en-GB" sz="3600" dirty="0">
                <a:solidFill>
                  <a:srgbClr val="B3D236"/>
                </a:solidFill>
              </a:rPr>
              <a:t>Work in partnership </a:t>
            </a:r>
            <a:r>
              <a:rPr lang="en-GB" sz="2800" dirty="0">
                <a:solidFill>
                  <a:srgbClr val="B3D236"/>
                </a:solidFill>
                <a:latin typeface="+mn-lt"/>
              </a:rPr>
              <a:t>with </a:t>
            </a:r>
            <a:r>
              <a:rPr lang="en-GB" sz="3600" dirty="0">
                <a:solidFill>
                  <a:srgbClr val="B3D236"/>
                </a:solidFill>
                <a:latin typeface="+mn-lt"/>
              </a:rPr>
              <a:t>young carer services</a:t>
            </a:r>
            <a:br>
              <a:rPr lang="en-GB" sz="3600" dirty="0">
                <a:solidFill>
                  <a:srgbClr val="B3D236"/>
                </a:solidFill>
              </a:rPr>
            </a:br>
            <a:r>
              <a:rPr lang="en-GB" sz="1600" b="0" dirty="0">
                <a:solidFill>
                  <a:schemeClr val="tx1">
                    <a:lumMod val="65000"/>
                    <a:lumOff val="35000"/>
                  </a:schemeClr>
                </a:solidFill>
              </a:rPr>
              <a:t>Invite a local young carers service to the school for drop in or assemblies raise awareness</a:t>
            </a:r>
            <a:br>
              <a:rPr lang="en-GB" sz="1600" b="0" dirty="0">
                <a:solidFill>
                  <a:schemeClr val="tx1">
                    <a:lumMod val="65000"/>
                    <a:lumOff val="35000"/>
                  </a:schemeClr>
                </a:solidFill>
              </a:rPr>
            </a:br>
            <a:br>
              <a:rPr lang="en-GB" sz="2400" dirty="0"/>
            </a:br>
            <a:r>
              <a:rPr lang="en-GB" sz="3600" dirty="0">
                <a:solidFill>
                  <a:srgbClr val="B3D236"/>
                </a:solidFill>
              </a:rPr>
              <a:t>Raise awareness </a:t>
            </a:r>
            <a:r>
              <a:rPr lang="en-GB" sz="2400" dirty="0">
                <a:solidFill>
                  <a:srgbClr val="B3D236"/>
                </a:solidFill>
              </a:rPr>
              <a:t>in the learning community</a:t>
            </a:r>
            <a:br>
              <a:rPr lang="en-GB" sz="2400" dirty="0">
                <a:solidFill>
                  <a:srgbClr val="B3D236"/>
                </a:solidFill>
              </a:rPr>
            </a:br>
            <a:r>
              <a:rPr lang="en-GB" sz="1600" b="0" dirty="0">
                <a:solidFill>
                  <a:schemeClr val="tx1">
                    <a:lumMod val="65000"/>
                    <a:lumOff val="35000"/>
                  </a:schemeClr>
                </a:solidFill>
              </a:rPr>
              <a:t>Build empathy and understanding by defining and explaining to learners, parents and partners exactly what young carers do</a:t>
            </a:r>
            <a:br>
              <a:rPr lang="en-GB" sz="2400" dirty="0">
                <a:solidFill>
                  <a:srgbClr val="B3D236"/>
                </a:solidFill>
              </a:rPr>
            </a:br>
            <a:endParaRPr lang="en-GB" sz="1600" dirty="0">
              <a:solidFill>
                <a:srgbClr val="B3D236"/>
              </a:solidFill>
            </a:endParaRPr>
          </a:p>
        </p:txBody>
      </p:sp>
      <p:pic>
        <p:nvPicPr>
          <p:cNvPr id="4" name="Picture 3" descr="Carers Trust logo">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587" y="3496620"/>
            <a:ext cx="3317926" cy="1873774"/>
          </a:xfrm>
          <a:prstGeom prst="rect">
            <a:avLst/>
          </a:prstGeom>
        </p:spPr>
      </p:pic>
      <p:pic>
        <p:nvPicPr>
          <p:cNvPr id="5" name="Picture 4" descr="Video screenshot - BBC Scotland - Things teachers should know about young carers">
            <a:hlinkClick r:id="rId5"/>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87148" y="3429000"/>
            <a:ext cx="2399071" cy="2450692"/>
          </a:xfrm>
          <a:prstGeom prst="rect">
            <a:avLst/>
          </a:prstGeom>
        </p:spPr>
      </p:pic>
      <p:sp>
        <p:nvSpPr>
          <p:cNvPr id="6" name="Content Placeholder 2"/>
          <p:cNvSpPr>
            <a:spLocks noGrp="1"/>
          </p:cNvSpPr>
          <p:nvPr>
            <p:ph idx="1"/>
          </p:nvPr>
        </p:nvSpPr>
        <p:spPr>
          <a:xfrm>
            <a:off x="3860338" y="3527299"/>
            <a:ext cx="3857984" cy="1469719"/>
          </a:xfrm>
        </p:spPr>
        <p:txBody>
          <a:bodyPr/>
          <a:lstStyle/>
          <a:p>
            <a:pPr lvl="0"/>
            <a:r>
              <a:rPr lang="en-GB" sz="1600" dirty="0">
                <a:solidFill>
                  <a:srgbClr val="404040"/>
                </a:solidFill>
              </a:rPr>
              <a:t>These two films are good for use in PSE lessons or assemblies</a:t>
            </a:r>
          </a:p>
          <a:p>
            <a:pPr lvl="0"/>
            <a:endParaRPr lang="en-GB" sz="1600" dirty="0">
              <a:solidFill>
                <a:srgbClr val="404040"/>
              </a:solidFill>
            </a:endParaRPr>
          </a:p>
          <a:p>
            <a:pPr lvl="0"/>
            <a:r>
              <a:rPr lang="en-GB" sz="1600" dirty="0">
                <a:solidFill>
                  <a:srgbClr val="404040"/>
                </a:solidFill>
              </a:rPr>
              <a:t>Many Young Carer Services offer to run an Assembly or support PSE classes</a:t>
            </a:r>
          </a:p>
        </p:txBody>
      </p:sp>
      <p:sp>
        <p:nvSpPr>
          <p:cNvPr id="7" name="TextBox 6"/>
          <p:cNvSpPr txBox="1"/>
          <p:nvPr/>
        </p:nvSpPr>
        <p:spPr>
          <a:xfrm>
            <a:off x="10240735" y="4465341"/>
            <a:ext cx="864339" cy="369332"/>
          </a:xfrm>
          <a:prstGeom prst="rect">
            <a:avLst/>
          </a:prstGeom>
          <a:noFill/>
        </p:spPr>
        <p:txBody>
          <a:bodyPr wrap="none" rtlCol="0">
            <a:spAutoFit/>
          </a:bodyPr>
          <a:lstStyle/>
          <a:p>
            <a:r>
              <a:rPr lang="en-GB" dirty="0">
                <a:solidFill>
                  <a:schemeClr val="tx1">
                    <a:lumMod val="65000"/>
                    <a:lumOff val="35000"/>
                  </a:schemeClr>
                </a:solidFill>
              </a:rPr>
              <a:t>43 sec</a:t>
            </a:r>
          </a:p>
        </p:txBody>
      </p:sp>
      <p:sp>
        <p:nvSpPr>
          <p:cNvPr id="8" name="TextBox 7"/>
          <p:cNvSpPr txBox="1"/>
          <p:nvPr/>
        </p:nvSpPr>
        <p:spPr>
          <a:xfrm>
            <a:off x="1407038" y="5784446"/>
            <a:ext cx="1411477" cy="369332"/>
          </a:xfrm>
          <a:prstGeom prst="rect">
            <a:avLst/>
          </a:prstGeom>
          <a:noFill/>
        </p:spPr>
        <p:txBody>
          <a:bodyPr wrap="none" rtlCol="0">
            <a:spAutoFit/>
          </a:bodyPr>
          <a:lstStyle/>
          <a:p>
            <a:r>
              <a:rPr lang="en-GB" dirty="0">
                <a:solidFill>
                  <a:schemeClr val="tx1">
                    <a:lumMod val="65000"/>
                    <a:lumOff val="35000"/>
                  </a:schemeClr>
                </a:solidFill>
              </a:rPr>
              <a:t>I min 11 sec</a:t>
            </a:r>
          </a:p>
        </p:txBody>
      </p:sp>
      <p:sp>
        <p:nvSpPr>
          <p:cNvPr id="10" name="TextBox 9">
            <a:extLst>
              <a:ext uri="{FF2B5EF4-FFF2-40B4-BE49-F238E27FC236}">
                <a16:creationId xmlns:a16="http://schemas.microsoft.com/office/drawing/2014/main" id="{259E2A98-3E1C-CEAD-B900-1321E1E106F1}"/>
              </a:ext>
            </a:extLst>
          </p:cNvPr>
          <p:cNvSpPr txBox="1"/>
          <p:nvPr/>
        </p:nvSpPr>
        <p:spPr>
          <a:xfrm>
            <a:off x="473587" y="5507447"/>
            <a:ext cx="3386751" cy="276999"/>
          </a:xfrm>
          <a:prstGeom prst="rect">
            <a:avLst/>
          </a:prstGeom>
          <a:noFill/>
        </p:spPr>
        <p:txBody>
          <a:bodyPr wrap="square">
            <a:spAutoFit/>
          </a:bodyPr>
          <a:lstStyle/>
          <a:p>
            <a:r>
              <a:rPr lang="en-GB" sz="1200" dirty="0">
                <a:hlinkClick r:id="rId3"/>
              </a:rPr>
              <a:t>https://www.youtube.com/watch?v=-qjjqhny8C0</a:t>
            </a:r>
            <a:r>
              <a:rPr lang="en-GB" sz="1200" dirty="0"/>
              <a:t> </a:t>
            </a:r>
          </a:p>
        </p:txBody>
      </p:sp>
      <p:sp>
        <p:nvSpPr>
          <p:cNvPr id="13" name="TextBox 12">
            <a:extLst>
              <a:ext uri="{FF2B5EF4-FFF2-40B4-BE49-F238E27FC236}">
                <a16:creationId xmlns:a16="http://schemas.microsoft.com/office/drawing/2014/main" id="{D1F52FA8-6EC3-8112-C8FE-1D9F8D5B65D7}"/>
              </a:ext>
            </a:extLst>
          </p:cNvPr>
          <p:cNvSpPr txBox="1"/>
          <p:nvPr/>
        </p:nvSpPr>
        <p:spPr>
          <a:xfrm>
            <a:off x="7625869" y="5910371"/>
            <a:ext cx="3479205" cy="276999"/>
          </a:xfrm>
          <a:prstGeom prst="rect">
            <a:avLst/>
          </a:prstGeom>
          <a:noFill/>
        </p:spPr>
        <p:txBody>
          <a:bodyPr wrap="square">
            <a:spAutoFit/>
          </a:bodyPr>
          <a:lstStyle/>
          <a:p>
            <a:r>
              <a:rPr lang="en-GB" sz="1200" dirty="0">
                <a:hlinkClick r:id="rId5"/>
              </a:rPr>
              <a:t>https://www.bbc.co.uk/programmes/p07hst84</a:t>
            </a:r>
            <a:endParaRPr lang="en-GB" sz="1200" dirty="0"/>
          </a:p>
        </p:txBody>
      </p:sp>
    </p:spTree>
    <p:extLst>
      <p:ext uri="{BB962C8B-B14F-4D97-AF65-F5344CB8AC3E}">
        <p14:creationId xmlns:p14="http://schemas.microsoft.com/office/powerpoint/2010/main" val="3527594357"/>
      </p:ext>
    </p:extLst>
  </p:cSld>
  <p:clrMapOvr>
    <a:masterClrMapping/>
  </p:clrMapOvr>
  <mc:AlternateContent xmlns:mc="http://schemas.openxmlformats.org/markup-compatibility/2006" xmlns:p14="http://schemas.microsoft.com/office/powerpoint/2010/main">
    <mc:Choice Requires="p14">
      <p:transition spd="slow" p14:dur="2000" advTm="40991"/>
    </mc:Choice>
    <mc:Fallback xmlns="">
      <p:transition spd="slow" advTm="4099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 Mark Response - Free image on Pixaba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7376" y="3730492"/>
            <a:ext cx="2414670" cy="2414670"/>
          </a:xfrm>
          <a:prstGeom prst="rect">
            <a:avLst/>
          </a:prstGeom>
        </p:spPr>
      </p:pic>
      <p:sp>
        <p:nvSpPr>
          <p:cNvPr id="5" name="Content Placeholder 2"/>
          <p:cNvSpPr txBox="1">
            <a:spLocks/>
          </p:cNvSpPr>
          <p:nvPr/>
        </p:nvSpPr>
        <p:spPr bwMode="auto">
          <a:xfrm>
            <a:off x="576530" y="1525228"/>
            <a:ext cx="10817923" cy="160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nSpc>
                <a:spcPct val="200000"/>
              </a:lnSpc>
            </a:pPr>
            <a:r>
              <a:rPr lang="en-GB" dirty="0"/>
              <a:t>Do you know who/where your local Young Carers Service is?</a:t>
            </a:r>
          </a:p>
          <a:p>
            <a:pPr>
              <a:lnSpc>
                <a:spcPct val="200000"/>
              </a:lnSpc>
            </a:pPr>
            <a:r>
              <a:rPr lang="en-GB" dirty="0"/>
              <a:t>Do you know how to access them?</a:t>
            </a:r>
          </a:p>
          <a:p>
            <a:pPr>
              <a:lnSpc>
                <a:spcPct val="200000"/>
              </a:lnSpc>
            </a:pPr>
            <a:endParaRPr lang="en-GB" b="1" dirty="0"/>
          </a:p>
          <a:p>
            <a:pPr>
              <a:lnSpc>
                <a:spcPct val="200000"/>
              </a:lnSpc>
            </a:pPr>
            <a:endParaRPr lang="en-GB" dirty="0"/>
          </a:p>
        </p:txBody>
      </p:sp>
      <p:sp>
        <p:nvSpPr>
          <p:cNvPr id="2" name="Title 1">
            <a:extLst>
              <a:ext uri="{FF2B5EF4-FFF2-40B4-BE49-F238E27FC236}">
                <a16:creationId xmlns:a16="http://schemas.microsoft.com/office/drawing/2014/main" id="{CA1E0D90-C095-C0A7-7E11-9DEB09DDFD55}"/>
              </a:ext>
            </a:extLst>
          </p:cNvPr>
          <p:cNvSpPr txBox="1">
            <a:spLocks/>
          </p:cNvSpPr>
          <p:nvPr/>
        </p:nvSpPr>
        <p:spPr bwMode="auto">
          <a:xfrm>
            <a:off x="677514" y="513790"/>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a:t>Reflection Activity </a:t>
            </a:r>
          </a:p>
        </p:txBody>
      </p:sp>
    </p:spTree>
    <p:extLst>
      <p:ext uri="{BB962C8B-B14F-4D97-AF65-F5344CB8AC3E}">
        <p14:creationId xmlns:p14="http://schemas.microsoft.com/office/powerpoint/2010/main" val="1200110744"/>
      </p:ext>
    </p:extLst>
  </p:cSld>
  <p:clrMapOvr>
    <a:masterClrMapping/>
  </p:clrMapOvr>
  <mc:AlternateContent xmlns:mc="http://schemas.openxmlformats.org/markup-compatibility/2006" xmlns:p14="http://schemas.microsoft.com/office/powerpoint/2010/main">
    <mc:Choice Requires="p14">
      <p:transition spd="slow" p14:dur="2000" advTm="41919"/>
    </mc:Choice>
    <mc:Fallback xmlns="">
      <p:transition spd="slow" advTm="4191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 log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157" y="528429"/>
            <a:ext cx="3392718" cy="1428664"/>
          </a:xfrm>
          <a:prstGeom prst="rect">
            <a:avLst/>
          </a:prstGeom>
        </p:spPr>
      </p:pic>
      <p:sp>
        <p:nvSpPr>
          <p:cNvPr id="7" name="Rectangle 6"/>
          <p:cNvSpPr/>
          <p:nvPr/>
        </p:nvSpPr>
        <p:spPr>
          <a:xfrm>
            <a:off x="666531" y="2158180"/>
            <a:ext cx="11465034" cy="646331"/>
          </a:xfrm>
          <a:prstGeom prst="rect">
            <a:avLst/>
          </a:prstGeom>
        </p:spPr>
        <p:txBody>
          <a:bodyPr wrap="square">
            <a:spAutoFit/>
          </a:bodyPr>
          <a:lstStyle/>
          <a:p>
            <a:r>
              <a:rPr lang="en-GB" sz="3600" b="1" dirty="0">
                <a:solidFill>
                  <a:srgbClr val="00ABB5"/>
                </a:solidFill>
              </a:rPr>
              <a:t>Module 3: 	</a:t>
            </a:r>
            <a:r>
              <a:rPr lang="en-GB" sz="2800" b="1" dirty="0">
                <a:solidFill>
                  <a:srgbClr val="00ABB5"/>
                </a:solidFill>
              </a:rPr>
              <a:t>Ways to Support Young Carers in Education</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851569"/>
            <a:ext cx="12209380" cy="3105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2" name="Picture 1" descr="Carers Trust logo"/>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32258" y="417260"/>
            <a:ext cx="1949553" cy="1536011"/>
          </a:xfrm>
          <a:prstGeom prst="rect">
            <a:avLst/>
          </a:prstGeom>
        </p:spPr>
      </p:pic>
      <p:sp>
        <p:nvSpPr>
          <p:cNvPr id="4" name="Text Box 2">
            <a:extLst>
              <a:ext uri="{FF2B5EF4-FFF2-40B4-BE49-F238E27FC236}">
                <a16:creationId xmlns:a16="http://schemas.microsoft.com/office/drawing/2014/main" id="{2E760EC4-5D59-59E9-33FC-8F38D0B97287}"/>
              </a:ext>
            </a:extLst>
          </p:cNvPr>
          <p:cNvSpPr txBox="1">
            <a:spLocks noChangeArrowheads="1"/>
          </p:cNvSpPr>
          <p:nvPr/>
        </p:nvSpPr>
        <p:spPr bwMode="auto">
          <a:xfrm>
            <a:off x="666531" y="3009420"/>
            <a:ext cx="9706662" cy="743096"/>
          </a:xfrm>
          <a:prstGeom prst="rect">
            <a:avLst/>
          </a:prstGeom>
          <a:solidFill>
            <a:srgbClr val="00ABB5"/>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rot="0" vert="horz" wrap="square" lIns="91440" tIns="45720" rIns="91440" bIns="45720" anchor="t" anchorCtr="0">
            <a:noAutofit/>
          </a:bodyPr>
          <a:lstStyle/>
          <a:p>
            <a:r>
              <a:rPr lang="en-GB" sz="2000" i="1" dirty="0"/>
              <a:t>This module is suitable for everyone who works with children and young people and is particularly useful for planning whole school supporting activities or approaches</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6DE446C-74DA-F8C6-9FDB-053EC955696E}"/>
              </a:ext>
            </a:extLst>
          </p:cNvPr>
          <p:cNvSpPr/>
          <p:nvPr/>
        </p:nvSpPr>
        <p:spPr>
          <a:xfrm>
            <a:off x="666531" y="3773871"/>
            <a:ext cx="9244385" cy="958660"/>
          </a:xfrm>
          <a:prstGeom prst="rect">
            <a:avLst/>
          </a:prstGeom>
        </p:spPr>
        <p:txBody>
          <a:bodyPr wrap="square">
            <a:spAutoFit/>
          </a:bodyPr>
          <a:lstStyle/>
          <a:p>
            <a:pPr>
              <a:lnSpc>
                <a:spcPct val="150000"/>
              </a:lnSpc>
            </a:pPr>
            <a:r>
              <a:rPr lang="en-GB" sz="2000" b="1" dirty="0">
                <a:solidFill>
                  <a:srgbClr val="B3D236"/>
                </a:solidFill>
              </a:rPr>
              <a:t>Section A: 		Circles of Support</a:t>
            </a:r>
          </a:p>
          <a:p>
            <a:pPr>
              <a:lnSpc>
                <a:spcPct val="150000"/>
              </a:lnSpc>
            </a:pPr>
            <a:r>
              <a:rPr lang="en-GB" sz="2000" b="1" dirty="0">
                <a:solidFill>
                  <a:srgbClr val="B3D236"/>
                </a:solidFill>
              </a:rPr>
              <a:t>Section B: 		Practical Support</a:t>
            </a:r>
          </a:p>
        </p:txBody>
      </p:sp>
    </p:spTree>
    <p:extLst>
      <p:ext uri="{BB962C8B-B14F-4D97-AF65-F5344CB8AC3E}">
        <p14:creationId xmlns:p14="http://schemas.microsoft.com/office/powerpoint/2010/main" val="695734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91E39-768A-7EDC-B959-A5B20F6E6A1B}"/>
              </a:ext>
            </a:extLst>
          </p:cNvPr>
          <p:cNvSpPr>
            <a:spLocks noGrp="1"/>
          </p:cNvSpPr>
          <p:nvPr>
            <p:ph idx="1"/>
          </p:nvPr>
        </p:nvSpPr>
        <p:spPr>
          <a:xfrm>
            <a:off x="685800" y="1524000"/>
            <a:ext cx="10817923" cy="4719484"/>
          </a:xfrm>
        </p:spPr>
        <p:txBody>
          <a:bodyPr/>
          <a:lstStyle/>
          <a:p>
            <a:r>
              <a:rPr lang="en-GB" sz="2800" dirty="0"/>
              <a:t>Based on today’s professional learning:</a:t>
            </a:r>
          </a:p>
          <a:p>
            <a:endParaRPr lang="en-GB" sz="2800" dirty="0"/>
          </a:p>
          <a:p>
            <a:pPr marL="342900" indent="-342900">
              <a:buFont typeface="Arial" panose="020B0604020202020204" pitchFamily="34" charset="0"/>
              <a:buChar char="•"/>
            </a:pPr>
            <a:r>
              <a:rPr lang="en-GB" sz="2800" dirty="0"/>
              <a:t>What will you, as an individual, do differently?</a:t>
            </a:r>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GB" sz="2800" dirty="0"/>
              <a:t>What will your school do differently?</a:t>
            </a:r>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GB" sz="2800" dirty="0"/>
              <a:t>How will you help your learning community do things differently?</a:t>
            </a:r>
          </a:p>
          <a:p>
            <a:pPr marL="342900" indent="-342900">
              <a:buFont typeface="Arial" panose="020B0604020202020204" pitchFamily="34" charset="0"/>
              <a:buChar char="•"/>
            </a:pPr>
            <a:endParaRPr lang="en-GB" sz="2800" dirty="0"/>
          </a:p>
          <a:p>
            <a:pPr algn="ctr"/>
            <a:r>
              <a:rPr lang="en-GB" sz="2800" b="1" dirty="0"/>
              <a:t>Note the actions you intend to take forward!</a:t>
            </a:r>
          </a:p>
          <a:p>
            <a:endParaRPr lang="en-GB" sz="2800" dirty="0"/>
          </a:p>
        </p:txBody>
      </p:sp>
      <p:sp>
        <p:nvSpPr>
          <p:cNvPr id="4" name="Title 1">
            <a:extLst>
              <a:ext uri="{FF2B5EF4-FFF2-40B4-BE49-F238E27FC236}">
                <a16:creationId xmlns:a16="http://schemas.microsoft.com/office/drawing/2014/main" id="{9D75BEF5-850F-E0E6-5E9E-307EC5061241}"/>
              </a:ext>
            </a:extLst>
          </p:cNvPr>
          <p:cNvSpPr>
            <a:spLocks noGrp="1"/>
          </p:cNvSpPr>
          <p:nvPr>
            <p:ph type="title"/>
          </p:nvPr>
        </p:nvSpPr>
        <p:spPr>
          <a:xfrm>
            <a:off x="667448" y="407476"/>
            <a:ext cx="10836275" cy="711200"/>
          </a:xfrm>
        </p:spPr>
        <p:txBody>
          <a:bodyPr/>
          <a:lstStyle/>
          <a:p>
            <a:r>
              <a:rPr lang="en-GB" b="1" dirty="0"/>
              <a:t>Next steps for our educational setting?</a:t>
            </a:r>
          </a:p>
        </p:txBody>
      </p:sp>
    </p:spTree>
    <p:extLst>
      <p:ext uri="{BB962C8B-B14F-4D97-AF65-F5344CB8AC3E}">
        <p14:creationId xmlns:p14="http://schemas.microsoft.com/office/powerpoint/2010/main" val="3690235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584604"/>
            <a:ext cx="10836972" cy="711200"/>
          </a:xfrm>
        </p:spPr>
        <p:txBody>
          <a:bodyPr/>
          <a:lstStyle/>
          <a:p>
            <a:r>
              <a:rPr lang="en-GB" dirty="0"/>
              <a:t>Young carers describing themselves in education</a:t>
            </a:r>
          </a:p>
        </p:txBody>
      </p:sp>
      <p:pic>
        <p:nvPicPr>
          <p:cNvPr id="6" name="Picture 5" descr="Video screenshot: PKAVS">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17853" y="1380439"/>
            <a:ext cx="8134768" cy="4597636"/>
          </a:xfrm>
          <a:prstGeom prst="rect">
            <a:avLst/>
          </a:prstGeom>
        </p:spPr>
      </p:pic>
      <p:sp>
        <p:nvSpPr>
          <p:cNvPr id="3" name="Rectangle 2">
            <a:extLst>
              <a:ext uri="{FF2B5EF4-FFF2-40B4-BE49-F238E27FC236}">
                <a16:creationId xmlns:a16="http://schemas.microsoft.com/office/drawing/2014/main" id="{6C04B05B-BB72-C0FC-A923-A8C0C651E2FE}"/>
              </a:ext>
            </a:extLst>
          </p:cNvPr>
          <p:cNvSpPr/>
          <p:nvPr/>
        </p:nvSpPr>
        <p:spPr>
          <a:xfrm>
            <a:off x="666751" y="117987"/>
            <a:ext cx="9244385" cy="584775"/>
          </a:xfrm>
          <a:prstGeom prst="rect">
            <a:avLst/>
          </a:prstGeom>
        </p:spPr>
        <p:txBody>
          <a:bodyPr wrap="square">
            <a:spAutoFit/>
          </a:bodyPr>
          <a:lstStyle/>
          <a:p>
            <a:r>
              <a:rPr lang="en-GB" sz="3200" b="1" dirty="0">
                <a:solidFill>
                  <a:srgbClr val="B3D236"/>
                </a:solidFill>
              </a:rPr>
              <a:t>Section A: 		Circles of Support</a:t>
            </a:r>
          </a:p>
        </p:txBody>
      </p:sp>
    </p:spTree>
    <p:extLst>
      <p:ext uri="{BB962C8B-B14F-4D97-AF65-F5344CB8AC3E}">
        <p14:creationId xmlns:p14="http://schemas.microsoft.com/office/powerpoint/2010/main" val="1829691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Sad Boy Free Stock Photo - Public Domain Picture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76833" y="2719967"/>
            <a:ext cx="2255108" cy="2255108"/>
          </a:xfrm>
          <a:prstGeom prst="rect">
            <a:avLst/>
          </a:prstGeom>
        </p:spPr>
      </p:pic>
      <p:sp>
        <p:nvSpPr>
          <p:cNvPr id="4" name="Google Shape;283;g13ae64fe7f6_0_74"/>
          <p:cNvSpPr txBox="1">
            <a:spLocks/>
          </p:cNvSpPr>
          <p:nvPr/>
        </p:nvSpPr>
        <p:spPr>
          <a:xfrm>
            <a:off x="343152" y="451121"/>
            <a:ext cx="11505696" cy="692100"/>
          </a:xfrm>
          <a:prstGeom prst="rect">
            <a:avLst/>
          </a:prstGeom>
          <a:noFill/>
          <a:ln>
            <a:noFill/>
          </a:ln>
        </p:spPr>
        <p:txBody>
          <a:bodyPr spcFirstLastPara="1" wrap="square" lIns="121900" tIns="60925" rIns="121900" bIns="60925" anchor="t" anchorCtr="0">
            <a:noAutofit/>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spcBef>
                <a:spcPts val="1000"/>
              </a:spcBef>
              <a:spcAft>
                <a:spcPts val="0"/>
              </a:spcAft>
              <a:buSzPct val="108108"/>
            </a:pPr>
            <a:r>
              <a:rPr lang="en-GB" sz="3200" b="1" kern="0" dirty="0">
                <a:solidFill>
                  <a:srgbClr val="00C4C4"/>
                </a:solidFill>
                <a:latin typeface="+mj-lt"/>
                <a:ea typeface="Comic Sans MS"/>
                <a:cs typeface="Comic Sans MS"/>
                <a:sym typeface="Comic Sans MS"/>
              </a:rPr>
              <a:t>Young Carers need a ‘Circle of Support’ because:</a:t>
            </a:r>
          </a:p>
        </p:txBody>
      </p:sp>
      <p:sp>
        <p:nvSpPr>
          <p:cNvPr id="55" name="TextBox 54"/>
          <p:cNvSpPr txBox="1"/>
          <p:nvPr/>
        </p:nvSpPr>
        <p:spPr>
          <a:xfrm>
            <a:off x="2314835" y="3795788"/>
            <a:ext cx="1886694" cy="369332"/>
          </a:xfrm>
          <a:prstGeom prst="rect">
            <a:avLst/>
          </a:prstGeom>
          <a:noFill/>
        </p:spPr>
        <p:txBody>
          <a:bodyPr wrap="square" rtlCol="0">
            <a:spAutoFit/>
          </a:bodyPr>
          <a:lstStyle/>
          <a:p>
            <a:pPr algn="ctr"/>
            <a:r>
              <a:rPr lang="en-GB" dirty="0">
                <a:solidFill>
                  <a:srgbClr val="404040"/>
                </a:solidFill>
              </a:rPr>
              <a:t>can feel isolated</a:t>
            </a:r>
          </a:p>
        </p:txBody>
      </p:sp>
      <p:sp>
        <p:nvSpPr>
          <p:cNvPr id="56" name="TextBox 55"/>
          <p:cNvSpPr txBox="1"/>
          <p:nvPr/>
        </p:nvSpPr>
        <p:spPr>
          <a:xfrm>
            <a:off x="2018684" y="2352493"/>
            <a:ext cx="2478997" cy="369332"/>
          </a:xfrm>
          <a:prstGeom prst="rect">
            <a:avLst/>
          </a:prstGeom>
          <a:noFill/>
        </p:spPr>
        <p:txBody>
          <a:bodyPr wrap="square" rtlCol="0">
            <a:spAutoFit/>
          </a:bodyPr>
          <a:lstStyle/>
          <a:p>
            <a:pPr algn="ctr"/>
            <a:r>
              <a:rPr lang="en-GB" dirty="0">
                <a:solidFill>
                  <a:srgbClr val="404040"/>
                </a:solidFill>
              </a:rPr>
              <a:t>can be hidden</a:t>
            </a:r>
          </a:p>
        </p:txBody>
      </p:sp>
      <p:sp>
        <p:nvSpPr>
          <p:cNvPr id="57" name="TextBox 56"/>
          <p:cNvSpPr txBox="1"/>
          <p:nvPr/>
        </p:nvSpPr>
        <p:spPr>
          <a:xfrm>
            <a:off x="7023729" y="3657288"/>
            <a:ext cx="2694628" cy="646331"/>
          </a:xfrm>
          <a:prstGeom prst="rect">
            <a:avLst/>
          </a:prstGeom>
          <a:noFill/>
        </p:spPr>
        <p:txBody>
          <a:bodyPr wrap="square" rtlCol="0">
            <a:spAutoFit/>
          </a:bodyPr>
          <a:lstStyle/>
          <a:p>
            <a:pPr algn="ctr"/>
            <a:r>
              <a:rPr lang="en-GB" dirty="0">
                <a:solidFill>
                  <a:srgbClr val="404040"/>
                </a:solidFill>
              </a:rPr>
              <a:t>can find it hard to make and maintain friends</a:t>
            </a:r>
          </a:p>
        </p:txBody>
      </p:sp>
      <p:sp>
        <p:nvSpPr>
          <p:cNvPr id="58" name="TextBox 57"/>
          <p:cNvSpPr txBox="1"/>
          <p:nvPr/>
        </p:nvSpPr>
        <p:spPr>
          <a:xfrm>
            <a:off x="6731941" y="4858997"/>
            <a:ext cx="2458149" cy="646331"/>
          </a:xfrm>
          <a:prstGeom prst="rect">
            <a:avLst/>
          </a:prstGeom>
          <a:noFill/>
        </p:spPr>
        <p:txBody>
          <a:bodyPr wrap="square" rtlCol="0">
            <a:spAutoFit/>
          </a:bodyPr>
          <a:lstStyle/>
          <a:p>
            <a:pPr algn="ctr"/>
            <a:r>
              <a:rPr lang="en-GB" dirty="0">
                <a:solidFill>
                  <a:srgbClr val="404040"/>
                </a:solidFill>
              </a:rPr>
              <a:t>may not have an adult they can talk to</a:t>
            </a:r>
          </a:p>
        </p:txBody>
      </p:sp>
      <p:sp>
        <p:nvSpPr>
          <p:cNvPr id="59" name="TextBox 58"/>
          <p:cNvSpPr txBox="1"/>
          <p:nvPr/>
        </p:nvSpPr>
        <p:spPr>
          <a:xfrm>
            <a:off x="6473791" y="2213993"/>
            <a:ext cx="3536355" cy="646331"/>
          </a:xfrm>
          <a:prstGeom prst="rect">
            <a:avLst/>
          </a:prstGeom>
          <a:noFill/>
        </p:spPr>
        <p:txBody>
          <a:bodyPr wrap="square" rtlCol="0">
            <a:spAutoFit/>
          </a:bodyPr>
          <a:lstStyle/>
          <a:p>
            <a:pPr algn="ctr"/>
            <a:r>
              <a:rPr lang="en-GB" dirty="0">
                <a:solidFill>
                  <a:srgbClr val="404040"/>
                </a:solidFill>
              </a:rPr>
              <a:t>may not have spare time to play, socialise, or do sports &amp;hobbies</a:t>
            </a:r>
          </a:p>
        </p:txBody>
      </p:sp>
      <p:sp>
        <p:nvSpPr>
          <p:cNvPr id="60" name="TextBox 59"/>
          <p:cNvSpPr txBox="1"/>
          <p:nvPr/>
        </p:nvSpPr>
        <p:spPr>
          <a:xfrm>
            <a:off x="2774346" y="4863281"/>
            <a:ext cx="1886694" cy="646331"/>
          </a:xfrm>
          <a:prstGeom prst="rect">
            <a:avLst/>
          </a:prstGeom>
          <a:noFill/>
        </p:spPr>
        <p:txBody>
          <a:bodyPr wrap="square" rtlCol="0">
            <a:spAutoFit/>
          </a:bodyPr>
          <a:lstStyle/>
          <a:p>
            <a:pPr algn="ctr"/>
            <a:r>
              <a:rPr lang="en-GB" dirty="0">
                <a:solidFill>
                  <a:srgbClr val="404040"/>
                </a:solidFill>
              </a:rPr>
              <a:t>can feel no one understands</a:t>
            </a:r>
          </a:p>
        </p:txBody>
      </p:sp>
      <p:sp>
        <p:nvSpPr>
          <p:cNvPr id="62" name="TextBox 61"/>
          <p:cNvSpPr txBox="1"/>
          <p:nvPr/>
        </p:nvSpPr>
        <p:spPr>
          <a:xfrm>
            <a:off x="4098242" y="1608607"/>
            <a:ext cx="3012291" cy="369332"/>
          </a:xfrm>
          <a:prstGeom prst="rect">
            <a:avLst/>
          </a:prstGeom>
          <a:noFill/>
        </p:spPr>
        <p:txBody>
          <a:bodyPr wrap="square" rtlCol="0">
            <a:spAutoFit/>
          </a:bodyPr>
          <a:lstStyle/>
          <a:p>
            <a:pPr algn="ctr"/>
            <a:r>
              <a:rPr lang="en-GB" b="1" dirty="0">
                <a:solidFill>
                  <a:srgbClr val="404040"/>
                </a:solidFill>
              </a:rPr>
              <a:t>Young Carers:</a:t>
            </a:r>
          </a:p>
        </p:txBody>
      </p:sp>
    </p:spTree>
    <p:extLst>
      <p:ext uri="{BB962C8B-B14F-4D97-AF65-F5344CB8AC3E}">
        <p14:creationId xmlns:p14="http://schemas.microsoft.com/office/powerpoint/2010/main" val="3246275383"/>
      </p:ext>
    </p:extLst>
  </p:cSld>
  <p:clrMapOvr>
    <a:masterClrMapping/>
  </p:clrMapOvr>
  <mc:AlternateContent xmlns:mc="http://schemas.openxmlformats.org/markup-compatibility/2006" xmlns:p14="http://schemas.microsoft.com/office/powerpoint/2010/main">
    <mc:Choice Requires="p14">
      <p:transition spd="slow" p14:dur="2000" advTm="40244"/>
    </mc:Choice>
    <mc:Fallback xmlns="">
      <p:transition spd="slow" advTm="4024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83;g13ae64fe7f6_0_74"/>
          <p:cNvSpPr txBox="1">
            <a:spLocks/>
          </p:cNvSpPr>
          <p:nvPr/>
        </p:nvSpPr>
        <p:spPr>
          <a:xfrm>
            <a:off x="2291950" y="97237"/>
            <a:ext cx="7608101" cy="692100"/>
          </a:xfrm>
          <a:prstGeom prst="rect">
            <a:avLst/>
          </a:prstGeom>
          <a:noFill/>
          <a:ln>
            <a:noFill/>
          </a:ln>
        </p:spPr>
        <p:txBody>
          <a:bodyPr spcFirstLastPara="1" wrap="square" lIns="121900" tIns="60925" rIns="121900" bIns="60925" anchor="t" anchorCtr="0">
            <a:normAutofit/>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algn="ctr">
              <a:spcBef>
                <a:spcPts val="1000"/>
              </a:spcBef>
              <a:spcAft>
                <a:spcPts val="0"/>
              </a:spcAft>
              <a:buSzPct val="108108"/>
            </a:pPr>
            <a:r>
              <a:rPr lang="en-GB" b="1" kern="0" dirty="0">
                <a:latin typeface="+mj-lt"/>
                <a:ea typeface="Comic Sans MS"/>
                <a:cs typeface="Comic Sans MS"/>
                <a:sym typeface="Comic Sans MS"/>
              </a:rPr>
              <a:t>The Potential </a:t>
            </a:r>
            <a:r>
              <a:rPr lang="en-GB" sz="2800" b="1" kern="0" dirty="0">
                <a:solidFill>
                  <a:srgbClr val="00C4C4"/>
                </a:solidFill>
                <a:latin typeface="+mj-lt"/>
                <a:ea typeface="Comic Sans MS"/>
                <a:cs typeface="Comic Sans MS"/>
                <a:sym typeface="Comic Sans MS"/>
              </a:rPr>
              <a:t>Circle of Support </a:t>
            </a:r>
            <a:r>
              <a:rPr lang="en-GB" b="1" kern="0" dirty="0">
                <a:latin typeface="+mj-lt"/>
                <a:ea typeface="Comic Sans MS"/>
                <a:cs typeface="Comic Sans MS"/>
                <a:sym typeface="Comic Sans MS"/>
              </a:rPr>
              <a:t>around a Young Carer</a:t>
            </a:r>
          </a:p>
        </p:txBody>
      </p:sp>
      <p:pic>
        <p:nvPicPr>
          <p:cNvPr id="5" name="Google Shape;284;g13ae64fe7f6_0_74">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98414" y="2528115"/>
            <a:ext cx="1817576" cy="1817550"/>
          </a:xfrm>
          <a:prstGeom prst="rect">
            <a:avLst/>
          </a:prstGeom>
          <a:noFill/>
          <a:ln>
            <a:noFill/>
          </a:ln>
        </p:spPr>
      </p:pic>
      <p:grpSp>
        <p:nvGrpSpPr>
          <p:cNvPr id="53" name="Group 52">
            <a:extLst>
              <a:ext uri="{C183D7F6-B498-43B3-948B-1728B52AA6E4}">
                <adec:decorative xmlns:adec="http://schemas.microsoft.com/office/drawing/2017/decorative" val="1"/>
              </a:ext>
            </a:extLst>
          </p:cNvPr>
          <p:cNvGrpSpPr/>
          <p:nvPr/>
        </p:nvGrpSpPr>
        <p:grpSpPr>
          <a:xfrm>
            <a:off x="120433" y="1446682"/>
            <a:ext cx="4303444" cy="3472752"/>
            <a:chOff x="410519" y="1295500"/>
            <a:chExt cx="4303444" cy="3472752"/>
          </a:xfrm>
        </p:grpSpPr>
        <p:sp>
          <p:nvSpPr>
            <p:cNvPr id="44" name="Trapezoid 43"/>
            <p:cNvSpPr/>
            <p:nvPr/>
          </p:nvSpPr>
          <p:spPr>
            <a:xfrm rot="5400000">
              <a:off x="851387" y="905676"/>
              <a:ext cx="3472752" cy="4252400"/>
            </a:xfrm>
            <a:prstGeom prst="trapezoid">
              <a:avLst>
                <a:gd name="adj" fmla="val 31704"/>
              </a:avLst>
            </a:prstGeom>
            <a:solidFill>
              <a:schemeClr val="tx2">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Google Shape;285;g13ae64fe7f6_0_74"/>
            <p:cNvSpPr txBox="1"/>
            <p:nvPr/>
          </p:nvSpPr>
          <p:spPr>
            <a:xfrm>
              <a:off x="2018057" y="2231572"/>
              <a:ext cx="1558200"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Health Visitor</a:t>
              </a:r>
              <a:endParaRPr sz="1600" b="1" i="0" u="none" strike="noStrike" cap="none" dirty="0">
                <a:solidFill>
                  <a:schemeClr val="dk2"/>
                </a:solidFill>
                <a:latin typeface="+mj-lt"/>
                <a:ea typeface="Comic Sans MS"/>
                <a:cs typeface="Comic Sans MS"/>
                <a:sym typeface="Comic Sans MS"/>
              </a:endParaRPr>
            </a:p>
          </p:txBody>
        </p:sp>
        <p:sp>
          <p:nvSpPr>
            <p:cNvPr id="7" name="Google Shape;286;g13ae64fe7f6_0_74"/>
            <p:cNvSpPr txBox="1"/>
            <p:nvPr/>
          </p:nvSpPr>
          <p:spPr>
            <a:xfrm>
              <a:off x="525668" y="1748300"/>
              <a:ext cx="15582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Allied Health Professional</a:t>
              </a:r>
              <a:endParaRPr sz="1600" b="1" i="0" u="none" strike="noStrike" cap="none" dirty="0">
                <a:solidFill>
                  <a:schemeClr val="dk2"/>
                </a:solidFill>
                <a:latin typeface="+mj-lt"/>
                <a:ea typeface="Comic Sans MS"/>
                <a:cs typeface="Comic Sans MS"/>
                <a:sym typeface="Comic Sans MS"/>
              </a:endParaRPr>
            </a:p>
          </p:txBody>
        </p:sp>
        <p:sp>
          <p:nvSpPr>
            <p:cNvPr id="8" name="Google Shape;287;g13ae64fe7f6_0_74"/>
            <p:cNvSpPr txBox="1"/>
            <p:nvPr/>
          </p:nvSpPr>
          <p:spPr>
            <a:xfrm>
              <a:off x="2945226" y="2793787"/>
              <a:ext cx="15582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Family Doctor</a:t>
              </a:r>
              <a:endParaRPr sz="1600" b="1" i="0" u="none" strike="noStrike" cap="none" dirty="0">
                <a:solidFill>
                  <a:schemeClr val="dk2"/>
                </a:solidFill>
                <a:latin typeface="+mj-lt"/>
                <a:ea typeface="Comic Sans MS"/>
                <a:cs typeface="Comic Sans MS"/>
                <a:sym typeface="Comic Sans MS"/>
              </a:endParaRPr>
            </a:p>
          </p:txBody>
        </p:sp>
        <p:sp>
          <p:nvSpPr>
            <p:cNvPr id="14" name="Google Shape;293;g13ae64fe7f6_0_74"/>
            <p:cNvSpPr txBox="1"/>
            <p:nvPr/>
          </p:nvSpPr>
          <p:spPr>
            <a:xfrm>
              <a:off x="1844507" y="3217869"/>
              <a:ext cx="19053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Mental Health Support Worker</a:t>
              </a:r>
              <a:endParaRPr sz="1600" b="1" i="0" u="none" strike="noStrike" cap="none" dirty="0">
                <a:solidFill>
                  <a:schemeClr val="dk2"/>
                </a:solidFill>
                <a:latin typeface="+mj-lt"/>
                <a:ea typeface="Comic Sans MS"/>
                <a:cs typeface="Comic Sans MS"/>
                <a:sym typeface="Comic Sans MS"/>
              </a:endParaRPr>
            </a:p>
          </p:txBody>
        </p:sp>
        <p:sp>
          <p:nvSpPr>
            <p:cNvPr id="17" name="Google Shape;296;g13ae64fe7f6_0_74"/>
            <p:cNvSpPr txBox="1"/>
            <p:nvPr/>
          </p:nvSpPr>
          <p:spPr>
            <a:xfrm>
              <a:off x="410519" y="3660317"/>
              <a:ext cx="1788498"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Addiction Service Worker</a:t>
              </a:r>
              <a:endParaRPr sz="1600" b="1" i="0" u="none" strike="noStrike" cap="none" dirty="0">
                <a:solidFill>
                  <a:schemeClr val="dk2"/>
                </a:solidFill>
                <a:latin typeface="+mj-lt"/>
                <a:ea typeface="Comic Sans MS"/>
                <a:cs typeface="Comic Sans MS"/>
                <a:sym typeface="Comic Sans MS"/>
              </a:endParaRPr>
            </a:p>
          </p:txBody>
        </p:sp>
        <p:sp>
          <p:nvSpPr>
            <p:cNvPr id="20" name="Google Shape;299;g13ae64fe7f6_0_74"/>
            <p:cNvSpPr txBox="1"/>
            <p:nvPr/>
          </p:nvSpPr>
          <p:spPr>
            <a:xfrm>
              <a:off x="525668" y="2704308"/>
              <a:ext cx="15582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Occupational Therapist</a:t>
              </a:r>
              <a:endParaRPr sz="1600" b="1" i="0" u="none" strike="noStrike" cap="none" dirty="0">
                <a:solidFill>
                  <a:schemeClr val="dk2"/>
                </a:solidFill>
                <a:latin typeface="+mj-lt"/>
                <a:ea typeface="Comic Sans MS"/>
                <a:cs typeface="Comic Sans MS"/>
                <a:sym typeface="Comic Sans MS"/>
              </a:endParaRPr>
            </a:p>
          </p:txBody>
        </p:sp>
      </p:grpSp>
      <p:sp>
        <p:nvSpPr>
          <p:cNvPr id="21" name="Google Shape;300;g13ae64fe7f6_0_74"/>
          <p:cNvSpPr txBox="1"/>
          <p:nvPr/>
        </p:nvSpPr>
        <p:spPr>
          <a:xfrm>
            <a:off x="4824262" y="681486"/>
            <a:ext cx="1865950" cy="184662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GB" sz="3600" b="1" i="0" u="none" strike="noStrike" cap="none" dirty="0">
                <a:solidFill>
                  <a:schemeClr val="dk2"/>
                </a:solidFill>
                <a:latin typeface="+mj-lt"/>
                <a:ea typeface="Comic Sans MS"/>
                <a:cs typeface="Comic Sans MS"/>
                <a:sym typeface="Comic Sans MS"/>
              </a:rPr>
              <a:t>Parent or Carer</a:t>
            </a:r>
            <a:endParaRPr sz="3600" b="1" i="0" u="none" strike="noStrike" cap="none" dirty="0">
              <a:solidFill>
                <a:schemeClr val="dk2"/>
              </a:solidFill>
              <a:latin typeface="+mj-lt"/>
              <a:ea typeface="Comic Sans MS"/>
              <a:cs typeface="Comic Sans MS"/>
              <a:sym typeface="Comic Sans MS"/>
            </a:endParaRPr>
          </a:p>
        </p:txBody>
      </p:sp>
      <p:sp>
        <p:nvSpPr>
          <p:cNvPr id="23" name="Google Shape;302;g13ae64fe7f6_0_74"/>
          <p:cNvSpPr txBox="1"/>
          <p:nvPr/>
        </p:nvSpPr>
        <p:spPr>
          <a:xfrm>
            <a:off x="6949039" y="1384611"/>
            <a:ext cx="2415768" cy="58474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dirty="0">
                <a:solidFill>
                  <a:schemeClr val="dk2"/>
                </a:solidFill>
                <a:latin typeface="+mj-lt"/>
                <a:ea typeface="Comic Sans MS"/>
                <a:cs typeface="Comic Sans MS"/>
                <a:sym typeface="Comic Sans MS"/>
              </a:rPr>
              <a:t>Wider Family</a:t>
            </a:r>
            <a:endParaRPr sz="2600" b="1" i="0" u="none" strike="noStrike" cap="none" dirty="0">
              <a:solidFill>
                <a:schemeClr val="dk2"/>
              </a:solidFill>
              <a:latin typeface="+mj-lt"/>
              <a:ea typeface="Comic Sans MS"/>
              <a:cs typeface="Comic Sans MS"/>
              <a:sym typeface="Comic Sans MS"/>
            </a:endParaRPr>
          </a:p>
        </p:txBody>
      </p:sp>
      <p:sp>
        <p:nvSpPr>
          <p:cNvPr id="24" name="Google Shape;303;g13ae64fe7f6_0_74"/>
          <p:cNvSpPr txBox="1"/>
          <p:nvPr/>
        </p:nvSpPr>
        <p:spPr>
          <a:xfrm>
            <a:off x="2865676" y="1371256"/>
            <a:ext cx="1558200" cy="61552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a:solidFill>
                  <a:schemeClr val="dk2"/>
                </a:solidFill>
                <a:latin typeface="+mj-lt"/>
                <a:ea typeface="Comic Sans MS"/>
                <a:cs typeface="Comic Sans MS"/>
                <a:sym typeface="Comic Sans MS"/>
              </a:rPr>
              <a:t>Friends</a:t>
            </a:r>
            <a:endParaRPr sz="2800" b="1" i="0" u="none" strike="noStrike" cap="none" dirty="0">
              <a:solidFill>
                <a:schemeClr val="dk2"/>
              </a:solidFill>
              <a:latin typeface="+mj-lt"/>
              <a:ea typeface="Comic Sans MS"/>
              <a:cs typeface="Comic Sans MS"/>
              <a:sym typeface="Comic Sans MS"/>
            </a:endParaRPr>
          </a:p>
        </p:txBody>
      </p:sp>
      <p:grpSp>
        <p:nvGrpSpPr>
          <p:cNvPr id="52" name="Group 51">
            <a:extLst>
              <a:ext uri="{C183D7F6-B498-43B3-948B-1728B52AA6E4}">
                <adec:decorative xmlns:adec="http://schemas.microsoft.com/office/drawing/2017/decorative" val="1"/>
              </a:ext>
            </a:extLst>
          </p:cNvPr>
          <p:cNvGrpSpPr/>
          <p:nvPr/>
        </p:nvGrpSpPr>
        <p:grpSpPr>
          <a:xfrm>
            <a:off x="712011" y="4061964"/>
            <a:ext cx="4396937" cy="1552325"/>
            <a:chOff x="1002097" y="4307906"/>
            <a:chExt cx="4396937" cy="1552325"/>
          </a:xfrm>
        </p:grpSpPr>
        <p:sp>
          <p:nvSpPr>
            <p:cNvPr id="47" name="Trapezoid 46"/>
            <p:cNvSpPr/>
            <p:nvPr/>
          </p:nvSpPr>
          <p:spPr>
            <a:xfrm rot="4143263" flipH="1">
              <a:off x="2516697" y="2793306"/>
              <a:ext cx="1367737" cy="4396937"/>
            </a:xfrm>
            <a:prstGeom prst="trapezoid">
              <a:avLst>
                <a:gd name="adj" fmla="val 36174"/>
              </a:avLst>
            </a:prstGeom>
            <a:solidFill>
              <a:schemeClr val="accent6">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Google Shape;294;g13ae64fe7f6_0_74"/>
            <p:cNvSpPr txBox="1"/>
            <p:nvPr/>
          </p:nvSpPr>
          <p:spPr>
            <a:xfrm>
              <a:off x="1130788" y="5429374"/>
              <a:ext cx="1558200"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Social Worker</a:t>
              </a:r>
              <a:endParaRPr sz="1600" b="1" i="0" u="none" strike="noStrike" cap="none" dirty="0">
                <a:solidFill>
                  <a:schemeClr val="dk2"/>
                </a:solidFill>
                <a:latin typeface="+mj-lt"/>
                <a:ea typeface="Comic Sans MS"/>
                <a:cs typeface="Comic Sans MS"/>
                <a:sym typeface="Comic Sans MS"/>
              </a:endParaRPr>
            </a:p>
          </p:txBody>
        </p:sp>
        <p:sp>
          <p:nvSpPr>
            <p:cNvPr id="16" name="Google Shape;295;g13ae64fe7f6_0_74"/>
            <p:cNvSpPr txBox="1"/>
            <p:nvPr/>
          </p:nvSpPr>
          <p:spPr>
            <a:xfrm>
              <a:off x="2267818" y="4666740"/>
              <a:ext cx="1962372"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Advocacy Worker</a:t>
              </a:r>
              <a:endParaRPr sz="1600" b="1" i="0" u="none" strike="noStrike" cap="none" dirty="0">
                <a:solidFill>
                  <a:schemeClr val="dk2"/>
                </a:solidFill>
                <a:latin typeface="+mj-lt"/>
                <a:ea typeface="Comic Sans MS"/>
                <a:cs typeface="Comic Sans MS"/>
                <a:sym typeface="Comic Sans MS"/>
              </a:endParaRPr>
            </a:p>
          </p:txBody>
        </p:sp>
        <p:sp>
          <p:nvSpPr>
            <p:cNvPr id="19" name="Google Shape;298;g13ae64fe7f6_0_74"/>
            <p:cNvSpPr txBox="1"/>
            <p:nvPr/>
          </p:nvSpPr>
          <p:spPr>
            <a:xfrm>
              <a:off x="3301747" y="4364171"/>
              <a:ext cx="15582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err="1">
                  <a:solidFill>
                    <a:schemeClr val="dk2"/>
                  </a:solidFill>
                  <a:latin typeface="+mj-lt"/>
                  <a:ea typeface="Comic Sans MS"/>
                  <a:cs typeface="Comic Sans MS"/>
                  <a:sym typeface="Comic Sans MS"/>
                </a:rPr>
                <a:t>Safeguarder</a:t>
              </a:r>
              <a:endParaRPr sz="1600" b="1" i="0" u="none" strike="noStrike" cap="none" dirty="0">
                <a:solidFill>
                  <a:schemeClr val="dk2"/>
                </a:solidFill>
                <a:latin typeface="+mj-lt"/>
                <a:ea typeface="Comic Sans MS"/>
                <a:cs typeface="Comic Sans MS"/>
                <a:sym typeface="Comic Sans MS"/>
              </a:endParaRPr>
            </a:p>
          </p:txBody>
        </p:sp>
        <p:sp>
          <p:nvSpPr>
            <p:cNvPr id="28" name="Google Shape;307;g13ae64fe7f6_0_74"/>
            <p:cNvSpPr txBox="1"/>
            <p:nvPr/>
          </p:nvSpPr>
          <p:spPr>
            <a:xfrm>
              <a:off x="1305196" y="5038382"/>
              <a:ext cx="2231559"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dirty="0">
                  <a:solidFill>
                    <a:schemeClr val="dk2"/>
                  </a:solidFill>
                  <a:latin typeface="+mj-lt"/>
                  <a:ea typeface="Comic Sans MS"/>
                  <a:cs typeface="Comic Sans MS"/>
                  <a:sym typeface="Comic Sans MS"/>
                </a:rPr>
                <a:t>Third sector partner</a:t>
              </a:r>
              <a:endParaRPr sz="1600" b="1" i="0" u="none" strike="noStrike" cap="none" dirty="0">
                <a:solidFill>
                  <a:schemeClr val="dk2"/>
                </a:solidFill>
                <a:latin typeface="+mj-lt"/>
                <a:ea typeface="Comic Sans MS"/>
                <a:cs typeface="Comic Sans MS"/>
                <a:sym typeface="Comic Sans MS"/>
              </a:endParaRPr>
            </a:p>
          </p:txBody>
        </p:sp>
      </p:grpSp>
      <p:grpSp>
        <p:nvGrpSpPr>
          <p:cNvPr id="50" name="Group 49">
            <a:extLst>
              <a:ext uri="{C183D7F6-B498-43B3-948B-1728B52AA6E4}">
                <adec:decorative xmlns:adec="http://schemas.microsoft.com/office/drawing/2017/decorative" val="1"/>
              </a:ext>
            </a:extLst>
          </p:cNvPr>
          <p:cNvGrpSpPr/>
          <p:nvPr/>
        </p:nvGrpSpPr>
        <p:grpSpPr>
          <a:xfrm>
            <a:off x="4758335" y="4395561"/>
            <a:ext cx="2001438" cy="1010943"/>
            <a:chOff x="4607106" y="3773072"/>
            <a:chExt cx="2001438" cy="1010943"/>
          </a:xfrm>
        </p:grpSpPr>
        <p:sp>
          <p:nvSpPr>
            <p:cNvPr id="45" name="Trapezoid 44"/>
            <p:cNvSpPr/>
            <p:nvPr/>
          </p:nvSpPr>
          <p:spPr>
            <a:xfrm flipH="1">
              <a:off x="4607106" y="3773072"/>
              <a:ext cx="2001438" cy="1010943"/>
            </a:xfrm>
            <a:prstGeom prst="trapezoid">
              <a:avLst>
                <a:gd name="adj" fmla="val 31704"/>
              </a:avLst>
            </a:prstGeom>
            <a:solidFill>
              <a:schemeClr val="accent3">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Google Shape;301;g13ae64fe7f6_0_74"/>
            <p:cNvSpPr txBox="1"/>
            <p:nvPr/>
          </p:nvSpPr>
          <p:spPr>
            <a:xfrm>
              <a:off x="4709467" y="3924152"/>
              <a:ext cx="1678894"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Young</a:t>
              </a:r>
            </a:p>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Carer Service</a:t>
              </a:r>
              <a:endParaRPr sz="1600" b="1" i="0" u="none" strike="noStrike" cap="none" dirty="0">
                <a:solidFill>
                  <a:schemeClr val="dk2"/>
                </a:solidFill>
                <a:latin typeface="+mj-lt"/>
                <a:ea typeface="Comic Sans MS"/>
                <a:cs typeface="Comic Sans MS"/>
                <a:sym typeface="Comic Sans MS"/>
              </a:endParaRPr>
            </a:p>
          </p:txBody>
        </p:sp>
      </p:grpSp>
      <p:grpSp>
        <p:nvGrpSpPr>
          <p:cNvPr id="54" name="Group 53">
            <a:extLst>
              <a:ext uri="{C183D7F6-B498-43B3-948B-1728B52AA6E4}">
                <adec:decorative xmlns:adec="http://schemas.microsoft.com/office/drawing/2017/decorative" val="1"/>
              </a:ext>
            </a:extLst>
          </p:cNvPr>
          <p:cNvGrpSpPr/>
          <p:nvPr/>
        </p:nvGrpSpPr>
        <p:grpSpPr>
          <a:xfrm>
            <a:off x="7186498" y="1352915"/>
            <a:ext cx="4945423" cy="3613846"/>
            <a:chOff x="6505321" y="1148093"/>
            <a:chExt cx="4945423" cy="3613846"/>
          </a:xfrm>
        </p:grpSpPr>
        <p:sp>
          <p:nvSpPr>
            <p:cNvPr id="42" name="Trapezoid 41"/>
            <p:cNvSpPr/>
            <p:nvPr/>
          </p:nvSpPr>
          <p:spPr>
            <a:xfrm rot="16200000" flipH="1">
              <a:off x="7161300" y="492114"/>
              <a:ext cx="3613846" cy="4925804"/>
            </a:xfrm>
            <a:prstGeom prst="trapezoid">
              <a:avLst>
                <a:gd name="adj" fmla="val 32680"/>
              </a:avLst>
            </a:prstGeom>
            <a:solidFill>
              <a:schemeClr val="accent2">
                <a:lumMod val="40000"/>
                <a:lumOff val="6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Google Shape;288;g13ae64fe7f6_0_74"/>
            <p:cNvSpPr txBox="1"/>
            <p:nvPr/>
          </p:nvSpPr>
          <p:spPr>
            <a:xfrm>
              <a:off x="10040697" y="3044858"/>
              <a:ext cx="11412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School Nurse</a:t>
              </a:r>
              <a:endParaRPr sz="1600" b="1" i="0" u="none" strike="noStrike" cap="none" dirty="0">
                <a:solidFill>
                  <a:schemeClr val="dk2"/>
                </a:solidFill>
                <a:latin typeface="+mj-lt"/>
                <a:ea typeface="Comic Sans MS"/>
                <a:cs typeface="Comic Sans MS"/>
                <a:sym typeface="Comic Sans MS"/>
              </a:endParaRPr>
            </a:p>
          </p:txBody>
        </p:sp>
        <p:sp>
          <p:nvSpPr>
            <p:cNvPr id="22" name="Google Shape;301;g13ae64fe7f6_0_74"/>
            <p:cNvSpPr txBox="1"/>
            <p:nvPr/>
          </p:nvSpPr>
          <p:spPr>
            <a:xfrm>
              <a:off x="9832197" y="2285036"/>
              <a:ext cx="15582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Early Years Worker</a:t>
              </a:r>
              <a:endParaRPr sz="1600" b="1" i="0" u="none" strike="noStrike" cap="none" dirty="0">
                <a:solidFill>
                  <a:schemeClr val="dk2"/>
                </a:solidFill>
                <a:latin typeface="+mj-lt"/>
                <a:ea typeface="Comic Sans MS"/>
                <a:cs typeface="Comic Sans MS"/>
                <a:sym typeface="Comic Sans MS"/>
              </a:endParaRPr>
            </a:p>
          </p:txBody>
        </p:sp>
        <p:sp>
          <p:nvSpPr>
            <p:cNvPr id="30" name="Google Shape;301;g13ae64fe7f6_0_74"/>
            <p:cNvSpPr txBox="1"/>
            <p:nvPr/>
          </p:nvSpPr>
          <p:spPr>
            <a:xfrm>
              <a:off x="6584620" y="2380977"/>
              <a:ext cx="1558200"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Class Teacher </a:t>
              </a:r>
              <a:endParaRPr sz="1600" b="1" i="0" u="none" strike="noStrike" cap="none" dirty="0">
                <a:solidFill>
                  <a:schemeClr val="dk2"/>
                </a:solidFill>
                <a:latin typeface="+mj-lt"/>
                <a:ea typeface="Comic Sans MS"/>
                <a:cs typeface="Comic Sans MS"/>
                <a:sym typeface="Comic Sans MS"/>
              </a:endParaRPr>
            </a:p>
          </p:txBody>
        </p:sp>
        <p:sp>
          <p:nvSpPr>
            <p:cNvPr id="31" name="Google Shape;301;g13ae64fe7f6_0_74"/>
            <p:cNvSpPr txBox="1"/>
            <p:nvPr/>
          </p:nvSpPr>
          <p:spPr>
            <a:xfrm>
              <a:off x="9832197" y="1525236"/>
              <a:ext cx="1558200"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Pupil Support Staff</a:t>
              </a:r>
              <a:endParaRPr sz="1600" b="1" i="0" u="none" strike="noStrike" cap="none" dirty="0">
                <a:solidFill>
                  <a:schemeClr val="dk2"/>
                </a:solidFill>
                <a:latin typeface="+mj-lt"/>
                <a:ea typeface="Comic Sans MS"/>
                <a:cs typeface="Comic Sans MS"/>
                <a:sym typeface="Comic Sans MS"/>
              </a:endParaRPr>
            </a:p>
          </p:txBody>
        </p:sp>
        <p:sp>
          <p:nvSpPr>
            <p:cNvPr id="32" name="Google Shape;301;g13ae64fe7f6_0_74"/>
            <p:cNvSpPr txBox="1"/>
            <p:nvPr/>
          </p:nvSpPr>
          <p:spPr>
            <a:xfrm>
              <a:off x="6584620" y="2893529"/>
              <a:ext cx="1558200"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Registration Teacher</a:t>
              </a:r>
              <a:endParaRPr sz="1600" b="1" i="0" u="none" strike="noStrike" cap="none" dirty="0">
                <a:solidFill>
                  <a:schemeClr val="dk2"/>
                </a:solidFill>
                <a:latin typeface="+mj-lt"/>
                <a:ea typeface="Comic Sans MS"/>
                <a:cs typeface="Comic Sans MS"/>
                <a:sym typeface="Comic Sans MS"/>
              </a:endParaRPr>
            </a:p>
          </p:txBody>
        </p:sp>
        <p:sp>
          <p:nvSpPr>
            <p:cNvPr id="33" name="Google Shape;301;g13ae64fe7f6_0_74"/>
            <p:cNvSpPr txBox="1"/>
            <p:nvPr/>
          </p:nvSpPr>
          <p:spPr>
            <a:xfrm>
              <a:off x="8396565" y="1899263"/>
              <a:ext cx="1267415"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Head Teacher</a:t>
              </a:r>
              <a:endParaRPr sz="1600" b="1" i="0" u="none" strike="noStrike" cap="none" dirty="0">
                <a:solidFill>
                  <a:schemeClr val="dk2"/>
                </a:solidFill>
                <a:latin typeface="+mj-lt"/>
                <a:ea typeface="Comic Sans MS"/>
                <a:cs typeface="Comic Sans MS"/>
                <a:sym typeface="Comic Sans MS"/>
              </a:endParaRPr>
            </a:p>
          </p:txBody>
        </p:sp>
        <p:sp>
          <p:nvSpPr>
            <p:cNvPr id="34" name="Google Shape;301;g13ae64fe7f6_0_74"/>
            <p:cNvSpPr txBox="1"/>
            <p:nvPr/>
          </p:nvSpPr>
          <p:spPr>
            <a:xfrm>
              <a:off x="8251172" y="3442332"/>
              <a:ext cx="1558200"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Guidance Staff</a:t>
              </a:r>
              <a:endParaRPr sz="1600" b="1" i="0" u="none" strike="noStrike" cap="none" dirty="0">
                <a:solidFill>
                  <a:schemeClr val="dk2"/>
                </a:solidFill>
                <a:latin typeface="+mj-lt"/>
                <a:ea typeface="Comic Sans MS"/>
                <a:cs typeface="Comic Sans MS"/>
                <a:sym typeface="Comic Sans MS"/>
              </a:endParaRPr>
            </a:p>
          </p:txBody>
        </p:sp>
        <p:sp>
          <p:nvSpPr>
            <p:cNvPr id="36" name="Google Shape;301;g13ae64fe7f6_0_74"/>
            <p:cNvSpPr txBox="1"/>
            <p:nvPr/>
          </p:nvSpPr>
          <p:spPr>
            <a:xfrm>
              <a:off x="8251172" y="2670798"/>
              <a:ext cx="1558200"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Young Carer Coordinator</a:t>
              </a:r>
              <a:endParaRPr sz="1600" b="1" i="0" u="none" strike="noStrike" cap="none" dirty="0">
                <a:solidFill>
                  <a:schemeClr val="dk2"/>
                </a:solidFill>
                <a:latin typeface="+mj-lt"/>
                <a:ea typeface="Comic Sans MS"/>
                <a:cs typeface="Comic Sans MS"/>
                <a:sym typeface="Comic Sans MS"/>
              </a:endParaRPr>
            </a:p>
          </p:txBody>
        </p:sp>
        <p:sp>
          <p:nvSpPr>
            <p:cNvPr id="38" name="Google Shape;301;g13ae64fe7f6_0_74"/>
            <p:cNvSpPr txBox="1"/>
            <p:nvPr/>
          </p:nvSpPr>
          <p:spPr>
            <a:xfrm>
              <a:off x="9771850" y="3804680"/>
              <a:ext cx="1678894" cy="67707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Home School Link Worker</a:t>
              </a:r>
              <a:endParaRPr sz="1600" b="1" i="0" u="none" strike="noStrike" cap="none" dirty="0">
                <a:solidFill>
                  <a:schemeClr val="dk2"/>
                </a:solidFill>
                <a:latin typeface="+mj-lt"/>
                <a:ea typeface="Comic Sans MS"/>
                <a:cs typeface="Comic Sans MS"/>
                <a:sym typeface="Comic Sans MS"/>
              </a:endParaRPr>
            </a:p>
          </p:txBody>
        </p:sp>
      </p:grpSp>
      <p:grpSp>
        <p:nvGrpSpPr>
          <p:cNvPr id="51" name="Group 50">
            <a:extLst>
              <a:ext uri="{C183D7F6-B498-43B3-948B-1728B52AA6E4}">
                <adec:decorative xmlns:adec="http://schemas.microsoft.com/office/drawing/2017/decorative" val="1"/>
              </a:ext>
            </a:extLst>
          </p:cNvPr>
          <p:cNvGrpSpPr/>
          <p:nvPr/>
        </p:nvGrpSpPr>
        <p:grpSpPr>
          <a:xfrm>
            <a:off x="6569324" y="4010732"/>
            <a:ext cx="4863769" cy="1475833"/>
            <a:chOff x="6859410" y="4256674"/>
            <a:chExt cx="4863769" cy="1475833"/>
          </a:xfrm>
        </p:grpSpPr>
        <p:sp>
          <p:nvSpPr>
            <p:cNvPr id="49" name="Trapezoid 48"/>
            <p:cNvSpPr/>
            <p:nvPr/>
          </p:nvSpPr>
          <p:spPr>
            <a:xfrm rot="17391182">
              <a:off x="8374010" y="2742074"/>
              <a:ext cx="1367737" cy="4396937"/>
            </a:xfrm>
            <a:prstGeom prst="trapezoid">
              <a:avLst>
                <a:gd name="adj" fmla="val 36174"/>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Google Shape;290;g13ae64fe7f6_0_74"/>
            <p:cNvSpPr txBox="1"/>
            <p:nvPr/>
          </p:nvSpPr>
          <p:spPr>
            <a:xfrm>
              <a:off x="8460782" y="4928077"/>
              <a:ext cx="2978984"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Community Support</a:t>
              </a:r>
              <a:endParaRPr sz="1600" b="1" i="0" u="none" strike="noStrike" cap="none" dirty="0">
                <a:solidFill>
                  <a:schemeClr val="dk2"/>
                </a:solidFill>
                <a:latin typeface="+mj-lt"/>
                <a:ea typeface="Comic Sans MS"/>
                <a:cs typeface="Comic Sans MS"/>
                <a:sym typeface="Comic Sans MS"/>
              </a:endParaRPr>
            </a:p>
          </p:txBody>
        </p:sp>
        <p:sp>
          <p:nvSpPr>
            <p:cNvPr id="12" name="Google Shape;291;g13ae64fe7f6_0_74"/>
            <p:cNvSpPr txBox="1"/>
            <p:nvPr/>
          </p:nvSpPr>
          <p:spPr>
            <a:xfrm>
              <a:off x="8901011" y="5301650"/>
              <a:ext cx="2822168"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Family Support</a:t>
              </a:r>
              <a:endParaRPr sz="1600" b="1" i="0" u="none" strike="noStrike" cap="none" dirty="0">
                <a:solidFill>
                  <a:schemeClr val="dk2"/>
                </a:solidFill>
                <a:latin typeface="+mj-lt"/>
                <a:ea typeface="Comic Sans MS"/>
                <a:cs typeface="Comic Sans MS"/>
                <a:sym typeface="Comic Sans MS"/>
              </a:endParaRPr>
            </a:p>
          </p:txBody>
        </p:sp>
        <p:sp>
          <p:nvSpPr>
            <p:cNvPr id="13" name="Google Shape;292;g13ae64fe7f6_0_74"/>
            <p:cNvSpPr txBox="1"/>
            <p:nvPr/>
          </p:nvSpPr>
          <p:spPr>
            <a:xfrm>
              <a:off x="7312703" y="4309472"/>
              <a:ext cx="1558200"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Youth Worker</a:t>
              </a:r>
              <a:endParaRPr sz="1600" b="1" i="0" u="none" strike="noStrike" cap="none" dirty="0">
                <a:solidFill>
                  <a:schemeClr val="dk2"/>
                </a:solidFill>
                <a:latin typeface="+mj-lt"/>
                <a:ea typeface="Comic Sans MS"/>
                <a:cs typeface="Comic Sans MS"/>
                <a:sym typeface="Comic Sans MS"/>
              </a:endParaRPr>
            </a:p>
          </p:txBody>
        </p:sp>
        <p:sp>
          <p:nvSpPr>
            <p:cNvPr id="46" name="Google Shape;291;g13ae64fe7f6_0_74"/>
            <p:cNvSpPr txBox="1"/>
            <p:nvPr/>
          </p:nvSpPr>
          <p:spPr>
            <a:xfrm>
              <a:off x="7642551" y="4618279"/>
              <a:ext cx="2774901" cy="43085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chemeClr val="dk2"/>
                  </a:solidFill>
                  <a:latin typeface="+mj-lt"/>
                  <a:ea typeface="Comic Sans MS"/>
                  <a:cs typeface="Comic Sans MS"/>
                  <a:sym typeface="Comic Sans MS"/>
                </a:rPr>
                <a:t>Family Learning</a:t>
              </a:r>
              <a:endParaRPr sz="1600" b="1" i="0" u="none" strike="noStrike" cap="none" dirty="0">
                <a:solidFill>
                  <a:schemeClr val="dk2"/>
                </a:solidFill>
                <a:latin typeface="+mj-lt"/>
                <a:ea typeface="Comic Sans MS"/>
                <a:cs typeface="Comic Sans MS"/>
                <a:sym typeface="Comic Sans MS"/>
              </a:endParaRPr>
            </a:p>
          </p:txBody>
        </p:sp>
      </p:grpSp>
      <p:sp>
        <p:nvSpPr>
          <p:cNvPr id="2" name="Title 1">
            <a:extLst>
              <a:ext uri="{FF2B5EF4-FFF2-40B4-BE49-F238E27FC236}">
                <a16:creationId xmlns:a16="http://schemas.microsoft.com/office/drawing/2014/main" id="{4028BC40-47C2-12D1-43E8-950F7B531678}"/>
              </a:ext>
            </a:extLst>
          </p:cNvPr>
          <p:cNvSpPr>
            <a:spLocks noGrp="1"/>
          </p:cNvSpPr>
          <p:nvPr>
            <p:ph type="title"/>
          </p:nvPr>
        </p:nvSpPr>
        <p:spPr>
          <a:xfrm>
            <a:off x="1819212" y="5592067"/>
            <a:ext cx="8290436" cy="626167"/>
          </a:xfrm>
        </p:spPr>
        <p:txBody>
          <a:bodyPr/>
          <a:lstStyle/>
          <a:p>
            <a:pPr algn="ctr"/>
            <a:r>
              <a:rPr lang="en-GB" sz="1500" dirty="0"/>
              <a:t>Everyone who is connected to a Young Carer can play a part in their circle of support</a:t>
            </a:r>
            <a:br>
              <a:rPr lang="en-GB" sz="1500" dirty="0"/>
            </a:br>
            <a:r>
              <a:rPr lang="en-GB" sz="1500" dirty="0"/>
              <a:t>How we work together is important!</a:t>
            </a:r>
          </a:p>
        </p:txBody>
      </p:sp>
    </p:spTree>
    <p:extLst>
      <p:ext uri="{BB962C8B-B14F-4D97-AF65-F5344CB8AC3E}">
        <p14:creationId xmlns:p14="http://schemas.microsoft.com/office/powerpoint/2010/main" val="1596748352"/>
      </p:ext>
    </p:extLst>
  </p:cSld>
  <p:clrMapOvr>
    <a:masterClrMapping/>
  </p:clrMapOvr>
  <mc:AlternateContent xmlns:mc="http://schemas.openxmlformats.org/markup-compatibility/2006" xmlns:p14="http://schemas.microsoft.com/office/powerpoint/2010/main">
    <mc:Choice Requires="p14">
      <p:transition spd="slow" p14:dur="2000" advTm="81021"/>
    </mc:Choice>
    <mc:Fallback xmlns="">
      <p:transition spd="slow" advTm="8102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498" y="405352"/>
            <a:ext cx="10809449" cy="711200"/>
          </a:xfrm>
        </p:spPr>
        <p:txBody>
          <a:bodyPr/>
          <a:lstStyle/>
          <a:p>
            <a:r>
              <a:rPr lang="en-GB" sz="2400" dirty="0"/>
              <a:t>Support for young carers in education -</a:t>
            </a:r>
            <a:br>
              <a:rPr lang="en-GB" sz="2400" dirty="0"/>
            </a:br>
            <a:r>
              <a:rPr lang="en-GB" sz="2400" dirty="0"/>
              <a:t>happens at different levels and in different ways, for example:</a:t>
            </a:r>
          </a:p>
        </p:txBody>
      </p:sp>
      <p:sp>
        <p:nvSpPr>
          <p:cNvPr id="3" name="Content Placeholder 2"/>
          <p:cNvSpPr>
            <a:spLocks noGrp="1"/>
          </p:cNvSpPr>
          <p:nvPr>
            <p:ph idx="1"/>
          </p:nvPr>
        </p:nvSpPr>
        <p:spPr>
          <a:xfrm>
            <a:off x="920578" y="1326616"/>
            <a:ext cx="2724665" cy="4602236"/>
          </a:xfrm>
          <a:solidFill>
            <a:schemeClr val="accent6">
              <a:lumMod val="40000"/>
              <a:lumOff val="60000"/>
            </a:schemeClr>
          </a:solidFill>
        </p:spPr>
        <p:txBody>
          <a:bodyPr/>
          <a:lstStyle/>
          <a:p>
            <a:r>
              <a:rPr lang="en-GB" b="1" dirty="0"/>
              <a:t>Practitioner</a:t>
            </a:r>
          </a:p>
          <a:p>
            <a:endParaRPr lang="en-GB" dirty="0"/>
          </a:p>
          <a:p>
            <a:r>
              <a:rPr lang="en-GB" dirty="0"/>
              <a:t>Relationships</a:t>
            </a:r>
          </a:p>
          <a:p>
            <a:endParaRPr lang="en-GB" dirty="0"/>
          </a:p>
          <a:p>
            <a:r>
              <a:rPr lang="en-GB" dirty="0"/>
              <a:t>Compassion, connection and kindness</a:t>
            </a:r>
          </a:p>
          <a:p>
            <a:endParaRPr lang="en-GB" dirty="0"/>
          </a:p>
          <a:p>
            <a:r>
              <a:rPr lang="en-GB" dirty="0"/>
              <a:t>Day to day:</a:t>
            </a:r>
          </a:p>
          <a:p>
            <a:pPr marL="342900" indent="-342900">
              <a:buFont typeface="Arial" panose="020B0604020202020204" pitchFamily="34" charset="0"/>
              <a:buChar char="•"/>
            </a:pPr>
            <a:r>
              <a:rPr lang="en-GB" dirty="0"/>
              <a:t>wellbeing support</a:t>
            </a:r>
          </a:p>
          <a:p>
            <a:pPr marL="342900" indent="-342900">
              <a:buFont typeface="Arial" panose="020B0604020202020204" pitchFamily="34" charset="0"/>
              <a:buChar char="•"/>
            </a:pPr>
            <a:r>
              <a:rPr lang="en-GB" dirty="0"/>
              <a:t>learning support</a:t>
            </a:r>
          </a:p>
          <a:p>
            <a:pPr marL="342900" indent="-342900">
              <a:buFont typeface="Arial" panose="020B0604020202020204" pitchFamily="34" charset="0"/>
              <a:buChar char="•"/>
            </a:pPr>
            <a:r>
              <a:rPr lang="en-GB" dirty="0"/>
              <a:t>practical support</a:t>
            </a:r>
          </a:p>
          <a:p>
            <a:endParaRPr lang="en-GB" dirty="0"/>
          </a:p>
          <a:p>
            <a:endParaRPr lang="en-GB" dirty="0"/>
          </a:p>
          <a:p>
            <a:r>
              <a:rPr lang="en-GB" dirty="0"/>
              <a:t> </a:t>
            </a:r>
          </a:p>
        </p:txBody>
      </p:sp>
      <p:sp>
        <p:nvSpPr>
          <p:cNvPr id="29" name="Content Placeholder 2"/>
          <p:cNvSpPr txBox="1">
            <a:spLocks/>
          </p:cNvSpPr>
          <p:nvPr/>
        </p:nvSpPr>
        <p:spPr bwMode="auto">
          <a:xfrm>
            <a:off x="4855116" y="1326616"/>
            <a:ext cx="3435298" cy="4602236"/>
          </a:xfrm>
          <a:prstGeom prst="rect">
            <a:avLst/>
          </a:prstGeom>
          <a:solidFill>
            <a:srgbClr val="FFFFCC"/>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b="1" kern="0" dirty="0"/>
              <a:t>Educational setting</a:t>
            </a:r>
          </a:p>
          <a:p>
            <a:endParaRPr lang="en-GB" kern="0" dirty="0"/>
          </a:p>
          <a:p>
            <a:r>
              <a:rPr lang="en-GB" kern="0" dirty="0"/>
              <a:t>Culture and ethos supports wellbeing and learning</a:t>
            </a:r>
          </a:p>
          <a:p>
            <a:endParaRPr lang="en-GB" kern="0" dirty="0"/>
          </a:p>
          <a:p>
            <a:r>
              <a:rPr lang="en-GB" kern="0" dirty="0"/>
              <a:t>Policies and procedures support inclusive practice</a:t>
            </a:r>
          </a:p>
          <a:p>
            <a:endParaRPr lang="en-GB" kern="0" dirty="0"/>
          </a:p>
          <a:p>
            <a:r>
              <a:rPr lang="en-GB" kern="0" dirty="0"/>
              <a:t>Leadership, professional learning, and staff support: if staff wellbeing is good it helps them to support their learners</a:t>
            </a:r>
          </a:p>
        </p:txBody>
      </p:sp>
      <p:sp>
        <p:nvSpPr>
          <p:cNvPr id="30" name="Content Placeholder 2"/>
          <p:cNvSpPr txBox="1">
            <a:spLocks/>
          </p:cNvSpPr>
          <p:nvPr/>
        </p:nvSpPr>
        <p:spPr bwMode="auto">
          <a:xfrm>
            <a:off x="9500286" y="1326616"/>
            <a:ext cx="2288059" cy="4602236"/>
          </a:xfrm>
          <a:prstGeom prst="rect">
            <a:avLst/>
          </a:prstGeom>
          <a:solidFill>
            <a:srgbClr val="CCFFCC"/>
          </a:solidFill>
          <a:ln>
            <a:noFill/>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b="1" kern="0" dirty="0"/>
              <a:t>Local Authority</a:t>
            </a:r>
          </a:p>
          <a:p>
            <a:endParaRPr lang="en-GB" kern="0" dirty="0"/>
          </a:p>
          <a:p>
            <a:r>
              <a:rPr lang="en-GB" kern="0" dirty="0"/>
              <a:t>Infrastructure support</a:t>
            </a:r>
          </a:p>
          <a:p>
            <a:endParaRPr lang="en-GB" kern="0" dirty="0"/>
          </a:p>
          <a:p>
            <a:r>
              <a:rPr lang="en-GB" kern="0" dirty="0"/>
              <a:t>Advice and guidance</a:t>
            </a:r>
          </a:p>
          <a:p>
            <a:endParaRPr lang="en-GB" kern="0" dirty="0"/>
          </a:p>
          <a:p>
            <a:r>
              <a:rPr lang="en-GB" kern="0" dirty="0"/>
              <a:t>Coordination of resourcing across services</a:t>
            </a:r>
          </a:p>
          <a:p>
            <a:endParaRPr lang="en-GB" kern="0" dirty="0"/>
          </a:p>
          <a:p>
            <a:r>
              <a:rPr lang="en-GB" kern="0" dirty="0"/>
              <a:t>Governance</a:t>
            </a:r>
          </a:p>
        </p:txBody>
      </p:sp>
    </p:spTree>
    <p:extLst>
      <p:ext uri="{BB962C8B-B14F-4D97-AF65-F5344CB8AC3E}">
        <p14:creationId xmlns:p14="http://schemas.microsoft.com/office/powerpoint/2010/main" val="2606083764"/>
      </p:ext>
    </p:extLst>
  </p:cSld>
  <p:clrMapOvr>
    <a:masterClrMapping/>
  </p:clrMapOvr>
  <mc:AlternateContent xmlns:mc="http://schemas.openxmlformats.org/markup-compatibility/2006" xmlns:p14="http://schemas.microsoft.com/office/powerpoint/2010/main">
    <mc:Choice Requires="p14">
      <p:transition spd="slow" p14:dur="2000" advTm="108926"/>
    </mc:Choice>
    <mc:Fallback xmlns="">
      <p:transition spd="slow" advTm="10892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576530" y="1525228"/>
            <a:ext cx="10817923" cy="173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GB" dirty="0"/>
              <a:t>What do you see in practice happening in your setting that supports Young Carers?</a:t>
            </a:r>
          </a:p>
          <a:p>
            <a:r>
              <a:rPr lang="en-GB" dirty="0"/>
              <a:t>What don’t you see?</a:t>
            </a:r>
          </a:p>
          <a:p>
            <a:endParaRPr lang="en-GB" dirty="0"/>
          </a:p>
          <a:p>
            <a:r>
              <a:rPr lang="en-GB" b="1" dirty="0"/>
              <a:t>Discuss</a:t>
            </a:r>
          </a:p>
        </p:txBody>
      </p:sp>
      <p:pic>
        <p:nvPicPr>
          <p:cNvPr id="6" name="Picture 5" descr="Question Mark Response - Free image on Pixaba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6088" y="2645435"/>
            <a:ext cx="3272287" cy="3272287"/>
          </a:xfrm>
          <a:prstGeom prst="rect">
            <a:avLst/>
          </a:prstGeom>
        </p:spPr>
      </p:pic>
      <p:sp>
        <p:nvSpPr>
          <p:cNvPr id="2" name="Title 1">
            <a:extLst>
              <a:ext uri="{FF2B5EF4-FFF2-40B4-BE49-F238E27FC236}">
                <a16:creationId xmlns:a16="http://schemas.microsoft.com/office/drawing/2014/main" id="{AE933831-1CA1-8983-C6F9-7846FBCD412F}"/>
              </a:ext>
            </a:extLst>
          </p:cNvPr>
          <p:cNvSpPr txBox="1">
            <a:spLocks/>
          </p:cNvSpPr>
          <p:nvPr/>
        </p:nvSpPr>
        <p:spPr bwMode="auto">
          <a:xfrm>
            <a:off x="677514" y="513790"/>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a:t>Reflection Activity </a:t>
            </a:r>
          </a:p>
        </p:txBody>
      </p:sp>
    </p:spTree>
    <p:extLst>
      <p:ext uri="{BB962C8B-B14F-4D97-AF65-F5344CB8AC3E}">
        <p14:creationId xmlns:p14="http://schemas.microsoft.com/office/powerpoint/2010/main" val="3418633676"/>
      </p:ext>
    </p:extLst>
  </p:cSld>
  <p:clrMapOvr>
    <a:masterClrMapping/>
  </p:clrMapOvr>
  <mc:AlternateContent xmlns:mc="http://schemas.openxmlformats.org/markup-compatibility/2006" xmlns:p14="http://schemas.microsoft.com/office/powerpoint/2010/main">
    <mc:Choice Requires="p14">
      <p:transition spd="slow" p14:dur="2000" advTm="23378"/>
    </mc:Choice>
    <mc:Fallback xmlns="">
      <p:transition spd="slow" advTm="2337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005" y="717696"/>
            <a:ext cx="10836972" cy="669457"/>
          </a:xfrm>
        </p:spPr>
        <p:txBody>
          <a:bodyPr/>
          <a:lstStyle/>
          <a:p>
            <a:pPr algn="ctr">
              <a:lnSpc>
                <a:spcPct val="150000"/>
              </a:lnSpc>
            </a:pPr>
            <a:r>
              <a:rPr lang="en-GB" sz="3600" dirty="0"/>
              <a:t>The reality of being a young or young carer</a:t>
            </a:r>
          </a:p>
        </p:txBody>
      </p:sp>
      <p:pic>
        <p:nvPicPr>
          <p:cNvPr id="5" name="Picture 4" descr="A person with long hair and a painted wall">
            <a:hlinkClick r:id="rId3"/>
            <a:extLst>
              <a:ext uri="{FF2B5EF4-FFF2-40B4-BE49-F238E27FC236}">
                <a16:creationId xmlns:a16="http://schemas.microsoft.com/office/drawing/2014/main" id="{834CA6AA-109E-E532-7CDC-47A7F85A00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6109" y="1429274"/>
            <a:ext cx="6596217" cy="4268140"/>
          </a:xfrm>
          <a:prstGeom prst="rect">
            <a:avLst/>
          </a:prstGeom>
        </p:spPr>
      </p:pic>
      <p:sp>
        <p:nvSpPr>
          <p:cNvPr id="3" name="Title 1">
            <a:extLst>
              <a:ext uri="{FF2B5EF4-FFF2-40B4-BE49-F238E27FC236}">
                <a16:creationId xmlns:a16="http://schemas.microsoft.com/office/drawing/2014/main" id="{3CBED0B9-091E-68DB-79C2-20BF47882E65}"/>
              </a:ext>
            </a:extLst>
          </p:cNvPr>
          <p:cNvSpPr txBox="1">
            <a:spLocks/>
          </p:cNvSpPr>
          <p:nvPr/>
        </p:nvSpPr>
        <p:spPr bwMode="auto">
          <a:xfrm>
            <a:off x="2486534" y="5739535"/>
            <a:ext cx="7435365" cy="4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a:lnSpc>
                <a:spcPct val="150000"/>
              </a:lnSpc>
            </a:pPr>
            <a:r>
              <a:rPr lang="en-GB" sz="2400" b="0" kern="0" dirty="0">
                <a:solidFill>
                  <a:srgbClr val="B3D236"/>
                </a:solidFill>
                <a:hlinkClick r:id="rId5"/>
              </a:rPr>
              <a:t>https://vimeo.com/801166050/90319e9829</a:t>
            </a:r>
            <a:r>
              <a:rPr lang="en-GB" sz="2400" b="0" kern="0" dirty="0">
                <a:solidFill>
                  <a:srgbClr val="B3D236"/>
                </a:solidFill>
              </a:rPr>
              <a:t> </a:t>
            </a:r>
            <a:r>
              <a:rPr lang="en-GB" sz="2400" kern="0" dirty="0">
                <a:solidFill>
                  <a:schemeClr val="tx1"/>
                </a:solidFill>
              </a:rPr>
              <a:t>(17 mins)</a:t>
            </a:r>
          </a:p>
        </p:txBody>
      </p:sp>
      <p:sp>
        <p:nvSpPr>
          <p:cNvPr id="4" name="Rectangle 3">
            <a:extLst>
              <a:ext uri="{FF2B5EF4-FFF2-40B4-BE49-F238E27FC236}">
                <a16:creationId xmlns:a16="http://schemas.microsoft.com/office/drawing/2014/main" id="{4DACD4DB-7770-00F0-2784-1E972E2548A9}"/>
              </a:ext>
            </a:extLst>
          </p:cNvPr>
          <p:cNvSpPr/>
          <p:nvPr/>
        </p:nvSpPr>
        <p:spPr>
          <a:xfrm>
            <a:off x="677514" y="132921"/>
            <a:ext cx="9244385" cy="584775"/>
          </a:xfrm>
          <a:prstGeom prst="rect">
            <a:avLst/>
          </a:prstGeom>
        </p:spPr>
        <p:txBody>
          <a:bodyPr wrap="square">
            <a:spAutoFit/>
          </a:bodyPr>
          <a:lstStyle/>
          <a:p>
            <a:r>
              <a:rPr lang="en-GB" sz="3200" b="1" dirty="0">
                <a:solidFill>
                  <a:srgbClr val="B3D236"/>
                </a:solidFill>
              </a:rPr>
              <a:t>Section B: 		Practical Support</a:t>
            </a:r>
          </a:p>
        </p:txBody>
      </p:sp>
    </p:spTree>
    <p:extLst>
      <p:ext uri="{BB962C8B-B14F-4D97-AF65-F5344CB8AC3E}">
        <p14:creationId xmlns:p14="http://schemas.microsoft.com/office/powerpoint/2010/main" val="2356686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294104"/>
            <a:ext cx="10836972" cy="1554361"/>
          </a:xfrm>
        </p:spPr>
        <p:txBody>
          <a:bodyPr/>
          <a:lstStyle/>
          <a:p>
            <a:pPr algn="ctr">
              <a:lnSpc>
                <a:spcPct val="150000"/>
              </a:lnSpc>
            </a:pPr>
            <a:r>
              <a:rPr lang="en-GB" sz="3600" dirty="0"/>
              <a:t>When we get it right</a:t>
            </a:r>
            <a:br>
              <a:rPr lang="en-GB" sz="3600" dirty="0"/>
            </a:br>
            <a:r>
              <a:rPr lang="en-GB" sz="3600" dirty="0">
                <a:solidFill>
                  <a:srgbClr val="B3D236"/>
                </a:solidFill>
              </a:rPr>
              <a:t>We make a big difference to young carers lives</a:t>
            </a:r>
          </a:p>
        </p:txBody>
      </p:sp>
      <p:sp>
        <p:nvSpPr>
          <p:cNvPr id="3" name="Content Placeholder 2"/>
          <p:cNvSpPr>
            <a:spLocks noGrp="1"/>
          </p:cNvSpPr>
          <p:nvPr>
            <p:ph idx="1"/>
          </p:nvPr>
        </p:nvSpPr>
        <p:spPr>
          <a:xfrm>
            <a:off x="666751" y="1959429"/>
            <a:ext cx="10935314" cy="4248866"/>
          </a:xfrm>
        </p:spPr>
        <p:txBody>
          <a:bodyPr/>
          <a:lstStyle/>
          <a:p>
            <a:r>
              <a:rPr lang="en-GB" sz="1800" b="1" dirty="0"/>
              <a:t>“</a:t>
            </a:r>
            <a:r>
              <a:rPr lang="en-GB" sz="1800" i="1" dirty="0"/>
              <a:t>I no longer feel anxious about being a carer or feel nervous about being asked why I am late to school again, it has made my life so much easier at school which now makes it a happier place to be. By having my </a:t>
            </a:r>
            <a:r>
              <a:rPr lang="en-GB" sz="1800" i="1" dirty="0" err="1"/>
              <a:t>YC</a:t>
            </a:r>
            <a:r>
              <a:rPr lang="en-GB" sz="1800" i="1" dirty="0"/>
              <a:t> Statement in place it makes me feel settled and content within Education. The most challenging part of my Statement was having to detail any barriers I was experiencing in Education but now looking back this was the most meaningful part. Because of including this in my statement I know I  have methods in place to support me.” </a:t>
            </a:r>
          </a:p>
          <a:p>
            <a:endParaRPr lang="en-GB" sz="1800" i="1" dirty="0"/>
          </a:p>
          <a:p>
            <a:r>
              <a:rPr lang="en-GB" sz="1800" b="1" dirty="0"/>
              <a:t>(Young Carer, Dundee)</a:t>
            </a:r>
          </a:p>
          <a:p>
            <a:r>
              <a:rPr lang="en-GB" sz="1800" b="1" dirty="0"/>
              <a:t>“</a:t>
            </a:r>
            <a:r>
              <a:rPr lang="en-GB" sz="1800" i="1" dirty="0"/>
              <a:t>School is more welcoming; they understand me because I let them know I am a young carer. I think it helps because there is more of an awareness of young carers in school.”</a:t>
            </a:r>
            <a:r>
              <a:rPr lang="en-GB" sz="1800" b="1" dirty="0"/>
              <a:t> </a:t>
            </a:r>
          </a:p>
          <a:p>
            <a:r>
              <a:rPr lang="en-GB" sz="1800" b="1" dirty="0"/>
              <a:t>(Young Carer Ambassador)</a:t>
            </a:r>
          </a:p>
          <a:p>
            <a:endParaRPr lang="en-GB" b="1" dirty="0"/>
          </a:p>
          <a:p>
            <a:r>
              <a:rPr lang="en-GB" sz="1800" b="1" dirty="0">
                <a:solidFill>
                  <a:schemeClr val="tx1"/>
                </a:solidFill>
              </a:rPr>
              <a:t>Quotes from Dundee Young Carers talking about their experience of school.  Find out more here </a:t>
            </a:r>
            <a:r>
              <a:rPr lang="en-GB" sz="1800" b="1" dirty="0">
                <a:hlinkClick r:id="rId3"/>
              </a:rPr>
              <a:t>https://carersofdundee.org/carers/young-carers/</a:t>
            </a:r>
            <a:endParaRPr lang="en-GB" sz="1800" b="1" dirty="0"/>
          </a:p>
          <a:p>
            <a:endParaRPr lang="en-GB" dirty="0"/>
          </a:p>
        </p:txBody>
      </p:sp>
    </p:spTree>
    <p:extLst>
      <p:ext uri="{BB962C8B-B14F-4D97-AF65-F5344CB8AC3E}">
        <p14:creationId xmlns:p14="http://schemas.microsoft.com/office/powerpoint/2010/main" val="1082548896"/>
      </p:ext>
    </p:extLst>
  </p:cSld>
  <p:clrMapOvr>
    <a:masterClrMapping/>
  </p:clrMapOvr>
  <mc:AlternateContent xmlns:mc="http://schemas.openxmlformats.org/markup-compatibility/2006" xmlns:p14="http://schemas.microsoft.com/office/powerpoint/2010/main">
    <mc:Choice Requires="p14">
      <p:transition spd="slow" p14:dur="2000" advTm="15081"/>
    </mc:Choice>
    <mc:Fallback xmlns="">
      <p:transition spd="slow" advTm="15081"/>
    </mc:Fallback>
  </mc:AlternateContent>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4.xml><?xml version="1.0" encoding="utf-8"?>
<ct:contentTypeSchema xmlns:ct="http://schemas.microsoft.com/office/2006/metadata/contentType" xmlns:ma="http://schemas.microsoft.com/office/2006/metadata/properties/metaAttributes" ct:_="" ma:_="" ma:contentTypeName="Document" ma:contentTypeID="0x01010053CDEFF26B41FC4EBE047BA539D8A916" ma:contentTypeVersion="14" ma:contentTypeDescription="Create a new document." ma:contentTypeScope="" ma:versionID="4c6631ba1f905652d62f655b6505f8ca">
  <xsd:schema xmlns:xsd="http://www.w3.org/2001/XMLSchema" xmlns:xs="http://www.w3.org/2001/XMLSchema" xmlns:p="http://schemas.microsoft.com/office/2006/metadata/properties" xmlns:ns3="04c2ad2a-64ee-43bb-8057-bcc149cdce45" xmlns:ns4="b975cf0e-a5f5-4f76-a7fd-397964997e33" targetNamespace="http://schemas.microsoft.com/office/2006/metadata/properties" ma:root="true" ma:fieldsID="a01e9b7bfa01ee19a5a53e1905d7f48b" ns3:_="" ns4:_="">
    <xsd:import namespace="04c2ad2a-64ee-43bb-8057-bcc149cdce45"/>
    <xsd:import namespace="b975cf0e-a5f5-4f76-a7fd-397964997e3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c2ad2a-64ee-43bb-8057-bcc149cdce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75cf0e-a5f5-4f76-a7fd-397964997e3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967039-C71A-4B84-9858-0728C216CC08}">
  <ds:schemaRefs>
    <ds:schemaRef ds:uri="b975cf0e-a5f5-4f76-a7fd-397964997e33"/>
    <ds:schemaRef ds:uri="http://purl.org/dc/terms/"/>
    <ds:schemaRef ds:uri="http://purl.org/dc/dcmitype/"/>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purl.org/dc/elements/1.1/"/>
    <ds:schemaRef ds:uri="04c2ad2a-64ee-43bb-8057-bcc149cdce45"/>
    <ds:schemaRef ds:uri="http://schemas.microsoft.com/office/2006/metadata/properties"/>
  </ds:schemaRefs>
</ds:datastoreItem>
</file>

<file path=customXml/itemProps2.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3.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4.xml><?xml version="1.0" encoding="utf-8"?>
<ds:datastoreItem xmlns:ds="http://schemas.openxmlformats.org/officeDocument/2006/customXml" ds:itemID="{1682E3BB-0B44-4254-A19A-8349C8DFB5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c2ad2a-64ee-43bb-8057-bcc149cdce45"/>
    <ds:schemaRef ds:uri="b975cf0e-a5f5-4f76-a7fd-397964997e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 PP Template</Template>
  <TotalTime>76</TotalTime>
  <Words>3676</Words>
  <Application>Microsoft Office PowerPoint</Application>
  <PresentationFormat>Widescreen</PresentationFormat>
  <Paragraphs>321</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Bold</vt:lpstr>
      <vt:lpstr>Calibri</vt:lpstr>
      <vt:lpstr>Calibri Light</vt:lpstr>
      <vt:lpstr>Lucida Grande</vt:lpstr>
      <vt:lpstr>Wingdings</vt:lpstr>
      <vt:lpstr>Powerpoint_template</vt:lpstr>
      <vt:lpstr>PowerPoint Presentation</vt:lpstr>
      <vt:lpstr>PowerPoint Presentation</vt:lpstr>
      <vt:lpstr>Young carers describing themselves in education</vt:lpstr>
      <vt:lpstr>PowerPoint Presentation</vt:lpstr>
      <vt:lpstr>Everyone who is connected to a Young Carer can play a part in their circle of support How we work together is important!</vt:lpstr>
      <vt:lpstr>Support for young carers in education - happens at different levels and in different ways, for example:</vt:lpstr>
      <vt:lpstr>PowerPoint Presentation</vt:lpstr>
      <vt:lpstr>The reality of being a young or young carer</vt:lpstr>
      <vt:lpstr>When we get it right We make a big difference to young carers lives</vt:lpstr>
      <vt:lpstr>BE ALERT and BE AWARE</vt:lpstr>
      <vt:lpstr>Top tips: once you know a child is a young carer you can support them by:</vt:lpstr>
      <vt:lpstr>What can the establishment do?</vt:lpstr>
      <vt:lpstr>   Encourage Young Carers to tell a trusted adult Use PSE classes or assemblies to raise awareness &amp; encourage young carers to identify themselves     </vt:lpstr>
      <vt:lpstr>Change the narrative about having caring responsibilities</vt:lpstr>
      <vt:lpstr>   Specifically for young carers educational establishments can:    Develop or update a Young Carer Policy or Charter Work with colleagues and young carers to update or develop a specific young carer policy or charter for your education setting.  Create a Young Carer notice board Work with young carers in your education setting to create a young carer notice board with information this will help destigmatise caring.    Nominate a Young Carer Champion A Young Carers Champion is a member of staff who is the link between the education setting and young carer service, local authorities and other organisations.      </vt:lpstr>
      <vt:lpstr>Other practical ideas:</vt:lpstr>
      <vt:lpstr>Things that help ALL learners including young carers:</vt:lpstr>
      <vt:lpstr>Remember we aren’t alone  Work in partnership with young carer services Invite a local young carers service to the school for drop in or assemblies raise awareness  Raise awareness in the learning community Build empathy and understanding by defining and explaining to learners, parents and partners exactly what young carers do </vt:lpstr>
      <vt:lpstr>PowerPoint Presentation</vt:lpstr>
      <vt:lpstr>Next steps for our educational setting?</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Module 3: 	Ways to Support Young Carers in Education</dc:title>
  <dc:creator>Mccullough J (Janine)</dc:creator>
  <cp:lastModifiedBy>Jeremy Stevenson</cp:lastModifiedBy>
  <cp:revision>204</cp:revision>
  <cp:lastPrinted>2019-11-05T17:12:05Z</cp:lastPrinted>
  <dcterms:created xsi:type="dcterms:W3CDTF">2019-04-29T14:28:00Z</dcterms:created>
  <dcterms:modified xsi:type="dcterms:W3CDTF">2024-04-23T14:07:49Z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0x01010053CDEFF26B41FC4EBE047BA539D8A916</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