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76"/>
  </p:notesMasterIdLst>
  <p:sldIdLst>
    <p:sldId id="256" r:id="rId2"/>
    <p:sldId id="516" r:id="rId3"/>
    <p:sldId id="293" r:id="rId4"/>
    <p:sldId id="543" r:id="rId5"/>
    <p:sldId id="545" r:id="rId6"/>
    <p:sldId id="492" r:id="rId7"/>
    <p:sldId id="269" r:id="rId8"/>
    <p:sldId id="290" r:id="rId9"/>
    <p:sldId id="291" r:id="rId10"/>
    <p:sldId id="282" r:id="rId11"/>
    <p:sldId id="281" r:id="rId12"/>
    <p:sldId id="298" r:id="rId13"/>
    <p:sldId id="292" r:id="rId14"/>
    <p:sldId id="297" r:id="rId15"/>
    <p:sldId id="544" r:id="rId16"/>
    <p:sldId id="280" r:id="rId17"/>
    <p:sldId id="263" r:id="rId18"/>
    <p:sldId id="490" r:id="rId19"/>
    <p:sldId id="270" r:id="rId20"/>
    <p:sldId id="497" r:id="rId21"/>
    <p:sldId id="529" r:id="rId22"/>
    <p:sldId id="494" r:id="rId23"/>
    <p:sldId id="547" r:id="rId24"/>
    <p:sldId id="504" r:id="rId25"/>
    <p:sldId id="505" r:id="rId26"/>
    <p:sldId id="532" r:id="rId27"/>
    <p:sldId id="536" r:id="rId28"/>
    <p:sldId id="515" r:id="rId29"/>
    <p:sldId id="584" r:id="rId30"/>
    <p:sldId id="586" r:id="rId31"/>
    <p:sldId id="585" r:id="rId32"/>
    <p:sldId id="534" r:id="rId33"/>
    <p:sldId id="533" r:id="rId34"/>
    <p:sldId id="548" r:id="rId35"/>
    <p:sldId id="580" r:id="rId36"/>
    <p:sldId id="581" r:id="rId37"/>
    <p:sldId id="574" r:id="rId38"/>
    <p:sldId id="575" r:id="rId39"/>
    <p:sldId id="576" r:id="rId40"/>
    <p:sldId id="577" r:id="rId41"/>
    <p:sldId id="578" r:id="rId42"/>
    <p:sldId id="572" r:id="rId43"/>
    <p:sldId id="573" r:id="rId44"/>
    <p:sldId id="570" r:id="rId45"/>
    <p:sldId id="264" r:id="rId46"/>
    <p:sldId id="501" r:id="rId47"/>
    <p:sldId id="502" r:id="rId48"/>
    <p:sldId id="510" r:id="rId49"/>
    <p:sldId id="509" r:id="rId50"/>
    <p:sldId id="513" r:id="rId51"/>
    <p:sldId id="514" r:id="rId52"/>
    <p:sldId id="258" r:id="rId53"/>
    <p:sldId id="299" r:id="rId54"/>
    <p:sldId id="518" r:id="rId55"/>
    <p:sldId id="484" r:id="rId56"/>
    <p:sldId id="569" r:id="rId57"/>
    <p:sldId id="519" r:id="rId58"/>
    <p:sldId id="520" r:id="rId59"/>
    <p:sldId id="521" r:id="rId60"/>
    <p:sldId id="522" r:id="rId61"/>
    <p:sldId id="563" r:id="rId62"/>
    <p:sldId id="564" r:id="rId63"/>
    <p:sldId id="523" r:id="rId64"/>
    <p:sldId id="524" r:id="rId65"/>
    <p:sldId id="552" r:id="rId66"/>
    <p:sldId id="565" r:id="rId67"/>
    <p:sldId id="582" r:id="rId68"/>
    <p:sldId id="471" r:id="rId69"/>
    <p:sldId id="583" r:id="rId70"/>
    <p:sldId id="271" r:id="rId71"/>
    <p:sldId id="568" r:id="rId72"/>
    <p:sldId id="558" r:id="rId73"/>
    <p:sldId id="557" r:id="rId74"/>
    <p:sldId id="554" r:id="rId75"/>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0A1C3B19-CC0F-42A3-9C54-C7C4180F1225}">
          <p14:sldIdLst>
            <p14:sldId id="256"/>
            <p14:sldId id="516"/>
          </p14:sldIdLst>
        </p14:section>
        <p14:section name="1 - Slavery Key Questions" id="{FF46BDE3-7527-412B-B1E7-ADC6A9E9DAA2}">
          <p14:sldIdLst>
            <p14:sldId id="293"/>
            <p14:sldId id="543"/>
            <p14:sldId id="545"/>
          </p14:sldIdLst>
        </p14:section>
        <p14:section name="2 - Modern Day Slavery" id="{F4974849-4897-4E36-AA49-0F69CABDDC35}">
          <p14:sldIdLst>
            <p14:sldId id="492"/>
            <p14:sldId id="269"/>
            <p14:sldId id="290"/>
            <p14:sldId id="291"/>
            <p14:sldId id="282"/>
            <p14:sldId id="281"/>
            <p14:sldId id="298"/>
            <p14:sldId id="292"/>
            <p14:sldId id="297"/>
            <p14:sldId id="544"/>
            <p14:sldId id="280"/>
          </p14:sldIdLst>
        </p14:section>
        <p14:section name="3 - Slavery through history" id="{D2763683-3BA3-400A-88AB-DA47CD5C23F1}">
          <p14:sldIdLst>
            <p14:sldId id="263"/>
            <p14:sldId id="490"/>
            <p14:sldId id="270"/>
            <p14:sldId id="497"/>
            <p14:sldId id="529"/>
            <p14:sldId id="494"/>
            <p14:sldId id="547"/>
          </p14:sldIdLst>
        </p14:section>
        <p14:section name="4 - The Transatlantic Slave Trade" id="{1533AABB-B440-46A0-AE3A-05227FE0B429}">
          <p14:sldIdLst>
            <p14:sldId id="504"/>
            <p14:sldId id="505"/>
            <p14:sldId id="532"/>
            <p14:sldId id="536"/>
            <p14:sldId id="515"/>
            <p14:sldId id="584"/>
            <p14:sldId id="586"/>
            <p14:sldId id="585"/>
            <p14:sldId id="534"/>
            <p14:sldId id="533"/>
            <p14:sldId id="548"/>
          </p14:sldIdLst>
        </p14:section>
        <p14:section name="Africa before Colonisation" id="{8715C81C-2C5A-470F-8DCA-B463283D0F01}">
          <p14:sldIdLst>
            <p14:sldId id="580"/>
            <p14:sldId id="581"/>
            <p14:sldId id="574"/>
            <p14:sldId id="575"/>
            <p14:sldId id="576"/>
            <p14:sldId id="577"/>
            <p14:sldId id="578"/>
            <p14:sldId id="572"/>
            <p14:sldId id="573"/>
            <p14:sldId id="570"/>
          </p14:sldIdLst>
        </p14:section>
        <p14:section name="Scotland &amp; Africans" id="{D86967BD-D807-4C05-83A0-C45F29A9CEC4}">
          <p14:sldIdLst>
            <p14:sldId id="264"/>
            <p14:sldId id="501"/>
            <p14:sldId id="502"/>
            <p14:sldId id="510"/>
            <p14:sldId id="509"/>
            <p14:sldId id="513"/>
            <p14:sldId id="514"/>
            <p14:sldId id="258"/>
            <p14:sldId id="299"/>
            <p14:sldId id="518"/>
            <p14:sldId id="484"/>
            <p14:sldId id="569"/>
            <p14:sldId id="519"/>
            <p14:sldId id="520"/>
            <p14:sldId id="521"/>
            <p14:sldId id="522"/>
            <p14:sldId id="563"/>
            <p14:sldId id="564"/>
            <p14:sldId id="523"/>
            <p14:sldId id="524"/>
            <p14:sldId id="552"/>
            <p14:sldId id="565"/>
            <p14:sldId id="582"/>
            <p14:sldId id="471"/>
            <p14:sldId id="583"/>
          </p14:sldIdLst>
        </p14:section>
        <p14:section name="Legacies of Slavery" id="{65CD6FFE-C592-487D-81B6-FFF43403B1DD}">
          <p14:sldIdLst>
            <p14:sldId id="271"/>
            <p14:sldId id="568"/>
            <p14:sldId id="558"/>
            <p14:sldId id="557"/>
            <p14:sldId id="55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8068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A8B4DB-1A05-4C07-80EF-8AF32525095B}" v="15" dt="2023-02-23T14:49:11.4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61" autoAdjust="0"/>
    <p:restoredTop sz="84027" autoAdjust="0"/>
  </p:normalViewPr>
  <p:slideViewPr>
    <p:cSldViewPr snapToGrid="0">
      <p:cViewPr varScale="1">
        <p:scale>
          <a:sx n="71" d="100"/>
          <a:sy n="71" d="100"/>
        </p:scale>
        <p:origin x="1614" y="72"/>
      </p:cViewPr>
      <p:guideLst/>
    </p:cSldViewPr>
  </p:slideViewPr>
  <p:notesTextViewPr>
    <p:cViewPr>
      <p:scale>
        <a:sx n="1" d="1"/>
        <a:sy n="1" d="1"/>
      </p:scale>
      <p:origin x="0" y="0"/>
    </p:cViewPr>
  </p:notesTextViewPr>
  <p:sorterViewPr>
    <p:cViewPr>
      <p:scale>
        <a:sx n="100" d="100"/>
        <a:sy n="100" d="100"/>
      </p:scale>
      <p:origin x="0" y="-9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8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iagrams/_rels/data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svg"/><Relationship Id="rId1" Type="http://schemas.openxmlformats.org/officeDocument/2006/relationships/image" Target="../media/image45.png"/><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4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svg"/><Relationship Id="rId1" Type="http://schemas.openxmlformats.org/officeDocument/2006/relationships/image" Target="../media/image45.png"/><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48.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46969E-3550-4144-ACEF-6736C07A28BF}" type="doc">
      <dgm:prSet loTypeId="urn:microsoft.com/office/officeart/2018/2/layout/IconLabelList" loCatId="icon" qsTypeId="urn:microsoft.com/office/officeart/2005/8/quickstyle/simple4" qsCatId="simple" csTypeId="urn:microsoft.com/office/officeart/2018/5/colors/Iconchunking_neutralbg_colorful2" csCatId="colorful" phldr="1"/>
      <dgm:spPr/>
      <dgm:t>
        <a:bodyPr/>
        <a:lstStyle/>
        <a:p>
          <a:endParaRPr lang="en-US"/>
        </a:p>
      </dgm:t>
    </dgm:pt>
    <dgm:pt modelId="{CDA3BD98-7D9D-4AAD-99A3-488EA392C915}">
      <dgm:prSet custT="1"/>
      <dgm:spPr/>
      <dgm:t>
        <a:bodyPr/>
        <a:lstStyle/>
        <a:p>
          <a:pPr>
            <a:lnSpc>
              <a:spcPct val="100000"/>
            </a:lnSpc>
          </a:pPr>
          <a:r>
            <a:rPr lang="en-GB" sz="2800" dirty="0">
              <a:latin typeface="Constantia" panose="02030602050306030303" pitchFamily="18" charset="0"/>
            </a:rPr>
            <a:t>Each group will be given a real advertisement from Scotland to analyse, and must find the answers to specific questions</a:t>
          </a:r>
          <a:endParaRPr lang="en-US" sz="2800" dirty="0">
            <a:latin typeface="Constantia" panose="02030602050306030303" pitchFamily="18" charset="0"/>
          </a:endParaRPr>
        </a:p>
      </dgm:t>
    </dgm:pt>
    <dgm:pt modelId="{141E412C-2E52-4AB1-AF75-F470EBE093E1}" type="parTrans" cxnId="{D42829DA-9ADD-4017-9857-99E0D14E984B}">
      <dgm:prSet/>
      <dgm:spPr/>
      <dgm:t>
        <a:bodyPr/>
        <a:lstStyle/>
        <a:p>
          <a:endParaRPr lang="en-US"/>
        </a:p>
      </dgm:t>
    </dgm:pt>
    <dgm:pt modelId="{616C7F6F-AC94-44BB-9C76-3142E708C596}" type="sibTrans" cxnId="{D42829DA-9ADD-4017-9857-99E0D14E984B}">
      <dgm:prSet/>
      <dgm:spPr/>
      <dgm:t>
        <a:bodyPr/>
        <a:lstStyle/>
        <a:p>
          <a:endParaRPr lang="en-US"/>
        </a:p>
      </dgm:t>
    </dgm:pt>
    <dgm:pt modelId="{79D065CB-8CD1-4A4A-BCC9-F514CB6D0E5D}">
      <dgm:prSet custT="1"/>
      <dgm:spPr/>
      <dgm:t>
        <a:bodyPr/>
        <a:lstStyle/>
        <a:p>
          <a:pPr>
            <a:lnSpc>
              <a:spcPct val="100000"/>
            </a:lnSpc>
          </a:pPr>
          <a:r>
            <a:rPr lang="en-GB" sz="2800" dirty="0">
              <a:latin typeface="Constantia" panose="02030602050306030303" pitchFamily="18" charset="0"/>
            </a:rPr>
            <a:t>You will be given different roles during the challenge and will help your team by fulfilling them</a:t>
          </a:r>
          <a:endParaRPr lang="en-US" sz="2800" dirty="0">
            <a:latin typeface="Constantia" panose="02030602050306030303" pitchFamily="18" charset="0"/>
          </a:endParaRPr>
        </a:p>
      </dgm:t>
    </dgm:pt>
    <dgm:pt modelId="{2D686EA8-5D4E-488F-AC28-FB8B590B7469}" type="parTrans" cxnId="{31CBC98D-A2B2-4435-B089-8C12EE30049D}">
      <dgm:prSet/>
      <dgm:spPr/>
      <dgm:t>
        <a:bodyPr/>
        <a:lstStyle/>
        <a:p>
          <a:endParaRPr lang="en-US"/>
        </a:p>
      </dgm:t>
    </dgm:pt>
    <dgm:pt modelId="{E3101647-BFD9-46FA-BC2D-911AE655F1C6}" type="sibTrans" cxnId="{31CBC98D-A2B2-4435-B089-8C12EE30049D}">
      <dgm:prSet/>
      <dgm:spPr/>
      <dgm:t>
        <a:bodyPr/>
        <a:lstStyle/>
        <a:p>
          <a:endParaRPr lang="en-US"/>
        </a:p>
      </dgm:t>
    </dgm:pt>
    <dgm:pt modelId="{8D06E5C2-6167-416B-8075-43F82974B6EC}">
      <dgm:prSet custT="1"/>
      <dgm:spPr/>
      <dgm:t>
        <a:bodyPr/>
        <a:lstStyle/>
        <a:p>
          <a:pPr>
            <a:lnSpc>
              <a:spcPct val="100000"/>
            </a:lnSpc>
          </a:pPr>
          <a:r>
            <a:rPr lang="en-GB" sz="2800" dirty="0">
              <a:latin typeface="Constantia" panose="02030602050306030303" pitchFamily="18" charset="0"/>
            </a:rPr>
            <a:t>Your teacher will split you into groups of six</a:t>
          </a:r>
          <a:endParaRPr lang="en-US" sz="2800" dirty="0">
            <a:latin typeface="Constantia" panose="02030602050306030303" pitchFamily="18" charset="0"/>
          </a:endParaRPr>
        </a:p>
      </dgm:t>
    </dgm:pt>
    <dgm:pt modelId="{C225FE63-BC1E-411B-9F29-B949E757873F}" type="sibTrans" cxnId="{5BDD3A50-BE16-4EC7-A5B8-C3DCF42489D7}">
      <dgm:prSet/>
      <dgm:spPr/>
      <dgm:t>
        <a:bodyPr/>
        <a:lstStyle/>
        <a:p>
          <a:endParaRPr lang="en-US"/>
        </a:p>
      </dgm:t>
    </dgm:pt>
    <dgm:pt modelId="{03D62714-532F-42D8-8B0A-5BB0967F99DD}" type="parTrans" cxnId="{5BDD3A50-BE16-4EC7-A5B8-C3DCF42489D7}">
      <dgm:prSet/>
      <dgm:spPr/>
      <dgm:t>
        <a:bodyPr/>
        <a:lstStyle/>
        <a:p>
          <a:endParaRPr lang="en-US"/>
        </a:p>
      </dgm:t>
    </dgm:pt>
    <dgm:pt modelId="{0C7E8C9C-DFF1-4725-BAD8-09B5C5AF69C8}" type="pres">
      <dgm:prSet presAssocID="{2946969E-3550-4144-ACEF-6736C07A28BF}" presName="root" presStyleCnt="0">
        <dgm:presLayoutVars>
          <dgm:dir/>
          <dgm:resizeHandles val="exact"/>
        </dgm:presLayoutVars>
      </dgm:prSet>
      <dgm:spPr/>
    </dgm:pt>
    <dgm:pt modelId="{95666C21-1CDE-44D9-AFBD-B8AB72A2ADBF}" type="pres">
      <dgm:prSet presAssocID="{8D06E5C2-6167-416B-8075-43F82974B6EC}" presName="compNode" presStyleCnt="0"/>
      <dgm:spPr/>
    </dgm:pt>
    <dgm:pt modelId="{AD896AA0-289E-4C28-BA94-79FA381C21C3}" type="pres">
      <dgm:prSet presAssocID="{8D06E5C2-6167-416B-8075-43F82974B6EC}" presName="iconRect" presStyleLbl="node1" presStyleIdx="0" presStyleCnt="3" custScaleX="229773" custScaleY="224040" custLinFactY="-16270" custLinFactNeighborX="37555" custLinFactNeighborY="-100000"/>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at"/>
        </a:ext>
      </dgm:extLst>
    </dgm:pt>
    <dgm:pt modelId="{6B144E63-B134-4CE6-A4FC-87AB7FE5FA65}" type="pres">
      <dgm:prSet presAssocID="{8D06E5C2-6167-416B-8075-43F82974B6EC}" presName="spaceRect" presStyleCnt="0"/>
      <dgm:spPr/>
    </dgm:pt>
    <dgm:pt modelId="{70A7C868-3946-4BA1-8C3A-9A23CCE993AE}" type="pres">
      <dgm:prSet presAssocID="{8D06E5C2-6167-416B-8075-43F82974B6EC}" presName="textRect" presStyleLbl="revTx" presStyleIdx="0" presStyleCnt="3" custScaleX="255821" custLinFactNeighborX="11453">
        <dgm:presLayoutVars>
          <dgm:chMax val="1"/>
          <dgm:chPref val="1"/>
        </dgm:presLayoutVars>
      </dgm:prSet>
      <dgm:spPr/>
    </dgm:pt>
    <dgm:pt modelId="{520FA0C3-7301-49E0-A19B-E92164AF6C4E}" type="pres">
      <dgm:prSet presAssocID="{C225FE63-BC1E-411B-9F29-B949E757873F}" presName="sibTrans" presStyleCnt="0"/>
      <dgm:spPr/>
    </dgm:pt>
    <dgm:pt modelId="{E9A5DBB5-F255-421A-A890-64DE9B1D3EFB}" type="pres">
      <dgm:prSet presAssocID="{CDA3BD98-7D9D-4AAD-99A3-488EA392C915}" presName="compNode" presStyleCnt="0"/>
      <dgm:spPr/>
    </dgm:pt>
    <dgm:pt modelId="{F1CDC481-6678-4348-9F12-82F0B047532F}" type="pres">
      <dgm:prSet presAssocID="{CDA3BD98-7D9D-4AAD-99A3-488EA392C915}" presName="iconRect" presStyleLbl="node1" presStyleIdx="1" presStyleCnt="3" custScaleX="128339" custScaleY="174377" custLinFactY="-28686" custLinFactNeighborY="-100000"/>
      <dgm:spPr>
        <a:blipFill>
          <a:blip xmlns:r="http://schemas.openxmlformats.org/officeDocument/2006/relationships"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ight Bulb and Gear"/>
        </a:ext>
      </dgm:extLst>
    </dgm:pt>
    <dgm:pt modelId="{CBDF9219-824A-4991-BE6F-816CCBAFA620}" type="pres">
      <dgm:prSet presAssocID="{CDA3BD98-7D9D-4AAD-99A3-488EA392C915}" presName="spaceRect" presStyleCnt="0"/>
      <dgm:spPr/>
    </dgm:pt>
    <dgm:pt modelId="{99EB69D8-BEA5-4671-8EBA-7B425D84612C}" type="pres">
      <dgm:prSet presAssocID="{CDA3BD98-7D9D-4AAD-99A3-488EA392C915}" presName="textRect" presStyleLbl="revTx" presStyleIdx="1" presStyleCnt="3" custScaleX="340405" custLinFactNeighborX="3728" custLinFactNeighborY="-33772">
        <dgm:presLayoutVars>
          <dgm:chMax val="1"/>
          <dgm:chPref val="1"/>
        </dgm:presLayoutVars>
      </dgm:prSet>
      <dgm:spPr/>
    </dgm:pt>
    <dgm:pt modelId="{E5F28EE0-D954-4113-86C8-DA821C79F50F}" type="pres">
      <dgm:prSet presAssocID="{616C7F6F-AC94-44BB-9C76-3142E708C596}" presName="sibTrans" presStyleCnt="0"/>
      <dgm:spPr/>
    </dgm:pt>
    <dgm:pt modelId="{74693CA1-1C3F-451B-8252-27AE570733E1}" type="pres">
      <dgm:prSet presAssocID="{79D065CB-8CD1-4A4A-BCC9-F514CB6D0E5D}" presName="compNode" presStyleCnt="0"/>
      <dgm:spPr/>
    </dgm:pt>
    <dgm:pt modelId="{4D0FA75B-A9B5-4641-B130-0AFBE08B9BF3}" type="pres">
      <dgm:prSet presAssocID="{79D065CB-8CD1-4A4A-BCC9-F514CB6D0E5D}" presName="iconRect" presStyleLbl="node1" presStyleIdx="2" presStyleCnt="3" custScaleX="285197" custScaleY="249476" custLinFactY="-9911" custLinFactNeighborY="-100000"/>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eam"/>
        </a:ext>
      </dgm:extLst>
    </dgm:pt>
    <dgm:pt modelId="{F157DC94-6F7A-46EF-BBE6-F5274F549AAF}" type="pres">
      <dgm:prSet presAssocID="{79D065CB-8CD1-4A4A-BCC9-F514CB6D0E5D}" presName="spaceRect" presStyleCnt="0"/>
      <dgm:spPr/>
    </dgm:pt>
    <dgm:pt modelId="{3B8F7407-2056-4FF1-B3C2-E2E385A75228}" type="pres">
      <dgm:prSet presAssocID="{79D065CB-8CD1-4A4A-BCC9-F514CB6D0E5D}" presName="textRect" presStyleLbl="revTx" presStyleIdx="2" presStyleCnt="3" custScaleX="255821">
        <dgm:presLayoutVars>
          <dgm:chMax val="1"/>
          <dgm:chPref val="1"/>
        </dgm:presLayoutVars>
      </dgm:prSet>
      <dgm:spPr/>
    </dgm:pt>
  </dgm:ptLst>
  <dgm:cxnLst>
    <dgm:cxn modelId="{957B4069-7FC5-42A0-A268-9AD895480D1C}" type="presOf" srcId="{CDA3BD98-7D9D-4AAD-99A3-488EA392C915}" destId="{99EB69D8-BEA5-4671-8EBA-7B425D84612C}" srcOrd="0" destOrd="0" presId="urn:microsoft.com/office/officeart/2018/2/layout/IconLabelList"/>
    <dgm:cxn modelId="{5BDD3A50-BE16-4EC7-A5B8-C3DCF42489D7}" srcId="{2946969E-3550-4144-ACEF-6736C07A28BF}" destId="{8D06E5C2-6167-416B-8075-43F82974B6EC}" srcOrd="0" destOrd="0" parTransId="{03D62714-532F-42D8-8B0A-5BB0967F99DD}" sibTransId="{C225FE63-BC1E-411B-9F29-B949E757873F}"/>
    <dgm:cxn modelId="{31CBC98D-A2B2-4435-B089-8C12EE30049D}" srcId="{2946969E-3550-4144-ACEF-6736C07A28BF}" destId="{79D065CB-8CD1-4A4A-BCC9-F514CB6D0E5D}" srcOrd="2" destOrd="0" parTransId="{2D686EA8-5D4E-488F-AC28-FB8B590B7469}" sibTransId="{E3101647-BFD9-46FA-BC2D-911AE655F1C6}"/>
    <dgm:cxn modelId="{E12B1B8E-FDA8-4B0D-B6A4-A3095DCEDEC6}" type="presOf" srcId="{8D06E5C2-6167-416B-8075-43F82974B6EC}" destId="{70A7C868-3946-4BA1-8C3A-9A23CCE993AE}" srcOrd="0" destOrd="0" presId="urn:microsoft.com/office/officeart/2018/2/layout/IconLabelList"/>
    <dgm:cxn modelId="{FBCE3EBB-3275-4823-8767-C033CCE15E2D}" type="presOf" srcId="{79D065CB-8CD1-4A4A-BCC9-F514CB6D0E5D}" destId="{3B8F7407-2056-4FF1-B3C2-E2E385A75228}" srcOrd="0" destOrd="0" presId="urn:microsoft.com/office/officeart/2018/2/layout/IconLabelList"/>
    <dgm:cxn modelId="{D42829DA-9ADD-4017-9857-99E0D14E984B}" srcId="{2946969E-3550-4144-ACEF-6736C07A28BF}" destId="{CDA3BD98-7D9D-4AAD-99A3-488EA392C915}" srcOrd="1" destOrd="0" parTransId="{141E412C-2E52-4AB1-AF75-F470EBE093E1}" sibTransId="{616C7F6F-AC94-44BB-9C76-3142E708C596}"/>
    <dgm:cxn modelId="{3B8513F2-5337-4262-993C-BCE7382E93DA}" type="presOf" srcId="{2946969E-3550-4144-ACEF-6736C07A28BF}" destId="{0C7E8C9C-DFF1-4725-BAD8-09B5C5AF69C8}" srcOrd="0" destOrd="0" presId="urn:microsoft.com/office/officeart/2018/2/layout/IconLabelList"/>
    <dgm:cxn modelId="{BAB6F271-29CD-4F19-97E7-89383B90F0EE}" type="presParOf" srcId="{0C7E8C9C-DFF1-4725-BAD8-09B5C5AF69C8}" destId="{95666C21-1CDE-44D9-AFBD-B8AB72A2ADBF}" srcOrd="0" destOrd="0" presId="urn:microsoft.com/office/officeart/2018/2/layout/IconLabelList"/>
    <dgm:cxn modelId="{2CC3A219-4ACA-48B0-A713-8DA326110350}" type="presParOf" srcId="{95666C21-1CDE-44D9-AFBD-B8AB72A2ADBF}" destId="{AD896AA0-289E-4C28-BA94-79FA381C21C3}" srcOrd="0" destOrd="0" presId="urn:microsoft.com/office/officeart/2018/2/layout/IconLabelList"/>
    <dgm:cxn modelId="{ECD9BFDB-B506-4CC1-ADE5-08080D0D1D88}" type="presParOf" srcId="{95666C21-1CDE-44D9-AFBD-B8AB72A2ADBF}" destId="{6B144E63-B134-4CE6-A4FC-87AB7FE5FA65}" srcOrd="1" destOrd="0" presId="urn:microsoft.com/office/officeart/2018/2/layout/IconLabelList"/>
    <dgm:cxn modelId="{9CEBBFBF-775E-42CB-A0B4-227EDDDE429E}" type="presParOf" srcId="{95666C21-1CDE-44D9-AFBD-B8AB72A2ADBF}" destId="{70A7C868-3946-4BA1-8C3A-9A23CCE993AE}" srcOrd="2" destOrd="0" presId="urn:microsoft.com/office/officeart/2018/2/layout/IconLabelList"/>
    <dgm:cxn modelId="{69790DB0-1207-464A-82A3-98A11B8E3424}" type="presParOf" srcId="{0C7E8C9C-DFF1-4725-BAD8-09B5C5AF69C8}" destId="{520FA0C3-7301-49E0-A19B-E92164AF6C4E}" srcOrd="1" destOrd="0" presId="urn:microsoft.com/office/officeart/2018/2/layout/IconLabelList"/>
    <dgm:cxn modelId="{345ED5B9-A063-4F50-B96D-20511073D10D}" type="presParOf" srcId="{0C7E8C9C-DFF1-4725-BAD8-09B5C5AF69C8}" destId="{E9A5DBB5-F255-421A-A890-64DE9B1D3EFB}" srcOrd="2" destOrd="0" presId="urn:microsoft.com/office/officeart/2018/2/layout/IconLabelList"/>
    <dgm:cxn modelId="{50A592B6-565A-4A11-AC59-6E2236A9E7D5}" type="presParOf" srcId="{E9A5DBB5-F255-421A-A890-64DE9B1D3EFB}" destId="{F1CDC481-6678-4348-9F12-82F0B047532F}" srcOrd="0" destOrd="0" presId="urn:microsoft.com/office/officeart/2018/2/layout/IconLabelList"/>
    <dgm:cxn modelId="{72590886-A4C1-4569-8AE0-365607CEC5AA}" type="presParOf" srcId="{E9A5DBB5-F255-421A-A890-64DE9B1D3EFB}" destId="{CBDF9219-824A-4991-BE6F-816CCBAFA620}" srcOrd="1" destOrd="0" presId="urn:microsoft.com/office/officeart/2018/2/layout/IconLabelList"/>
    <dgm:cxn modelId="{3C1B09C0-8761-407B-A4EB-A878570E1787}" type="presParOf" srcId="{E9A5DBB5-F255-421A-A890-64DE9B1D3EFB}" destId="{99EB69D8-BEA5-4671-8EBA-7B425D84612C}" srcOrd="2" destOrd="0" presId="urn:microsoft.com/office/officeart/2018/2/layout/IconLabelList"/>
    <dgm:cxn modelId="{7DEA81BE-BE6F-41C2-907A-81E4B2BDBF5B}" type="presParOf" srcId="{0C7E8C9C-DFF1-4725-BAD8-09B5C5AF69C8}" destId="{E5F28EE0-D954-4113-86C8-DA821C79F50F}" srcOrd="3" destOrd="0" presId="urn:microsoft.com/office/officeart/2018/2/layout/IconLabelList"/>
    <dgm:cxn modelId="{5C66E730-DD5F-4AB7-B217-D100029BDD30}" type="presParOf" srcId="{0C7E8C9C-DFF1-4725-BAD8-09B5C5AF69C8}" destId="{74693CA1-1C3F-451B-8252-27AE570733E1}" srcOrd="4" destOrd="0" presId="urn:microsoft.com/office/officeart/2018/2/layout/IconLabelList"/>
    <dgm:cxn modelId="{E8E66804-6170-40CD-8FE7-7A0389C058C7}" type="presParOf" srcId="{74693CA1-1C3F-451B-8252-27AE570733E1}" destId="{4D0FA75B-A9B5-4641-B130-0AFBE08B9BF3}" srcOrd="0" destOrd="0" presId="urn:microsoft.com/office/officeart/2018/2/layout/IconLabelList"/>
    <dgm:cxn modelId="{A14112CC-3ABD-441B-9B90-E519C2A5881D}" type="presParOf" srcId="{74693CA1-1C3F-451B-8252-27AE570733E1}" destId="{F157DC94-6F7A-46EF-BBE6-F5274F549AAF}" srcOrd="1" destOrd="0" presId="urn:microsoft.com/office/officeart/2018/2/layout/IconLabelList"/>
    <dgm:cxn modelId="{BC2F98AE-58ED-43A1-AB2B-880AC68CDF63}" type="presParOf" srcId="{74693CA1-1C3F-451B-8252-27AE570733E1}" destId="{3B8F7407-2056-4FF1-B3C2-E2E385A75228}"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896AA0-289E-4C28-BA94-79FA381C21C3}">
      <dsp:nvSpPr>
        <dsp:cNvPr id="0" name=""/>
        <dsp:cNvSpPr/>
      </dsp:nvSpPr>
      <dsp:spPr>
        <a:xfrm>
          <a:off x="1197082" y="0"/>
          <a:ext cx="1324986" cy="1291927"/>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70A7C868-3946-4BA1-8C3A-9A23CCE993AE}">
      <dsp:nvSpPr>
        <dsp:cNvPr id="0" name=""/>
        <dsp:cNvSpPr/>
      </dsp:nvSpPr>
      <dsp:spPr>
        <a:xfrm>
          <a:off x="150675" y="1785892"/>
          <a:ext cx="3278206" cy="723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pPr>
          <a:r>
            <a:rPr lang="en-GB" sz="2800" kern="1200" dirty="0">
              <a:latin typeface="Constantia" panose="02030602050306030303" pitchFamily="18" charset="0"/>
            </a:rPr>
            <a:t>Your teacher will split you into groups of six</a:t>
          </a:r>
          <a:endParaRPr lang="en-US" sz="2800" kern="1200" dirty="0">
            <a:latin typeface="Constantia" panose="02030602050306030303" pitchFamily="18" charset="0"/>
          </a:endParaRPr>
        </a:p>
      </dsp:txBody>
      <dsp:txXfrm>
        <a:off x="150675" y="1785892"/>
        <a:ext cx="3278206" cy="723400"/>
      </dsp:txXfrm>
    </dsp:sp>
    <dsp:sp modelId="{F1CDC481-6678-4348-9F12-82F0B047532F}">
      <dsp:nvSpPr>
        <dsp:cNvPr id="0" name=""/>
        <dsp:cNvSpPr/>
      </dsp:nvSpPr>
      <dsp:spPr>
        <a:xfrm>
          <a:off x="5317388" y="0"/>
          <a:ext cx="740067" cy="1005545"/>
        </a:xfrm>
        <a:prstGeom prst="rect">
          <a:avLst/>
        </a:prstGeom>
        <a:blipFill>
          <a:blip xmlns:r="http://schemas.openxmlformats.org/officeDocument/2006/relationships"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99EB69D8-BEA5-4671-8EBA-7B425D84612C}">
      <dsp:nvSpPr>
        <dsp:cNvPr id="0" name=""/>
        <dsp:cNvSpPr/>
      </dsp:nvSpPr>
      <dsp:spPr>
        <a:xfrm>
          <a:off x="3554142" y="1469989"/>
          <a:ext cx="4362103" cy="723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pPr>
          <a:r>
            <a:rPr lang="en-GB" sz="2800" kern="1200" dirty="0">
              <a:latin typeface="Constantia" panose="02030602050306030303" pitchFamily="18" charset="0"/>
            </a:rPr>
            <a:t>Each group will be given a real advertisement from Scotland to analyse, and must find the answers to specific questions</a:t>
          </a:r>
          <a:endParaRPr lang="en-US" sz="2800" kern="1200" dirty="0">
            <a:latin typeface="Constantia" panose="02030602050306030303" pitchFamily="18" charset="0"/>
          </a:endParaRPr>
        </a:p>
      </dsp:txBody>
      <dsp:txXfrm>
        <a:off x="3554142" y="1469989"/>
        <a:ext cx="4362103" cy="723400"/>
      </dsp:txXfrm>
    </dsp:sp>
    <dsp:sp modelId="{4D0FA75B-A9B5-4641-B130-0AFBE08B9BF3}">
      <dsp:nvSpPr>
        <dsp:cNvPr id="0" name=""/>
        <dsp:cNvSpPr/>
      </dsp:nvSpPr>
      <dsp:spPr>
        <a:xfrm>
          <a:off x="8909535" y="0"/>
          <a:ext cx="1644589" cy="1438604"/>
        </a:xfrm>
        <a:prstGeom prst="rect">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3B8F7407-2056-4FF1-B3C2-E2E385A75228}">
      <dsp:nvSpPr>
        <dsp:cNvPr id="0" name=""/>
        <dsp:cNvSpPr/>
      </dsp:nvSpPr>
      <dsp:spPr>
        <a:xfrm>
          <a:off x="8092727" y="1822561"/>
          <a:ext cx="3278206" cy="723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pPr>
          <a:r>
            <a:rPr lang="en-GB" sz="2800" kern="1200" dirty="0">
              <a:latin typeface="Constantia" panose="02030602050306030303" pitchFamily="18" charset="0"/>
            </a:rPr>
            <a:t>You will be given different roles during the challenge and will help your team by fulfilling them</a:t>
          </a:r>
          <a:endParaRPr lang="en-US" sz="2800" kern="1200" dirty="0">
            <a:latin typeface="Constantia" panose="02030602050306030303" pitchFamily="18" charset="0"/>
          </a:endParaRPr>
        </a:p>
      </dsp:txBody>
      <dsp:txXfrm>
        <a:off x="8092727" y="1822561"/>
        <a:ext cx="3278206" cy="7234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DD3940-11C8-4806-94DA-D18D4CF23CDE}" type="datetimeFigureOut">
              <a:rPr lang="en-GB" smtClean="0"/>
              <a:t>24/04/2023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A9B03E-4EAE-43D1-8F27-4981B2509FB3}" type="slidenum">
              <a:rPr lang="en-GB" smtClean="0"/>
              <a:t>‹#›</a:t>
            </a:fld>
            <a:endParaRPr lang="en-GB"/>
          </a:p>
        </p:txBody>
      </p:sp>
    </p:spTree>
    <p:extLst>
      <p:ext uri="{BB962C8B-B14F-4D97-AF65-F5344CB8AC3E}">
        <p14:creationId xmlns:p14="http://schemas.microsoft.com/office/powerpoint/2010/main" val="1909413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Picture is taken from Wikipedia commons: https://commons.wikimedia.org/wiki/File:Equipe_de_Jair_Bolsonaro_e_de_Lee_Hsien-Loong_na_14.%C2%AA_reuni%C3%A3o_de_c%C3%BApula_do_G20.jpg</a:t>
            </a:r>
          </a:p>
          <a:p>
            <a:endParaRPr lang="en-GB" dirty="0"/>
          </a:p>
          <a:p>
            <a:r>
              <a:rPr lang="en-GB" dirty="0"/>
              <a:t>https://www.flickr.com/photos/palaciodoplanalto/48149896372/in/photostream/</a:t>
            </a:r>
          </a:p>
        </p:txBody>
      </p:sp>
      <p:sp>
        <p:nvSpPr>
          <p:cNvPr id="4" name="Slide Number Placeholder 3"/>
          <p:cNvSpPr>
            <a:spLocks noGrp="1"/>
          </p:cNvSpPr>
          <p:nvPr>
            <p:ph type="sldNum" sz="quarter" idx="5"/>
          </p:nvPr>
        </p:nvSpPr>
        <p:spPr/>
        <p:txBody>
          <a:bodyPr/>
          <a:lstStyle/>
          <a:p>
            <a:fld id="{C3A9B03E-4EAE-43D1-8F27-4981B2509FB3}" type="slidenum">
              <a:rPr lang="en-GB" smtClean="0"/>
              <a:t>7</a:t>
            </a:fld>
            <a:endParaRPr lang="en-GB"/>
          </a:p>
        </p:txBody>
      </p:sp>
    </p:spTree>
    <p:extLst>
      <p:ext uri="{BB962C8B-B14F-4D97-AF65-F5344CB8AC3E}">
        <p14:creationId xmlns:p14="http://schemas.microsoft.com/office/powerpoint/2010/main" val="39142754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202122"/>
                </a:solidFill>
                <a:effectLst/>
                <a:latin typeface="Arial" panose="020B0604020202020204" pitchFamily="34" charset="0"/>
              </a:rPr>
              <a:t>“An illustration of Vikings on a boat.</a:t>
            </a:r>
            <a:r>
              <a:rPr lang="en-GB" b="1" dirty="0"/>
              <a:t>”,</a:t>
            </a:r>
            <a:r>
              <a:rPr lang="en-GB" dirty="0"/>
              <a:t> John Clarke Ridpath, http://ushistoryimages.com/viking-boats.shtm</a:t>
            </a:r>
          </a:p>
        </p:txBody>
      </p:sp>
      <p:sp>
        <p:nvSpPr>
          <p:cNvPr id="4" name="Slide Number Placeholder 3"/>
          <p:cNvSpPr>
            <a:spLocks noGrp="1"/>
          </p:cNvSpPr>
          <p:nvPr>
            <p:ph type="sldNum" sz="quarter" idx="5"/>
          </p:nvPr>
        </p:nvSpPr>
        <p:spPr/>
        <p:txBody>
          <a:bodyPr/>
          <a:lstStyle/>
          <a:p>
            <a:fld id="{C3A9B03E-4EAE-43D1-8F27-4981B2509FB3}" type="slidenum">
              <a:rPr lang="en-GB" smtClean="0"/>
              <a:t>22</a:t>
            </a:fld>
            <a:endParaRPr lang="en-GB"/>
          </a:p>
        </p:txBody>
      </p:sp>
    </p:spTree>
    <p:extLst>
      <p:ext uri="{BB962C8B-B14F-4D97-AF65-F5344CB8AC3E}">
        <p14:creationId xmlns:p14="http://schemas.microsoft.com/office/powerpoint/2010/main" val="25610224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icons from within </a:t>
            </a:r>
            <a:r>
              <a:rPr lang="en-GB" dirty="0" err="1"/>
              <a:t>Powerpoint</a:t>
            </a:r>
            <a:r>
              <a:rPr lang="en-GB" dirty="0"/>
              <a:t>.</a:t>
            </a:r>
          </a:p>
        </p:txBody>
      </p:sp>
      <p:sp>
        <p:nvSpPr>
          <p:cNvPr id="4" name="Slide Number Placeholder 3"/>
          <p:cNvSpPr>
            <a:spLocks noGrp="1"/>
          </p:cNvSpPr>
          <p:nvPr>
            <p:ph type="sldNum" sz="quarter" idx="5"/>
          </p:nvPr>
        </p:nvSpPr>
        <p:spPr/>
        <p:txBody>
          <a:bodyPr/>
          <a:lstStyle/>
          <a:p>
            <a:fld id="{C3A9B03E-4EAE-43D1-8F27-4981B2509FB3}" type="slidenum">
              <a:rPr lang="en-GB" smtClean="0"/>
              <a:t>25</a:t>
            </a:fld>
            <a:endParaRPr lang="en-GB"/>
          </a:p>
        </p:txBody>
      </p:sp>
    </p:spTree>
    <p:extLst>
      <p:ext uri="{BB962C8B-B14F-4D97-AF65-F5344CB8AC3E}">
        <p14:creationId xmlns:p14="http://schemas.microsoft.com/office/powerpoint/2010/main" val="11676672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3A9B03E-4EAE-43D1-8F27-4981B2509FB3}" type="slidenum">
              <a:rPr lang="en-GB" smtClean="0"/>
              <a:t>44</a:t>
            </a:fld>
            <a:endParaRPr lang="en-GB"/>
          </a:p>
        </p:txBody>
      </p:sp>
    </p:spTree>
    <p:extLst>
      <p:ext uri="{BB962C8B-B14F-4D97-AF65-F5344CB8AC3E}">
        <p14:creationId xmlns:p14="http://schemas.microsoft.com/office/powerpoint/2010/main" val="18083269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3A9B03E-4EAE-43D1-8F27-4981B2509FB3}" type="slidenum">
              <a:rPr lang="en-GB" smtClean="0"/>
              <a:t>45</a:t>
            </a:fld>
            <a:endParaRPr lang="en-GB"/>
          </a:p>
        </p:txBody>
      </p:sp>
    </p:spTree>
    <p:extLst>
      <p:ext uri="{BB962C8B-B14F-4D97-AF65-F5344CB8AC3E}">
        <p14:creationId xmlns:p14="http://schemas.microsoft.com/office/powerpoint/2010/main" val="7381004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3A9B03E-4EAE-43D1-8F27-4981B2509FB3}" type="slidenum">
              <a:rPr lang="en-GB" smtClean="0"/>
              <a:t>46</a:t>
            </a:fld>
            <a:endParaRPr lang="en-GB"/>
          </a:p>
        </p:txBody>
      </p:sp>
    </p:spTree>
    <p:extLst>
      <p:ext uri="{BB962C8B-B14F-4D97-AF65-F5344CB8AC3E}">
        <p14:creationId xmlns:p14="http://schemas.microsoft.com/office/powerpoint/2010/main" val="39672532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3A9B03E-4EAE-43D1-8F27-4981B2509FB3}" type="slidenum">
              <a:rPr lang="en-GB" smtClean="0"/>
              <a:t>53</a:t>
            </a:fld>
            <a:endParaRPr lang="en-GB"/>
          </a:p>
        </p:txBody>
      </p:sp>
    </p:spTree>
    <p:extLst>
      <p:ext uri="{BB962C8B-B14F-4D97-AF65-F5344CB8AC3E}">
        <p14:creationId xmlns:p14="http://schemas.microsoft.com/office/powerpoint/2010/main" val="25303910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3A9B03E-4EAE-43D1-8F27-4981B2509FB3}" type="slidenum">
              <a:rPr lang="en-GB" smtClean="0"/>
              <a:t>64</a:t>
            </a:fld>
            <a:endParaRPr lang="en-GB"/>
          </a:p>
        </p:txBody>
      </p:sp>
    </p:spTree>
    <p:extLst>
      <p:ext uri="{BB962C8B-B14F-4D97-AF65-F5344CB8AC3E}">
        <p14:creationId xmlns:p14="http://schemas.microsoft.com/office/powerpoint/2010/main" val="41535344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Picture is taken from Wikipedia commons: https://commons.wikimedia.org/wiki/File:David_Livingstone_-1.jpg </a:t>
            </a:r>
          </a:p>
        </p:txBody>
      </p:sp>
      <p:sp>
        <p:nvSpPr>
          <p:cNvPr id="4" name="Slide Number Placeholder 3"/>
          <p:cNvSpPr>
            <a:spLocks noGrp="1"/>
          </p:cNvSpPr>
          <p:nvPr>
            <p:ph type="sldNum" sz="quarter" idx="5"/>
          </p:nvPr>
        </p:nvSpPr>
        <p:spPr/>
        <p:txBody>
          <a:bodyPr/>
          <a:lstStyle/>
          <a:p>
            <a:fld id="{C3A9B03E-4EAE-43D1-8F27-4981B2509FB3}" type="slidenum">
              <a:rPr lang="en-GB" smtClean="0"/>
              <a:t>66</a:t>
            </a:fld>
            <a:endParaRPr lang="en-GB"/>
          </a:p>
        </p:txBody>
      </p:sp>
    </p:spTree>
    <p:extLst>
      <p:ext uri="{BB962C8B-B14F-4D97-AF65-F5344CB8AC3E}">
        <p14:creationId xmlns:p14="http://schemas.microsoft.com/office/powerpoint/2010/main" val="2490449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3A9B03E-4EAE-43D1-8F27-4981B2509FB3}" type="slidenum">
              <a:rPr lang="en-GB" smtClean="0"/>
              <a:t>73</a:t>
            </a:fld>
            <a:endParaRPr lang="en-GB"/>
          </a:p>
        </p:txBody>
      </p:sp>
    </p:spTree>
    <p:extLst>
      <p:ext uri="{BB962C8B-B14F-4D97-AF65-F5344CB8AC3E}">
        <p14:creationId xmlns:p14="http://schemas.microsoft.com/office/powerpoint/2010/main" val="4165880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Answers:</a:t>
            </a:r>
          </a:p>
          <a:p>
            <a:r>
              <a:rPr lang="en-GB" dirty="0"/>
              <a:t>First map – Britain is in the 99-</a:t>
            </a:r>
          </a:p>
        </p:txBody>
      </p:sp>
      <p:sp>
        <p:nvSpPr>
          <p:cNvPr id="4" name="Slide Number Placeholder 3"/>
          <p:cNvSpPr>
            <a:spLocks noGrp="1"/>
          </p:cNvSpPr>
          <p:nvPr>
            <p:ph type="sldNum" sz="quarter" idx="5"/>
          </p:nvPr>
        </p:nvSpPr>
        <p:spPr/>
        <p:txBody>
          <a:bodyPr/>
          <a:lstStyle/>
          <a:p>
            <a:fld id="{C3A9B03E-4EAE-43D1-8F27-4981B2509FB3}" type="slidenum">
              <a:rPr lang="en-GB" smtClean="0"/>
              <a:t>8</a:t>
            </a:fld>
            <a:endParaRPr lang="en-GB"/>
          </a:p>
        </p:txBody>
      </p:sp>
    </p:spTree>
    <p:extLst>
      <p:ext uri="{BB962C8B-B14F-4D97-AF65-F5344CB8AC3E}">
        <p14:creationId xmlns:p14="http://schemas.microsoft.com/office/powerpoint/2010/main" val="3407503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3A9B03E-4EAE-43D1-8F27-4981B2509FB3}" type="slidenum">
              <a:rPr lang="en-GB" smtClean="0"/>
              <a:t>9</a:t>
            </a:fld>
            <a:endParaRPr lang="en-GB"/>
          </a:p>
        </p:txBody>
      </p:sp>
    </p:spTree>
    <p:extLst>
      <p:ext uri="{BB962C8B-B14F-4D97-AF65-F5344CB8AC3E}">
        <p14:creationId xmlns:p14="http://schemas.microsoft.com/office/powerpoint/2010/main" val="1657062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FF0000"/>
                </a:solidFill>
              </a:rPr>
              <a:t>Source: </a:t>
            </a:r>
            <a:r>
              <a:rPr lang="en-GB" b="0" i="0" dirty="0">
                <a:solidFill>
                  <a:srgbClr val="FF0000"/>
                </a:solidFill>
                <a:effectLst/>
                <a:latin typeface="Merriweather" panose="020B0604020202020204" pitchFamily="2" charset="0"/>
              </a:rPr>
              <a:t>HowMuch.net, a financial literacy website.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Direct link: https://cdn.howmuch.net/articles/Estimated-absolute-number-of-victims-2-97a8-b9a4.jpg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i="1" dirty="0"/>
              <a:t>Usage policy: must link image to their website and use text in first line of notes.</a:t>
            </a:r>
          </a:p>
        </p:txBody>
      </p:sp>
      <p:sp>
        <p:nvSpPr>
          <p:cNvPr id="4" name="Slide Number Placeholder 3"/>
          <p:cNvSpPr>
            <a:spLocks noGrp="1"/>
          </p:cNvSpPr>
          <p:nvPr>
            <p:ph type="sldNum" sz="quarter" idx="5"/>
          </p:nvPr>
        </p:nvSpPr>
        <p:spPr/>
        <p:txBody>
          <a:bodyPr/>
          <a:lstStyle/>
          <a:p>
            <a:fld id="{C3A9B03E-4EAE-43D1-8F27-4981B2509FB3}" type="slidenum">
              <a:rPr lang="en-GB" smtClean="0"/>
              <a:t>10</a:t>
            </a:fld>
            <a:endParaRPr lang="en-GB"/>
          </a:p>
        </p:txBody>
      </p:sp>
    </p:spTree>
    <p:extLst>
      <p:ext uri="{BB962C8B-B14F-4D97-AF65-F5344CB8AC3E}">
        <p14:creationId xmlns:p14="http://schemas.microsoft.com/office/powerpoint/2010/main" val="688838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Source: </a:t>
            </a:r>
            <a:r>
              <a:rPr lang="en-GB" b="0" i="0" dirty="0">
                <a:solidFill>
                  <a:srgbClr val="6C757D"/>
                </a:solidFill>
                <a:effectLst/>
                <a:latin typeface="Merriweather" panose="020B0604020202020204" pitchFamily="2" charset="0"/>
              </a:rPr>
              <a:t>HowMuch.net, a financial literacy website.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Direct link: https://cdn.howmuch.net/articles/Estimated-prevalence-%28per-1%2C000-population%29-52b5-eb17.jpg</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Usage policy: must link image to their website and use text in first line of notes.</a:t>
            </a:r>
          </a:p>
        </p:txBody>
      </p:sp>
      <p:sp>
        <p:nvSpPr>
          <p:cNvPr id="4" name="Slide Number Placeholder 3"/>
          <p:cNvSpPr>
            <a:spLocks noGrp="1"/>
          </p:cNvSpPr>
          <p:nvPr>
            <p:ph type="sldNum" sz="quarter" idx="5"/>
          </p:nvPr>
        </p:nvSpPr>
        <p:spPr/>
        <p:txBody>
          <a:bodyPr/>
          <a:lstStyle/>
          <a:p>
            <a:fld id="{C3A9B03E-4EAE-43D1-8F27-4981B2509FB3}" type="slidenum">
              <a:rPr lang="en-GB" smtClean="0"/>
              <a:t>11</a:t>
            </a:fld>
            <a:endParaRPr lang="en-GB"/>
          </a:p>
        </p:txBody>
      </p:sp>
    </p:spTree>
    <p:extLst>
      <p:ext uri="{BB962C8B-B14F-4D97-AF65-F5344CB8AC3E}">
        <p14:creationId xmlns:p14="http://schemas.microsoft.com/office/powerpoint/2010/main" val="2998751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Answers:</a:t>
            </a:r>
          </a:p>
          <a:p>
            <a:r>
              <a:rPr lang="en-GB" dirty="0"/>
              <a:t>First map – Britain is in the 99-</a:t>
            </a:r>
          </a:p>
        </p:txBody>
      </p:sp>
      <p:sp>
        <p:nvSpPr>
          <p:cNvPr id="4" name="Slide Number Placeholder 3"/>
          <p:cNvSpPr>
            <a:spLocks noGrp="1"/>
          </p:cNvSpPr>
          <p:nvPr>
            <p:ph type="sldNum" sz="quarter" idx="5"/>
          </p:nvPr>
        </p:nvSpPr>
        <p:spPr/>
        <p:txBody>
          <a:bodyPr/>
          <a:lstStyle/>
          <a:p>
            <a:fld id="{C3A9B03E-4EAE-43D1-8F27-4981B2509FB3}" type="slidenum">
              <a:rPr lang="en-GB" smtClean="0"/>
              <a:t>12</a:t>
            </a:fld>
            <a:endParaRPr lang="en-GB"/>
          </a:p>
        </p:txBody>
      </p:sp>
    </p:spTree>
    <p:extLst>
      <p:ext uri="{BB962C8B-B14F-4D97-AF65-F5344CB8AC3E}">
        <p14:creationId xmlns:p14="http://schemas.microsoft.com/office/powerpoint/2010/main" val="38398596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3A9B03E-4EAE-43D1-8F27-4981B2509FB3}" type="slidenum">
              <a:rPr lang="en-GB" smtClean="0"/>
              <a:t>13</a:t>
            </a:fld>
            <a:endParaRPr lang="en-GB"/>
          </a:p>
        </p:txBody>
      </p:sp>
    </p:spTree>
    <p:extLst>
      <p:ext uri="{BB962C8B-B14F-4D97-AF65-F5344CB8AC3E}">
        <p14:creationId xmlns:p14="http://schemas.microsoft.com/office/powerpoint/2010/main" val="35665267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Definitions taken from: https://www.theguardian.com/global-development/2013/apr/03/modern-day-slavery-explainer</a:t>
            </a:r>
          </a:p>
        </p:txBody>
      </p:sp>
      <p:sp>
        <p:nvSpPr>
          <p:cNvPr id="4" name="Slide Number Placeholder 3"/>
          <p:cNvSpPr>
            <a:spLocks noGrp="1"/>
          </p:cNvSpPr>
          <p:nvPr>
            <p:ph type="sldNum" sz="quarter" idx="5"/>
          </p:nvPr>
        </p:nvSpPr>
        <p:spPr/>
        <p:txBody>
          <a:bodyPr/>
          <a:lstStyle/>
          <a:p>
            <a:fld id="{C3A9B03E-4EAE-43D1-8F27-4981B2509FB3}" type="slidenum">
              <a:rPr lang="en-GB" smtClean="0"/>
              <a:t>15</a:t>
            </a:fld>
            <a:endParaRPr lang="en-GB"/>
          </a:p>
        </p:txBody>
      </p:sp>
    </p:spTree>
    <p:extLst>
      <p:ext uri="{BB962C8B-B14F-4D97-AF65-F5344CB8AC3E}">
        <p14:creationId xmlns:p14="http://schemas.microsoft.com/office/powerpoint/2010/main" val="19506565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t>
            </a:r>
            <a:r>
              <a:rPr lang="nn-NO" b="0" i="0" dirty="0">
                <a:solidFill>
                  <a:srgbClr val="000000"/>
                </a:solidFill>
                <a:effectLst/>
                <a:latin typeface="Linux Libertine"/>
              </a:rPr>
              <a:t>Burdur Museum Gladiator scene 3090.jpg</a:t>
            </a:r>
            <a:r>
              <a:rPr lang="en-GB" dirty="0"/>
              <a:t>”, </a:t>
            </a:r>
            <a:r>
              <a:rPr lang="en-GB" dirty="0" err="1"/>
              <a:t>Dosseman</a:t>
            </a:r>
            <a:r>
              <a:rPr lang="en-GB" dirty="0"/>
              <a:t>, </a:t>
            </a:r>
            <a:r>
              <a:rPr lang="nn-NO" dirty="0"/>
              <a:t>https://commons.wikimedia.org/wiki/File:Burdur_Museum_Gladiator_scene_3090.jpg</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C3A9B03E-4EAE-43D1-8F27-4981B2509FB3}" type="slidenum">
              <a:rPr lang="en-GB" smtClean="0"/>
              <a:t>21</a:t>
            </a:fld>
            <a:endParaRPr lang="en-GB"/>
          </a:p>
        </p:txBody>
      </p:sp>
    </p:spTree>
    <p:extLst>
      <p:ext uri="{BB962C8B-B14F-4D97-AF65-F5344CB8AC3E}">
        <p14:creationId xmlns:p14="http://schemas.microsoft.com/office/powerpoint/2010/main" val="2420459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4/24/2023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499840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244558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851652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456620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4/24/2023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599825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4/24/2023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60786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4/24/2023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298790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4/24/2023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907650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4/24/2023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443975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659956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959554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4/24/2023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98698588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slide" Target="slide8.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slide" Target="slide8.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historyextra.com/period/viking/viking-slaves-slave-trade-raids-slavery-evidence-thralls/" TargetMode="External"/><Relationship Id="rId2" Type="http://schemas.openxmlformats.org/officeDocument/2006/relationships/hyperlink" Target="https://www.historyextra.com/period/ancient-greece/slavery-ancient-greece-life-society/"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18" Type="http://schemas.openxmlformats.org/officeDocument/2006/relationships/hyperlink" Target="https://sourcebooks.fordham.edu/ancient/greek-slaves.asp" TargetMode="External"/><Relationship Id="rId3" Type="http://schemas.openxmlformats.org/officeDocument/2006/relationships/image" Target="../media/image16.png"/><Relationship Id="rId7" Type="http://schemas.openxmlformats.org/officeDocument/2006/relationships/image" Target="../media/image17.png"/><Relationship Id="rId12" Type="http://schemas.openxmlformats.org/officeDocument/2006/relationships/image" Target="../media/image22.svg"/><Relationship Id="rId17" Type="http://schemas.openxmlformats.org/officeDocument/2006/relationships/hyperlink" Target="https://www.wondriumdaily.com/the-principles-of-slavery-in-ancient-greece/" TargetMode="External"/><Relationship Id="rId2" Type="http://schemas.openxmlformats.org/officeDocument/2006/relationships/notesSlide" Target="../notesSlides/notesSlide9.xml"/><Relationship Id="rId16" Type="http://schemas.openxmlformats.org/officeDocument/2006/relationships/hyperlink" Target="https://www.historyextra.com/period/roman/slavery-ancient-rome-life-society-jobs-freedom/" TargetMode="External"/><Relationship Id="rId1" Type="http://schemas.openxmlformats.org/officeDocument/2006/relationships/slideLayout" Target="../slideLayouts/slideLayout4.xml"/><Relationship Id="rId6" Type="http://schemas.openxmlformats.org/officeDocument/2006/relationships/hyperlink" Target="https://podcasts.apple.com/us/podcast/episode-cv-spartacus-the-gladiator/id850148806?i=1000421916617" TargetMode="External"/><Relationship Id="rId11" Type="http://schemas.openxmlformats.org/officeDocument/2006/relationships/image" Target="../media/image21.png"/><Relationship Id="rId5" Type="http://schemas.openxmlformats.org/officeDocument/2006/relationships/hyperlink" Target="https://www.youtube.com/watch?v=CkVBOqEGBVY" TargetMode="External"/><Relationship Id="rId15" Type="http://schemas.openxmlformats.org/officeDocument/2006/relationships/hyperlink" Target="https://www.historyextra.com/period/viking/viking-slaves-slave-trade-raids-slavery-evidence-thralls/" TargetMode="External"/><Relationship Id="rId10" Type="http://schemas.openxmlformats.org/officeDocument/2006/relationships/image" Target="../media/image20.svg"/><Relationship Id="rId19" Type="http://schemas.openxmlformats.org/officeDocument/2006/relationships/hyperlink" Target="https://spartacus-educational.com/ROMgames.htm" TargetMode="External"/><Relationship Id="rId4" Type="http://schemas.microsoft.com/office/2007/relationships/hdphoto" Target="../media/hdphoto1.wdp"/><Relationship Id="rId9" Type="http://schemas.openxmlformats.org/officeDocument/2006/relationships/image" Target="../media/image19.png"/><Relationship Id="rId14" Type="http://schemas.openxmlformats.org/officeDocument/2006/relationships/image" Target="../media/image24.svg"/></Relationships>
</file>

<file path=ppt/slides/_rels/slide22.xml.rels><?xml version="1.0" encoding="UTF-8" standalone="yes"?>
<Relationships xmlns="http://schemas.openxmlformats.org/package/2006/relationships"><Relationship Id="rId8" Type="http://schemas.openxmlformats.org/officeDocument/2006/relationships/hyperlink" Target="https://www.vikingeskibsmuseet.dk/en/professions/education/archaeology-and-history/written-sources-for-the-viking-age" TargetMode="External"/><Relationship Id="rId13" Type="http://schemas.openxmlformats.org/officeDocument/2006/relationships/image" Target="../media/image19.png"/><Relationship Id="rId18" Type="http://schemas.openxmlformats.org/officeDocument/2006/relationships/image" Target="../media/image24.svg"/><Relationship Id="rId3" Type="http://schemas.openxmlformats.org/officeDocument/2006/relationships/image" Target="../media/image25.png"/><Relationship Id="rId7" Type="http://schemas.openxmlformats.org/officeDocument/2006/relationships/hyperlink" Target="https://sciencenordic.com/forskningno-society--culture-sweden/vikings-abused-and-beheaded-their-slaves/1435805" TargetMode="External"/><Relationship Id="rId12" Type="http://schemas.openxmlformats.org/officeDocument/2006/relationships/image" Target="../media/image18.svg"/><Relationship Id="rId17" Type="http://schemas.openxmlformats.org/officeDocument/2006/relationships/image" Target="../media/image23.png"/><Relationship Id="rId2" Type="http://schemas.openxmlformats.org/officeDocument/2006/relationships/notesSlide" Target="../notesSlides/notesSlide10.xml"/><Relationship Id="rId16" Type="http://schemas.openxmlformats.org/officeDocument/2006/relationships/image" Target="../media/image22.svg"/><Relationship Id="rId20" Type="http://schemas.openxmlformats.org/officeDocument/2006/relationships/hyperlink" Target="https://www.youtube.com/watch?v=iR0WmjeyAGE" TargetMode="External"/><Relationship Id="rId1" Type="http://schemas.openxmlformats.org/officeDocument/2006/relationships/slideLayout" Target="../slideLayouts/slideLayout4.xml"/><Relationship Id="rId6" Type="http://schemas.openxmlformats.org/officeDocument/2006/relationships/hyperlink" Target="https://en.natmus.dk/historical-knowledge/denmark/prehistoric-period-until-1050-ad/the-viking-age/power-and-aristocracy/slaves-and-thralls/" TargetMode="External"/><Relationship Id="rId11" Type="http://schemas.openxmlformats.org/officeDocument/2006/relationships/image" Target="../media/image17.png"/><Relationship Id="rId5" Type="http://schemas.openxmlformats.org/officeDocument/2006/relationships/hyperlink" Target="https://www.history.com/news/viking-slavery-raids-evidence" TargetMode="External"/><Relationship Id="rId15" Type="http://schemas.openxmlformats.org/officeDocument/2006/relationships/image" Target="../media/image21.png"/><Relationship Id="rId10" Type="http://schemas.openxmlformats.org/officeDocument/2006/relationships/hyperlink" Target="https://cnu.libguides.com/psmedievalandrenaissance/vikings" TargetMode="External"/><Relationship Id="rId19" Type="http://schemas.openxmlformats.org/officeDocument/2006/relationships/hyperlink" Target="https://www.medievalists.net/2021/11/vikings-slave-trade/" TargetMode="External"/><Relationship Id="rId4" Type="http://schemas.openxmlformats.org/officeDocument/2006/relationships/hyperlink" Target="https://www.historyextra.com/period/viking/viking-slaves-slave-trade-raids-slavery-evidence-thralls/" TargetMode="External"/><Relationship Id="rId9" Type="http://schemas.openxmlformats.org/officeDocument/2006/relationships/hyperlink" Target="https://schoolshistory.org.uk/topics/primary-history/source-material-the-vikings/" TargetMode="External"/><Relationship Id="rId14" Type="http://schemas.openxmlformats.org/officeDocument/2006/relationships/image" Target="../media/image20.sv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image" Target="../media/image31.svg"/><Relationship Id="rId13" Type="http://schemas.openxmlformats.org/officeDocument/2006/relationships/image" Target="../media/image36.png"/><Relationship Id="rId18" Type="http://schemas.openxmlformats.org/officeDocument/2006/relationships/image" Target="../media/image41.sv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svg"/><Relationship Id="rId17" Type="http://schemas.openxmlformats.org/officeDocument/2006/relationships/image" Target="../media/image40.png"/><Relationship Id="rId2" Type="http://schemas.openxmlformats.org/officeDocument/2006/relationships/notesSlide" Target="../notesSlides/notesSlide11.xml"/><Relationship Id="rId16" Type="http://schemas.openxmlformats.org/officeDocument/2006/relationships/image" Target="../media/image39.svg"/><Relationship Id="rId1" Type="http://schemas.openxmlformats.org/officeDocument/2006/relationships/slideLayout" Target="../slideLayouts/slideLayout2.xml"/><Relationship Id="rId6" Type="http://schemas.openxmlformats.org/officeDocument/2006/relationships/image" Target="../media/image29.svg"/><Relationship Id="rId11" Type="http://schemas.openxmlformats.org/officeDocument/2006/relationships/image" Target="../media/image34.png"/><Relationship Id="rId5" Type="http://schemas.openxmlformats.org/officeDocument/2006/relationships/image" Target="../media/image28.png"/><Relationship Id="rId15" Type="http://schemas.openxmlformats.org/officeDocument/2006/relationships/image" Target="../media/image38.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32.png"/><Relationship Id="rId14" Type="http://schemas.openxmlformats.org/officeDocument/2006/relationships/image" Target="../media/image37.svg"/></Relationships>
</file>

<file path=ppt/slides/_rels/slide26.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hyperlink" Target="https://www.youtube.com/watch?v=dnV_MTFEGIY" TargetMode="External"/><Relationship Id="rId5" Type="http://schemas.openxmlformats.org/officeDocument/2006/relationships/hyperlink" Target="https://www.youtube.com/watch?v=S72vvfBTQws" TargetMode="External"/><Relationship Id="rId4" Type="http://schemas.openxmlformats.org/officeDocument/2006/relationships/hyperlink" Target="https://www.youtube.com/watch?v=opUDFaqNgXc&amp;list=RDLVS72vvfBTQws&amp;index=10"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ldhi.library.cofc.edu/files/fullsize/d65ee2ab73260d1e51263c523e20b8c7.jpg"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ww.historyextra.com/period/georgian/key-questions-about-transatlantic-slave-trade-answered-reparations-why-last-when-end/"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hyperlink" Target="https://www.youtube.com/watch?v=dnV_MTFEGIY" TargetMode="External"/><Relationship Id="rId5" Type="http://schemas.openxmlformats.org/officeDocument/2006/relationships/hyperlink" Target="https://www.youtube.com/watch?v=S72vvfBTQws" TargetMode="External"/><Relationship Id="rId4" Type="http://schemas.openxmlformats.org/officeDocument/2006/relationships/hyperlink" Target="https://www.youtube.com/watch?v=opUDFaqNgXc&amp;list=RDLVS72vvfBTQws&amp;index=10"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slideLayout" Target="../slideLayouts/slideLayout2.xml"/><Relationship Id="rId1" Type="http://schemas.openxmlformats.org/officeDocument/2006/relationships/video" Target="https://www.youtube.com/embed/83tbMJGjndw?list=PLajyiGz4JeyPq2lpEt2skZRhQsAspIQCp"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laveryandremembrance.org/articles/article/?id=A0001"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archive.understandingslavery.com/index.php-option=com_content&amp;view=article&amp;id=306&amp;Itemid=151.html"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s://www.historyextra.com/period/early-modern/who-was-olaudah-equiano-facts-british-slavery-abolitionist/"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3.xml.rels><?xml version="1.0" encoding="UTF-8" standalone="yes"?>
<Relationships xmlns="http://schemas.openxmlformats.org/package/2006/relationships"><Relationship Id="rId8" Type="http://schemas.openxmlformats.org/officeDocument/2006/relationships/image" Target="../media/image56.svg"/><Relationship Id="rId13" Type="http://schemas.openxmlformats.org/officeDocument/2006/relationships/image" Target="../media/image61.png"/><Relationship Id="rId3" Type="http://schemas.openxmlformats.org/officeDocument/2006/relationships/image" Target="../media/image51.png"/><Relationship Id="rId7" Type="http://schemas.openxmlformats.org/officeDocument/2006/relationships/image" Target="../media/image55.png"/><Relationship Id="rId12" Type="http://schemas.openxmlformats.org/officeDocument/2006/relationships/image" Target="../media/image60.sv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54.svg"/><Relationship Id="rId11" Type="http://schemas.openxmlformats.org/officeDocument/2006/relationships/image" Target="../media/image59.png"/><Relationship Id="rId5" Type="http://schemas.openxmlformats.org/officeDocument/2006/relationships/image" Target="../media/image53.png"/><Relationship Id="rId10" Type="http://schemas.openxmlformats.org/officeDocument/2006/relationships/image" Target="../media/image58.svg"/><Relationship Id="rId4" Type="http://schemas.openxmlformats.org/officeDocument/2006/relationships/image" Target="../media/image52.svg"/><Relationship Id="rId9" Type="http://schemas.openxmlformats.org/officeDocument/2006/relationships/image" Target="../media/image57.png"/><Relationship Id="rId14" Type="http://schemas.openxmlformats.org/officeDocument/2006/relationships/image" Target="../media/image62.sv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s://www.youtube.com/watch?v=5xFgSlydYrM"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63.jpeg"/></Relationships>
</file>

<file path=ppt/slides/_rels/slide67.xml.rels><?xml version="1.0" encoding="UTF-8" standalone="yes"?>
<Relationships xmlns="http://schemas.openxmlformats.org/package/2006/relationships"><Relationship Id="rId2" Type="http://schemas.openxmlformats.org/officeDocument/2006/relationships/hyperlink" Target="https://www.britannica.com/biography/David-Livingstone/Influence"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8" Type="http://schemas.openxmlformats.org/officeDocument/2006/relationships/hyperlink" Target="https://planetradio.co.uk/tay/local/news/dundee-link-to-slave-trade/" TargetMode="External"/><Relationship Id="rId3" Type="http://schemas.openxmlformats.org/officeDocument/2006/relationships/hyperlink" Target="https://www.youtube.com/watch?v=LL3IKRIPIUc" TargetMode="External"/><Relationship Id="rId7" Type="http://schemas.openxmlformats.org/officeDocument/2006/relationships/hyperlink" Target="https://www.pressandjournal.co.uk/fp/news/aberdeen-aberdeenshire/3649230/plaques-revealing-aberdeens-slave-history-could-be-shelved-over-cost/"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www.glasgowlive.co.uk/news/history/glasgow-history-slavery-street-names-18369259" TargetMode="External"/><Relationship Id="rId5" Type="http://schemas.openxmlformats.org/officeDocument/2006/relationships/hyperlink" Target="https://glasgowmuseumsslavery.co.uk/category/gallery-of-modern-art/" TargetMode="External"/><Relationship Id="rId10" Type="http://schemas.openxmlformats.org/officeDocument/2006/relationships/hyperlink" Target="https://www.fifetoday.co.uk/news/people/fife-street-names-checked-links-slavery-2938240" TargetMode="External"/><Relationship Id="rId4" Type="http://schemas.openxmlformats.org/officeDocument/2006/relationships/hyperlink" Target="https://www.edinburghlive.co.uk/news/history/seven-edinburgh-statues-buildings-streets-21733731" TargetMode="External"/><Relationship Id="rId9" Type="http://schemas.openxmlformats.org/officeDocument/2006/relationships/hyperlink" Target="https://www.pressreader.com/uk/the-scotsman/20200701/281827171041355" TargetMode="Externa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slide" Target="slide11.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69B042-E17D-4997-BC51-A7D4AB065E85}"/>
              </a:ext>
            </a:extLst>
          </p:cNvPr>
          <p:cNvSpPr>
            <a:spLocks noGrp="1"/>
          </p:cNvSpPr>
          <p:nvPr>
            <p:ph type="ctrTitle"/>
          </p:nvPr>
        </p:nvSpPr>
        <p:spPr/>
        <p:txBody>
          <a:bodyPr/>
          <a:lstStyle/>
          <a:p>
            <a:r>
              <a:rPr lang="en-GB" b="1" dirty="0"/>
              <a:t>Modern and Historic Enslavement</a:t>
            </a:r>
          </a:p>
        </p:txBody>
      </p:sp>
      <p:sp>
        <p:nvSpPr>
          <p:cNvPr id="6" name="Subtitle 5">
            <a:extLst>
              <a:ext uri="{FF2B5EF4-FFF2-40B4-BE49-F238E27FC236}">
                <a16:creationId xmlns:a16="http://schemas.microsoft.com/office/drawing/2014/main" id="{9D3195A4-9ABC-44D4-AA39-B79F6AA952ED}"/>
              </a:ext>
            </a:extLst>
          </p:cNvPr>
          <p:cNvSpPr>
            <a:spLocks noGrp="1"/>
          </p:cNvSpPr>
          <p:nvPr>
            <p:ph type="subTitle" idx="1"/>
          </p:nvPr>
        </p:nvSpPr>
        <p:spPr/>
        <p:txBody>
          <a:bodyPr>
            <a:normAutofit/>
          </a:bodyPr>
          <a:lstStyle/>
          <a:p>
            <a:r>
              <a:rPr lang="en-GB" sz="4400" dirty="0"/>
              <a:t>Level 3</a:t>
            </a:r>
          </a:p>
        </p:txBody>
      </p:sp>
      <p:sp>
        <p:nvSpPr>
          <p:cNvPr id="7" name="Rectangle 6">
            <a:extLst>
              <a:ext uri="{FF2B5EF4-FFF2-40B4-BE49-F238E27FC236}">
                <a16:creationId xmlns:a16="http://schemas.microsoft.com/office/drawing/2014/main" id="{7C91D025-01E1-455C-92AB-1E7ED136E430}"/>
              </a:ext>
            </a:extLst>
          </p:cNvPr>
          <p:cNvSpPr/>
          <p:nvPr/>
        </p:nvSpPr>
        <p:spPr>
          <a:xfrm>
            <a:off x="0" y="1"/>
            <a:ext cx="12192000" cy="55060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C8B5ADE2-DB66-4848-8432-3FD1555BD855}"/>
              </a:ext>
            </a:extLst>
          </p:cNvPr>
          <p:cNvSpPr/>
          <p:nvPr/>
        </p:nvSpPr>
        <p:spPr>
          <a:xfrm>
            <a:off x="0" y="6317224"/>
            <a:ext cx="12192000" cy="55060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9B7A907-4F95-C21C-FAB9-23381022D010}"/>
              </a:ext>
            </a:extLst>
          </p:cNvPr>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modern slavery map ">
            <a:extLst>
              <a:ext uri="{FF2B5EF4-FFF2-40B4-BE49-F238E27FC236}">
                <a16:creationId xmlns:a16="http://schemas.microsoft.com/office/drawing/2014/main" id="{1BD4F8E7-9F23-C1D1-7888-4A9C4314C850}"/>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3238" y="0"/>
            <a:ext cx="11185525"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A81A295C-61E3-A8CF-2310-79BA85FA4102}"/>
              </a:ext>
            </a:extLst>
          </p:cNvPr>
          <p:cNvGrpSpPr/>
          <p:nvPr/>
        </p:nvGrpSpPr>
        <p:grpSpPr>
          <a:xfrm>
            <a:off x="10889771" y="172122"/>
            <a:ext cx="879728" cy="1205729"/>
            <a:chOff x="10889771" y="172122"/>
            <a:chExt cx="879728" cy="1205729"/>
          </a:xfrm>
        </p:grpSpPr>
        <p:sp>
          <p:nvSpPr>
            <p:cNvPr id="2" name="Arrow: Curved Left 1">
              <a:hlinkClick r:id="rId4" action="ppaction://hlinksldjump"/>
              <a:extLst>
                <a:ext uri="{FF2B5EF4-FFF2-40B4-BE49-F238E27FC236}">
                  <a16:creationId xmlns:a16="http://schemas.microsoft.com/office/drawing/2014/main" id="{3B311BD9-9D6F-66F0-E87F-AE2C5EA83881}"/>
                </a:ext>
              </a:extLst>
            </p:cNvPr>
            <p:cNvSpPr/>
            <p:nvPr/>
          </p:nvSpPr>
          <p:spPr>
            <a:xfrm>
              <a:off x="11134165" y="172122"/>
              <a:ext cx="462579" cy="591671"/>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 name="TextBox 2">
              <a:extLst>
                <a:ext uri="{FF2B5EF4-FFF2-40B4-BE49-F238E27FC236}">
                  <a16:creationId xmlns:a16="http://schemas.microsoft.com/office/drawing/2014/main" id="{CAEF5957-1BD1-8DDF-6F51-D23E34AF8D28}"/>
                </a:ext>
              </a:extLst>
            </p:cNvPr>
            <p:cNvSpPr txBox="1"/>
            <p:nvPr/>
          </p:nvSpPr>
          <p:spPr>
            <a:xfrm>
              <a:off x="10889771" y="731520"/>
              <a:ext cx="879728" cy="646331"/>
            </a:xfrm>
            <a:prstGeom prst="rect">
              <a:avLst/>
            </a:prstGeom>
            <a:noFill/>
          </p:spPr>
          <p:txBody>
            <a:bodyPr wrap="none" rtlCol="0">
              <a:spAutoFit/>
            </a:bodyPr>
            <a:lstStyle/>
            <a:p>
              <a:r>
                <a:rPr lang="en-GB" b="1" dirty="0">
                  <a:solidFill>
                    <a:schemeClr val="accent1"/>
                  </a:solidFill>
                </a:rPr>
                <a:t>Click to</a:t>
              </a:r>
            </a:p>
            <a:p>
              <a:pPr algn="ctr"/>
              <a:r>
                <a:rPr lang="en-GB" b="1" dirty="0">
                  <a:solidFill>
                    <a:schemeClr val="accent1"/>
                  </a:solidFill>
                  <a:hlinkClick r:id="rId4" action="ppaction://hlinksldjump"/>
                </a:rPr>
                <a:t>return</a:t>
              </a:r>
              <a:endParaRPr lang="en-GB" b="1" dirty="0">
                <a:solidFill>
                  <a:schemeClr val="accent1"/>
                </a:solidFill>
              </a:endParaRPr>
            </a:p>
          </p:txBody>
        </p:sp>
      </p:grpSp>
    </p:spTree>
    <p:extLst>
      <p:ext uri="{BB962C8B-B14F-4D97-AF65-F5344CB8AC3E}">
        <p14:creationId xmlns:p14="http://schemas.microsoft.com/office/powerpoint/2010/main" val="65527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479885E-EB24-F65D-D7F0-3EDB8D6EE5E7}"/>
              </a:ext>
            </a:extLst>
          </p:cNvPr>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931C2D3C-2D70-2AA3-D214-674041084AD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3339" y="0"/>
            <a:ext cx="11185321" cy="6858000"/>
          </a:xfrm>
          <a:prstGeom prst="rect">
            <a:avLst/>
          </a:prstGeom>
        </p:spPr>
      </p:pic>
      <p:grpSp>
        <p:nvGrpSpPr>
          <p:cNvPr id="7" name="Group 6">
            <a:extLst>
              <a:ext uri="{FF2B5EF4-FFF2-40B4-BE49-F238E27FC236}">
                <a16:creationId xmlns:a16="http://schemas.microsoft.com/office/drawing/2014/main" id="{61CDB180-0870-EE0E-FC7C-3038E7661CE4}"/>
              </a:ext>
            </a:extLst>
          </p:cNvPr>
          <p:cNvGrpSpPr/>
          <p:nvPr/>
        </p:nvGrpSpPr>
        <p:grpSpPr>
          <a:xfrm>
            <a:off x="10889771" y="172122"/>
            <a:ext cx="879728" cy="1205729"/>
            <a:chOff x="10889771" y="172122"/>
            <a:chExt cx="879728" cy="1205729"/>
          </a:xfrm>
        </p:grpSpPr>
        <p:sp>
          <p:nvSpPr>
            <p:cNvPr id="8" name="Arrow: Curved Left 7">
              <a:hlinkClick r:id="rId4" action="ppaction://hlinksldjump"/>
              <a:extLst>
                <a:ext uri="{FF2B5EF4-FFF2-40B4-BE49-F238E27FC236}">
                  <a16:creationId xmlns:a16="http://schemas.microsoft.com/office/drawing/2014/main" id="{B8E1E338-E5E2-5098-0FEA-0CB850B8BE80}"/>
                </a:ext>
              </a:extLst>
            </p:cNvPr>
            <p:cNvSpPr/>
            <p:nvPr/>
          </p:nvSpPr>
          <p:spPr>
            <a:xfrm>
              <a:off x="11134165" y="172122"/>
              <a:ext cx="462579" cy="591671"/>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9" name="TextBox 8">
              <a:extLst>
                <a:ext uri="{FF2B5EF4-FFF2-40B4-BE49-F238E27FC236}">
                  <a16:creationId xmlns:a16="http://schemas.microsoft.com/office/drawing/2014/main" id="{561596F8-BF4E-0AFC-5571-DBCA2F44CB09}"/>
                </a:ext>
              </a:extLst>
            </p:cNvPr>
            <p:cNvSpPr txBox="1"/>
            <p:nvPr/>
          </p:nvSpPr>
          <p:spPr>
            <a:xfrm>
              <a:off x="10889771" y="731520"/>
              <a:ext cx="879728" cy="646331"/>
            </a:xfrm>
            <a:prstGeom prst="rect">
              <a:avLst/>
            </a:prstGeom>
            <a:noFill/>
          </p:spPr>
          <p:txBody>
            <a:bodyPr wrap="none" rtlCol="0">
              <a:spAutoFit/>
            </a:bodyPr>
            <a:lstStyle/>
            <a:p>
              <a:r>
                <a:rPr lang="en-GB" b="1" dirty="0">
                  <a:solidFill>
                    <a:schemeClr val="accent1"/>
                  </a:solidFill>
                </a:rPr>
                <a:t>Click to</a:t>
              </a:r>
            </a:p>
            <a:p>
              <a:pPr algn="ctr"/>
              <a:r>
                <a:rPr lang="en-GB" b="1" dirty="0">
                  <a:solidFill>
                    <a:schemeClr val="accent1"/>
                  </a:solidFill>
                  <a:hlinkClick r:id="rId4" action="ppaction://hlinksldjump"/>
                </a:rPr>
                <a:t>return</a:t>
              </a:r>
              <a:endParaRPr lang="en-GB" b="1" dirty="0">
                <a:solidFill>
                  <a:schemeClr val="accent1"/>
                </a:solidFill>
              </a:endParaRPr>
            </a:p>
          </p:txBody>
        </p:sp>
      </p:grpSp>
    </p:spTree>
    <p:extLst>
      <p:ext uri="{BB962C8B-B14F-4D97-AF65-F5344CB8AC3E}">
        <p14:creationId xmlns:p14="http://schemas.microsoft.com/office/powerpoint/2010/main" val="17750077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BF6451-87DF-76B0-E470-C6345CF23884}"/>
              </a:ext>
            </a:extLst>
          </p:cNvPr>
          <p:cNvSpPr>
            <a:spLocks noGrp="1"/>
          </p:cNvSpPr>
          <p:nvPr>
            <p:ph idx="1"/>
          </p:nvPr>
        </p:nvSpPr>
        <p:spPr>
          <a:xfrm>
            <a:off x="838200" y="1825625"/>
            <a:ext cx="10515600" cy="3079862"/>
          </a:xfrm>
        </p:spPr>
        <p:txBody>
          <a:bodyPr vert="horz" lIns="91440" tIns="45720" rIns="91440" bIns="45720" rtlCol="0" anchor="t">
            <a:normAutofit/>
          </a:bodyPr>
          <a:lstStyle/>
          <a:p>
            <a:r>
              <a:rPr lang="en-GB" dirty="0">
                <a:cs typeface="Calibri"/>
              </a:rPr>
              <a:t>Once you have discovered details for your country, record them.</a:t>
            </a:r>
          </a:p>
          <a:p>
            <a:endParaRPr lang="en-GB" dirty="0">
              <a:cs typeface="Calibri"/>
            </a:endParaRPr>
          </a:p>
          <a:p>
            <a:r>
              <a:rPr lang="en-GB" dirty="0">
                <a:cs typeface="Calibri"/>
              </a:rPr>
              <a:t>Then, using the internet, find out three facts about the country you have been focusing on and modern-day slavery. Record these.</a:t>
            </a:r>
          </a:p>
        </p:txBody>
      </p:sp>
      <p:grpSp>
        <p:nvGrpSpPr>
          <p:cNvPr id="12" name="Group 11">
            <a:extLst>
              <a:ext uri="{FF2B5EF4-FFF2-40B4-BE49-F238E27FC236}">
                <a16:creationId xmlns:a16="http://schemas.microsoft.com/office/drawing/2014/main" id="{4D611EBB-EEF4-4A28-5AEF-2A9EBA29DDFC}"/>
              </a:ext>
            </a:extLst>
          </p:cNvPr>
          <p:cNvGrpSpPr/>
          <p:nvPr/>
        </p:nvGrpSpPr>
        <p:grpSpPr>
          <a:xfrm>
            <a:off x="449994" y="5251645"/>
            <a:ext cx="11709186" cy="1569660"/>
            <a:chOff x="429900" y="2863098"/>
            <a:chExt cx="11709186" cy="1569660"/>
          </a:xfrm>
        </p:grpSpPr>
        <p:sp>
          <p:nvSpPr>
            <p:cNvPr id="14" name="TextBox 13">
              <a:extLst>
                <a:ext uri="{FF2B5EF4-FFF2-40B4-BE49-F238E27FC236}">
                  <a16:creationId xmlns:a16="http://schemas.microsoft.com/office/drawing/2014/main" id="{96D9C2BB-F900-8B4E-453D-630788A86A65}"/>
                </a:ext>
              </a:extLst>
            </p:cNvPr>
            <p:cNvSpPr txBox="1"/>
            <p:nvPr/>
          </p:nvSpPr>
          <p:spPr>
            <a:xfrm>
              <a:off x="429900" y="2863098"/>
              <a:ext cx="1914824" cy="1569660"/>
            </a:xfrm>
            <a:prstGeom prst="rect">
              <a:avLst/>
            </a:prstGeom>
            <a:solidFill>
              <a:schemeClr val="accent2"/>
            </a:solidFill>
          </p:spPr>
          <p:txBody>
            <a:bodyPr wrap="square">
              <a:spAutoFit/>
            </a:bodyPr>
            <a:lstStyle/>
            <a:p>
              <a:pPr marL="0" indent="0" algn="ctr">
                <a:buNone/>
              </a:pPr>
              <a:r>
                <a:rPr lang="en-GB" sz="2400" b="1" dirty="0">
                  <a:cs typeface="Calibri"/>
                </a:rPr>
                <a:t>Group A</a:t>
              </a:r>
            </a:p>
            <a:p>
              <a:pPr marL="0" indent="0">
                <a:buNone/>
              </a:pPr>
              <a:r>
                <a:rPr lang="en-GB" sz="2400" dirty="0">
                  <a:cs typeface="Calibri"/>
                </a:rPr>
                <a:t>Argentina</a:t>
              </a:r>
            </a:p>
            <a:p>
              <a:pPr marL="0" indent="0">
                <a:buNone/>
              </a:pPr>
              <a:r>
                <a:rPr lang="en-GB" sz="2400" dirty="0">
                  <a:cs typeface="Calibri"/>
                </a:rPr>
                <a:t>Brazil</a:t>
              </a:r>
            </a:p>
            <a:p>
              <a:pPr marL="0" indent="0">
                <a:buNone/>
              </a:pPr>
              <a:r>
                <a:rPr lang="en-GB" sz="2400" dirty="0">
                  <a:cs typeface="Calibri"/>
                </a:rPr>
                <a:t>Mexico</a:t>
              </a:r>
            </a:p>
          </p:txBody>
        </p:sp>
        <p:sp>
          <p:nvSpPr>
            <p:cNvPr id="15" name="TextBox 14">
              <a:extLst>
                <a:ext uri="{FF2B5EF4-FFF2-40B4-BE49-F238E27FC236}">
                  <a16:creationId xmlns:a16="http://schemas.microsoft.com/office/drawing/2014/main" id="{0B8B1896-A8FF-A4CD-6F1C-92461BA21882}"/>
                </a:ext>
              </a:extLst>
            </p:cNvPr>
            <p:cNvSpPr txBox="1"/>
            <p:nvPr/>
          </p:nvSpPr>
          <p:spPr>
            <a:xfrm>
              <a:off x="2391633" y="2863098"/>
              <a:ext cx="1914824" cy="1569660"/>
            </a:xfrm>
            <a:prstGeom prst="rect">
              <a:avLst/>
            </a:prstGeom>
            <a:solidFill>
              <a:schemeClr val="accent2"/>
            </a:solidFill>
          </p:spPr>
          <p:txBody>
            <a:bodyPr wrap="square">
              <a:spAutoFit/>
            </a:bodyPr>
            <a:lstStyle/>
            <a:p>
              <a:pPr marL="0" indent="0" algn="ctr">
                <a:buNone/>
              </a:pPr>
              <a:r>
                <a:rPr lang="en-GB" sz="2400" b="1" dirty="0">
                  <a:cs typeface="Calibri"/>
                </a:rPr>
                <a:t>Group B</a:t>
              </a:r>
            </a:p>
            <a:p>
              <a:pPr marL="0" indent="0">
                <a:buNone/>
              </a:pPr>
              <a:r>
                <a:rPr lang="en-GB" sz="2400" dirty="0">
                  <a:cs typeface="Calibri"/>
                </a:rPr>
                <a:t>Australia</a:t>
              </a:r>
            </a:p>
            <a:p>
              <a:pPr marL="0" indent="0">
                <a:buNone/>
              </a:pPr>
              <a:r>
                <a:rPr lang="en-GB" sz="2400" dirty="0">
                  <a:cs typeface="Calibri"/>
                </a:rPr>
                <a:t>Canada</a:t>
              </a:r>
            </a:p>
            <a:p>
              <a:pPr marL="0" indent="0">
                <a:buNone/>
              </a:pPr>
              <a:r>
                <a:rPr lang="en-GB" sz="2400" dirty="0">
                  <a:cs typeface="Calibri"/>
                </a:rPr>
                <a:t>United States</a:t>
              </a:r>
            </a:p>
          </p:txBody>
        </p:sp>
        <p:sp>
          <p:nvSpPr>
            <p:cNvPr id="16" name="TextBox 15">
              <a:extLst>
                <a:ext uri="{FF2B5EF4-FFF2-40B4-BE49-F238E27FC236}">
                  <a16:creationId xmlns:a16="http://schemas.microsoft.com/office/drawing/2014/main" id="{2DF290D0-10AA-CB2A-5AB7-CDC489C05BDD}"/>
                </a:ext>
              </a:extLst>
            </p:cNvPr>
            <p:cNvSpPr txBox="1"/>
            <p:nvPr/>
          </p:nvSpPr>
          <p:spPr>
            <a:xfrm>
              <a:off x="4342543" y="2863098"/>
              <a:ext cx="1914824" cy="1569660"/>
            </a:xfrm>
            <a:prstGeom prst="rect">
              <a:avLst/>
            </a:prstGeom>
            <a:solidFill>
              <a:schemeClr val="accent2"/>
            </a:solidFill>
          </p:spPr>
          <p:txBody>
            <a:bodyPr wrap="square">
              <a:spAutoFit/>
            </a:bodyPr>
            <a:lstStyle/>
            <a:p>
              <a:pPr marL="0" indent="0" algn="ctr">
                <a:buNone/>
              </a:pPr>
              <a:r>
                <a:rPr lang="en-GB" sz="2400" b="1" dirty="0">
                  <a:cs typeface="Calibri"/>
                </a:rPr>
                <a:t>Group C</a:t>
              </a:r>
            </a:p>
            <a:p>
              <a:pPr marL="0" indent="0">
                <a:buNone/>
              </a:pPr>
              <a:r>
                <a:rPr lang="en-GB" sz="2400" dirty="0">
                  <a:cs typeface="Calibri"/>
                </a:rPr>
                <a:t>China</a:t>
              </a:r>
            </a:p>
            <a:p>
              <a:pPr marL="0" indent="0">
                <a:buNone/>
              </a:pPr>
              <a:r>
                <a:rPr lang="en-GB" sz="2400" dirty="0">
                  <a:cs typeface="Calibri"/>
                </a:rPr>
                <a:t>India</a:t>
              </a:r>
            </a:p>
            <a:p>
              <a:r>
                <a:rPr lang="en-GB" sz="2400" dirty="0">
                  <a:cs typeface="Calibri"/>
                </a:rPr>
                <a:t>Russia</a:t>
              </a:r>
            </a:p>
          </p:txBody>
        </p:sp>
        <p:sp>
          <p:nvSpPr>
            <p:cNvPr id="17" name="TextBox 16">
              <a:extLst>
                <a:ext uri="{FF2B5EF4-FFF2-40B4-BE49-F238E27FC236}">
                  <a16:creationId xmlns:a16="http://schemas.microsoft.com/office/drawing/2014/main" id="{B2BD9CA1-618A-BEB0-B861-E316EBCDB10E}"/>
                </a:ext>
              </a:extLst>
            </p:cNvPr>
            <p:cNvSpPr txBox="1"/>
            <p:nvPr/>
          </p:nvSpPr>
          <p:spPr>
            <a:xfrm>
              <a:off x="6302536" y="2863098"/>
              <a:ext cx="1914824" cy="1569660"/>
            </a:xfrm>
            <a:prstGeom prst="rect">
              <a:avLst/>
            </a:prstGeom>
            <a:solidFill>
              <a:schemeClr val="accent2"/>
            </a:solidFill>
          </p:spPr>
          <p:txBody>
            <a:bodyPr wrap="square">
              <a:spAutoFit/>
            </a:bodyPr>
            <a:lstStyle/>
            <a:p>
              <a:pPr marL="0" indent="0" algn="ctr">
                <a:buNone/>
              </a:pPr>
              <a:r>
                <a:rPr lang="en-GB" sz="2400" b="1" dirty="0">
                  <a:cs typeface="Calibri"/>
                </a:rPr>
                <a:t>Group D</a:t>
              </a:r>
              <a:endParaRPr lang="en-GB" sz="2400" dirty="0">
                <a:cs typeface="Calibri"/>
              </a:endParaRPr>
            </a:p>
            <a:p>
              <a:pPr marL="0" indent="0">
                <a:buNone/>
              </a:pPr>
              <a:r>
                <a:rPr lang="en-GB" sz="2400" dirty="0">
                  <a:cs typeface="Calibri"/>
                </a:rPr>
                <a:t>Indonesia</a:t>
              </a:r>
            </a:p>
            <a:p>
              <a:pPr marL="0" indent="0">
                <a:buNone/>
              </a:pPr>
              <a:r>
                <a:rPr lang="en-GB" sz="2400" dirty="0">
                  <a:cs typeface="Calibri"/>
                </a:rPr>
                <a:t>Japan</a:t>
              </a:r>
            </a:p>
            <a:p>
              <a:pPr marL="0" indent="0">
                <a:buNone/>
              </a:pPr>
              <a:r>
                <a:rPr lang="en-GB" sz="2400" dirty="0">
                  <a:cs typeface="Calibri"/>
                </a:rPr>
                <a:t>South Korea</a:t>
              </a:r>
            </a:p>
          </p:txBody>
        </p:sp>
        <p:sp>
          <p:nvSpPr>
            <p:cNvPr id="18" name="TextBox 17">
              <a:extLst>
                <a:ext uri="{FF2B5EF4-FFF2-40B4-BE49-F238E27FC236}">
                  <a16:creationId xmlns:a16="http://schemas.microsoft.com/office/drawing/2014/main" id="{2C4188C2-A1ED-D6D8-AA63-7EF80D6F16D9}"/>
                </a:ext>
              </a:extLst>
            </p:cNvPr>
            <p:cNvSpPr txBox="1"/>
            <p:nvPr/>
          </p:nvSpPr>
          <p:spPr>
            <a:xfrm>
              <a:off x="8262529" y="2863098"/>
              <a:ext cx="1914824" cy="1569660"/>
            </a:xfrm>
            <a:prstGeom prst="rect">
              <a:avLst/>
            </a:prstGeom>
            <a:solidFill>
              <a:schemeClr val="accent2"/>
            </a:solidFill>
          </p:spPr>
          <p:txBody>
            <a:bodyPr wrap="square">
              <a:spAutoFit/>
            </a:bodyPr>
            <a:lstStyle/>
            <a:p>
              <a:pPr marL="0" indent="0" algn="ctr">
                <a:buNone/>
              </a:pPr>
              <a:r>
                <a:rPr lang="en-GB" sz="2400" b="1" dirty="0">
                  <a:cs typeface="Calibri"/>
                </a:rPr>
                <a:t>Group E</a:t>
              </a:r>
            </a:p>
            <a:p>
              <a:pPr marL="0" indent="0">
                <a:buNone/>
              </a:pPr>
              <a:r>
                <a:rPr lang="en-GB" sz="2400" dirty="0">
                  <a:cs typeface="Calibri"/>
                </a:rPr>
                <a:t>France</a:t>
              </a:r>
            </a:p>
            <a:p>
              <a:pPr marL="0" indent="0">
                <a:buNone/>
              </a:pPr>
              <a:r>
                <a:rPr lang="en-GB" sz="2400" dirty="0">
                  <a:cs typeface="Calibri"/>
                </a:rPr>
                <a:t>German</a:t>
              </a:r>
            </a:p>
            <a:p>
              <a:pPr marL="0" indent="0">
                <a:buNone/>
              </a:pPr>
              <a:r>
                <a:rPr lang="en-GB" sz="2400" dirty="0">
                  <a:cs typeface="Calibri"/>
                </a:rPr>
                <a:t>Italy</a:t>
              </a:r>
            </a:p>
          </p:txBody>
        </p:sp>
        <p:sp>
          <p:nvSpPr>
            <p:cNvPr id="19" name="TextBox 18">
              <a:extLst>
                <a:ext uri="{FF2B5EF4-FFF2-40B4-BE49-F238E27FC236}">
                  <a16:creationId xmlns:a16="http://schemas.microsoft.com/office/drawing/2014/main" id="{9B929F57-871C-EA2D-C3A0-18C705525CEA}"/>
                </a:ext>
              </a:extLst>
            </p:cNvPr>
            <p:cNvSpPr txBox="1"/>
            <p:nvPr/>
          </p:nvSpPr>
          <p:spPr>
            <a:xfrm>
              <a:off x="10224262" y="2863098"/>
              <a:ext cx="1914824" cy="1569660"/>
            </a:xfrm>
            <a:prstGeom prst="rect">
              <a:avLst/>
            </a:prstGeom>
            <a:solidFill>
              <a:schemeClr val="accent2"/>
            </a:solidFill>
          </p:spPr>
          <p:txBody>
            <a:bodyPr wrap="square">
              <a:spAutoFit/>
            </a:bodyPr>
            <a:lstStyle/>
            <a:p>
              <a:pPr marL="0" indent="0" algn="ctr">
                <a:buNone/>
              </a:pPr>
              <a:r>
                <a:rPr lang="en-GB" sz="2400" b="1" dirty="0">
                  <a:cs typeface="Calibri"/>
                </a:rPr>
                <a:t>Group F</a:t>
              </a:r>
            </a:p>
            <a:p>
              <a:pPr marL="0" indent="0">
                <a:buNone/>
              </a:pPr>
              <a:r>
                <a:rPr lang="en-GB" sz="2400" dirty="0">
                  <a:cs typeface="Calibri"/>
                </a:rPr>
                <a:t>Saudi Arabia</a:t>
              </a:r>
            </a:p>
            <a:p>
              <a:r>
                <a:rPr lang="en-GB" sz="2400" dirty="0">
                  <a:cs typeface="Calibri"/>
                </a:rPr>
                <a:t>South Africa</a:t>
              </a:r>
            </a:p>
            <a:p>
              <a:pPr marL="0" indent="0">
                <a:buNone/>
              </a:pPr>
              <a:r>
                <a:rPr lang="en-GB" sz="2400" dirty="0">
                  <a:cs typeface="Calibri"/>
                </a:rPr>
                <a:t>Turkey</a:t>
              </a:r>
            </a:p>
          </p:txBody>
        </p:sp>
      </p:grpSp>
      <p:grpSp>
        <p:nvGrpSpPr>
          <p:cNvPr id="20" name="Group 19">
            <a:extLst>
              <a:ext uri="{FF2B5EF4-FFF2-40B4-BE49-F238E27FC236}">
                <a16:creationId xmlns:a16="http://schemas.microsoft.com/office/drawing/2014/main" id="{D7193096-A426-3F0E-116C-B5A32AFF0738}"/>
              </a:ext>
            </a:extLst>
          </p:cNvPr>
          <p:cNvGrpSpPr/>
          <p:nvPr/>
        </p:nvGrpSpPr>
        <p:grpSpPr>
          <a:xfrm>
            <a:off x="10807898" y="3269859"/>
            <a:ext cx="1467133" cy="1205805"/>
            <a:chOff x="9069159" y="828427"/>
            <a:chExt cx="1467133" cy="1205805"/>
          </a:xfrm>
        </p:grpSpPr>
        <p:pic>
          <p:nvPicPr>
            <p:cNvPr id="21" name="Graphic 20" descr="Smart Phone with solid fill">
              <a:extLst>
                <a:ext uri="{FF2B5EF4-FFF2-40B4-BE49-F238E27FC236}">
                  <a16:creationId xmlns:a16="http://schemas.microsoft.com/office/drawing/2014/main" id="{2FC79BD5-A011-552B-0AAC-E64DEAF5A98F}"/>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265087" y="828427"/>
              <a:ext cx="914400" cy="914400"/>
            </a:xfrm>
            <a:prstGeom prst="rect">
              <a:avLst/>
            </a:prstGeom>
          </p:spPr>
        </p:pic>
        <p:sp>
          <p:nvSpPr>
            <p:cNvPr id="22" name="TextBox 21">
              <a:extLst>
                <a:ext uri="{FF2B5EF4-FFF2-40B4-BE49-F238E27FC236}">
                  <a16:creationId xmlns:a16="http://schemas.microsoft.com/office/drawing/2014/main" id="{84DB8016-0B12-52A5-535D-FE17BA430627}"/>
                </a:ext>
              </a:extLst>
            </p:cNvPr>
            <p:cNvSpPr txBox="1"/>
            <p:nvPr/>
          </p:nvSpPr>
          <p:spPr>
            <a:xfrm>
              <a:off x="9069159" y="1664900"/>
              <a:ext cx="1467133" cy="369332"/>
            </a:xfrm>
            <a:prstGeom prst="rect">
              <a:avLst/>
            </a:prstGeom>
            <a:noFill/>
          </p:spPr>
          <p:txBody>
            <a:bodyPr wrap="none" rtlCol="0">
              <a:spAutoFit/>
            </a:bodyPr>
            <a:lstStyle/>
            <a:p>
              <a:r>
                <a:rPr lang="en-GB" dirty="0">
                  <a:solidFill>
                    <a:srgbClr val="FF0000"/>
                  </a:solidFill>
                </a:rPr>
                <a:t>Internet</a:t>
              </a:r>
              <a:r>
                <a:rPr lang="en-GB" dirty="0"/>
                <a:t> work</a:t>
              </a:r>
            </a:p>
          </p:txBody>
        </p:sp>
      </p:grpSp>
      <p:grpSp>
        <p:nvGrpSpPr>
          <p:cNvPr id="23" name="Group 22">
            <a:extLst>
              <a:ext uri="{FF2B5EF4-FFF2-40B4-BE49-F238E27FC236}">
                <a16:creationId xmlns:a16="http://schemas.microsoft.com/office/drawing/2014/main" id="{AF001D54-D255-F11F-96F3-2C3A2A098985}"/>
              </a:ext>
            </a:extLst>
          </p:cNvPr>
          <p:cNvGrpSpPr/>
          <p:nvPr/>
        </p:nvGrpSpPr>
        <p:grpSpPr>
          <a:xfrm>
            <a:off x="9131818" y="199439"/>
            <a:ext cx="1625253" cy="1145770"/>
            <a:chOff x="7104074" y="781723"/>
            <a:chExt cx="1625253" cy="1145770"/>
          </a:xfrm>
        </p:grpSpPr>
        <p:pic>
          <p:nvPicPr>
            <p:cNvPr id="24" name="Graphic 23" descr="Artificial Intelligence with solid fill">
              <a:extLst>
                <a:ext uri="{FF2B5EF4-FFF2-40B4-BE49-F238E27FC236}">
                  <a16:creationId xmlns:a16="http://schemas.microsoft.com/office/drawing/2014/main" id="{096B2FDA-6A72-4CC4-6B3B-C3B2031EB257}"/>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459501" y="781723"/>
              <a:ext cx="914400" cy="914400"/>
            </a:xfrm>
            <a:prstGeom prst="rect">
              <a:avLst/>
            </a:prstGeom>
          </p:spPr>
        </p:pic>
        <p:sp>
          <p:nvSpPr>
            <p:cNvPr id="25" name="TextBox 24">
              <a:extLst>
                <a:ext uri="{FF2B5EF4-FFF2-40B4-BE49-F238E27FC236}">
                  <a16:creationId xmlns:a16="http://schemas.microsoft.com/office/drawing/2014/main" id="{7FD0E84B-C609-375D-149D-D450035A11AB}"/>
                </a:ext>
              </a:extLst>
            </p:cNvPr>
            <p:cNvSpPr txBox="1"/>
            <p:nvPr/>
          </p:nvSpPr>
          <p:spPr>
            <a:xfrm>
              <a:off x="7104074" y="1558161"/>
              <a:ext cx="1625253" cy="369332"/>
            </a:xfrm>
            <a:prstGeom prst="rect">
              <a:avLst/>
            </a:prstGeom>
            <a:noFill/>
          </p:spPr>
          <p:txBody>
            <a:bodyPr wrap="none" rtlCol="0">
              <a:spAutoFit/>
            </a:bodyPr>
            <a:lstStyle/>
            <a:p>
              <a:r>
                <a:rPr lang="en-GB" dirty="0"/>
                <a:t>Individual work</a:t>
              </a:r>
            </a:p>
          </p:txBody>
        </p:sp>
      </p:grpSp>
      <p:sp>
        <p:nvSpPr>
          <p:cNvPr id="26" name="Rectangle 25">
            <a:extLst>
              <a:ext uri="{FF2B5EF4-FFF2-40B4-BE49-F238E27FC236}">
                <a16:creationId xmlns:a16="http://schemas.microsoft.com/office/drawing/2014/main" id="{686ED7DB-8EC4-DC45-94BD-184D03023340}"/>
              </a:ext>
            </a:extLst>
          </p:cNvPr>
          <p:cNvSpPr/>
          <p:nvPr/>
        </p:nvSpPr>
        <p:spPr>
          <a:xfrm>
            <a:off x="-2459" y="-2459"/>
            <a:ext cx="409421" cy="6860459"/>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40201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par>
                                <p:cTn id="18" presetID="10" presetClass="entr" presetSubtype="0" fill="hold"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BF6451-87DF-76B0-E470-C6345CF23884}"/>
              </a:ext>
            </a:extLst>
          </p:cNvPr>
          <p:cNvSpPr>
            <a:spLocks noGrp="1"/>
          </p:cNvSpPr>
          <p:nvPr>
            <p:ph idx="1"/>
          </p:nvPr>
        </p:nvSpPr>
        <p:spPr>
          <a:xfrm>
            <a:off x="838200" y="595745"/>
            <a:ext cx="10515600" cy="5943599"/>
          </a:xfrm>
        </p:spPr>
        <p:txBody>
          <a:bodyPr vert="horz" lIns="91440" tIns="45720" rIns="91440" bIns="45720" rtlCol="0" anchor="t">
            <a:normAutofit/>
          </a:bodyPr>
          <a:lstStyle/>
          <a:p>
            <a:r>
              <a:rPr lang="en-GB" dirty="0">
                <a:cs typeface="Calibri"/>
              </a:rPr>
              <a:t>With your group:</a:t>
            </a:r>
          </a:p>
          <a:p>
            <a:pPr lvl="1"/>
            <a:r>
              <a:rPr lang="en-GB" sz="2800" dirty="0">
                <a:cs typeface="Calibri"/>
              </a:rPr>
              <a:t>Find the total number of estimated enslaved people across your group’s three countries.</a:t>
            </a:r>
          </a:p>
          <a:p>
            <a:pPr lvl="1"/>
            <a:r>
              <a:rPr lang="en-GB" sz="2800" dirty="0">
                <a:cs typeface="Calibri"/>
              </a:rPr>
              <a:t>Share the three facts about your country and modern-day slavery, and as a group decide the most important or interesting fact for each country.</a:t>
            </a:r>
          </a:p>
          <a:p>
            <a:endParaRPr lang="en-GB" dirty="0">
              <a:cs typeface="Calibri"/>
            </a:endParaRPr>
          </a:p>
          <a:p>
            <a:pPr lvl="1"/>
            <a:endParaRPr lang="en-GB" dirty="0">
              <a:cs typeface="Calibri"/>
            </a:endParaRPr>
          </a:p>
        </p:txBody>
      </p:sp>
      <p:sp>
        <p:nvSpPr>
          <p:cNvPr id="5" name="Rectangle 4">
            <a:extLst>
              <a:ext uri="{FF2B5EF4-FFF2-40B4-BE49-F238E27FC236}">
                <a16:creationId xmlns:a16="http://schemas.microsoft.com/office/drawing/2014/main" id="{131BA700-B77F-A35D-F88C-2FF74DAEAE3D}"/>
              </a:ext>
            </a:extLst>
          </p:cNvPr>
          <p:cNvSpPr/>
          <p:nvPr/>
        </p:nvSpPr>
        <p:spPr>
          <a:xfrm>
            <a:off x="-2459" y="-2459"/>
            <a:ext cx="409421" cy="6860459"/>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3BBAFEB3-4735-B243-B44B-32B549D30896}"/>
              </a:ext>
            </a:extLst>
          </p:cNvPr>
          <p:cNvSpPr/>
          <p:nvPr/>
        </p:nvSpPr>
        <p:spPr>
          <a:xfrm>
            <a:off x="1025236" y="3823855"/>
            <a:ext cx="10328564" cy="253538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t>The total number of est. enslaved people in [first country], [second country] and [third country] is ________.</a:t>
            </a:r>
          </a:p>
          <a:p>
            <a:endParaRPr lang="en-GB" sz="2400" dirty="0"/>
          </a:p>
          <a:p>
            <a:r>
              <a:rPr lang="en-GB" sz="2400" dirty="0"/>
              <a:t>The country that has the highest proportion of enslaved people is ________, with ____ number of enslaved people per 1000.</a:t>
            </a:r>
          </a:p>
        </p:txBody>
      </p:sp>
    </p:spTree>
    <p:extLst>
      <p:ext uri="{BB962C8B-B14F-4D97-AF65-F5344CB8AC3E}">
        <p14:creationId xmlns:p14="http://schemas.microsoft.com/office/powerpoint/2010/main" val="2667846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4152F8-7717-F80A-7287-7B729DA7257B}"/>
              </a:ext>
            </a:extLst>
          </p:cNvPr>
          <p:cNvSpPr>
            <a:spLocks noGrp="1"/>
          </p:cNvSpPr>
          <p:nvPr>
            <p:ph idx="1"/>
          </p:nvPr>
        </p:nvSpPr>
        <p:spPr/>
        <p:txBody>
          <a:bodyPr>
            <a:normAutofit/>
          </a:bodyPr>
          <a:lstStyle/>
          <a:p>
            <a:pPr marL="0" indent="0">
              <a:buNone/>
            </a:pPr>
            <a:r>
              <a:rPr lang="en-GB" sz="3200" dirty="0">
                <a:cs typeface="Calibri"/>
              </a:rPr>
              <a:t>Reporting back to the class, you need to </a:t>
            </a:r>
          </a:p>
          <a:p>
            <a:pPr marL="914400" lvl="1" indent="-457200">
              <a:buFont typeface="+mj-lt"/>
              <a:buAutoNum type="arabicPeriod"/>
            </a:pPr>
            <a:r>
              <a:rPr lang="en-GB" sz="2800" dirty="0">
                <a:cs typeface="Calibri"/>
              </a:rPr>
              <a:t>State which three countries your group investigated.</a:t>
            </a:r>
          </a:p>
          <a:p>
            <a:pPr marL="914400" lvl="1" indent="-457200">
              <a:buFont typeface="+mj-lt"/>
              <a:buAutoNum type="arabicPeriod"/>
            </a:pPr>
            <a:r>
              <a:rPr lang="en-GB" sz="2800" dirty="0">
                <a:cs typeface="Calibri"/>
              </a:rPr>
              <a:t>State the total number of enslaved people across your group’s three countries.</a:t>
            </a:r>
          </a:p>
          <a:p>
            <a:pPr marL="914400" lvl="1" indent="-457200">
              <a:buFont typeface="+mj-lt"/>
              <a:buAutoNum type="arabicPeriod"/>
            </a:pPr>
            <a:r>
              <a:rPr lang="en-GB" sz="2800" dirty="0">
                <a:cs typeface="Calibri"/>
              </a:rPr>
              <a:t>State which country had the highest number of enslaved people.</a:t>
            </a:r>
          </a:p>
          <a:p>
            <a:pPr marL="914400" lvl="1" indent="-457200">
              <a:buFont typeface="+mj-lt"/>
              <a:buAutoNum type="arabicPeriod"/>
            </a:pPr>
            <a:r>
              <a:rPr lang="en-GB" sz="2800" dirty="0">
                <a:cs typeface="Calibri"/>
              </a:rPr>
              <a:t>State which country had the highest proportion of enslaved people (number of enslaved people in every 1000 people).</a:t>
            </a:r>
          </a:p>
          <a:p>
            <a:pPr marL="914400" lvl="1" indent="-457200">
              <a:buFont typeface="+mj-lt"/>
              <a:buAutoNum type="arabicPeriod"/>
            </a:pPr>
            <a:r>
              <a:rPr lang="en-GB" sz="2800" dirty="0">
                <a:cs typeface="Calibri"/>
              </a:rPr>
              <a:t>State the most important or interesting fact for each country.</a:t>
            </a:r>
          </a:p>
          <a:p>
            <a:pPr marL="457200" lvl="1" indent="0">
              <a:buNone/>
            </a:pPr>
            <a:endParaRPr lang="en-GB" sz="2800" dirty="0">
              <a:cs typeface="Calibri"/>
            </a:endParaRPr>
          </a:p>
          <a:p>
            <a:endParaRPr lang="en-GB" sz="3200" dirty="0"/>
          </a:p>
        </p:txBody>
      </p:sp>
      <p:sp>
        <p:nvSpPr>
          <p:cNvPr id="4" name="Rectangle 3">
            <a:extLst>
              <a:ext uri="{FF2B5EF4-FFF2-40B4-BE49-F238E27FC236}">
                <a16:creationId xmlns:a16="http://schemas.microsoft.com/office/drawing/2014/main" id="{53449F1C-A463-0921-3A76-4D7087B86812}"/>
              </a:ext>
            </a:extLst>
          </p:cNvPr>
          <p:cNvSpPr/>
          <p:nvPr/>
        </p:nvSpPr>
        <p:spPr>
          <a:xfrm>
            <a:off x="-2459" y="-2459"/>
            <a:ext cx="409421" cy="6860459"/>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5" name="Group 4">
            <a:extLst>
              <a:ext uri="{FF2B5EF4-FFF2-40B4-BE49-F238E27FC236}">
                <a16:creationId xmlns:a16="http://schemas.microsoft.com/office/drawing/2014/main" id="{926AB8CD-080C-5C63-9376-26EB530CF2FF}"/>
              </a:ext>
            </a:extLst>
          </p:cNvPr>
          <p:cNvGrpSpPr/>
          <p:nvPr/>
        </p:nvGrpSpPr>
        <p:grpSpPr>
          <a:xfrm>
            <a:off x="10229163" y="365125"/>
            <a:ext cx="1555875" cy="1199847"/>
            <a:chOff x="829941" y="2620977"/>
            <a:chExt cx="1555875" cy="1199847"/>
          </a:xfrm>
        </p:grpSpPr>
        <p:pic>
          <p:nvPicPr>
            <p:cNvPr id="6" name="Graphic 5" descr="Social network with solid fill">
              <a:extLst>
                <a:ext uri="{FF2B5EF4-FFF2-40B4-BE49-F238E27FC236}">
                  <a16:creationId xmlns:a16="http://schemas.microsoft.com/office/drawing/2014/main" id="{279D8AA9-5641-D8E5-95F5-C679D5AF8AE0}"/>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00289" y="2620977"/>
              <a:ext cx="1015181" cy="1015181"/>
            </a:xfrm>
            <a:prstGeom prst="rect">
              <a:avLst/>
            </a:prstGeom>
          </p:spPr>
        </p:pic>
        <p:sp>
          <p:nvSpPr>
            <p:cNvPr id="7" name="TextBox 6">
              <a:extLst>
                <a:ext uri="{FF2B5EF4-FFF2-40B4-BE49-F238E27FC236}">
                  <a16:creationId xmlns:a16="http://schemas.microsoft.com/office/drawing/2014/main" id="{00267130-11EE-5CFD-68DD-D653C0B457BF}"/>
                </a:ext>
              </a:extLst>
            </p:cNvPr>
            <p:cNvSpPr txBox="1"/>
            <p:nvPr/>
          </p:nvSpPr>
          <p:spPr>
            <a:xfrm>
              <a:off x="829941" y="3451492"/>
              <a:ext cx="1555875" cy="369332"/>
            </a:xfrm>
            <a:prstGeom prst="rect">
              <a:avLst/>
            </a:prstGeom>
            <a:noFill/>
          </p:spPr>
          <p:txBody>
            <a:bodyPr wrap="none" rtlCol="0">
              <a:spAutoFit/>
            </a:bodyPr>
            <a:lstStyle/>
            <a:p>
              <a:r>
                <a:rPr lang="en-GB" dirty="0"/>
                <a:t>Class feedback</a:t>
              </a:r>
            </a:p>
          </p:txBody>
        </p:sp>
      </p:grpSp>
    </p:spTree>
    <p:extLst>
      <p:ext uri="{BB962C8B-B14F-4D97-AF65-F5344CB8AC3E}">
        <p14:creationId xmlns:p14="http://schemas.microsoft.com/office/powerpoint/2010/main" val="9388354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32E4ACF-43D1-3AC8-326F-4DCC250DC521}"/>
              </a:ext>
            </a:extLst>
          </p:cNvPr>
          <p:cNvSpPr txBox="1"/>
          <p:nvPr/>
        </p:nvSpPr>
        <p:spPr>
          <a:xfrm>
            <a:off x="257683" y="1097366"/>
            <a:ext cx="2959376" cy="2585323"/>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GB" b="1" dirty="0">
                <a:cs typeface="Calibri"/>
              </a:rPr>
              <a:t>Bonded labour </a:t>
            </a:r>
            <a:r>
              <a:rPr lang="en-GB" dirty="0">
                <a:cs typeface="Calibri"/>
              </a:rPr>
              <a:t>– </a:t>
            </a:r>
            <a:r>
              <a:rPr lang="en-GB" b="0" i="0" dirty="0">
                <a:solidFill>
                  <a:srgbClr val="121212"/>
                </a:solidFill>
                <a:effectLst/>
              </a:rPr>
              <a:t>people become bonded labourers after falling into debt and being forced to work for free in an attempt to repay it. Many will never pay off their loans, and debt can be passed down through the generations.</a:t>
            </a:r>
            <a:endParaRPr lang="en-GB" dirty="0">
              <a:cs typeface="Calibri"/>
            </a:endParaRPr>
          </a:p>
        </p:txBody>
      </p:sp>
      <p:sp>
        <p:nvSpPr>
          <p:cNvPr id="6" name="TextBox 5">
            <a:extLst>
              <a:ext uri="{FF2B5EF4-FFF2-40B4-BE49-F238E27FC236}">
                <a16:creationId xmlns:a16="http://schemas.microsoft.com/office/drawing/2014/main" id="{44107357-0D2C-CD89-1547-7D4124CE27F8}"/>
              </a:ext>
            </a:extLst>
          </p:cNvPr>
          <p:cNvSpPr txBox="1"/>
          <p:nvPr/>
        </p:nvSpPr>
        <p:spPr>
          <a:xfrm>
            <a:off x="3660565" y="3313358"/>
            <a:ext cx="2326066" cy="313932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GB" b="1" i="0" dirty="0">
                <a:solidFill>
                  <a:srgbClr val="121212"/>
                </a:solidFill>
                <a:effectLst/>
              </a:rPr>
              <a:t>Forced labour </a:t>
            </a:r>
            <a:r>
              <a:rPr lang="en-GB" b="0" i="0" dirty="0">
                <a:solidFill>
                  <a:srgbClr val="121212"/>
                </a:solidFill>
                <a:effectLst/>
              </a:rPr>
              <a:t>– where people are forced to work, usually with no payment, through violence or intimidation. Many find themselves trapped, often in a foreign country with no papers, and unable to leave.</a:t>
            </a:r>
            <a:endParaRPr lang="en-GB" dirty="0">
              <a:cs typeface="Calibri"/>
            </a:endParaRPr>
          </a:p>
        </p:txBody>
      </p:sp>
      <p:sp>
        <p:nvSpPr>
          <p:cNvPr id="7" name="TextBox 6">
            <a:extLst>
              <a:ext uri="{FF2B5EF4-FFF2-40B4-BE49-F238E27FC236}">
                <a16:creationId xmlns:a16="http://schemas.microsoft.com/office/drawing/2014/main" id="{D8474A17-0955-8C97-C5DD-94A047FB0B7E}"/>
              </a:ext>
            </a:extLst>
          </p:cNvPr>
          <p:cNvSpPr txBox="1"/>
          <p:nvPr/>
        </p:nvSpPr>
        <p:spPr>
          <a:xfrm>
            <a:off x="6501509" y="1099373"/>
            <a:ext cx="2693504" cy="258532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GB" b="1" i="0" dirty="0">
                <a:solidFill>
                  <a:srgbClr val="121212"/>
                </a:solidFill>
                <a:effectLst/>
              </a:rPr>
              <a:t>Child slavery</a:t>
            </a:r>
            <a:r>
              <a:rPr lang="en-GB" i="0" dirty="0">
                <a:solidFill>
                  <a:srgbClr val="121212"/>
                </a:solidFill>
                <a:effectLst/>
              </a:rPr>
              <a:t> – </a:t>
            </a:r>
            <a:r>
              <a:rPr lang="en-GB" b="0" i="0" dirty="0">
                <a:solidFill>
                  <a:srgbClr val="121212"/>
                </a:solidFill>
                <a:effectLst/>
              </a:rPr>
              <a:t>children are in slavery as domestic workers, forced labour – in, for example, the cocoa, cotton and fisheries industries – trafficked for labour and sexual exploitation, and used as child soldiers.</a:t>
            </a:r>
            <a:endParaRPr lang="en-GB" dirty="0">
              <a:cs typeface="Calibri"/>
            </a:endParaRPr>
          </a:p>
        </p:txBody>
      </p:sp>
      <p:sp>
        <p:nvSpPr>
          <p:cNvPr id="8" name="TextBox 7">
            <a:extLst>
              <a:ext uri="{FF2B5EF4-FFF2-40B4-BE49-F238E27FC236}">
                <a16:creationId xmlns:a16="http://schemas.microsoft.com/office/drawing/2014/main" id="{3318B2BC-5ACF-5673-F2CE-9FC42EFF437F}"/>
              </a:ext>
            </a:extLst>
          </p:cNvPr>
          <p:cNvSpPr txBox="1"/>
          <p:nvPr/>
        </p:nvSpPr>
        <p:spPr>
          <a:xfrm>
            <a:off x="6538396" y="3904220"/>
            <a:ext cx="2693504"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l" fontAlgn="base"/>
            <a:r>
              <a:rPr lang="en-GB" b="1" i="0" dirty="0">
                <a:solidFill>
                  <a:srgbClr val="121212"/>
                </a:solidFill>
                <a:effectLst/>
              </a:rPr>
              <a:t>Trafficking</a:t>
            </a:r>
            <a:r>
              <a:rPr lang="en-GB" i="0" dirty="0">
                <a:solidFill>
                  <a:srgbClr val="121212"/>
                </a:solidFill>
                <a:effectLst/>
              </a:rPr>
              <a:t> – </a:t>
            </a:r>
            <a:r>
              <a:rPr lang="en-GB" b="0" i="0" dirty="0">
                <a:solidFill>
                  <a:srgbClr val="121212"/>
                </a:solidFill>
                <a:effectLst/>
              </a:rPr>
              <a:t>the transport or trade of people from one area to another and into conditions of slavery.</a:t>
            </a:r>
          </a:p>
        </p:txBody>
      </p:sp>
      <p:sp>
        <p:nvSpPr>
          <p:cNvPr id="9" name="TextBox 8">
            <a:extLst>
              <a:ext uri="{FF2B5EF4-FFF2-40B4-BE49-F238E27FC236}">
                <a16:creationId xmlns:a16="http://schemas.microsoft.com/office/drawing/2014/main" id="{B63A9F92-D7B4-0CE9-51E0-A6664E0EC8DF}"/>
              </a:ext>
            </a:extLst>
          </p:cNvPr>
          <p:cNvSpPr txBox="1"/>
          <p:nvPr/>
        </p:nvSpPr>
        <p:spPr>
          <a:xfrm>
            <a:off x="3604591" y="1099734"/>
            <a:ext cx="2453412" cy="203132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GB" b="1" i="0" dirty="0">
                <a:solidFill>
                  <a:srgbClr val="121212"/>
                </a:solidFill>
                <a:effectLst/>
              </a:rPr>
              <a:t>Early and forced marriage</a:t>
            </a:r>
            <a:r>
              <a:rPr lang="en-GB" i="0" dirty="0">
                <a:solidFill>
                  <a:srgbClr val="121212"/>
                </a:solidFill>
                <a:effectLst/>
              </a:rPr>
              <a:t> – </a:t>
            </a:r>
            <a:r>
              <a:rPr lang="en-GB" b="0" i="0" dirty="0">
                <a:solidFill>
                  <a:srgbClr val="121212"/>
                </a:solidFill>
                <a:effectLst/>
              </a:rPr>
              <a:t>women continue to be married without consent, often while still girls, and forced into sexual and domestic servitude.</a:t>
            </a:r>
            <a:endParaRPr lang="en-GB" dirty="0">
              <a:cs typeface="Calibri"/>
            </a:endParaRPr>
          </a:p>
        </p:txBody>
      </p:sp>
      <p:sp>
        <p:nvSpPr>
          <p:cNvPr id="10" name="TextBox 9">
            <a:extLst>
              <a:ext uri="{FF2B5EF4-FFF2-40B4-BE49-F238E27FC236}">
                <a16:creationId xmlns:a16="http://schemas.microsoft.com/office/drawing/2014/main" id="{968B7CF4-50B9-2D90-DC00-5377451A10D4}"/>
              </a:ext>
            </a:extLst>
          </p:cNvPr>
          <p:cNvSpPr txBox="1"/>
          <p:nvPr/>
        </p:nvSpPr>
        <p:spPr>
          <a:xfrm>
            <a:off x="9638519" y="1097261"/>
            <a:ext cx="2326066" cy="2308324"/>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GB" b="1" i="0" dirty="0">
                <a:solidFill>
                  <a:srgbClr val="1A1A1A"/>
                </a:solidFill>
                <a:effectLst/>
              </a:rPr>
              <a:t>Debt bondage </a:t>
            </a:r>
            <a:r>
              <a:rPr lang="en-GB" b="0" i="0" dirty="0">
                <a:solidFill>
                  <a:srgbClr val="1A1A1A"/>
                </a:solidFill>
                <a:effectLst/>
              </a:rPr>
              <a:t>occurs when a person is forced to work to pay off a debt. They are tricked into working for little or no pay, with no control over their debt.</a:t>
            </a:r>
            <a:endParaRPr lang="en-GB" dirty="0">
              <a:cs typeface="Calibri"/>
            </a:endParaRPr>
          </a:p>
        </p:txBody>
      </p:sp>
      <p:sp>
        <p:nvSpPr>
          <p:cNvPr id="12" name="TextBox 11">
            <a:extLst>
              <a:ext uri="{FF2B5EF4-FFF2-40B4-BE49-F238E27FC236}">
                <a16:creationId xmlns:a16="http://schemas.microsoft.com/office/drawing/2014/main" id="{83A6620E-AAF4-45F3-7D58-1E93F32D0C0A}"/>
              </a:ext>
            </a:extLst>
          </p:cNvPr>
          <p:cNvSpPr txBox="1"/>
          <p:nvPr/>
        </p:nvSpPr>
        <p:spPr>
          <a:xfrm>
            <a:off x="282359" y="3852286"/>
            <a:ext cx="2959375" cy="203132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GB" b="1" dirty="0">
                <a:cs typeface="Calibri"/>
              </a:rPr>
              <a:t>Descent-based slavery </a:t>
            </a:r>
            <a:r>
              <a:rPr lang="en-GB" dirty="0">
                <a:cs typeface="Calibri"/>
              </a:rPr>
              <a:t>– </a:t>
            </a:r>
            <a:r>
              <a:rPr lang="en-GB" b="0" i="0" dirty="0">
                <a:solidFill>
                  <a:srgbClr val="121212"/>
                </a:solidFill>
                <a:effectLst/>
              </a:rPr>
              <a:t>where people are born into slavery because their families belong to a class of "slaves" within a society. The status of "slave" passes from mother to child.</a:t>
            </a:r>
            <a:endParaRPr lang="en-GB" dirty="0">
              <a:cs typeface="Calibri"/>
            </a:endParaRPr>
          </a:p>
        </p:txBody>
      </p:sp>
      <p:sp>
        <p:nvSpPr>
          <p:cNvPr id="14" name="TextBox 13">
            <a:extLst>
              <a:ext uri="{FF2B5EF4-FFF2-40B4-BE49-F238E27FC236}">
                <a16:creationId xmlns:a16="http://schemas.microsoft.com/office/drawing/2014/main" id="{BD3737AD-31D0-225E-5082-26A4103EE296}"/>
              </a:ext>
            </a:extLst>
          </p:cNvPr>
          <p:cNvSpPr txBox="1"/>
          <p:nvPr/>
        </p:nvSpPr>
        <p:spPr>
          <a:xfrm>
            <a:off x="-1932" y="0"/>
            <a:ext cx="12193932" cy="769441"/>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sz="4400" dirty="0"/>
              <a:t>The different forms of slavery</a:t>
            </a:r>
          </a:p>
        </p:txBody>
      </p:sp>
      <p:sp>
        <p:nvSpPr>
          <p:cNvPr id="15" name="TextBox 14">
            <a:extLst>
              <a:ext uri="{FF2B5EF4-FFF2-40B4-BE49-F238E27FC236}">
                <a16:creationId xmlns:a16="http://schemas.microsoft.com/office/drawing/2014/main" id="{013838FD-0DC4-9FBE-2FE3-85D1341E5001}"/>
              </a:ext>
            </a:extLst>
          </p:cNvPr>
          <p:cNvSpPr txBox="1"/>
          <p:nvPr/>
        </p:nvSpPr>
        <p:spPr>
          <a:xfrm>
            <a:off x="6538396" y="5380672"/>
            <a:ext cx="5653604" cy="147732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sz="3000" dirty="0"/>
              <a:t>Your teacher will read </a:t>
            </a:r>
            <a:r>
              <a:rPr lang="en-GB" sz="3000" dirty="0">
                <a:solidFill>
                  <a:schemeClr val="bg1"/>
                </a:solidFill>
              </a:rPr>
              <a:t>out</a:t>
            </a:r>
            <a:r>
              <a:rPr lang="en-GB" sz="3000" dirty="0"/>
              <a:t> several different scenarios – which type of slavery are they describing?</a:t>
            </a:r>
          </a:p>
        </p:txBody>
      </p:sp>
      <p:sp>
        <p:nvSpPr>
          <p:cNvPr id="2" name="Rectangle: Rounded Corners 1">
            <a:extLst>
              <a:ext uri="{FF2B5EF4-FFF2-40B4-BE49-F238E27FC236}">
                <a16:creationId xmlns:a16="http://schemas.microsoft.com/office/drawing/2014/main" id="{0949D22F-0C94-BA05-2700-970D3DD7A36C}"/>
              </a:ext>
            </a:extLst>
          </p:cNvPr>
          <p:cNvSpPr/>
          <p:nvPr/>
        </p:nvSpPr>
        <p:spPr>
          <a:xfrm>
            <a:off x="1036442" y="1931865"/>
            <a:ext cx="3716604" cy="2762986"/>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400" dirty="0">
                <a:solidFill>
                  <a:schemeClr val="tx1"/>
                </a:solidFill>
              </a:rPr>
              <a:t>The United Nations says people trafficking is the </a:t>
            </a:r>
            <a:r>
              <a:rPr lang="en-GB" sz="2400" b="1" dirty="0">
                <a:solidFill>
                  <a:schemeClr val="tx1"/>
                </a:solidFill>
              </a:rPr>
              <a:t>third-largest </a:t>
            </a:r>
            <a:r>
              <a:rPr lang="en-GB" sz="2400" dirty="0">
                <a:solidFill>
                  <a:schemeClr val="tx1"/>
                </a:solidFill>
              </a:rPr>
              <a:t>global criminal industry behind drugs and arms trafficking.</a:t>
            </a:r>
          </a:p>
        </p:txBody>
      </p:sp>
      <p:sp>
        <p:nvSpPr>
          <p:cNvPr id="3" name="Arrow: Right 2">
            <a:extLst>
              <a:ext uri="{FF2B5EF4-FFF2-40B4-BE49-F238E27FC236}">
                <a16:creationId xmlns:a16="http://schemas.microsoft.com/office/drawing/2014/main" id="{95CF5CB2-EB41-1241-3005-D63722E30975}"/>
              </a:ext>
            </a:extLst>
          </p:cNvPr>
          <p:cNvSpPr/>
          <p:nvPr/>
        </p:nvSpPr>
        <p:spPr>
          <a:xfrm rot="11944466">
            <a:off x="4665344" y="3290241"/>
            <a:ext cx="1842969" cy="1191026"/>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86662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1000"/>
                                        <p:tgtEl>
                                          <p:spTgt spid="3"/>
                                        </p:tgtEl>
                                      </p:cBhvr>
                                    </p:animEffect>
                                    <p:anim calcmode="lin" valueType="num">
                                      <p:cBhvr>
                                        <p:cTn id="44" dur="1000" fill="hold"/>
                                        <p:tgtEl>
                                          <p:spTgt spid="3"/>
                                        </p:tgtEl>
                                        <p:attrNameLst>
                                          <p:attrName>ppt_x</p:attrName>
                                        </p:attrNameLst>
                                      </p:cBhvr>
                                      <p:tavLst>
                                        <p:tav tm="0">
                                          <p:val>
                                            <p:strVal val="#ppt_x"/>
                                          </p:val>
                                        </p:tav>
                                        <p:tav tm="100000">
                                          <p:val>
                                            <p:strVal val="#ppt_x"/>
                                          </p:val>
                                        </p:tav>
                                      </p:tavLst>
                                    </p:anim>
                                    <p:anim calcmode="lin" valueType="num">
                                      <p:cBhvr>
                                        <p:cTn id="45" dur="1000" fill="hold"/>
                                        <p:tgtEl>
                                          <p:spTgt spid="3"/>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500"/>
                                  </p:stCondLst>
                                  <p:childTnLst>
                                    <p:set>
                                      <p:cBhvr>
                                        <p:cTn id="47" dur="1" fill="hold">
                                          <p:stCondLst>
                                            <p:cond delay="0"/>
                                          </p:stCondLst>
                                        </p:cTn>
                                        <p:tgtEl>
                                          <p:spTgt spid="2"/>
                                        </p:tgtEl>
                                        <p:attrNameLst>
                                          <p:attrName>style.visibility</p:attrName>
                                        </p:attrNameLst>
                                      </p:cBhvr>
                                      <p:to>
                                        <p:strVal val="visible"/>
                                      </p:to>
                                    </p:set>
                                    <p:animEffect transition="in" filter="fade">
                                      <p:cBhvr>
                                        <p:cTn id="48" dur="1000"/>
                                        <p:tgtEl>
                                          <p:spTgt spid="2"/>
                                        </p:tgtEl>
                                      </p:cBhvr>
                                    </p:animEffect>
                                    <p:anim calcmode="lin" valueType="num">
                                      <p:cBhvr>
                                        <p:cTn id="49" dur="1000" fill="hold"/>
                                        <p:tgtEl>
                                          <p:spTgt spid="2"/>
                                        </p:tgtEl>
                                        <p:attrNameLst>
                                          <p:attrName>ppt_x</p:attrName>
                                        </p:attrNameLst>
                                      </p:cBhvr>
                                      <p:tavLst>
                                        <p:tav tm="0">
                                          <p:val>
                                            <p:strVal val="#ppt_x"/>
                                          </p:val>
                                        </p:tav>
                                        <p:tav tm="100000">
                                          <p:val>
                                            <p:strVal val="#ppt_x"/>
                                          </p:val>
                                        </p:tav>
                                      </p:tavLst>
                                    </p:anim>
                                    <p:anim calcmode="lin" valueType="num">
                                      <p:cBhvr>
                                        <p:cTn id="5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grpId="1" nodeType="clickEffect">
                                  <p:stCondLst>
                                    <p:cond delay="0"/>
                                  </p:stCondLst>
                                  <p:childTnLst>
                                    <p:animEffect transition="out" filter="fade">
                                      <p:cBhvr>
                                        <p:cTn id="54" dur="500"/>
                                        <p:tgtEl>
                                          <p:spTgt spid="2"/>
                                        </p:tgtEl>
                                      </p:cBhvr>
                                    </p:animEffect>
                                    <p:set>
                                      <p:cBhvr>
                                        <p:cTn id="55" dur="1" fill="hold">
                                          <p:stCondLst>
                                            <p:cond delay="499"/>
                                          </p:stCondLst>
                                        </p:cTn>
                                        <p:tgtEl>
                                          <p:spTgt spid="2"/>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500"/>
                                        <p:tgtEl>
                                          <p:spTgt spid="3"/>
                                        </p:tgtEl>
                                      </p:cBhvr>
                                    </p:animEffect>
                                    <p:set>
                                      <p:cBhvr>
                                        <p:cTn id="58" dur="1" fill="hold">
                                          <p:stCondLst>
                                            <p:cond delay="499"/>
                                          </p:stCondLst>
                                        </p:cTn>
                                        <p:tgtEl>
                                          <p:spTgt spid="3"/>
                                        </p:tgtEl>
                                        <p:attrNameLst>
                                          <p:attrName>style.visibility</p:attrName>
                                        </p:attrNameLst>
                                      </p:cBhvr>
                                      <p:to>
                                        <p:strVal val="hidden"/>
                                      </p:to>
                                    </p:set>
                                  </p:childTnLst>
                                </p:cTn>
                              </p:par>
                              <p:par>
                                <p:cTn id="59" presetID="2" presetClass="entr" presetSubtype="4" fill="hold" grpId="0" nodeType="withEffect">
                                  <p:stCondLst>
                                    <p:cond delay="500"/>
                                  </p:stCondLst>
                                  <p:childTnLst>
                                    <p:set>
                                      <p:cBhvr>
                                        <p:cTn id="60" dur="1" fill="hold">
                                          <p:stCondLst>
                                            <p:cond delay="0"/>
                                          </p:stCondLst>
                                        </p:cTn>
                                        <p:tgtEl>
                                          <p:spTgt spid="10"/>
                                        </p:tgtEl>
                                        <p:attrNameLst>
                                          <p:attrName>style.visibility</p:attrName>
                                        </p:attrNameLst>
                                      </p:cBhvr>
                                      <p:to>
                                        <p:strVal val="visible"/>
                                      </p:to>
                                    </p:set>
                                    <p:anim calcmode="lin" valueType="num">
                                      <p:cBhvr additive="base">
                                        <p:cTn id="61" dur="500" fill="hold"/>
                                        <p:tgtEl>
                                          <p:spTgt spid="10"/>
                                        </p:tgtEl>
                                        <p:attrNameLst>
                                          <p:attrName>ppt_x</p:attrName>
                                        </p:attrNameLst>
                                      </p:cBhvr>
                                      <p:tavLst>
                                        <p:tav tm="0">
                                          <p:val>
                                            <p:strVal val="#ppt_x"/>
                                          </p:val>
                                        </p:tav>
                                        <p:tav tm="100000">
                                          <p:val>
                                            <p:strVal val="#ppt_x"/>
                                          </p:val>
                                        </p:tav>
                                      </p:tavLst>
                                    </p:anim>
                                    <p:anim calcmode="lin" valueType="num">
                                      <p:cBhvr additive="base">
                                        <p:cTn id="6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additive="base">
                                        <p:cTn id="67" dur="500" fill="hold"/>
                                        <p:tgtEl>
                                          <p:spTgt spid="15"/>
                                        </p:tgtEl>
                                        <p:attrNameLst>
                                          <p:attrName>ppt_x</p:attrName>
                                        </p:attrNameLst>
                                      </p:cBhvr>
                                      <p:tavLst>
                                        <p:tav tm="0">
                                          <p:val>
                                            <p:strVal val="#ppt_x"/>
                                          </p:val>
                                        </p:tav>
                                        <p:tav tm="100000">
                                          <p:val>
                                            <p:strVal val="#ppt_x"/>
                                          </p:val>
                                        </p:tav>
                                      </p:tavLst>
                                    </p:anim>
                                    <p:anim calcmode="lin" valueType="num">
                                      <p:cBhvr additive="base">
                                        <p:cTn id="6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2" grpId="0" animBg="1"/>
      <p:bldP spid="15" grpId="0" animBg="1"/>
      <p:bldP spid="2" grpId="0" animBg="1"/>
      <p:bldP spid="2" grpId="1" animBg="1"/>
      <p:bldP spid="3" grpId="0" animBg="1"/>
      <p:bldP spid="3"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C19AE-425B-ECEC-FCAD-AB05AF3F0AFC}"/>
              </a:ext>
            </a:extLst>
          </p:cNvPr>
          <p:cNvSpPr>
            <a:spLocks noGrp="1"/>
          </p:cNvSpPr>
          <p:nvPr>
            <p:ph type="title"/>
          </p:nvPr>
        </p:nvSpPr>
        <p:spPr/>
        <p:txBody>
          <a:bodyPr>
            <a:normAutofit/>
          </a:bodyPr>
          <a:lstStyle/>
          <a:p>
            <a:pPr algn="ctr"/>
            <a:r>
              <a:rPr lang="en-GB" b="1" dirty="0">
                <a:highlight>
                  <a:srgbClr val="FFFF00"/>
                </a:highlight>
                <a:cs typeface="Calibri Light"/>
              </a:rPr>
              <a:t>You should be able to answer or add to your answers for some of the key questions</a:t>
            </a:r>
            <a:endParaRPr lang="en-GB" b="1" dirty="0">
              <a:highlight>
                <a:srgbClr val="FFFF00"/>
              </a:highlight>
            </a:endParaRPr>
          </a:p>
        </p:txBody>
      </p:sp>
      <p:sp>
        <p:nvSpPr>
          <p:cNvPr id="3" name="Content Placeholder 2">
            <a:extLst>
              <a:ext uri="{FF2B5EF4-FFF2-40B4-BE49-F238E27FC236}">
                <a16:creationId xmlns:a16="http://schemas.microsoft.com/office/drawing/2014/main" id="{B5BF6451-87DF-76B0-E470-C6345CF23884}"/>
              </a:ext>
            </a:extLst>
          </p:cNvPr>
          <p:cNvSpPr>
            <a:spLocks noGrp="1"/>
          </p:cNvSpPr>
          <p:nvPr>
            <p:ph idx="1"/>
          </p:nvPr>
        </p:nvSpPr>
        <p:spPr/>
        <p:txBody>
          <a:bodyPr vert="horz" lIns="91440" tIns="45720" rIns="91440" bIns="45720" rtlCol="0" anchor="t">
            <a:normAutofit/>
          </a:bodyPr>
          <a:lstStyle/>
          <a:p>
            <a:pPr marL="0" indent="0">
              <a:buNone/>
            </a:pPr>
            <a:endParaRPr lang="en-GB" dirty="0">
              <a:cs typeface="Calibri"/>
            </a:endParaRPr>
          </a:p>
        </p:txBody>
      </p:sp>
      <p:sp>
        <p:nvSpPr>
          <p:cNvPr id="5" name="Rectangle 4">
            <a:extLst>
              <a:ext uri="{FF2B5EF4-FFF2-40B4-BE49-F238E27FC236}">
                <a16:creationId xmlns:a16="http://schemas.microsoft.com/office/drawing/2014/main" id="{E5668623-C72F-3D50-3E03-B50CED22022A}"/>
              </a:ext>
            </a:extLst>
          </p:cNvPr>
          <p:cNvSpPr/>
          <p:nvPr/>
        </p:nvSpPr>
        <p:spPr>
          <a:xfrm>
            <a:off x="-2459" y="-2459"/>
            <a:ext cx="409421" cy="6860459"/>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Beveled 5">
            <a:extLst>
              <a:ext uri="{FF2B5EF4-FFF2-40B4-BE49-F238E27FC236}">
                <a16:creationId xmlns:a16="http://schemas.microsoft.com/office/drawing/2014/main" id="{9927487A-2AE8-EF56-B221-B99C339F8159}"/>
              </a:ext>
            </a:extLst>
          </p:cNvPr>
          <p:cNvSpPr/>
          <p:nvPr/>
        </p:nvSpPr>
        <p:spPr>
          <a:xfrm>
            <a:off x="4787174" y="2360547"/>
            <a:ext cx="2617651" cy="2134445"/>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600" dirty="0"/>
              <a:t>How do people become enslaved?</a:t>
            </a:r>
          </a:p>
        </p:txBody>
      </p:sp>
      <p:sp>
        <p:nvSpPr>
          <p:cNvPr id="7" name="Rectangle: Beveled 6">
            <a:extLst>
              <a:ext uri="{FF2B5EF4-FFF2-40B4-BE49-F238E27FC236}">
                <a16:creationId xmlns:a16="http://schemas.microsoft.com/office/drawing/2014/main" id="{1F96B728-2312-00CD-10ED-5339914E9BA6}"/>
              </a:ext>
            </a:extLst>
          </p:cNvPr>
          <p:cNvSpPr/>
          <p:nvPr/>
        </p:nvSpPr>
        <p:spPr>
          <a:xfrm>
            <a:off x="7919806" y="2360546"/>
            <a:ext cx="2617651" cy="2134445"/>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Why does slavery exist?</a:t>
            </a:r>
          </a:p>
        </p:txBody>
      </p:sp>
      <p:sp>
        <p:nvSpPr>
          <p:cNvPr id="8" name="Rectangle: Beveled 7">
            <a:extLst>
              <a:ext uri="{FF2B5EF4-FFF2-40B4-BE49-F238E27FC236}">
                <a16:creationId xmlns:a16="http://schemas.microsoft.com/office/drawing/2014/main" id="{6195ECE1-B486-B153-3B1B-7B2492E7114A}"/>
              </a:ext>
            </a:extLst>
          </p:cNvPr>
          <p:cNvSpPr/>
          <p:nvPr/>
        </p:nvSpPr>
        <p:spPr>
          <a:xfrm>
            <a:off x="4787175" y="4668413"/>
            <a:ext cx="2617651" cy="2134445"/>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When and where did slavery occur in the past?</a:t>
            </a:r>
          </a:p>
        </p:txBody>
      </p:sp>
      <p:sp>
        <p:nvSpPr>
          <p:cNvPr id="9" name="Rectangle: Beveled 8">
            <a:extLst>
              <a:ext uri="{FF2B5EF4-FFF2-40B4-BE49-F238E27FC236}">
                <a16:creationId xmlns:a16="http://schemas.microsoft.com/office/drawing/2014/main" id="{D09CB351-4FDB-DB2F-EAB1-B3077BF49C2E}"/>
              </a:ext>
            </a:extLst>
          </p:cNvPr>
          <p:cNvSpPr/>
          <p:nvPr/>
        </p:nvSpPr>
        <p:spPr>
          <a:xfrm>
            <a:off x="7919806" y="4668413"/>
            <a:ext cx="2617651" cy="2134445"/>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Where does slavery occur in the present day?</a:t>
            </a:r>
          </a:p>
        </p:txBody>
      </p:sp>
      <p:sp>
        <p:nvSpPr>
          <p:cNvPr id="10" name="Rectangle: Beveled 9">
            <a:extLst>
              <a:ext uri="{FF2B5EF4-FFF2-40B4-BE49-F238E27FC236}">
                <a16:creationId xmlns:a16="http://schemas.microsoft.com/office/drawing/2014/main" id="{47ED3CBB-4AC2-F336-A5C7-F6E47DEC40CF}"/>
              </a:ext>
            </a:extLst>
          </p:cNvPr>
          <p:cNvSpPr/>
          <p:nvPr/>
        </p:nvSpPr>
        <p:spPr>
          <a:xfrm>
            <a:off x="1654542" y="2360545"/>
            <a:ext cx="2617651" cy="2134445"/>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What is slavery?</a:t>
            </a:r>
          </a:p>
        </p:txBody>
      </p:sp>
      <p:sp>
        <p:nvSpPr>
          <p:cNvPr id="11" name="Rectangle: Beveled 10">
            <a:extLst>
              <a:ext uri="{FF2B5EF4-FFF2-40B4-BE49-F238E27FC236}">
                <a16:creationId xmlns:a16="http://schemas.microsoft.com/office/drawing/2014/main" id="{ECFAF457-52C9-17D0-E9C0-A3634A6D328D}"/>
              </a:ext>
            </a:extLst>
          </p:cNvPr>
          <p:cNvSpPr/>
          <p:nvPr/>
        </p:nvSpPr>
        <p:spPr>
          <a:xfrm>
            <a:off x="1654542" y="4668412"/>
            <a:ext cx="2617651" cy="2134445"/>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What are the different types of slavery?</a:t>
            </a:r>
          </a:p>
        </p:txBody>
      </p:sp>
      <p:sp>
        <p:nvSpPr>
          <p:cNvPr id="12" name="Rectangle: Beveled 11">
            <a:extLst>
              <a:ext uri="{FF2B5EF4-FFF2-40B4-BE49-F238E27FC236}">
                <a16:creationId xmlns:a16="http://schemas.microsoft.com/office/drawing/2014/main" id="{C91A77E5-B325-D61C-A4DB-2E0F6E454619}"/>
              </a:ext>
            </a:extLst>
          </p:cNvPr>
          <p:cNvSpPr/>
          <p:nvPr/>
        </p:nvSpPr>
        <p:spPr>
          <a:xfrm>
            <a:off x="4787174" y="2361777"/>
            <a:ext cx="2617651" cy="2134445"/>
          </a:xfrm>
          <a:prstGeom prst="bevel">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2600" dirty="0">
                <a:solidFill>
                  <a:schemeClr val="bg1">
                    <a:lumMod val="65000"/>
                  </a:schemeClr>
                </a:solidFill>
              </a:rPr>
              <a:t>How do people become enslaved?</a:t>
            </a:r>
          </a:p>
        </p:txBody>
      </p:sp>
      <p:sp>
        <p:nvSpPr>
          <p:cNvPr id="13" name="Rectangle: Beveled 12">
            <a:extLst>
              <a:ext uri="{FF2B5EF4-FFF2-40B4-BE49-F238E27FC236}">
                <a16:creationId xmlns:a16="http://schemas.microsoft.com/office/drawing/2014/main" id="{E0D8499B-141F-EBC3-2F98-F54FB527185F}"/>
              </a:ext>
            </a:extLst>
          </p:cNvPr>
          <p:cNvSpPr/>
          <p:nvPr/>
        </p:nvSpPr>
        <p:spPr>
          <a:xfrm>
            <a:off x="7919806" y="2361776"/>
            <a:ext cx="2617651" cy="2134445"/>
          </a:xfrm>
          <a:prstGeom prst="bevel">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2800" dirty="0">
                <a:solidFill>
                  <a:schemeClr val="bg1">
                    <a:lumMod val="65000"/>
                  </a:schemeClr>
                </a:solidFill>
              </a:rPr>
              <a:t>Why does slavery exist?</a:t>
            </a:r>
          </a:p>
        </p:txBody>
      </p:sp>
      <p:sp>
        <p:nvSpPr>
          <p:cNvPr id="14" name="Rectangle: Beveled 13">
            <a:extLst>
              <a:ext uri="{FF2B5EF4-FFF2-40B4-BE49-F238E27FC236}">
                <a16:creationId xmlns:a16="http://schemas.microsoft.com/office/drawing/2014/main" id="{D0BF51A2-5B6B-FCC4-CE23-6E92ACCF3748}"/>
              </a:ext>
            </a:extLst>
          </p:cNvPr>
          <p:cNvSpPr/>
          <p:nvPr/>
        </p:nvSpPr>
        <p:spPr>
          <a:xfrm>
            <a:off x="4787175" y="4669643"/>
            <a:ext cx="2617651" cy="2134445"/>
          </a:xfrm>
          <a:prstGeom prst="bevel">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2400" dirty="0">
                <a:solidFill>
                  <a:schemeClr val="bg1">
                    <a:lumMod val="65000"/>
                  </a:schemeClr>
                </a:solidFill>
              </a:rPr>
              <a:t>When and where did slavery occur in the past?</a:t>
            </a:r>
          </a:p>
        </p:txBody>
      </p:sp>
      <p:sp>
        <p:nvSpPr>
          <p:cNvPr id="15" name="Rectangle: Beveled 14">
            <a:extLst>
              <a:ext uri="{FF2B5EF4-FFF2-40B4-BE49-F238E27FC236}">
                <a16:creationId xmlns:a16="http://schemas.microsoft.com/office/drawing/2014/main" id="{D221ACE1-ADB6-595A-F473-B0228186573A}"/>
              </a:ext>
            </a:extLst>
          </p:cNvPr>
          <p:cNvSpPr/>
          <p:nvPr/>
        </p:nvSpPr>
        <p:spPr>
          <a:xfrm>
            <a:off x="7919806" y="4669643"/>
            <a:ext cx="2617651" cy="2134445"/>
          </a:xfrm>
          <a:prstGeom prst="bevel">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2400" dirty="0">
                <a:solidFill>
                  <a:schemeClr val="bg1">
                    <a:lumMod val="65000"/>
                  </a:schemeClr>
                </a:solidFill>
              </a:rPr>
              <a:t>Where does slavery occur in the present day?</a:t>
            </a:r>
          </a:p>
        </p:txBody>
      </p:sp>
      <p:sp>
        <p:nvSpPr>
          <p:cNvPr id="16" name="Rectangle: Beveled 15">
            <a:extLst>
              <a:ext uri="{FF2B5EF4-FFF2-40B4-BE49-F238E27FC236}">
                <a16:creationId xmlns:a16="http://schemas.microsoft.com/office/drawing/2014/main" id="{81C2484E-E73A-2C9C-2F3C-488460415B77}"/>
              </a:ext>
            </a:extLst>
          </p:cNvPr>
          <p:cNvSpPr/>
          <p:nvPr/>
        </p:nvSpPr>
        <p:spPr>
          <a:xfrm>
            <a:off x="1654542" y="2361775"/>
            <a:ext cx="2617651" cy="2134445"/>
          </a:xfrm>
          <a:prstGeom prst="bevel">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3200" dirty="0">
                <a:solidFill>
                  <a:schemeClr val="bg1">
                    <a:lumMod val="65000"/>
                  </a:schemeClr>
                </a:solidFill>
              </a:rPr>
              <a:t>What is slavery?</a:t>
            </a:r>
          </a:p>
        </p:txBody>
      </p:sp>
      <p:sp>
        <p:nvSpPr>
          <p:cNvPr id="17" name="Rectangle: Beveled 16">
            <a:extLst>
              <a:ext uri="{FF2B5EF4-FFF2-40B4-BE49-F238E27FC236}">
                <a16:creationId xmlns:a16="http://schemas.microsoft.com/office/drawing/2014/main" id="{DFD3CBCD-DB20-63C2-90DB-452FA1AD3F63}"/>
              </a:ext>
            </a:extLst>
          </p:cNvPr>
          <p:cNvSpPr/>
          <p:nvPr/>
        </p:nvSpPr>
        <p:spPr>
          <a:xfrm>
            <a:off x="1654542" y="4669642"/>
            <a:ext cx="2617651" cy="2134445"/>
          </a:xfrm>
          <a:prstGeom prst="bevel">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2400" dirty="0">
                <a:solidFill>
                  <a:schemeClr val="bg1">
                    <a:lumMod val="65000"/>
                  </a:schemeClr>
                </a:solidFill>
              </a:rPr>
              <a:t>What are the different types of slavery?</a:t>
            </a:r>
          </a:p>
        </p:txBody>
      </p:sp>
    </p:spTree>
    <p:extLst>
      <p:ext uri="{BB962C8B-B14F-4D97-AF65-F5344CB8AC3E}">
        <p14:creationId xmlns:p14="http://schemas.microsoft.com/office/powerpoint/2010/main" val="3874653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7"/>
                                        </p:tgtEl>
                                      </p:cBhvr>
                                    </p:animEffect>
                                    <p:set>
                                      <p:cBhvr>
                                        <p:cTn id="7" dur="1" fill="hold">
                                          <p:stCondLst>
                                            <p:cond delay="499"/>
                                          </p:stCondLst>
                                        </p:cTn>
                                        <p:tgtEl>
                                          <p:spTgt spid="17"/>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5"/>
                                        </p:tgtEl>
                                      </p:cBhvr>
                                    </p:animEffect>
                                    <p:set>
                                      <p:cBhvr>
                                        <p:cTn id="10" dur="1" fill="hold">
                                          <p:stCondLst>
                                            <p:cond delay="499"/>
                                          </p:stCondLst>
                                        </p:cTn>
                                        <p:tgtEl>
                                          <p:spTgt spid="15"/>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12"/>
                                        </p:tgtEl>
                                      </p:cBhvr>
                                    </p:animEffect>
                                    <p:set>
                                      <p:cBhvr>
                                        <p:cTn id="13"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4C5B2-48F4-13CC-C94D-9D06027AA5F3}"/>
              </a:ext>
            </a:extLst>
          </p:cNvPr>
          <p:cNvSpPr>
            <a:spLocks noGrp="1"/>
          </p:cNvSpPr>
          <p:nvPr>
            <p:ph type="ctrTitle"/>
          </p:nvPr>
        </p:nvSpPr>
        <p:spPr>
          <a:xfrm>
            <a:off x="1524000" y="277537"/>
            <a:ext cx="9144000" cy="1113941"/>
          </a:xfrm>
        </p:spPr>
        <p:txBody>
          <a:bodyPr/>
          <a:lstStyle/>
          <a:p>
            <a:r>
              <a:rPr lang="en-GB" dirty="0"/>
              <a:t>Slavery throughout history</a:t>
            </a:r>
          </a:p>
        </p:txBody>
      </p:sp>
      <p:sp>
        <p:nvSpPr>
          <p:cNvPr id="5" name="Rectangle 4">
            <a:extLst>
              <a:ext uri="{FF2B5EF4-FFF2-40B4-BE49-F238E27FC236}">
                <a16:creationId xmlns:a16="http://schemas.microsoft.com/office/drawing/2014/main" id="{2E504038-E91E-4DEF-9777-A2D171227628}"/>
              </a:ext>
            </a:extLst>
          </p:cNvPr>
          <p:cNvSpPr/>
          <p:nvPr/>
        </p:nvSpPr>
        <p:spPr>
          <a:xfrm>
            <a:off x="-2459" y="-2459"/>
            <a:ext cx="409421" cy="68604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Beveled 9">
            <a:extLst>
              <a:ext uri="{FF2B5EF4-FFF2-40B4-BE49-F238E27FC236}">
                <a16:creationId xmlns:a16="http://schemas.microsoft.com/office/drawing/2014/main" id="{BABF0ED9-5628-D180-CDB2-50AEEE008540}"/>
              </a:ext>
            </a:extLst>
          </p:cNvPr>
          <p:cNvSpPr/>
          <p:nvPr/>
        </p:nvSpPr>
        <p:spPr>
          <a:xfrm>
            <a:off x="4787174" y="2360547"/>
            <a:ext cx="2617651" cy="2134445"/>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600" dirty="0"/>
              <a:t>How do people become enslaved?</a:t>
            </a:r>
          </a:p>
        </p:txBody>
      </p:sp>
      <p:sp>
        <p:nvSpPr>
          <p:cNvPr id="11" name="Rectangle: Beveled 10">
            <a:extLst>
              <a:ext uri="{FF2B5EF4-FFF2-40B4-BE49-F238E27FC236}">
                <a16:creationId xmlns:a16="http://schemas.microsoft.com/office/drawing/2014/main" id="{18D4CE2D-5970-D777-768D-C75B50F6107C}"/>
              </a:ext>
            </a:extLst>
          </p:cNvPr>
          <p:cNvSpPr/>
          <p:nvPr/>
        </p:nvSpPr>
        <p:spPr>
          <a:xfrm>
            <a:off x="7919806" y="2360546"/>
            <a:ext cx="2617651" cy="2134445"/>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Why does slavery exist?</a:t>
            </a:r>
          </a:p>
        </p:txBody>
      </p:sp>
      <p:sp>
        <p:nvSpPr>
          <p:cNvPr id="12" name="Rectangle: Beveled 11">
            <a:extLst>
              <a:ext uri="{FF2B5EF4-FFF2-40B4-BE49-F238E27FC236}">
                <a16:creationId xmlns:a16="http://schemas.microsoft.com/office/drawing/2014/main" id="{0F066DC0-CF18-8249-8C96-EE67C8666394}"/>
              </a:ext>
            </a:extLst>
          </p:cNvPr>
          <p:cNvSpPr/>
          <p:nvPr/>
        </p:nvSpPr>
        <p:spPr>
          <a:xfrm>
            <a:off x="4787175" y="4668413"/>
            <a:ext cx="2617651" cy="2134445"/>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When and where did slavery occur in the past?</a:t>
            </a:r>
          </a:p>
        </p:txBody>
      </p:sp>
      <p:sp>
        <p:nvSpPr>
          <p:cNvPr id="13" name="Rectangle: Beveled 12">
            <a:extLst>
              <a:ext uri="{FF2B5EF4-FFF2-40B4-BE49-F238E27FC236}">
                <a16:creationId xmlns:a16="http://schemas.microsoft.com/office/drawing/2014/main" id="{D21B56C6-CDD9-0560-5C0C-E7F076ACEF82}"/>
              </a:ext>
            </a:extLst>
          </p:cNvPr>
          <p:cNvSpPr/>
          <p:nvPr/>
        </p:nvSpPr>
        <p:spPr>
          <a:xfrm>
            <a:off x="7919806" y="4668413"/>
            <a:ext cx="2617651" cy="2134445"/>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Where does slavery occur in the present day?</a:t>
            </a:r>
          </a:p>
        </p:txBody>
      </p:sp>
      <p:sp>
        <p:nvSpPr>
          <p:cNvPr id="14" name="Rectangle: Beveled 13">
            <a:extLst>
              <a:ext uri="{FF2B5EF4-FFF2-40B4-BE49-F238E27FC236}">
                <a16:creationId xmlns:a16="http://schemas.microsoft.com/office/drawing/2014/main" id="{02B872AD-C807-D012-37E9-75BFC482999B}"/>
              </a:ext>
            </a:extLst>
          </p:cNvPr>
          <p:cNvSpPr/>
          <p:nvPr/>
        </p:nvSpPr>
        <p:spPr>
          <a:xfrm>
            <a:off x="1654542" y="2360545"/>
            <a:ext cx="2617651" cy="2134445"/>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What is slavery?</a:t>
            </a:r>
          </a:p>
        </p:txBody>
      </p:sp>
      <p:sp>
        <p:nvSpPr>
          <p:cNvPr id="15" name="Rectangle: Beveled 14">
            <a:extLst>
              <a:ext uri="{FF2B5EF4-FFF2-40B4-BE49-F238E27FC236}">
                <a16:creationId xmlns:a16="http://schemas.microsoft.com/office/drawing/2014/main" id="{D242A7D6-B55C-F369-F878-E97548A38F19}"/>
              </a:ext>
            </a:extLst>
          </p:cNvPr>
          <p:cNvSpPr/>
          <p:nvPr/>
        </p:nvSpPr>
        <p:spPr>
          <a:xfrm>
            <a:off x="1654542" y="4668412"/>
            <a:ext cx="2617651" cy="2134445"/>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What are the different types of slavery?</a:t>
            </a:r>
          </a:p>
        </p:txBody>
      </p:sp>
      <p:sp>
        <p:nvSpPr>
          <p:cNvPr id="16" name="Rectangle: Beveled 15">
            <a:extLst>
              <a:ext uri="{FF2B5EF4-FFF2-40B4-BE49-F238E27FC236}">
                <a16:creationId xmlns:a16="http://schemas.microsoft.com/office/drawing/2014/main" id="{7C8FDA71-D0F3-5C86-06F4-32255799F537}"/>
              </a:ext>
            </a:extLst>
          </p:cNvPr>
          <p:cNvSpPr/>
          <p:nvPr/>
        </p:nvSpPr>
        <p:spPr>
          <a:xfrm>
            <a:off x="4787174" y="2361777"/>
            <a:ext cx="2617651" cy="2134445"/>
          </a:xfrm>
          <a:prstGeom prst="bevel">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2600" dirty="0">
                <a:solidFill>
                  <a:schemeClr val="bg1">
                    <a:lumMod val="65000"/>
                  </a:schemeClr>
                </a:solidFill>
              </a:rPr>
              <a:t>How do people become enslaved?</a:t>
            </a:r>
          </a:p>
        </p:txBody>
      </p:sp>
      <p:sp>
        <p:nvSpPr>
          <p:cNvPr id="17" name="Rectangle: Beveled 16">
            <a:extLst>
              <a:ext uri="{FF2B5EF4-FFF2-40B4-BE49-F238E27FC236}">
                <a16:creationId xmlns:a16="http://schemas.microsoft.com/office/drawing/2014/main" id="{B3B6A156-B033-219D-7353-0A5A7C9457A2}"/>
              </a:ext>
            </a:extLst>
          </p:cNvPr>
          <p:cNvSpPr/>
          <p:nvPr/>
        </p:nvSpPr>
        <p:spPr>
          <a:xfrm>
            <a:off x="7919806" y="2361776"/>
            <a:ext cx="2617651" cy="2134445"/>
          </a:xfrm>
          <a:prstGeom prst="bevel">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2800" dirty="0">
                <a:solidFill>
                  <a:schemeClr val="bg1">
                    <a:lumMod val="65000"/>
                  </a:schemeClr>
                </a:solidFill>
              </a:rPr>
              <a:t>Why does slavery exist?</a:t>
            </a:r>
          </a:p>
        </p:txBody>
      </p:sp>
      <p:sp>
        <p:nvSpPr>
          <p:cNvPr id="18" name="Rectangle: Beveled 17">
            <a:extLst>
              <a:ext uri="{FF2B5EF4-FFF2-40B4-BE49-F238E27FC236}">
                <a16:creationId xmlns:a16="http://schemas.microsoft.com/office/drawing/2014/main" id="{FB685268-7B63-0726-2F85-6FE51A39B178}"/>
              </a:ext>
            </a:extLst>
          </p:cNvPr>
          <p:cNvSpPr/>
          <p:nvPr/>
        </p:nvSpPr>
        <p:spPr>
          <a:xfrm>
            <a:off x="4787175" y="4669643"/>
            <a:ext cx="2617651" cy="2134445"/>
          </a:xfrm>
          <a:prstGeom prst="bevel">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2400" dirty="0">
                <a:solidFill>
                  <a:schemeClr val="bg1">
                    <a:lumMod val="65000"/>
                  </a:schemeClr>
                </a:solidFill>
              </a:rPr>
              <a:t>When and where did slavery occur in the past?</a:t>
            </a:r>
          </a:p>
        </p:txBody>
      </p:sp>
      <p:sp>
        <p:nvSpPr>
          <p:cNvPr id="19" name="Rectangle: Beveled 18">
            <a:extLst>
              <a:ext uri="{FF2B5EF4-FFF2-40B4-BE49-F238E27FC236}">
                <a16:creationId xmlns:a16="http://schemas.microsoft.com/office/drawing/2014/main" id="{317C7B9E-D6BE-A1AB-9A07-8302F7DA1BE2}"/>
              </a:ext>
            </a:extLst>
          </p:cNvPr>
          <p:cNvSpPr/>
          <p:nvPr/>
        </p:nvSpPr>
        <p:spPr>
          <a:xfrm>
            <a:off x="7919806" y="4669643"/>
            <a:ext cx="2617651" cy="2134445"/>
          </a:xfrm>
          <a:prstGeom prst="bevel">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2400" dirty="0">
                <a:solidFill>
                  <a:schemeClr val="bg1">
                    <a:lumMod val="65000"/>
                  </a:schemeClr>
                </a:solidFill>
              </a:rPr>
              <a:t>Where does slavery occur in the present day?</a:t>
            </a:r>
          </a:p>
        </p:txBody>
      </p:sp>
      <p:sp>
        <p:nvSpPr>
          <p:cNvPr id="20" name="Rectangle: Beveled 19">
            <a:extLst>
              <a:ext uri="{FF2B5EF4-FFF2-40B4-BE49-F238E27FC236}">
                <a16:creationId xmlns:a16="http://schemas.microsoft.com/office/drawing/2014/main" id="{6ECC01B8-9614-F769-07D0-246D0E0D522F}"/>
              </a:ext>
            </a:extLst>
          </p:cNvPr>
          <p:cNvSpPr/>
          <p:nvPr/>
        </p:nvSpPr>
        <p:spPr>
          <a:xfrm>
            <a:off x="1654541" y="2359315"/>
            <a:ext cx="2617651" cy="2134445"/>
          </a:xfrm>
          <a:prstGeom prst="bevel">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3200" dirty="0">
                <a:solidFill>
                  <a:schemeClr val="bg1">
                    <a:lumMod val="65000"/>
                  </a:schemeClr>
                </a:solidFill>
              </a:rPr>
              <a:t>What is slavery?</a:t>
            </a:r>
          </a:p>
        </p:txBody>
      </p:sp>
      <p:sp>
        <p:nvSpPr>
          <p:cNvPr id="21" name="Rectangle: Beveled 20">
            <a:extLst>
              <a:ext uri="{FF2B5EF4-FFF2-40B4-BE49-F238E27FC236}">
                <a16:creationId xmlns:a16="http://schemas.microsoft.com/office/drawing/2014/main" id="{AB1AE988-C79B-D25D-01B7-B908DE3729BC}"/>
              </a:ext>
            </a:extLst>
          </p:cNvPr>
          <p:cNvSpPr/>
          <p:nvPr/>
        </p:nvSpPr>
        <p:spPr>
          <a:xfrm>
            <a:off x="1654542" y="4669642"/>
            <a:ext cx="2617651" cy="2134445"/>
          </a:xfrm>
          <a:prstGeom prst="bevel">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2400" dirty="0">
                <a:solidFill>
                  <a:schemeClr val="bg1">
                    <a:lumMod val="65000"/>
                  </a:schemeClr>
                </a:solidFill>
              </a:rPr>
              <a:t>What are the different types of slavery?</a:t>
            </a:r>
          </a:p>
        </p:txBody>
      </p:sp>
    </p:spTree>
    <p:extLst>
      <p:ext uri="{BB962C8B-B14F-4D97-AF65-F5344CB8AC3E}">
        <p14:creationId xmlns:p14="http://schemas.microsoft.com/office/powerpoint/2010/main" val="606835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6"/>
                                        </p:tgtEl>
                                      </p:cBhvr>
                                    </p:animEffect>
                                    <p:set>
                                      <p:cBhvr>
                                        <p:cTn id="10" dur="1" fill="hold">
                                          <p:stCondLst>
                                            <p:cond delay="499"/>
                                          </p:stCondLst>
                                        </p:cTn>
                                        <p:tgtEl>
                                          <p:spTgt spid="16"/>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17"/>
                                        </p:tgtEl>
                                      </p:cBhvr>
                                    </p:animEffect>
                                    <p:set>
                                      <p:cBhvr>
                                        <p:cTn id="13" dur="1" fill="hold">
                                          <p:stCondLst>
                                            <p:cond delay="499"/>
                                          </p:stCondLst>
                                        </p:cTn>
                                        <p:tgtEl>
                                          <p:spTgt spid="17"/>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21"/>
                                        </p:tgtEl>
                                      </p:cBhvr>
                                    </p:animEffect>
                                    <p:set>
                                      <p:cBhvr>
                                        <p:cTn id="16" dur="1" fill="hold">
                                          <p:stCondLst>
                                            <p:cond delay="499"/>
                                          </p:stCondLst>
                                        </p:cTn>
                                        <p:tgtEl>
                                          <p:spTgt spid="21"/>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18"/>
                                        </p:tgtEl>
                                      </p:cBhvr>
                                    </p:animEffect>
                                    <p:set>
                                      <p:cBhvr>
                                        <p:cTn id="19"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20" grpId="0" animBg="1"/>
      <p:bldP spid="2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B6F14-11D0-7A45-2FB6-BAA4A14692D1}"/>
              </a:ext>
            </a:extLst>
          </p:cNvPr>
          <p:cNvSpPr>
            <a:spLocks noGrp="1"/>
          </p:cNvSpPr>
          <p:nvPr>
            <p:ph type="title"/>
          </p:nvPr>
        </p:nvSpPr>
        <p:spPr/>
        <p:txBody>
          <a:bodyPr/>
          <a:lstStyle/>
          <a:p>
            <a:r>
              <a:rPr lang="en-GB" dirty="0"/>
              <a:t>How long has slavery existed?</a:t>
            </a:r>
          </a:p>
        </p:txBody>
      </p:sp>
      <p:sp>
        <p:nvSpPr>
          <p:cNvPr id="3" name="Content Placeholder 2">
            <a:extLst>
              <a:ext uri="{FF2B5EF4-FFF2-40B4-BE49-F238E27FC236}">
                <a16:creationId xmlns:a16="http://schemas.microsoft.com/office/drawing/2014/main" id="{29F2EFD0-6226-E8E5-8985-14705BE39B60}"/>
              </a:ext>
            </a:extLst>
          </p:cNvPr>
          <p:cNvSpPr>
            <a:spLocks noGrp="1"/>
          </p:cNvSpPr>
          <p:nvPr>
            <p:ph idx="1"/>
          </p:nvPr>
        </p:nvSpPr>
        <p:spPr/>
        <p:txBody>
          <a:bodyPr/>
          <a:lstStyle/>
          <a:p>
            <a:r>
              <a:rPr lang="en-GB" b="1" dirty="0"/>
              <a:t>Evidence of slavery can be found in </a:t>
            </a:r>
            <a:r>
              <a:rPr lang="en-GB" b="1" u="sng" dirty="0"/>
              <a:t>every major civilisation</a:t>
            </a:r>
            <a:r>
              <a:rPr lang="en-GB" b="1" dirty="0"/>
              <a:t>, from the ancient world to the modern day.</a:t>
            </a:r>
          </a:p>
          <a:p>
            <a:endParaRPr lang="en-GB" dirty="0"/>
          </a:p>
          <a:p>
            <a:r>
              <a:rPr lang="en-GB" dirty="0"/>
              <a:t>Discuss in pairs – </a:t>
            </a:r>
            <a:r>
              <a:rPr lang="en-GB" u="sng" dirty="0"/>
              <a:t>why</a:t>
            </a:r>
            <a:r>
              <a:rPr lang="en-GB" dirty="0"/>
              <a:t> do you think slavery has existed throughout human history?</a:t>
            </a:r>
          </a:p>
        </p:txBody>
      </p:sp>
      <p:sp>
        <p:nvSpPr>
          <p:cNvPr id="4" name="Rectangle 3">
            <a:extLst>
              <a:ext uri="{FF2B5EF4-FFF2-40B4-BE49-F238E27FC236}">
                <a16:creationId xmlns:a16="http://schemas.microsoft.com/office/drawing/2014/main" id="{369E207D-42B5-2310-1FDF-76A0CF3240ED}"/>
              </a:ext>
            </a:extLst>
          </p:cNvPr>
          <p:cNvSpPr/>
          <p:nvPr/>
        </p:nvSpPr>
        <p:spPr>
          <a:xfrm>
            <a:off x="-2459" y="-2459"/>
            <a:ext cx="409421" cy="68604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5" name="Group 4">
            <a:extLst>
              <a:ext uri="{FF2B5EF4-FFF2-40B4-BE49-F238E27FC236}">
                <a16:creationId xmlns:a16="http://schemas.microsoft.com/office/drawing/2014/main" id="{5196B470-B2E2-C68B-AB84-70DF8053E850}"/>
              </a:ext>
            </a:extLst>
          </p:cNvPr>
          <p:cNvGrpSpPr/>
          <p:nvPr/>
        </p:nvGrpSpPr>
        <p:grpSpPr>
          <a:xfrm>
            <a:off x="10704648" y="3102394"/>
            <a:ext cx="1298304" cy="1143723"/>
            <a:chOff x="750157" y="2243713"/>
            <a:chExt cx="1298304" cy="1143723"/>
          </a:xfrm>
        </p:grpSpPr>
        <p:pic>
          <p:nvPicPr>
            <p:cNvPr id="6" name="Graphic 5" descr="Two Men with solid fill">
              <a:extLst>
                <a:ext uri="{FF2B5EF4-FFF2-40B4-BE49-F238E27FC236}">
                  <a16:creationId xmlns:a16="http://schemas.microsoft.com/office/drawing/2014/main" id="{80B248E1-9A5D-6ED6-0371-F78DC549383B}"/>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42109" y="2243713"/>
              <a:ext cx="914400" cy="914400"/>
            </a:xfrm>
            <a:prstGeom prst="rect">
              <a:avLst/>
            </a:prstGeom>
          </p:spPr>
        </p:pic>
        <p:sp>
          <p:nvSpPr>
            <p:cNvPr id="7" name="TextBox 6">
              <a:extLst>
                <a:ext uri="{FF2B5EF4-FFF2-40B4-BE49-F238E27FC236}">
                  <a16:creationId xmlns:a16="http://schemas.microsoft.com/office/drawing/2014/main" id="{190331BB-746C-A62D-8E09-E724C8A49F37}"/>
                </a:ext>
              </a:extLst>
            </p:cNvPr>
            <p:cNvSpPr txBox="1"/>
            <p:nvPr/>
          </p:nvSpPr>
          <p:spPr>
            <a:xfrm>
              <a:off x="750157" y="3018104"/>
              <a:ext cx="1298304" cy="369332"/>
            </a:xfrm>
            <a:prstGeom prst="rect">
              <a:avLst/>
            </a:prstGeom>
            <a:noFill/>
          </p:spPr>
          <p:txBody>
            <a:bodyPr wrap="none" rtlCol="0">
              <a:spAutoFit/>
            </a:bodyPr>
            <a:lstStyle/>
            <a:p>
              <a:r>
                <a:rPr lang="en-GB" dirty="0"/>
                <a:t>Paired work</a:t>
              </a:r>
            </a:p>
          </p:txBody>
        </p:sp>
      </p:grpSp>
    </p:spTree>
    <p:extLst>
      <p:ext uri="{BB962C8B-B14F-4D97-AF65-F5344CB8AC3E}">
        <p14:creationId xmlns:p14="http://schemas.microsoft.com/office/powerpoint/2010/main" val="21966800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45C096-538B-90D9-A4C9-00040CD343EA}"/>
              </a:ext>
            </a:extLst>
          </p:cNvPr>
          <p:cNvSpPr>
            <a:spLocks noGrp="1"/>
          </p:cNvSpPr>
          <p:nvPr>
            <p:ph idx="1"/>
          </p:nvPr>
        </p:nvSpPr>
        <p:spPr>
          <a:xfrm>
            <a:off x="826325" y="899350"/>
            <a:ext cx="10515600" cy="2785704"/>
          </a:xfrm>
        </p:spPr>
        <p:txBody>
          <a:bodyPr vert="horz" lIns="91440" tIns="45720" rIns="91440" bIns="45720" rtlCol="0" anchor="t">
            <a:normAutofit/>
          </a:bodyPr>
          <a:lstStyle/>
          <a:p>
            <a:pPr marL="0" indent="0">
              <a:buNone/>
            </a:pPr>
            <a:r>
              <a:rPr lang="en-GB" dirty="0">
                <a:cs typeface="Calibri"/>
              </a:rPr>
              <a:t>Over the next few lessons you are going to focus on slavery across different time periods, examining primary and secondary sources to understand the similarities and the differences in the various contexts.</a:t>
            </a:r>
          </a:p>
          <a:p>
            <a:pPr marL="0" indent="0">
              <a:buNone/>
            </a:pPr>
            <a:endParaRPr lang="en-GB" dirty="0">
              <a:cs typeface="Calibri"/>
            </a:endParaRPr>
          </a:p>
          <a:p>
            <a:pPr marL="0" indent="0">
              <a:buNone/>
            </a:pPr>
            <a:r>
              <a:rPr lang="en-GB" dirty="0">
                <a:cs typeface="Calibri"/>
              </a:rPr>
              <a:t>First, though, you are going to be given an article to read on each of these types of slavery:</a:t>
            </a:r>
          </a:p>
        </p:txBody>
      </p:sp>
      <p:sp>
        <p:nvSpPr>
          <p:cNvPr id="4" name="Rectangle 3">
            <a:extLst>
              <a:ext uri="{FF2B5EF4-FFF2-40B4-BE49-F238E27FC236}">
                <a16:creationId xmlns:a16="http://schemas.microsoft.com/office/drawing/2014/main" id="{3DC302D6-F1D4-EB6B-4861-17B7397031A2}"/>
              </a:ext>
            </a:extLst>
          </p:cNvPr>
          <p:cNvSpPr/>
          <p:nvPr/>
        </p:nvSpPr>
        <p:spPr>
          <a:xfrm>
            <a:off x="-2459" y="-2459"/>
            <a:ext cx="409421" cy="68604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Beveled 4">
            <a:hlinkClick r:id="rId2"/>
            <a:extLst>
              <a:ext uri="{FF2B5EF4-FFF2-40B4-BE49-F238E27FC236}">
                <a16:creationId xmlns:a16="http://schemas.microsoft.com/office/drawing/2014/main" id="{032F0840-233B-3B0E-5F06-C6E0791F8387}"/>
              </a:ext>
            </a:extLst>
          </p:cNvPr>
          <p:cNvSpPr/>
          <p:nvPr/>
        </p:nvSpPr>
        <p:spPr>
          <a:xfrm>
            <a:off x="2761568" y="4164375"/>
            <a:ext cx="3076267" cy="1866386"/>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Ancient Greek &amp; Roman slavery</a:t>
            </a:r>
          </a:p>
        </p:txBody>
      </p:sp>
      <p:sp>
        <p:nvSpPr>
          <p:cNvPr id="6" name="Rectangle: Beveled 5">
            <a:hlinkClick r:id="rId3"/>
            <a:extLst>
              <a:ext uri="{FF2B5EF4-FFF2-40B4-BE49-F238E27FC236}">
                <a16:creationId xmlns:a16="http://schemas.microsoft.com/office/drawing/2014/main" id="{248416B3-0596-FD3B-F048-89C298BCF810}"/>
              </a:ext>
            </a:extLst>
          </p:cNvPr>
          <p:cNvSpPr/>
          <p:nvPr/>
        </p:nvSpPr>
        <p:spPr>
          <a:xfrm>
            <a:off x="6654307" y="4164375"/>
            <a:ext cx="3076267" cy="1866386"/>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Viking slavery</a:t>
            </a:r>
          </a:p>
        </p:txBody>
      </p:sp>
    </p:spTree>
    <p:extLst>
      <p:ext uri="{BB962C8B-B14F-4D97-AF65-F5344CB8AC3E}">
        <p14:creationId xmlns:p14="http://schemas.microsoft.com/office/powerpoint/2010/main" val="3115017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AEE14-ADF9-6B44-8A0C-BEC618561957}"/>
              </a:ext>
            </a:extLst>
          </p:cNvPr>
          <p:cNvSpPr>
            <a:spLocks noGrp="1"/>
          </p:cNvSpPr>
          <p:nvPr>
            <p:ph type="title"/>
          </p:nvPr>
        </p:nvSpPr>
        <p:spPr/>
        <p:txBody>
          <a:bodyPr/>
          <a:lstStyle/>
          <a:p>
            <a:r>
              <a:rPr lang="en-GB" dirty="0"/>
              <a:t>Use of Pictures</a:t>
            </a:r>
          </a:p>
        </p:txBody>
      </p:sp>
      <p:sp>
        <p:nvSpPr>
          <p:cNvPr id="3" name="Content Placeholder 2">
            <a:extLst>
              <a:ext uri="{FF2B5EF4-FFF2-40B4-BE49-F238E27FC236}">
                <a16:creationId xmlns:a16="http://schemas.microsoft.com/office/drawing/2014/main" id="{48553CC9-6162-2013-3A27-7C62EFAF5FD8}"/>
              </a:ext>
            </a:extLst>
          </p:cNvPr>
          <p:cNvSpPr>
            <a:spLocks noGrp="1"/>
          </p:cNvSpPr>
          <p:nvPr>
            <p:ph idx="1"/>
          </p:nvPr>
        </p:nvSpPr>
        <p:spPr>
          <a:xfrm>
            <a:off x="838200" y="1825625"/>
            <a:ext cx="10515600" cy="1546967"/>
          </a:xfrm>
        </p:spPr>
        <p:txBody>
          <a:bodyPr/>
          <a:lstStyle/>
          <a:p>
            <a:pPr marL="0" indent="0">
              <a:buNone/>
            </a:pPr>
            <a:r>
              <a:rPr lang="en-GB" dirty="0"/>
              <a:t> Images used in this resource are ones that can be used under copyright rules and there is a direct link and their citation in the Notes section of each slide.</a:t>
            </a:r>
          </a:p>
          <a:p>
            <a:pPr marL="0" indent="0">
              <a:buNone/>
            </a:pPr>
            <a:endParaRPr lang="en-GB" dirty="0"/>
          </a:p>
        </p:txBody>
      </p:sp>
    </p:spTree>
    <p:extLst>
      <p:ext uri="{BB962C8B-B14F-4D97-AF65-F5344CB8AC3E}">
        <p14:creationId xmlns:p14="http://schemas.microsoft.com/office/powerpoint/2010/main" val="2279072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940EF35-8AD0-3FFC-724A-0B7D550DB42D}"/>
              </a:ext>
            </a:extLst>
          </p:cNvPr>
          <p:cNvSpPr>
            <a:spLocks noGrp="1"/>
          </p:cNvSpPr>
          <p:nvPr>
            <p:ph type="title"/>
          </p:nvPr>
        </p:nvSpPr>
        <p:spPr/>
        <p:txBody>
          <a:bodyPr>
            <a:noAutofit/>
          </a:bodyPr>
          <a:lstStyle/>
          <a:p>
            <a:r>
              <a:rPr lang="en-GB" sz="3600" dirty="0">
                <a:cs typeface="Calibri"/>
              </a:rPr>
              <a:t>Your task is to create a PowerPoint presentation on one of the versions of slavery you have read about.</a:t>
            </a:r>
            <a:endParaRPr lang="en-GB" sz="3600" dirty="0"/>
          </a:p>
        </p:txBody>
      </p:sp>
      <p:sp>
        <p:nvSpPr>
          <p:cNvPr id="3" name="Content Placeholder 2">
            <a:extLst>
              <a:ext uri="{FF2B5EF4-FFF2-40B4-BE49-F238E27FC236}">
                <a16:creationId xmlns:a16="http://schemas.microsoft.com/office/drawing/2014/main" id="{211410D8-FFFA-7B8A-5BAB-315011DE49D6}"/>
              </a:ext>
            </a:extLst>
          </p:cNvPr>
          <p:cNvSpPr>
            <a:spLocks noGrp="1"/>
          </p:cNvSpPr>
          <p:nvPr>
            <p:ph sz="half" idx="1"/>
          </p:nvPr>
        </p:nvSpPr>
        <p:spPr>
          <a:xfrm>
            <a:off x="838200" y="1825624"/>
            <a:ext cx="5181600" cy="4453255"/>
          </a:xfrm>
          <a:ln w="38100">
            <a:solidFill>
              <a:srgbClr val="FFC000"/>
            </a:solidFill>
          </a:ln>
        </p:spPr>
        <p:txBody>
          <a:bodyPr>
            <a:normAutofit/>
          </a:bodyPr>
          <a:lstStyle/>
          <a:p>
            <a:pPr marL="0" indent="0">
              <a:buNone/>
            </a:pPr>
            <a:r>
              <a:rPr lang="en-GB" dirty="0"/>
              <a:t>Your presentation must address:</a:t>
            </a:r>
          </a:p>
          <a:p>
            <a:pPr marL="342900" lvl="0" indent="-342900">
              <a:lnSpc>
                <a:spcPct val="107000"/>
              </a:lnSpc>
              <a:buFont typeface="+mj-lt"/>
              <a:buAutoNum type="arabicPeriod"/>
            </a:pPr>
            <a:r>
              <a:rPr lang="en-GB" dirty="0">
                <a:effectLst/>
                <a:latin typeface="Calibri" panose="020F0502020204030204" pitchFamily="34" charset="0"/>
                <a:ea typeface="Calibri" panose="020F0502020204030204" pitchFamily="34" charset="0"/>
                <a:cs typeface="Times New Roman" panose="02020603050405020304" pitchFamily="18" charset="0"/>
              </a:rPr>
              <a:t>What roles the enslaved had in the chosen society?</a:t>
            </a:r>
          </a:p>
          <a:p>
            <a:pPr marL="342900" lvl="0" indent="-342900">
              <a:lnSpc>
                <a:spcPct val="107000"/>
              </a:lnSpc>
              <a:buFont typeface="+mj-lt"/>
              <a:buAutoNum type="arabicPeriod"/>
            </a:pPr>
            <a:r>
              <a:rPr lang="en-GB" dirty="0">
                <a:effectLst/>
                <a:latin typeface="Calibri" panose="020F0502020204030204" pitchFamily="34" charset="0"/>
                <a:ea typeface="Calibri" panose="020F0502020204030204" pitchFamily="34" charset="0"/>
                <a:cs typeface="Times New Roman" panose="02020603050405020304" pitchFamily="18" charset="0"/>
              </a:rPr>
              <a:t>Where were the enslaved mostly taken from, and why?</a:t>
            </a:r>
          </a:p>
          <a:p>
            <a:pPr marL="342900" lvl="0" indent="-342900">
              <a:lnSpc>
                <a:spcPct val="107000"/>
              </a:lnSpc>
              <a:spcAft>
                <a:spcPts val="800"/>
              </a:spcAft>
              <a:buFont typeface="+mj-lt"/>
              <a:buAutoNum type="arabicPeriod"/>
            </a:pPr>
            <a:r>
              <a:rPr lang="en-GB" dirty="0">
                <a:effectLst/>
                <a:latin typeface="Calibri" panose="020F0502020204030204" pitchFamily="34" charset="0"/>
                <a:ea typeface="Calibri" panose="020F0502020204030204" pitchFamily="34" charset="0"/>
                <a:cs typeface="Times New Roman" panose="02020603050405020304" pitchFamily="18" charset="0"/>
              </a:rPr>
              <a:t>How the chosen society felt about the enslaved?</a:t>
            </a:r>
          </a:p>
        </p:txBody>
      </p:sp>
      <p:sp>
        <p:nvSpPr>
          <p:cNvPr id="9" name="Content Placeholder 8">
            <a:extLst>
              <a:ext uri="{FF2B5EF4-FFF2-40B4-BE49-F238E27FC236}">
                <a16:creationId xmlns:a16="http://schemas.microsoft.com/office/drawing/2014/main" id="{6B655230-F132-2758-FB8A-71EB09C30416}"/>
              </a:ext>
            </a:extLst>
          </p:cNvPr>
          <p:cNvSpPr>
            <a:spLocks noGrp="1"/>
          </p:cNvSpPr>
          <p:nvPr>
            <p:ph sz="half" idx="2"/>
          </p:nvPr>
        </p:nvSpPr>
        <p:spPr>
          <a:xfrm>
            <a:off x="6172200" y="1825624"/>
            <a:ext cx="5181600" cy="4453255"/>
          </a:xfrm>
          <a:ln w="38100">
            <a:solidFill>
              <a:srgbClr val="FFC000"/>
            </a:solidFill>
          </a:ln>
        </p:spPr>
        <p:txBody>
          <a:bodyPr>
            <a:normAutofit/>
          </a:bodyPr>
          <a:lstStyle/>
          <a:p>
            <a:pPr marL="0" indent="0">
              <a:buNone/>
            </a:pPr>
            <a:r>
              <a:rPr lang="en-GB" dirty="0"/>
              <a:t>Each answer should include:</a:t>
            </a:r>
          </a:p>
          <a:p>
            <a:r>
              <a:rPr lang="en-GB" dirty="0"/>
              <a:t>Use of a primary source.</a:t>
            </a:r>
          </a:p>
          <a:p>
            <a:r>
              <a:rPr lang="en-GB" dirty="0"/>
              <a:t>Use of a secondary source.</a:t>
            </a:r>
          </a:p>
          <a:p>
            <a:r>
              <a:rPr lang="en-GB" dirty="0"/>
              <a:t>Your own writing that tries to answer the question.</a:t>
            </a:r>
          </a:p>
        </p:txBody>
      </p:sp>
      <p:sp>
        <p:nvSpPr>
          <p:cNvPr id="4" name="Rectangle 3">
            <a:extLst>
              <a:ext uri="{FF2B5EF4-FFF2-40B4-BE49-F238E27FC236}">
                <a16:creationId xmlns:a16="http://schemas.microsoft.com/office/drawing/2014/main" id="{DDBC8CDF-1F15-60A6-8BAA-940FE537C6B0}"/>
              </a:ext>
            </a:extLst>
          </p:cNvPr>
          <p:cNvSpPr/>
          <p:nvPr/>
        </p:nvSpPr>
        <p:spPr>
          <a:xfrm>
            <a:off x="-2459" y="-2459"/>
            <a:ext cx="409421" cy="68604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0773795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2">
            <a:extLst>
              <a:ext uri="{FF2B5EF4-FFF2-40B4-BE49-F238E27FC236}">
                <a16:creationId xmlns:a16="http://schemas.microsoft.com/office/drawing/2014/main" id="{F80FB7E5-80D1-B165-3188-0DAACCF6D5DE}"/>
              </a:ext>
            </a:extLst>
          </p:cNvPr>
          <p:cNvPicPr>
            <a:picLocks noGrp="1" noRot="1" noChangeAspect="1" noMove="1" noResize="1" noEditPoints="1" noAdjustHandles="1" noChangeArrowheads="1" noChangeShapeType="1" noCrop="1"/>
          </p:cNvPicPr>
          <p:nvPr/>
        </p:nvPicPr>
        <p:blipFill rotWithShape="1">
          <a:blip r:embed="rId3" cstate="email">
            <a:alphaModFix amt="35000"/>
            <a:extLst>
              <a:ext uri="{BEBA8EAE-BF5A-486C-A8C5-ECC9F3942E4B}">
                <a14:imgProps xmlns:a14="http://schemas.microsoft.com/office/drawing/2010/main">
                  <a14:imgLayer r:embed="rId4">
                    <a14:imgEffect>
                      <a14:saturation sat="0"/>
                    </a14:imgEffect>
                    <a14:imgEffect>
                      <a14:brightnessContrast bright="40000" contrast="20000"/>
                    </a14:imgEffect>
                  </a14:imgLayer>
                </a14:imgProps>
              </a:ext>
              <a:ext uri="{28A0092B-C50C-407E-A947-70E740481C1C}">
                <a14:useLocalDpi xmlns:a14="http://schemas.microsoft.com/office/drawing/2010/main"/>
              </a:ext>
            </a:extLst>
          </a:blip>
          <a:srcRect l="29399" r="11349" b="2228"/>
          <a:stretch/>
        </p:blipFill>
        <p:spPr bwMode="auto">
          <a:xfrm>
            <a:off x="4059049" y="-81032"/>
            <a:ext cx="8132951" cy="7213352"/>
          </a:xfrm>
          <a:custGeom>
            <a:avLst/>
            <a:gdLst/>
            <a:ahLst/>
            <a:cxnLst/>
            <a:rect l="l" t="t" r="r" b="b"/>
            <a:pathLst>
              <a:path w="4000500" h="3413410">
                <a:moveTo>
                  <a:pt x="0" y="0"/>
                </a:moveTo>
                <a:lnTo>
                  <a:pt x="4000500" y="0"/>
                </a:lnTo>
                <a:lnTo>
                  <a:pt x="4000500" y="3330603"/>
                </a:lnTo>
                <a:lnTo>
                  <a:pt x="416174" y="3413410"/>
                </a:lnTo>
                <a:lnTo>
                  <a:pt x="0" y="3408169"/>
                </a:lnTo>
                <a:close/>
              </a:path>
            </a:pathLst>
          </a:cu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3BF02B6-03BD-A8AD-A688-C12720F6293D}"/>
              </a:ext>
            </a:extLst>
          </p:cNvPr>
          <p:cNvSpPr>
            <a:spLocks noGrp="1"/>
          </p:cNvSpPr>
          <p:nvPr>
            <p:ph type="title"/>
          </p:nvPr>
        </p:nvSpPr>
        <p:spPr>
          <a:xfrm>
            <a:off x="686283" y="96476"/>
            <a:ext cx="2899189" cy="4363844"/>
          </a:xfrm>
        </p:spPr>
        <p:txBody>
          <a:bodyPr anchor="t">
            <a:normAutofit/>
          </a:bodyPr>
          <a:lstStyle/>
          <a:p>
            <a:r>
              <a:rPr lang="en-GB" sz="4000" dirty="0">
                <a:solidFill>
                  <a:srgbClr val="FFFFFF"/>
                </a:solidFill>
              </a:rPr>
              <a:t>Ancient Greek &amp; Roman slavery resources</a:t>
            </a:r>
          </a:p>
        </p:txBody>
      </p:sp>
      <p:sp>
        <p:nvSpPr>
          <p:cNvPr id="3" name="Content Placeholder 2">
            <a:extLst>
              <a:ext uri="{FF2B5EF4-FFF2-40B4-BE49-F238E27FC236}">
                <a16:creationId xmlns:a16="http://schemas.microsoft.com/office/drawing/2014/main" id="{A58BEF35-9A23-9059-ED7C-62A3C0755D6B}"/>
              </a:ext>
            </a:extLst>
          </p:cNvPr>
          <p:cNvSpPr>
            <a:spLocks noGrp="1"/>
          </p:cNvSpPr>
          <p:nvPr>
            <p:ph sz="half" idx="1"/>
          </p:nvPr>
        </p:nvSpPr>
        <p:spPr>
          <a:xfrm>
            <a:off x="4425617" y="5715932"/>
            <a:ext cx="3427283" cy="610341"/>
          </a:xfrm>
          <a:ln w="28575">
            <a:noFill/>
          </a:ln>
        </p:spPr>
        <p:txBody>
          <a:bodyPr>
            <a:noAutofit/>
          </a:bodyPr>
          <a:lstStyle/>
          <a:p>
            <a:pPr marL="0" indent="0">
              <a:lnSpc>
                <a:spcPct val="120000"/>
              </a:lnSpc>
              <a:buNone/>
            </a:pPr>
            <a:r>
              <a:rPr lang="en-GB" sz="2000" dirty="0">
                <a:hlinkClick r:id="rId5"/>
              </a:rPr>
              <a:t>Slavery in Ancient Greece</a:t>
            </a:r>
            <a:endParaRPr lang="en-GB" sz="2000" dirty="0"/>
          </a:p>
          <a:p>
            <a:endParaRPr lang="en-GB" sz="2000" dirty="0"/>
          </a:p>
        </p:txBody>
      </p:sp>
      <p:cxnSp>
        <p:nvCxnSpPr>
          <p:cNvPr id="14" name="Straight Connector 13">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89B0DC04-B611-0933-3F8D-ED0A3EADD586}"/>
              </a:ext>
            </a:extLst>
          </p:cNvPr>
          <p:cNvSpPr>
            <a:spLocks noGrp="1"/>
          </p:cNvSpPr>
          <p:nvPr>
            <p:ph sz="half" idx="2"/>
          </p:nvPr>
        </p:nvSpPr>
        <p:spPr>
          <a:xfrm>
            <a:off x="8321719" y="4954680"/>
            <a:ext cx="3197701" cy="896186"/>
          </a:xfrm>
          <a:ln w="28575">
            <a:noFill/>
          </a:ln>
        </p:spPr>
        <p:txBody>
          <a:bodyPr>
            <a:normAutofit/>
          </a:bodyPr>
          <a:lstStyle/>
          <a:p>
            <a:pPr marL="0" indent="0">
              <a:buNone/>
            </a:pPr>
            <a:r>
              <a:rPr lang="en-GB" sz="2000" dirty="0">
                <a:hlinkClick r:id="rId6"/>
              </a:rPr>
              <a:t>Spartacus the Gladiator podcast</a:t>
            </a:r>
            <a:endParaRPr lang="en-GB" sz="2000" dirty="0"/>
          </a:p>
          <a:p>
            <a:endParaRPr lang="en-GB" sz="2000" dirty="0"/>
          </a:p>
        </p:txBody>
      </p:sp>
      <p:sp>
        <p:nvSpPr>
          <p:cNvPr id="9" name="TextBox 8">
            <a:extLst>
              <a:ext uri="{FF2B5EF4-FFF2-40B4-BE49-F238E27FC236}">
                <a16:creationId xmlns:a16="http://schemas.microsoft.com/office/drawing/2014/main" id="{18ABC164-46BC-5045-E1D6-40FA7DF68D29}"/>
              </a:ext>
            </a:extLst>
          </p:cNvPr>
          <p:cNvSpPr txBox="1"/>
          <p:nvPr/>
        </p:nvSpPr>
        <p:spPr>
          <a:xfrm>
            <a:off x="571406" y="3800518"/>
            <a:ext cx="3173107" cy="2308324"/>
          </a:xfrm>
          <a:prstGeom prst="rect">
            <a:avLst/>
          </a:prstGeom>
          <a:noFill/>
        </p:spPr>
        <p:txBody>
          <a:bodyPr wrap="square">
            <a:spAutoFit/>
          </a:bodyPr>
          <a:lstStyle/>
          <a:p>
            <a:r>
              <a:rPr lang="en-GB" dirty="0">
                <a:solidFill>
                  <a:schemeClr val="bg1"/>
                </a:solidFill>
                <a:latin typeface="droid-sans"/>
              </a:rPr>
              <a:t>“A free man?—There is no such thing! All men are slaves; some, slaves of money; some, of chance; others are forced, either by mass opinion, or the threatening law, to act against their nature.”</a:t>
            </a:r>
          </a:p>
          <a:p>
            <a:r>
              <a:rPr lang="en-GB" dirty="0">
                <a:solidFill>
                  <a:schemeClr val="bg1"/>
                </a:solidFill>
                <a:latin typeface="droid-sans"/>
              </a:rPr>
              <a:t>- Euripides</a:t>
            </a:r>
            <a:endParaRPr lang="en-GB" sz="1800" dirty="0">
              <a:solidFill>
                <a:schemeClr val="bg1"/>
              </a:solidFill>
            </a:endParaRPr>
          </a:p>
        </p:txBody>
      </p:sp>
      <p:pic>
        <p:nvPicPr>
          <p:cNvPr id="15" name="Graphic 14" descr="Podcast with solid fill">
            <a:extLst>
              <a:ext uri="{FF2B5EF4-FFF2-40B4-BE49-F238E27FC236}">
                <a16:creationId xmlns:a16="http://schemas.microsoft.com/office/drawing/2014/main" id="{F5494D36-5AB4-6AF9-3834-F78E7FE5FFEA}"/>
              </a:ext>
            </a:extLst>
          </p:cNvPr>
          <p:cNvPicPr>
            <a:picLocks noGrp="1" noRot="1" noChangeAspect="1" noMove="1" noResize="1" noEditPoints="1" noAdjustHandles="1" noChangeArrowheads="1" noChangeShapeType="1" noCrop="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8313224" y="3731571"/>
            <a:ext cx="914400" cy="914400"/>
          </a:xfrm>
          <a:prstGeom prst="rect">
            <a:avLst/>
          </a:prstGeom>
        </p:spPr>
      </p:pic>
      <p:pic>
        <p:nvPicPr>
          <p:cNvPr id="16" name="Graphic 15" descr="Newspaper with solid fill">
            <a:extLst>
              <a:ext uri="{FF2B5EF4-FFF2-40B4-BE49-F238E27FC236}">
                <a16:creationId xmlns:a16="http://schemas.microsoft.com/office/drawing/2014/main" id="{CE0FFDE5-86C9-D746-D6AD-7611A3D43314}"/>
              </a:ext>
            </a:extLst>
          </p:cNvPr>
          <p:cNvPicPr>
            <a:picLocks noGrp="1" noRot="1" noChangeAspect="1" noMove="1" noResize="1" noEditPoints="1" noAdjustHandles="1" noChangeArrowheads="1" noChangeShapeType="1" noCrop="1"/>
          </p:cNvPicPr>
          <p:nvPr/>
        </p:nvPicPr>
        <p:blipFill>
          <a:blip r:embed="rId9" cstate="print">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4317320" y="330822"/>
            <a:ext cx="914400" cy="914400"/>
          </a:xfrm>
          <a:prstGeom prst="rect">
            <a:avLst/>
          </a:prstGeom>
        </p:spPr>
      </p:pic>
      <p:pic>
        <p:nvPicPr>
          <p:cNvPr id="6" name="Graphic 5" descr="Television with solid fill">
            <a:extLst>
              <a:ext uri="{FF2B5EF4-FFF2-40B4-BE49-F238E27FC236}">
                <a16:creationId xmlns:a16="http://schemas.microsoft.com/office/drawing/2014/main" id="{BBF8A30A-C21C-1F4F-5223-49F01214FA12}"/>
              </a:ext>
            </a:extLst>
          </p:cNvPr>
          <p:cNvPicPr>
            <a:picLocks noChangeAspect="1"/>
          </p:cNvPicPr>
          <p:nvPr/>
        </p:nvPicPr>
        <p:blipFill>
          <a:blip r:embed="rId11" cstate="print">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4343246" y="4801532"/>
            <a:ext cx="914400" cy="914400"/>
          </a:xfrm>
          <a:prstGeom prst="rect">
            <a:avLst/>
          </a:prstGeom>
        </p:spPr>
      </p:pic>
      <p:pic>
        <p:nvPicPr>
          <p:cNvPr id="11" name="Graphic 10" descr="Images with solid fill">
            <a:extLst>
              <a:ext uri="{FF2B5EF4-FFF2-40B4-BE49-F238E27FC236}">
                <a16:creationId xmlns:a16="http://schemas.microsoft.com/office/drawing/2014/main" id="{6592F5D7-D4D7-223F-FFB6-122F657AE3B7}"/>
              </a:ext>
            </a:extLst>
          </p:cNvPr>
          <p:cNvPicPr>
            <a:picLocks noGrp="1" noRot="1" noChangeAspect="1" noMove="1" noResize="1" noEditPoints="1" noAdjustHandles="1" noChangeArrowheads="1" noChangeShapeType="1" noCrop="1"/>
          </p:cNvPicPr>
          <p:nvPr/>
        </p:nvPicPr>
        <p:blipFill>
          <a:blip r:embed="rId13" cstate="print">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8313224" y="330822"/>
            <a:ext cx="914400" cy="914400"/>
          </a:xfrm>
          <a:prstGeom prst="rect">
            <a:avLst/>
          </a:prstGeom>
        </p:spPr>
      </p:pic>
      <p:sp>
        <p:nvSpPr>
          <p:cNvPr id="17" name="Rectangle 16">
            <a:extLst>
              <a:ext uri="{FF2B5EF4-FFF2-40B4-BE49-F238E27FC236}">
                <a16:creationId xmlns:a16="http://schemas.microsoft.com/office/drawing/2014/main" id="{EC1C19F8-75F1-7AE4-0373-ABA50A27D1DE}"/>
              </a:ext>
            </a:extLst>
          </p:cNvPr>
          <p:cNvSpPr/>
          <p:nvPr/>
        </p:nvSpPr>
        <p:spPr>
          <a:xfrm>
            <a:off x="-2459" y="-2459"/>
            <a:ext cx="409421" cy="68604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Content Placeholder 2">
            <a:extLst>
              <a:ext uri="{FF2B5EF4-FFF2-40B4-BE49-F238E27FC236}">
                <a16:creationId xmlns:a16="http://schemas.microsoft.com/office/drawing/2014/main" id="{B0387922-9E5C-1E75-EDB3-BF1CA55580A8}"/>
              </a:ext>
            </a:extLst>
          </p:cNvPr>
          <p:cNvSpPr txBox="1">
            <a:spLocks/>
          </p:cNvSpPr>
          <p:nvPr/>
        </p:nvSpPr>
        <p:spPr>
          <a:xfrm>
            <a:off x="4343246" y="1241872"/>
            <a:ext cx="3464819" cy="3258963"/>
          </a:xfrm>
          <a:prstGeom prst="rect">
            <a:avLst/>
          </a:prstGeom>
          <a:ln w="38100">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GB" sz="2000" dirty="0">
                <a:hlinkClick r:id="rId15"/>
              </a:rPr>
              <a:t>Main article</a:t>
            </a:r>
            <a:endParaRPr lang="en-GB" sz="2000" dirty="0"/>
          </a:p>
          <a:p>
            <a:pPr marL="0" indent="0">
              <a:lnSpc>
                <a:spcPct val="120000"/>
              </a:lnSpc>
              <a:buNone/>
            </a:pPr>
            <a:endParaRPr lang="en-GB" sz="2000" dirty="0"/>
          </a:p>
          <a:p>
            <a:pPr marL="0" indent="0">
              <a:lnSpc>
                <a:spcPct val="120000"/>
              </a:lnSpc>
              <a:buNone/>
            </a:pPr>
            <a:r>
              <a:rPr lang="en-GB" sz="2000" dirty="0">
                <a:hlinkClick r:id="rId16"/>
              </a:rPr>
              <a:t>Slavery in ancient Rome: how important were enslaved people to Roman society?</a:t>
            </a:r>
            <a:endParaRPr lang="en-GB" sz="2000" dirty="0"/>
          </a:p>
          <a:p>
            <a:pPr marL="0" indent="0">
              <a:lnSpc>
                <a:spcPct val="120000"/>
              </a:lnSpc>
              <a:buNone/>
            </a:pPr>
            <a:endParaRPr lang="en-GB" sz="2000" dirty="0"/>
          </a:p>
          <a:p>
            <a:pPr marL="0" indent="0">
              <a:lnSpc>
                <a:spcPct val="120000"/>
              </a:lnSpc>
              <a:buNone/>
            </a:pPr>
            <a:r>
              <a:rPr lang="en-GB" sz="2000" dirty="0">
                <a:hlinkClick r:id="rId17"/>
              </a:rPr>
              <a:t>The Principles of Slavery in Ancient Greece</a:t>
            </a:r>
            <a:endParaRPr lang="en-GB" sz="2000" dirty="0"/>
          </a:p>
        </p:txBody>
      </p:sp>
      <p:sp>
        <p:nvSpPr>
          <p:cNvPr id="19" name="TextBox 18">
            <a:extLst>
              <a:ext uri="{FF2B5EF4-FFF2-40B4-BE49-F238E27FC236}">
                <a16:creationId xmlns:a16="http://schemas.microsoft.com/office/drawing/2014/main" id="{506F6F67-656B-F7FE-63B1-85F6398CF869}"/>
              </a:ext>
            </a:extLst>
          </p:cNvPr>
          <p:cNvSpPr txBox="1"/>
          <p:nvPr/>
        </p:nvSpPr>
        <p:spPr>
          <a:xfrm>
            <a:off x="8218449" y="1463579"/>
            <a:ext cx="3241703" cy="1938992"/>
          </a:xfrm>
          <a:prstGeom prst="rect">
            <a:avLst/>
          </a:prstGeom>
          <a:noFill/>
        </p:spPr>
        <p:txBody>
          <a:bodyPr wrap="square">
            <a:spAutoFit/>
          </a:bodyPr>
          <a:lstStyle/>
          <a:p>
            <a:r>
              <a:rPr lang="en-GB" sz="2000" dirty="0">
                <a:hlinkClick r:id="rId18"/>
              </a:rPr>
              <a:t>Primary sources mentioning "slave“</a:t>
            </a:r>
            <a:endParaRPr lang="en-GB" sz="2000" dirty="0"/>
          </a:p>
          <a:p>
            <a:endParaRPr lang="en-GB" sz="2000" dirty="0"/>
          </a:p>
          <a:p>
            <a:r>
              <a:rPr lang="en-GB" sz="2000" dirty="0">
                <a:hlinkClick r:id="rId19"/>
              </a:rPr>
              <a:t>Spartacus Educational article with primary sources</a:t>
            </a:r>
            <a:endParaRPr lang="en-GB" sz="2000" dirty="0"/>
          </a:p>
          <a:p>
            <a:endParaRPr lang="en-GB" sz="2000" dirty="0"/>
          </a:p>
        </p:txBody>
      </p:sp>
    </p:spTree>
    <p:extLst>
      <p:ext uri="{BB962C8B-B14F-4D97-AF65-F5344CB8AC3E}">
        <p14:creationId xmlns:p14="http://schemas.microsoft.com/office/powerpoint/2010/main" val="25338462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918E366-F642-DB19-F593-50579857B4E0}"/>
              </a:ext>
            </a:extLst>
          </p:cNvPr>
          <p:cNvPicPr>
            <a:picLocks noGrp="1" noRot="1" noChangeAspect="1" noMove="1" noResize="1" noEditPoints="1" noAdjustHandles="1" noChangeArrowheads="1" noChangeShapeType="1" noCrop="1"/>
          </p:cNvPicPr>
          <p:nvPr/>
        </p:nvPicPr>
        <p:blipFill>
          <a:blip r:embed="rId3">
            <a:alphaModFix amt="20000"/>
          </a:blip>
          <a:stretch>
            <a:fillRect/>
          </a:stretch>
        </p:blipFill>
        <p:spPr>
          <a:xfrm>
            <a:off x="4059051" y="0"/>
            <a:ext cx="8132950" cy="6828664"/>
          </a:xfrm>
          <a:prstGeom prst="rect">
            <a:avLst/>
          </a:prstGeom>
        </p:spPr>
      </p:pic>
      <p:sp>
        <p:nvSpPr>
          <p:cNvPr id="12" name="Rectangle 11">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3BF02B6-03BD-A8AD-A688-C12720F6293D}"/>
              </a:ext>
            </a:extLst>
          </p:cNvPr>
          <p:cNvSpPr>
            <a:spLocks noGrp="1"/>
          </p:cNvSpPr>
          <p:nvPr>
            <p:ph type="title"/>
          </p:nvPr>
        </p:nvSpPr>
        <p:spPr>
          <a:xfrm>
            <a:off x="689364" y="141249"/>
            <a:ext cx="2899189" cy="4363844"/>
          </a:xfrm>
        </p:spPr>
        <p:txBody>
          <a:bodyPr anchor="t">
            <a:normAutofit/>
          </a:bodyPr>
          <a:lstStyle/>
          <a:p>
            <a:r>
              <a:rPr lang="en-GB" sz="4000" dirty="0">
                <a:solidFill>
                  <a:srgbClr val="FFFFFF"/>
                </a:solidFill>
              </a:rPr>
              <a:t>Viking slavery resources</a:t>
            </a:r>
          </a:p>
        </p:txBody>
      </p:sp>
      <p:sp>
        <p:nvSpPr>
          <p:cNvPr id="3" name="Content Placeholder 2">
            <a:extLst>
              <a:ext uri="{FF2B5EF4-FFF2-40B4-BE49-F238E27FC236}">
                <a16:creationId xmlns:a16="http://schemas.microsoft.com/office/drawing/2014/main" id="{A58BEF35-9A23-9059-ED7C-62A3C0755D6B}"/>
              </a:ext>
            </a:extLst>
          </p:cNvPr>
          <p:cNvSpPr>
            <a:spLocks noGrp="1"/>
          </p:cNvSpPr>
          <p:nvPr>
            <p:ph sz="half" idx="1"/>
          </p:nvPr>
        </p:nvSpPr>
        <p:spPr>
          <a:xfrm>
            <a:off x="4380855" y="1412489"/>
            <a:ext cx="3427283" cy="3420107"/>
          </a:xfrm>
          <a:ln w="28575">
            <a:noFill/>
          </a:ln>
        </p:spPr>
        <p:txBody>
          <a:bodyPr>
            <a:normAutofit lnSpcReduction="10000"/>
          </a:bodyPr>
          <a:lstStyle/>
          <a:p>
            <a:pPr marL="0" indent="0">
              <a:buNone/>
            </a:pPr>
            <a:r>
              <a:rPr lang="en-GB" sz="2000" dirty="0">
                <a:hlinkClick r:id="rId4"/>
              </a:rPr>
              <a:t>Main article</a:t>
            </a:r>
            <a:endParaRPr lang="en-GB" sz="2000" dirty="0"/>
          </a:p>
          <a:p>
            <a:pPr marL="0" indent="0">
              <a:buNone/>
            </a:pPr>
            <a:endParaRPr lang="en-GB" sz="2000" dirty="0"/>
          </a:p>
          <a:p>
            <a:pPr marL="0" indent="0">
              <a:buNone/>
            </a:pPr>
            <a:r>
              <a:rPr lang="en-GB" sz="2000" dirty="0">
                <a:hlinkClick r:id="rId5"/>
              </a:rPr>
              <a:t>What We Know About Vikings and Slaves</a:t>
            </a:r>
            <a:endParaRPr lang="en-GB" sz="2000" dirty="0"/>
          </a:p>
          <a:p>
            <a:pPr marL="0" indent="0">
              <a:buNone/>
            </a:pPr>
            <a:endParaRPr lang="en-GB" sz="2000" dirty="0"/>
          </a:p>
          <a:p>
            <a:pPr marL="0" indent="0">
              <a:buNone/>
            </a:pPr>
            <a:r>
              <a:rPr lang="en-GB" sz="2000" dirty="0">
                <a:hlinkClick r:id="rId6"/>
              </a:rPr>
              <a:t>Danish museum on Viking slaves</a:t>
            </a:r>
            <a:endParaRPr lang="en-GB" sz="2000" dirty="0"/>
          </a:p>
          <a:p>
            <a:pPr marL="0" indent="0">
              <a:buNone/>
            </a:pPr>
            <a:endParaRPr lang="en-GB" sz="2000" dirty="0"/>
          </a:p>
          <a:p>
            <a:pPr marL="0" indent="0">
              <a:buNone/>
            </a:pPr>
            <a:r>
              <a:rPr lang="en-GB" sz="2000" dirty="0">
                <a:hlinkClick r:id="rId7"/>
              </a:rPr>
              <a:t>Vikings abused and beheaded their slaves</a:t>
            </a:r>
            <a:endParaRPr lang="en-GB" sz="2000" dirty="0"/>
          </a:p>
        </p:txBody>
      </p:sp>
      <p:cxnSp>
        <p:nvCxnSpPr>
          <p:cNvPr id="14" name="Straight Connector 13">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89B0DC04-B611-0933-3F8D-ED0A3EADD586}"/>
              </a:ext>
            </a:extLst>
          </p:cNvPr>
          <p:cNvSpPr>
            <a:spLocks noGrp="1"/>
          </p:cNvSpPr>
          <p:nvPr>
            <p:ph sz="half" idx="2"/>
          </p:nvPr>
        </p:nvSpPr>
        <p:spPr>
          <a:xfrm>
            <a:off x="8451604" y="1412488"/>
            <a:ext cx="3197701" cy="2780437"/>
          </a:xfrm>
          <a:ln w="28575">
            <a:noFill/>
          </a:ln>
        </p:spPr>
        <p:txBody>
          <a:bodyPr>
            <a:normAutofit lnSpcReduction="10000"/>
          </a:bodyPr>
          <a:lstStyle/>
          <a:p>
            <a:pPr marL="0" indent="0">
              <a:buNone/>
            </a:pPr>
            <a:r>
              <a:rPr lang="en-GB" sz="2000" dirty="0">
                <a:hlinkClick r:id="rId8"/>
              </a:rPr>
              <a:t>Written sources for the Viking age</a:t>
            </a:r>
            <a:endParaRPr lang="en-GB" sz="2000" dirty="0"/>
          </a:p>
          <a:p>
            <a:pPr marL="0" indent="0">
              <a:buNone/>
            </a:pPr>
            <a:endParaRPr lang="en-GB" sz="2000" dirty="0"/>
          </a:p>
          <a:p>
            <a:pPr marL="0" indent="0">
              <a:buNone/>
            </a:pPr>
            <a:r>
              <a:rPr lang="en-GB" sz="2000" dirty="0">
                <a:hlinkClick r:id="rId9"/>
              </a:rPr>
              <a:t>More primary sources on a range of Viking history</a:t>
            </a:r>
            <a:endParaRPr lang="en-GB" sz="2000" dirty="0"/>
          </a:p>
          <a:p>
            <a:pPr marL="0" indent="0">
              <a:buNone/>
            </a:pPr>
            <a:endParaRPr lang="en-GB" sz="2000" dirty="0"/>
          </a:p>
          <a:p>
            <a:pPr marL="0" indent="0">
              <a:buNone/>
            </a:pPr>
            <a:r>
              <a:rPr lang="en-GB" sz="2000" dirty="0">
                <a:hlinkClick r:id="rId10"/>
              </a:rPr>
              <a:t>Vikings Primary Sources</a:t>
            </a:r>
            <a:r>
              <a:rPr lang="en-GB" sz="2000" dirty="0"/>
              <a:t> </a:t>
            </a:r>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p:txBody>
      </p:sp>
      <p:sp>
        <p:nvSpPr>
          <p:cNvPr id="9" name="TextBox 8">
            <a:extLst>
              <a:ext uri="{FF2B5EF4-FFF2-40B4-BE49-F238E27FC236}">
                <a16:creationId xmlns:a16="http://schemas.microsoft.com/office/drawing/2014/main" id="{18ABC164-46BC-5045-E1D6-40FA7DF68D29}"/>
              </a:ext>
            </a:extLst>
          </p:cNvPr>
          <p:cNvSpPr txBox="1"/>
          <p:nvPr/>
        </p:nvSpPr>
        <p:spPr>
          <a:xfrm>
            <a:off x="579930" y="4192925"/>
            <a:ext cx="2835655" cy="2031325"/>
          </a:xfrm>
          <a:prstGeom prst="rect">
            <a:avLst/>
          </a:prstGeom>
          <a:noFill/>
        </p:spPr>
        <p:txBody>
          <a:bodyPr wrap="square">
            <a:spAutoFit/>
          </a:bodyPr>
          <a:lstStyle/>
          <a:p>
            <a:r>
              <a:rPr lang="en-GB" sz="1800" b="0" i="0" dirty="0">
                <a:solidFill>
                  <a:schemeClr val="bg1"/>
                </a:solidFill>
                <a:effectLst/>
                <a:latin typeface="droid-sans"/>
              </a:rPr>
              <a:t>“The Vikings were not only slavers, but the kidnapping, sale and forced exploitation of human beings was always a central pillar of their culture.” </a:t>
            </a:r>
          </a:p>
          <a:p>
            <a:r>
              <a:rPr lang="en-GB" dirty="0">
                <a:solidFill>
                  <a:schemeClr val="bg1"/>
                </a:solidFill>
                <a:latin typeface="droid-sans"/>
              </a:rPr>
              <a:t>- </a:t>
            </a:r>
            <a:r>
              <a:rPr lang="en-GB" sz="1800" b="0" i="0" dirty="0">
                <a:solidFill>
                  <a:schemeClr val="bg1"/>
                </a:solidFill>
                <a:effectLst/>
                <a:latin typeface="droid-sans"/>
              </a:rPr>
              <a:t>Professor Neil Price</a:t>
            </a:r>
            <a:endParaRPr lang="en-GB" sz="1800" dirty="0">
              <a:solidFill>
                <a:schemeClr val="bg1"/>
              </a:solidFill>
            </a:endParaRPr>
          </a:p>
        </p:txBody>
      </p:sp>
      <p:pic>
        <p:nvPicPr>
          <p:cNvPr id="11" name="Graphic 10" descr="Podcast with solid fill">
            <a:extLst>
              <a:ext uri="{FF2B5EF4-FFF2-40B4-BE49-F238E27FC236}">
                <a16:creationId xmlns:a16="http://schemas.microsoft.com/office/drawing/2014/main" id="{8A0425FA-B0E5-4873-B6B5-3E0F5E1D83B0}"/>
              </a:ext>
            </a:extLst>
          </p:cNvPr>
          <p:cNvPicPr/>
          <p:nvPr/>
        </p:nvPicPr>
        <p:blipFill>
          <a:blip r:embed="rId11" cstate="print">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8281448" y="4612888"/>
            <a:ext cx="914400" cy="914400"/>
          </a:xfrm>
          <a:prstGeom prst="rect">
            <a:avLst/>
          </a:prstGeom>
        </p:spPr>
      </p:pic>
      <p:pic>
        <p:nvPicPr>
          <p:cNvPr id="13" name="Graphic 12" descr="Newspaper with solid fill">
            <a:extLst>
              <a:ext uri="{FF2B5EF4-FFF2-40B4-BE49-F238E27FC236}">
                <a16:creationId xmlns:a16="http://schemas.microsoft.com/office/drawing/2014/main" id="{5862D5FE-E1B5-2D10-2C1A-6D1301420814}"/>
              </a:ext>
            </a:extLst>
          </p:cNvPr>
          <p:cNvPicPr/>
          <p:nvPr/>
        </p:nvPicPr>
        <p:blipFill>
          <a:blip r:embed="rId13" cstate="print">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4317320" y="330822"/>
            <a:ext cx="914400" cy="914400"/>
          </a:xfrm>
          <a:prstGeom prst="rect">
            <a:avLst/>
          </a:prstGeom>
        </p:spPr>
      </p:pic>
      <p:pic>
        <p:nvPicPr>
          <p:cNvPr id="15" name="Graphic 14" descr="Television with solid fill">
            <a:extLst>
              <a:ext uri="{FF2B5EF4-FFF2-40B4-BE49-F238E27FC236}">
                <a16:creationId xmlns:a16="http://schemas.microsoft.com/office/drawing/2014/main" id="{10D645D0-E2CF-71B6-2A1F-D7397F5E6CBE}"/>
              </a:ext>
            </a:extLst>
          </p:cNvPr>
          <p:cNvPicPr/>
          <p:nvPr/>
        </p:nvPicPr>
        <p:blipFill>
          <a:blip r:embed="rId15" cstate="print">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4440050" y="4861932"/>
            <a:ext cx="914400" cy="914400"/>
          </a:xfrm>
          <a:prstGeom prst="rect">
            <a:avLst/>
          </a:prstGeom>
        </p:spPr>
      </p:pic>
      <p:pic>
        <p:nvPicPr>
          <p:cNvPr id="17" name="Graphic 16" descr="Images with solid fill">
            <a:extLst>
              <a:ext uri="{FF2B5EF4-FFF2-40B4-BE49-F238E27FC236}">
                <a16:creationId xmlns:a16="http://schemas.microsoft.com/office/drawing/2014/main" id="{FC651502-DBE6-B678-825B-B6CBF8EC2626}"/>
              </a:ext>
            </a:extLst>
          </p:cNvPr>
          <p:cNvPicPr/>
          <p:nvPr/>
        </p:nvPicPr>
        <p:blipFill>
          <a:blip r:embed="rId17" cstate="print">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8313224" y="330822"/>
            <a:ext cx="914400" cy="914400"/>
          </a:xfrm>
          <a:prstGeom prst="rect">
            <a:avLst/>
          </a:prstGeom>
        </p:spPr>
      </p:pic>
      <p:sp>
        <p:nvSpPr>
          <p:cNvPr id="18" name="Rectangle 17">
            <a:extLst>
              <a:ext uri="{FF2B5EF4-FFF2-40B4-BE49-F238E27FC236}">
                <a16:creationId xmlns:a16="http://schemas.microsoft.com/office/drawing/2014/main" id="{7BE4645C-5B1D-C838-5CA0-E9729D9FD475}"/>
              </a:ext>
            </a:extLst>
          </p:cNvPr>
          <p:cNvSpPr/>
          <p:nvPr/>
        </p:nvSpPr>
        <p:spPr>
          <a:xfrm>
            <a:off x="-2459" y="-2459"/>
            <a:ext cx="409421" cy="68604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TextBox 18">
            <a:extLst>
              <a:ext uri="{FF2B5EF4-FFF2-40B4-BE49-F238E27FC236}">
                <a16:creationId xmlns:a16="http://schemas.microsoft.com/office/drawing/2014/main" id="{44464226-BAF2-0E91-EDAA-56879133EA06}"/>
              </a:ext>
            </a:extLst>
          </p:cNvPr>
          <p:cNvSpPr txBox="1"/>
          <p:nvPr/>
        </p:nvSpPr>
        <p:spPr>
          <a:xfrm>
            <a:off x="8418539" y="5577919"/>
            <a:ext cx="3193531" cy="707886"/>
          </a:xfrm>
          <a:prstGeom prst="rect">
            <a:avLst/>
          </a:prstGeom>
          <a:noFill/>
          <a:ln w="28575">
            <a:noFill/>
          </a:ln>
        </p:spPr>
        <p:txBody>
          <a:bodyPr wrap="square">
            <a:spAutoFit/>
          </a:bodyPr>
          <a:lstStyle/>
          <a:p>
            <a:pPr marL="0" indent="0">
              <a:buNone/>
            </a:pPr>
            <a:r>
              <a:rPr lang="en-GB" sz="2000" dirty="0">
                <a:hlinkClick r:id="rId19"/>
              </a:rPr>
              <a:t>The Vikings’ Slave Trade podcast</a:t>
            </a:r>
            <a:endParaRPr lang="en-GB" sz="2000" dirty="0"/>
          </a:p>
        </p:txBody>
      </p:sp>
      <p:sp>
        <p:nvSpPr>
          <p:cNvPr id="20" name="TextBox 19">
            <a:extLst>
              <a:ext uri="{FF2B5EF4-FFF2-40B4-BE49-F238E27FC236}">
                <a16:creationId xmlns:a16="http://schemas.microsoft.com/office/drawing/2014/main" id="{29AC1239-0354-2996-03A8-9015940A6CEF}"/>
              </a:ext>
            </a:extLst>
          </p:cNvPr>
          <p:cNvSpPr txBox="1"/>
          <p:nvPr/>
        </p:nvSpPr>
        <p:spPr>
          <a:xfrm>
            <a:off x="4435068" y="5854918"/>
            <a:ext cx="3193531" cy="400110"/>
          </a:xfrm>
          <a:prstGeom prst="rect">
            <a:avLst/>
          </a:prstGeom>
          <a:noFill/>
          <a:ln w="28575">
            <a:noFill/>
          </a:ln>
        </p:spPr>
        <p:txBody>
          <a:bodyPr wrap="square">
            <a:spAutoFit/>
          </a:bodyPr>
          <a:lstStyle/>
          <a:p>
            <a:pPr marL="0" indent="0">
              <a:buNone/>
            </a:pPr>
            <a:r>
              <a:rPr lang="en-GB" sz="2000" dirty="0">
                <a:hlinkClick r:id="rId20"/>
              </a:rPr>
              <a:t>The Viking Slave Trade</a:t>
            </a:r>
            <a:endParaRPr lang="en-GB" sz="2000" dirty="0"/>
          </a:p>
        </p:txBody>
      </p:sp>
    </p:spTree>
    <p:extLst>
      <p:ext uri="{BB962C8B-B14F-4D97-AF65-F5344CB8AC3E}">
        <p14:creationId xmlns:p14="http://schemas.microsoft.com/office/powerpoint/2010/main" val="7650846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C19AE-425B-ECEC-FCAD-AB05AF3F0AFC}"/>
              </a:ext>
            </a:extLst>
          </p:cNvPr>
          <p:cNvSpPr>
            <a:spLocks noGrp="1"/>
          </p:cNvSpPr>
          <p:nvPr>
            <p:ph type="title"/>
          </p:nvPr>
        </p:nvSpPr>
        <p:spPr/>
        <p:txBody>
          <a:bodyPr>
            <a:normAutofit/>
          </a:bodyPr>
          <a:lstStyle/>
          <a:p>
            <a:pPr algn="ctr"/>
            <a:r>
              <a:rPr lang="en-GB" b="1" dirty="0">
                <a:highlight>
                  <a:srgbClr val="FFFF00"/>
                </a:highlight>
                <a:cs typeface="Calibri Light"/>
              </a:rPr>
              <a:t>You should now be able to answer or add to your answers for some of the key questions</a:t>
            </a:r>
            <a:endParaRPr lang="en-GB" b="1" dirty="0">
              <a:highlight>
                <a:srgbClr val="FFFF00"/>
              </a:highlight>
            </a:endParaRPr>
          </a:p>
        </p:txBody>
      </p:sp>
      <p:sp>
        <p:nvSpPr>
          <p:cNvPr id="3" name="Content Placeholder 2">
            <a:extLst>
              <a:ext uri="{FF2B5EF4-FFF2-40B4-BE49-F238E27FC236}">
                <a16:creationId xmlns:a16="http://schemas.microsoft.com/office/drawing/2014/main" id="{B5BF6451-87DF-76B0-E470-C6345CF23884}"/>
              </a:ext>
            </a:extLst>
          </p:cNvPr>
          <p:cNvSpPr>
            <a:spLocks noGrp="1"/>
          </p:cNvSpPr>
          <p:nvPr>
            <p:ph idx="1"/>
          </p:nvPr>
        </p:nvSpPr>
        <p:spPr/>
        <p:txBody>
          <a:bodyPr vert="horz" lIns="91440" tIns="45720" rIns="91440" bIns="45720" rtlCol="0" anchor="t">
            <a:normAutofit/>
          </a:bodyPr>
          <a:lstStyle/>
          <a:p>
            <a:pPr marL="0" indent="0">
              <a:buNone/>
            </a:pPr>
            <a:endParaRPr lang="en-GB" dirty="0">
              <a:cs typeface="Calibri"/>
            </a:endParaRPr>
          </a:p>
        </p:txBody>
      </p:sp>
      <p:sp>
        <p:nvSpPr>
          <p:cNvPr id="6" name="Rectangle: Beveled 5">
            <a:extLst>
              <a:ext uri="{FF2B5EF4-FFF2-40B4-BE49-F238E27FC236}">
                <a16:creationId xmlns:a16="http://schemas.microsoft.com/office/drawing/2014/main" id="{9927487A-2AE8-EF56-B221-B99C339F8159}"/>
              </a:ext>
            </a:extLst>
          </p:cNvPr>
          <p:cNvSpPr/>
          <p:nvPr/>
        </p:nvSpPr>
        <p:spPr>
          <a:xfrm>
            <a:off x="4787174" y="2360547"/>
            <a:ext cx="2617651" cy="2134445"/>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600" dirty="0"/>
              <a:t>How do people become enslaved?</a:t>
            </a:r>
          </a:p>
        </p:txBody>
      </p:sp>
      <p:sp>
        <p:nvSpPr>
          <p:cNvPr id="7" name="Rectangle: Beveled 6">
            <a:extLst>
              <a:ext uri="{FF2B5EF4-FFF2-40B4-BE49-F238E27FC236}">
                <a16:creationId xmlns:a16="http://schemas.microsoft.com/office/drawing/2014/main" id="{1F96B728-2312-00CD-10ED-5339914E9BA6}"/>
              </a:ext>
            </a:extLst>
          </p:cNvPr>
          <p:cNvSpPr/>
          <p:nvPr/>
        </p:nvSpPr>
        <p:spPr>
          <a:xfrm>
            <a:off x="7919806" y="2360546"/>
            <a:ext cx="2617651" cy="2134445"/>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Why does slavery exist?</a:t>
            </a:r>
          </a:p>
        </p:txBody>
      </p:sp>
      <p:sp>
        <p:nvSpPr>
          <p:cNvPr id="8" name="Rectangle: Beveled 7">
            <a:extLst>
              <a:ext uri="{FF2B5EF4-FFF2-40B4-BE49-F238E27FC236}">
                <a16:creationId xmlns:a16="http://schemas.microsoft.com/office/drawing/2014/main" id="{6195ECE1-B486-B153-3B1B-7B2492E7114A}"/>
              </a:ext>
            </a:extLst>
          </p:cNvPr>
          <p:cNvSpPr/>
          <p:nvPr/>
        </p:nvSpPr>
        <p:spPr>
          <a:xfrm>
            <a:off x="4787175" y="4668413"/>
            <a:ext cx="2617651" cy="2134445"/>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When and where did slavery occur in the past?</a:t>
            </a:r>
          </a:p>
        </p:txBody>
      </p:sp>
      <p:sp>
        <p:nvSpPr>
          <p:cNvPr id="9" name="Rectangle: Beveled 8">
            <a:extLst>
              <a:ext uri="{FF2B5EF4-FFF2-40B4-BE49-F238E27FC236}">
                <a16:creationId xmlns:a16="http://schemas.microsoft.com/office/drawing/2014/main" id="{D09CB351-4FDB-DB2F-EAB1-B3077BF49C2E}"/>
              </a:ext>
            </a:extLst>
          </p:cNvPr>
          <p:cNvSpPr/>
          <p:nvPr/>
        </p:nvSpPr>
        <p:spPr>
          <a:xfrm>
            <a:off x="7919806" y="4668413"/>
            <a:ext cx="2617651" cy="2134445"/>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Where does slavery occur in the present day?</a:t>
            </a:r>
          </a:p>
        </p:txBody>
      </p:sp>
      <p:sp>
        <p:nvSpPr>
          <p:cNvPr id="10" name="Rectangle: Beveled 9">
            <a:extLst>
              <a:ext uri="{FF2B5EF4-FFF2-40B4-BE49-F238E27FC236}">
                <a16:creationId xmlns:a16="http://schemas.microsoft.com/office/drawing/2014/main" id="{47ED3CBB-4AC2-F336-A5C7-F6E47DEC40CF}"/>
              </a:ext>
            </a:extLst>
          </p:cNvPr>
          <p:cNvSpPr/>
          <p:nvPr/>
        </p:nvSpPr>
        <p:spPr>
          <a:xfrm>
            <a:off x="1654542" y="2360545"/>
            <a:ext cx="2617651" cy="2134445"/>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What is slavery?</a:t>
            </a:r>
          </a:p>
        </p:txBody>
      </p:sp>
      <p:sp>
        <p:nvSpPr>
          <p:cNvPr id="11" name="Rectangle: Beveled 10">
            <a:extLst>
              <a:ext uri="{FF2B5EF4-FFF2-40B4-BE49-F238E27FC236}">
                <a16:creationId xmlns:a16="http://schemas.microsoft.com/office/drawing/2014/main" id="{ECFAF457-52C9-17D0-E9C0-A3634A6D328D}"/>
              </a:ext>
            </a:extLst>
          </p:cNvPr>
          <p:cNvSpPr/>
          <p:nvPr/>
        </p:nvSpPr>
        <p:spPr>
          <a:xfrm>
            <a:off x="1654542" y="4668412"/>
            <a:ext cx="2617651" cy="2134445"/>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What are the different types of slavery?</a:t>
            </a:r>
          </a:p>
        </p:txBody>
      </p:sp>
      <p:sp>
        <p:nvSpPr>
          <p:cNvPr id="12" name="Rectangle: Beveled 11">
            <a:extLst>
              <a:ext uri="{FF2B5EF4-FFF2-40B4-BE49-F238E27FC236}">
                <a16:creationId xmlns:a16="http://schemas.microsoft.com/office/drawing/2014/main" id="{C91A77E5-B325-D61C-A4DB-2E0F6E454619}"/>
              </a:ext>
            </a:extLst>
          </p:cNvPr>
          <p:cNvSpPr/>
          <p:nvPr/>
        </p:nvSpPr>
        <p:spPr>
          <a:xfrm>
            <a:off x="4787174" y="2361777"/>
            <a:ext cx="2617651" cy="2134445"/>
          </a:xfrm>
          <a:prstGeom prst="bevel">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2600" dirty="0">
                <a:solidFill>
                  <a:schemeClr val="bg1">
                    <a:lumMod val="65000"/>
                  </a:schemeClr>
                </a:solidFill>
              </a:rPr>
              <a:t>How do people become enslaved?</a:t>
            </a:r>
          </a:p>
        </p:txBody>
      </p:sp>
      <p:sp>
        <p:nvSpPr>
          <p:cNvPr id="13" name="Rectangle: Beveled 12">
            <a:extLst>
              <a:ext uri="{FF2B5EF4-FFF2-40B4-BE49-F238E27FC236}">
                <a16:creationId xmlns:a16="http://schemas.microsoft.com/office/drawing/2014/main" id="{E0D8499B-141F-EBC3-2F98-F54FB527185F}"/>
              </a:ext>
            </a:extLst>
          </p:cNvPr>
          <p:cNvSpPr/>
          <p:nvPr/>
        </p:nvSpPr>
        <p:spPr>
          <a:xfrm>
            <a:off x="7919806" y="2361776"/>
            <a:ext cx="2617651" cy="2134445"/>
          </a:xfrm>
          <a:prstGeom prst="bevel">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2800" dirty="0">
                <a:solidFill>
                  <a:schemeClr val="bg1">
                    <a:lumMod val="65000"/>
                  </a:schemeClr>
                </a:solidFill>
              </a:rPr>
              <a:t>Why does slavery exist?</a:t>
            </a:r>
          </a:p>
        </p:txBody>
      </p:sp>
      <p:sp>
        <p:nvSpPr>
          <p:cNvPr id="14" name="Rectangle: Beveled 13">
            <a:extLst>
              <a:ext uri="{FF2B5EF4-FFF2-40B4-BE49-F238E27FC236}">
                <a16:creationId xmlns:a16="http://schemas.microsoft.com/office/drawing/2014/main" id="{D0BF51A2-5B6B-FCC4-CE23-6E92ACCF3748}"/>
              </a:ext>
            </a:extLst>
          </p:cNvPr>
          <p:cNvSpPr/>
          <p:nvPr/>
        </p:nvSpPr>
        <p:spPr>
          <a:xfrm>
            <a:off x="4787175" y="4669643"/>
            <a:ext cx="2617651" cy="2134445"/>
          </a:xfrm>
          <a:prstGeom prst="bevel">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2400" dirty="0">
                <a:solidFill>
                  <a:schemeClr val="bg1">
                    <a:lumMod val="65000"/>
                  </a:schemeClr>
                </a:solidFill>
              </a:rPr>
              <a:t>When and where did slavery occur in the past?</a:t>
            </a:r>
          </a:p>
        </p:txBody>
      </p:sp>
      <p:sp>
        <p:nvSpPr>
          <p:cNvPr id="15" name="Rectangle: Beveled 14">
            <a:extLst>
              <a:ext uri="{FF2B5EF4-FFF2-40B4-BE49-F238E27FC236}">
                <a16:creationId xmlns:a16="http://schemas.microsoft.com/office/drawing/2014/main" id="{D221ACE1-ADB6-595A-F473-B0228186573A}"/>
              </a:ext>
            </a:extLst>
          </p:cNvPr>
          <p:cNvSpPr/>
          <p:nvPr/>
        </p:nvSpPr>
        <p:spPr>
          <a:xfrm>
            <a:off x="7919806" y="4669643"/>
            <a:ext cx="2617651" cy="2134445"/>
          </a:xfrm>
          <a:prstGeom prst="bevel">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2400" dirty="0">
                <a:solidFill>
                  <a:schemeClr val="bg1">
                    <a:lumMod val="65000"/>
                  </a:schemeClr>
                </a:solidFill>
              </a:rPr>
              <a:t>Where does slavery occur in the present day?</a:t>
            </a:r>
          </a:p>
        </p:txBody>
      </p:sp>
      <p:sp>
        <p:nvSpPr>
          <p:cNvPr id="16" name="Rectangle: Beveled 15">
            <a:extLst>
              <a:ext uri="{FF2B5EF4-FFF2-40B4-BE49-F238E27FC236}">
                <a16:creationId xmlns:a16="http://schemas.microsoft.com/office/drawing/2014/main" id="{81C2484E-E73A-2C9C-2F3C-488460415B77}"/>
              </a:ext>
            </a:extLst>
          </p:cNvPr>
          <p:cNvSpPr/>
          <p:nvPr/>
        </p:nvSpPr>
        <p:spPr>
          <a:xfrm>
            <a:off x="1654542" y="2361775"/>
            <a:ext cx="2617651" cy="2134445"/>
          </a:xfrm>
          <a:prstGeom prst="bevel">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3200" dirty="0">
                <a:solidFill>
                  <a:schemeClr val="bg1">
                    <a:lumMod val="65000"/>
                  </a:schemeClr>
                </a:solidFill>
              </a:rPr>
              <a:t>What is slavery?</a:t>
            </a:r>
          </a:p>
        </p:txBody>
      </p:sp>
      <p:sp>
        <p:nvSpPr>
          <p:cNvPr id="17" name="Rectangle: Beveled 16">
            <a:extLst>
              <a:ext uri="{FF2B5EF4-FFF2-40B4-BE49-F238E27FC236}">
                <a16:creationId xmlns:a16="http://schemas.microsoft.com/office/drawing/2014/main" id="{DFD3CBCD-DB20-63C2-90DB-452FA1AD3F63}"/>
              </a:ext>
            </a:extLst>
          </p:cNvPr>
          <p:cNvSpPr/>
          <p:nvPr/>
        </p:nvSpPr>
        <p:spPr>
          <a:xfrm>
            <a:off x="1654542" y="4669642"/>
            <a:ext cx="2617651" cy="2134445"/>
          </a:xfrm>
          <a:prstGeom prst="bevel">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2400" dirty="0">
                <a:solidFill>
                  <a:schemeClr val="bg1">
                    <a:lumMod val="65000"/>
                  </a:schemeClr>
                </a:solidFill>
              </a:rPr>
              <a:t>What are the different types of slavery?</a:t>
            </a:r>
          </a:p>
        </p:txBody>
      </p:sp>
      <p:sp>
        <p:nvSpPr>
          <p:cNvPr id="18" name="Rectangle 17">
            <a:extLst>
              <a:ext uri="{FF2B5EF4-FFF2-40B4-BE49-F238E27FC236}">
                <a16:creationId xmlns:a16="http://schemas.microsoft.com/office/drawing/2014/main" id="{5433669A-510A-5BBC-DE37-6FDAC2C6FAAE}"/>
              </a:ext>
            </a:extLst>
          </p:cNvPr>
          <p:cNvSpPr/>
          <p:nvPr/>
        </p:nvSpPr>
        <p:spPr>
          <a:xfrm>
            <a:off x="-2459" y="-2459"/>
            <a:ext cx="409421" cy="68604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14237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7"/>
                                        </p:tgtEl>
                                      </p:cBhvr>
                                    </p:animEffect>
                                    <p:set>
                                      <p:cBhvr>
                                        <p:cTn id="7" dur="1" fill="hold">
                                          <p:stCondLst>
                                            <p:cond delay="499"/>
                                          </p:stCondLst>
                                        </p:cTn>
                                        <p:tgtEl>
                                          <p:spTgt spid="17"/>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2"/>
                                        </p:tgtEl>
                                      </p:cBhvr>
                                    </p:animEffect>
                                    <p:set>
                                      <p:cBhvr>
                                        <p:cTn id="10" dur="1" fill="hold">
                                          <p:stCondLst>
                                            <p:cond delay="499"/>
                                          </p:stCondLst>
                                        </p:cTn>
                                        <p:tgtEl>
                                          <p:spTgt spid="12"/>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13"/>
                                        </p:tgtEl>
                                      </p:cBhvr>
                                    </p:animEffect>
                                    <p:set>
                                      <p:cBhvr>
                                        <p:cTn id="16"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4C5B2-48F4-13CC-C94D-9D06027AA5F3}"/>
              </a:ext>
            </a:extLst>
          </p:cNvPr>
          <p:cNvSpPr>
            <a:spLocks noGrp="1"/>
          </p:cNvSpPr>
          <p:nvPr>
            <p:ph type="ctrTitle"/>
          </p:nvPr>
        </p:nvSpPr>
        <p:spPr>
          <a:xfrm>
            <a:off x="1524000" y="486258"/>
            <a:ext cx="9144000" cy="954915"/>
          </a:xfrm>
        </p:spPr>
        <p:txBody>
          <a:bodyPr/>
          <a:lstStyle/>
          <a:p>
            <a:r>
              <a:rPr lang="en-GB" dirty="0"/>
              <a:t>The Transatlantic Slave Trade</a:t>
            </a:r>
          </a:p>
        </p:txBody>
      </p:sp>
      <p:sp>
        <p:nvSpPr>
          <p:cNvPr id="5" name="Rectangle 4">
            <a:extLst>
              <a:ext uri="{FF2B5EF4-FFF2-40B4-BE49-F238E27FC236}">
                <a16:creationId xmlns:a16="http://schemas.microsoft.com/office/drawing/2014/main" id="{72C21BE2-85BD-4676-904F-EBE01FADBAD1}"/>
              </a:ext>
            </a:extLst>
          </p:cNvPr>
          <p:cNvSpPr/>
          <p:nvPr/>
        </p:nvSpPr>
        <p:spPr>
          <a:xfrm>
            <a:off x="-2459" y="-2459"/>
            <a:ext cx="409421" cy="6860459"/>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itle 1">
            <a:extLst>
              <a:ext uri="{FF2B5EF4-FFF2-40B4-BE49-F238E27FC236}">
                <a16:creationId xmlns:a16="http://schemas.microsoft.com/office/drawing/2014/main" id="{E348DA76-F4B1-5E4E-5383-B5B88CDC6CD4}"/>
              </a:ext>
            </a:extLst>
          </p:cNvPr>
          <p:cNvSpPr txBox="1">
            <a:spLocks/>
          </p:cNvSpPr>
          <p:nvPr/>
        </p:nvSpPr>
        <p:spPr>
          <a:xfrm>
            <a:off x="1524000" y="3602038"/>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sz="3200" b="1" dirty="0">
              <a:highlight>
                <a:srgbClr val="FFFF00"/>
              </a:highlight>
            </a:endParaRPr>
          </a:p>
        </p:txBody>
      </p:sp>
      <p:sp>
        <p:nvSpPr>
          <p:cNvPr id="7" name="Rectangle: Beveled 6">
            <a:extLst>
              <a:ext uri="{FF2B5EF4-FFF2-40B4-BE49-F238E27FC236}">
                <a16:creationId xmlns:a16="http://schemas.microsoft.com/office/drawing/2014/main" id="{2D8588F7-BEAC-1187-D822-82A04EA4B625}"/>
              </a:ext>
            </a:extLst>
          </p:cNvPr>
          <p:cNvSpPr/>
          <p:nvPr/>
        </p:nvSpPr>
        <p:spPr>
          <a:xfrm>
            <a:off x="4787174" y="2360547"/>
            <a:ext cx="2617651" cy="2134445"/>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600" dirty="0"/>
              <a:t>How do people become enslaved?</a:t>
            </a:r>
          </a:p>
        </p:txBody>
      </p:sp>
      <p:sp>
        <p:nvSpPr>
          <p:cNvPr id="8" name="Rectangle: Beveled 7">
            <a:extLst>
              <a:ext uri="{FF2B5EF4-FFF2-40B4-BE49-F238E27FC236}">
                <a16:creationId xmlns:a16="http://schemas.microsoft.com/office/drawing/2014/main" id="{C3F00F91-179D-45D2-A1B1-50335BDA5BEB}"/>
              </a:ext>
            </a:extLst>
          </p:cNvPr>
          <p:cNvSpPr/>
          <p:nvPr/>
        </p:nvSpPr>
        <p:spPr>
          <a:xfrm>
            <a:off x="7919806" y="2360546"/>
            <a:ext cx="2617651" cy="2134445"/>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Why does slavery exist?</a:t>
            </a:r>
          </a:p>
        </p:txBody>
      </p:sp>
      <p:sp>
        <p:nvSpPr>
          <p:cNvPr id="9" name="Rectangle: Beveled 8">
            <a:extLst>
              <a:ext uri="{FF2B5EF4-FFF2-40B4-BE49-F238E27FC236}">
                <a16:creationId xmlns:a16="http://schemas.microsoft.com/office/drawing/2014/main" id="{B605F5A9-094F-8132-0FEC-0A6173050A98}"/>
              </a:ext>
            </a:extLst>
          </p:cNvPr>
          <p:cNvSpPr/>
          <p:nvPr/>
        </p:nvSpPr>
        <p:spPr>
          <a:xfrm>
            <a:off x="4787175" y="4668413"/>
            <a:ext cx="2617651" cy="2134445"/>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When and where did slavery occur in the past?</a:t>
            </a:r>
          </a:p>
        </p:txBody>
      </p:sp>
      <p:sp>
        <p:nvSpPr>
          <p:cNvPr id="10" name="Rectangle: Beveled 9">
            <a:extLst>
              <a:ext uri="{FF2B5EF4-FFF2-40B4-BE49-F238E27FC236}">
                <a16:creationId xmlns:a16="http://schemas.microsoft.com/office/drawing/2014/main" id="{BA0FBC9A-4D95-8EEF-DCEE-B527ACAEB6A4}"/>
              </a:ext>
            </a:extLst>
          </p:cNvPr>
          <p:cNvSpPr/>
          <p:nvPr/>
        </p:nvSpPr>
        <p:spPr>
          <a:xfrm>
            <a:off x="7919806" y="4668413"/>
            <a:ext cx="2617651" cy="2134445"/>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Where does slavery occur in the present day?</a:t>
            </a:r>
          </a:p>
        </p:txBody>
      </p:sp>
      <p:sp>
        <p:nvSpPr>
          <p:cNvPr id="11" name="Rectangle: Beveled 10">
            <a:extLst>
              <a:ext uri="{FF2B5EF4-FFF2-40B4-BE49-F238E27FC236}">
                <a16:creationId xmlns:a16="http://schemas.microsoft.com/office/drawing/2014/main" id="{31F4489C-FB63-9B8C-F97E-0F0E3E659888}"/>
              </a:ext>
            </a:extLst>
          </p:cNvPr>
          <p:cNvSpPr/>
          <p:nvPr/>
        </p:nvSpPr>
        <p:spPr>
          <a:xfrm>
            <a:off x="1654542" y="2360545"/>
            <a:ext cx="2617651" cy="2134445"/>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What is slavery?</a:t>
            </a:r>
          </a:p>
        </p:txBody>
      </p:sp>
      <p:sp>
        <p:nvSpPr>
          <p:cNvPr id="12" name="Rectangle: Beveled 11">
            <a:extLst>
              <a:ext uri="{FF2B5EF4-FFF2-40B4-BE49-F238E27FC236}">
                <a16:creationId xmlns:a16="http://schemas.microsoft.com/office/drawing/2014/main" id="{9F7C215A-5CE7-8E05-3ACD-9E9B34E6C6C1}"/>
              </a:ext>
            </a:extLst>
          </p:cNvPr>
          <p:cNvSpPr/>
          <p:nvPr/>
        </p:nvSpPr>
        <p:spPr>
          <a:xfrm>
            <a:off x="1654542" y="4668412"/>
            <a:ext cx="2617651" cy="2134445"/>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What are the different types of slavery?</a:t>
            </a:r>
          </a:p>
        </p:txBody>
      </p:sp>
      <p:sp>
        <p:nvSpPr>
          <p:cNvPr id="13" name="Rectangle: Beveled 12">
            <a:extLst>
              <a:ext uri="{FF2B5EF4-FFF2-40B4-BE49-F238E27FC236}">
                <a16:creationId xmlns:a16="http://schemas.microsoft.com/office/drawing/2014/main" id="{91674B43-53BA-B49E-F66F-009F95142DC8}"/>
              </a:ext>
            </a:extLst>
          </p:cNvPr>
          <p:cNvSpPr/>
          <p:nvPr/>
        </p:nvSpPr>
        <p:spPr>
          <a:xfrm>
            <a:off x="4787174" y="2361777"/>
            <a:ext cx="2617651" cy="2134445"/>
          </a:xfrm>
          <a:prstGeom prst="bevel">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2600" dirty="0">
                <a:solidFill>
                  <a:schemeClr val="bg1">
                    <a:lumMod val="65000"/>
                  </a:schemeClr>
                </a:solidFill>
              </a:rPr>
              <a:t>How do people become enslaved?</a:t>
            </a:r>
          </a:p>
        </p:txBody>
      </p:sp>
      <p:sp>
        <p:nvSpPr>
          <p:cNvPr id="14" name="Rectangle: Beveled 13">
            <a:extLst>
              <a:ext uri="{FF2B5EF4-FFF2-40B4-BE49-F238E27FC236}">
                <a16:creationId xmlns:a16="http://schemas.microsoft.com/office/drawing/2014/main" id="{66BA7FDB-7FC0-DCCC-C122-EEAA06189189}"/>
              </a:ext>
            </a:extLst>
          </p:cNvPr>
          <p:cNvSpPr/>
          <p:nvPr/>
        </p:nvSpPr>
        <p:spPr>
          <a:xfrm>
            <a:off x="7919806" y="2361776"/>
            <a:ext cx="2617651" cy="2134445"/>
          </a:xfrm>
          <a:prstGeom prst="bevel">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2800" dirty="0">
                <a:solidFill>
                  <a:schemeClr val="bg1">
                    <a:lumMod val="65000"/>
                  </a:schemeClr>
                </a:solidFill>
              </a:rPr>
              <a:t>Why does slavery exist?</a:t>
            </a:r>
          </a:p>
        </p:txBody>
      </p:sp>
      <p:sp>
        <p:nvSpPr>
          <p:cNvPr id="15" name="Rectangle: Beveled 14">
            <a:extLst>
              <a:ext uri="{FF2B5EF4-FFF2-40B4-BE49-F238E27FC236}">
                <a16:creationId xmlns:a16="http://schemas.microsoft.com/office/drawing/2014/main" id="{23EB7355-F18E-A216-09CE-ABD14960BFC4}"/>
              </a:ext>
            </a:extLst>
          </p:cNvPr>
          <p:cNvSpPr/>
          <p:nvPr/>
        </p:nvSpPr>
        <p:spPr>
          <a:xfrm>
            <a:off x="4787175" y="4669643"/>
            <a:ext cx="2617651" cy="2134445"/>
          </a:xfrm>
          <a:prstGeom prst="bevel">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2400" dirty="0">
                <a:solidFill>
                  <a:schemeClr val="bg1">
                    <a:lumMod val="65000"/>
                  </a:schemeClr>
                </a:solidFill>
              </a:rPr>
              <a:t>When and where did slavery occur in the past?</a:t>
            </a:r>
          </a:p>
        </p:txBody>
      </p:sp>
      <p:sp>
        <p:nvSpPr>
          <p:cNvPr id="16" name="Rectangle: Beveled 15">
            <a:extLst>
              <a:ext uri="{FF2B5EF4-FFF2-40B4-BE49-F238E27FC236}">
                <a16:creationId xmlns:a16="http://schemas.microsoft.com/office/drawing/2014/main" id="{22138999-D84D-4CB3-E96B-E01E0B19365A}"/>
              </a:ext>
            </a:extLst>
          </p:cNvPr>
          <p:cNvSpPr/>
          <p:nvPr/>
        </p:nvSpPr>
        <p:spPr>
          <a:xfrm>
            <a:off x="7919806" y="4669643"/>
            <a:ext cx="2617651" cy="2134445"/>
          </a:xfrm>
          <a:prstGeom prst="bevel">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2400" dirty="0">
                <a:solidFill>
                  <a:schemeClr val="bg1">
                    <a:lumMod val="65000"/>
                  </a:schemeClr>
                </a:solidFill>
              </a:rPr>
              <a:t>Where does slavery occur in the present day?</a:t>
            </a:r>
          </a:p>
        </p:txBody>
      </p:sp>
      <p:sp>
        <p:nvSpPr>
          <p:cNvPr id="17" name="Rectangle: Beveled 16">
            <a:extLst>
              <a:ext uri="{FF2B5EF4-FFF2-40B4-BE49-F238E27FC236}">
                <a16:creationId xmlns:a16="http://schemas.microsoft.com/office/drawing/2014/main" id="{D26C747D-54A0-EB78-F4D2-C2A0B0E35667}"/>
              </a:ext>
            </a:extLst>
          </p:cNvPr>
          <p:cNvSpPr/>
          <p:nvPr/>
        </p:nvSpPr>
        <p:spPr>
          <a:xfrm>
            <a:off x="1654542" y="2317588"/>
            <a:ext cx="2617651" cy="2134445"/>
          </a:xfrm>
          <a:prstGeom prst="bevel">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3200" dirty="0">
                <a:solidFill>
                  <a:schemeClr val="bg1">
                    <a:lumMod val="65000"/>
                  </a:schemeClr>
                </a:solidFill>
              </a:rPr>
              <a:t>What is slavery?</a:t>
            </a:r>
          </a:p>
        </p:txBody>
      </p:sp>
      <p:sp>
        <p:nvSpPr>
          <p:cNvPr id="18" name="Rectangle: Beveled 17">
            <a:extLst>
              <a:ext uri="{FF2B5EF4-FFF2-40B4-BE49-F238E27FC236}">
                <a16:creationId xmlns:a16="http://schemas.microsoft.com/office/drawing/2014/main" id="{E248DEBD-8B27-2672-A35D-D03EA6527F58}"/>
              </a:ext>
            </a:extLst>
          </p:cNvPr>
          <p:cNvSpPr/>
          <p:nvPr/>
        </p:nvSpPr>
        <p:spPr>
          <a:xfrm>
            <a:off x="1654542" y="4669642"/>
            <a:ext cx="2617651" cy="2134445"/>
          </a:xfrm>
          <a:prstGeom prst="bevel">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2400" dirty="0">
                <a:solidFill>
                  <a:schemeClr val="bg1">
                    <a:lumMod val="65000"/>
                  </a:schemeClr>
                </a:solidFill>
              </a:rPr>
              <a:t>What are the different types of slavery?</a:t>
            </a:r>
          </a:p>
        </p:txBody>
      </p:sp>
    </p:spTree>
    <p:extLst>
      <p:ext uri="{BB962C8B-B14F-4D97-AF65-F5344CB8AC3E}">
        <p14:creationId xmlns:p14="http://schemas.microsoft.com/office/powerpoint/2010/main" val="2846126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7"/>
                                        </p:tgtEl>
                                      </p:cBhvr>
                                    </p:animEffect>
                                    <p:set>
                                      <p:cBhvr>
                                        <p:cTn id="7" dur="1" fill="hold">
                                          <p:stCondLst>
                                            <p:cond delay="499"/>
                                          </p:stCondLst>
                                        </p:cTn>
                                        <p:tgtEl>
                                          <p:spTgt spid="17"/>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3"/>
                                        </p:tgtEl>
                                      </p:cBhvr>
                                    </p:animEffect>
                                    <p:set>
                                      <p:cBhvr>
                                        <p:cTn id="10" dur="1" fill="hold">
                                          <p:stCondLst>
                                            <p:cond delay="499"/>
                                          </p:stCondLst>
                                        </p:cTn>
                                        <p:tgtEl>
                                          <p:spTgt spid="13"/>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18"/>
                                        </p:tgtEl>
                                      </p:cBhvr>
                                    </p:animEffect>
                                    <p:set>
                                      <p:cBhvr>
                                        <p:cTn id="16" dur="1" fill="hold">
                                          <p:stCondLst>
                                            <p:cond delay="499"/>
                                          </p:stCondLst>
                                        </p:cTn>
                                        <p:tgtEl>
                                          <p:spTgt spid="18"/>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15"/>
                                        </p:tgtEl>
                                      </p:cBhvr>
                                    </p:animEffect>
                                    <p:set>
                                      <p:cBhvr>
                                        <p:cTn id="19"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7" grpId="0" animBg="1"/>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ACA8C0-CB4F-635F-F205-A3490CDC03B4}"/>
              </a:ext>
            </a:extLst>
          </p:cNvPr>
          <p:cNvSpPr>
            <a:spLocks noGrp="1"/>
          </p:cNvSpPr>
          <p:nvPr>
            <p:ph idx="1"/>
          </p:nvPr>
        </p:nvSpPr>
        <p:spPr>
          <a:xfrm>
            <a:off x="553063" y="316215"/>
            <a:ext cx="10895597" cy="4351338"/>
          </a:xfrm>
        </p:spPr>
        <p:txBody>
          <a:bodyPr/>
          <a:lstStyle/>
          <a:p>
            <a:pPr marL="0" indent="0">
              <a:buNone/>
            </a:pPr>
            <a:r>
              <a:rPr lang="en-GB" dirty="0"/>
              <a:t>The Transatlantic Slave Trade involved the trade between the continents of Europe, Africa, and North &amp; South America</a:t>
            </a:r>
            <a:r>
              <a:rPr lang="en-GB" dirty="0">
                <a:solidFill>
                  <a:srgbClr val="FF0000"/>
                </a:solidFill>
              </a:rPr>
              <a:t>n</a:t>
            </a:r>
            <a:r>
              <a:rPr lang="en-GB" dirty="0"/>
              <a:t>.</a:t>
            </a:r>
          </a:p>
          <a:p>
            <a:pPr marL="0" indent="0">
              <a:buNone/>
            </a:pPr>
            <a:endParaRPr lang="en-GB" dirty="0"/>
          </a:p>
          <a:p>
            <a:pPr marL="0" indent="0">
              <a:buNone/>
            </a:pPr>
            <a:endParaRPr lang="en-GB" dirty="0"/>
          </a:p>
        </p:txBody>
      </p:sp>
      <p:sp>
        <p:nvSpPr>
          <p:cNvPr id="4" name="Rectangle 3">
            <a:extLst>
              <a:ext uri="{FF2B5EF4-FFF2-40B4-BE49-F238E27FC236}">
                <a16:creationId xmlns:a16="http://schemas.microsoft.com/office/drawing/2014/main" id="{08C08762-D62F-43A2-A13D-560685D09931}"/>
              </a:ext>
            </a:extLst>
          </p:cNvPr>
          <p:cNvSpPr/>
          <p:nvPr/>
        </p:nvSpPr>
        <p:spPr>
          <a:xfrm>
            <a:off x="-2459" y="-2459"/>
            <a:ext cx="409421" cy="6860459"/>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t>
            </a:r>
          </a:p>
        </p:txBody>
      </p:sp>
      <p:pic>
        <p:nvPicPr>
          <p:cNvPr id="6" name="Graphic 5" descr="Europe with solid fill">
            <a:extLst>
              <a:ext uri="{FF2B5EF4-FFF2-40B4-BE49-F238E27FC236}">
                <a16:creationId xmlns:a16="http://schemas.microsoft.com/office/drawing/2014/main" id="{FCD583D9-7726-C491-5C29-A5A337B5CCF7}"/>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60100" y="1420048"/>
            <a:ext cx="2561303" cy="2561303"/>
          </a:xfrm>
          <a:prstGeom prst="rect">
            <a:avLst/>
          </a:prstGeom>
        </p:spPr>
      </p:pic>
      <p:pic>
        <p:nvPicPr>
          <p:cNvPr id="8" name="Graphic 7" descr="Africa with solid fill">
            <a:extLst>
              <a:ext uri="{FF2B5EF4-FFF2-40B4-BE49-F238E27FC236}">
                <a16:creationId xmlns:a16="http://schemas.microsoft.com/office/drawing/2014/main" id="{717ACA08-1C0B-1FBF-6035-8DED90F75204}"/>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760099" y="3411794"/>
            <a:ext cx="2561303" cy="2561303"/>
          </a:xfrm>
          <a:prstGeom prst="rect">
            <a:avLst/>
          </a:prstGeom>
        </p:spPr>
      </p:pic>
      <p:pic>
        <p:nvPicPr>
          <p:cNvPr id="10" name="Graphic 9" descr="South America with solid fill">
            <a:extLst>
              <a:ext uri="{FF2B5EF4-FFF2-40B4-BE49-F238E27FC236}">
                <a16:creationId xmlns:a16="http://schemas.microsoft.com/office/drawing/2014/main" id="{E96BF15F-4153-B6E1-7BFE-2DD0183219D7}"/>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813551" y="4103583"/>
            <a:ext cx="2561303" cy="2561303"/>
          </a:xfrm>
          <a:prstGeom prst="rect">
            <a:avLst/>
          </a:prstGeom>
        </p:spPr>
      </p:pic>
      <p:pic>
        <p:nvPicPr>
          <p:cNvPr id="12" name="Graphic 11" descr="North America with solid fill">
            <a:extLst>
              <a:ext uri="{FF2B5EF4-FFF2-40B4-BE49-F238E27FC236}">
                <a16:creationId xmlns:a16="http://schemas.microsoft.com/office/drawing/2014/main" id="{9568DCE1-E898-66B4-00A7-95E53EA27CA3}"/>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2736126" y="1665337"/>
            <a:ext cx="3316243" cy="3316243"/>
          </a:xfrm>
          <a:prstGeom prst="rect">
            <a:avLst/>
          </a:prstGeom>
        </p:spPr>
      </p:pic>
      <p:sp>
        <p:nvSpPr>
          <p:cNvPr id="14" name="TextBox 13">
            <a:extLst>
              <a:ext uri="{FF2B5EF4-FFF2-40B4-BE49-F238E27FC236}">
                <a16:creationId xmlns:a16="http://schemas.microsoft.com/office/drawing/2014/main" id="{1CE0C177-B0D6-AEA3-7030-175B3F0FEAAD}"/>
              </a:ext>
            </a:extLst>
          </p:cNvPr>
          <p:cNvSpPr txBox="1"/>
          <p:nvPr/>
        </p:nvSpPr>
        <p:spPr>
          <a:xfrm>
            <a:off x="8524568" y="1949703"/>
            <a:ext cx="3114368" cy="3970318"/>
          </a:xfrm>
          <a:prstGeom prst="rect">
            <a:avLst/>
          </a:prstGeom>
          <a:noFill/>
        </p:spPr>
        <p:txBody>
          <a:bodyPr wrap="square" rtlCol="0">
            <a:spAutoFit/>
          </a:bodyPr>
          <a:lstStyle/>
          <a:p>
            <a:pPr marL="342900" indent="-342900">
              <a:buAutoNum type="arabicPeriod"/>
            </a:pPr>
            <a:r>
              <a:rPr lang="en-GB" dirty="0"/>
              <a:t>Merchants from </a:t>
            </a:r>
            <a:r>
              <a:rPr lang="en-GB" b="1" dirty="0">
                <a:solidFill>
                  <a:schemeClr val="accent6"/>
                </a:solidFill>
              </a:rPr>
              <a:t>Europe</a:t>
            </a:r>
            <a:r>
              <a:rPr lang="en-GB" dirty="0"/>
              <a:t> went </a:t>
            </a:r>
            <a:r>
              <a:rPr lang="en-GB" dirty="0">
                <a:solidFill>
                  <a:srgbClr val="FF0000"/>
                </a:solidFill>
              </a:rPr>
              <a:t>s</a:t>
            </a:r>
            <a:r>
              <a:rPr lang="en-GB" dirty="0"/>
              <a:t>outh and brought </a:t>
            </a:r>
            <a:r>
              <a:rPr lang="en-GB" b="1" dirty="0">
                <a:solidFill>
                  <a:srgbClr val="FF0000"/>
                </a:solidFill>
              </a:rPr>
              <a:t>African</a:t>
            </a:r>
            <a:r>
              <a:rPr lang="en-GB" dirty="0"/>
              <a:t> tribes cheap goods.</a:t>
            </a:r>
          </a:p>
          <a:p>
            <a:pPr marL="342900" indent="-342900">
              <a:buAutoNum type="arabicPeriod"/>
            </a:pPr>
            <a:endParaRPr lang="en-GB" dirty="0"/>
          </a:p>
          <a:p>
            <a:pPr marL="342900" indent="-342900">
              <a:buAutoNum type="arabicPeriod"/>
            </a:pPr>
            <a:r>
              <a:rPr lang="en-GB" dirty="0"/>
              <a:t>They exchanged these for </a:t>
            </a:r>
            <a:r>
              <a:rPr lang="en-GB" b="1" dirty="0">
                <a:solidFill>
                  <a:srgbClr val="FF0000"/>
                </a:solidFill>
              </a:rPr>
              <a:t>African</a:t>
            </a:r>
            <a:r>
              <a:rPr lang="en-GB" dirty="0"/>
              <a:t> slaves, which</a:t>
            </a:r>
            <a:r>
              <a:rPr lang="en-GB" b="1" dirty="0"/>
              <a:t> </a:t>
            </a:r>
            <a:r>
              <a:rPr lang="en-GB" b="1" dirty="0">
                <a:solidFill>
                  <a:schemeClr val="accent6"/>
                </a:solidFill>
              </a:rPr>
              <a:t>they then transported</a:t>
            </a:r>
            <a:r>
              <a:rPr lang="en-GB" dirty="0"/>
              <a:t> over to the New World – </a:t>
            </a:r>
            <a:r>
              <a:rPr lang="en-GB" b="1" dirty="0">
                <a:solidFill>
                  <a:srgbClr val="FFC000"/>
                </a:solidFill>
              </a:rPr>
              <a:t>North</a:t>
            </a:r>
            <a:r>
              <a:rPr lang="en-GB" dirty="0"/>
              <a:t> and </a:t>
            </a:r>
            <a:r>
              <a:rPr lang="en-GB" b="1" dirty="0">
                <a:solidFill>
                  <a:srgbClr val="0070C0"/>
                </a:solidFill>
              </a:rPr>
              <a:t>South America.</a:t>
            </a:r>
            <a:endParaRPr lang="en-GB" dirty="0"/>
          </a:p>
          <a:p>
            <a:pPr marL="342900" indent="-342900">
              <a:buAutoNum type="arabicPeriod"/>
            </a:pPr>
            <a:r>
              <a:rPr lang="en-GB" dirty="0"/>
              <a:t>The enslaved worked plantations and harvested different products, which were then taken back to </a:t>
            </a:r>
            <a:r>
              <a:rPr lang="en-GB" b="1" dirty="0">
                <a:solidFill>
                  <a:schemeClr val="accent6"/>
                </a:solidFill>
              </a:rPr>
              <a:t>Europe</a:t>
            </a:r>
            <a:r>
              <a:rPr lang="en-GB" dirty="0"/>
              <a:t> and sold.</a:t>
            </a:r>
          </a:p>
        </p:txBody>
      </p:sp>
      <p:pic>
        <p:nvPicPr>
          <p:cNvPr id="16" name="Graphic 15" descr="Europe with solid fill">
            <a:extLst>
              <a:ext uri="{FF2B5EF4-FFF2-40B4-BE49-F238E27FC236}">
                <a16:creationId xmlns:a16="http://schemas.microsoft.com/office/drawing/2014/main" id="{1E1FF63D-91EB-E8ED-EB9D-A57E5D1D9CD9}"/>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5754434" y="1419635"/>
            <a:ext cx="2561303" cy="2561303"/>
          </a:xfrm>
          <a:prstGeom prst="rect">
            <a:avLst/>
          </a:prstGeom>
        </p:spPr>
      </p:pic>
      <p:pic>
        <p:nvPicPr>
          <p:cNvPr id="17" name="Graphic 16" descr="Africa with solid fill">
            <a:extLst>
              <a:ext uri="{FF2B5EF4-FFF2-40B4-BE49-F238E27FC236}">
                <a16:creationId xmlns:a16="http://schemas.microsoft.com/office/drawing/2014/main" id="{591B554C-3C33-DF1C-785E-BECFB9EF664B}"/>
              </a:ext>
            </a:extLst>
          </p:cNvPr>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5760099" y="3423004"/>
            <a:ext cx="2561303" cy="2561303"/>
          </a:xfrm>
          <a:prstGeom prst="rect">
            <a:avLst/>
          </a:prstGeom>
        </p:spPr>
      </p:pic>
      <p:pic>
        <p:nvPicPr>
          <p:cNvPr id="18" name="Graphic 17" descr="South America with solid fill">
            <a:extLst>
              <a:ext uri="{FF2B5EF4-FFF2-40B4-BE49-F238E27FC236}">
                <a16:creationId xmlns:a16="http://schemas.microsoft.com/office/drawing/2014/main" id="{51165ACE-CB0D-39C3-833B-DE3A14D060E6}"/>
              </a:ext>
            </a:extLst>
          </p:cNvPr>
          <p:cNvPicPr>
            <a:picLocks noChangeAspect="1"/>
          </p:cNvPicPr>
          <p:nvPr/>
        </p:nvPicPr>
        <p:blipFill>
          <a:blip r:embed="rId15">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3813550" y="4094896"/>
            <a:ext cx="2561303" cy="2561303"/>
          </a:xfrm>
          <a:prstGeom prst="rect">
            <a:avLst/>
          </a:prstGeom>
        </p:spPr>
      </p:pic>
      <p:pic>
        <p:nvPicPr>
          <p:cNvPr id="19" name="Graphic 18" descr="North America with solid fill">
            <a:extLst>
              <a:ext uri="{FF2B5EF4-FFF2-40B4-BE49-F238E27FC236}">
                <a16:creationId xmlns:a16="http://schemas.microsoft.com/office/drawing/2014/main" id="{EAA25B96-387B-B1D9-EE87-D4A9CFFCD674}"/>
              </a:ext>
            </a:extLst>
          </p:cNvPr>
          <p:cNvPicPr>
            <a:picLocks noChangeAspect="1"/>
          </p:cNvPicPr>
          <p:nvPr/>
        </p:nvPicPr>
        <p:blipFill>
          <a:blip r:embed="rId17">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2727778" y="1665337"/>
            <a:ext cx="3316243" cy="3316243"/>
          </a:xfrm>
          <a:prstGeom prst="rect">
            <a:avLst/>
          </a:prstGeom>
        </p:spPr>
      </p:pic>
      <p:sp>
        <p:nvSpPr>
          <p:cNvPr id="15" name="TextBox 14">
            <a:extLst>
              <a:ext uri="{FF2B5EF4-FFF2-40B4-BE49-F238E27FC236}">
                <a16:creationId xmlns:a16="http://schemas.microsoft.com/office/drawing/2014/main" id="{8A0A7D82-9FD7-E493-5240-2994DE49DDDA}"/>
              </a:ext>
            </a:extLst>
          </p:cNvPr>
          <p:cNvSpPr txBox="1"/>
          <p:nvPr/>
        </p:nvSpPr>
        <p:spPr>
          <a:xfrm>
            <a:off x="648842" y="5341456"/>
            <a:ext cx="3409335" cy="1200329"/>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GB" dirty="0"/>
              <a:t>The enslaved produced raw materials such as:</a:t>
            </a:r>
          </a:p>
          <a:p>
            <a:r>
              <a:rPr lang="en-GB" dirty="0"/>
              <a:t>Cotton	Sugar	Tobacco</a:t>
            </a:r>
          </a:p>
          <a:p>
            <a:r>
              <a:rPr lang="en-GB" dirty="0"/>
              <a:t>Coffee 	Rice	</a:t>
            </a:r>
          </a:p>
        </p:txBody>
      </p:sp>
      <p:cxnSp>
        <p:nvCxnSpPr>
          <p:cNvPr id="21" name="Straight Arrow Connector 20">
            <a:extLst>
              <a:ext uri="{FF2B5EF4-FFF2-40B4-BE49-F238E27FC236}">
                <a16:creationId xmlns:a16="http://schemas.microsoft.com/office/drawing/2014/main" id="{0AEAF03F-5CED-AB51-4532-84EB57E30FAD}"/>
              </a:ext>
            </a:extLst>
          </p:cNvPr>
          <p:cNvCxnSpPr>
            <a:cxnSpLocks/>
          </p:cNvCxnSpPr>
          <p:nvPr/>
        </p:nvCxnSpPr>
        <p:spPr>
          <a:xfrm flipV="1">
            <a:off x="2768225" y="4024049"/>
            <a:ext cx="1738461" cy="6132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010979FE-F281-AF2C-87CD-428675E70B72}"/>
              </a:ext>
            </a:extLst>
          </p:cNvPr>
          <p:cNvSpPr txBox="1"/>
          <p:nvPr/>
        </p:nvSpPr>
        <p:spPr>
          <a:xfrm>
            <a:off x="874314" y="3504252"/>
            <a:ext cx="1831196" cy="1477328"/>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GB" dirty="0"/>
              <a:t>These islands formed the West Indies.</a:t>
            </a:r>
            <a:br>
              <a:rPr lang="en-GB" dirty="0"/>
            </a:br>
            <a:r>
              <a:rPr lang="en-GB" dirty="0"/>
              <a:t>It is now called the Caribbean.</a:t>
            </a:r>
          </a:p>
        </p:txBody>
      </p:sp>
      <p:sp>
        <p:nvSpPr>
          <p:cNvPr id="24" name="TextBox 23">
            <a:extLst>
              <a:ext uri="{FF2B5EF4-FFF2-40B4-BE49-F238E27FC236}">
                <a16:creationId xmlns:a16="http://schemas.microsoft.com/office/drawing/2014/main" id="{4C6278D0-566A-9095-9917-1B8696500348}"/>
              </a:ext>
            </a:extLst>
          </p:cNvPr>
          <p:cNvSpPr txBox="1"/>
          <p:nvPr/>
        </p:nvSpPr>
        <p:spPr>
          <a:xfrm>
            <a:off x="564554" y="2174307"/>
            <a:ext cx="2203774" cy="923330"/>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en-GB" dirty="0"/>
              <a:t>Britain had lots of plantations in the West Indies.</a:t>
            </a:r>
          </a:p>
        </p:txBody>
      </p:sp>
      <p:cxnSp>
        <p:nvCxnSpPr>
          <p:cNvPr id="26" name="Straight Arrow Connector 25">
            <a:extLst>
              <a:ext uri="{FF2B5EF4-FFF2-40B4-BE49-F238E27FC236}">
                <a16:creationId xmlns:a16="http://schemas.microsoft.com/office/drawing/2014/main" id="{0C8B8231-1BCB-324E-4834-2B7C339F973C}"/>
              </a:ext>
            </a:extLst>
          </p:cNvPr>
          <p:cNvCxnSpPr/>
          <p:nvPr/>
        </p:nvCxnSpPr>
        <p:spPr>
          <a:xfrm>
            <a:off x="6044021" y="3097637"/>
            <a:ext cx="0" cy="651403"/>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0AD1AAB1-E6C3-C7C4-4CBD-EE9A2CE79A15}"/>
              </a:ext>
            </a:extLst>
          </p:cNvPr>
          <p:cNvCxnSpPr>
            <a:cxnSpLocks/>
          </p:cNvCxnSpPr>
          <p:nvPr/>
        </p:nvCxnSpPr>
        <p:spPr>
          <a:xfrm flipH="1">
            <a:off x="5533454" y="4295095"/>
            <a:ext cx="441960" cy="232623"/>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BFE3E8EA-7B6C-4AA4-EC32-25B849C186CF}"/>
              </a:ext>
            </a:extLst>
          </p:cNvPr>
          <p:cNvCxnSpPr>
            <a:cxnSpLocks/>
          </p:cNvCxnSpPr>
          <p:nvPr/>
        </p:nvCxnSpPr>
        <p:spPr>
          <a:xfrm flipH="1" flipV="1">
            <a:off x="4880225" y="3621192"/>
            <a:ext cx="1095189" cy="40285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4396DB3D-AE70-E286-5DC1-DB4C0461FC84}"/>
              </a:ext>
            </a:extLst>
          </p:cNvPr>
          <p:cNvCxnSpPr>
            <a:cxnSpLocks/>
          </p:cNvCxnSpPr>
          <p:nvPr/>
        </p:nvCxnSpPr>
        <p:spPr>
          <a:xfrm flipH="1" flipV="1">
            <a:off x="4880225" y="4024049"/>
            <a:ext cx="1042172" cy="14840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92CFE836-522C-02B0-64B2-55A54DC10A7A}"/>
              </a:ext>
            </a:extLst>
          </p:cNvPr>
          <p:cNvCxnSpPr>
            <a:cxnSpLocks/>
          </p:cNvCxnSpPr>
          <p:nvPr/>
        </p:nvCxnSpPr>
        <p:spPr>
          <a:xfrm flipV="1">
            <a:off x="4770120" y="3278822"/>
            <a:ext cx="1420002" cy="47021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3567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4">
                                            <p:txEl>
                                              <p:pRg st="2" end="2"/>
                                            </p:txEl>
                                          </p:spTgt>
                                        </p:tgtEl>
                                        <p:attrNameLst>
                                          <p:attrName>style.visibility</p:attrName>
                                        </p:attrNameLst>
                                      </p:cBhvr>
                                      <p:to>
                                        <p:strVal val="visible"/>
                                      </p:to>
                                    </p:set>
                                    <p:animEffect transition="in" filter="fade">
                                      <p:cBhvr>
                                        <p:cTn id="21" dur="500"/>
                                        <p:tgtEl>
                                          <p:spTgt spid="14">
                                            <p:txEl>
                                              <p:pRg st="2" end="2"/>
                                            </p:txEl>
                                          </p:spTgt>
                                        </p:tgtEl>
                                      </p:cBhvr>
                                    </p:animEffect>
                                  </p:childTnLst>
                                </p:cTn>
                              </p:par>
                              <p:par>
                                <p:cTn id="22" presetID="10" presetClass="exit" presetSubtype="0" fill="hold" nodeType="withEffect">
                                  <p:stCondLst>
                                    <p:cond delay="0"/>
                                  </p:stCondLst>
                                  <p:childTnLst>
                                    <p:animEffect transition="out" filter="fade">
                                      <p:cBhvr>
                                        <p:cTn id="23" dur="500"/>
                                        <p:tgtEl>
                                          <p:spTgt spid="26"/>
                                        </p:tgtEl>
                                      </p:cBhvr>
                                    </p:animEffect>
                                    <p:set>
                                      <p:cBhvr>
                                        <p:cTn id="24" dur="1" fill="hold">
                                          <p:stCondLst>
                                            <p:cond delay="499"/>
                                          </p:stCondLst>
                                        </p:cTn>
                                        <p:tgtEl>
                                          <p:spTgt spid="26"/>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16"/>
                                        </p:tgtEl>
                                      </p:cBhvr>
                                    </p:animEffect>
                                    <p:set>
                                      <p:cBhvr>
                                        <p:cTn id="27" dur="1" fill="hold">
                                          <p:stCondLst>
                                            <p:cond delay="499"/>
                                          </p:stCondLst>
                                        </p:cTn>
                                        <p:tgtEl>
                                          <p:spTgt spid="16"/>
                                        </p:tgtEl>
                                        <p:attrNameLst>
                                          <p:attrName>style.visibility</p:attrName>
                                        </p:attrNameLst>
                                      </p:cBhvr>
                                      <p:to>
                                        <p:strVal val="hidden"/>
                                      </p:to>
                                    </p:set>
                                  </p:childTnLst>
                                </p:cTn>
                              </p:par>
                              <p:par>
                                <p:cTn id="28" presetID="10" presetClass="entr" presetSubtype="0"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par>
                                <p:cTn id="31" presetID="10"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par>
                                <p:cTn id="34" presetID="10" presetClass="entr" presetSubtype="0" fill="hold" nodeType="with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500"/>
                                        <p:tgtEl>
                                          <p:spTgt spid="28"/>
                                        </p:tgtEl>
                                      </p:cBhvr>
                                    </p:animEffect>
                                  </p:childTnLst>
                                </p:cTn>
                              </p:par>
                              <p:par>
                                <p:cTn id="37" presetID="10" presetClass="entr" presetSubtype="0" fill="hold"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500"/>
                                        <p:tgtEl>
                                          <p:spTgt spid="33"/>
                                        </p:tgtEl>
                                      </p:cBhvr>
                                    </p:animEffect>
                                  </p:childTnLst>
                                </p:cTn>
                              </p:par>
                              <p:par>
                                <p:cTn id="40" presetID="10" presetClass="entr" presetSubtype="0" fill="hold" nodeType="with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500"/>
                                        <p:tgtEl>
                                          <p:spTgt spid="3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4">
                                            <p:txEl>
                                              <p:pRg st="3" end="3"/>
                                            </p:txEl>
                                          </p:spTgt>
                                        </p:tgtEl>
                                        <p:attrNameLst>
                                          <p:attrName>style.visibility</p:attrName>
                                        </p:attrNameLst>
                                      </p:cBhvr>
                                      <p:to>
                                        <p:strVal val="visible"/>
                                      </p:to>
                                    </p:set>
                                    <p:animEffect transition="in" filter="fade">
                                      <p:cBhvr>
                                        <p:cTn id="47" dur="500"/>
                                        <p:tgtEl>
                                          <p:spTgt spid="14">
                                            <p:txEl>
                                              <p:pRg st="3" end="3"/>
                                            </p:txEl>
                                          </p:spTgt>
                                        </p:tgtEl>
                                      </p:cBhvr>
                                    </p:animEffect>
                                  </p:childTnLst>
                                </p:cTn>
                              </p:par>
                              <p:par>
                                <p:cTn id="48" presetID="10" presetClass="exit" presetSubtype="0" fill="hold" nodeType="withEffect">
                                  <p:stCondLst>
                                    <p:cond delay="0"/>
                                  </p:stCondLst>
                                  <p:childTnLst>
                                    <p:animEffect transition="out" filter="fade">
                                      <p:cBhvr>
                                        <p:cTn id="49" dur="500"/>
                                        <p:tgtEl>
                                          <p:spTgt spid="28"/>
                                        </p:tgtEl>
                                      </p:cBhvr>
                                    </p:animEffect>
                                    <p:set>
                                      <p:cBhvr>
                                        <p:cTn id="50" dur="1" fill="hold">
                                          <p:stCondLst>
                                            <p:cond delay="499"/>
                                          </p:stCondLst>
                                        </p:cTn>
                                        <p:tgtEl>
                                          <p:spTgt spid="28"/>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500"/>
                                        <p:tgtEl>
                                          <p:spTgt spid="30"/>
                                        </p:tgtEl>
                                      </p:cBhvr>
                                    </p:animEffect>
                                    <p:set>
                                      <p:cBhvr>
                                        <p:cTn id="53" dur="1" fill="hold">
                                          <p:stCondLst>
                                            <p:cond delay="499"/>
                                          </p:stCondLst>
                                        </p:cTn>
                                        <p:tgtEl>
                                          <p:spTgt spid="30"/>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500"/>
                                        <p:tgtEl>
                                          <p:spTgt spid="17"/>
                                        </p:tgtEl>
                                      </p:cBhvr>
                                    </p:animEffect>
                                    <p:set>
                                      <p:cBhvr>
                                        <p:cTn id="56" dur="1" fill="hold">
                                          <p:stCondLst>
                                            <p:cond delay="499"/>
                                          </p:stCondLst>
                                        </p:cTn>
                                        <p:tgtEl>
                                          <p:spTgt spid="17"/>
                                        </p:tgtEl>
                                        <p:attrNameLst>
                                          <p:attrName>style.visibility</p:attrName>
                                        </p:attrNameLst>
                                      </p:cBhvr>
                                      <p:to>
                                        <p:strVal val="hidden"/>
                                      </p:to>
                                    </p:set>
                                  </p:childTnLst>
                                </p:cTn>
                              </p:par>
                              <p:par>
                                <p:cTn id="57" presetID="10"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500"/>
                                        <p:tgtEl>
                                          <p:spTgt spid="16"/>
                                        </p:tgtEl>
                                      </p:cBhvr>
                                    </p:animEffect>
                                  </p:childTnLst>
                                </p:cTn>
                              </p:par>
                              <p:par>
                                <p:cTn id="60" presetID="10" presetClass="exit" presetSubtype="0" fill="hold" nodeType="withEffect">
                                  <p:stCondLst>
                                    <p:cond delay="0"/>
                                  </p:stCondLst>
                                  <p:childTnLst>
                                    <p:animEffect transition="out" filter="fade">
                                      <p:cBhvr>
                                        <p:cTn id="61" dur="500"/>
                                        <p:tgtEl>
                                          <p:spTgt spid="33"/>
                                        </p:tgtEl>
                                      </p:cBhvr>
                                    </p:animEffect>
                                    <p:set>
                                      <p:cBhvr>
                                        <p:cTn id="62" dur="1" fill="hold">
                                          <p:stCondLst>
                                            <p:cond delay="499"/>
                                          </p:stCondLst>
                                        </p:cTn>
                                        <p:tgtEl>
                                          <p:spTgt spid="33"/>
                                        </p:tgtEl>
                                        <p:attrNameLst>
                                          <p:attrName>style.visibility</p:attrName>
                                        </p:attrNameLst>
                                      </p:cBhvr>
                                      <p:to>
                                        <p:strVal val="hidden"/>
                                      </p:to>
                                    </p:set>
                                  </p:childTnLst>
                                </p:cTn>
                              </p:par>
                              <p:par>
                                <p:cTn id="63" presetID="10" presetClass="entr" presetSubtype="0" fill="hold" nodeType="with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F278E87-52AC-1BCE-82D2-6AAAAD4CF702}"/>
              </a:ext>
            </a:extLst>
          </p:cNvPr>
          <p:cNvSpPr/>
          <p:nvPr/>
        </p:nvSpPr>
        <p:spPr>
          <a:xfrm>
            <a:off x="-2459" y="-2459"/>
            <a:ext cx="409421" cy="6860459"/>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Graphic 6" descr="Television with solid fill">
            <a:extLst>
              <a:ext uri="{FF2B5EF4-FFF2-40B4-BE49-F238E27FC236}">
                <a16:creationId xmlns:a16="http://schemas.microsoft.com/office/drawing/2014/main" id="{B06BF7B2-2971-0496-74E2-FAA9EA5CE7B4}"/>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24205" y="887224"/>
            <a:ext cx="3561185" cy="3561185"/>
          </a:xfrm>
          <a:prstGeom prst="rect">
            <a:avLst/>
          </a:prstGeom>
        </p:spPr>
      </p:pic>
      <p:pic>
        <p:nvPicPr>
          <p:cNvPr id="8" name="Graphic 7" descr="Television with solid fill">
            <a:extLst>
              <a:ext uri="{FF2B5EF4-FFF2-40B4-BE49-F238E27FC236}">
                <a16:creationId xmlns:a16="http://schemas.microsoft.com/office/drawing/2014/main" id="{32257410-D6B0-F94A-C281-9F2BBC17AFCF}"/>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399384" y="887223"/>
            <a:ext cx="3561185" cy="3561185"/>
          </a:xfrm>
          <a:prstGeom prst="rect">
            <a:avLst/>
          </a:prstGeom>
        </p:spPr>
      </p:pic>
      <p:pic>
        <p:nvPicPr>
          <p:cNvPr id="9" name="Graphic 8" descr="Television with solid fill">
            <a:extLst>
              <a:ext uri="{FF2B5EF4-FFF2-40B4-BE49-F238E27FC236}">
                <a16:creationId xmlns:a16="http://schemas.microsoft.com/office/drawing/2014/main" id="{A80C351D-A758-4190-9335-5DAAA58229C1}"/>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960569" y="887223"/>
            <a:ext cx="3561185" cy="3561185"/>
          </a:xfrm>
          <a:prstGeom prst="rect">
            <a:avLst/>
          </a:prstGeom>
        </p:spPr>
      </p:pic>
      <p:sp>
        <p:nvSpPr>
          <p:cNvPr id="10" name="TextBox 9">
            <a:extLst>
              <a:ext uri="{FF2B5EF4-FFF2-40B4-BE49-F238E27FC236}">
                <a16:creationId xmlns:a16="http://schemas.microsoft.com/office/drawing/2014/main" id="{FA261814-679D-3D52-F0D4-E002C4AE17F5}"/>
              </a:ext>
            </a:extLst>
          </p:cNvPr>
          <p:cNvSpPr txBox="1"/>
          <p:nvPr/>
        </p:nvSpPr>
        <p:spPr>
          <a:xfrm>
            <a:off x="8391807" y="1720779"/>
            <a:ext cx="2720955" cy="1384995"/>
          </a:xfrm>
          <a:prstGeom prst="rect">
            <a:avLst/>
          </a:prstGeom>
          <a:noFill/>
        </p:spPr>
        <p:txBody>
          <a:bodyPr wrap="square" rtlCol="0">
            <a:spAutoFit/>
          </a:bodyPr>
          <a:lstStyle/>
          <a:p>
            <a:pPr algn="ctr"/>
            <a:r>
              <a:rPr lang="en-GB" sz="2800" dirty="0">
                <a:hlinkClick r:id="rId4"/>
              </a:rPr>
              <a:t>Why did Europeans enslave Africans?</a:t>
            </a:r>
            <a:endParaRPr lang="en-GB" sz="2800" dirty="0"/>
          </a:p>
        </p:txBody>
      </p:sp>
      <p:sp>
        <p:nvSpPr>
          <p:cNvPr id="12" name="TextBox 11">
            <a:extLst>
              <a:ext uri="{FF2B5EF4-FFF2-40B4-BE49-F238E27FC236}">
                <a16:creationId xmlns:a16="http://schemas.microsoft.com/office/drawing/2014/main" id="{321B366A-C6D0-6829-2E36-6C8E01F445F1}"/>
              </a:ext>
            </a:extLst>
          </p:cNvPr>
          <p:cNvSpPr txBox="1"/>
          <p:nvPr/>
        </p:nvSpPr>
        <p:spPr>
          <a:xfrm>
            <a:off x="4819499" y="1653924"/>
            <a:ext cx="2720955" cy="1569660"/>
          </a:xfrm>
          <a:prstGeom prst="rect">
            <a:avLst/>
          </a:prstGeom>
          <a:noFill/>
        </p:spPr>
        <p:txBody>
          <a:bodyPr wrap="square" rtlCol="0">
            <a:spAutoFit/>
          </a:bodyPr>
          <a:lstStyle/>
          <a:p>
            <a:pPr algn="ctr"/>
            <a:r>
              <a:rPr lang="en-GB" sz="2400" dirty="0">
                <a:hlinkClick r:id="rId5"/>
              </a:rPr>
              <a:t>Black American History:</a:t>
            </a:r>
          </a:p>
          <a:p>
            <a:pPr algn="ctr"/>
            <a:r>
              <a:rPr lang="en-GB" sz="2400" dirty="0">
                <a:hlinkClick r:id="rId5"/>
              </a:rPr>
              <a:t>The Transatlantic Slave Trade</a:t>
            </a:r>
            <a:endParaRPr lang="en-GB" sz="2400" dirty="0"/>
          </a:p>
        </p:txBody>
      </p:sp>
      <p:sp>
        <p:nvSpPr>
          <p:cNvPr id="13" name="TextBox 12">
            <a:extLst>
              <a:ext uri="{FF2B5EF4-FFF2-40B4-BE49-F238E27FC236}">
                <a16:creationId xmlns:a16="http://schemas.microsoft.com/office/drawing/2014/main" id="{46DCB807-E027-8DD3-32E2-632D1FE0C583}"/>
              </a:ext>
            </a:extLst>
          </p:cNvPr>
          <p:cNvSpPr txBox="1"/>
          <p:nvPr/>
        </p:nvSpPr>
        <p:spPr>
          <a:xfrm>
            <a:off x="1244319" y="1720777"/>
            <a:ext cx="2720955" cy="1384995"/>
          </a:xfrm>
          <a:prstGeom prst="rect">
            <a:avLst/>
          </a:prstGeom>
          <a:noFill/>
        </p:spPr>
        <p:txBody>
          <a:bodyPr wrap="square" rtlCol="0">
            <a:spAutoFit/>
          </a:bodyPr>
          <a:lstStyle/>
          <a:p>
            <a:pPr algn="ctr"/>
            <a:r>
              <a:rPr lang="en-GB" sz="2800" dirty="0">
                <a:hlinkClick r:id="rId6"/>
              </a:rPr>
              <a:t>Crash Course:</a:t>
            </a:r>
            <a:br>
              <a:rPr lang="en-GB" sz="2800" dirty="0">
                <a:hlinkClick r:id="rId6"/>
              </a:rPr>
            </a:br>
            <a:r>
              <a:rPr lang="en-GB" sz="2800" dirty="0">
                <a:hlinkClick r:id="rId6"/>
              </a:rPr>
              <a:t>The Atlantic Slave Trade</a:t>
            </a:r>
            <a:endParaRPr lang="en-GB" sz="2800" dirty="0"/>
          </a:p>
        </p:txBody>
      </p:sp>
      <p:sp>
        <p:nvSpPr>
          <p:cNvPr id="18" name="Title 17">
            <a:extLst>
              <a:ext uri="{FF2B5EF4-FFF2-40B4-BE49-F238E27FC236}">
                <a16:creationId xmlns:a16="http://schemas.microsoft.com/office/drawing/2014/main" id="{40657711-EFB5-96A7-D2A7-4A7CFC161D9A}"/>
              </a:ext>
            </a:extLst>
          </p:cNvPr>
          <p:cNvSpPr>
            <a:spLocks noGrp="1"/>
          </p:cNvSpPr>
          <p:nvPr>
            <p:ph type="title"/>
          </p:nvPr>
        </p:nvSpPr>
        <p:spPr/>
        <p:txBody>
          <a:bodyPr/>
          <a:lstStyle/>
          <a:p>
            <a:r>
              <a:rPr lang="en-GB" dirty="0"/>
              <a:t>Video time</a:t>
            </a:r>
          </a:p>
        </p:txBody>
      </p:sp>
      <p:sp>
        <p:nvSpPr>
          <p:cNvPr id="2" name="TextBox 1">
            <a:extLst>
              <a:ext uri="{FF2B5EF4-FFF2-40B4-BE49-F238E27FC236}">
                <a16:creationId xmlns:a16="http://schemas.microsoft.com/office/drawing/2014/main" id="{CCD194EC-9533-0A75-3380-D5E3BBD57133}"/>
              </a:ext>
            </a:extLst>
          </p:cNvPr>
          <p:cNvSpPr txBox="1"/>
          <p:nvPr/>
        </p:nvSpPr>
        <p:spPr>
          <a:xfrm>
            <a:off x="1172817" y="4478497"/>
            <a:ext cx="10257183" cy="1938992"/>
          </a:xfrm>
          <a:prstGeom prst="rect">
            <a:avLst/>
          </a:prstGeom>
          <a:noFill/>
        </p:spPr>
        <p:txBody>
          <a:bodyPr wrap="square" rtlCol="0">
            <a:spAutoFit/>
          </a:bodyPr>
          <a:lstStyle/>
          <a:p>
            <a:r>
              <a:rPr lang="en-GB" sz="2400" dirty="0"/>
              <a:t>All of these videos are </a:t>
            </a:r>
            <a:r>
              <a:rPr lang="en-GB" sz="2400" i="1" dirty="0"/>
              <a:t>fast</a:t>
            </a:r>
            <a:r>
              <a:rPr lang="en-GB" sz="2400" dirty="0"/>
              <a:t> and information </a:t>
            </a:r>
            <a:r>
              <a:rPr lang="en-GB" sz="2400" b="1" dirty="0"/>
              <a:t>heavy</a:t>
            </a:r>
            <a:r>
              <a:rPr lang="en-GB" sz="2400" dirty="0"/>
              <a:t> – don’t worry about not understanding or remembering everything, </a:t>
            </a:r>
            <a:r>
              <a:rPr lang="en-GB" sz="2400" u="sng" dirty="0"/>
              <a:t>you’re not expected to at this stage</a:t>
            </a:r>
            <a:r>
              <a:rPr lang="en-GB" sz="2400" dirty="0"/>
              <a:t>.</a:t>
            </a:r>
          </a:p>
          <a:p>
            <a:r>
              <a:rPr lang="en-GB" sz="2400" dirty="0"/>
              <a:t>They are being shown to give you a rough overview of the topic. </a:t>
            </a:r>
          </a:p>
          <a:p>
            <a:r>
              <a:rPr lang="en-GB" sz="2400" dirty="0"/>
              <a:t>When you watch them again, at the end of the lesson, think about how much your understanding has progressed.</a:t>
            </a:r>
          </a:p>
        </p:txBody>
      </p:sp>
    </p:spTree>
    <p:extLst>
      <p:ext uri="{BB962C8B-B14F-4D97-AF65-F5344CB8AC3E}">
        <p14:creationId xmlns:p14="http://schemas.microsoft.com/office/powerpoint/2010/main" val="29996379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65F8CE-6F4A-F281-4D11-01B64CCE5116}"/>
              </a:ext>
            </a:extLst>
          </p:cNvPr>
          <p:cNvSpPr>
            <a:spLocks noGrp="1"/>
          </p:cNvSpPr>
          <p:nvPr>
            <p:ph idx="1"/>
          </p:nvPr>
        </p:nvSpPr>
        <p:spPr>
          <a:xfrm>
            <a:off x="683820" y="1243734"/>
            <a:ext cx="10515600" cy="4351338"/>
          </a:xfrm>
        </p:spPr>
        <p:txBody>
          <a:bodyPr/>
          <a:lstStyle/>
          <a:p>
            <a:r>
              <a:rPr lang="en-GB" dirty="0"/>
              <a:t>The main European countries that were involved with the slave trade were:</a:t>
            </a:r>
          </a:p>
          <a:p>
            <a:pPr lvl="1"/>
            <a:r>
              <a:rPr lang="en-GB" dirty="0"/>
              <a:t>The British</a:t>
            </a:r>
          </a:p>
          <a:p>
            <a:pPr lvl="1"/>
            <a:r>
              <a:rPr lang="en-GB" dirty="0"/>
              <a:t>The Portuguese</a:t>
            </a:r>
          </a:p>
          <a:p>
            <a:pPr lvl="1"/>
            <a:r>
              <a:rPr lang="en-GB" dirty="0"/>
              <a:t>The Spanish</a:t>
            </a:r>
          </a:p>
          <a:p>
            <a:pPr lvl="1"/>
            <a:r>
              <a:rPr lang="en-GB" dirty="0"/>
              <a:t>The French</a:t>
            </a:r>
          </a:p>
          <a:p>
            <a:pPr lvl="1"/>
            <a:r>
              <a:rPr lang="en-GB" dirty="0"/>
              <a:t>The Dutch</a:t>
            </a:r>
          </a:p>
          <a:p>
            <a:pPr marL="0" indent="0">
              <a:buNone/>
            </a:pPr>
            <a:endParaRPr lang="en-GB" dirty="0"/>
          </a:p>
        </p:txBody>
      </p:sp>
      <p:sp>
        <p:nvSpPr>
          <p:cNvPr id="4" name="TextBox 3">
            <a:extLst>
              <a:ext uri="{FF2B5EF4-FFF2-40B4-BE49-F238E27FC236}">
                <a16:creationId xmlns:a16="http://schemas.microsoft.com/office/drawing/2014/main" id="{C8C460C9-A1DD-5E8C-57E8-9D5C463532F7}"/>
              </a:ext>
            </a:extLst>
          </p:cNvPr>
          <p:cNvSpPr txBox="1"/>
          <p:nvPr/>
        </p:nvSpPr>
        <p:spPr>
          <a:xfrm>
            <a:off x="6885489" y="4044591"/>
            <a:ext cx="4605867" cy="181588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GB" sz="2800" dirty="0"/>
              <a:t>Britain was the biggest slaving nation after Portugal: it helped sell three million African people into slavery.</a:t>
            </a:r>
          </a:p>
        </p:txBody>
      </p:sp>
    </p:spTree>
    <p:extLst>
      <p:ext uri="{BB962C8B-B14F-4D97-AF65-F5344CB8AC3E}">
        <p14:creationId xmlns:p14="http://schemas.microsoft.com/office/powerpoint/2010/main" val="15568559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ACA8C0-CB4F-635F-F205-A3490CDC03B4}"/>
              </a:ext>
            </a:extLst>
          </p:cNvPr>
          <p:cNvSpPr>
            <a:spLocks noGrp="1"/>
          </p:cNvSpPr>
          <p:nvPr>
            <p:ph idx="1"/>
          </p:nvPr>
        </p:nvSpPr>
        <p:spPr/>
        <p:txBody>
          <a:bodyPr/>
          <a:lstStyle/>
          <a:p>
            <a:r>
              <a:rPr lang="en-GB" dirty="0">
                <a:hlinkClick r:id="rId2"/>
              </a:rPr>
              <a:t>This map shows the volume and destination of the African enslaved transported across the Atlantic ocean</a:t>
            </a:r>
            <a:br>
              <a:rPr lang="en-GB" dirty="0"/>
            </a:br>
            <a:br>
              <a:rPr lang="en-GB" dirty="0"/>
            </a:br>
            <a:endParaRPr lang="en-GB" dirty="0"/>
          </a:p>
          <a:p>
            <a:r>
              <a:rPr lang="en-GB" dirty="0"/>
              <a:t>Europe had enough manpower to run its farms and other industries in its own </a:t>
            </a:r>
            <a:r>
              <a:rPr lang="en-GB" dirty="0">
                <a:solidFill>
                  <a:srgbClr val="FF0000"/>
                </a:solidFill>
              </a:rPr>
              <a:t>countries</a:t>
            </a:r>
            <a:r>
              <a:rPr lang="en-GB" dirty="0"/>
              <a:t>, but needed more men for the </a:t>
            </a:r>
            <a:r>
              <a:rPr lang="en-GB" dirty="0">
                <a:solidFill>
                  <a:schemeClr val="accent6"/>
                </a:solidFill>
              </a:rPr>
              <a:t>labour-intensive</a:t>
            </a:r>
            <a:r>
              <a:rPr lang="en-GB" dirty="0"/>
              <a:t> plantations in their New World colonies</a:t>
            </a:r>
          </a:p>
          <a:p>
            <a:endParaRPr lang="en-GB" dirty="0"/>
          </a:p>
        </p:txBody>
      </p:sp>
      <p:sp>
        <p:nvSpPr>
          <p:cNvPr id="4" name="Rectangle 3">
            <a:extLst>
              <a:ext uri="{FF2B5EF4-FFF2-40B4-BE49-F238E27FC236}">
                <a16:creationId xmlns:a16="http://schemas.microsoft.com/office/drawing/2014/main" id="{08C08762-D62F-43A2-A13D-560685D09931}"/>
              </a:ext>
            </a:extLst>
          </p:cNvPr>
          <p:cNvSpPr/>
          <p:nvPr/>
        </p:nvSpPr>
        <p:spPr>
          <a:xfrm>
            <a:off x="-2459" y="-2459"/>
            <a:ext cx="409421" cy="6860459"/>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4391737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3A347E-F708-A088-F44B-97A6588B7793}"/>
              </a:ext>
            </a:extLst>
          </p:cNvPr>
          <p:cNvSpPr>
            <a:spLocks noGrp="1"/>
          </p:cNvSpPr>
          <p:nvPr>
            <p:ph idx="1"/>
          </p:nvPr>
        </p:nvSpPr>
        <p:spPr>
          <a:xfrm>
            <a:off x="885702" y="1053729"/>
            <a:ext cx="10515600" cy="4351338"/>
          </a:xfrm>
        </p:spPr>
        <p:txBody>
          <a:bodyPr/>
          <a:lstStyle/>
          <a:p>
            <a:pPr marL="0" indent="0">
              <a:buNone/>
            </a:pPr>
            <a:r>
              <a:rPr lang="en-GB" dirty="0"/>
              <a:t>Historian Professor James </a:t>
            </a:r>
            <a:r>
              <a:rPr lang="en-GB" dirty="0" err="1"/>
              <a:t>Walvin</a:t>
            </a:r>
            <a:r>
              <a:rPr lang="en-GB" dirty="0"/>
              <a:t> has written an article that answers 7 of the key questions people have about the Transatlantic Slave Trade.</a:t>
            </a:r>
          </a:p>
          <a:p>
            <a:pPr marL="0" indent="0">
              <a:buNone/>
            </a:pPr>
            <a:endParaRPr lang="en-GB" dirty="0"/>
          </a:p>
          <a:p>
            <a:pPr marL="0" indent="0">
              <a:buNone/>
            </a:pPr>
            <a:r>
              <a:rPr lang="en-GB" dirty="0"/>
              <a:t>Your task is to </a:t>
            </a:r>
            <a:r>
              <a:rPr lang="en-GB" dirty="0">
                <a:solidFill>
                  <a:srgbClr val="0070C0"/>
                </a:solidFill>
              </a:rPr>
              <a:t>summarise</a:t>
            </a:r>
            <a:r>
              <a:rPr lang="en-GB" dirty="0"/>
              <a:t> his answers as best as possible for each of the 7 questions.</a:t>
            </a:r>
          </a:p>
          <a:p>
            <a:pPr marL="0" indent="0">
              <a:buNone/>
            </a:pPr>
            <a:endParaRPr lang="en-GB" dirty="0"/>
          </a:p>
          <a:p>
            <a:pPr marL="0" indent="0" algn="ctr">
              <a:buNone/>
            </a:pPr>
            <a:r>
              <a:rPr lang="en-GB" sz="2800" dirty="0">
                <a:hlinkClick r:id="rId2"/>
              </a:rPr>
              <a:t>7 Questions about the Transatlantic Slave Trade answered</a:t>
            </a:r>
            <a:endParaRPr lang="en-GB" dirty="0"/>
          </a:p>
        </p:txBody>
      </p:sp>
      <p:sp>
        <p:nvSpPr>
          <p:cNvPr id="5" name="Rectangle 4">
            <a:extLst>
              <a:ext uri="{FF2B5EF4-FFF2-40B4-BE49-F238E27FC236}">
                <a16:creationId xmlns:a16="http://schemas.microsoft.com/office/drawing/2014/main" id="{F3D5EA9E-9908-8949-A709-AFC6D9AC6158}"/>
              </a:ext>
            </a:extLst>
          </p:cNvPr>
          <p:cNvSpPr/>
          <p:nvPr/>
        </p:nvSpPr>
        <p:spPr>
          <a:xfrm>
            <a:off x="-2459" y="-2459"/>
            <a:ext cx="409421" cy="6860459"/>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7995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FF606-1ABC-4C80-8167-ED32C1E53905}"/>
              </a:ext>
            </a:extLst>
          </p:cNvPr>
          <p:cNvSpPr>
            <a:spLocks noGrp="1"/>
          </p:cNvSpPr>
          <p:nvPr>
            <p:ph type="title"/>
          </p:nvPr>
        </p:nvSpPr>
        <p:spPr/>
        <p:txBody>
          <a:bodyPr/>
          <a:lstStyle/>
          <a:p>
            <a:r>
              <a:rPr lang="en-GB" dirty="0"/>
              <a:t>The key questions</a:t>
            </a:r>
          </a:p>
        </p:txBody>
      </p:sp>
      <p:sp>
        <p:nvSpPr>
          <p:cNvPr id="3" name="Content Placeholder 2">
            <a:extLst>
              <a:ext uri="{FF2B5EF4-FFF2-40B4-BE49-F238E27FC236}">
                <a16:creationId xmlns:a16="http://schemas.microsoft.com/office/drawing/2014/main" id="{3DEF7330-5AB2-4F61-AC62-63E8911AF276}"/>
              </a:ext>
            </a:extLst>
          </p:cNvPr>
          <p:cNvSpPr>
            <a:spLocks noGrp="1"/>
          </p:cNvSpPr>
          <p:nvPr>
            <p:ph idx="1"/>
          </p:nvPr>
        </p:nvSpPr>
        <p:spPr/>
        <p:txBody>
          <a:bodyPr>
            <a:normAutofit fontScale="85000" lnSpcReduction="20000"/>
          </a:bodyPr>
          <a:lstStyle/>
          <a:p>
            <a:r>
              <a:rPr lang="en-GB" dirty="0"/>
              <a:t>What is slavery?</a:t>
            </a:r>
          </a:p>
          <a:p>
            <a:endParaRPr lang="en-GB" dirty="0"/>
          </a:p>
          <a:p>
            <a:r>
              <a:rPr lang="en-GB" dirty="0"/>
              <a:t>How do people become enslaved?</a:t>
            </a:r>
          </a:p>
          <a:p>
            <a:endParaRPr lang="en-GB" dirty="0"/>
          </a:p>
          <a:p>
            <a:r>
              <a:rPr lang="en-GB" dirty="0"/>
              <a:t>Why does slavery exist?</a:t>
            </a:r>
          </a:p>
          <a:p>
            <a:endParaRPr lang="en-GB" dirty="0"/>
          </a:p>
          <a:p>
            <a:r>
              <a:rPr lang="en-GB" dirty="0"/>
              <a:t>What are the different forms of slavery?</a:t>
            </a:r>
          </a:p>
          <a:p>
            <a:pPr marL="0" indent="0">
              <a:buNone/>
            </a:pPr>
            <a:endParaRPr lang="en-GB" dirty="0"/>
          </a:p>
          <a:p>
            <a:r>
              <a:rPr lang="en-GB" dirty="0"/>
              <a:t>When and where did slavery occur in the past?</a:t>
            </a:r>
          </a:p>
          <a:p>
            <a:endParaRPr lang="en-GB" dirty="0"/>
          </a:p>
          <a:p>
            <a:r>
              <a:rPr lang="en-GB" dirty="0"/>
              <a:t>Where does slavery occur in the present day?</a:t>
            </a:r>
          </a:p>
        </p:txBody>
      </p:sp>
      <p:sp>
        <p:nvSpPr>
          <p:cNvPr id="4" name="Rectangle 3">
            <a:extLst>
              <a:ext uri="{FF2B5EF4-FFF2-40B4-BE49-F238E27FC236}">
                <a16:creationId xmlns:a16="http://schemas.microsoft.com/office/drawing/2014/main" id="{8194DD04-A03F-417B-80F1-E343E32A7240}"/>
              </a:ext>
            </a:extLst>
          </p:cNvPr>
          <p:cNvSpPr/>
          <p:nvPr/>
        </p:nvSpPr>
        <p:spPr>
          <a:xfrm>
            <a:off x="-2459" y="-2459"/>
            <a:ext cx="409421" cy="68604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7" name="Group 6">
            <a:extLst>
              <a:ext uri="{FF2B5EF4-FFF2-40B4-BE49-F238E27FC236}">
                <a16:creationId xmlns:a16="http://schemas.microsoft.com/office/drawing/2014/main" id="{7F89DD15-805F-D26B-F8CE-669BCC1C718B}"/>
              </a:ext>
            </a:extLst>
          </p:cNvPr>
          <p:cNvGrpSpPr/>
          <p:nvPr/>
        </p:nvGrpSpPr>
        <p:grpSpPr>
          <a:xfrm>
            <a:off x="10120800" y="230188"/>
            <a:ext cx="1664238" cy="1190073"/>
            <a:chOff x="5648631" y="1152833"/>
            <a:chExt cx="1664238" cy="1190073"/>
          </a:xfrm>
        </p:grpSpPr>
        <p:sp>
          <p:nvSpPr>
            <p:cNvPr id="8" name="TextBox 7">
              <a:extLst>
                <a:ext uri="{FF2B5EF4-FFF2-40B4-BE49-F238E27FC236}">
                  <a16:creationId xmlns:a16="http://schemas.microsoft.com/office/drawing/2014/main" id="{61C7F599-0E1A-1769-0BA6-11CA2254F27A}"/>
                </a:ext>
              </a:extLst>
            </p:cNvPr>
            <p:cNvSpPr txBox="1"/>
            <p:nvPr/>
          </p:nvSpPr>
          <p:spPr>
            <a:xfrm>
              <a:off x="5648631" y="1973574"/>
              <a:ext cx="1664238" cy="369332"/>
            </a:xfrm>
            <a:prstGeom prst="rect">
              <a:avLst/>
            </a:prstGeom>
            <a:noFill/>
          </p:spPr>
          <p:txBody>
            <a:bodyPr wrap="none" rtlCol="0">
              <a:spAutoFit/>
            </a:bodyPr>
            <a:lstStyle/>
            <a:p>
              <a:r>
                <a:rPr lang="en-GB" dirty="0"/>
                <a:t>Class discussion</a:t>
              </a:r>
            </a:p>
          </p:txBody>
        </p:sp>
        <p:pic>
          <p:nvPicPr>
            <p:cNvPr id="9" name="Graphic 8" descr="Group of people with solid fill">
              <a:extLst>
                <a:ext uri="{FF2B5EF4-FFF2-40B4-BE49-F238E27FC236}">
                  <a16:creationId xmlns:a16="http://schemas.microsoft.com/office/drawing/2014/main" id="{207AEEC4-2C5C-0496-36E4-D58BECD93DB7}"/>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023550" y="1152833"/>
              <a:ext cx="914400" cy="914400"/>
            </a:xfrm>
            <a:prstGeom prst="rect">
              <a:avLst/>
            </a:prstGeom>
          </p:spPr>
        </p:pic>
      </p:grpSp>
    </p:spTree>
    <p:extLst>
      <p:ext uri="{BB962C8B-B14F-4D97-AF65-F5344CB8AC3E}">
        <p14:creationId xmlns:p14="http://schemas.microsoft.com/office/powerpoint/2010/main" val="3374931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 calcmode="lin" valueType="num">
                                      <p:cBhvr additive="base">
                                        <p:cTn id="3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7FF80-E541-8519-5629-55205A0B01E4}"/>
              </a:ext>
            </a:extLst>
          </p:cNvPr>
          <p:cNvSpPr>
            <a:spLocks noGrp="1"/>
          </p:cNvSpPr>
          <p:nvPr>
            <p:ph type="title"/>
          </p:nvPr>
        </p:nvSpPr>
        <p:spPr/>
        <p:txBody>
          <a:bodyPr/>
          <a:lstStyle/>
          <a:p>
            <a:r>
              <a:rPr lang="en-GB" dirty="0"/>
              <a:t>How do you create an effective summary?</a:t>
            </a:r>
          </a:p>
        </p:txBody>
      </p:sp>
      <p:sp>
        <p:nvSpPr>
          <p:cNvPr id="3" name="Content Placeholder 2">
            <a:extLst>
              <a:ext uri="{FF2B5EF4-FFF2-40B4-BE49-F238E27FC236}">
                <a16:creationId xmlns:a16="http://schemas.microsoft.com/office/drawing/2014/main" id="{76070143-6F90-BE92-64DB-D853BD291E7E}"/>
              </a:ext>
            </a:extLst>
          </p:cNvPr>
          <p:cNvSpPr>
            <a:spLocks noGrp="1"/>
          </p:cNvSpPr>
          <p:nvPr>
            <p:ph idx="1"/>
          </p:nvPr>
        </p:nvSpPr>
        <p:spPr/>
        <p:txBody>
          <a:bodyPr>
            <a:normAutofit fontScale="85000" lnSpcReduction="10000"/>
          </a:bodyPr>
          <a:lstStyle/>
          <a:p>
            <a:r>
              <a:rPr lang="en-GB" dirty="0"/>
              <a:t>A summary provides a brief rundown of the main points of a text.</a:t>
            </a:r>
          </a:p>
          <a:p>
            <a:endParaRPr lang="en-GB" dirty="0"/>
          </a:p>
          <a:p>
            <a:r>
              <a:rPr lang="en-GB" dirty="0"/>
              <a:t>It means you can return to your notes and find what the text was discussing, without having to read it all again.</a:t>
            </a:r>
          </a:p>
          <a:p>
            <a:endParaRPr lang="en-GB" dirty="0"/>
          </a:p>
          <a:p>
            <a:r>
              <a:rPr lang="en-GB" dirty="0"/>
              <a:t>It is not a straight copy of the parts of the text that were important – instead it is a rewriting of the main ideas of the text.</a:t>
            </a:r>
          </a:p>
          <a:p>
            <a:pPr marL="0" indent="0">
              <a:buNone/>
            </a:pPr>
            <a:endParaRPr lang="en-GB" dirty="0"/>
          </a:p>
          <a:p>
            <a:pPr marL="0" indent="0">
              <a:buNone/>
            </a:pPr>
            <a:r>
              <a:rPr lang="en-GB" dirty="0"/>
              <a:t>So, with James </a:t>
            </a:r>
            <a:r>
              <a:rPr lang="en-GB" dirty="0" err="1"/>
              <a:t>Walvin’s</a:t>
            </a:r>
            <a:r>
              <a:rPr lang="en-GB" dirty="0"/>
              <a:t> article:</a:t>
            </a:r>
          </a:p>
          <a:p>
            <a:r>
              <a:rPr lang="en-GB" dirty="0"/>
              <a:t>Find the main idea(s) contained in his answer for a question</a:t>
            </a:r>
          </a:p>
          <a:p>
            <a:r>
              <a:rPr lang="en-GB" dirty="0"/>
              <a:t>Write this down in your own words, so that it is shorter than the answers he gave.</a:t>
            </a:r>
          </a:p>
        </p:txBody>
      </p:sp>
      <p:sp>
        <p:nvSpPr>
          <p:cNvPr id="4" name="Rectangle 3">
            <a:extLst>
              <a:ext uri="{FF2B5EF4-FFF2-40B4-BE49-F238E27FC236}">
                <a16:creationId xmlns:a16="http://schemas.microsoft.com/office/drawing/2014/main" id="{44B22478-D9AF-A01A-7490-961A25203D98}"/>
              </a:ext>
            </a:extLst>
          </p:cNvPr>
          <p:cNvSpPr/>
          <p:nvPr/>
        </p:nvSpPr>
        <p:spPr>
          <a:xfrm>
            <a:off x="-2459" y="-2459"/>
            <a:ext cx="409421" cy="6860459"/>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87210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4FCAA-20B3-06AA-2332-53A665578B7B}"/>
              </a:ext>
            </a:extLst>
          </p:cNvPr>
          <p:cNvSpPr>
            <a:spLocks noGrp="1"/>
          </p:cNvSpPr>
          <p:nvPr>
            <p:ph type="title"/>
          </p:nvPr>
        </p:nvSpPr>
        <p:spPr/>
        <p:txBody>
          <a:bodyPr/>
          <a:lstStyle/>
          <a:p>
            <a:r>
              <a:rPr lang="en-GB" dirty="0"/>
              <a:t>The questions</a:t>
            </a:r>
          </a:p>
        </p:txBody>
      </p:sp>
      <p:sp>
        <p:nvSpPr>
          <p:cNvPr id="3" name="Content Placeholder 2">
            <a:extLst>
              <a:ext uri="{FF2B5EF4-FFF2-40B4-BE49-F238E27FC236}">
                <a16:creationId xmlns:a16="http://schemas.microsoft.com/office/drawing/2014/main" id="{14FD91A3-53CC-7A3A-87B6-7F8A39C4EE56}"/>
              </a:ext>
            </a:extLst>
          </p:cNvPr>
          <p:cNvSpPr>
            <a:spLocks noGrp="1"/>
          </p:cNvSpPr>
          <p:nvPr>
            <p:ph idx="1"/>
          </p:nvPr>
        </p:nvSpPr>
        <p:spPr/>
        <p:txBody>
          <a:bodyPr/>
          <a:lstStyle/>
          <a:p>
            <a:pPr marL="514350" indent="-514350">
              <a:buFont typeface="+mj-lt"/>
              <a:buAutoNum type="arabicPeriod"/>
            </a:pPr>
            <a:r>
              <a:rPr lang="en-GB" dirty="0"/>
              <a:t>Why was it Africans who were enslaved?</a:t>
            </a:r>
          </a:p>
          <a:p>
            <a:pPr marL="514350" indent="-514350">
              <a:buFont typeface="+mj-lt"/>
              <a:buAutoNum type="arabicPeriod"/>
            </a:pPr>
            <a:r>
              <a:rPr lang="en-GB" dirty="0"/>
              <a:t>Why did the slave trade last so long?</a:t>
            </a:r>
          </a:p>
          <a:p>
            <a:pPr marL="514350" indent="-514350">
              <a:buFont typeface="+mj-lt"/>
              <a:buAutoNum type="arabicPeriod"/>
            </a:pPr>
            <a:r>
              <a:rPr lang="en-GB" dirty="0"/>
              <a:t>Why did the West turn against slavery?</a:t>
            </a:r>
          </a:p>
          <a:p>
            <a:pPr marL="514350" indent="-514350">
              <a:buFont typeface="+mj-lt"/>
              <a:buAutoNum type="arabicPeriod"/>
            </a:pPr>
            <a:r>
              <a:rPr lang="en-GB" dirty="0"/>
              <a:t>How did slavery tie into the global economy?</a:t>
            </a:r>
          </a:p>
          <a:p>
            <a:pPr marL="514350" indent="-514350">
              <a:buFont typeface="+mj-lt"/>
              <a:buAutoNum type="arabicPeriod"/>
            </a:pPr>
            <a:r>
              <a:rPr lang="en-GB" dirty="0"/>
              <a:t>What happened to slavery after abolition?</a:t>
            </a:r>
          </a:p>
          <a:p>
            <a:pPr marL="514350" indent="-514350">
              <a:buFont typeface="+mj-lt"/>
              <a:buAutoNum type="arabicPeriod"/>
            </a:pPr>
            <a:r>
              <a:rPr lang="en-GB" dirty="0"/>
              <a:t>Was the slave trade a holocaust?</a:t>
            </a:r>
          </a:p>
          <a:p>
            <a:pPr marL="514350" indent="-514350">
              <a:buFont typeface="+mj-lt"/>
              <a:buAutoNum type="arabicPeriod"/>
            </a:pPr>
            <a:r>
              <a:rPr lang="en-GB" dirty="0"/>
              <a:t>Have reparations been made since abolition?</a:t>
            </a:r>
          </a:p>
        </p:txBody>
      </p:sp>
      <p:sp>
        <p:nvSpPr>
          <p:cNvPr id="4" name="Rectangle 3">
            <a:extLst>
              <a:ext uri="{FF2B5EF4-FFF2-40B4-BE49-F238E27FC236}">
                <a16:creationId xmlns:a16="http://schemas.microsoft.com/office/drawing/2014/main" id="{66C081B2-62E4-FE0C-531C-A7B2F47C6FF7}"/>
              </a:ext>
            </a:extLst>
          </p:cNvPr>
          <p:cNvSpPr/>
          <p:nvPr/>
        </p:nvSpPr>
        <p:spPr>
          <a:xfrm>
            <a:off x="-2459" y="-2459"/>
            <a:ext cx="409421" cy="6860459"/>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4449113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F278E87-52AC-1BCE-82D2-6AAAAD4CF702}"/>
              </a:ext>
            </a:extLst>
          </p:cNvPr>
          <p:cNvSpPr/>
          <p:nvPr/>
        </p:nvSpPr>
        <p:spPr>
          <a:xfrm>
            <a:off x="-2459" y="-2459"/>
            <a:ext cx="409421" cy="6860459"/>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Graphic 6" descr="Television with solid fill">
            <a:extLst>
              <a:ext uri="{FF2B5EF4-FFF2-40B4-BE49-F238E27FC236}">
                <a16:creationId xmlns:a16="http://schemas.microsoft.com/office/drawing/2014/main" id="{B06BF7B2-2971-0496-74E2-FAA9EA5CE7B4}"/>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24205" y="1712173"/>
            <a:ext cx="3561185" cy="3561185"/>
          </a:xfrm>
          <a:prstGeom prst="rect">
            <a:avLst/>
          </a:prstGeom>
        </p:spPr>
      </p:pic>
      <p:pic>
        <p:nvPicPr>
          <p:cNvPr id="8" name="Graphic 7" descr="Television with solid fill">
            <a:extLst>
              <a:ext uri="{FF2B5EF4-FFF2-40B4-BE49-F238E27FC236}">
                <a16:creationId xmlns:a16="http://schemas.microsoft.com/office/drawing/2014/main" id="{32257410-D6B0-F94A-C281-9F2BBC17AFCF}"/>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399384" y="1712172"/>
            <a:ext cx="3561185" cy="3561185"/>
          </a:xfrm>
          <a:prstGeom prst="rect">
            <a:avLst/>
          </a:prstGeom>
        </p:spPr>
      </p:pic>
      <p:pic>
        <p:nvPicPr>
          <p:cNvPr id="9" name="Graphic 8" descr="Television with solid fill">
            <a:extLst>
              <a:ext uri="{FF2B5EF4-FFF2-40B4-BE49-F238E27FC236}">
                <a16:creationId xmlns:a16="http://schemas.microsoft.com/office/drawing/2014/main" id="{A80C351D-A758-4190-9335-5DAAA58229C1}"/>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960569" y="1712172"/>
            <a:ext cx="3561185" cy="3561185"/>
          </a:xfrm>
          <a:prstGeom prst="rect">
            <a:avLst/>
          </a:prstGeom>
        </p:spPr>
      </p:pic>
      <p:sp>
        <p:nvSpPr>
          <p:cNvPr id="10" name="TextBox 9">
            <a:extLst>
              <a:ext uri="{FF2B5EF4-FFF2-40B4-BE49-F238E27FC236}">
                <a16:creationId xmlns:a16="http://schemas.microsoft.com/office/drawing/2014/main" id="{FA261814-679D-3D52-F0D4-E002C4AE17F5}"/>
              </a:ext>
            </a:extLst>
          </p:cNvPr>
          <p:cNvSpPr txBox="1"/>
          <p:nvPr/>
        </p:nvSpPr>
        <p:spPr>
          <a:xfrm>
            <a:off x="8391807" y="2545728"/>
            <a:ext cx="2720955" cy="1384995"/>
          </a:xfrm>
          <a:prstGeom prst="rect">
            <a:avLst/>
          </a:prstGeom>
          <a:noFill/>
        </p:spPr>
        <p:txBody>
          <a:bodyPr wrap="square" rtlCol="0">
            <a:spAutoFit/>
          </a:bodyPr>
          <a:lstStyle/>
          <a:p>
            <a:pPr algn="ctr"/>
            <a:r>
              <a:rPr lang="en-GB" sz="2800" dirty="0">
                <a:hlinkClick r:id="rId4"/>
              </a:rPr>
              <a:t>Why did Europeans enslave Africans?</a:t>
            </a:r>
            <a:endParaRPr lang="en-GB" sz="2800" dirty="0"/>
          </a:p>
        </p:txBody>
      </p:sp>
      <p:sp>
        <p:nvSpPr>
          <p:cNvPr id="12" name="TextBox 11">
            <a:extLst>
              <a:ext uri="{FF2B5EF4-FFF2-40B4-BE49-F238E27FC236}">
                <a16:creationId xmlns:a16="http://schemas.microsoft.com/office/drawing/2014/main" id="{321B366A-C6D0-6829-2E36-6C8E01F445F1}"/>
              </a:ext>
            </a:extLst>
          </p:cNvPr>
          <p:cNvSpPr txBox="1"/>
          <p:nvPr/>
        </p:nvSpPr>
        <p:spPr>
          <a:xfrm>
            <a:off x="4819499" y="2478873"/>
            <a:ext cx="2720955" cy="1569660"/>
          </a:xfrm>
          <a:prstGeom prst="rect">
            <a:avLst/>
          </a:prstGeom>
          <a:noFill/>
        </p:spPr>
        <p:txBody>
          <a:bodyPr wrap="square" rtlCol="0">
            <a:spAutoFit/>
          </a:bodyPr>
          <a:lstStyle/>
          <a:p>
            <a:pPr algn="ctr"/>
            <a:r>
              <a:rPr lang="en-GB" sz="2400" dirty="0">
                <a:hlinkClick r:id="rId5"/>
              </a:rPr>
              <a:t>Black American History:</a:t>
            </a:r>
          </a:p>
          <a:p>
            <a:pPr algn="ctr"/>
            <a:r>
              <a:rPr lang="en-GB" sz="2400" dirty="0">
                <a:hlinkClick r:id="rId5"/>
              </a:rPr>
              <a:t>The Transatlantic Slave Trade</a:t>
            </a:r>
            <a:endParaRPr lang="en-GB" sz="2400" dirty="0"/>
          </a:p>
        </p:txBody>
      </p:sp>
      <p:sp>
        <p:nvSpPr>
          <p:cNvPr id="13" name="TextBox 12">
            <a:extLst>
              <a:ext uri="{FF2B5EF4-FFF2-40B4-BE49-F238E27FC236}">
                <a16:creationId xmlns:a16="http://schemas.microsoft.com/office/drawing/2014/main" id="{46DCB807-E027-8DD3-32E2-632D1FE0C583}"/>
              </a:ext>
            </a:extLst>
          </p:cNvPr>
          <p:cNvSpPr txBox="1"/>
          <p:nvPr/>
        </p:nvSpPr>
        <p:spPr>
          <a:xfrm>
            <a:off x="1244319" y="2545726"/>
            <a:ext cx="2720955" cy="1384995"/>
          </a:xfrm>
          <a:prstGeom prst="rect">
            <a:avLst/>
          </a:prstGeom>
          <a:noFill/>
        </p:spPr>
        <p:txBody>
          <a:bodyPr wrap="square" rtlCol="0">
            <a:spAutoFit/>
          </a:bodyPr>
          <a:lstStyle/>
          <a:p>
            <a:pPr algn="ctr"/>
            <a:r>
              <a:rPr lang="en-GB" sz="2800" dirty="0">
                <a:hlinkClick r:id="rId6"/>
              </a:rPr>
              <a:t>Crash Course:</a:t>
            </a:r>
            <a:br>
              <a:rPr lang="en-GB" sz="2800" dirty="0">
                <a:hlinkClick r:id="rId6"/>
              </a:rPr>
            </a:br>
            <a:r>
              <a:rPr lang="en-GB" sz="2800" dirty="0">
                <a:hlinkClick r:id="rId6"/>
              </a:rPr>
              <a:t>The Atlantic Slave Trade</a:t>
            </a:r>
            <a:endParaRPr lang="en-GB" sz="2800" dirty="0"/>
          </a:p>
        </p:txBody>
      </p:sp>
      <p:sp>
        <p:nvSpPr>
          <p:cNvPr id="2" name="Title 1">
            <a:extLst>
              <a:ext uri="{FF2B5EF4-FFF2-40B4-BE49-F238E27FC236}">
                <a16:creationId xmlns:a16="http://schemas.microsoft.com/office/drawing/2014/main" id="{D1FCFBA7-F0FF-0A57-D07B-779A165EB74D}"/>
              </a:ext>
            </a:extLst>
          </p:cNvPr>
          <p:cNvSpPr>
            <a:spLocks noGrp="1"/>
          </p:cNvSpPr>
          <p:nvPr>
            <p:ph type="title"/>
          </p:nvPr>
        </p:nvSpPr>
        <p:spPr/>
        <p:txBody>
          <a:bodyPr/>
          <a:lstStyle/>
          <a:p>
            <a:r>
              <a:rPr lang="en-GB" dirty="0"/>
              <a:t>Video time pt. 2</a:t>
            </a:r>
          </a:p>
        </p:txBody>
      </p:sp>
    </p:spTree>
    <p:extLst>
      <p:ext uri="{BB962C8B-B14F-4D97-AF65-F5344CB8AC3E}">
        <p14:creationId xmlns:p14="http://schemas.microsoft.com/office/powerpoint/2010/main" val="33937845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3BA26-7CA0-F6F6-7ECC-0A6746512390}"/>
              </a:ext>
            </a:extLst>
          </p:cNvPr>
          <p:cNvSpPr>
            <a:spLocks noGrp="1"/>
          </p:cNvSpPr>
          <p:nvPr>
            <p:ph type="title"/>
          </p:nvPr>
        </p:nvSpPr>
        <p:spPr/>
        <p:txBody>
          <a:bodyPr/>
          <a:lstStyle/>
          <a:p>
            <a:r>
              <a:rPr lang="en-GB" dirty="0"/>
              <a:t>Summary questions</a:t>
            </a:r>
          </a:p>
        </p:txBody>
      </p:sp>
      <p:sp>
        <p:nvSpPr>
          <p:cNvPr id="4" name="Google Shape;136;p8">
            <a:extLst>
              <a:ext uri="{FF2B5EF4-FFF2-40B4-BE49-F238E27FC236}">
                <a16:creationId xmlns:a16="http://schemas.microsoft.com/office/drawing/2014/main" id="{B97ECED3-8502-C0D8-3FAC-2A25B24C20B6}"/>
              </a:ext>
            </a:extLst>
          </p:cNvPr>
          <p:cNvSpPr txBox="1">
            <a:spLocks/>
          </p:cNvSpPr>
          <p:nvPr/>
        </p:nvSpPr>
        <p:spPr>
          <a:xfrm>
            <a:off x="838200" y="4791462"/>
            <a:ext cx="5181600" cy="1820797"/>
          </a:xfrm>
          <a:prstGeom prst="rect">
            <a:avLst/>
          </a:prstGeom>
          <a:solidFill>
            <a:srgbClr val="8DA9DB"/>
          </a:solidFill>
          <a:ln>
            <a:noFill/>
          </a:ln>
        </p:spPr>
        <p:txBody>
          <a:bodyPr spcFirstLastPara="1" vert="horz" wrap="square" lIns="91425" tIns="45700" rIns="91425" bIns="45700" rtlCol="0" anchor="ctr" anchorCtr="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Clr>
                <a:schemeClr val="dk1"/>
              </a:buClr>
              <a:buSzPts val="3200"/>
              <a:buNone/>
            </a:pPr>
            <a:r>
              <a:rPr lang="en-GB" sz="3200" dirty="0">
                <a:ea typeface="Times New Roman"/>
                <a:cs typeface="Times New Roman"/>
                <a:sym typeface="Times New Roman"/>
              </a:rPr>
              <a:t>Why was New World slavery different from slavery in Greece/Rome, and Viking slavery?</a:t>
            </a:r>
            <a:endParaRPr lang="en-GB" dirty="0"/>
          </a:p>
        </p:txBody>
      </p:sp>
      <p:sp>
        <p:nvSpPr>
          <p:cNvPr id="5" name="Google Shape;137;p8">
            <a:extLst>
              <a:ext uri="{FF2B5EF4-FFF2-40B4-BE49-F238E27FC236}">
                <a16:creationId xmlns:a16="http://schemas.microsoft.com/office/drawing/2014/main" id="{ADDE3902-48F6-D0D8-A0E7-6B8F9D7C7FFB}"/>
              </a:ext>
            </a:extLst>
          </p:cNvPr>
          <p:cNvSpPr txBox="1">
            <a:spLocks/>
          </p:cNvSpPr>
          <p:nvPr/>
        </p:nvSpPr>
        <p:spPr>
          <a:xfrm>
            <a:off x="6172200" y="4791462"/>
            <a:ext cx="5181600" cy="1820797"/>
          </a:xfrm>
          <a:prstGeom prst="rect">
            <a:avLst/>
          </a:prstGeom>
          <a:solidFill>
            <a:srgbClr val="F4B081"/>
          </a:solidFill>
          <a:ln>
            <a:noFill/>
          </a:ln>
        </p:spPr>
        <p:txBody>
          <a:bodyPr spcFirstLastPara="1" wrap="square" lIns="91425" tIns="45700" rIns="91425" bIns="4570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Clr>
                <a:schemeClr val="dk1"/>
              </a:buClr>
              <a:buSzPts val="3200"/>
              <a:buNone/>
            </a:pPr>
            <a:r>
              <a:rPr lang="en-GB" sz="3200" dirty="0">
                <a:ea typeface="Times New Roman"/>
                <a:cs typeface="Times New Roman"/>
                <a:sym typeface="Times New Roman"/>
              </a:rPr>
              <a:t>Roughly how many Africans were transported during the slave trade?</a:t>
            </a:r>
            <a:endParaRPr lang="en-GB" dirty="0"/>
          </a:p>
        </p:txBody>
      </p:sp>
      <p:sp>
        <p:nvSpPr>
          <p:cNvPr id="6" name="Google Shape;138;p8">
            <a:extLst>
              <a:ext uri="{FF2B5EF4-FFF2-40B4-BE49-F238E27FC236}">
                <a16:creationId xmlns:a16="http://schemas.microsoft.com/office/drawing/2014/main" id="{94075233-B22A-AB35-6F50-4C5CA51B4ED8}"/>
              </a:ext>
            </a:extLst>
          </p:cNvPr>
          <p:cNvSpPr txBox="1"/>
          <p:nvPr/>
        </p:nvSpPr>
        <p:spPr>
          <a:xfrm>
            <a:off x="838200" y="2892486"/>
            <a:ext cx="5181600" cy="1820777"/>
          </a:xfrm>
          <a:prstGeom prst="rect">
            <a:avLst/>
          </a:prstGeom>
          <a:solidFill>
            <a:srgbClr val="A8D08C"/>
          </a:solidFill>
          <a:ln>
            <a:noFill/>
          </a:ln>
        </p:spPr>
        <p:txBody>
          <a:bodyPr spcFirstLastPara="1" wrap="square" lIns="91425" tIns="45700" rIns="91425" bIns="45700" anchor="ctr" anchorCtr="0">
            <a:normAutofit/>
          </a:bodyPr>
          <a:lstStyle/>
          <a:p>
            <a:pPr marR="0" lvl="0" algn="l" rtl="0">
              <a:lnSpc>
                <a:spcPct val="90000"/>
              </a:lnSpc>
              <a:spcBef>
                <a:spcPts val="0"/>
              </a:spcBef>
              <a:spcAft>
                <a:spcPts val="0"/>
              </a:spcAft>
              <a:buClr>
                <a:schemeClr val="dk1"/>
              </a:buClr>
              <a:buSzPts val="3200"/>
            </a:pPr>
            <a:r>
              <a:rPr lang="en-GB" sz="3200" b="0" i="0" u="none" strike="noStrike" cap="none" dirty="0">
                <a:solidFill>
                  <a:schemeClr val="dk1"/>
                </a:solidFill>
                <a:ea typeface="Times New Roman"/>
                <a:cs typeface="Times New Roman"/>
                <a:sym typeface="Times New Roman"/>
              </a:rPr>
              <a:t>Which countries benefited from the Atlantic Slave Trade?</a:t>
            </a:r>
            <a:endParaRPr dirty="0"/>
          </a:p>
        </p:txBody>
      </p:sp>
      <p:sp>
        <p:nvSpPr>
          <p:cNvPr id="7" name="Google Shape;139;p8">
            <a:extLst>
              <a:ext uri="{FF2B5EF4-FFF2-40B4-BE49-F238E27FC236}">
                <a16:creationId xmlns:a16="http://schemas.microsoft.com/office/drawing/2014/main" id="{6554A19C-B0B6-BD52-772B-8D582094CFCC}"/>
              </a:ext>
            </a:extLst>
          </p:cNvPr>
          <p:cNvSpPr txBox="1"/>
          <p:nvPr/>
        </p:nvSpPr>
        <p:spPr>
          <a:xfrm>
            <a:off x="6172200" y="2892467"/>
            <a:ext cx="5181600" cy="1820797"/>
          </a:xfrm>
          <a:prstGeom prst="rect">
            <a:avLst/>
          </a:prstGeom>
          <a:solidFill>
            <a:srgbClr val="FFD966"/>
          </a:solidFill>
          <a:ln>
            <a:noFill/>
          </a:ln>
        </p:spPr>
        <p:txBody>
          <a:bodyPr spcFirstLastPara="1" wrap="square" lIns="91425" tIns="45700" rIns="91425" bIns="45700" anchor="ctr" anchorCtr="0">
            <a:normAutofit/>
          </a:bodyPr>
          <a:lstStyle/>
          <a:p>
            <a:pPr marR="0" lvl="0" algn="l" rtl="0">
              <a:lnSpc>
                <a:spcPct val="90000"/>
              </a:lnSpc>
              <a:spcBef>
                <a:spcPts val="0"/>
              </a:spcBef>
              <a:spcAft>
                <a:spcPts val="0"/>
              </a:spcAft>
              <a:buClr>
                <a:schemeClr val="dk1"/>
              </a:buClr>
              <a:buSzPts val="3200"/>
            </a:pPr>
            <a:r>
              <a:rPr lang="en-GB" sz="3200" b="0" i="0" u="none" strike="noStrike" cap="none" dirty="0">
                <a:solidFill>
                  <a:schemeClr val="dk1"/>
                </a:solidFill>
                <a:ea typeface="Times New Roman"/>
                <a:cs typeface="Times New Roman"/>
                <a:sym typeface="Times New Roman"/>
              </a:rPr>
              <a:t>What goods were bought and sold in the Triangular Trade?</a:t>
            </a:r>
            <a:endParaRPr dirty="0"/>
          </a:p>
        </p:txBody>
      </p:sp>
      <p:sp>
        <p:nvSpPr>
          <p:cNvPr id="8" name="Content Placeholder 2">
            <a:extLst>
              <a:ext uri="{FF2B5EF4-FFF2-40B4-BE49-F238E27FC236}">
                <a16:creationId xmlns:a16="http://schemas.microsoft.com/office/drawing/2014/main" id="{CCC2EE30-910F-6012-0ECF-2CB597EDEF8B}"/>
              </a:ext>
            </a:extLst>
          </p:cNvPr>
          <p:cNvSpPr>
            <a:spLocks noGrp="1"/>
          </p:cNvSpPr>
          <p:nvPr>
            <p:ph idx="1"/>
          </p:nvPr>
        </p:nvSpPr>
        <p:spPr>
          <a:xfrm>
            <a:off x="838200" y="1825625"/>
            <a:ext cx="10515600" cy="835932"/>
          </a:xfrm>
        </p:spPr>
        <p:txBody>
          <a:bodyPr/>
          <a:lstStyle/>
          <a:p>
            <a:r>
              <a:rPr lang="en-GB" dirty="0"/>
              <a:t>Working with a partner, answer these questions:</a:t>
            </a:r>
          </a:p>
        </p:txBody>
      </p:sp>
    </p:spTree>
    <p:extLst>
      <p:ext uri="{BB962C8B-B14F-4D97-AF65-F5344CB8AC3E}">
        <p14:creationId xmlns:p14="http://schemas.microsoft.com/office/powerpoint/2010/main" val="8732509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C19AE-425B-ECEC-FCAD-AB05AF3F0AFC}"/>
              </a:ext>
            </a:extLst>
          </p:cNvPr>
          <p:cNvSpPr>
            <a:spLocks noGrp="1"/>
          </p:cNvSpPr>
          <p:nvPr>
            <p:ph type="title"/>
          </p:nvPr>
        </p:nvSpPr>
        <p:spPr/>
        <p:txBody>
          <a:bodyPr>
            <a:normAutofit/>
          </a:bodyPr>
          <a:lstStyle/>
          <a:p>
            <a:pPr algn="ctr"/>
            <a:r>
              <a:rPr lang="en-GB" b="1" dirty="0">
                <a:highlight>
                  <a:srgbClr val="FFFF00"/>
                </a:highlight>
                <a:cs typeface="Calibri Light"/>
              </a:rPr>
              <a:t>You should now be able to answer or add to your answers for some of the key questions</a:t>
            </a:r>
            <a:endParaRPr lang="en-GB" b="1" dirty="0">
              <a:highlight>
                <a:srgbClr val="FFFF00"/>
              </a:highlight>
            </a:endParaRPr>
          </a:p>
        </p:txBody>
      </p:sp>
      <p:sp>
        <p:nvSpPr>
          <p:cNvPr id="3" name="Content Placeholder 2">
            <a:extLst>
              <a:ext uri="{FF2B5EF4-FFF2-40B4-BE49-F238E27FC236}">
                <a16:creationId xmlns:a16="http://schemas.microsoft.com/office/drawing/2014/main" id="{B5BF6451-87DF-76B0-E470-C6345CF23884}"/>
              </a:ext>
            </a:extLst>
          </p:cNvPr>
          <p:cNvSpPr>
            <a:spLocks noGrp="1"/>
          </p:cNvSpPr>
          <p:nvPr>
            <p:ph idx="1"/>
          </p:nvPr>
        </p:nvSpPr>
        <p:spPr/>
        <p:txBody>
          <a:bodyPr vert="horz" lIns="91440" tIns="45720" rIns="91440" bIns="45720" rtlCol="0" anchor="t">
            <a:normAutofit/>
          </a:bodyPr>
          <a:lstStyle/>
          <a:p>
            <a:pPr marL="0" indent="0">
              <a:buNone/>
            </a:pPr>
            <a:endParaRPr lang="en-GB" dirty="0">
              <a:cs typeface="Calibri"/>
            </a:endParaRPr>
          </a:p>
        </p:txBody>
      </p:sp>
      <p:sp>
        <p:nvSpPr>
          <p:cNvPr id="6" name="Rectangle: Beveled 5">
            <a:extLst>
              <a:ext uri="{FF2B5EF4-FFF2-40B4-BE49-F238E27FC236}">
                <a16:creationId xmlns:a16="http://schemas.microsoft.com/office/drawing/2014/main" id="{9927487A-2AE8-EF56-B221-B99C339F8159}"/>
              </a:ext>
            </a:extLst>
          </p:cNvPr>
          <p:cNvSpPr/>
          <p:nvPr/>
        </p:nvSpPr>
        <p:spPr>
          <a:xfrm>
            <a:off x="4787174" y="2360547"/>
            <a:ext cx="2617651" cy="2134445"/>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600" dirty="0"/>
              <a:t>How do people become enslaved?</a:t>
            </a:r>
          </a:p>
        </p:txBody>
      </p:sp>
      <p:sp>
        <p:nvSpPr>
          <p:cNvPr id="7" name="Rectangle: Beveled 6">
            <a:extLst>
              <a:ext uri="{FF2B5EF4-FFF2-40B4-BE49-F238E27FC236}">
                <a16:creationId xmlns:a16="http://schemas.microsoft.com/office/drawing/2014/main" id="{1F96B728-2312-00CD-10ED-5339914E9BA6}"/>
              </a:ext>
            </a:extLst>
          </p:cNvPr>
          <p:cNvSpPr/>
          <p:nvPr/>
        </p:nvSpPr>
        <p:spPr>
          <a:xfrm>
            <a:off x="7919806" y="2360546"/>
            <a:ext cx="2617651" cy="2134445"/>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Why does slavery exist?</a:t>
            </a:r>
          </a:p>
        </p:txBody>
      </p:sp>
      <p:sp>
        <p:nvSpPr>
          <p:cNvPr id="8" name="Rectangle: Beveled 7">
            <a:extLst>
              <a:ext uri="{FF2B5EF4-FFF2-40B4-BE49-F238E27FC236}">
                <a16:creationId xmlns:a16="http://schemas.microsoft.com/office/drawing/2014/main" id="{6195ECE1-B486-B153-3B1B-7B2492E7114A}"/>
              </a:ext>
            </a:extLst>
          </p:cNvPr>
          <p:cNvSpPr/>
          <p:nvPr/>
        </p:nvSpPr>
        <p:spPr>
          <a:xfrm>
            <a:off x="4787175" y="4668413"/>
            <a:ext cx="2617651" cy="2134445"/>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When and where did slavery occur in the past?</a:t>
            </a:r>
          </a:p>
        </p:txBody>
      </p:sp>
      <p:sp>
        <p:nvSpPr>
          <p:cNvPr id="9" name="Rectangle: Beveled 8">
            <a:extLst>
              <a:ext uri="{FF2B5EF4-FFF2-40B4-BE49-F238E27FC236}">
                <a16:creationId xmlns:a16="http://schemas.microsoft.com/office/drawing/2014/main" id="{D09CB351-4FDB-DB2F-EAB1-B3077BF49C2E}"/>
              </a:ext>
            </a:extLst>
          </p:cNvPr>
          <p:cNvSpPr/>
          <p:nvPr/>
        </p:nvSpPr>
        <p:spPr>
          <a:xfrm>
            <a:off x="7919806" y="4668413"/>
            <a:ext cx="2617651" cy="2134445"/>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Where does slavery occur in the present day?</a:t>
            </a:r>
          </a:p>
        </p:txBody>
      </p:sp>
      <p:sp>
        <p:nvSpPr>
          <p:cNvPr id="10" name="Rectangle: Beveled 9">
            <a:extLst>
              <a:ext uri="{FF2B5EF4-FFF2-40B4-BE49-F238E27FC236}">
                <a16:creationId xmlns:a16="http://schemas.microsoft.com/office/drawing/2014/main" id="{47ED3CBB-4AC2-F336-A5C7-F6E47DEC40CF}"/>
              </a:ext>
            </a:extLst>
          </p:cNvPr>
          <p:cNvSpPr/>
          <p:nvPr/>
        </p:nvSpPr>
        <p:spPr>
          <a:xfrm>
            <a:off x="1654542" y="2360545"/>
            <a:ext cx="2617651" cy="2134445"/>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What is slavery?</a:t>
            </a:r>
          </a:p>
        </p:txBody>
      </p:sp>
      <p:sp>
        <p:nvSpPr>
          <p:cNvPr id="11" name="Rectangle: Beveled 10">
            <a:extLst>
              <a:ext uri="{FF2B5EF4-FFF2-40B4-BE49-F238E27FC236}">
                <a16:creationId xmlns:a16="http://schemas.microsoft.com/office/drawing/2014/main" id="{ECFAF457-52C9-17D0-E9C0-A3634A6D328D}"/>
              </a:ext>
            </a:extLst>
          </p:cNvPr>
          <p:cNvSpPr/>
          <p:nvPr/>
        </p:nvSpPr>
        <p:spPr>
          <a:xfrm>
            <a:off x="1654542" y="4668412"/>
            <a:ext cx="2617651" cy="2134445"/>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What are the different types of slavery?</a:t>
            </a:r>
          </a:p>
        </p:txBody>
      </p:sp>
      <p:sp>
        <p:nvSpPr>
          <p:cNvPr id="12" name="Rectangle: Beveled 11">
            <a:extLst>
              <a:ext uri="{FF2B5EF4-FFF2-40B4-BE49-F238E27FC236}">
                <a16:creationId xmlns:a16="http://schemas.microsoft.com/office/drawing/2014/main" id="{C91A77E5-B325-D61C-A4DB-2E0F6E454619}"/>
              </a:ext>
            </a:extLst>
          </p:cNvPr>
          <p:cNvSpPr/>
          <p:nvPr/>
        </p:nvSpPr>
        <p:spPr>
          <a:xfrm>
            <a:off x="4787174" y="2361777"/>
            <a:ext cx="2617651" cy="2134445"/>
          </a:xfrm>
          <a:prstGeom prst="bevel">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2600" dirty="0">
                <a:solidFill>
                  <a:schemeClr val="bg1">
                    <a:lumMod val="65000"/>
                  </a:schemeClr>
                </a:solidFill>
              </a:rPr>
              <a:t>How do people become enslaved?</a:t>
            </a:r>
          </a:p>
        </p:txBody>
      </p:sp>
      <p:sp>
        <p:nvSpPr>
          <p:cNvPr id="13" name="Rectangle: Beveled 12">
            <a:extLst>
              <a:ext uri="{FF2B5EF4-FFF2-40B4-BE49-F238E27FC236}">
                <a16:creationId xmlns:a16="http://schemas.microsoft.com/office/drawing/2014/main" id="{E0D8499B-141F-EBC3-2F98-F54FB527185F}"/>
              </a:ext>
            </a:extLst>
          </p:cNvPr>
          <p:cNvSpPr/>
          <p:nvPr/>
        </p:nvSpPr>
        <p:spPr>
          <a:xfrm>
            <a:off x="7919806" y="2361776"/>
            <a:ext cx="2617651" cy="2134445"/>
          </a:xfrm>
          <a:prstGeom prst="bevel">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2800" dirty="0">
                <a:solidFill>
                  <a:schemeClr val="bg1">
                    <a:lumMod val="65000"/>
                  </a:schemeClr>
                </a:solidFill>
              </a:rPr>
              <a:t>Why does slavery exist?</a:t>
            </a:r>
          </a:p>
        </p:txBody>
      </p:sp>
      <p:sp>
        <p:nvSpPr>
          <p:cNvPr id="14" name="Rectangle: Beveled 13">
            <a:extLst>
              <a:ext uri="{FF2B5EF4-FFF2-40B4-BE49-F238E27FC236}">
                <a16:creationId xmlns:a16="http://schemas.microsoft.com/office/drawing/2014/main" id="{D0BF51A2-5B6B-FCC4-CE23-6E92ACCF3748}"/>
              </a:ext>
            </a:extLst>
          </p:cNvPr>
          <p:cNvSpPr/>
          <p:nvPr/>
        </p:nvSpPr>
        <p:spPr>
          <a:xfrm>
            <a:off x="4787175" y="4669643"/>
            <a:ext cx="2617651" cy="2134445"/>
          </a:xfrm>
          <a:prstGeom prst="bevel">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2400" dirty="0">
                <a:solidFill>
                  <a:schemeClr val="bg1">
                    <a:lumMod val="65000"/>
                  </a:schemeClr>
                </a:solidFill>
              </a:rPr>
              <a:t>When and where did slavery occur in the past?</a:t>
            </a:r>
          </a:p>
        </p:txBody>
      </p:sp>
      <p:sp>
        <p:nvSpPr>
          <p:cNvPr id="15" name="Rectangle: Beveled 14">
            <a:extLst>
              <a:ext uri="{FF2B5EF4-FFF2-40B4-BE49-F238E27FC236}">
                <a16:creationId xmlns:a16="http://schemas.microsoft.com/office/drawing/2014/main" id="{D221ACE1-ADB6-595A-F473-B0228186573A}"/>
              </a:ext>
            </a:extLst>
          </p:cNvPr>
          <p:cNvSpPr/>
          <p:nvPr/>
        </p:nvSpPr>
        <p:spPr>
          <a:xfrm>
            <a:off x="7919806" y="4669643"/>
            <a:ext cx="2617651" cy="2134445"/>
          </a:xfrm>
          <a:prstGeom prst="bevel">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2400" dirty="0">
                <a:solidFill>
                  <a:schemeClr val="bg1">
                    <a:lumMod val="65000"/>
                  </a:schemeClr>
                </a:solidFill>
              </a:rPr>
              <a:t>Where does slavery occur in the present day?</a:t>
            </a:r>
          </a:p>
        </p:txBody>
      </p:sp>
      <p:sp>
        <p:nvSpPr>
          <p:cNvPr id="16" name="Rectangle: Beveled 15">
            <a:extLst>
              <a:ext uri="{FF2B5EF4-FFF2-40B4-BE49-F238E27FC236}">
                <a16:creationId xmlns:a16="http://schemas.microsoft.com/office/drawing/2014/main" id="{81C2484E-E73A-2C9C-2F3C-488460415B77}"/>
              </a:ext>
            </a:extLst>
          </p:cNvPr>
          <p:cNvSpPr/>
          <p:nvPr/>
        </p:nvSpPr>
        <p:spPr>
          <a:xfrm>
            <a:off x="1654542" y="2361775"/>
            <a:ext cx="2617651" cy="2134445"/>
          </a:xfrm>
          <a:prstGeom prst="bevel">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3200" dirty="0">
                <a:solidFill>
                  <a:schemeClr val="bg1">
                    <a:lumMod val="65000"/>
                  </a:schemeClr>
                </a:solidFill>
              </a:rPr>
              <a:t>What is slavery?</a:t>
            </a:r>
          </a:p>
        </p:txBody>
      </p:sp>
      <p:sp>
        <p:nvSpPr>
          <p:cNvPr id="17" name="Rectangle: Beveled 16">
            <a:extLst>
              <a:ext uri="{FF2B5EF4-FFF2-40B4-BE49-F238E27FC236}">
                <a16:creationId xmlns:a16="http://schemas.microsoft.com/office/drawing/2014/main" id="{DFD3CBCD-DB20-63C2-90DB-452FA1AD3F63}"/>
              </a:ext>
            </a:extLst>
          </p:cNvPr>
          <p:cNvSpPr/>
          <p:nvPr/>
        </p:nvSpPr>
        <p:spPr>
          <a:xfrm>
            <a:off x="1654542" y="4669642"/>
            <a:ext cx="2617651" cy="2134445"/>
          </a:xfrm>
          <a:prstGeom prst="bevel">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2400" dirty="0">
                <a:solidFill>
                  <a:schemeClr val="bg1">
                    <a:lumMod val="65000"/>
                  </a:schemeClr>
                </a:solidFill>
              </a:rPr>
              <a:t>What are the different types of slavery?</a:t>
            </a:r>
          </a:p>
        </p:txBody>
      </p:sp>
      <p:sp>
        <p:nvSpPr>
          <p:cNvPr id="18" name="Rectangle 17">
            <a:extLst>
              <a:ext uri="{FF2B5EF4-FFF2-40B4-BE49-F238E27FC236}">
                <a16:creationId xmlns:a16="http://schemas.microsoft.com/office/drawing/2014/main" id="{5433669A-510A-5BBC-DE37-6FDAC2C6FAAE}"/>
              </a:ext>
            </a:extLst>
          </p:cNvPr>
          <p:cNvSpPr/>
          <p:nvPr/>
        </p:nvSpPr>
        <p:spPr>
          <a:xfrm>
            <a:off x="-2459" y="-2459"/>
            <a:ext cx="409421" cy="68604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8686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7"/>
                                        </p:tgtEl>
                                      </p:cBhvr>
                                    </p:animEffect>
                                    <p:set>
                                      <p:cBhvr>
                                        <p:cTn id="7" dur="1" fill="hold">
                                          <p:stCondLst>
                                            <p:cond delay="499"/>
                                          </p:stCondLst>
                                        </p:cTn>
                                        <p:tgtEl>
                                          <p:spTgt spid="17"/>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2"/>
                                        </p:tgtEl>
                                      </p:cBhvr>
                                    </p:animEffect>
                                    <p:set>
                                      <p:cBhvr>
                                        <p:cTn id="10" dur="1" fill="hold">
                                          <p:stCondLst>
                                            <p:cond delay="499"/>
                                          </p:stCondLst>
                                        </p:cTn>
                                        <p:tgtEl>
                                          <p:spTgt spid="12"/>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13"/>
                                        </p:tgtEl>
                                      </p:cBhvr>
                                    </p:animEffect>
                                    <p:set>
                                      <p:cBhvr>
                                        <p:cTn id="16"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4C5B2-48F4-13CC-C94D-9D06027AA5F3}"/>
              </a:ext>
            </a:extLst>
          </p:cNvPr>
          <p:cNvSpPr>
            <a:spLocks noGrp="1"/>
          </p:cNvSpPr>
          <p:nvPr>
            <p:ph type="ctrTitle"/>
          </p:nvPr>
        </p:nvSpPr>
        <p:spPr>
          <a:xfrm>
            <a:off x="1524000" y="486258"/>
            <a:ext cx="9144000" cy="954915"/>
          </a:xfrm>
        </p:spPr>
        <p:txBody>
          <a:bodyPr/>
          <a:lstStyle/>
          <a:p>
            <a:r>
              <a:rPr lang="en-GB" dirty="0"/>
              <a:t>Africa before Colonisation</a:t>
            </a:r>
          </a:p>
        </p:txBody>
      </p:sp>
      <p:sp>
        <p:nvSpPr>
          <p:cNvPr id="6" name="Title 1">
            <a:extLst>
              <a:ext uri="{FF2B5EF4-FFF2-40B4-BE49-F238E27FC236}">
                <a16:creationId xmlns:a16="http://schemas.microsoft.com/office/drawing/2014/main" id="{E348DA76-F4B1-5E4E-5383-B5B88CDC6CD4}"/>
              </a:ext>
            </a:extLst>
          </p:cNvPr>
          <p:cNvSpPr txBox="1">
            <a:spLocks/>
          </p:cNvSpPr>
          <p:nvPr/>
        </p:nvSpPr>
        <p:spPr>
          <a:xfrm>
            <a:off x="1524000" y="3602038"/>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sz="3200" b="1" dirty="0">
              <a:highlight>
                <a:srgbClr val="FFFF00"/>
              </a:highlight>
            </a:endParaRPr>
          </a:p>
        </p:txBody>
      </p:sp>
      <p:sp>
        <p:nvSpPr>
          <p:cNvPr id="7" name="Rectangle: Beveled 6">
            <a:extLst>
              <a:ext uri="{FF2B5EF4-FFF2-40B4-BE49-F238E27FC236}">
                <a16:creationId xmlns:a16="http://schemas.microsoft.com/office/drawing/2014/main" id="{2D8588F7-BEAC-1187-D822-82A04EA4B625}"/>
              </a:ext>
            </a:extLst>
          </p:cNvPr>
          <p:cNvSpPr/>
          <p:nvPr/>
        </p:nvSpPr>
        <p:spPr>
          <a:xfrm>
            <a:off x="4787174" y="2360547"/>
            <a:ext cx="2617651" cy="2134445"/>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600" dirty="0"/>
              <a:t>How do people become enslaved?</a:t>
            </a:r>
          </a:p>
        </p:txBody>
      </p:sp>
      <p:sp>
        <p:nvSpPr>
          <p:cNvPr id="8" name="Rectangle: Beveled 7">
            <a:extLst>
              <a:ext uri="{FF2B5EF4-FFF2-40B4-BE49-F238E27FC236}">
                <a16:creationId xmlns:a16="http://schemas.microsoft.com/office/drawing/2014/main" id="{C3F00F91-179D-45D2-A1B1-50335BDA5BEB}"/>
              </a:ext>
            </a:extLst>
          </p:cNvPr>
          <p:cNvSpPr/>
          <p:nvPr/>
        </p:nvSpPr>
        <p:spPr>
          <a:xfrm>
            <a:off x="7919806" y="2360546"/>
            <a:ext cx="2617651" cy="2134445"/>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Why does slavery exist?</a:t>
            </a:r>
          </a:p>
        </p:txBody>
      </p:sp>
      <p:sp>
        <p:nvSpPr>
          <p:cNvPr id="9" name="Rectangle: Beveled 8">
            <a:extLst>
              <a:ext uri="{FF2B5EF4-FFF2-40B4-BE49-F238E27FC236}">
                <a16:creationId xmlns:a16="http://schemas.microsoft.com/office/drawing/2014/main" id="{B605F5A9-094F-8132-0FEC-0A6173050A98}"/>
              </a:ext>
            </a:extLst>
          </p:cNvPr>
          <p:cNvSpPr/>
          <p:nvPr/>
        </p:nvSpPr>
        <p:spPr>
          <a:xfrm>
            <a:off x="4787175" y="4668413"/>
            <a:ext cx="2617651" cy="2134445"/>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When and where did slavery occur in the past?</a:t>
            </a:r>
          </a:p>
        </p:txBody>
      </p:sp>
      <p:sp>
        <p:nvSpPr>
          <p:cNvPr id="10" name="Rectangle: Beveled 9">
            <a:extLst>
              <a:ext uri="{FF2B5EF4-FFF2-40B4-BE49-F238E27FC236}">
                <a16:creationId xmlns:a16="http://schemas.microsoft.com/office/drawing/2014/main" id="{BA0FBC9A-4D95-8EEF-DCEE-B527ACAEB6A4}"/>
              </a:ext>
            </a:extLst>
          </p:cNvPr>
          <p:cNvSpPr/>
          <p:nvPr/>
        </p:nvSpPr>
        <p:spPr>
          <a:xfrm>
            <a:off x="7919806" y="4668413"/>
            <a:ext cx="2617651" cy="2134445"/>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Where does slavery occur in the present day?</a:t>
            </a:r>
          </a:p>
        </p:txBody>
      </p:sp>
      <p:sp>
        <p:nvSpPr>
          <p:cNvPr id="11" name="Rectangle: Beveled 10">
            <a:extLst>
              <a:ext uri="{FF2B5EF4-FFF2-40B4-BE49-F238E27FC236}">
                <a16:creationId xmlns:a16="http://schemas.microsoft.com/office/drawing/2014/main" id="{31F4489C-FB63-9B8C-F97E-0F0E3E659888}"/>
              </a:ext>
            </a:extLst>
          </p:cNvPr>
          <p:cNvSpPr/>
          <p:nvPr/>
        </p:nvSpPr>
        <p:spPr>
          <a:xfrm>
            <a:off x="1654542" y="2360545"/>
            <a:ext cx="2617651" cy="2134445"/>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What is slavery?</a:t>
            </a:r>
          </a:p>
        </p:txBody>
      </p:sp>
      <p:sp>
        <p:nvSpPr>
          <p:cNvPr id="12" name="Rectangle: Beveled 11">
            <a:extLst>
              <a:ext uri="{FF2B5EF4-FFF2-40B4-BE49-F238E27FC236}">
                <a16:creationId xmlns:a16="http://schemas.microsoft.com/office/drawing/2014/main" id="{9F7C215A-5CE7-8E05-3ACD-9E9B34E6C6C1}"/>
              </a:ext>
            </a:extLst>
          </p:cNvPr>
          <p:cNvSpPr/>
          <p:nvPr/>
        </p:nvSpPr>
        <p:spPr>
          <a:xfrm>
            <a:off x="1654542" y="4668412"/>
            <a:ext cx="2617651" cy="2134445"/>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What are the different types of slavery?</a:t>
            </a:r>
          </a:p>
        </p:txBody>
      </p:sp>
      <p:sp>
        <p:nvSpPr>
          <p:cNvPr id="13" name="Rectangle: Beveled 12">
            <a:extLst>
              <a:ext uri="{FF2B5EF4-FFF2-40B4-BE49-F238E27FC236}">
                <a16:creationId xmlns:a16="http://schemas.microsoft.com/office/drawing/2014/main" id="{91674B43-53BA-B49E-F66F-009F95142DC8}"/>
              </a:ext>
            </a:extLst>
          </p:cNvPr>
          <p:cNvSpPr/>
          <p:nvPr/>
        </p:nvSpPr>
        <p:spPr>
          <a:xfrm>
            <a:off x="4787174" y="2361777"/>
            <a:ext cx="2617651" cy="2134445"/>
          </a:xfrm>
          <a:prstGeom prst="bevel">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2600" dirty="0">
                <a:solidFill>
                  <a:schemeClr val="bg1">
                    <a:lumMod val="65000"/>
                  </a:schemeClr>
                </a:solidFill>
              </a:rPr>
              <a:t>How do people become enslaved?</a:t>
            </a:r>
          </a:p>
        </p:txBody>
      </p:sp>
      <p:sp>
        <p:nvSpPr>
          <p:cNvPr id="14" name="Rectangle: Beveled 13">
            <a:extLst>
              <a:ext uri="{FF2B5EF4-FFF2-40B4-BE49-F238E27FC236}">
                <a16:creationId xmlns:a16="http://schemas.microsoft.com/office/drawing/2014/main" id="{66BA7FDB-7FC0-DCCC-C122-EEAA06189189}"/>
              </a:ext>
            </a:extLst>
          </p:cNvPr>
          <p:cNvSpPr/>
          <p:nvPr/>
        </p:nvSpPr>
        <p:spPr>
          <a:xfrm>
            <a:off x="7919806" y="2361776"/>
            <a:ext cx="2617651" cy="2134445"/>
          </a:xfrm>
          <a:prstGeom prst="bevel">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2800" dirty="0">
                <a:solidFill>
                  <a:schemeClr val="bg1">
                    <a:lumMod val="65000"/>
                  </a:schemeClr>
                </a:solidFill>
              </a:rPr>
              <a:t>Why does slavery exist?</a:t>
            </a:r>
          </a:p>
        </p:txBody>
      </p:sp>
      <p:sp>
        <p:nvSpPr>
          <p:cNvPr id="15" name="Rectangle: Beveled 14">
            <a:extLst>
              <a:ext uri="{FF2B5EF4-FFF2-40B4-BE49-F238E27FC236}">
                <a16:creationId xmlns:a16="http://schemas.microsoft.com/office/drawing/2014/main" id="{23EB7355-F18E-A216-09CE-ABD14960BFC4}"/>
              </a:ext>
            </a:extLst>
          </p:cNvPr>
          <p:cNvSpPr/>
          <p:nvPr/>
        </p:nvSpPr>
        <p:spPr>
          <a:xfrm>
            <a:off x="4787175" y="4669643"/>
            <a:ext cx="2617651" cy="2134445"/>
          </a:xfrm>
          <a:prstGeom prst="bevel">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2400" dirty="0">
                <a:solidFill>
                  <a:schemeClr val="bg1">
                    <a:lumMod val="65000"/>
                  </a:schemeClr>
                </a:solidFill>
              </a:rPr>
              <a:t>When and where did slavery occur in the past?</a:t>
            </a:r>
          </a:p>
        </p:txBody>
      </p:sp>
      <p:sp>
        <p:nvSpPr>
          <p:cNvPr id="16" name="Rectangle: Beveled 15">
            <a:extLst>
              <a:ext uri="{FF2B5EF4-FFF2-40B4-BE49-F238E27FC236}">
                <a16:creationId xmlns:a16="http://schemas.microsoft.com/office/drawing/2014/main" id="{22138999-D84D-4CB3-E96B-E01E0B19365A}"/>
              </a:ext>
            </a:extLst>
          </p:cNvPr>
          <p:cNvSpPr/>
          <p:nvPr/>
        </p:nvSpPr>
        <p:spPr>
          <a:xfrm>
            <a:off x="7919806" y="4669643"/>
            <a:ext cx="2617651" cy="2134445"/>
          </a:xfrm>
          <a:prstGeom prst="bevel">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2400" dirty="0">
                <a:solidFill>
                  <a:schemeClr val="bg1">
                    <a:lumMod val="65000"/>
                  </a:schemeClr>
                </a:solidFill>
              </a:rPr>
              <a:t>Where does slavery occur in the present day?</a:t>
            </a:r>
          </a:p>
        </p:txBody>
      </p:sp>
      <p:sp>
        <p:nvSpPr>
          <p:cNvPr id="17" name="Rectangle: Beveled 16">
            <a:extLst>
              <a:ext uri="{FF2B5EF4-FFF2-40B4-BE49-F238E27FC236}">
                <a16:creationId xmlns:a16="http://schemas.microsoft.com/office/drawing/2014/main" id="{D26C747D-54A0-EB78-F4D2-C2A0B0E35667}"/>
              </a:ext>
            </a:extLst>
          </p:cNvPr>
          <p:cNvSpPr/>
          <p:nvPr/>
        </p:nvSpPr>
        <p:spPr>
          <a:xfrm>
            <a:off x="1654542" y="2361775"/>
            <a:ext cx="2617651" cy="2134445"/>
          </a:xfrm>
          <a:prstGeom prst="bevel">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3200" dirty="0">
                <a:solidFill>
                  <a:schemeClr val="bg1">
                    <a:lumMod val="65000"/>
                  </a:schemeClr>
                </a:solidFill>
              </a:rPr>
              <a:t>What is slavery?</a:t>
            </a:r>
          </a:p>
        </p:txBody>
      </p:sp>
      <p:sp>
        <p:nvSpPr>
          <p:cNvPr id="18" name="Rectangle: Beveled 17">
            <a:extLst>
              <a:ext uri="{FF2B5EF4-FFF2-40B4-BE49-F238E27FC236}">
                <a16:creationId xmlns:a16="http://schemas.microsoft.com/office/drawing/2014/main" id="{E248DEBD-8B27-2672-A35D-D03EA6527F58}"/>
              </a:ext>
            </a:extLst>
          </p:cNvPr>
          <p:cNvSpPr/>
          <p:nvPr/>
        </p:nvSpPr>
        <p:spPr>
          <a:xfrm>
            <a:off x="1654542" y="4669642"/>
            <a:ext cx="2617651" cy="2134445"/>
          </a:xfrm>
          <a:prstGeom prst="bevel">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2400" dirty="0">
                <a:solidFill>
                  <a:schemeClr val="bg1">
                    <a:lumMod val="65000"/>
                  </a:schemeClr>
                </a:solidFill>
              </a:rPr>
              <a:t>What are the different types of slavery?</a:t>
            </a:r>
          </a:p>
        </p:txBody>
      </p:sp>
      <p:sp>
        <p:nvSpPr>
          <p:cNvPr id="19" name="Rectangle 18">
            <a:extLst>
              <a:ext uri="{FF2B5EF4-FFF2-40B4-BE49-F238E27FC236}">
                <a16:creationId xmlns:a16="http://schemas.microsoft.com/office/drawing/2014/main" id="{E02BC7F8-A6DC-F6AC-B1BF-22EF91658017}"/>
              </a:ext>
            </a:extLst>
          </p:cNvPr>
          <p:cNvSpPr/>
          <p:nvPr/>
        </p:nvSpPr>
        <p:spPr>
          <a:xfrm>
            <a:off x="-2459" y="-2459"/>
            <a:ext cx="409421" cy="686045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046827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7"/>
                                        </p:tgtEl>
                                      </p:cBhvr>
                                    </p:animEffect>
                                    <p:set>
                                      <p:cBhvr>
                                        <p:cTn id="7" dur="1" fill="hold">
                                          <p:stCondLst>
                                            <p:cond delay="499"/>
                                          </p:stCondLst>
                                        </p:cTn>
                                        <p:tgtEl>
                                          <p:spTgt spid="17"/>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3"/>
                                        </p:tgtEl>
                                      </p:cBhvr>
                                    </p:animEffect>
                                    <p:set>
                                      <p:cBhvr>
                                        <p:cTn id="10" dur="1" fill="hold">
                                          <p:stCondLst>
                                            <p:cond delay="499"/>
                                          </p:stCondLst>
                                        </p:cTn>
                                        <p:tgtEl>
                                          <p:spTgt spid="13"/>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18"/>
                                        </p:tgtEl>
                                      </p:cBhvr>
                                    </p:animEffect>
                                    <p:set>
                                      <p:cBhvr>
                                        <p:cTn id="16" dur="1" fill="hold">
                                          <p:stCondLst>
                                            <p:cond delay="499"/>
                                          </p:stCondLst>
                                        </p:cTn>
                                        <p:tgtEl>
                                          <p:spTgt spid="18"/>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15"/>
                                        </p:tgtEl>
                                      </p:cBhvr>
                                    </p:animEffect>
                                    <p:set>
                                      <p:cBhvr>
                                        <p:cTn id="19"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7" grpId="0" animBg="1"/>
      <p:bldP spid="1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FFE20-F30A-15EF-0F6E-219C5630CA9C}"/>
              </a:ext>
            </a:extLst>
          </p:cNvPr>
          <p:cNvSpPr>
            <a:spLocks noGrp="1"/>
          </p:cNvSpPr>
          <p:nvPr>
            <p:ph type="title"/>
          </p:nvPr>
        </p:nvSpPr>
        <p:spPr/>
        <p:txBody>
          <a:bodyPr/>
          <a:lstStyle/>
          <a:p>
            <a:pPr algn="ctr"/>
            <a:r>
              <a:rPr lang="en-GB" b="1" dirty="0"/>
              <a:t>True or false?</a:t>
            </a:r>
          </a:p>
        </p:txBody>
      </p:sp>
      <p:sp>
        <p:nvSpPr>
          <p:cNvPr id="3" name="Content Placeholder 2">
            <a:extLst>
              <a:ext uri="{FF2B5EF4-FFF2-40B4-BE49-F238E27FC236}">
                <a16:creationId xmlns:a16="http://schemas.microsoft.com/office/drawing/2014/main" id="{78C9C44E-198E-FEC2-E0D2-87A86756F957}"/>
              </a:ext>
            </a:extLst>
          </p:cNvPr>
          <p:cNvSpPr>
            <a:spLocks noGrp="1"/>
          </p:cNvSpPr>
          <p:nvPr>
            <p:ph idx="1"/>
          </p:nvPr>
        </p:nvSpPr>
        <p:spPr/>
        <p:txBody>
          <a:bodyPr>
            <a:normAutofit fontScale="92500"/>
          </a:bodyPr>
          <a:lstStyle/>
          <a:p>
            <a:pPr>
              <a:lnSpc>
                <a:spcPct val="107000"/>
              </a:lnSpc>
              <a:spcAft>
                <a:spcPts val="800"/>
              </a:spcAft>
            </a:pPr>
            <a:r>
              <a:rPr lang="en-GB" sz="3600" dirty="0">
                <a:effectLst/>
                <a:latin typeface="Calibri" panose="020F0502020204030204" pitchFamily="34" charset="0"/>
                <a:ea typeface="Calibri" panose="020F0502020204030204" pitchFamily="34" charset="0"/>
                <a:cs typeface="Times New Roman" panose="02020603050405020304" pitchFamily="18" charset="0"/>
              </a:rPr>
              <a:t>Did slavery exist in African cultures before the Europeans arrived?</a:t>
            </a:r>
          </a:p>
          <a:p>
            <a:pPr>
              <a:lnSpc>
                <a:spcPct val="107000"/>
              </a:lnSpc>
              <a:spcAft>
                <a:spcPts val="800"/>
              </a:spcAft>
            </a:pPr>
            <a:r>
              <a:rPr lang="en-GB" sz="3600" dirty="0">
                <a:latin typeface="Calibri" panose="020F0502020204030204" pitchFamily="34" charset="0"/>
                <a:ea typeface="Calibri" panose="020F0502020204030204" pitchFamily="34" charset="0"/>
                <a:cs typeface="Times New Roman" panose="02020603050405020304" pitchFamily="18" charset="0"/>
              </a:rPr>
              <a:t>Of course it did! Remember – slavery has been a feature of almost every civilisation on earth.</a:t>
            </a:r>
          </a:p>
          <a:p>
            <a:pPr>
              <a:lnSpc>
                <a:spcPct val="107000"/>
              </a:lnSpc>
              <a:spcAft>
                <a:spcPts val="800"/>
              </a:spcAft>
            </a:pPr>
            <a:r>
              <a:rPr lang="en-GB" sz="3600" b="1" dirty="0">
                <a:effectLst/>
                <a:latin typeface="Calibri" panose="020F0502020204030204" pitchFamily="34" charset="0"/>
                <a:ea typeface="Calibri" panose="020F0502020204030204" pitchFamily="34" charset="0"/>
                <a:cs typeface="Times New Roman" panose="02020603050405020304" pitchFamily="18" charset="0"/>
              </a:rPr>
              <a:t>However </a:t>
            </a:r>
            <a:r>
              <a:rPr lang="en-GB" sz="3600" dirty="0">
                <a:effectLst/>
                <a:latin typeface="Calibri" panose="020F0502020204030204" pitchFamily="34" charset="0"/>
                <a:ea typeface="Calibri" panose="020F0502020204030204" pitchFamily="34" charset="0"/>
                <a:cs typeface="Times New Roman" panose="02020603050405020304" pitchFamily="18" charset="0"/>
              </a:rPr>
              <a:t>slavery increased in Western Africa as a result of European traders wanting more enslaved Africans.</a:t>
            </a:r>
            <a:endParaRPr lang="en-GB" sz="36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4800" dirty="0"/>
          </a:p>
        </p:txBody>
      </p:sp>
      <p:sp>
        <p:nvSpPr>
          <p:cNvPr id="4" name="Rectangle 3">
            <a:extLst>
              <a:ext uri="{FF2B5EF4-FFF2-40B4-BE49-F238E27FC236}">
                <a16:creationId xmlns:a16="http://schemas.microsoft.com/office/drawing/2014/main" id="{B46635E2-99B6-72CC-1E4C-790BF7F6C55B}"/>
              </a:ext>
            </a:extLst>
          </p:cNvPr>
          <p:cNvSpPr/>
          <p:nvPr/>
        </p:nvSpPr>
        <p:spPr>
          <a:xfrm>
            <a:off x="-2459" y="-2459"/>
            <a:ext cx="409421" cy="686045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7621133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FFE20-F30A-15EF-0F6E-219C5630CA9C}"/>
              </a:ext>
            </a:extLst>
          </p:cNvPr>
          <p:cNvSpPr>
            <a:spLocks noGrp="1"/>
          </p:cNvSpPr>
          <p:nvPr>
            <p:ph type="title"/>
          </p:nvPr>
        </p:nvSpPr>
        <p:spPr/>
        <p:txBody>
          <a:bodyPr/>
          <a:lstStyle/>
          <a:p>
            <a:pPr algn="ctr"/>
            <a:r>
              <a:rPr lang="en-GB" dirty="0"/>
              <a:t>You will have to match the data to the kingdom</a:t>
            </a:r>
          </a:p>
        </p:txBody>
      </p:sp>
      <p:sp>
        <p:nvSpPr>
          <p:cNvPr id="4" name="Rectangle 3">
            <a:extLst>
              <a:ext uri="{FF2B5EF4-FFF2-40B4-BE49-F238E27FC236}">
                <a16:creationId xmlns:a16="http://schemas.microsoft.com/office/drawing/2014/main" id="{B46635E2-99B6-72CC-1E4C-790BF7F6C55B}"/>
              </a:ext>
            </a:extLst>
          </p:cNvPr>
          <p:cNvSpPr/>
          <p:nvPr/>
        </p:nvSpPr>
        <p:spPr>
          <a:xfrm>
            <a:off x="-2459" y="-2459"/>
            <a:ext cx="409421" cy="686045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5" name="Table 4">
            <a:extLst>
              <a:ext uri="{FF2B5EF4-FFF2-40B4-BE49-F238E27FC236}">
                <a16:creationId xmlns:a16="http://schemas.microsoft.com/office/drawing/2014/main" id="{21FD4FE2-71AC-38F6-F64E-F67C3D8C3A61}"/>
              </a:ext>
            </a:extLst>
          </p:cNvPr>
          <p:cNvGraphicFramePr>
            <a:graphicFrameLocks noGrp="1"/>
          </p:cNvGraphicFramePr>
          <p:nvPr>
            <p:extLst>
              <p:ext uri="{D42A27DB-BD31-4B8C-83A1-F6EECF244321}">
                <p14:modId xmlns:p14="http://schemas.microsoft.com/office/powerpoint/2010/main" val="4141800153"/>
              </p:ext>
            </p:extLst>
          </p:nvPr>
        </p:nvGraphicFramePr>
        <p:xfrm>
          <a:off x="946924" y="1746443"/>
          <a:ext cx="10515600" cy="4804612"/>
        </p:xfrm>
        <a:graphic>
          <a:graphicData uri="http://schemas.openxmlformats.org/drawingml/2006/table">
            <a:tbl>
              <a:tblPr firstRow="1" firstCol="1" bandRow="1">
                <a:tableStyleId>{93296810-A885-4BE3-A3E7-6D5BEEA58F35}</a:tableStyleId>
              </a:tblPr>
              <a:tblGrid>
                <a:gridCol w="2628900">
                  <a:extLst>
                    <a:ext uri="{9D8B030D-6E8A-4147-A177-3AD203B41FA5}">
                      <a16:colId xmlns:a16="http://schemas.microsoft.com/office/drawing/2014/main" val="3596307395"/>
                    </a:ext>
                  </a:extLst>
                </a:gridCol>
                <a:gridCol w="2628900">
                  <a:extLst>
                    <a:ext uri="{9D8B030D-6E8A-4147-A177-3AD203B41FA5}">
                      <a16:colId xmlns:a16="http://schemas.microsoft.com/office/drawing/2014/main" val="409859863"/>
                    </a:ext>
                  </a:extLst>
                </a:gridCol>
                <a:gridCol w="2628900">
                  <a:extLst>
                    <a:ext uri="{9D8B030D-6E8A-4147-A177-3AD203B41FA5}">
                      <a16:colId xmlns:a16="http://schemas.microsoft.com/office/drawing/2014/main" val="978142072"/>
                    </a:ext>
                  </a:extLst>
                </a:gridCol>
                <a:gridCol w="2628900">
                  <a:extLst>
                    <a:ext uri="{9D8B030D-6E8A-4147-A177-3AD203B41FA5}">
                      <a16:colId xmlns:a16="http://schemas.microsoft.com/office/drawing/2014/main" val="3123611880"/>
                    </a:ext>
                  </a:extLst>
                </a:gridCol>
              </a:tblGrid>
              <a:tr h="845335">
                <a:tc>
                  <a:txBody>
                    <a:bodyPr/>
                    <a:lstStyle/>
                    <a:p>
                      <a:pPr algn="ctr">
                        <a:lnSpc>
                          <a:spcPct val="107000"/>
                        </a:lnSpc>
                        <a:spcAft>
                          <a:spcPts val="800"/>
                        </a:spcAft>
                      </a:pPr>
                      <a:r>
                        <a:rPr lang="en-GB" sz="2400" dirty="0">
                          <a:effectLst/>
                        </a:rPr>
                        <a:t>Kingdom</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nchor="ctr">
                    <a:solidFill>
                      <a:srgbClr val="70AD47"/>
                    </a:solidFill>
                  </a:tcPr>
                </a:tc>
                <a:tc>
                  <a:txBody>
                    <a:bodyPr/>
                    <a:lstStyle/>
                    <a:p>
                      <a:pPr algn="ctr">
                        <a:lnSpc>
                          <a:spcPct val="107000"/>
                        </a:lnSpc>
                        <a:spcAft>
                          <a:spcPts val="800"/>
                        </a:spcAft>
                      </a:pPr>
                      <a:r>
                        <a:rPr lang="en-GB" sz="2400">
                          <a:effectLst/>
                        </a:rPr>
                        <a:t>Ruler</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nchor="ctr"/>
                </a:tc>
                <a:tc>
                  <a:txBody>
                    <a:bodyPr/>
                    <a:lstStyle/>
                    <a:p>
                      <a:pPr algn="ctr">
                        <a:lnSpc>
                          <a:spcPct val="107000"/>
                        </a:lnSpc>
                        <a:spcAft>
                          <a:spcPts val="800"/>
                        </a:spcAft>
                      </a:pPr>
                      <a:r>
                        <a:rPr lang="en-GB" sz="2400">
                          <a:effectLst/>
                        </a:rPr>
                        <a:t>Religion</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nchor="ctr"/>
                </a:tc>
                <a:tc>
                  <a:txBody>
                    <a:bodyPr/>
                    <a:lstStyle/>
                    <a:p>
                      <a:pPr algn="ctr">
                        <a:lnSpc>
                          <a:spcPct val="107000"/>
                        </a:lnSpc>
                        <a:spcAft>
                          <a:spcPts val="800"/>
                        </a:spcAft>
                      </a:pPr>
                      <a:r>
                        <a:rPr lang="en-GB" sz="2400">
                          <a:effectLst/>
                        </a:rPr>
                        <a:t>Interesting facts</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nchor="ctr"/>
                </a:tc>
                <a:extLst>
                  <a:ext uri="{0D108BD9-81ED-4DB2-BD59-A6C34878D82A}">
                    <a16:rowId xmlns:a16="http://schemas.microsoft.com/office/drawing/2014/main" val="3138097488"/>
                  </a:ext>
                </a:extLst>
              </a:tr>
              <a:tr h="758715">
                <a:tc>
                  <a:txBody>
                    <a:bodyPr/>
                    <a:lstStyle/>
                    <a:p>
                      <a:pPr>
                        <a:lnSpc>
                          <a:spcPct val="107000"/>
                        </a:lnSpc>
                        <a:spcAft>
                          <a:spcPts val="800"/>
                        </a:spcAft>
                      </a:pPr>
                      <a:r>
                        <a:rPr lang="en-GB" sz="2400">
                          <a:effectLst/>
                        </a:rPr>
                        <a:t>The Kingdom of Benin</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nchor="ctr"/>
                </a:tc>
                <a:tc>
                  <a:txBody>
                    <a:bodyPr/>
                    <a:lstStyle/>
                    <a:p>
                      <a:pPr>
                        <a:lnSpc>
                          <a:spcPct val="107000"/>
                        </a:lnSpc>
                        <a:spcAft>
                          <a:spcPts val="800"/>
                        </a:spcAft>
                      </a:pPr>
                      <a:r>
                        <a:rPr lang="en-GB" sz="2400">
                          <a:effectLst/>
                        </a:rPr>
                        <a:t> </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nchor="ctr"/>
                </a:tc>
                <a:tc>
                  <a:txBody>
                    <a:bodyPr/>
                    <a:lstStyle/>
                    <a:p>
                      <a:pPr>
                        <a:lnSpc>
                          <a:spcPct val="107000"/>
                        </a:lnSpc>
                        <a:spcAft>
                          <a:spcPts val="800"/>
                        </a:spcAft>
                      </a:pPr>
                      <a:r>
                        <a:rPr lang="en-GB" sz="2400">
                          <a:effectLst/>
                        </a:rPr>
                        <a:t> </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nchor="ctr"/>
                </a:tc>
                <a:tc>
                  <a:txBody>
                    <a:bodyPr/>
                    <a:lstStyle/>
                    <a:p>
                      <a:pPr>
                        <a:lnSpc>
                          <a:spcPct val="107000"/>
                        </a:lnSpc>
                        <a:spcAft>
                          <a:spcPts val="800"/>
                        </a:spcAft>
                      </a:pPr>
                      <a:r>
                        <a:rPr lang="en-GB" sz="2400">
                          <a:effectLst/>
                        </a:rPr>
                        <a:t> </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nchor="ctr"/>
                </a:tc>
                <a:extLst>
                  <a:ext uri="{0D108BD9-81ED-4DB2-BD59-A6C34878D82A}">
                    <a16:rowId xmlns:a16="http://schemas.microsoft.com/office/drawing/2014/main" val="1376455475"/>
                  </a:ext>
                </a:extLst>
              </a:tr>
              <a:tr h="758715">
                <a:tc>
                  <a:txBody>
                    <a:bodyPr/>
                    <a:lstStyle/>
                    <a:p>
                      <a:pPr>
                        <a:lnSpc>
                          <a:spcPct val="107000"/>
                        </a:lnSpc>
                        <a:spcAft>
                          <a:spcPts val="800"/>
                        </a:spcAft>
                      </a:pPr>
                      <a:r>
                        <a:rPr lang="en-GB" sz="2400">
                          <a:effectLst/>
                        </a:rPr>
                        <a:t>The Mali Empire</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nchor="ctr"/>
                </a:tc>
                <a:tc>
                  <a:txBody>
                    <a:bodyPr/>
                    <a:lstStyle/>
                    <a:p>
                      <a:pPr>
                        <a:lnSpc>
                          <a:spcPct val="107000"/>
                        </a:lnSpc>
                        <a:spcAft>
                          <a:spcPts val="800"/>
                        </a:spcAft>
                      </a:pPr>
                      <a:r>
                        <a:rPr lang="en-GB" sz="2400">
                          <a:effectLst/>
                        </a:rPr>
                        <a:t> </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nchor="ctr"/>
                </a:tc>
                <a:tc>
                  <a:txBody>
                    <a:bodyPr/>
                    <a:lstStyle/>
                    <a:p>
                      <a:pPr>
                        <a:lnSpc>
                          <a:spcPct val="107000"/>
                        </a:lnSpc>
                        <a:spcAft>
                          <a:spcPts val="800"/>
                        </a:spcAft>
                      </a:pPr>
                      <a:r>
                        <a:rPr lang="en-GB" sz="2400">
                          <a:effectLst/>
                        </a:rPr>
                        <a:t> </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nchor="ctr"/>
                </a:tc>
                <a:tc>
                  <a:txBody>
                    <a:bodyPr/>
                    <a:lstStyle/>
                    <a:p>
                      <a:pPr>
                        <a:lnSpc>
                          <a:spcPct val="107000"/>
                        </a:lnSpc>
                        <a:spcAft>
                          <a:spcPts val="800"/>
                        </a:spcAft>
                      </a:pPr>
                      <a:r>
                        <a:rPr lang="en-GB" sz="2400">
                          <a:effectLst/>
                        </a:rPr>
                        <a:t> </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nchor="ctr"/>
                </a:tc>
                <a:extLst>
                  <a:ext uri="{0D108BD9-81ED-4DB2-BD59-A6C34878D82A}">
                    <a16:rowId xmlns:a16="http://schemas.microsoft.com/office/drawing/2014/main" val="4062637159"/>
                  </a:ext>
                </a:extLst>
              </a:tr>
              <a:tr h="758715">
                <a:tc>
                  <a:txBody>
                    <a:bodyPr/>
                    <a:lstStyle/>
                    <a:p>
                      <a:pPr>
                        <a:lnSpc>
                          <a:spcPct val="107000"/>
                        </a:lnSpc>
                        <a:spcAft>
                          <a:spcPts val="800"/>
                        </a:spcAft>
                      </a:pPr>
                      <a:r>
                        <a:rPr lang="en-GB" sz="2400">
                          <a:effectLst/>
                        </a:rPr>
                        <a:t>The Kingdom of Kongo</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nchor="ctr"/>
                </a:tc>
                <a:tc>
                  <a:txBody>
                    <a:bodyPr/>
                    <a:lstStyle/>
                    <a:p>
                      <a:pPr>
                        <a:lnSpc>
                          <a:spcPct val="107000"/>
                        </a:lnSpc>
                        <a:spcAft>
                          <a:spcPts val="800"/>
                        </a:spcAft>
                      </a:pPr>
                      <a:r>
                        <a:rPr lang="en-GB" sz="2400">
                          <a:effectLst/>
                        </a:rPr>
                        <a:t> </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nchor="ctr"/>
                </a:tc>
                <a:tc>
                  <a:txBody>
                    <a:bodyPr/>
                    <a:lstStyle/>
                    <a:p>
                      <a:pPr>
                        <a:lnSpc>
                          <a:spcPct val="107000"/>
                        </a:lnSpc>
                        <a:spcAft>
                          <a:spcPts val="800"/>
                        </a:spcAft>
                      </a:pPr>
                      <a:r>
                        <a:rPr lang="en-GB" sz="2400" dirty="0">
                          <a:effectLst/>
                        </a:rPr>
                        <a:t>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nchor="ctr"/>
                </a:tc>
                <a:tc>
                  <a:txBody>
                    <a:bodyPr/>
                    <a:lstStyle/>
                    <a:p>
                      <a:pPr>
                        <a:lnSpc>
                          <a:spcPct val="107000"/>
                        </a:lnSpc>
                        <a:spcAft>
                          <a:spcPts val="800"/>
                        </a:spcAft>
                      </a:pPr>
                      <a:r>
                        <a:rPr lang="en-GB" sz="2400">
                          <a:effectLst/>
                        </a:rPr>
                        <a:t> </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nchor="ctr"/>
                </a:tc>
                <a:extLst>
                  <a:ext uri="{0D108BD9-81ED-4DB2-BD59-A6C34878D82A}">
                    <a16:rowId xmlns:a16="http://schemas.microsoft.com/office/drawing/2014/main" val="3668142790"/>
                  </a:ext>
                </a:extLst>
              </a:tr>
              <a:tr h="758715">
                <a:tc>
                  <a:txBody>
                    <a:bodyPr/>
                    <a:lstStyle/>
                    <a:p>
                      <a:pPr>
                        <a:lnSpc>
                          <a:spcPct val="107000"/>
                        </a:lnSpc>
                        <a:spcAft>
                          <a:spcPts val="800"/>
                        </a:spcAft>
                      </a:pPr>
                      <a:r>
                        <a:rPr lang="en-GB" sz="2400">
                          <a:effectLst/>
                        </a:rPr>
                        <a:t>The Songhai Empire</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nchor="ctr"/>
                </a:tc>
                <a:tc>
                  <a:txBody>
                    <a:bodyPr/>
                    <a:lstStyle/>
                    <a:p>
                      <a:pPr>
                        <a:lnSpc>
                          <a:spcPct val="107000"/>
                        </a:lnSpc>
                        <a:spcAft>
                          <a:spcPts val="800"/>
                        </a:spcAft>
                      </a:pPr>
                      <a:r>
                        <a:rPr lang="en-GB" sz="2400">
                          <a:effectLst/>
                        </a:rPr>
                        <a:t> </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nchor="ctr"/>
                </a:tc>
                <a:tc>
                  <a:txBody>
                    <a:bodyPr/>
                    <a:lstStyle/>
                    <a:p>
                      <a:pPr>
                        <a:lnSpc>
                          <a:spcPct val="107000"/>
                        </a:lnSpc>
                        <a:spcAft>
                          <a:spcPts val="800"/>
                        </a:spcAft>
                      </a:pPr>
                      <a:r>
                        <a:rPr lang="en-GB" sz="2400">
                          <a:effectLst/>
                        </a:rPr>
                        <a:t> </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nchor="ctr"/>
                </a:tc>
                <a:tc>
                  <a:txBody>
                    <a:bodyPr/>
                    <a:lstStyle/>
                    <a:p>
                      <a:pPr>
                        <a:lnSpc>
                          <a:spcPct val="107000"/>
                        </a:lnSpc>
                        <a:spcAft>
                          <a:spcPts val="800"/>
                        </a:spcAft>
                      </a:pPr>
                      <a:r>
                        <a:rPr lang="en-GB" sz="2400">
                          <a:effectLst/>
                        </a:rPr>
                        <a:t> </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nchor="ctr"/>
                </a:tc>
                <a:extLst>
                  <a:ext uri="{0D108BD9-81ED-4DB2-BD59-A6C34878D82A}">
                    <a16:rowId xmlns:a16="http://schemas.microsoft.com/office/drawing/2014/main" val="1254741688"/>
                  </a:ext>
                </a:extLst>
              </a:tr>
              <a:tr h="758715">
                <a:tc>
                  <a:txBody>
                    <a:bodyPr/>
                    <a:lstStyle/>
                    <a:p>
                      <a:pPr>
                        <a:lnSpc>
                          <a:spcPct val="107000"/>
                        </a:lnSpc>
                        <a:spcAft>
                          <a:spcPts val="800"/>
                        </a:spcAft>
                      </a:pPr>
                      <a:r>
                        <a:rPr lang="en-GB" sz="2400">
                          <a:effectLst/>
                        </a:rPr>
                        <a:t>The Asante Empire</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nchor="ctr"/>
                </a:tc>
                <a:tc>
                  <a:txBody>
                    <a:bodyPr/>
                    <a:lstStyle/>
                    <a:p>
                      <a:pPr>
                        <a:lnSpc>
                          <a:spcPct val="107000"/>
                        </a:lnSpc>
                        <a:spcAft>
                          <a:spcPts val="800"/>
                        </a:spcAft>
                      </a:pPr>
                      <a:r>
                        <a:rPr lang="en-GB" sz="2400">
                          <a:effectLst/>
                        </a:rPr>
                        <a:t> </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nchor="ctr"/>
                </a:tc>
                <a:tc>
                  <a:txBody>
                    <a:bodyPr/>
                    <a:lstStyle/>
                    <a:p>
                      <a:pPr>
                        <a:lnSpc>
                          <a:spcPct val="107000"/>
                        </a:lnSpc>
                        <a:spcAft>
                          <a:spcPts val="800"/>
                        </a:spcAft>
                      </a:pPr>
                      <a:r>
                        <a:rPr lang="en-GB" sz="2400">
                          <a:effectLst/>
                        </a:rPr>
                        <a:t> </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nchor="ctr"/>
                </a:tc>
                <a:tc>
                  <a:txBody>
                    <a:bodyPr/>
                    <a:lstStyle/>
                    <a:p>
                      <a:pPr>
                        <a:lnSpc>
                          <a:spcPct val="107000"/>
                        </a:lnSpc>
                        <a:spcAft>
                          <a:spcPts val="800"/>
                        </a:spcAft>
                      </a:pPr>
                      <a:r>
                        <a:rPr lang="en-GB" sz="2400" dirty="0">
                          <a:effectLst/>
                        </a:rPr>
                        <a:t>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nchor="ctr"/>
                </a:tc>
                <a:extLst>
                  <a:ext uri="{0D108BD9-81ED-4DB2-BD59-A6C34878D82A}">
                    <a16:rowId xmlns:a16="http://schemas.microsoft.com/office/drawing/2014/main" val="444720777"/>
                  </a:ext>
                </a:extLst>
              </a:tr>
            </a:tbl>
          </a:graphicData>
        </a:graphic>
      </p:graphicFrame>
    </p:spTree>
    <p:extLst>
      <p:ext uri="{BB962C8B-B14F-4D97-AF65-F5344CB8AC3E}">
        <p14:creationId xmlns:p14="http://schemas.microsoft.com/office/powerpoint/2010/main" val="12116975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FFE20-F30A-15EF-0F6E-219C5630CA9C}"/>
              </a:ext>
            </a:extLst>
          </p:cNvPr>
          <p:cNvSpPr>
            <a:spLocks noGrp="1"/>
          </p:cNvSpPr>
          <p:nvPr>
            <p:ph type="title"/>
          </p:nvPr>
        </p:nvSpPr>
        <p:spPr/>
        <p:txBody>
          <a:bodyPr/>
          <a:lstStyle/>
          <a:p>
            <a:pPr algn="ctr"/>
            <a:r>
              <a:rPr lang="en-GB" dirty="0"/>
              <a:t>Match up: the religion</a:t>
            </a:r>
          </a:p>
        </p:txBody>
      </p:sp>
      <p:sp>
        <p:nvSpPr>
          <p:cNvPr id="3" name="Content Placeholder 2">
            <a:extLst>
              <a:ext uri="{FF2B5EF4-FFF2-40B4-BE49-F238E27FC236}">
                <a16:creationId xmlns:a16="http://schemas.microsoft.com/office/drawing/2014/main" id="{78C9C44E-198E-FEC2-E0D2-87A86756F957}"/>
              </a:ext>
            </a:extLst>
          </p:cNvPr>
          <p:cNvSpPr>
            <a:spLocks noGrp="1"/>
          </p:cNvSpPr>
          <p:nvPr>
            <p:ph idx="1"/>
          </p:nvPr>
        </p:nvSpPr>
        <p:spPr/>
        <p:txBody>
          <a:bodyPr>
            <a:normAutofit/>
          </a:bodyPr>
          <a:lstStyle/>
          <a:p>
            <a:pPr>
              <a:lnSpc>
                <a:spcPct val="107000"/>
              </a:lnSpc>
              <a:spcAft>
                <a:spcPts val="800"/>
              </a:spcAft>
            </a:pPr>
            <a:r>
              <a:rPr lang="en-GB" sz="3600" dirty="0">
                <a:effectLst/>
                <a:latin typeface="Calibri" panose="020F0502020204030204" pitchFamily="34" charset="0"/>
                <a:ea typeface="Calibri" panose="020F0502020204030204" pitchFamily="34" charset="0"/>
                <a:cs typeface="Times New Roman" panose="02020603050405020304" pitchFamily="18" charset="0"/>
              </a:rPr>
              <a:t>Christianity</a:t>
            </a:r>
          </a:p>
          <a:p>
            <a:pPr>
              <a:lnSpc>
                <a:spcPct val="107000"/>
              </a:lnSpc>
              <a:spcAft>
                <a:spcPts val="800"/>
              </a:spcAft>
            </a:pPr>
            <a:r>
              <a:rPr lang="en-GB" sz="3600" dirty="0">
                <a:effectLst/>
                <a:latin typeface="Calibri" panose="020F0502020204030204" pitchFamily="34" charset="0"/>
                <a:ea typeface="Calibri" panose="020F0502020204030204" pitchFamily="34" charset="0"/>
                <a:cs typeface="Times New Roman" panose="02020603050405020304" pitchFamily="18" charset="0"/>
              </a:rPr>
              <a:t>Akan religion</a:t>
            </a:r>
          </a:p>
          <a:p>
            <a:pPr>
              <a:lnSpc>
                <a:spcPct val="107000"/>
              </a:lnSpc>
              <a:spcAft>
                <a:spcPts val="800"/>
              </a:spcAft>
            </a:pPr>
            <a:r>
              <a:rPr lang="en-GB" sz="3600" dirty="0">
                <a:effectLst/>
                <a:latin typeface="Calibri" panose="020F0502020204030204" pitchFamily="34" charset="0"/>
                <a:ea typeface="Calibri" panose="020F0502020204030204" pitchFamily="34" charset="0"/>
                <a:cs typeface="Times New Roman" panose="02020603050405020304" pitchFamily="18" charset="0"/>
              </a:rPr>
              <a:t>Islam, traditional empire religion and Paganism</a:t>
            </a:r>
          </a:p>
          <a:p>
            <a:pPr>
              <a:lnSpc>
                <a:spcPct val="107000"/>
              </a:lnSpc>
              <a:spcAft>
                <a:spcPts val="800"/>
              </a:spcAft>
            </a:pPr>
            <a:r>
              <a:rPr lang="en-GB" sz="3600" dirty="0">
                <a:effectLst/>
                <a:latin typeface="Calibri" panose="020F0502020204030204" pitchFamily="34" charset="0"/>
                <a:ea typeface="Calibri" panose="020F0502020204030204" pitchFamily="34" charset="0"/>
                <a:cs typeface="Times New Roman" panose="02020603050405020304" pitchFamily="18" charset="0"/>
              </a:rPr>
              <a:t>Islam</a:t>
            </a:r>
          </a:p>
          <a:p>
            <a:pPr>
              <a:lnSpc>
                <a:spcPct val="107000"/>
              </a:lnSpc>
              <a:spcAft>
                <a:spcPts val="800"/>
              </a:spcAft>
            </a:pPr>
            <a:r>
              <a:rPr lang="en-GB" sz="3600" dirty="0">
                <a:effectLst/>
                <a:latin typeface="Calibri" panose="020F0502020204030204" pitchFamily="34" charset="0"/>
                <a:ea typeface="Calibri" panose="020F0502020204030204" pitchFamily="34" charset="0"/>
                <a:cs typeface="Times New Roman" panose="02020603050405020304" pitchFamily="18" charset="0"/>
              </a:rPr>
              <a:t>Edo</a:t>
            </a:r>
          </a:p>
          <a:p>
            <a:endParaRPr lang="en-GB" sz="4800" dirty="0"/>
          </a:p>
        </p:txBody>
      </p:sp>
      <p:sp>
        <p:nvSpPr>
          <p:cNvPr id="4" name="Rectangle 3">
            <a:extLst>
              <a:ext uri="{FF2B5EF4-FFF2-40B4-BE49-F238E27FC236}">
                <a16:creationId xmlns:a16="http://schemas.microsoft.com/office/drawing/2014/main" id="{B46635E2-99B6-72CC-1E4C-790BF7F6C55B}"/>
              </a:ext>
            </a:extLst>
          </p:cNvPr>
          <p:cNvSpPr/>
          <p:nvPr/>
        </p:nvSpPr>
        <p:spPr>
          <a:xfrm>
            <a:off x="-2459" y="-2459"/>
            <a:ext cx="409421" cy="686045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0588750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FFE20-F30A-15EF-0F6E-219C5630CA9C}"/>
              </a:ext>
            </a:extLst>
          </p:cNvPr>
          <p:cNvSpPr>
            <a:spLocks noGrp="1"/>
          </p:cNvSpPr>
          <p:nvPr>
            <p:ph type="title"/>
          </p:nvPr>
        </p:nvSpPr>
        <p:spPr/>
        <p:txBody>
          <a:bodyPr/>
          <a:lstStyle/>
          <a:p>
            <a:pPr algn="ctr"/>
            <a:r>
              <a:rPr lang="en-GB" dirty="0"/>
              <a:t>Match up: the ruler</a:t>
            </a:r>
          </a:p>
        </p:txBody>
      </p:sp>
      <p:sp>
        <p:nvSpPr>
          <p:cNvPr id="3" name="Content Placeholder 2">
            <a:extLst>
              <a:ext uri="{FF2B5EF4-FFF2-40B4-BE49-F238E27FC236}">
                <a16:creationId xmlns:a16="http://schemas.microsoft.com/office/drawing/2014/main" id="{87631F50-F2DD-E39B-9CBC-3DD1F4F069CC}"/>
              </a:ext>
            </a:extLst>
          </p:cNvPr>
          <p:cNvSpPr>
            <a:spLocks noGrp="1"/>
          </p:cNvSpPr>
          <p:nvPr>
            <p:ph idx="1"/>
          </p:nvPr>
        </p:nvSpPr>
        <p:spPr/>
        <p:txBody>
          <a:bodyPr>
            <a:normAutofit lnSpcReduction="10000"/>
          </a:bodyPr>
          <a:lstStyle/>
          <a:p>
            <a:pPr>
              <a:lnSpc>
                <a:spcPct val="107000"/>
              </a:lnSpc>
              <a:spcAft>
                <a:spcPts val="800"/>
              </a:spcAft>
            </a:pPr>
            <a:r>
              <a:rPr lang="en-GB" sz="3600" dirty="0">
                <a:effectLst/>
                <a:latin typeface="Calibri" panose="020F0502020204030204" pitchFamily="34" charset="0"/>
                <a:ea typeface="Calibri" panose="020F0502020204030204" pitchFamily="34" charset="0"/>
                <a:cs typeface="Times New Roman" panose="02020603050405020304" pitchFamily="18" charset="0"/>
              </a:rPr>
              <a:t>This empire had kings known as </a:t>
            </a:r>
            <a:r>
              <a:rPr lang="en-GB" sz="3600" dirty="0" err="1">
                <a:effectLst/>
                <a:latin typeface="Calibri" panose="020F0502020204030204" pitchFamily="34" charset="0"/>
                <a:ea typeface="Calibri" panose="020F0502020204030204" pitchFamily="34" charset="0"/>
                <a:cs typeface="Times New Roman" panose="02020603050405020304" pitchFamily="18" charset="0"/>
              </a:rPr>
              <a:t>Mansas</a:t>
            </a:r>
            <a:r>
              <a:rPr lang="en-GB" sz="36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n-GB" sz="3600" dirty="0">
                <a:effectLst/>
                <a:latin typeface="Calibri" panose="020F0502020204030204" pitchFamily="34" charset="0"/>
                <a:ea typeface="Calibri" panose="020F0502020204030204" pitchFamily="34" charset="0"/>
                <a:cs typeface="Times New Roman" panose="02020603050405020304" pitchFamily="18" charset="0"/>
              </a:rPr>
              <a:t>The ruler of this Kingdom was known as the </a:t>
            </a:r>
            <a:r>
              <a:rPr lang="en-GB" sz="3600" dirty="0" err="1">
                <a:effectLst/>
                <a:latin typeface="Calibri" panose="020F0502020204030204" pitchFamily="34" charset="0"/>
                <a:ea typeface="Calibri" panose="020F0502020204030204" pitchFamily="34" charset="0"/>
                <a:cs typeface="Times New Roman" panose="02020603050405020304" pitchFamily="18" charset="0"/>
              </a:rPr>
              <a:t>Mwene</a:t>
            </a:r>
            <a:r>
              <a:rPr lang="en-GB" sz="3600" dirty="0">
                <a:effectLst/>
                <a:latin typeface="Calibri" panose="020F0502020204030204" pitchFamily="34" charset="0"/>
                <a:ea typeface="Calibri" panose="020F0502020204030204" pitchFamily="34" charset="0"/>
                <a:cs typeface="Times New Roman" panose="02020603050405020304" pitchFamily="18" charset="0"/>
              </a:rPr>
              <a:t> Kongo.</a:t>
            </a:r>
          </a:p>
          <a:p>
            <a:pPr>
              <a:lnSpc>
                <a:spcPct val="107000"/>
              </a:lnSpc>
              <a:spcAft>
                <a:spcPts val="800"/>
              </a:spcAft>
            </a:pPr>
            <a:r>
              <a:rPr lang="en-GB" sz="3600" dirty="0">
                <a:effectLst/>
                <a:latin typeface="Calibri" panose="020F0502020204030204" pitchFamily="34" charset="0"/>
                <a:ea typeface="Calibri" panose="020F0502020204030204" pitchFamily="34" charset="0"/>
                <a:cs typeface="Times New Roman" panose="02020603050405020304" pitchFamily="18" charset="0"/>
              </a:rPr>
              <a:t>The King was known as the Asantehene.</a:t>
            </a:r>
          </a:p>
          <a:p>
            <a:pPr>
              <a:lnSpc>
                <a:spcPct val="107000"/>
              </a:lnSpc>
              <a:spcAft>
                <a:spcPts val="800"/>
              </a:spcAft>
            </a:pPr>
            <a:r>
              <a:rPr lang="en-GB" sz="3600" dirty="0">
                <a:effectLst/>
                <a:latin typeface="Calibri" panose="020F0502020204030204" pitchFamily="34" charset="0"/>
                <a:ea typeface="Calibri" panose="020F0502020204030204" pitchFamily="34" charset="0"/>
                <a:cs typeface="Times New Roman" panose="02020603050405020304" pitchFamily="18" charset="0"/>
              </a:rPr>
              <a:t>Ruled by a king, known as the Oba.</a:t>
            </a:r>
          </a:p>
          <a:p>
            <a:pPr>
              <a:lnSpc>
                <a:spcPct val="107000"/>
              </a:lnSpc>
              <a:spcAft>
                <a:spcPts val="800"/>
              </a:spcAft>
            </a:pPr>
            <a:r>
              <a:rPr lang="en-GB" sz="3600" dirty="0">
                <a:effectLst/>
                <a:latin typeface="Calibri" panose="020F0502020204030204" pitchFamily="34" charset="0"/>
                <a:ea typeface="Calibri" panose="020F0502020204030204" pitchFamily="34" charset="0"/>
                <a:cs typeface="Times New Roman" panose="02020603050405020304" pitchFamily="18" charset="0"/>
              </a:rPr>
              <a:t>The rulers of this Empire were known as </a:t>
            </a:r>
            <a:r>
              <a:rPr lang="en-GB" sz="3600" dirty="0" err="1">
                <a:effectLst/>
                <a:latin typeface="Calibri" panose="020F0502020204030204" pitchFamily="34" charset="0"/>
                <a:ea typeface="Calibri" panose="020F0502020204030204" pitchFamily="34" charset="0"/>
                <a:cs typeface="Times New Roman" panose="02020603050405020304" pitchFamily="18" charset="0"/>
              </a:rPr>
              <a:t>Sonni</a:t>
            </a:r>
            <a:r>
              <a:rPr lang="en-GB" sz="3600" dirty="0">
                <a:effectLst/>
                <a:latin typeface="Calibri" panose="020F0502020204030204" pitchFamily="34" charset="0"/>
                <a:ea typeface="Calibri" panose="020F0502020204030204" pitchFamily="34" charset="0"/>
                <a:cs typeface="Times New Roman" panose="02020603050405020304" pitchFamily="18" charset="0"/>
              </a:rPr>
              <a:t> or Shi.</a:t>
            </a:r>
          </a:p>
          <a:p>
            <a:endParaRPr lang="en-GB" sz="4800" dirty="0"/>
          </a:p>
        </p:txBody>
      </p:sp>
      <p:sp>
        <p:nvSpPr>
          <p:cNvPr id="4" name="Rectangle 3">
            <a:extLst>
              <a:ext uri="{FF2B5EF4-FFF2-40B4-BE49-F238E27FC236}">
                <a16:creationId xmlns:a16="http://schemas.microsoft.com/office/drawing/2014/main" id="{B46635E2-99B6-72CC-1E4C-790BF7F6C55B}"/>
              </a:ext>
            </a:extLst>
          </p:cNvPr>
          <p:cNvSpPr/>
          <p:nvPr/>
        </p:nvSpPr>
        <p:spPr>
          <a:xfrm>
            <a:off x="-2459" y="-2459"/>
            <a:ext cx="409421" cy="686045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837802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F2C3315-7EA0-4FEC-A7F0-FCE1ED553093}"/>
              </a:ext>
            </a:extLst>
          </p:cNvPr>
          <p:cNvSpPr/>
          <p:nvPr/>
        </p:nvSpPr>
        <p:spPr>
          <a:xfrm>
            <a:off x="0" y="0"/>
            <a:ext cx="12192000" cy="68580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Beveled 3">
            <a:extLst>
              <a:ext uri="{FF2B5EF4-FFF2-40B4-BE49-F238E27FC236}">
                <a16:creationId xmlns:a16="http://schemas.microsoft.com/office/drawing/2014/main" id="{3F86C72D-F174-4881-B208-5079BD251755}"/>
              </a:ext>
            </a:extLst>
          </p:cNvPr>
          <p:cNvSpPr/>
          <p:nvPr/>
        </p:nvSpPr>
        <p:spPr>
          <a:xfrm>
            <a:off x="4356356" y="391885"/>
            <a:ext cx="3550722" cy="2873829"/>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t>How do people become enslaved?</a:t>
            </a:r>
          </a:p>
        </p:txBody>
      </p:sp>
      <p:sp>
        <p:nvSpPr>
          <p:cNvPr id="5" name="Rectangle: Beveled 4">
            <a:extLst>
              <a:ext uri="{FF2B5EF4-FFF2-40B4-BE49-F238E27FC236}">
                <a16:creationId xmlns:a16="http://schemas.microsoft.com/office/drawing/2014/main" id="{468F081B-7378-4486-B567-90E9611F1AF5}"/>
              </a:ext>
            </a:extLst>
          </p:cNvPr>
          <p:cNvSpPr/>
          <p:nvPr/>
        </p:nvSpPr>
        <p:spPr>
          <a:xfrm>
            <a:off x="8453078" y="382979"/>
            <a:ext cx="3550722" cy="2873829"/>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t>Why does slavery exist?</a:t>
            </a:r>
          </a:p>
        </p:txBody>
      </p:sp>
      <p:sp>
        <p:nvSpPr>
          <p:cNvPr id="6" name="Rectangle: Beveled 5">
            <a:extLst>
              <a:ext uri="{FF2B5EF4-FFF2-40B4-BE49-F238E27FC236}">
                <a16:creationId xmlns:a16="http://schemas.microsoft.com/office/drawing/2014/main" id="{FAA2A62C-837F-4173-A953-69A641F42192}"/>
              </a:ext>
            </a:extLst>
          </p:cNvPr>
          <p:cNvSpPr/>
          <p:nvPr/>
        </p:nvSpPr>
        <p:spPr>
          <a:xfrm>
            <a:off x="4356356" y="3592285"/>
            <a:ext cx="3550722" cy="2873829"/>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When and where did slavery occur in the past?</a:t>
            </a:r>
          </a:p>
        </p:txBody>
      </p:sp>
      <p:sp>
        <p:nvSpPr>
          <p:cNvPr id="7" name="Rectangle: Beveled 6">
            <a:extLst>
              <a:ext uri="{FF2B5EF4-FFF2-40B4-BE49-F238E27FC236}">
                <a16:creationId xmlns:a16="http://schemas.microsoft.com/office/drawing/2014/main" id="{791AE885-91BE-4FDD-900D-96EE4D963F1E}"/>
              </a:ext>
            </a:extLst>
          </p:cNvPr>
          <p:cNvSpPr/>
          <p:nvPr/>
        </p:nvSpPr>
        <p:spPr>
          <a:xfrm>
            <a:off x="8453078" y="3592286"/>
            <a:ext cx="3550722" cy="2873829"/>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t>Where does slavery occur in the present day?</a:t>
            </a:r>
          </a:p>
        </p:txBody>
      </p:sp>
      <p:sp>
        <p:nvSpPr>
          <p:cNvPr id="12" name="Rectangle: Beveled 11">
            <a:extLst>
              <a:ext uri="{FF2B5EF4-FFF2-40B4-BE49-F238E27FC236}">
                <a16:creationId xmlns:a16="http://schemas.microsoft.com/office/drawing/2014/main" id="{D64F13C2-3047-FDC5-9905-A72A14860984}"/>
              </a:ext>
            </a:extLst>
          </p:cNvPr>
          <p:cNvSpPr/>
          <p:nvPr/>
        </p:nvSpPr>
        <p:spPr>
          <a:xfrm>
            <a:off x="160233" y="382979"/>
            <a:ext cx="3550722" cy="2873829"/>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t>What is slavery?</a:t>
            </a:r>
          </a:p>
        </p:txBody>
      </p:sp>
      <p:sp>
        <p:nvSpPr>
          <p:cNvPr id="13" name="Rectangle: Beveled 12">
            <a:extLst>
              <a:ext uri="{FF2B5EF4-FFF2-40B4-BE49-F238E27FC236}">
                <a16:creationId xmlns:a16="http://schemas.microsoft.com/office/drawing/2014/main" id="{E8921797-98A2-6AAB-B277-F36082DD1CA1}"/>
              </a:ext>
            </a:extLst>
          </p:cNvPr>
          <p:cNvSpPr/>
          <p:nvPr/>
        </p:nvSpPr>
        <p:spPr>
          <a:xfrm>
            <a:off x="160233" y="3583379"/>
            <a:ext cx="3550722" cy="2873829"/>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What are the different types of slavery?</a:t>
            </a:r>
          </a:p>
        </p:txBody>
      </p:sp>
    </p:spTree>
    <p:extLst>
      <p:ext uri="{BB962C8B-B14F-4D97-AF65-F5344CB8AC3E}">
        <p14:creationId xmlns:p14="http://schemas.microsoft.com/office/powerpoint/2010/main" val="21773510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FFE20-F30A-15EF-0F6E-219C5630CA9C}"/>
              </a:ext>
            </a:extLst>
          </p:cNvPr>
          <p:cNvSpPr>
            <a:spLocks noGrp="1"/>
          </p:cNvSpPr>
          <p:nvPr>
            <p:ph type="title"/>
          </p:nvPr>
        </p:nvSpPr>
        <p:spPr>
          <a:xfrm>
            <a:off x="838199" y="124096"/>
            <a:ext cx="10515600" cy="1325563"/>
          </a:xfrm>
        </p:spPr>
        <p:txBody>
          <a:bodyPr/>
          <a:lstStyle/>
          <a:p>
            <a:pPr algn="ctr"/>
            <a:r>
              <a:rPr lang="en-GB" dirty="0"/>
              <a:t>Match up: the interesting facts</a:t>
            </a:r>
          </a:p>
        </p:txBody>
      </p:sp>
      <p:sp>
        <p:nvSpPr>
          <p:cNvPr id="3" name="Content Placeholder 2">
            <a:extLst>
              <a:ext uri="{FF2B5EF4-FFF2-40B4-BE49-F238E27FC236}">
                <a16:creationId xmlns:a16="http://schemas.microsoft.com/office/drawing/2014/main" id="{32450637-BEFD-26EA-E6AB-777B0B5DD550}"/>
              </a:ext>
            </a:extLst>
          </p:cNvPr>
          <p:cNvSpPr>
            <a:spLocks noGrp="1"/>
          </p:cNvSpPr>
          <p:nvPr>
            <p:ph idx="1"/>
          </p:nvPr>
        </p:nvSpPr>
        <p:spPr>
          <a:xfrm>
            <a:off x="838199" y="1449659"/>
            <a:ext cx="11205117" cy="5218770"/>
          </a:xfrm>
        </p:spPr>
        <p:txBody>
          <a:bodyPr>
            <a:normAutofit fontScale="92500" lnSpcReduction="10000"/>
          </a:bodyPr>
          <a:lstStyle/>
          <a:p>
            <a:pPr>
              <a:lnSpc>
                <a:spcPct val="107000"/>
              </a:lnSpc>
              <a:spcAft>
                <a:spcPts val="800"/>
              </a:spcAft>
            </a:pPr>
            <a:r>
              <a:rPr lang="en-GB" dirty="0" err="1">
                <a:effectLst/>
                <a:latin typeface="Calibri" panose="020F0502020204030204" pitchFamily="34" charset="0"/>
                <a:ea typeface="Calibri" panose="020F0502020204030204" pitchFamily="34" charset="0"/>
                <a:cs typeface="Times New Roman" panose="02020603050405020304" pitchFamily="18" charset="0"/>
              </a:rPr>
              <a:t>Sonni</a:t>
            </a:r>
            <a:r>
              <a:rPr lang="en-GB" dirty="0">
                <a:effectLst/>
                <a:latin typeface="Calibri" panose="020F0502020204030204" pitchFamily="34" charset="0"/>
                <a:ea typeface="Calibri" panose="020F0502020204030204" pitchFamily="34" charset="0"/>
                <a:cs typeface="Times New Roman" panose="02020603050405020304" pitchFamily="18" charset="0"/>
              </a:rPr>
              <a:t> Ali is remembered as a strong military leader who greatly expanded the empire. After conquering Tuareg, he brought the Saharan trade routes to his kingdom.</a:t>
            </a:r>
          </a:p>
          <a:p>
            <a:pPr>
              <a:lnSpc>
                <a:spcPct val="107000"/>
              </a:lnSpc>
              <a:spcAft>
                <a:spcPts val="800"/>
              </a:spcAft>
            </a:pPr>
            <a:r>
              <a:rPr lang="en-GB" dirty="0">
                <a:effectLst/>
                <a:latin typeface="Calibri" panose="020F0502020204030204" pitchFamily="34" charset="0"/>
                <a:ea typeface="Calibri" panose="020F0502020204030204" pitchFamily="34" charset="0"/>
                <a:cs typeface="Times New Roman" panose="02020603050405020304" pitchFamily="18" charset="0"/>
              </a:rPr>
              <a:t>The palace was decorated with intricate bronze work, made by skilled craftsmen.</a:t>
            </a:r>
          </a:p>
          <a:p>
            <a:pPr>
              <a:lnSpc>
                <a:spcPct val="107000"/>
              </a:lnSpc>
              <a:spcAft>
                <a:spcPts val="800"/>
              </a:spcAft>
            </a:pPr>
            <a:r>
              <a:rPr lang="en-GB" dirty="0">
                <a:effectLst/>
                <a:latin typeface="Calibri" panose="020F0502020204030204" pitchFamily="34" charset="0"/>
                <a:ea typeface="Calibri" panose="020F0502020204030204" pitchFamily="34" charset="0"/>
                <a:cs typeface="Times New Roman" panose="02020603050405020304" pitchFamily="18" charset="0"/>
              </a:rPr>
              <a:t>The Golden Stool was a sacred object and symbol of unity and good fortune.</a:t>
            </a:r>
          </a:p>
          <a:p>
            <a:pPr>
              <a:lnSpc>
                <a:spcPct val="107000"/>
              </a:lnSpc>
              <a:spcAft>
                <a:spcPts val="800"/>
              </a:spcAft>
            </a:pPr>
            <a:r>
              <a:rPr lang="en-GB" dirty="0">
                <a:effectLst/>
                <a:latin typeface="Calibri" panose="020F0502020204030204" pitchFamily="34" charset="0"/>
                <a:ea typeface="Calibri" panose="020F0502020204030204" pitchFamily="34" charset="0"/>
                <a:cs typeface="Times New Roman" panose="02020603050405020304" pitchFamily="18" charset="0"/>
              </a:rPr>
              <a:t>The kingdom produced vibrant embroidered textiles and sculptures made from ivory.</a:t>
            </a:r>
          </a:p>
          <a:p>
            <a:pPr>
              <a:lnSpc>
                <a:spcPct val="107000"/>
              </a:lnSpc>
              <a:spcAft>
                <a:spcPts val="800"/>
              </a:spcAft>
            </a:pPr>
            <a:r>
              <a:rPr lang="en-GB" dirty="0">
                <a:effectLst/>
                <a:latin typeface="Calibri" panose="020F0502020204030204" pitchFamily="34" charset="0"/>
                <a:ea typeface="Calibri" panose="020F0502020204030204" pitchFamily="34" charset="0"/>
                <a:cs typeface="Times New Roman" panose="02020603050405020304" pitchFamily="18" charset="0"/>
              </a:rPr>
              <a:t>Some people remember this empire’s leader, Mansa Musa, as the wealthiest man who has ever lived.</a:t>
            </a:r>
          </a:p>
        </p:txBody>
      </p:sp>
      <p:sp>
        <p:nvSpPr>
          <p:cNvPr id="4" name="Rectangle 3">
            <a:extLst>
              <a:ext uri="{FF2B5EF4-FFF2-40B4-BE49-F238E27FC236}">
                <a16:creationId xmlns:a16="http://schemas.microsoft.com/office/drawing/2014/main" id="{B46635E2-99B6-72CC-1E4C-790BF7F6C55B}"/>
              </a:ext>
            </a:extLst>
          </p:cNvPr>
          <p:cNvSpPr/>
          <p:nvPr/>
        </p:nvSpPr>
        <p:spPr>
          <a:xfrm>
            <a:off x="-2459" y="-2459"/>
            <a:ext cx="409421" cy="686045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9933170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7F68CB4E-967C-47C2-B7B5-4C1625404AAF}"/>
              </a:ext>
            </a:extLst>
          </p:cNvPr>
          <p:cNvGraphicFramePr>
            <a:graphicFrameLocks noGrp="1"/>
          </p:cNvGraphicFramePr>
          <p:nvPr>
            <p:extLst>
              <p:ext uri="{D42A27DB-BD31-4B8C-83A1-F6EECF244321}">
                <p14:modId xmlns:p14="http://schemas.microsoft.com/office/powerpoint/2010/main" val="1524906869"/>
              </p:ext>
            </p:extLst>
          </p:nvPr>
        </p:nvGraphicFramePr>
        <p:xfrm>
          <a:off x="1" y="0"/>
          <a:ext cx="12192000" cy="6870497"/>
        </p:xfrm>
        <a:graphic>
          <a:graphicData uri="http://schemas.openxmlformats.org/drawingml/2006/table">
            <a:tbl>
              <a:tblPr>
                <a:tableStyleId>{8FD4443E-F989-4FC4-A0C8-D5A2AF1F390B}</a:tableStyleId>
              </a:tblPr>
              <a:tblGrid>
                <a:gridCol w="2936219">
                  <a:extLst>
                    <a:ext uri="{9D8B030D-6E8A-4147-A177-3AD203B41FA5}">
                      <a16:colId xmlns:a16="http://schemas.microsoft.com/office/drawing/2014/main" val="3297647658"/>
                    </a:ext>
                  </a:extLst>
                </a:gridCol>
                <a:gridCol w="3085261">
                  <a:extLst>
                    <a:ext uri="{9D8B030D-6E8A-4147-A177-3AD203B41FA5}">
                      <a16:colId xmlns:a16="http://schemas.microsoft.com/office/drawing/2014/main" val="3435289863"/>
                    </a:ext>
                  </a:extLst>
                </a:gridCol>
                <a:gridCol w="1943829">
                  <a:extLst>
                    <a:ext uri="{9D8B030D-6E8A-4147-A177-3AD203B41FA5}">
                      <a16:colId xmlns:a16="http://schemas.microsoft.com/office/drawing/2014/main" val="1241399824"/>
                    </a:ext>
                  </a:extLst>
                </a:gridCol>
                <a:gridCol w="4226691">
                  <a:extLst>
                    <a:ext uri="{9D8B030D-6E8A-4147-A177-3AD203B41FA5}">
                      <a16:colId xmlns:a16="http://schemas.microsoft.com/office/drawing/2014/main" val="1805982640"/>
                    </a:ext>
                  </a:extLst>
                </a:gridCol>
              </a:tblGrid>
              <a:tr h="387535">
                <a:tc>
                  <a:txBody>
                    <a:bodyPr/>
                    <a:lstStyle/>
                    <a:p>
                      <a:pPr algn="ctr"/>
                      <a:r>
                        <a:rPr lang="en-GB" sz="2000" b="1" dirty="0">
                          <a:effectLst/>
                        </a:rPr>
                        <a:t>Kingdom</a:t>
                      </a:r>
                    </a:p>
                  </a:txBody>
                  <a:tcPr marL="8149" marR="8149" marT="8149" marB="81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ctr"/>
                      <a:r>
                        <a:rPr lang="en-GB" sz="2000" b="1" dirty="0">
                          <a:effectLst/>
                        </a:rPr>
                        <a:t>Ruler</a:t>
                      </a:r>
                    </a:p>
                  </a:txBody>
                  <a:tcPr marL="8149" marR="8149" marT="8149" marB="81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ctr"/>
                      <a:r>
                        <a:rPr lang="en-GB" sz="2000" b="1" dirty="0">
                          <a:effectLst/>
                        </a:rPr>
                        <a:t>Religion</a:t>
                      </a:r>
                    </a:p>
                  </a:txBody>
                  <a:tcPr marL="8149" marR="8149" marT="8149" marB="81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ctr"/>
                      <a:r>
                        <a:rPr lang="en-GB" sz="2000" b="1" dirty="0">
                          <a:effectLst/>
                        </a:rPr>
                        <a:t>Interesting facts</a:t>
                      </a:r>
                    </a:p>
                  </a:txBody>
                  <a:tcPr marL="8149" marR="8149" marT="8149" marB="81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extLst>
                  <a:ext uri="{0D108BD9-81ED-4DB2-BD59-A6C34878D82A}">
                    <a16:rowId xmlns:a16="http://schemas.microsoft.com/office/drawing/2014/main" val="4078976593"/>
                  </a:ext>
                </a:extLst>
              </a:tr>
              <a:tr h="1129542">
                <a:tc>
                  <a:txBody>
                    <a:bodyPr/>
                    <a:lstStyle/>
                    <a:p>
                      <a:pPr algn="ctr"/>
                      <a:r>
                        <a:rPr lang="en-GB" sz="2000" dirty="0">
                          <a:effectLst/>
                        </a:rPr>
                        <a:t>The Kingdom of Benin</a:t>
                      </a:r>
                    </a:p>
                  </a:txBody>
                  <a:tcPr marL="8149" marR="8149" marT="8149" marB="81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ctr"/>
                      <a:r>
                        <a:rPr lang="en-GB" sz="2000" dirty="0">
                          <a:solidFill>
                            <a:schemeClr val="tx1"/>
                          </a:solidFill>
                          <a:effectLst/>
                        </a:rPr>
                        <a:t>Ruled by a king, known as the Oba.</a:t>
                      </a:r>
                    </a:p>
                  </a:txBody>
                  <a:tcPr marL="8149" marR="8149" marT="8149" marB="81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GB" sz="2000" dirty="0">
                          <a:solidFill>
                            <a:schemeClr val="tx1"/>
                          </a:solidFill>
                          <a:effectLst/>
                        </a:rPr>
                        <a:t>Edo</a:t>
                      </a:r>
                    </a:p>
                  </a:txBody>
                  <a:tcPr marL="8149" marR="8149" marT="8149" marB="81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GB" sz="2000" dirty="0">
                          <a:solidFill>
                            <a:schemeClr val="tx1"/>
                          </a:solidFill>
                          <a:effectLst/>
                        </a:rPr>
                        <a:t>The Oba’s palace was decorated with intricate bronze work, made by skilled craftsmen.</a:t>
                      </a:r>
                    </a:p>
                  </a:txBody>
                  <a:tcPr marL="8149" marR="8149" marT="8149" marB="81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940198542"/>
                  </a:ext>
                </a:extLst>
              </a:tr>
              <a:tr h="1500545">
                <a:tc>
                  <a:txBody>
                    <a:bodyPr/>
                    <a:lstStyle/>
                    <a:p>
                      <a:pPr algn="ctr"/>
                      <a:r>
                        <a:rPr lang="en-GB" sz="2000" dirty="0">
                          <a:effectLst/>
                        </a:rPr>
                        <a:t>The Mali Empire</a:t>
                      </a:r>
                    </a:p>
                  </a:txBody>
                  <a:tcPr marL="8149" marR="8149" marT="8149" marB="81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ctr"/>
                      <a:r>
                        <a:rPr lang="en-GB" sz="2000" dirty="0">
                          <a:solidFill>
                            <a:schemeClr val="tx1"/>
                          </a:solidFill>
                          <a:effectLst/>
                        </a:rPr>
                        <a:t>Mali had kings known as </a:t>
                      </a:r>
                      <a:r>
                        <a:rPr lang="en-GB" sz="2000" dirty="0" err="1">
                          <a:solidFill>
                            <a:schemeClr val="tx1"/>
                          </a:solidFill>
                          <a:effectLst/>
                        </a:rPr>
                        <a:t>Mansas</a:t>
                      </a:r>
                      <a:r>
                        <a:rPr lang="en-GB" sz="2000" dirty="0">
                          <a:solidFill>
                            <a:schemeClr val="tx1"/>
                          </a:solidFill>
                          <a:effectLst/>
                        </a:rPr>
                        <a:t>.</a:t>
                      </a:r>
                    </a:p>
                  </a:txBody>
                  <a:tcPr marL="8149" marR="8149" marT="8149" marB="81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GB" sz="2000" dirty="0">
                          <a:solidFill>
                            <a:schemeClr val="tx1"/>
                          </a:solidFill>
                          <a:effectLst/>
                        </a:rPr>
                        <a:t>Islam</a:t>
                      </a:r>
                    </a:p>
                  </a:txBody>
                  <a:tcPr marL="8149" marR="8149" marT="8149" marB="81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GB" sz="2000" dirty="0">
                          <a:solidFill>
                            <a:schemeClr val="tx1"/>
                          </a:solidFill>
                          <a:effectLst/>
                        </a:rPr>
                        <a:t>Some people remember Mali’s leader, Mansa Musa, as the wealthiest man who has ever lived.</a:t>
                      </a:r>
                    </a:p>
                  </a:txBody>
                  <a:tcPr marL="8149" marR="8149" marT="8149" marB="81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11815965"/>
                  </a:ext>
                </a:extLst>
              </a:tr>
              <a:tr h="1108329">
                <a:tc>
                  <a:txBody>
                    <a:bodyPr/>
                    <a:lstStyle/>
                    <a:p>
                      <a:pPr algn="ctr"/>
                      <a:r>
                        <a:rPr lang="en-GB" sz="2000" dirty="0">
                          <a:effectLst/>
                        </a:rPr>
                        <a:t>The Kingdom of Kongo</a:t>
                      </a:r>
                    </a:p>
                  </a:txBody>
                  <a:tcPr marL="8149" marR="8149" marT="8149" marB="81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ctr"/>
                      <a:r>
                        <a:rPr lang="en-GB" sz="2000" dirty="0">
                          <a:solidFill>
                            <a:schemeClr val="tx1"/>
                          </a:solidFill>
                          <a:effectLst/>
                        </a:rPr>
                        <a:t>The ruler of the Kingdom of Kongo was known as the </a:t>
                      </a:r>
                      <a:r>
                        <a:rPr lang="en-GB" sz="2000" dirty="0" err="1">
                          <a:solidFill>
                            <a:schemeClr val="tx1"/>
                          </a:solidFill>
                          <a:effectLst/>
                        </a:rPr>
                        <a:t>Mwene</a:t>
                      </a:r>
                      <a:r>
                        <a:rPr lang="en-GB" sz="2000" dirty="0">
                          <a:solidFill>
                            <a:schemeClr val="tx1"/>
                          </a:solidFill>
                          <a:effectLst/>
                        </a:rPr>
                        <a:t> Kongo.</a:t>
                      </a:r>
                    </a:p>
                  </a:txBody>
                  <a:tcPr marL="8149" marR="8149" marT="8149" marB="81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GB" sz="2000" dirty="0">
                          <a:solidFill>
                            <a:schemeClr val="tx1"/>
                          </a:solidFill>
                          <a:effectLst/>
                        </a:rPr>
                        <a:t>Christianity</a:t>
                      </a:r>
                    </a:p>
                  </a:txBody>
                  <a:tcPr marL="8149" marR="8149" marT="8149" marB="81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GB" sz="2000" dirty="0">
                          <a:solidFill>
                            <a:schemeClr val="tx1"/>
                          </a:solidFill>
                          <a:effectLst/>
                        </a:rPr>
                        <a:t>The kingdom produced vibrant embroidered textiles and sculptures made from ivory.</a:t>
                      </a:r>
                    </a:p>
                  </a:txBody>
                  <a:tcPr marL="8149" marR="8149" marT="8149" marB="81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809938773"/>
                  </a:ext>
                </a:extLst>
              </a:tr>
              <a:tr h="1615004">
                <a:tc>
                  <a:txBody>
                    <a:bodyPr/>
                    <a:lstStyle/>
                    <a:p>
                      <a:pPr algn="ctr"/>
                      <a:r>
                        <a:rPr lang="en-GB" sz="2000" dirty="0">
                          <a:effectLst/>
                        </a:rPr>
                        <a:t>The Songhai Empire</a:t>
                      </a:r>
                    </a:p>
                  </a:txBody>
                  <a:tcPr marL="8149" marR="8149" marT="8149" marB="81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ctr"/>
                      <a:r>
                        <a:rPr lang="en-GB" sz="2000" dirty="0">
                          <a:solidFill>
                            <a:schemeClr val="tx1"/>
                          </a:solidFill>
                          <a:effectLst/>
                        </a:rPr>
                        <a:t>The rulers of the Songhai Empire were known as </a:t>
                      </a:r>
                      <a:r>
                        <a:rPr lang="en-GB" sz="2000" dirty="0" err="1">
                          <a:solidFill>
                            <a:schemeClr val="tx1"/>
                          </a:solidFill>
                          <a:effectLst/>
                        </a:rPr>
                        <a:t>Sonni</a:t>
                      </a:r>
                      <a:r>
                        <a:rPr lang="en-GB" sz="2000" dirty="0">
                          <a:solidFill>
                            <a:schemeClr val="tx1"/>
                          </a:solidFill>
                          <a:effectLst/>
                        </a:rPr>
                        <a:t> or Shi.</a:t>
                      </a:r>
                    </a:p>
                  </a:txBody>
                  <a:tcPr marL="8149" marR="8149" marT="8149" marB="81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fr-FR" sz="2000" dirty="0">
                          <a:solidFill>
                            <a:schemeClr val="tx1"/>
                          </a:solidFill>
                          <a:effectLst/>
                        </a:rPr>
                        <a:t>Islam, </a:t>
                      </a:r>
                      <a:r>
                        <a:rPr lang="fr-FR" sz="2000" dirty="0" err="1">
                          <a:solidFill>
                            <a:schemeClr val="tx1"/>
                          </a:solidFill>
                          <a:effectLst/>
                        </a:rPr>
                        <a:t>traditional</a:t>
                      </a:r>
                      <a:r>
                        <a:rPr lang="fr-FR" sz="2000" dirty="0">
                          <a:solidFill>
                            <a:schemeClr val="tx1"/>
                          </a:solidFill>
                          <a:effectLst/>
                        </a:rPr>
                        <a:t> </a:t>
                      </a:r>
                      <a:r>
                        <a:rPr lang="fr-FR" sz="2000" dirty="0" err="1">
                          <a:solidFill>
                            <a:schemeClr val="tx1"/>
                          </a:solidFill>
                          <a:effectLst/>
                        </a:rPr>
                        <a:t>Songhai</a:t>
                      </a:r>
                      <a:r>
                        <a:rPr lang="fr-FR" sz="2000" dirty="0">
                          <a:solidFill>
                            <a:schemeClr val="tx1"/>
                          </a:solidFill>
                          <a:effectLst/>
                        </a:rPr>
                        <a:t> religion and </a:t>
                      </a:r>
                      <a:r>
                        <a:rPr lang="fr-FR" sz="2000" dirty="0" err="1">
                          <a:solidFill>
                            <a:schemeClr val="tx1"/>
                          </a:solidFill>
                          <a:effectLst/>
                        </a:rPr>
                        <a:t>Paganism</a:t>
                      </a:r>
                      <a:endParaRPr lang="fr-FR" sz="2000" dirty="0">
                        <a:solidFill>
                          <a:schemeClr val="tx1"/>
                        </a:solidFill>
                        <a:effectLst/>
                      </a:endParaRPr>
                    </a:p>
                  </a:txBody>
                  <a:tcPr marL="8149" marR="8149" marT="8149" marB="81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GB" sz="2000" dirty="0" err="1">
                          <a:solidFill>
                            <a:schemeClr val="tx1"/>
                          </a:solidFill>
                          <a:effectLst/>
                        </a:rPr>
                        <a:t>Sonni</a:t>
                      </a:r>
                      <a:r>
                        <a:rPr lang="en-GB" sz="2000" dirty="0">
                          <a:solidFill>
                            <a:schemeClr val="tx1"/>
                          </a:solidFill>
                          <a:effectLst/>
                        </a:rPr>
                        <a:t> Ali is remembered as a strong military leader who greatly expanded the empire. After conquering Tuareg, he brought the Saharan trade routes to his kingdom.</a:t>
                      </a:r>
                    </a:p>
                  </a:txBody>
                  <a:tcPr marL="8149" marR="8149" marT="8149" marB="81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898198008"/>
                  </a:ext>
                </a:extLst>
              </a:tr>
              <a:tr h="1129542">
                <a:tc>
                  <a:txBody>
                    <a:bodyPr/>
                    <a:lstStyle/>
                    <a:p>
                      <a:pPr algn="ctr"/>
                      <a:r>
                        <a:rPr lang="en-GB" sz="2000" dirty="0">
                          <a:effectLst/>
                        </a:rPr>
                        <a:t>The Asante Empire</a:t>
                      </a:r>
                    </a:p>
                  </a:txBody>
                  <a:tcPr marL="8149" marR="8149" marT="8149" marB="81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AD47"/>
                    </a:solidFill>
                  </a:tcPr>
                </a:tc>
                <a:tc>
                  <a:txBody>
                    <a:bodyPr/>
                    <a:lstStyle/>
                    <a:p>
                      <a:pPr algn="ctr"/>
                      <a:r>
                        <a:rPr lang="en-GB" sz="2000" dirty="0">
                          <a:solidFill>
                            <a:schemeClr val="tx1"/>
                          </a:solidFill>
                          <a:effectLst/>
                        </a:rPr>
                        <a:t>The King of the Asante was known as the Asantehene.</a:t>
                      </a:r>
                    </a:p>
                  </a:txBody>
                  <a:tcPr marL="8149" marR="8149" marT="8149" marB="81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GB" sz="2000" dirty="0">
                          <a:solidFill>
                            <a:schemeClr val="tx1"/>
                          </a:solidFill>
                          <a:effectLst/>
                        </a:rPr>
                        <a:t>Akan religion</a:t>
                      </a:r>
                    </a:p>
                  </a:txBody>
                  <a:tcPr marL="8149" marR="8149" marT="8149" marB="81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GB" sz="2000" dirty="0">
                          <a:solidFill>
                            <a:schemeClr val="tx1"/>
                          </a:solidFill>
                          <a:effectLst/>
                        </a:rPr>
                        <a:t>The Golden Stool was a sacred object and Asante symbol of unity and good fortune.</a:t>
                      </a:r>
                    </a:p>
                  </a:txBody>
                  <a:tcPr marL="8149" marR="8149" marT="8149" marB="814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90232296"/>
                  </a:ext>
                </a:extLst>
              </a:tr>
            </a:tbl>
          </a:graphicData>
        </a:graphic>
      </p:graphicFrame>
    </p:spTree>
    <p:extLst>
      <p:ext uri="{BB962C8B-B14F-4D97-AF65-F5344CB8AC3E}">
        <p14:creationId xmlns:p14="http://schemas.microsoft.com/office/powerpoint/2010/main" val="6084613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FFE20-F30A-15EF-0F6E-219C5630CA9C}"/>
              </a:ext>
            </a:extLst>
          </p:cNvPr>
          <p:cNvSpPr>
            <a:spLocks noGrp="1"/>
          </p:cNvSpPr>
          <p:nvPr>
            <p:ph type="title"/>
          </p:nvPr>
        </p:nvSpPr>
        <p:spPr/>
        <p:txBody>
          <a:bodyPr/>
          <a:lstStyle/>
          <a:p>
            <a:r>
              <a:rPr lang="en-GB" dirty="0"/>
              <a:t>Posters</a:t>
            </a:r>
          </a:p>
        </p:txBody>
      </p:sp>
      <p:sp>
        <p:nvSpPr>
          <p:cNvPr id="3" name="Content Placeholder 2">
            <a:extLst>
              <a:ext uri="{FF2B5EF4-FFF2-40B4-BE49-F238E27FC236}">
                <a16:creationId xmlns:a16="http://schemas.microsoft.com/office/drawing/2014/main" id="{5755C2CC-69BD-8529-59B1-8357D7A1ACAD}"/>
              </a:ext>
            </a:extLst>
          </p:cNvPr>
          <p:cNvSpPr>
            <a:spLocks noGrp="1"/>
          </p:cNvSpPr>
          <p:nvPr>
            <p:ph idx="1"/>
          </p:nvPr>
        </p:nvSpPr>
        <p:spPr/>
        <p:txBody>
          <a:bodyPr>
            <a:normAutofit/>
          </a:bodyPr>
          <a:lstStyle/>
          <a:p>
            <a:pPr marL="0" indent="0">
              <a:buNone/>
            </a:pPr>
            <a:r>
              <a:rPr lang="en-GB" dirty="0"/>
              <a:t>Your group is going to design a poster that will be filled with information about Africa, before parts of it were colonised.</a:t>
            </a:r>
          </a:p>
          <a:p>
            <a:pPr marL="0" indent="0">
              <a:buNone/>
            </a:pPr>
            <a:r>
              <a:rPr lang="en-GB" dirty="0"/>
              <a:t>You will use the information you have already learned, and you will watch an episode from the documentary series </a:t>
            </a:r>
            <a:r>
              <a:rPr lang="en-GB" i="1" dirty="0"/>
              <a:t>History of Africa.</a:t>
            </a:r>
          </a:p>
          <a:p>
            <a:pPr marL="0" indent="0">
              <a:buNone/>
            </a:pPr>
            <a:r>
              <a:rPr lang="en-GB" dirty="0"/>
              <a:t>The episode on ‘City States and Civilisations’ can be watched on the following slide.</a:t>
            </a:r>
          </a:p>
          <a:p>
            <a:pPr marL="0" indent="0">
              <a:buNone/>
            </a:pPr>
            <a:endParaRPr lang="en-GB" i="1" dirty="0"/>
          </a:p>
        </p:txBody>
      </p:sp>
      <p:sp>
        <p:nvSpPr>
          <p:cNvPr id="4" name="Rectangle 3">
            <a:extLst>
              <a:ext uri="{FF2B5EF4-FFF2-40B4-BE49-F238E27FC236}">
                <a16:creationId xmlns:a16="http://schemas.microsoft.com/office/drawing/2014/main" id="{B46635E2-99B6-72CC-1E4C-790BF7F6C55B}"/>
              </a:ext>
            </a:extLst>
          </p:cNvPr>
          <p:cNvSpPr/>
          <p:nvPr/>
        </p:nvSpPr>
        <p:spPr>
          <a:xfrm>
            <a:off x="-2459" y="-2459"/>
            <a:ext cx="409421" cy="686045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6083752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nline Media 4" title="City States and Civilisations - History Of Africa with Zeinab Badawi [Episode 11]">
            <a:hlinkClick r:id="" action="ppaction://media"/>
            <a:extLst>
              <a:ext uri="{FF2B5EF4-FFF2-40B4-BE49-F238E27FC236}">
                <a16:creationId xmlns:a16="http://schemas.microsoft.com/office/drawing/2014/main" id="{3CA51986-DC0E-3E13-6A8E-64040C401294}"/>
              </a:ext>
            </a:extLst>
          </p:cNvPr>
          <p:cNvPicPr>
            <a:picLocks noGrp="1" noRot="1" noChangeAspect="1"/>
          </p:cNvPicPr>
          <p:nvPr>
            <p:ph idx="1"/>
            <a:videoFile r:link="rId1"/>
          </p:nvPr>
        </p:nvPicPr>
        <p:blipFill>
          <a:blip r:embed="rId3"/>
          <a:stretch>
            <a:fillRect/>
          </a:stretch>
        </p:blipFill>
        <p:spPr>
          <a:xfrm>
            <a:off x="1521483" y="1424181"/>
            <a:ext cx="9379903" cy="5300004"/>
          </a:xfrm>
          <a:prstGeom prst="rect">
            <a:avLst/>
          </a:prstGeom>
        </p:spPr>
      </p:pic>
      <p:sp>
        <p:nvSpPr>
          <p:cNvPr id="4" name="Rectangle 3">
            <a:extLst>
              <a:ext uri="{FF2B5EF4-FFF2-40B4-BE49-F238E27FC236}">
                <a16:creationId xmlns:a16="http://schemas.microsoft.com/office/drawing/2014/main" id="{B46635E2-99B6-72CC-1E4C-790BF7F6C55B}"/>
              </a:ext>
            </a:extLst>
          </p:cNvPr>
          <p:cNvSpPr/>
          <p:nvPr/>
        </p:nvSpPr>
        <p:spPr>
          <a:xfrm>
            <a:off x="-2459" y="-2459"/>
            <a:ext cx="409421" cy="686045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8E1AF557-ECC7-D671-026E-A8A4DA05E505}"/>
              </a:ext>
            </a:extLst>
          </p:cNvPr>
          <p:cNvSpPr txBox="1"/>
          <p:nvPr/>
        </p:nvSpPr>
        <p:spPr>
          <a:xfrm>
            <a:off x="2682406" y="245326"/>
            <a:ext cx="7489743" cy="954107"/>
          </a:xfrm>
          <a:prstGeom prst="rect">
            <a:avLst/>
          </a:prstGeom>
          <a:noFill/>
        </p:spPr>
        <p:txBody>
          <a:bodyPr wrap="none" rtlCol="0">
            <a:spAutoFit/>
          </a:bodyPr>
          <a:lstStyle/>
          <a:p>
            <a:pPr algn="ctr"/>
            <a:r>
              <a:rPr lang="en-GB" sz="2800" dirty="0"/>
              <a:t>Click below to watch the </a:t>
            </a:r>
            <a:r>
              <a:rPr lang="en-GB" sz="2800" i="1" dirty="0"/>
              <a:t>History of Africa </a:t>
            </a:r>
            <a:r>
              <a:rPr lang="en-GB" sz="2800" dirty="0"/>
              <a:t>episode:</a:t>
            </a:r>
          </a:p>
          <a:p>
            <a:pPr algn="ctr"/>
            <a:r>
              <a:rPr lang="en-GB" sz="2800" dirty="0"/>
              <a:t>City States and Civilisations</a:t>
            </a:r>
          </a:p>
        </p:txBody>
      </p:sp>
    </p:spTree>
    <p:extLst>
      <p:ext uri="{BB962C8B-B14F-4D97-AF65-F5344CB8AC3E}">
        <p14:creationId xmlns:p14="http://schemas.microsoft.com/office/powerpoint/2010/main" val="2839991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F2B82-51C4-2C74-483F-78F21B1017F5}"/>
              </a:ext>
            </a:extLst>
          </p:cNvPr>
          <p:cNvSpPr>
            <a:spLocks noGrp="1"/>
          </p:cNvSpPr>
          <p:nvPr>
            <p:ph type="title"/>
          </p:nvPr>
        </p:nvSpPr>
        <p:spPr/>
        <p:txBody>
          <a:bodyPr/>
          <a:lstStyle/>
          <a:p>
            <a:r>
              <a:rPr lang="en-GB" dirty="0"/>
              <a:t>What was Africa like before colonisation?</a:t>
            </a:r>
          </a:p>
        </p:txBody>
      </p:sp>
      <p:sp>
        <p:nvSpPr>
          <p:cNvPr id="3" name="Content Placeholder 2">
            <a:extLst>
              <a:ext uri="{FF2B5EF4-FFF2-40B4-BE49-F238E27FC236}">
                <a16:creationId xmlns:a16="http://schemas.microsoft.com/office/drawing/2014/main" id="{A0C6E6FE-DD62-00D8-6F65-204CD7FCF520}"/>
              </a:ext>
            </a:extLst>
          </p:cNvPr>
          <p:cNvSpPr>
            <a:spLocks noGrp="1"/>
          </p:cNvSpPr>
          <p:nvPr>
            <p:ph idx="1"/>
          </p:nvPr>
        </p:nvSpPr>
        <p:spPr/>
        <p:txBody>
          <a:bodyPr>
            <a:normAutofit/>
          </a:bodyPr>
          <a:lstStyle/>
          <a:p>
            <a:r>
              <a:rPr lang="en-GB" dirty="0"/>
              <a:t>You should now have a good understanding of what Africa was like before colonisation. </a:t>
            </a:r>
          </a:p>
          <a:p>
            <a:pPr>
              <a:lnSpc>
                <a:spcPct val="107000"/>
              </a:lnSpc>
              <a:spcAft>
                <a:spcPts val="800"/>
              </a:spcAft>
            </a:pPr>
            <a:r>
              <a:rPr lang="en-GB"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Pre-Colonial Africa</a:t>
            </a:r>
            <a:r>
              <a:rPr lang="en-GB" dirty="0">
                <a:effectLst/>
                <a:latin typeface="Calibri" panose="020F0502020204030204" pitchFamily="34" charset="0"/>
                <a:ea typeface="Calibri" panose="020F0502020204030204" pitchFamily="34" charset="0"/>
                <a:cs typeface="Times New Roman" panose="02020603050405020304" pitchFamily="18" charset="0"/>
              </a:rPr>
              <a:t> 	</a:t>
            </a:r>
            <a:r>
              <a:rPr lang="en-GB"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Understanding Slavery Initiative article</a:t>
            </a:r>
            <a:r>
              <a:rPr lang="en-GB"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Using what you have learned during this lesson, the two articles above and the internet if you require further evidence, write two or three paragraphs that describe what Africa was like before parts of it were colonised by European countries.</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4773F589-D2A9-FBAB-CF6F-B117C7F52D40}"/>
              </a:ext>
            </a:extLst>
          </p:cNvPr>
          <p:cNvSpPr/>
          <p:nvPr/>
        </p:nvSpPr>
        <p:spPr>
          <a:xfrm>
            <a:off x="-2459" y="-2459"/>
            <a:ext cx="409421" cy="686045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87141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4C5B2-48F4-13CC-C94D-9D06027AA5F3}"/>
              </a:ext>
            </a:extLst>
          </p:cNvPr>
          <p:cNvSpPr>
            <a:spLocks noGrp="1"/>
          </p:cNvSpPr>
          <p:nvPr>
            <p:ph type="ctrTitle"/>
          </p:nvPr>
        </p:nvSpPr>
        <p:spPr>
          <a:xfrm>
            <a:off x="1524000" y="565771"/>
            <a:ext cx="9144000" cy="1362420"/>
          </a:xfrm>
        </p:spPr>
        <p:txBody>
          <a:bodyPr>
            <a:normAutofit fontScale="90000"/>
          </a:bodyPr>
          <a:lstStyle/>
          <a:p>
            <a:r>
              <a:rPr lang="en-GB" dirty="0"/>
              <a:t>Scotland and the Transatlantic Slave Trade</a:t>
            </a:r>
          </a:p>
        </p:txBody>
      </p:sp>
      <p:sp>
        <p:nvSpPr>
          <p:cNvPr id="7" name="Rectangle: Beveled 6">
            <a:extLst>
              <a:ext uri="{FF2B5EF4-FFF2-40B4-BE49-F238E27FC236}">
                <a16:creationId xmlns:a16="http://schemas.microsoft.com/office/drawing/2014/main" id="{E69FD045-8825-3396-BD30-2C7B0C24070C}"/>
              </a:ext>
            </a:extLst>
          </p:cNvPr>
          <p:cNvSpPr/>
          <p:nvPr/>
        </p:nvSpPr>
        <p:spPr>
          <a:xfrm>
            <a:off x="4787174" y="2360547"/>
            <a:ext cx="2617651" cy="2134445"/>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600" dirty="0"/>
              <a:t>How do people become enslaved?</a:t>
            </a:r>
          </a:p>
        </p:txBody>
      </p:sp>
      <p:sp>
        <p:nvSpPr>
          <p:cNvPr id="8" name="Rectangle: Beveled 7">
            <a:extLst>
              <a:ext uri="{FF2B5EF4-FFF2-40B4-BE49-F238E27FC236}">
                <a16:creationId xmlns:a16="http://schemas.microsoft.com/office/drawing/2014/main" id="{A41CA588-B48C-5E54-0A6B-C0A55F141B65}"/>
              </a:ext>
            </a:extLst>
          </p:cNvPr>
          <p:cNvSpPr/>
          <p:nvPr/>
        </p:nvSpPr>
        <p:spPr>
          <a:xfrm>
            <a:off x="7919806" y="2360546"/>
            <a:ext cx="2617651" cy="2134445"/>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Why does slavery exist?</a:t>
            </a:r>
          </a:p>
        </p:txBody>
      </p:sp>
      <p:sp>
        <p:nvSpPr>
          <p:cNvPr id="9" name="Rectangle: Beveled 8">
            <a:extLst>
              <a:ext uri="{FF2B5EF4-FFF2-40B4-BE49-F238E27FC236}">
                <a16:creationId xmlns:a16="http://schemas.microsoft.com/office/drawing/2014/main" id="{86AFC749-215A-4EFD-55D7-306F74D24C65}"/>
              </a:ext>
            </a:extLst>
          </p:cNvPr>
          <p:cNvSpPr/>
          <p:nvPr/>
        </p:nvSpPr>
        <p:spPr>
          <a:xfrm>
            <a:off x="4787175" y="4668413"/>
            <a:ext cx="2617651" cy="2134445"/>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When and where did slavery occur in the past?</a:t>
            </a:r>
          </a:p>
        </p:txBody>
      </p:sp>
      <p:sp>
        <p:nvSpPr>
          <p:cNvPr id="10" name="Rectangle: Beveled 9">
            <a:extLst>
              <a:ext uri="{FF2B5EF4-FFF2-40B4-BE49-F238E27FC236}">
                <a16:creationId xmlns:a16="http://schemas.microsoft.com/office/drawing/2014/main" id="{C3DFCA79-FE30-E753-779F-8FB7AF9FB247}"/>
              </a:ext>
            </a:extLst>
          </p:cNvPr>
          <p:cNvSpPr/>
          <p:nvPr/>
        </p:nvSpPr>
        <p:spPr>
          <a:xfrm>
            <a:off x="7919806" y="4668413"/>
            <a:ext cx="2617651" cy="2134445"/>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Where does slavery occur in the present day?</a:t>
            </a:r>
          </a:p>
        </p:txBody>
      </p:sp>
      <p:sp>
        <p:nvSpPr>
          <p:cNvPr id="11" name="Rectangle: Beveled 10">
            <a:extLst>
              <a:ext uri="{FF2B5EF4-FFF2-40B4-BE49-F238E27FC236}">
                <a16:creationId xmlns:a16="http://schemas.microsoft.com/office/drawing/2014/main" id="{AD84EB4B-CD84-E827-AF5D-58DB1BF0E6AB}"/>
              </a:ext>
            </a:extLst>
          </p:cNvPr>
          <p:cNvSpPr/>
          <p:nvPr/>
        </p:nvSpPr>
        <p:spPr>
          <a:xfrm>
            <a:off x="1654542" y="2360545"/>
            <a:ext cx="2617651" cy="2134445"/>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What is slavery?</a:t>
            </a:r>
          </a:p>
        </p:txBody>
      </p:sp>
      <p:sp>
        <p:nvSpPr>
          <p:cNvPr id="12" name="Rectangle: Beveled 11">
            <a:extLst>
              <a:ext uri="{FF2B5EF4-FFF2-40B4-BE49-F238E27FC236}">
                <a16:creationId xmlns:a16="http://schemas.microsoft.com/office/drawing/2014/main" id="{0EC8D05D-C537-BE18-7B6F-096652C95B5E}"/>
              </a:ext>
            </a:extLst>
          </p:cNvPr>
          <p:cNvSpPr/>
          <p:nvPr/>
        </p:nvSpPr>
        <p:spPr>
          <a:xfrm>
            <a:off x="1654542" y="4668412"/>
            <a:ext cx="2617651" cy="2134445"/>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What are the different types of slavery?</a:t>
            </a:r>
          </a:p>
        </p:txBody>
      </p:sp>
      <p:sp>
        <p:nvSpPr>
          <p:cNvPr id="13" name="Rectangle: Beveled 12">
            <a:extLst>
              <a:ext uri="{FF2B5EF4-FFF2-40B4-BE49-F238E27FC236}">
                <a16:creationId xmlns:a16="http://schemas.microsoft.com/office/drawing/2014/main" id="{C47D9B78-68B8-DEF4-212D-C7E9485C621D}"/>
              </a:ext>
            </a:extLst>
          </p:cNvPr>
          <p:cNvSpPr/>
          <p:nvPr/>
        </p:nvSpPr>
        <p:spPr>
          <a:xfrm>
            <a:off x="4787174" y="2361777"/>
            <a:ext cx="2617651" cy="2134445"/>
          </a:xfrm>
          <a:prstGeom prst="bevel">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2600" dirty="0">
                <a:solidFill>
                  <a:schemeClr val="bg1">
                    <a:lumMod val="65000"/>
                  </a:schemeClr>
                </a:solidFill>
              </a:rPr>
              <a:t>How do people become enslaved?</a:t>
            </a:r>
          </a:p>
        </p:txBody>
      </p:sp>
      <p:sp>
        <p:nvSpPr>
          <p:cNvPr id="14" name="Rectangle: Beveled 13">
            <a:extLst>
              <a:ext uri="{FF2B5EF4-FFF2-40B4-BE49-F238E27FC236}">
                <a16:creationId xmlns:a16="http://schemas.microsoft.com/office/drawing/2014/main" id="{078704E2-4886-DE03-5CB8-49D5721BD19D}"/>
              </a:ext>
            </a:extLst>
          </p:cNvPr>
          <p:cNvSpPr/>
          <p:nvPr/>
        </p:nvSpPr>
        <p:spPr>
          <a:xfrm>
            <a:off x="7919806" y="2361776"/>
            <a:ext cx="2617651" cy="2134445"/>
          </a:xfrm>
          <a:prstGeom prst="bevel">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2800" dirty="0">
                <a:solidFill>
                  <a:schemeClr val="bg1">
                    <a:lumMod val="65000"/>
                  </a:schemeClr>
                </a:solidFill>
              </a:rPr>
              <a:t>Why does slavery exist?</a:t>
            </a:r>
          </a:p>
        </p:txBody>
      </p:sp>
      <p:sp>
        <p:nvSpPr>
          <p:cNvPr id="15" name="Rectangle: Beveled 14">
            <a:extLst>
              <a:ext uri="{FF2B5EF4-FFF2-40B4-BE49-F238E27FC236}">
                <a16:creationId xmlns:a16="http://schemas.microsoft.com/office/drawing/2014/main" id="{4B7772A9-C0EC-7624-EBF7-454FEB8C540C}"/>
              </a:ext>
            </a:extLst>
          </p:cNvPr>
          <p:cNvSpPr/>
          <p:nvPr/>
        </p:nvSpPr>
        <p:spPr>
          <a:xfrm>
            <a:off x="4787175" y="4669643"/>
            <a:ext cx="2617651" cy="2134445"/>
          </a:xfrm>
          <a:prstGeom prst="bevel">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2400" dirty="0">
                <a:solidFill>
                  <a:schemeClr val="bg1">
                    <a:lumMod val="65000"/>
                  </a:schemeClr>
                </a:solidFill>
              </a:rPr>
              <a:t>When and where did slavery occur in the past?</a:t>
            </a:r>
          </a:p>
        </p:txBody>
      </p:sp>
      <p:sp>
        <p:nvSpPr>
          <p:cNvPr id="16" name="Rectangle: Beveled 15">
            <a:extLst>
              <a:ext uri="{FF2B5EF4-FFF2-40B4-BE49-F238E27FC236}">
                <a16:creationId xmlns:a16="http://schemas.microsoft.com/office/drawing/2014/main" id="{3FFC4D76-54D5-67D5-8495-CB192203F7CA}"/>
              </a:ext>
            </a:extLst>
          </p:cNvPr>
          <p:cNvSpPr/>
          <p:nvPr/>
        </p:nvSpPr>
        <p:spPr>
          <a:xfrm>
            <a:off x="7919806" y="4669643"/>
            <a:ext cx="2617651" cy="2134445"/>
          </a:xfrm>
          <a:prstGeom prst="bevel">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2400" dirty="0">
                <a:solidFill>
                  <a:schemeClr val="bg1">
                    <a:lumMod val="65000"/>
                  </a:schemeClr>
                </a:solidFill>
              </a:rPr>
              <a:t>Where does slavery occur in the present day?</a:t>
            </a:r>
          </a:p>
        </p:txBody>
      </p:sp>
      <p:sp>
        <p:nvSpPr>
          <p:cNvPr id="17" name="Rectangle: Beveled 16">
            <a:extLst>
              <a:ext uri="{FF2B5EF4-FFF2-40B4-BE49-F238E27FC236}">
                <a16:creationId xmlns:a16="http://schemas.microsoft.com/office/drawing/2014/main" id="{7233D895-8882-2840-01F2-77214FF518A7}"/>
              </a:ext>
            </a:extLst>
          </p:cNvPr>
          <p:cNvSpPr/>
          <p:nvPr/>
        </p:nvSpPr>
        <p:spPr>
          <a:xfrm>
            <a:off x="1654542" y="2361775"/>
            <a:ext cx="2617651" cy="2134445"/>
          </a:xfrm>
          <a:prstGeom prst="bevel">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3200" dirty="0">
                <a:solidFill>
                  <a:schemeClr val="bg1">
                    <a:lumMod val="65000"/>
                  </a:schemeClr>
                </a:solidFill>
              </a:rPr>
              <a:t>What is slavery?</a:t>
            </a:r>
          </a:p>
        </p:txBody>
      </p:sp>
      <p:sp>
        <p:nvSpPr>
          <p:cNvPr id="18" name="Rectangle: Beveled 17">
            <a:extLst>
              <a:ext uri="{FF2B5EF4-FFF2-40B4-BE49-F238E27FC236}">
                <a16:creationId xmlns:a16="http://schemas.microsoft.com/office/drawing/2014/main" id="{2CCC633F-4DA9-1A9F-490E-DB8C7CEE763A}"/>
              </a:ext>
            </a:extLst>
          </p:cNvPr>
          <p:cNvSpPr/>
          <p:nvPr/>
        </p:nvSpPr>
        <p:spPr>
          <a:xfrm>
            <a:off x="1654542" y="4669642"/>
            <a:ext cx="2617651" cy="2134445"/>
          </a:xfrm>
          <a:prstGeom prst="bevel">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2400" dirty="0">
                <a:solidFill>
                  <a:schemeClr val="bg1">
                    <a:lumMod val="65000"/>
                  </a:schemeClr>
                </a:solidFill>
              </a:rPr>
              <a:t>What are the different types of slavery?</a:t>
            </a:r>
          </a:p>
        </p:txBody>
      </p:sp>
      <p:sp>
        <p:nvSpPr>
          <p:cNvPr id="19" name="Rectangle 18">
            <a:extLst>
              <a:ext uri="{FF2B5EF4-FFF2-40B4-BE49-F238E27FC236}">
                <a16:creationId xmlns:a16="http://schemas.microsoft.com/office/drawing/2014/main" id="{11C7AC91-DEBF-3A04-EE29-AF3FAA53DED8}"/>
              </a:ext>
            </a:extLst>
          </p:cNvPr>
          <p:cNvSpPr/>
          <p:nvPr/>
        </p:nvSpPr>
        <p:spPr>
          <a:xfrm>
            <a:off x="-2459" y="-2459"/>
            <a:ext cx="409421" cy="686045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8336571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A17011-7995-D388-6C2B-8DE19FE4FA16}"/>
              </a:ext>
            </a:extLst>
          </p:cNvPr>
          <p:cNvSpPr>
            <a:spLocks noGrp="1"/>
          </p:cNvSpPr>
          <p:nvPr>
            <p:ph idx="1"/>
          </p:nvPr>
        </p:nvSpPr>
        <p:spPr>
          <a:xfrm>
            <a:off x="766948" y="1136857"/>
            <a:ext cx="10515600" cy="4351338"/>
          </a:xfrm>
        </p:spPr>
        <p:txBody>
          <a:bodyPr/>
          <a:lstStyle/>
          <a:p>
            <a:pPr marL="0" indent="0" algn="ctr">
              <a:buNone/>
            </a:pPr>
            <a:r>
              <a:rPr lang="en-GB" sz="4400" dirty="0">
                <a:latin typeface="+mj-lt"/>
              </a:rPr>
              <a:t>Britain and the Atlantic Slave Trade</a:t>
            </a:r>
            <a:endParaRPr lang="en-GB" sz="4400" dirty="0">
              <a:solidFill>
                <a:srgbClr val="FF0000"/>
              </a:solidFill>
              <a:latin typeface="+mj-lt"/>
            </a:endParaRPr>
          </a:p>
          <a:p>
            <a:endParaRPr lang="en-GB" dirty="0"/>
          </a:p>
          <a:p>
            <a:r>
              <a:rPr lang="en-GB" dirty="0"/>
              <a:t>We have seen in the last lesson how Britain used the Atlantic Slave Trade to make great riches at home and abroad.</a:t>
            </a:r>
          </a:p>
          <a:p>
            <a:endParaRPr lang="en-GB" dirty="0"/>
          </a:p>
          <a:p>
            <a:r>
              <a:rPr lang="en-GB" dirty="0"/>
              <a:t>Britain has a longer history with Africa, having colonised some parts of the continent.</a:t>
            </a:r>
          </a:p>
        </p:txBody>
      </p:sp>
    </p:spTree>
    <p:extLst>
      <p:ext uri="{BB962C8B-B14F-4D97-AF65-F5344CB8AC3E}">
        <p14:creationId xmlns:p14="http://schemas.microsoft.com/office/powerpoint/2010/main" val="34090682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B7CEDE-AF74-AC02-5423-69BA65C15CA7}"/>
              </a:ext>
            </a:extLst>
          </p:cNvPr>
          <p:cNvSpPr>
            <a:spLocks noGrp="1"/>
          </p:cNvSpPr>
          <p:nvPr>
            <p:ph idx="1"/>
          </p:nvPr>
        </p:nvSpPr>
        <p:spPr>
          <a:xfrm>
            <a:off x="778823" y="1252101"/>
            <a:ext cx="10515600" cy="4351338"/>
          </a:xfrm>
        </p:spPr>
        <p:txBody>
          <a:bodyPr>
            <a:normAutofit/>
          </a:bodyPr>
          <a:lstStyle/>
          <a:p>
            <a:r>
              <a:rPr lang="en-GB" dirty="0"/>
              <a:t>While Britain used enslaved people on its plantations in North America and the Caribbean, merchants also took Africans to sell in Britain.</a:t>
            </a:r>
          </a:p>
          <a:p>
            <a:r>
              <a:rPr lang="en-GB" dirty="0"/>
              <a:t>Plantation owners would sometimes bring one or two African servants with them when they returned to Britain.</a:t>
            </a:r>
          </a:p>
          <a:p>
            <a:r>
              <a:rPr lang="en-GB" dirty="0"/>
              <a:t>These Africans were often younger men and women, and there were quite a few who were footmen and servants for the richest families in England and Scotland.</a:t>
            </a:r>
          </a:p>
          <a:p>
            <a:r>
              <a:rPr lang="en-GB" dirty="0"/>
              <a:t>These individuals became a prominent sign of wealth – to have a young African pageboy was to show how much money you had.</a:t>
            </a:r>
          </a:p>
        </p:txBody>
      </p:sp>
      <p:sp>
        <p:nvSpPr>
          <p:cNvPr id="4" name="Rectangle 3">
            <a:extLst>
              <a:ext uri="{FF2B5EF4-FFF2-40B4-BE49-F238E27FC236}">
                <a16:creationId xmlns:a16="http://schemas.microsoft.com/office/drawing/2014/main" id="{C4C9E83D-7DF3-F672-504F-F4172C05DD5F}"/>
              </a:ext>
            </a:extLst>
          </p:cNvPr>
          <p:cNvSpPr/>
          <p:nvPr/>
        </p:nvSpPr>
        <p:spPr>
          <a:xfrm>
            <a:off x="-2459" y="-2459"/>
            <a:ext cx="409421" cy="686045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405589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57AEC1-FF6A-CF09-BA07-025B6611BA76}"/>
              </a:ext>
            </a:extLst>
          </p:cNvPr>
          <p:cNvSpPr>
            <a:spLocks noGrp="1"/>
          </p:cNvSpPr>
          <p:nvPr>
            <p:ph idx="1"/>
          </p:nvPr>
        </p:nvSpPr>
        <p:spPr>
          <a:xfrm>
            <a:off x="826324" y="1077480"/>
            <a:ext cx="10515600" cy="4351338"/>
          </a:xfrm>
        </p:spPr>
        <p:txBody>
          <a:bodyPr>
            <a:normAutofit lnSpcReduction="10000"/>
          </a:bodyPr>
          <a:lstStyle/>
          <a:p>
            <a:r>
              <a:rPr lang="en-GB" dirty="0">
                <a:hlinkClick r:id="rId2"/>
              </a:rPr>
              <a:t>https://www.historyextra.com/period/early-modern/who-was-olaudah-equiano-facts-british-slavery-abolitionist/</a:t>
            </a:r>
            <a:r>
              <a:rPr lang="en-GB" dirty="0"/>
              <a:t> </a:t>
            </a:r>
          </a:p>
          <a:p>
            <a:endParaRPr lang="en-GB" dirty="0"/>
          </a:p>
          <a:p>
            <a:r>
              <a:rPr lang="en-GB" dirty="0"/>
              <a:t>Many people tried to defend slavery during the 18</a:t>
            </a:r>
            <a:r>
              <a:rPr lang="en-GB" baseline="30000" dirty="0"/>
              <a:t>th</a:t>
            </a:r>
            <a:r>
              <a:rPr lang="en-GB" dirty="0"/>
              <a:t> century. Thomas Thompson, a missionary, said:</a:t>
            </a:r>
          </a:p>
          <a:p>
            <a:endParaRPr lang="en-GB" dirty="0"/>
          </a:p>
          <a:p>
            <a:pPr marL="0" indent="0">
              <a:buNone/>
            </a:pPr>
            <a:r>
              <a:rPr lang="en-GB" dirty="0"/>
              <a:t>“Slavery then had its origins from a principle of humanity, and averseness to shedding blood. Conquerors, rather than slay those whom they took in war, chose to dispose of them in a milder way, and sold them into servitude.”</a:t>
            </a:r>
          </a:p>
        </p:txBody>
      </p:sp>
      <p:sp>
        <p:nvSpPr>
          <p:cNvPr id="4" name="Rectangle 3">
            <a:extLst>
              <a:ext uri="{FF2B5EF4-FFF2-40B4-BE49-F238E27FC236}">
                <a16:creationId xmlns:a16="http://schemas.microsoft.com/office/drawing/2014/main" id="{635B1335-C31C-928E-5751-2A0A76CBD5B4}"/>
              </a:ext>
            </a:extLst>
          </p:cNvPr>
          <p:cNvSpPr/>
          <p:nvPr/>
        </p:nvSpPr>
        <p:spPr>
          <a:xfrm>
            <a:off x="-2459" y="-2459"/>
            <a:ext cx="409421" cy="686045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7767048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E20674-5283-59B0-A450-71C34EBCCED7}"/>
              </a:ext>
            </a:extLst>
          </p:cNvPr>
          <p:cNvSpPr>
            <a:spLocks noGrp="1"/>
          </p:cNvSpPr>
          <p:nvPr>
            <p:ph idx="1"/>
          </p:nvPr>
        </p:nvSpPr>
        <p:spPr/>
        <p:txBody>
          <a:bodyPr>
            <a:normAutofit/>
          </a:bodyPr>
          <a:lstStyle/>
          <a:p>
            <a:r>
              <a:rPr lang="en-GB" dirty="0"/>
              <a:t>The work these individuals carried out was not as harsh as the work that those in the Caribbean or North American plantation fields faced.</a:t>
            </a:r>
          </a:p>
          <a:p>
            <a:r>
              <a:rPr lang="en-GB" dirty="0"/>
              <a:t>Some of owners thought they were doing the Africans a favour by bringing them to work as their personal servant in Britain.</a:t>
            </a:r>
          </a:p>
          <a:p>
            <a:r>
              <a:rPr lang="en-GB" dirty="0"/>
              <a:t>However, these individuals still did not have their freedom – they couldn’t quit or leave, they had to follow orders or be punished, they barely saw any money that they had earned through their work, and they could be sent away or sold on the whim of their owner.</a:t>
            </a:r>
          </a:p>
        </p:txBody>
      </p:sp>
      <p:sp>
        <p:nvSpPr>
          <p:cNvPr id="4" name="Rectangle 3">
            <a:extLst>
              <a:ext uri="{FF2B5EF4-FFF2-40B4-BE49-F238E27FC236}">
                <a16:creationId xmlns:a16="http://schemas.microsoft.com/office/drawing/2014/main" id="{DE2370A0-5A0E-FD5D-DDD2-381F47965CB9}"/>
              </a:ext>
            </a:extLst>
          </p:cNvPr>
          <p:cNvSpPr/>
          <p:nvPr/>
        </p:nvSpPr>
        <p:spPr>
          <a:xfrm>
            <a:off x="-2459" y="-2459"/>
            <a:ext cx="409421" cy="686045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A6C8D922-0DDF-6623-FCF0-15996D306831}"/>
              </a:ext>
            </a:extLst>
          </p:cNvPr>
          <p:cNvSpPr/>
          <p:nvPr/>
        </p:nvSpPr>
        <p:spPr>
          <a:xfrm>
            <a:off x="7216877" y="5250426"/>
            <a:ext cx="4748981" cy="14060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There is one newspaper report of an African servant killing himself after he heard his owner talk about sending him to the plantations</a:t>
            </a:r>
          </a:p>
        </p:txBody>
      </p:sp>
    </p:spTree>
    <p:extLst>
      <p:ext uri="{BB962C8B-B14F-4D97-AF65-F5344CB8AC3E}">
        <p14:creationId xmlns:p14="http://schemas.microsoft.com/office/powerpoint/2010/main" val="300502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96E68-4B26-8B9A-0220-F75E7AFA739F}"/>
              </a:ext>
            </a:extLst>
          </p:cNvPr>
          <p:cNvSpPr>
            <a:spLocks noGrp="1"/>
          </p:cNvSpPr>
          <p:nvPr>
            <p:ph type="title"/>
          </p:nvPr>
        </p:nvSpPr>
        <p:spPr>
          <a:xfrm>
            <a:off x="838200" y="335308"/>
            <a:ext cx="10515600" cy="1325563"/>
          </a:xfrm>
        </p:spPr>
        <p:txBody>
          <a:bodyPr/>
          <a:lstStyle/>
          <a:p>
            <a:r>
              <a:rPr lang="en-GB" dirty="0"/>
              <a:t>How do people become enslaved?</a:t>
            </a:r>
          </a:p>
        </p:txBody>
      </p:sp>
      <p:sp>
        <p:nvSpPr>
          <p:cNvPr id="3" name="Content Placeholder 2">
            <a:extLst>
              <a:ext uri="{FF2B5EF4-FFF2-40B4-BE49-F238E27FC236}">
                <a16:creationId xmlns:a16="http://schemas.microsoft.com/office/drawing/2014/main" id="{61FD879C-4AAA-A706-5EBE-DDA6631C21EE}"/>
              </a:ext>
            </a:extLst>
          </p:cNvPr>
          <p:cNvSpPr>
            <a:spLocks noGrp="1"/>
          </p:cNvSpPr>
          <p:nvPr>
            <p:ph idx="1"/>
          </p:nvPr>
        </p:nvSpPr>
        <p:spPr>
          <a:xfrm>
            <a:off x="838200" y="1401417"/>
            <a:ext cx="10515600" cy="4572000"/>
          </a:xfrm>
        </p:spPr>
        <p:txBody>
          <a:bodyPr>
            <a:normAutofit fontScale="70000" lnSpcReduction="20000"/>
          </a:bodyPr>
          <a:lstStyle/>
          <a:p>
            <a:pPr marL="0" indent="0">
              <a:lnSpc>
                <a:spcPct val="120000"/>
              </a:lnSpc>
              <a:buNone/>
            </a:pPr>
            <a:r>
              <a:rPr lang="en-GB" dirty="0"/>
              <a:t>People become enslaved for lots of reasons. Often, because they are poor and their basic rights are not protected.</a:t>
            </a:r>
          </a:p>
          <a:p>
            <a:pPr marL="0" indent="0">
              <a:lnSpc>
                <a:spcPct val="120000"/>
              </a:lnSpc>
              <a:buNone/>
            </a:pPr>
            <a:r>
              <a:rPr lang="en-GB" dirty="0"/>
              <a:t>Lack of access to work, land, education and the lack of enforcement of laws prohibiting the holding of people in bondage, result in slavery. Slavery provides ‘employers’ with a form of extremely cheap labour which they will fight to hold on to.</a:t>
            </a:r>
          </a:p>
          <a:p>
            <a:pPr marL="0" indent="0">
              <a:lnSpc>
                <a:spcPct val="120000"/>
              </a:lnSpc>
              <a:buNone/>
            </a:pPr>
            <a:r>
              <a:rPr lang="en-GB" dirty="0"/>
              <a:t>A person who is poor and in need of money, perhaps for an emergency or because one of the family is ill, finds it hard to get a loan. The only option is to pledge their labour to repay their debt.</a:t>
            </a:r>
          </a:p>
          <a:p>
            <a:pPr marL="0" indent="0">
              <a:lnSpc>
                <a:spcPct val="120000"/>
              </a:lnSpc>
              <a:buNone/>
            </a:pPr>
            <a:r>
              <a:rPr lang="en-GB" dirty="0"/>
              <a:t>Some resort to selling one of their children. People who are enslaved are usually unaware that they have legal rights to freedom or are unable to take action to defend their rights, because of the threat of violence.</a:t>
            </a:r>
          </a:p>
          <a:p>
            <a:pPr marL="0" indent="0">
              <a:lnSpc>
                <a:spcPct val="120000"/>
              </a:lnSpc>
              <a:buNone/>
            </a:pPr>
            <a:r>
              <a:rPr lang="en-GB" dirty="0"/>
              <a:t>They may be bound by a sense of misplaced duty or may be mentally accustomed only to slavery. Slavery is illegal in virtually every country worldwide, but government</a:t>
            </a:r>
            <a:r>
              <a:rPr lang="en-GB" dirty="0">
                <a:solidFill>
                  <a:srgbClr val="FF0000"/>
                </a:solidFill>
              </a:rPr>
              <a:t>s</a:t>
            </a:r>
            <a:r>
              <a:rPr lang="en-GB" dirty="0"/>
              <a:t> are rarely willing to enforce the law or to punish those who profit from slavery. </a:t>
            </a:r>
          </a:p>
        </p:txBody>
      </p:sp>
    </p:spTree>
    <p:extLst>
      <p:ext uri="{BB962C8B-B14F-4D97-AF65-F5344CB8AC3E}">
        <p14:creationId xmlns:p14="http://schemas.microsoft.com/office/powerpoint/2010/main" val="32271636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D35F03-556A-6B2A-1698-79E9F5A9E184}"/>
              </a:ext>
            </a:extLst>
          </p:cNvPr>
          <p:cNvSpPr>
            <a:spLocks noGrp="1"/>
          </p:cNvSpPr>
          <p:nvPr>
            <p:ph idx="1"/>
          </p:nvPr>
        </p:nvSpPr>
        <p:spPr/>
        <p:txBody>
          <a:bodyPr/>
          <a:lstStyle/>
          <a:p>
            <a:r>
              <a:rPr lang="en-GB" dirty="0"/>
              <a:t>Most of the surviving evidence about these enslaved individuals was created when they escaped from their situation.</a:t>
            </a:r>
          </a:p>
          <a:p>
            <a:r>
              <a:rPr lang="en-GB" dirty="0"/>
              <a:t>When some ran away from their owners, and many did try to escape, their owners placed advertisements in newspapers across Britain, to try and have them recaptured.</a:t>
            </a:r>
          </a:p>
          <a:p>
            <a:r>
              <a:rPr lang="en-GB" dirty="0"/>
              <a:t>The next slide contains</a:t>
            </a:r>
            <a:r>
              <a:rPr lang="en-GB" sz="2800" dirty="0"/>
              <a:t> an advertisement that was taken out in a newspaper in 1727 by Dr Gustavus Brown. He wanted the enslaved woman, Ann, to be recaptured and returned to him. </a:t>
            </a:r>
            <a:endParaRPr lang="en-GB" dirty="0"/>
          </a:p>
        </p:txBody>
      </p:sp>
      <p:sp>
        <p:nvSpPr>
          <p:cNvPr id="5" name="Rectangle 4">
            <a:extLst>
              <a:ext uri="{FF2B5EF4-FFF2-40B4-BE49-F238E27FC236}">
                <a16:creationId xmlns:a16="http://schemas.microsoft.com/office/drawing/2014/main" id="{6E3463CF-4185-9128-34C7-D07F7B056708}"/>
              </a:ext>
            </a:extLst>
          </p:cNvPr>
          <p:cNvSpPr/>
          <p:nvPr/>
        </p:nvSpPr>
        <p:spPr>
          <a:xfrm>
            <a:off x="-2459" y="-2459"/>
            <a:ext cx="409421" cy="686045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041812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0CD8A6-D12F-77D7-0852-32ACDCB9E746}"/>
              </a:ext>
            </a:extLst>
          </p:cNvPr>
          <p:cNvSpPr>
            <a:spLocks noGrp="1"/>
          </p:cNvSpPr>
          <p:nvPr>
            <p:ph idx="1"/>
          </p:nvPr>
        </p:nvSpPr>
        <p:spPr>
          <a:xfrm>
            <a:off x="919918" y="457201"/>
            <a:ext cx="10680524" cy="4516244"/>
          </a:xfrm>
          <a:ln w="28575">
            <a:solidFill>
              <a:schemeClr val="tx1"/>
            </a:solidFill>
          </a:ln>
        </p:spPr>
        <p:txBody>
          <a:bodyPr>
            <a:noAutofit/>
          </a:bodyPr>
          <a:lstStyle/>
          <a:p>
            <a:pPr marL="0" indent="0">
              <a:lnSpc>
                <a:spcPct val="110000"/>
              </a:lnSpc>
              <a:buNone/>
            </a:pPr>
            <a:r>
              <a:rPr lang="en-GB" b="0" i="0" dirty="0">
                <a:effectLst/>
                <a:latin typeface="verdana" panose="020B0604030504040204" pitchFamily="34" charset="0"/>
              </a:rPr>
              <a:t>RUN away on the 7th Instant from </a:t>
            </a:r>
            <a:r>
              <a:rPr lang="en-GB" b="0" i="0" dirty="0" err="1">
                <a:effectLst/>
                <a:latin typeface="verdana" panose="020B0604030504040204" pitchFamily="34" charset="0"/>
              </a:rPr>
              <a:t>Dr.</a:t>
            </a:r>
            <a:r>
              <a:rPr lang="en-GB" b="0" i="0" dirty="0">
                <a:effectLst/>
                <a:latin typeface="verdana" panose="020B0604030504040204" pitchFamily="34" charset="0"/>
              </a:rPr>
              <a:t> Gustavus Brown’s Lodgings in Glasgow, a Black Woman, named Ann, being about 18 Years of Age, with a green Gown and a Brass Collar about her Neck, on which are engraved these Words [“Gustavus Brown in </a:t>
            </a:r>
            <a:r>
              <a:rPr lang="en-GB" b="0" i="0" dirty="0" err="1">
                <a:effectLst/>
                <a:latin typeface="verdana" panose="020B0604030504040204" pitchFamily="34" charset="0"/>
              </a:rPr>
              <a:t>Dalkieth</a:t>
            </a:r>
            <a:r>
              <a:rPr lang="en-GB" b="0" i="0" dirty="0">
                <a:effectLst/>
                <a:latin typeface="verdana" panose="020B0604030504040204" pitchFamily="34" charset="0"/>
              </a:rPr>
              <a:t> his Black, 1726.”] Whoever apprehends her, so as she may be recovered, shall have two Guineas Reward, and necessary Charges allowed by Laurance Dinwiddie Junior Merchant in Glasgow, or by James </a:t>
            </a:r>
            <a:r>
              <a:rPr lang="en-GB" b="0" i="0" dirty="0" err="1">
                <a:effectLst/>
                <a:latin typeface="verdana" panose="020B0604030504040204" pitchFamily="34" charset="0"/>
              </a:rPr>
              <a:t>Mitchelson</a:t>
            </a:r>
            <a:r>
              <a:rPr lang="en-GB" b="0" i="0" dirty="0">
                <a:effectLst/>
                <a:latin typeface="verdana" panose="020B0604030504040204" pitchFamily="34" charset="0"/>
              </a:rPr>
              <a:t>, Jeweller in Edinburgh.</a:t>
            </a:r>
          </a:p>
        </p:txBody>
      </p:sp>
      <p:sp>
        <p:nvSpPr>
          <p:cNvPr id="5" name="Rectangle 4">
            <a:extLst>
              <a:ext uri="{FF2B5EF4-FFF2-40B4-BE49-F238E27FC236}">
                <a16:creationId xmlns:a16="http://schemas.microsoft.com/office/drawing/2014/main" id="{47D2A644-438B-D3C1-D889-CF6DF35EF463}"/>
              </a:ext>
            </a:extLst>
          </p:cNvPr>
          <p:cNvSpPr/>
          <p:nvPr/>
        </p:nvSpPr>
        <p:spPr>
          <a:xfrm>
            <a:off x="-2459" y="-2459"/>
            <a:ext cx="409421" cy="686045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a:extLst>
              <a:ext uri="{FF2B5EF4-FFF2-40B4-BE49-F238E27FC236}">
                <a16:creationId xmlns:a16="http://schemas.microsoft.com/office/drawing/2014/main" id="{B16D10D6-04B2-D0A2-233A-7B41B13FF538}"/>
              </a:ext>
            </a:extLst>
          </p:cNvPr>
          <p:cNvSpPr txBox="1"/>
          <p:nvPr/>
        </p:nvSpPr>
        <p:spPr>
          <a:xfrm>
            <a:off x="4983695" y="5196468"/>
            <a:ext cx="6486070" cy="1077218"/>
          </a:xfrm>
          <a:prstGeom prst="rect">
            <a:avLst/>
          </a:prstGeom>
          <a:noFill/>
        </p:spPr>
        <p:txBody>
          <a:bodyPr wrap="none" rtlCol="0">
            <a:spAutoFit/>
          </a:bodyPr>
          <a:lstStyle/>
          <a:p>
            <a:pPr marL="0" indent="0" algn="r">
              <a:buNone/>
            </a:pPr>
            <a:r>
              <a:rPr lang="en-GB" sz="3200" b="1" i="1" dirty="0">
                <a:solidFill>
                  <a:srgbClr val="505050"/>
                </a:solidFill>
                <a:effectLst/>
                <a:latin typeface="verdana" panose="020B0604030504040204" pitchFamily="34" charset="0"/>
              </a:rPr>
              <a:t>Edinburgh Evening Courant</a:t>
            </a:r>
            <a:endParaRPr lang="en-GB" sz="3200" b="1" dirty="0">
              <a:solidFill>
                <a:srgbClr val="505050"/>
              </a:solidFill>
              <a:latin typeface="verdana" panose="020B0604030504040204" pitchFamily="34" charset="0"/>
            </a:endParaRPr>
          </a:p>
          <a:p>
            <a:pPr marL="0" indent="0" algn="r">
              <a:buNone/>
            </a:pPr>
            <a:r>
              <a:rPr lang="en-GB" sz="3200" b="1" i="0" dirty="0">
                <a:solidFill>
                  <a:srgbClr val="505050"/>
                </a:solidFill>
                <a:effectLst/>
                <a:latin typeface="verdana" panose="020B0604030504040204" pitchFamily="34" charset="0"/>
              </a:rPr>
              <a:t>13 February 1727</a:t>
            </a:r>
            <a:endParaRPr lang="en-GB" sz="3200" dirty="0"/>
          </a:p>
        </p:txBody>
      </p:sp>
    </p:spTree>
    <p:extLst>
      <p:ext uri="{BB962C8B-B14F-4D97-AF65-F5344CB8AC3E}">
        <p14:creationId xmlns:p14="http://schemas.microsoft.com/office/powerpoint/2010/main" val="21771552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2F9FE-8699-487A-9737-2C8909947890}"/>
              </a:ext>
            </a:extLst>
          </p:cNvPr>
          <p:cNvSpPr>
            <a:spLocks noGrp="1"/>
          </p:cNvSpPr>
          <p:nvPr>
            <p:ph type="title"/>
          </p:nvPr>
        </p:nvSpPr>
        <p:spPr>
          <a:xfrm>
            <a:off x="1179226" y="826680"/>
            <a:ext cx="9833548" cy="1325563"/>
          </a:xfrm>
        </p:spPr>
        <p:txBody>
          <a:bodyPr>
            <a:normAutofit/>
          </a:bodyPr>
          <a:lstStyle/>
          <a:p>
            <a:pPr algn="ctr"/>
            <a:r>
              <a:rPr lang="en-GB" sz="6000" dirty="0">
                <a:solidFill>
                  <a:srgbClr val="FF0000"/>
                </a:solidFill>
                <a:latin typeface="Constantia" panose="02030602050306030303" pitchFamily="18" charset="0"/>
              </a:rPr>
              <a:t>The Challenge!</a:t>
            </a:r>
          </a:p>
        </p:txBody>
      </p:sp>
      <p:graphicFrame>
        <p:nvGraphicFramePr>
          <p:cNvPr id="5" name="Content Placeholder 2">
            <a:extLst>
              <a:ext uri="{FF2B5EF4-FFF2-40B4-BE49-F238E27FC236}">
                <a16:creationId xmlns:a16="http://schemas.microsoft.com/office/drawing/2014/main" id="{AA157E66-3A8B-438C-B974-B79C33A83629}"/>
              </a:ext>
            </a:extLst>
          </p:cNvPr>
          <p:cNvGraphicFramePr>
            <a:graphicFrameLocks noGrp="1"/>
          </p:cNvGraphicFramePr>
          <p:nvPr>
            <p:ph idx="1"/>
            <p:extLst>
              <p:ext uri="{D42A27DB-BD31-4B8C-83A1-F6EECF244321}">
                <p14:modId xmlns:p14="http://schemas.microsoft.com/office/powerpoint/2010/main" val="3753950886"/>
              </p:ext>
            </p:extLst>
          </p:nvPr>
        </p:nvGraphicFramePr>
        <p:xfrm>
          <a:off x="355601" y="2629823"/>
          <a:ext cx="11374845" cy="31313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a:extLst>
              <a:ext uri="{FF2B5EF4-FFF2-40B4-BE49-F238E27FC236}">
                <a16:creationId xmlns:a16="http://schemas.microsoft.com/office/drawing/2014/main" id="{6935B1DA-C77F-772D-9CB1-6CA425C0CCFB}"/>
              </a:ext>
            </a:extLst>
          </p:cNvPr>
          <p:cNvSpPr/>
          <p:nvPr/>
        </p:nvSpPr>
        <p:spPr>
          <a:xfrm>
            <a:off x="-2459" y="-2459"/>
            <a:ext cx="409421" cy="686045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4914421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5C7384F-1B2E-C76E-B06D-A717FE17FC46}"/>
              </a:ext>
            </a:extLst>
          </p:cNvPr>
          <p:cNvSpPr/>
          <p:nvPr/>
        </p:nvSpPr>
        <p:spPr>
          <a:xfrm>
            <a:off x="3723505" y="2533442"/>
            <a:ext cx="4961185" cy="138347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roup 4">
            <a:extLst>
              <a:ext uri="{FF2B5EF4-FFF2-40B4-BE49-F238E27FC236}">
                <a16:creationId xmlns:a16="http://schemas.microsoft.com/office/drawing/2014/main" id="{E2AA2E3D-EC90-0107-7F32-ABECDC39BB18}"/>
              </a:ext>
            </a:extLst>
          </p:cNvPr>
          <p:cNvGrpSpPr/>
          <p:nvPr/>
        </p:nvGrpSpPr>
        <p:grpSpPr>
          <a:xfrm>
            <a:off x="437172" y="843529"/>
            <a:ext cx="1085132" cy="1085132"/>
            <a:chOff x="694057" y="3246129"/>
            <a:chExt cx="1085132" cy="1085132"/>
          </a:xfrm>
        </p:grpSpPr>
        <p:sp>
          <p:nvSpPr>
            <p:cNvPr id="6" name="Oval 5">
              <a:extLst>
                <a:ext uri="{FF2B5EF4-FFF2-40B4-BE49-F238E27FC236}">
                  <a16:creationId xmlns:a16="http://schemas.microsoft.com/office/drawing/2014/main" id="{EC78E9DF-6EAA-B6A1-72A9-15563947EA29}"/>
                </a:ext>
              </a:extLst>
            </p:cNvPr>
            <p:cNvSpPr/>
            <p:nvPr/>
          </p:nvSpPr>
          <p:spPr>
            <a:xfrm>
              <a:off x="694057" y="3246129"/>
              <a:ext cx="1085132" cy="1085132"/>
            </a:xfrm>
            <a:prstGeom prst="ellipse">
              <a:avLst/>
            </a:prstGeom>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sp>
        <p:sp>
          <p:nvSpPr>
            <p:cNvPr id="7" name="Rectangle 6" descr="Stopwatch">
              <a:extLst>
                <a:ext uri="{FF2B5EF4-FFF2-40B4-BE49-F238E27FC236}">
                  <a16:creationId xmlns:a16="http://schemas.microsoft.com/office/drawing/2014/main" id="{AF76ABBA-F98E-8DD7-43AC-61D853A2B2C4}"/>
                </a:ext>
              </a:extLst>
            </p:cNvPr>
            <p:cNvSpPr/>
            <p:nvPr/>
          </p:nvSpPr>
          <p:spPr>
            <a:xfrm>
              <a:off x="925319" y="3477320"/>
              <a:ext cx="622617" cy="622617"/>
            </a:xfrm>
            <a:prstGeom prst="rect">
              <a:avLst/>
            </a:prstGeom>
            <a: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grpSp>
      <p:grpSp>
        <p:nvGrpSpPr>
          <p:cNvPr id="8" name="Group 7">
            <a:extLst>
              <a:ext uri="{FF2B5EF4-FFF2-40B4-BE49-F238E27FC236}">
                <a16:creationId xmlns:a16="http://schemas.microsoft.com/office/drawing/2014/main" id="{32AC0490-41B7-CAD5-C2A0-DE91ECB1A1C4}"/>
              </a:ext>
            </a:extLst>
          </p:cNvPr>
          <p:cNvGrpSpPr/>
          <p:nvPr/>
        </p:nvGrpSpPr>
        <p:grpSpPr>
          <a:xfrm>
            <a:off x="1893537" y="696373"/>
            <a:ext cx="2086914" cy="2795134"/>
            <a:chOff x="-48749" y="4085407"/>
            <a:chExt cx="2086914" cy="2795134"/>
          </a:xfrm>
        </p:grpSpPr>
        <p:sp>
          <p:nvSpPr>
            <p:cNvPr id="9" name="Rectangle 8">
              <a:extLst>
                <a:ext uri="{FF2B5EF4-FFF2-40B4-BE49-F238E27FC236}">
                  <a16:creationId xmlns:a16="http://schemas.microsoft.com/office/drawing/2014/main" id="{6C778AA4-4167-063D-9CDE-CDB9E0D5B54E}"/>
                </a:ext>
              </a:extLst>
            </p:cNvPr>
            <p:cNvSpPr/>
            <p:nvPr/>
          </p:nvSpPr>
          <p:spPr>
            <a:xfrm>
              <a:off x="259259" y="4085407"/>
              <a:ext cx="1778906" cy="277259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0" name="TextBox 9">
              <a:extLst>
                <a:ext uri="{FF2B5EF4-FFF2-40B4-BE49-F238E27FC236}">
                  <a16:creationId xmlns:a16="http://schemas.microsoft.com/office/drawing/2014/main" id="{F5C8175F-1C87-EF8D-9D63-64BC41790D50}"/>
                </a:ext>
              </a:extLst>
            </p:cNvPr>
            <p:cNvSpPr txBox="1"/>
            <p:nvPr/>
          </p:nvSpPr>
          <p:spPr>
            <a:xfrm>
              <a:off x="-48749" y="4107949"/>
              <a:ext cx="1778906" cy="277259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US" sz="2000" b="1" kern="1200" cap="none" dirty="0">
                  <a:solidFill>
                    <a:schemeClr val="accent2"/>
                  </a:solidFill>
                  <a:latin typeface="Constantia" panose="02030602050306030303" pitchFamily="18" charset="0"/>
                </a:rPr>
                <a:t>Keeps the group aware of how long is left to complete the challenge.</a:t>
              </a:r>
            </a:p>
          </p:txBody>
        </p:sp>
      </p:grpSp>
      <p:grpSp>
        <p:nvGrpSpPr>
          <p:cNvPr id="11" name="Group 10">
            <a:extLst>
              <a:ext uri="{FF2B5EF4-FFF2-40B4-BE49-F238E27FC236}">
                <a16:creationId xmlns:a16="http://schemas.microsoft.com/office/drawing/2014/main" id="{13297EDB-C4EA-1938-FEDB-F52D9B49F886}"/>
              </a:ext>
            </a:extLst>
          </p:cNvPr>
          <p:cNvGrpSpPr/>
          <p:nvPr/>
        </p:nvGrpSpPr>
        <p:grpSpPr>
          <a:xfrm>
            <a:off x="437172" y="4618030"/>
            <a:ext cx="1085132" cy="1085132"/>
            <a:chOff x="2704218" y="1521840"/>
            <a:chExt cx="1085132" cy="1085132"/>
          </a:xfrm>
        </p:grpSpPr>
        <p:sp>
          <p:nvSpPr>
            <p:cNvPr id="12" name="Oval 11">
              <a:extLst>
                <a:ext uri="{FF2B5EF4-FFF2-40B4-BE49-F238E27FC236}">
                  <a16:creationId xmlns:a16="http://schemas.microsoft.com/office/drawing/2014/main" id="{62D18537-58B5-8FE6-0F00-08D2CDA78498}"/>
                </a:ext>
              </a:extLst>
            </p:cNvPr>
            <p:cNvSpPr/>
            <p:nvPr/>
          </p:nvSpPr>
          <p:spPr>
            <a:xfrm>
              <a:off x="2704218" y="1521840"/>
              <a:ext cx="1085132" cy="1085132"/>
            </a:xfrm>
            <a:prstGeom prst="ellipse">
              <a:avLst/>
            </a:prstGeom>
            <a:solidFill>
              <a:srgbClr val="7030A0"/>
            </a:solidFill>
          </p:spPr>
          <p:style>
            <a:lnRef idx="0">
              <a:schemeClr val="lt1">
                <a:alpha val="0"/>
                <a:hueOff val="0"/>
                <a:satOff val="0"/>
                <a:lumOff val="0"/>
                <a:alphaOff val="0"/>
              </a:schemeClr>
            </a:lnRef>
            <a:fillRef idx="1">
              <a:scrgbClr r="0" g="0" b="0"/>
            </a:fillRef>
            <a:effectRef idx="0">
              <a:schemeClr val="accent3">
                <a:hueOff val="0"/>
                <a:satOff val="0"/>
                <a:lumOff val="0"/>
                <a:alphaOff val="0"/>
              </a:schemeClr>
            </a:effectRef>
            <a:fontRef idx="minor"/>
          </p:style>
        </p:sp>
        <p:sp>
          <p:nvSpPr>
            <p:cNvPr id="13" name="Rectangle 12" descr="Users">
              <a:extLst>
                <a:ext uri="{FF2B5EF4-FFF2-40B4-BE49-F238E27FC236}">
                  <a16:creationId xmlns:a16="http://schemas.microsoft.com/office/drawing/2014/main" id="{3303A11B-686F-B05E-2945-57354DBE426E}"/>
                </a:ext>
              </a:extLst>
            </p:cNvPr>
            <p:cNvSpPr/>
            <p:nvPr/>
          </p:nvSpPr>
          <p:spPr>
            <a:xfrm>
              <a:off x="2935476" y="1753098"/>
              <a:ext cx="622617" cy="622617"/>
            </a:xfrm>
            <a:prstGeom prst="rect">
              <a:avLst/>
            </a:prstGeom>
            <a: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grpSp>
      <p:sp>
        <p:nvSpPr>
          <p:cNvPr id="14" name="Rectangle 13">
            <a:extLst>
              <a:ext uri="{FF2B5EF4-FFF2-40B4-BE49-F238E27FC236}">
                <a16:creationId xmlns:a16="http://schemas.microsoft.com/office/drawing/2014/main" id="{DACDDF0F-1308-EEB8-E1F4-8C29A3D31F7E}"/>
              </a:ext>
            </a:extLst>
          </p:cNvPr>
          <p:cNvSpPr/>
          <p:nvPr/>
        </p:nvSpPr>
        <p:spPr>
          <a:xfrm>
            <a:off x="2357332" y="2944965"/>
            <a:ext cx="1778906" cy="277259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nvGrpSpPr>
          <p:cNvPr id="15" name="Group 14">
            <a:extLst>
              <a:ext uri="{FF2B5EF4-FFF2-40B4-BE49-F238E27FC236}">
                <a16:creationId xmlns:a16="http://schemas.microsoft.com/office/drawing/2014/main" id="{828F75C9-6E3C-6BD5-C529-E3F344EABCAC}"/>
              </a:ext>
            </a:extLst>
          </p:cNvPr>
          <p:cNvGrpSpPr/>
          <p:nvPr/>
        </p:nvGrpSpPr>
        <p:grpSpPr>
          <a:xfrm>
            <a:off x="4447622" y="843462"/>
            <a:ext cx="1085132" cy="1085132"/>
            <a:chOff x="4663983" y="3214404"/>
            <a:chExt cx="1085132" cy="1085132"/>
          </a:xfrm>
        </p:grpSpPr>
        <p:sp>
          <p:nvSpPr>
            <p:cNvPr id="16" name="Oval 15">
              <a:extLst>
                <a:ext uri="{FF2B5EF4-FFF2-40B4-BE49-F238E27FC236}">
                  <a16:creationId xmlns:a16="http://schemas.microsoft.com/office/drawing/2014/main" id="{846C024F-61E3-55C3-E30D-3B50B92C73B5}"/>
                </a:ext>
              </a:extLst>
            </p:cNvPr>
            <p:cNvSpPr/>
            <p:nvPr/>
          </p:nvSpPr>
          <p:spPr>
            <a:xfrm>
              <a:off x="4663983" y="3214404"/>
              <a:ext cx="1085132" cy="1085132"/>
            </a:xfrm>
            <a:prstGeom prst="ellipse">
              <a:avLst/>
            </a:prstGeom>
            <a:solidFill>
              <a:schemeClr val="accent4">
                <a:lumMod val="75000"/>
              </a:schemeClr>
            </a:solidFill>
          </p:spPr>
          <p:style>
            <a:lnRef idx="0">
              <a:schemeClr val="lt1">
                <a:alpha val="0"/>
                <a:hueOff val="0"/>
                <a:satOff val="0"/>
                <a:lumOff val="0"/>
                <a:alphaOff val="0"/>
              </a:schemeClr>
            </a:lnRef>
            <a:fillRef idx="1">
              <a:scrgbClr r="0" g="0" b="0"/>
            </a:fillRef>
            <a:effectRef idx="0">
              <a:schemeClr val="accent4">
                <a:hueOff val="0"/>
                <a:satOff val="0"/>
                <a:lumOff val="0"/>
                <a:alphaOff val="0"/>
              </a:schemeClr>
            </a:effectRef>
            <a:fontRef idx="minor"/>
          </p:style>
        </p:sp>
        <p:sp>
          <p:nvSpPr>
            <p:cNvPr id="17" name="Rectangle 16" descr="Pencil">
              <a:extLst>
                <a:ext uri="{FF2B5EF4-FFF2-40B4-BE49-F238E27FC236}">
                  <a16:creationId xmlns:a16="http://schemas.microsoft.com/office/drawing/2014/main" id="{8DD04B26-693B-A1D6-6A94-511887742108}"/>
                </a:ext>
              </a:extLst>
            </p:cNvPr>
            <p:cNvSpPr/>
            <p:nvPr/>
          </p:nvSpPr>
          <p:spPr>
            <a:xfrm>
              <a:off x="4895246" y="3445664"/>
              <a:ext cx="622617" cy="622617"/>
            </a:xfrm>
            <a:prstGeom prst="rect">
              <a:avLst/>
            </a:prstGeom>
            <a: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grpSp>
      <p:grpSp>
        <p:nvGrpSpPr>
          <p:cNvPr id="18" name="Group 17">
            <a:extLst>
              <a:ext uri="{FF2B5EF4-FFF2-40B4-BE49-F238E27FC236}">
                <a16:creationId xmlns:a16="http://schemas.microsoft.com/office/drawing/2014/main" id="{9D016ED5-1004-2655-CAEF-E79DBAE93018}"/>
              </a:ext>
            </a:extLst>
          </p:cNvPr>
          <p:cNvGrpSpPr/>
          <p:nvPr/>
        </p:nvGrpSpPr>
        <p:grpSpPr>
          <a:xfrm>
            <a:off x="5818520" y="768557"/>
            <a:ext cx="2066544" cy="2819377"/>
            <a:chOff x="3871179" y="3905702"/>
            <a:chExt cx="2066544" cy="2830755"/>
          </a:xfrm>
        </p:grpSpPr>
        <p:sp>
          <p:nvSpPr>
            <p:cNvPr id="19" name="Rectangle 18">
              <a:extLst>
                <a:ext uri="{FF2B5EF4-FFF2-40B4-BE49-F238E27FC236}">
                  <a16:creationId xmlns:a16="http://schemas.microsoft.com/office/drawing/2014/main" id="{F1C58740-1ED3-5EBF-98E3-DBE0CC50F91D}"/>
                </a:ext>
              </a:extLst>
            </p:cNvPr>
            <p:cNvSpPr/>
            <p:nvPr/>
          </p:nvSpPr>
          <p:spPr>
            <a:xfrm>
              <a:off x="4158817" y="3963865"/>
              <a:ext cx="1778906" cy="277259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0" name="TextBox 19">
              <a:extLst>
                <a:ext uri="{FF2B5EF4-FFF2-40B4-BE49-F238E27FC236}">
                  <a16:creationId xmlns:a16="http://schemas.microsoft.com/office/drawing/2014/main" id="{268DA8AD-ECC3-77A6-C3DD-AAA0E260E3F1}"/>
                </a:ext>
              </a:extLst>
            </p:cNvPr>
            <p:cNvSpPr txBox="1"/>
            <p:nvPr/>
          </p:nvSpPr>
          <p:spPr>
            <a:xfrm>
              <a:off x="3871179" y="3905702"/>
              <a:ext cx="1778906" cy="277259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US" sz="2000" b="1" kern="1200" cap="none" dirty="0">
                  <a:solidFill>
                    <a:schemeClr val="accent4">
                      <a:lumMod val="75000"/>
                    </a:schemeClr>
                  </a:solidFill>
                  <a:latin typeface="Constantia" panose="02030602050306030303" pitchFamily="18" charset="0"/>
                </a:rPr>
                <a:t>Writes down the results of the group’s findings on the paper.</a:t>
              </a:r>
            </a:p>
          </p:txBody>
        </p:sp>
      </p:grpSp>
      <p:sp>
        <p:nvSpPr>
          <p:cNvPr id="21" name="TextBox 20">
            <a:extLst>
              <a:ext uri="{FF2B5EF4-FFF2-40B4-BE49-F238E27FC236}">
                <a16:creationId xmlns:a16="http://schemas.microsoft.com/office/drawing/2014/main" id="{A031E92C-3CD2-DE3E-0B3B-1A00663AFA1E}"/>
              </a:ext>
            </a:extLst>
          </p:cNvPr>
          <p:cNvSpPr txBox="1"/>
          <p:nvPr/>
        </p:nvSpPr>
        <p:spPr>
          <a:xfrm>
            <a:off x="1944599" y="4727841"/>
            <a:ext cx="1778906" cy="179942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GB" sz="2000" b="1" kern="1200" cap="none" dirty="0">
                <a:solidFill>
                  <a:srgbClr val="7030A0"/>
                </a:solidFill>
                <a:latin typeface="Constantia" panose="02030602050306030303" pitchFamily="18" charset="0"/>
              </a:rPr>
              <a:t>Keeps </a:t>
            </a:r>
            <a:r>
              <a:rPr lang="en-US" sz="2000" b="1" kern="1200" cap="none" dirty="0">
                <a:solidFill>
                  <a:srgbClr val="7030A0"/>
                </a:solidFill>
                <a:latin typeface="Constantia" panose="02030602050306030303" pitchFamily="18" charset="0"/>
              </a:rPr>
              <a:t>the group on task and makes sure everyone manages to speak.</a:t>
            </a:r>
          </a:p>
        </p:txBody>
      </p:sp>
      <p:grpSp>
        <p:nvGrpSpPr>
          <p:cNvPr id="22" name="Group 21">
            <a:extLst>
              <a:ext uri="{FF2B5EF4-FFF2-40B4-BE49-F238E27FC236}">
                <a16:creationId xmlns:a16="http://schemas.microsoft.com/office/drawing/2014/main" id="{BBE90160-A76C-CF6F-DDDB-3BD97EEF6682}"/>
              </a:ext>
            </a:extLst>
          </p:cNvPr>
          <p:cNvGrpSpPr/>
          <p:nvPr/>
        </p:nvGrpSpPr>
        <p:grpSpPr>
          <a:xfrm>
            <a:off x="4447622" y="4617995"/>
            <a:ext cx="1085132" cy="1085132"/>
            <a:chOff x="6757941" y="2005875"/>
            <a:chExt cx="1085132" cy="1085132"/>
          </a:xfrm>
        </p:grpSpPr>
        <p:sp>
          <p:nvSpPr>
            <p:cNvPr id="23" name="Oval 22">
              <a:extLst>
                <a:ext uri="{FF2B5EF4-FFF2-40B4-BE49-F238E27FC236}">
                  <a16:creationId xmlns:a16="http://schemas.microsoft.com/office/drawing/2014/main" id="{6652C8BC-31D7-515D-3ACD-BF3C6864D61F}"/>
                </a:ext>
              </a:extLst>
            </p:cNvPr>
            <p:cNvSpPr/>
            <p:nvPr/>
          </p:nvSpPr>
          <p:spPr>
            <a:xfrm>
              <a:off x="6757941" y="2005875"/>
              <a:ext cx="1085132" cy="1085132"/>
            </a:xfrm>
            <a:prstGeom prst="ellipse">
              <a:avLst/>
            </a:prstGeom>
          </p:spPr>
          <p:style>
            <a:lnRef idx="0">
              <a:schemeClr val="lt1">
                <a:alpha val="0"/>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p:style>
        </p:sp>
        <p:sp>
          <p:nvSpPr>
            <p:cNvPr id="24" name="Rectangle 23" descr="Head with Gears">
              <a:extLst>
                <a:ext uri="{FF2B5EF4-FFF2-40B4-BE49-F238E27FC236}">
                  <a16:creationId xmlns:a16="http://schemas.microsoft.com/office/drawing/2014/main" id="{64C963FE-DA4E-83CE-5428-9AAE3304C7C6}"/>
                </a:ext>
              </a:extLst>
            </p:cNvPr>
            <p:cNvSpPr/>
            <p:nvPr/>
          </p:nvSpPr>
          <p:spPr>
            <a:xfrm>
              <a:off x="6989199" y="2237133"/>
              <a:ext cx="622617" cy="622617"/>
            </a:xfrm>
            <a:prstGeom prst="rect">
              <a:avLst/>
            </a:prstGeom>
            <a: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grpSp>
      <p:grpSp>
        <p:nvGrpSpPr>
          <p:cNvPr id="25" name="Group 24">
            <a:extLst>
              <a:ext uri="{FF2B5EF4-FFF2-40B4-BE49-F238E27FC236}">
                <a16:creationId xmlns:a16="http://schemas.microsoft.com/office/drawing/2014/main" id="{A07978EB-4A37-6B24-5730-C99DA4CBEA3F}"/>
              </a:ext>
            </a:extLst>
          </p:cNvPr>
          <p:cNvGrpSpPr/>
          <p:nvPr/>
        </p:nvGrpSpPr>
        <p:grpSpPr>
          <a:xfrm>
            <a:off x="5818520" y="4444268"/>
            <a:ext cx="2121283" cy="2048153"/>
            <a:chOff x="5932787" y="2754266"/>
            <a:chExt cx="2121283" cy="2772592"/>
          </a:xfrm>
        </p:grpSpPr>
        <p:sp>
          <p:nvSpPr>
            <p:cNvPr id="26" name="Rectangle 25">
              <a:extLst>
                <a:ext uri="{FF2B5EF4-FFF2-40B4-BE49-F238E27FC236}">
                  <a16:creationId xmlns:a16="http://schemas.microsoft.com/office/drawing/2014/main" id="{3BACD14C-6BC7-CD74-2FC3-29D5FCDD7043}"/>
                </a:ext>
              </a:extLst>
            </p:cNvPr>
            <p:cNvSpPr/>
            <p:nvPr/>
          </p:nvSpPr>
          <p:spPr>
            <a:xfrm>
              <a:off x="6275164" y="2754266"/>
              <a:ext cx="1778906" cy="277259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7" name="TextBox 26">
              <a:extLst>
                <a:ext uri="{FF2B5EF4-FFF2-40B4-BE49-F238E27FC236}">
                  <a16:creationId xmlns:a16="http://schemas.microsoft.com/office/drawing/2014/main" id="{0D402C02-6BFB-34C0-2F46-EF1E6B5374BC}"/>
                </a:ext>
              </a:extLst>
            </p:cNvPr>
            <p:cNvSpPr txBox="1"/>
            <p:nvPr/>
          </p:nvSpPr>
          <p:spPr>
            <a:xfrm>
              <a:off x="5932787" y="3084038"/>
              <a:ext cx="2020983" cy="211304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US" sz="2000" b="1" kern="1200" cap="none" dirty="0">
                  <a:solidFill>
                    <a:srgbClr val="0070C0"/>
                  </a:solidFill>
                  <a:latin typeface="Constantia" panose="02030602050306030303" pitchFamily="18" charset="0"/>
                </a:rPr>
                <a:t>Checks that the team members are doing their role correctly, and that what is written down makes sense.</a:t>
              </a:r>
            </a:p>
          </p:txBody>
        </p:sp>
      </p:grpSp>
      <p:grpSp>
        <p:nvGrpSpPr>
          <p:cNvPr id="28" name="Group 27">
            <a:extLst>
              <a:ext uri="{FF2B5EF4-FFF2-40B4-BE49-F238E27FC236}">
                <a16:creationId xmlns:a16="http://schemas.microsoft.com/office/drawing/2014/main" id="{4F3B2EF3-8F7E-E476-C46A-F353E1DEBC1D}"/>
              </a:ext>
            </a:extLst>
          </p:cNvPr>
          <p:cNvGrpSpPr/>
          <p:nvPr/>
        </p:nvGrpSpPr>
        <p:grpSpPr>
          <a:xfrm>
            <a:off x="8453429" y="843462"/>
            <a:ext cx="1085132" cy="1085132"/>
            <a:chOff x="8554966" y="2005875"/>
            <a:chExt cx="1085132" cy="1085132"/>
          </a:xfrm>
        </p:grpSpPr>
        <p:sp>
          <p:nvSpPr>
            <p:cNvPr id="29" name="Oval 28">
              <a:extLst>
                <a:ext uri="{FF2B5EF4-FFF2-40B4-BE49-F238E27FC236}">
                  <a16:creationId xmlns:a16="http://schemas.microsoft.com/office/drawing/2014/main" id="{7A6DFA0C-A3EA-23FF-16C3-DCCE92C2EE64}"/>
                </a:ext>
              </a:extLst>
            </p:cNvPr>
            <p:cNvSpPr/>
            <p:nvPr/>
          </p:nvSpPr>
          <p:spPr>
            <a:xfrm>
              <a:off x="8554966" y="2005875"/>
              <a:ext cx="1085132" cy="1085132"/>
            </a:xfrm>
            <a:prstGeom prst="ellipse">
              <a:avLst/>
            </a:prstGeom>
          </p:spPr>
          <p:style>
            <a:lnRef idx="0">
              <a:schemeClr val="lt1">
                <a:alpha val="0"/>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p:style>
        </p:sp>
        <p:sp>
          <p:nvSpPr>
            <p:cNvPr id="30" name="Rectangle 29" descr="Board Room">
              <a:extLst>
                <a:ext uri="{FF2B5EF4-FFF2-40B4-BE49-F238E27FC236}">
                  <a16:creationId xmlns:a16="http://schemas.microsoft.com/office/drawing/2014/main" id="{5F0EAB55-9349-2957-D979-2A836D2F672E}"/>
                </a:ext>
              </a:extLst>
            </p:cNvPr>
            <p:cNvSpPr/>
            <p:nvPr/>
          </p:nvSpPr>
          <p:spPr>
            <a:xfrm>
              <a:off x="8786227" y="2237136"/>
              <a:ext cx="622617" cy="622617"/>
            </a:xfrm>
            <a:prstGeom prst="rect">
              <a:avLst/>
            </a:prstGeom>
            <a: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grpSp>
      <p:grpSp>
        <p:nvGrpSpPr>
          <p:cNvPr id="31" name="Group 30">
            <a:extLst>
              <a:ext uri="{FF2B5EF4-FFF2-40B4-BE49-F238E27FC236}">
                <a16:creationId xmlns:a16="http://schemas.microsoft.com/office/drawing/2014/main" id="{821C2347-23C1-8CCB-DF3F-77CF9AA9DC2A}"/>
              </a:ext>
            </a:extLst>
          </p:cNvPr>
          <p:cNvGrpSpPr/>
          <p:nvPr/>
        </p:nvGrpSpPr>
        <p:grpSpPr>
          <a:xfrm>
            <a:off x="9810923" y="611337"/>
            <a:ext cx="2153692" cy="2902198"/>
            <a:chOff x="8029782" y="3905086"/>
            <a:chExt cx="2153692" cy="2902198"/>
          </a:xfrm>
        </p:grpSpPr>
        <p:sp>
          <p:nvSpPr>
            <p:cNvPr id="32" name="Rectangle 31">
              <a:extLst>
                <a:ext uri="{FF2B5EF4-FFF2-40B4-BE49-F238E27FC236}">
                  <a16:creationId xmlns:a16="http://schemas.microsoft.com/office/drawing/2014/main" id="{E8B0C3DD-F5D0-23D8-226D-ACAFD4915EC7}"/>
                </a:ext>
              </a:extLst>
            </p:cNvPr>
            <p:cNvSpPr/>
            <p:nvPr/>
          </p:nvSpPr>
          <p:spPr>
            <a:xfrm>
              <a:off x="8404568" y="3905086"/>
              <a:ext cx="1778906" cy="277259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3" name="TextBox 32">
              <a:extLst>
                <a:ext uri="{FF2B5EF4-FFF2-40B4-BE49-F238E27FC236}">
                  <a16:creationId xmlns:a16="http://schemas.microsoft.com/office/drawing/2014/main" id="{9C6BC872-0902-5364-5906-7A4EE6806426}"/>
                </a:ext>
              </a:extLst>
            </p:cNvPr>
            <p:cNvSpPr txBox="1"/>
            <p:nvPr/>
          </p:nvSpPr>
          <p:spPr>
            <a:xfrm>
              <a:off x="8029782" y="4034692"/>
              <a:ext cx="1778906" cy="277259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US" sz="2000" b="1" kern="1200" cap="none" dirty="0">
                  <a:solidFill>
                    <a:srgbClr val="00B050"/>
                  </a:solidFill>
                  <a:latin typeface="Constantia" panose="02030602050306030303" pitchFamily="18" charset="0"/>
                </a:rPr>
                <a:t>Reports back to the room on the group’s work and findings.</a:t>
              </a:r>
            </a:p>
          </p:txBody>
        </p:sp>
      </p:grpSp>
      <p:grpSp>
        <p:nvGrpSpPr>
          <p:cNvPr id="34" name="Group 33">
            <a:extLst>
              <a:ext uri="{FF2B5EF4-FFF2-40B4-BE49-F238E27FC236}">
                <a16:creationId xmlns:a16="http://schemas.microsoft.com/office/drawing/2014/main" id="{69470469-1189-91FE-569D-6277FB760886}"/>
              </a:ext>
            </a:extLst>
          </p:cNvPr>
          <p:cNvGrpSpPr/>
          <p:nvPr/>
        </p:nvGrpSpPr>
        <p:grpSpPr>
          <a:xfrm>
            <a:off x="8492122" y="4632425"/>
            <a:ext cx="1085132" cy="1085132"/>
            <a:chOff x="10504885" y="2237133"/>
            <a:chExt cx="1085132" cy="1085132"/>
          </a:xfrm>
        </p:grpSpPr>
        <p:sp>
          <p:nvSpPr>
            <p:cNvPr id="35" name="Oval 34">
              <a:extLst>
                <a:ext uri="{FF2B5EF4-FFF2-40B4-BE49-F238E27FC236}">
                  <a16:creationId xmlns:a16="http://schemas.microsoft.com/office/drawing/2014/main" id="{347561AC-6677-B70E-3946-64E4F4D09886}"/>
                </a:ext>
              </a:extLst>
            </p:cNvPr>
            <p:cNvSpPr/>
            <p:nvPr/>
          </p:nvSpPr>
          <p:spPr>
            <a:xfrm>
              <a:off x="10504885" y="2237133"/>
              <a:ext cx="1085132" cy="1085132"/>
            </a:xfrm>
            <a:prstGeom prst="ellipse">
              <a:avLst/>
            </a:prstGeom>
            <a:solidFill>
              <a:srgbClr val="FF0000"/>
            </a:solidFill>
          </p:spPr>
          <p:style>
            <a:lnRef idx="0">
              <a:schemeClr val="lt1">
                <a:alpha val="0"/>
                <a:hueOff val="0"/>
                <a:satOff val="0"/>
                <a:lumOff val="0"/>
                <a:alphaOff val="0"/>
              </a:schemeClr>
            </a:lnRef>
            <a:fillRef idx="1">
              <a:scrgbClr r="0" g="0" b="0"/>
            </a:fillRef>
            <a:effectRef idx="0">
              <a:schemeClr val="accent2">
                <a:hueOff val="0"/>
                <a:satOff val="0"/>
                <a:lumOff val="0"/>
                <a:alphaOff val="0"/>
              </a:schemeClr>
            </a:effectRef>
            <a:fontRef idx="minor"/>
          </p:style>
        </p:sp>
        <p:sp>
          <p:nvSpPr>
            <p:cNvPr id="36" name="Rectangle 35" descr="Checkmark">
              <a:extLst>
                <a:ext uri="{FF2B5EF4-FFF2-40B4-BE49-F238E27FC236}">
                  <a16:creationId xmlns:a16="http://schemas.microsoft.com/office/drawing/2014/main" id="{78340C63-61FF-3AD3-0481-B64E6F099203}"/>
                </a:ext>
              </a:extLst>
            </p:cNvPr>
            <p:cNvSpPr/>
            <p:nvPr/>
          </p:nvSpPr>
          <p:spPr>
            <a:xfrm>
              <a:off x="10736143" y="2468391"/>
              <a:ext cx="622617" cy="622617"/>
            </a:xfrm>
            <a:prstGeom prst="rect">
              <a:avLst/>
            </a:prstGeom>
            <a: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grpSp>
      <p:sp>
        <p:nvSpPr>
          <p:cNvPr id="37" name="TextBox 36">
            <a:extLst>
              <a:ext uri="{FF2B5EF4-FFF2-40B4-BE49-F238E27FC236}">
                <a16:creationId xmlns:a16="http://schemas.microsoft.com/office/drawing/2014/main" id="{BB2D21A4-6134-F2D6-B06E-2A262F41481C}"/>
              </a:ext>
            </a:extLst>
          </p:cNvPr>
          <p:cNvSpPr txBox="1"/>
          <p:nvPr/>
        </p:nvSpPr>
        <p:spPr>
          <a:xfrm>
            <a:off x="1538482" y="102082"/>
            <a:ext cx="2489015" cy="523220"/>
          </a:xfrm>
          <a:prstGeom prst="rect">
            <a:avLst/>
          </a:prstGeom>
          <a:noFill/>
        </p:spPr>
        <p:txBody>
          <a:bodyPr wrap="none" rtlCol="0">
            <a:spAutoFit/>
          </a:bodyPr>
          <a:lstStyle/>
          <a:p>
            <a:r>
              <a:rPr lang="en-GB" sz="2800" b="1" dirty="0">
                <a:solidFill>
                  <a:schemeClr val="accent2"/>
                </a:solidFill>
                <a:latin typeface="Constantia" panose="02030602050306030303" pitchFamily="18" charset="0"/>
              </a:rPr>
              <a:t>TIMEKEEPER</a:t>
            </a:r>
          </a:p>
        </p:txBody>
      </p:sp>
      <p:sp>
        <p:nvSpPr>
          <p:cNvPr id="38" name="TextBox 37">
            <a:extLst>
              <a:ext uri="{FF2B5EF4-FFF2-40B4-BE49-F238E27FC236}">
                <a16:creationId xmlns:a16="http://schemas.microsoft.com/office/drawing/2014/main" id="{75EC41A1-A291-23ED-7367-39A71EED034C}"/>
              </a:ext>
            </a:extLst>
          </p:cNvPr>
          <p:cNvSpPr txBox="1"/>
          <p:nvPr/>
        </p:nvSpPr>
        <p:spPr>
          <a:xfrm>
            <a:off x="1745631" y="4110091"/>
            <a:ext cx="2515369" cy="523220"/>
          </a:xfrm>
          <a:prstGeom prst="rect">
            <a:avLst/>
          </a:prstGeom>
          <a:noFill/>
        </p:spPr>
        <p:txBody>
          <a:bodyPr wrap="none" rtlCol="0">
            <a:spAutoFit/>
          </a:bodyPr>
          <a:lstStyle/>
          <a:p>
            <a:r>
              <a:rPr lang="en-GB" sz="2800" b="1" dirty="0">
                <a:solidFill>
                  <a:srgbClr val="7030A0"/>
                </a:solidFill>
                <a:latin typeface="Constantia" panose="02030602050306030303" pitchFamily="18" charset="0"/>
              </a:rPr>
              <a:t>FACILITATOR</a:t>
            </a:r>
          </a:p>
        </p:txBody>
      </p:sp>
      <p:sp>
        <p:nvSpPr>
          <p:cNvPr id="39" name="TextBox 38">
            <a:extLst>
              <a:ext uri="{FF2B5EF4-FFF2-40B4-BE49-F238E27FC236}">
                <a16:creationId xmlns:a16="http://schemas.microsoft.com/office/drawing/2014/main" id="{DAE2C1D4-05D9-FF15-A392-0B9193EA5C43}"/>
              </a:ext>
            </a:extLst>
          </p:cNvPr>
          <p:cNvSpPr txBox="1"/>
          <p:nvPr/>
        </p:nvSpPr>
        <p:spPr>
          <a:xfrm>
            <a:off x="5676371" y="106450"/>
            <a:ext cx="2177006" cy="523220"/>
          </a:xfrm>
          <a:prstGeom prst="rect">
            <a:avLst/>
          </a:prstGeom>
          <a:noFill/>
        </p:spPr>
        <p:txBody>
          <a:bodyPr wrap="none" rtlCol="0">
            <a:spAutoFit/>
          </a:bodyPr>
          <a:lstStyle/>
          <a:p>
            <a:r>
              <a:rPr lang="en-GB" sz="2800" b="1" dirty="0">
                <a:solidFill>
                  <a:schemeClr val="accent4">
                    <a:lumMod val="75000"/>
                  </a:schemeClr>
                </a:solidFill>
                <a:latin typeface="Constantia" panose="02030602050306030303" pitchFamily="18" charset="0"/>
              </a:rPr>
              <a:t>RECORDER</a:t>
            </a:r>
          </a:p>
        </p:txBody>
      </p:sp>
      <p:sp>
        <p:nvSpPr>
          <p:cNvPr id="40" name="TextBox 39">
            <a:extLst>
              <a:ext uri="{FF2B5EF4-FFF2-40B4-BE49-F238E27FC236}">
                <a16:creationId xmlns:a16="http://schemas.microsoft.com/office/drawing/2014/main" id="{DFCC609D-3632-3FA6-1762-0E99A211B61C}"/>
              </a:ext>
            </a:extLst>
          </p:cNvPr>
          <p:cNvSpPr txBox="1"/>
          <p:nvPr/>
        </p:nvSpPr>
        <p:spPr>
          <a:xfrm>
            <a:off x="5625683" y="4069651"/>
            <a:ext cx="2278381" cy="523220"/>
          </a:xfrm>
          <a:prstGeom prst="rect">
            <a:avLst/>
          </a:prstGeom>
          <a:noFill/>
        </p:spPr>
        <p:txBody>
          <a:bodyPr wrap="none" rtlCol="0">
            <a:spAutoFit/>
          </a:bodyPr>
          <a:lstStyle/>
          <a:p>
            <a:r>
              <a:rPr lang="en-GB" sz="2800" b="1" dirty="0">
                <a:solidFill>
                  <a:srgbClr val="0070C0"/>
                </a:solidFill>
                <a:latin typeface="Constantia" panose="02030602050306030303" pitchFamily="18" charset="0"/>
              </a:rPr>
              <a:t>REFLECTOR</a:t>
            </a:r>
          </a:p>
        </p:txBody>
      </p:sp>
      <p:sp>
        <p:nvSpPr>
          <p:cNvPr id="41" name="TextBox 40">
            <a:extLst>
              <a:ext uri="{FF2B5EF4-FFF2-40B4-BE49-F238E27FC236}">
                <a16:creationId xmlns:a16="http://schemas.microsoft.com/office/drawing/2014/main" id="{BE468364-0FFC-51DF-41A3-5D8032D3F228}"/>
              </a:ext>
            </a:extLst>
          </p:cNvPr>
          <p:cNvSpPr txBox="1"/>
          <p:nvPr/>
        </p:nvSpPr>
        <p:spPr>
          <a:xfrm>
            <a:off x="9640984" y="102082"/>
            <a:ext cx="2118785" cy="523220"/>
          </a:xfrm>
          <a:prstGeom prst="rect">
            <a:avLst/>
          </a:prstGeom>
          <a:noFill/>
        </p:spPr>
        <p:txBody>
          <a:bodyPr wrap="none" rtlCol="0">
            <a:spAutoFit/>
          </a:bodyPr>
          <a:lstStyle/>
          <a:p>
            <a:r>
              <a:rPr lang="en-GB" sz="2800" b="1" dirty="0">
                <a:solidFill>
                  <a:srgbClr val="00B050"/>
                </a:solidFill>
                <a:latin typeface="Constantia" panose="02030602050306030303" pitchFamily="18" charset="0"/>
              </a:rPr>
              <a:t>REPORTER</a:t>
            </a:r>
          </a:p>
        </p:txBody>
      </p:sp>
      <p:sp>
        <p:nvSpPr>
          <p:cNvPr id="42" name="TextBox 41">
            <a:extLst>
              <a:ext uri="{FF2B5EF4-FFF2-40B4-BE49-F238E27FC236}">
                <a16:creationId xmlns:a16="http://schemas.microsoft.com/office/drawing/2014/main" id="{2495B20C-DBB0-E52B-89F7-42796A06B9C9}"/>
              </a:ext>
            </a:extLst>
          </p:cNvPr>
          <p:cNvSpPr txBox="1"/>
          <p:nvPr/>
        </p:nvSpPr>
        <p:spPr>
          <a:xfrm>
            <a:off x="9566863" y="4071148"/>
            <a:ext cx="2546787" cy="523220"/>
          </a:xfrm>
          <a:prstGeom prst="rect">
            <a:avLst/>
          </a:prstGeom>
          <a:noFill/>
        </p:spPr>
        <p:txBody>
          <a:bodyPr wrap="none" rtlCol="0">
            <a:spAutoFit/>
          </a:bodyPr>
          <a:lstStyle/>
          <a:p>
            <a:r>
              <a:rPr lang="en-GB" sz="2800" b="1" dirty="0">
                <a:solidFill>
                  <a:srgbClr val="FF0000"/>
                </a:solidFill>
                <a:latin typeface="Constantia" panose="02030602050306030303" pitchFamily="18" charset="0"/>
              </a:rPr>
              <a:t>RESEARCHER</a:t>
            </a:r>
          </a:p>
        </p:txBody>
      </p:sp>
      <p:sp>
        <p:nvSpPr>
          <p:cNvPr id="43" name="Title 1">
            <a:extLst>
              <a:ext uri="{FF2B5EF4-FFF2-40B4-BE49-F238E27FC236}">
                <a16:creationId xmlns:a16="http://schemas.microsoft.com/office/drawing/2014/main" id="{B2E92EEF-D676-421A-85F1-18705CA974B7}"/>
              </a:ext>
            </a:extLst>
          </p:cNvPr>
          <p:cNvSpPr txBox="1">
            <a:spLocks/>
          </p:cNvSpPr>
          <p:nvPr/>
        </p:nvSpPr>
        <p:spPr>
          <a:xfrm>
            <a:off x="4204365" y="2735194"/>
            <a:ext cx="3922163"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bg1"/>
                </a:solidFill>
                <a:latin typeface="Constantia" panose="02030602050306030303" pitchFamily="18" charset="0"/>
              </a:rPr>
              <a:t>Team roles</a:t>
            </a:r>
          </a:p>
        </p:txBody>
      </p:sp>
      <p:sp>
        <p:nvSpPr>
          <p:cNvPr id="44" name="TextBox 43">
            <a:extLst>
              <a:ext uri="{FF2B5EF4-FFF2-40B4-BE49-F238E27FC236}">
                <a16:creationId xmlns:a16="http://schemas.microsoft.com/office/drawing/2014/main" id="{A3F86399-E808-A226-6B10-AB27B5850D96}"/>
              </a:ext>
            </a:extLst>
          </p:cNvPr>
          <p:cNvSpPr txBox="1"/>
          <p:nvPr/>
        </p:nvSpPr>
        <p:spPr>
          <a:xfrm>
            <a:off x="9834668" y="4688181"/>
            <a:ext cx="2020984" cy="187874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US" sz="2000" b="1" kern="1200" cap="none" dirty="0">
                <a:solidFill>
                  <a:srgbClr val="FF0000"/>
                </a:solidFill>
                <a:latin typeface="Constantia" panose="02030602050306030303" pitchFamily="18" charset="0"/>
              </a:rPr>
              <a:t>Quickly finds the relevant pages in </a:t>
            </a:r>
            <a:r>
              <a:rPr lang="en-US" sz="2000" b="1" i="1" kern="1200" cap="none" dirty="0">
                <a:solidFill>
                  <a:srgbClr val="FF0000"/>
                </a:solidFill>
                <a:latin typeface="Constantia" panose="02030602050306030303" pitchFamily="18" charset="0"/>
              </a:rPr>
              <a:t>Freedom Bound</a:t>
            </a:r>
            <a:r>
              <a:rPr lang="en-US" sz="2000" b="1" kern="1200" cap="none" dirty="0">
                <a:solidFill>
                  <a:srgbClr val="FF0000"/>
                </a:solidFill>
                <a:latin typeface="Constantia" panose="02030602050306030303" pitchFamily="18" charset="0"/>
              </a:rPr>
              <a:t> and informs the rest of the team.</a:t>
            </a:r>
          </a:p>
        </p:txBody>
      </p:sp>
      <p:sp>
        <p:nvSpPr>
          <p:cNvPr id="45" name="Rectangle 44">
            <a:extLst>
              <a:ext uri="{FF2B5EF4-FFF2-40B4-BE49-F238E27FC236}">
                <a16:creationId xmlns:a16="http://schemas.microsoft.com/office/drawing/2014/main" id="{4AA09A32-1CEB-DA13-1A8D-EDF83B449351}"/>
              </a:ext>
            </a:extLst>
          </p:cNvPr>
          <p:cNvSpPr/>
          <p:nvPr/>
        </p:nvSpPr>
        <p:spPr>
          <a:xfrm>
            <a:off x="-2459" y="-2459"/>
            <a:ext cx="409421" cy="686045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3646988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4BE59-ECD5-9935-BCCB-18829FFEC26B}"/>
              </a:ext>
            </a:extLst>
          </p:cNvPr>
          <p:cNvSpPr>
            <a:spLocks noGrp="1"/>
          </p:cNvSpPr>
          <p:nvPr>
            <p:ph type="title"/>
          </p:nvPr>
        </p:nvSpPr>
        <p:spPr/>
        <p:txBody>
          <a:bodyPr/>
          <a:lstStyle/>
          <a:p>
            <a:r>
              <a:rPr lang="en-GB" dirty="0"/>
              <a:t>Questions to answer</a:t>
            </a:r>
          </a:p>
        </p:txBody>
      </p:sp>
      <p:sp>
        <p:nvSpPr>
          <p:cNvPr id="3" name="Content Placeholder 2">
            <a:extLst>
              <a:ext uri="{FF2B5EF4-FFF2-40B4-BE49-F238E27FC236}">
                <a16:creationId xmlns:a16="http://schemas.microsoft.com/office/drawing/2014/main" id="{AACDCA4B-6F89-284E-04BB-B0509993CE5A}"/>
              </a:ext>
            </a:extLst>
          </p:cNvPr>
          <p:cNvSpPr>
            <a:spLocks noGrp="1"/>
          </p:cNvSpPr>
          <p:nvPr>
            <p:ph idx="1"/>
          </p:nvPr>
        </p:nvSpPr>
        <p:spPr/>
        <p:txBody>
          <a:bodyPr>
            <a:normAutofit/>
          </a:bodyPr>
          <a:lstStyle/>
          <a:p>
            <a:pPr indent="0">
              <a:lnSpc>
                <a:spcPct val="107000"/>
              </a:lnSpc>
              <a:spcAft>
                <a:spcPts val="800"/>
              </a:spcAft>
              <a:buNone/>
            </a:pPr>
            <a:r>
              <a:rPr lang="en-GB" dirty="0">
                <a:effectLst/>
                <a:latin typeface="Calibri" panose="020F0502020204030204" pitchFamily="34" charset="0"/>
                <a:ea typeface="Calibri" panose="020F0502020204030204" pitchFamily="34" charset="0"/>
                <a:cs typeface="Times New Roman" panose="02020603050405020304" pitchFamily="18" charset="0"/>
              </a:rPr>
              <a:t>1. What features of the runaway enslaved person are described in all the advertisements, and why are these mentioned?</a:t>
            </a:r>
          </a:p>
          <a:p>
            <a:pPr indent="0">
              <a:lnSpc>
                <a:spcPct val="107000"/>
              </a:lnSpc>
              <a:spcAft>
                <a:spcPts val="800"/>
              </a:spcAft>
              <a:buNone/>
            </a:pPr>
            <a:r>
              <a:rPr lang="en-GB" dirty="0">
                <a:effectLst/>
                <a:latin typeface="Calibri" panose="020F0502020204030204" pitchFamily="34" charset="0"/>
                <a:ea typeface="Calibri" panose="020F0502020204030204" pitchFamily="34" charset="0"/>
                <a:cs typeface="Times New Roman" panose="02020603050405020304" pitchFamily="18" charset="0"/>
              </a:rPr>
              <a:t>2. What else do you notice about your individual advertisement?</a:t>
            </a:r>
          </a:p>
          <a:p>
            <a:pPr indent="0">
              <a:lnSpc>
                <a:spcPct val="107000"/>
              </a:lnSpc>
              <a:spcAft>
                <a:spcPts val="800"/>
              </a:spcAft>
              <a:buNone/>
            </a:pPr>
            <a:r>
              <a:rPr lang="en-GB" dirty="0">
                <a:effectLst/>
                <a:latin typeface="Calibri" panose="020F0502020204030204" pitchFamily="34" charset="0"/>
                <a:ea typeface="Calibri" panose="020F0502020204030204" pitchFamily="34" charset="0"/>
                <a:cs typeface="Times New Roman" panose="02020603050405020304" pitchFamily="18" charset="0"/>
              </a:rPr>
              <a:t>3. These adverts appeared in the everyday newspapers of the period. What does that tell us about Scottish society’s thoughts on slavery during this period?</a:t>
            </a:r>
          </a:p>
        </p:txBody>
      </p:sp>
      <p:sp>
        <p:nvSpPr>
          <p:cNvPr id="4" name="Rectangle 3">
            <a:extLst>
              <a:ext uri="{FF2B5EF4-FFF2-40B4-BE49-F238E27FC236}">
                <a16:creationId xmlns:a16="http://schemas.microsoft.com/office/drawing/2014/main" id="{80AB9720-F2C1-E0AA-9E99-D5EDCC1A36D8}"/>
              </a:ext>
            </a:extLst>
          </p:cNvPr>
          <p:cNvSpPr/>
          <p:nvPr/>
        </p:nvSpPr>
        <p:spPr>
          <a:xfrm>
            <a:off x="-2459" y="-2459"/>
            <a:ext cx="409421" cy="686045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2244083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20822-8FAC-403A-857D-4BEB1879E670}"/>
              </a:ext>
            </a:extLst>
          </p:cNvPr>
          <p:cNvSpPr>
            <a:spLocks noGrp="1"/>
          </p:cNvSpPr>
          <p:nvPr>
            <p:ph type="title"/>
          </p:nvPr>
        </p:nvSpPr>
        <p:spPr/>
        <p:txBody>
          <a:bodyPr>
            <a:normAutofit/>
          </a:bodyPr>
          <a:lstStyle/>
          <a:p>
            <a:r>
              <a:rPr lang="en-GB" sz="3600" i="1" dirty="0">
                <a:effectLst/>
                <a:latin typeface="Calibri" panose="020F0502020204030204" pitchFamily="34" charset="0"/>
                <a:ea typeface="Calibri" panose="020F0502020204030204" pitchFamily="34" charset="0"/>
                <a:cs typeface="Times New Roman" panose="02020603050405020304" pitchFamily="18" charset="0"/>
              </a:rPr>
              <a:t>Edinburgh Advertiser</a:t>
            </a:r>
            <a:r>
              <a:rPr lang="en-GB" sz="3600" dirty="0">
                <a:effectLst/>
                <a:latin typeface="Calibri" panose="020F0502020204030204" pitchFamily="34" charset="0"/>
                <a:ea typeface="Calibri" panose="020F0502020204030204" pitchFamily="34" charset="0"/>
                <a:cs typeface="Times New Roman" panose="02020603050405020304" pitchFamily="18" charset="0"/>
              </a:rPr>
              <a:t>, 21 November 1769</a:t>
            </a:r>
            <a:endParaRPr lang="en-GB" sz="7200" dirty="0">
              <a:solidFill>
                <a:schemeClr val="bg1"/>
              </a:solidFill>
            </a:endParaRPr>
          </a:p>
        </p:txBody>
      </p:sp>
      <p:sp>
        <p:nvSpPr>
          <p:cNvPr id="3" name="Content Placeholder 2">
            <a:extLst>
              <a:ext uri="{FF2B5EF4-FFF2-40B4-BE49-F238E27FC236}">
                <a16:creationId xmlns:a16="http://schemas.microsoft.com/office/drawing/2014/main" id="{789C54FA-40EC-46E0-8E40-FA63966E469C}"/>
              </a:ext>
            </a:extLst>
          </p:cNvPr>
          <p:cNvSpPr>
            <a:spLocks noGrp="1"/>
          </p:cNvSpPr>
          <p:nvPr>
            <p:ph idx="1"/>
          </p:nvPr>
        </p:nvSpPr>
        <p:spPr/>
        <p:txBody>
          <a:bodyPr>
            <a:noAutofit/>
          </a:bodyPr>
          <a:lstStyle/>
          <a:p>
            <a:pPr indent="0">
              <a:lnSpc>
                <a:spcPct val="107000"/>
              </a:lnSpc>
              <a:spcAft>
                <a:spcPts val="800"/>
              </a:spcAft>
              <a:buNone/>
            </a:pPr>
            <a:r>
              <a:rPr lang="en-GB" sz="2400" dirty="0">
                <a:effectLst/>
                <a:latin typeface="Calibri" panose="020F0502020204030204" pitchFamily="34" charset="0"/>
                <a:ea typeface="Calibri" panose="020F0502020204030204" pitchFamily="34" charset="0"/>
                <a:cs typeface="Times New Roman" panose="02020603050405020304" pitchFamily="18" charset="0"/>
              </a:rPr>
              <a:t>ABSENTED himself from Edinburgh about 14 days ago, an American Black boy, by name James, about 16 years of age, with short curled hair, had on when he went away, a brown coat and vest and black stocking [trousers], he is very [tricky] and may endeavour to pass under some fictitious name. He took with him some shirts and silk stockings of his master’s, which he may offer for sale. Any person to whom he may offer them, or himself for service, will be so kind as to stop him, and [tell] the printer of this Paper, shall be satisfied for their trouble. All masters of [ships] and others are hereby cautioned against employing the said boy, as they may depend upon being prosecuted with the utmost rigour of the law.</a:t>
            </a:r>
            <a:br>
              <a:rPr lang="en-GB" sz="2400" dirty="0">
                <a:effectLst/>
                <a:latin typeface="Calibri" panose="020F0502020204030204" pitchFamily="34" charset="0"/>
                <a:ea typeface="Calibri" panose="020F0502020204030204" pitchFamily="34" charset="0"/>
                <a:cs typeface="Times New Roman" panose="02020603050405020304" pitchFamily="18" charset="0"/>
              </a:rPr>
            </a:br>
            <a:r>
              <a:rPr lang="en-GB" sz="2400" dirty="0">
                <a:effectLst/>
                <a:latin typeface="Calibri" panose="020F0502020204030204" pitchFamily="34" charset="0"/>
                <a:ea typeface="Calibri" panose="020F0502020204030204" pitchFamily="34" charset="0"/>
                <a:cs typeface="Times New Roman" panose="02020603050405020304" pitchFamily="18" charset="0"/>
              </a:rPr>
              <a:t>He has been seen [around Edinburgh] and may, if he cannot get service here, make off for the Highlands. Any person seeing him, please stop him and give notice as above.</a:t>
            </a:r>
          </a:p>
        </p:txBody>
      </p:sp>
      <p:sp>
        <p:nvSpPr>
          <p:cNvPr id="5" name="Rectangle 4">
            <a:extLst>
              <a:ext uri="{FF2B5EF4-FFF2-40B4-BE49-F238E27FC236}">
                <a16:creationId xmlns:a16="http://schemas.microsoft.com/office/drawing/2014/main" id="{8BDED6EF-4996-1800-ED6D-4CFB8F24F71A}"/>
              </a:ext>
            </a:extLst>
          </p:cNvPr>
          <p:cNvSpPr/>
          <p:nvPr/>
        </p:nvSpPr>
        <p:spPr>
          <a:xfrm>
            <a:off x="-2459" y="-2459"/>
            <a:ext cx="409421" cy="686045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3674670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20822-8FAC-403A-857D-4BEB1879E670}"/>
              </a:ext>
            </a:extLst>
          </p:cNvPr>
          <p:cNvSpPr>
            <a:spLocks noGrp="1"/>
          </p:cNvSpPr>
          <p:nvPr>
            <p:ph type="title"/>
          </p:nvPr>
        </p:nvSpPr>
        <p:spPr/>
        <p:txBody>
          <a:bodyPr>
            <a:normAutofit/>
          </a:bodyPr>
          <a:lstStyle/>
          <a:p>
            <a:r>
              <a:rPr lang="en-GB" sz="3600" i="1" dirty="0">
                <a:effectLst/>
                <a:latin typeface="Calibri" panose="020F0502020204030204" pitchFamily="34" charset="0"/>
                <a:ea typeface="Calibri" panose="020F0502020204030204" pitchFamily="34" charset="0"/>
                <a:cs typeface="Times New Roman" panose="02020603050405020304" pitchFamily="18" charset="0"/>
              </a:rPr>
              <a:t>Caledonian Mercury</a:t>
            </a:r>
            <a:r>
              <a:rPr lang="en-GB" sz="3600" dirty="0">
                <a:effectLst/>
                <a:latin typeface="Calibri" panose="020F0502020204030204" pitchFamily="34" charset="0"/>
                <a:ea typeface="Calibri" panose="020F0502020204030204" pitchFamily="34" charset="0"/>
                <a:cs typeface="Times New Roman" panose="02020603050405020304" pitchFamily="18" charset="0"/>
              </a:rPr>
              <a:t>, 15th October 1739</a:t>
            </a:r>
            <a:endParaRPr lang="en-GB" sz="7200" dirty="0">
              <a:solidFill>
                <a:schemeClr val="bg1"/>
              </a:solidFill>
            </a:endParaRPr>
          </a:p>
        </p:txBody>
      </p:sp>
      <p:sp>
        <p:nvSpPr>
          <p:cNvPr id="5" name="Rectangle 4">
            <a:extLst>
              <a:ext uri="{FF2B5EF4-FFF2-40B4-BE49-F238E27FC236}">
                <a16:creationId xmlns:a16="http://schemas.microsoft.com/office/drawing/2014/main" id="{8BDED6EF-4996-1800-ED6D-4CFB8F24F71A}"/>
              </a:ext>
            </a:extLst>
          </p:cNvPr>
          <p:cNvSpPr/>
          <p:nvPr/>
        </p:nvSpPr>
        <p:spPr>
          <a:xfrm>
            <a:off x="-2459" y="-2459"/>
            <a:ext cx="409421" cy="686045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Content Placeholder 2">
            <a:extLst>
              <a:ext uri="{FF2B5EF4-FFF2-40B4-BE49-F238E27FC236}">
                <a16:creationId xmlns:a16="http://schemas.microsoft.com/office/drawing/2014/main" id="{DCE26558-8791-7C03-32DB-D0DB0365F6C5}"/>
              </a:ext>
            </a:extLst>
          </p:cNvPr>
          <p:cNvSpPr txBox="1">
            <a:spLocks/>
          </p:cNvSpPr>
          <p:nvPr/>
        </p:nvSpPr>
        <p:spPr>
          <a:xfrm>
            <a:off x="990600" y="1978025"/>
            <a:ext cx="10515600" cy="435133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nSpc>
                <a:spcPct val="107000"/>
              </a:lnSpc>
              <a:spcAft>
                <a:spcPts val="800"/>
              </a:spcAft>
              <a:buFont typeface="Arial" panose="020B0604020202020204" pitchFamily="34" charset="0"/>
              <a:buNone/>
            </a:pPr>
            <a:r>
              <a:rPr lang="en-GB" sz="3200">
                <a:latin typeface="Calibri" panose="020F0502020204030204" pitchFamily="34" charset="0"/>
                <a:ea typeface="Calibri" panose="020F0502020204030204" pitchFamily="34" charset="0"/>
                <a:cs typeface="Times New Roman" panose="02020603050405020304" pitchFamily="18" charset="0"/>
              </a:rPr>
              <a:t>Runaway from the Ship CHARLES, Henry Haramond [his] Master, now in the Road of Leith, a BLACK BOY named TONT, and known in Leith by the name of SIMONS. He had a blue Coat with white Metal Buttons and Canvas Trowsers on when he went away, which was on Sunday last. He speaks pretty plain English, and is supposed to be lurking about Edinburgh or Leith. Whoever can secure him so as to be delivered to Mr. John Jolly at Edinburgh, or Mr. James Crockatt at Beanstone near Haddington, shall be sufficiently rewarded.</a:t>
            </a:r>
          </a:p>
          <a:p>
            <a:pPr marL="0" indent="0">
              <a:buFont typeface="Arial" panose="020B0604020202020204" pitchFamily="34" charset="0"/>
              <a:buNone/>
            </a:pPr>
            <a:endParaRPr lang="en-GB" sz="5400" dirty="0"/>
          </a:p>
        </p:txBody>
      </p:sp>
    </p:spTree>
    <p:extLst>
      <p:ext uri="{BB962C8B-B14F-4D97-AF65-F5344CB8AC3E}">
        <p14:creationId xmlns:p14="http://schemas.microsoft.com/office/powerpoint/2010/main" val="8115679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9BD24-6736-64BC-21F3-905166C32976}"/>
              </a:ext>
            </a:extLst>
          </p:cNvPr>
          <p:cNvSpPr>
            <a:spLocks noGrp="1"/>
          </p:cNvSpPr>
          <p:nvPr>
            <p:ph type="title"/>
          </p:nvPr>
        </p:nvSpPr>
        <p:spPr/>
        <p:txBody>
          <a:bodyPr>
            <a:normAutofit/>
          </a:bodyPr>
          <a:lstStyle/>
          <a:p>
            <a:pPr lvl="0">
              <a:lnSpc>
                <a:spcPct val="107000"/>
              </a:lnSpc>
              <a:spcAft>
                <a:spcPts val="800"/>
              </a:spcAft>
            </a:pPr>
            <a:r>
              <a:rPr lang="en-GB" sz="3600" i="1" dirty="0">
                <a:effectLst/>
                <a:latin typeface="Calibri" panose="020F0502020204030204" pitchFamily="34" charset="0"/>
                <a:ea typeface="Calibri" panose="020F0502020204030204" pitchFamily="34" charset="0"/>
                <a:cs typeface="Times New Roman" panose="02020603050405020304" pitchFamily="18" charset="0"/>
              </a:rPr>
              <a:t>Edinburgh Evening Courant</a:t>
            </a:r>
            <a:r>
              <a:rPr lang="en-GB" sz="3600" dirty="0">
                <a:effectLst/>
                <a:latin typeface="Calibri" panose="020F0502020204030204" pitchFamily="34" charset="0"/>
                <a:ea typeface="Calibri" panose="020F0502020204030204" pitchFamily="34" charset="0"/>
                <a:cs typeface="Times New Roman" panose="02020603050405020304" pitchFamily="18" charset="0"/>
              </a:rPr>
              <a:t>, 23</a:t>
            </a:r>
            <a:r>
              <a:rPr lang="en-GB" sz="3600" baseline="30000" dirty="0">
                <a:effectLst/>
                <a:latin typeface="Calibri" panose="020F0502020204030204" pitchFamily="34" charset="0"/>
                <a:ea typeface="Calibri" panose="020F0502020204030204" pitchFamily="34" charset="0"/>
                <a:cs typeface="Times New Roman" panose="02020603050405020304" pitchFamily="18" charset="0"/>
              </a:rPr>
              <a:t> </a:t>
            </a:r>
            <a:r>
              <a:rPr lang="en-GB" sz="3600" dirty="0">
                <a:effectLst/>
                <a:latin typeface="Calibri" panose="020F0502020204030204" pitchFamily="34" charset="0"/>
                <a:ea typeface="Calibri" panose="020F0502020204030204" pitchFamily="34" charset="0"/>
                <a:cs typeface="Times New Roman" panose="02020603050405020304" pitchFamily="18" charset="0"/>
              </a:rPr>
              <a:t>July 1760</a:t>
            </a:r>
          </a:p>
        </p:txBody>
      </p:sp>
      <p:sp>
        <p:nvSpPr>
          <p:cNvPr id="3" name="Content Placeholder 2">
            <a:extLst>
              <a:ext uri="{FF2B5EF4-FFF2-40B4-BE49-F238E27FC236}">
                <a16:creationId xmlns:a16="http://schemas.microsoft.com/office/drawing/2014/main" id="{2F77E486-A756-E622-52DB-73455A948DF3}"/>
              </a:ext>
            </a:extLst>
          </p:cNvPr>
          <p:cNvSpPr>
            <a:spLocks noGrp="1"/>
          </p:cNvSpPr>
          <p:nvPr>
            <p:ph idx="1"/>
          </p:nvPr>
        </p:nvSpPr>
        <p:spPr/>
        <p:txBody>
          <a:bodyPr>
            <a:normAutofit lnSpcReduction="10000"/>
          </a:bodyPr>
          <a:lstStyle/>
          <a:p>
            <a:pPr indent="0">
              <a:lnSpc>
                <a:spcPct val="107000"/>
              </a:lnSpc>
              <a:spcAft>
                <a:spcPts val="800"/>
              </a:spcAft>
              <a:buNone/>
            </a:pPr>
            <a:r>
              <a:rPr lang="en-GB" sz="3200" dirty="0">
                <a:effectLst/>
                <a:latin typeface="Calibri" panose="020F0502020204030204" pitchFamily="34" charset="0"/>
                <a:ea typeface="Calibri" panose="020F0502020204030204" pitchFamily="34" charset="0"/>
                <a:cs typeface="Times New Roman" panose="02020603050405020304" pitchFamily="18" charset="0"/>
              </a:rPr>
              <a:t>Run Away from the 20</a:t>
            </a:r>
            <a:r>
              <a:rPr lang="en-GB" sz="32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GB" sz="3200" dirty="0">
                <a:effectLst/>
                <a:latin typeface="Calibri" panose="020F0502020204030204" pitchFamily="34" charset="0"/>
                <a:ea typeface="Calibri" panose="020F0502020204030204" pitchFamily="34" charset="0"/>
                <a:cs typeface="Times New Roman" panose="02020603050405020304" pitchFamily="18" charset="0"/>
              </a:rPr>
              <a:t> Inst. From Mr David Fraser, at Hospital Field, near Arbroath, under indenture.</a:t>
            </a:r>
          </a:p>
          <a:p>
            <a:pPr indent="0">
              <a:lnSpc>
                <a:spcPct val="107000"/>
              </a:lnSpc>
              <a:spcAft>
                <a:spcPts val="800"/>
              </a:spcAft>
              <a:buNone/>
            </a:pPr>
            <a:r>
              <a:rPr lang="en-GB" sz="3200" dirty="0">
                <a:effectLst/>
                <a:latin typeface="Calibri" panose="020F0502020204030204" pitchFamily="34" charset="0"/>
                <a:ea typeface="Calibri" panose="020F0502020204030204" pitchFamily="34" charset="0"/>
                <a:cs typeface="Times New Roman" panose="02020603050405020304" pitchFamily="18" charset="0"/>
              </a:rPr>
              <a:t>A BLACK LAD, going by the name of Samuel Ramsay, about eighteen years of age, smooth faced with short curly wool instead of hair. He went off in a [coarse wool] coat with white [metal] buttons and leather[trousers]. Whoever shall apprehend him shall have a reward of twenty shillings sterling and all charges born - Inform the publisher.</a:t>
            </a:r>
          </a:p>
        </p:txBody>
      </p:sp>
      <p:sp>
        <p:nvSpPr>
          <p:cNvPr id="4" name="Rectangle 3">
            <a:extLst>
              <a:ext uri="{FF2B5EF4-FFF2-40B4-BE49-F238E27FC236}">
                <a16:creationId xmlns:a16="http://schemas.microsoft.com/office/drawing/2014/main" id="{4CF5B605-0ADB-A5B3-F7CD-97D1AD728960}"/>
              </a:ext>
            </a:extLst>
          </p:cNvPr>
          <p:cNvSpPr/>
          <p:nvPr/>
        </p:nvSpPr>
        <p:spPr>
          <a:xfrm>
            <a:off x="-2459" y="-2459"/>
            <a:ext cx="409421" cy="686045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2597154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AC3D0-2A69-B5F8-7FE3-DAC79B28E87B}"/>
              </a:ext>
            </a:extLst>
          </p:cNvPr>
          <p:cNvSpPr>
            <a:spLocks noGrp="1"/>
          </p:cNvSpPr>
          <p:nvPr>
            <p:ph type="title"/>
          </p:nvPr>
        </p:nvSpPr>
        <p:spPr/>
        <p:txBody>
          <a:bodyPr>
            <a:normAutofit/>
          </a:bodyPr>
          <a:lstStyle/>
          <a:p>
            <a:pPr lvl="0">
              <a:lnSpc>
                <a:spcPct val="107000"/>
              </a:lnSpc>
              <a:spcAft>
                <a:spcPts val="800"/>
              </a:spcAft>
            </a:pPr>
            <a:r>
              <a:rPr lang="en-GB" sz="3600" i="1" dirty="0">
                <a:effectLst/>
                <a:latin typeface="Calibri" panose="020F0502020204030204" pitchFamily="34" charset="0"/>
                <a:ea typeface="Calibri" panose="020F0502020204030204" pitchFamily="34" charset="0"/>
                <a:cs typeface="Times New Roman" panose="02020603050405020304" pitchFamily="18" charset="0"/>
              </a:rPr>
              <a:t>Caledonian Mercury</a:t>
            </a:r>
            <a:r>
              <a:rPr lang="en-GB" sz="3600" dirty="0">
                <a:effectLst/>
                <a:latin typeface="Calibri" panose="020F0502020204030204" pitchFamily="34" charset="0"/>
                <a:ea typeface="Calibri" panose="020F0502020204030204" pitchFamily="34" charset="0"/>
                <a:cs typeface="Times New Roman" panose="02020603050405020304" pitchFamily="18" charset="0"/>
              </a:rPr>
              <a:t>, 2 February 1748</a:t>
            </a:r>
          </a:p>
        </p:txBody>
      </p:sp>
      <p:sp>
        <p:nvSpPr>
          <p:cNvPr id="3" name="Content Placeholder 2">
            <a:extLst>
              <a:ext uri="{FF2B5EF4-FFF2-40B4-BE49-F238E27FC236}">
                <a16:creationId xmlns:a16="http://schemas.microsoft.com/office/drawing/2014/main" id="{5D24A9FD-F780-868A-CC5E-37215F0C3C14}"/>
              </a:ext>
            </a:extLst>
          </p:cNvPr>
          <p:cNvSpPr>
            <a:spLocks noGrp="1"/>
          </p:cNvSpPr>
          <p:nvPr>
            <p:ph idx="1"/>
          </p:nvPr>
        </p:nvSpPr>
        <p:spPr/>
        <p:txBody>
          <a:bodyPr>
            <a:normAutofit lnSpcReduction="10000"/>
          </a:bodyPr>
          <a:lstStyle/>
          <a:p>
            <a:pPr indent="0">
              <a:lnSpc>
                <a:spcPct val="107000"/>
              </a:lnSpc>
              <a:spcAft>
                <a:spcPts val="800"/>
              </a:spcAft>
              <a:buNone/>
            </a:pPr>
            <a:r>
              <a:rPr lang="en-GB" dirty="0">
                <a:effectLst/>
                <a:latin typeface="Calibri" panose="020F0502020204030204" pitchFamily="34" charset="0"/>
                <a:ea typeface="Calibri" panose="020F0502020204030204" pitchFamily="34" charset="0"/>
                <a:cs typeface="Times New Roman" panose="02020603050405020304" pitchFamily="18" charset="0"/>
              </a:rPr>
              <a:t>Gone from Castle-Semple, twelve miles from Glasgow, on Saturday the 30</a:t>
            </a:r>
            <a:r>
              <a:rPr lang="en-GB"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GB" dirty="0">
                <a:effectLst/>
                <a:latin typeface="Calibri" panose="020F0502020204030204" pitchFamily="34" charset="0"/>
                <a:ea typeface="Calibri" panose="020F0502020204030204" pitchFamily="34" charset="0"/>
                <a:cs typeface="Times New Roman" panose="02020603050405020304" pitchFamily="18" charset="0"/>
              </a:rPr>
              <a:t> January.</a:t>
            </a:r>
          </a:p>
          <a:p>
            <a:pPr indent="0">
              <a:lnSpc>
                <a:spcPct val="107000"/>
              </a:lnSpc>
              <a:spcAft>
                <a:spcPts val="800"/>
              </a:spcAft>
              <a:buNone/>
            </a:pPr>
            <a:r>
              <a:rPr lang="en-GB" dirty="0">
                <a:effectLst/>
                <a:latin typeface="Calibri" panose="020F0502020204030204" pitchFamily="34" charset="0"/>
                <a:ea typeface="Calibri" panose="020F0502020204030204" pitchFamily="34" charset="0"/>
                <a:cs typeface="Times New Roman" panose="02020603050405020304" pitchFamily="18" charset="0"/>
              </a:rPr>
              <a:t>A BLACK LAD named CATO, the property of Colonel McDowall of Castle-Semple. Whoever secures him, so as to be returned to Colonel McDowall the Owner, or sends notice of his being in Custody to Alexander Houston, Merchant in Glasgow, or Andrew Wallace Writer to the Signet at Edinburgh, shall be sufficiently rewarded: And it is earnestly desired that no person may entertain him, as he has left his Master’s Service without any just cause.</a:t>
            </a:r>
          </a:p>
          <a:p>
            <a:pPr marL="0" indent="0">
              <a:buNone/>
            </a:pPr>
            <a:endParaRPr lang="en-GB" sz="5400" dirty="0"/>
          </a:p>
        </p:txBody>
      </p:sp>
      <p:sp>
        <p:nvSpPr>
          <p:cNvPr id="4" name="Rectangle 3">
            <a:extLst>
              <a:ext uri="{FF2B5EF4-FFF2-40B4-BE49-F238E27FC236}">
                <a16:creationId xmlns:a16="http://schemas.microsoft.com/office/drawing/2014/main" id="{A20B9D87-66F3-6A14-BD37-337DEF33681A}"/>
              </a:ext>
            </a:extLst>
          </p:cNvPr>
          <p:cNvSpPr/>
          <p:nvPr/>
        </p:nvSpPr>
        <p:spPr>
          <a:xfrm>
            <a:off x="-2459" y="-2459"/>
            <a:ext cx="409421" cy="686045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9401823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11DFF-9FD3-FAE6-D859-B017038FF897}"/>
              </a:ext>
            </a:extLst>
          </p:cNvPr>
          <p:cNvSpPr>
            <a:spLocks noGrp="1"/>
          </p:cNvSpPr>
          <p:nvPr>
            <p:ph type="title"/>
          </p:nvPr>
        </p:nvSpPr>
        <p:spPr/>
        <p:txBody>
          <a:bodyPr>
            <a:normAutofit/>
          </a:bodyPr>
          <a:lstStyle/>
          <a:p>
            <a:pPr lvl="0">
              <a:lnSpc>
                <a:spcPct val="107000"/>
              </a:lnSpc>
              <a:spcAft>
                <a:spcPts val="800"/>
              </a:spcAft>
            </a:pPr>
            <a:r>
              <a:rPr lang="en-GB" sz="3600" i="1" dirty="0">
                <a:effectLst/>
                <a:latin typeface="Calibri" panose="020F0502020204030204" pitchFamily="34" charset="0"/>
                <a:ea typeface="Calibri" panose="020F0502020204030204" pitchFamily="34" charset="0"/>
                <a:cs typeface="Times New Roman" panose="02020603050405020304" pitchFamily="18" charset="0"/>
              </a:rPr>
              <a:t>Glasgow Journal</a:t>
            </a:r>
            <a:r>
              <a:rPr lang="en-GB" sz="3600" dirty="0">
                <a:effectLst/>
                <a:latin typeface="Calibri" panose="020F0502020204030204" pitchFamily="34" charset="0"/>
                <a:ea typeface="Calibri" panose="020F0502020204030204" pitchFamily="34" charset="0"/>
                <a:cs typeface="Times New Roman" panose="02020603050405020304" pitchFamily="18" charset="0"/>
              </a:rPr>
              <a:t>, 20 September 1764</a:t>
            </a:r>
          </a:p>
        </p:txBody>
      </p:sp>
      <p:sp>
        <p:nvSpPr>
          <p:cNvPr id="3" name="Content Placeholder 2">
            <a:extLst>
              <a:ext uri="{FF2B5EF4-FFF2-40B4-BE49-F238E27FC236}">
                <a16:creationId xmlns:a16="http://schemas.microsoft.com/office/drawing/2014/main" id="{607D608A-3F60-E17A-BA81-EB944F6FDD75}"/>
              </a:ext>
            </a:extLst>
          </p:cNvPr>
          <p:cNvSpPr>
            <a:spLocks noGrp="1"/>
          </p:cNvSpPr>
          <p:nvPr>
            <p:ph idx="1"/>
          </p:nvPr>
        </p:nvSpPr>
        <p:spPr/>
        <p:txBody>
          <a:bodyPr>
            <a:normAutofit fontScale="92500"/>
          </a:bodyPr>
          <a:lstStyle/>
          <a:p>
            <a:pPr indent="0">
              <a:lnSpc>
                <a:spcPct val="107000"/>
              </a:lnSpc>
              <a:spcAft>
                <a:spcPts val="800"/>
              </a:spcAft>
              <a:buNone/>
            </a:pPr>
            <a:r>
              <a:rPr lang="en-GB" dirty="0">
                <a:effectLst/>
                <a:latin typeface="Calibri" panose="020F0502020204030204" pitchFamily="34" charset="0"/>
                <a:ea typeface="Calibri" panose="020F0502020204030204" pitchFamily="34" charset="0"/>
                <a:cs typeface="Times New Roman" panose="02020603050405020304" pitchFamily="18" charset="0"/>
              </a:rPr>
              <a:t>Since Thursday morning Last [a Native American] Young Lad about fourteen years of age, having black hair cut short about equal to his neck in length, with a hole cut through each ear about half an inch long, strayed or deserted from Glasgow, when he left his house he was bare </a:t>
            </a:r>
            <a:r>
              <a:rPr lang="en-GB" dirty="0" err="1">
                <a:effectLst/>
                <a:latin typeface="Calibri" panose="020F0502020204030204" pitchFamily="34" charset="0"/>
                <a:ea typeface="Calibri" panose="020F0502020204030204" pitchFamily="34" charset="0"/>
                <a:cs typeface="Times New Roman" panose="02020603050405020304" pitchFamily="18" charset="0"/>
              </a:rPr>
              <a:t>leg’d</a:t>
            </a:r>
            <a:r>
              <a:rPr lang="en-GB" dirty="0">
                <a:effectLst/>
                <a:latin typeface="Calibri" panose="020F0502020204030204" pitchFamily="34" charset="0"/>
                <a:ea typeface="Calibri" panose="020F0502020204030204" pitchFamily="34" charset="0"/>
                <a:cs typeface="Times New Roman" panose="02020603050405020304" pitchFamily="18" charset="0"/>
              </a:rPr>
              <a:t> and bare footed, a farmers hat on his head, a coarse very dark coat or frock, his vest of </a:t>
            </a:r>
            <a:r>
              <a:rPr lang="en-GB" dirty="0" err="1">
                <a:effectLst/>
                <a:latin typeface="Calibri" panose="020F0502020204030204" pitchFamily="34" charset="0"/>
                <a:ea typeface="Calibri" panose="020F0502020204030204" pitchFamily="34" charset="0"/>
                <a:cs typeface="Times New Roman" panose="02020603050405020304" pitchFamily="18" charset="0"/>
              </a:rPr>
              <a:t>cloath</a:t>
            </a:r>
            <a:r>
              <a:rPr lang="en-GB" dirty="0">
                <a:effectLst/>
                <a:latin typeface="Calibri" panose="020F0502020204030204" pitchFamily="34" charset="0"/>
                <a:ea typeface="Calibri" panose="020F0502020204030204" pitchFamily="34" charset="0"/>
                <a:cs typeface="Times New Roman" panose="02020603050405020304" pitchFamily="18" charset="0"/>
              </a:rPr>
              <a:t> chocolate colour, and blew </a:t>
            </a:r>
            <a:r>
              <a:rPr lang="en-GB" dirty="0" err="1">
                <a:effectLst/>
                <a:latin typeface="Calibri" panose="020F0502020204030204" pitchFamily="34" charset="0"/>
                <a:ea typeface="Calibri" panose="020F0502020204030204" pitchFamily="34" charset="0"/>
                <a:cs typeface="Times New Roman" panose="02020603050405020304" pitchFamily="18" charset="0"/>
              </a:rPr>
              <a:t>gray</a:t>
            </a:r>
            <a:r>
              <a:rPr lang="en-GB" dirty="0">
                <a:effectLst/>
                <a:latin typeface="Calibri" panose="020F0502020204030204" pitchFamily="34" charset="0"/>
                <a:ea typeface="Calibri" panose="020F0502020204030204" pitchFamily="34" charset="0"/>
                <a:cs typeface="Times New Roman" panose="02020603050405020304" pitchFamily="18" charset="0"/>
              </a:rPr>
              <a:t> [trousers], one of his eyelashes quite white and the other black. It [is requested] that whoever sees him may secure him, and send notice to the Printer of this paper, who will get them a proper reward, and payment for their trouble, the lad can scarce speak a word of English, and a little French </a:t>
            </a:r>
            <a:r>
              <a:rPr lang="en-GB" dirty="0" err="1">
                <a:effectLst/>
                <a:latin typeface="Calibri" panose="020F0502020204030204" pitchFamily="34" charset="0"/>
                <a:ea typeface="Calibri" panose="020F0502020204030204" pitchFamily="34" charset="0"/>
                <a:cs typeface="Times New Roman" panose="02020603050405020304" pitchFamily="18" charset="0"/>
              </a:rPr>
              <a:t>tho</a:t>
            </a:r>
            <a:r>
              <a:rPr lang="en-GB" dirty="0">
                <a:effectLst/>
                <a:latin typeface="Calibri" panose="020F0502020204030204" pitchFamily="34" charset="0"/>
                <a:ea typeface="Calibri" panose="020F0502020204030204" pitchFamily="34" charset="0"/>
                <a:cs typeface="Times New Roman" panose="02020603050405020304" pitchFamily="18" charset="0"/>
              </a:rPr>
              <a:t>’ not good.</a:t>
            </a:r>
          </a:p>
        </p:txBody>
      </p:sp>
      <p:sp>
        <p:nvSpPr>
          <p:cNvPr id="4" name="Rectangle 3">
            <a:extLst>
              <a:ext uri="{FF2B5EF4-FFF2-40B4-BE49-F238E27FC236}">
                <a16:creationId xmlns:a16="http://schemas.microsoft.com/office/drawing/2014/main" id="{E539472C-16AA-0B9C-D60F-D6B88E3357A4}"/>
              </a:ext>
            </a:extLst>
          </p:cNvPr>
          <p:cNvSpPr/>
          <p:nvPr/>
        </p:nvSpPr>
        <p:spPr>
          <a:xfrm>
            <a:off x="-2459" y="-2459"/>
            <a:ext cx="409421" cy="686045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456356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5321E-2416-CD3D-5F18-CB05B3BC55D7}"/>
              </a:ext>
            </a:extLst>
          </p:cNvPr>
          <p:cNvSpPr>
            <a:spLocks noGrp="1"/>
          </p:cNvSpPr>
          <p:nvPr>
            <p:ph type="ctrTitle"/>
          </p:nvPr>
        </p:nvSpPr>
        <p:spPr>
          <a:xfrm>
            <a:off x="1524000" y="297415"/>
            <a:ext cx="9144000" cy="1320377"/>
          </a:xfrm>
        </p:spPr>
        <p:txBody>
          <a:bodyPr>
            <a:normAutofit/>
          </a:bodyPr>
          <a:lstStyle/>
          <a:p>
            <a:r>
              <a:rPr lang="en-GB" sz="7200" dirty="0"/>
              <a:t>Modern Day Slavery</a:t>
            </a:r>
          </a:p>
        </p:txBody>
      </p:sp>
      <p:sp>
        <p:nvSpPr>
          <p:cNvPr id="4" name="Rectangle 3">
            <a:extLst>
              <a:ext uri="{FF2B5EF4-FFF2-40B4-BE49-F238E27FC236}">
                <a16:creationId xmlns:a16="http://schemas.microsoft.com/office/drawing/2014/main" id="{75057E31-A8E0-A0C3-6398-EAB113586870}"/>
              </a:ext>
            </a:extLst>
          </p:cNvPr>
          <p:cNvSpPr/>
          <p:nvPr/>
        </p:nvSpPr>
        <p:spPr>
          <a:xfrm>
            <a:off x="-2459" y="-2459"/>
            <a:ext cx="409421" cy="6860459"/>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Beveled 9">
            <a:extLst>
              <a:ext uri="{FF2B5EF4-FFF2-40B4-BE49-F238E27FC236}">
                <a16:creationId xmlns:a16="http://schemas.microsoft.com/office/drawing/2014/main" id="{5DEA886D-DE02-C608-2096-8ED9650BFCA5}"/>
              </a:ext>
            </a:extLst>
          </p:cNvPr>
          <p:cNvSpPr/>
          <p:nvPr/>
        </p:nvSpPr>
        <p:spPr>
          <a:xfrm>
            <a:off x="4787174" y="2360547"/>
            <a:ext cx="2617651" cy="2134445"/>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600" dirty="0"/>
              <a:t>How do people become enslaved?</a:t>
            </a:r>
          </a:p>
        </p:txBody>
      </p:sp>
      <p:sp>
        <p:nvSpPr>
          <p:cNvPr id="11" name="Rectangle: Beveled 10">
            <a:extLst>
              <a:ext uri="{FF2B5EF4-FFF2-40B4-BE49-F238E27FC236}">
                <a16:creationId xmlns:a16="http://schemas.microsoft.com/office/drawing/2014/main" id="{DE00A297-25BB-0EE1-6649-4E9CDDD4D74B}"/>
              </a:ext>
            </a:extLst>
          </p:cNvPr>
          <p:cNvSpPr/>
          <p:nvPr/>
        </p:nvSpPr>
        <p:spPr>
          <a:xfrm>
            <a:off x="7919806" y="2360546"/>
            <a:ext cx="2617651" cy="2134445"/>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Why does slavery exist?</a:t>
            </a:r>
          </a:p>
        </p:txBody>
      </p:sp>
      <p:sp>
        <p:nvSpPr>
          <p:cNvPr id="12" name="Rectangle: Beveled 11">
            <a:extLst>
              <a:ext uri="{FF2B5EF4-FFF2-40B4-BE49-F238E27FC236}">
                <a16:creationId xmlns:a16="http://schemas.microsoft.com/office/drawing/2014/main" id="{0260FF96-7140-A6DA-07E4-E1314C4A5A1E}"/>
              </a:ext>
            </a:extLst>
          </p:cNvPr>
          <p:cNvSpPr/>
          <p:nvPr/>
        </p:nvSpPr>
        <p:spPr>
          <a:xfrm>
            <a:off x="4787175" y="4668413"/>
            <a:ext cx="2617651" cy="2134445"/>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When and where did slavery occur in the past?</a:t>
            </a:r>
          </a:p>
        </p:txBody>
      </p:sp>
      <p:sp>
        <p:nvSpPr>
          <p:cNvPr id="13" name="Rectangle: Beveled 12">
            <a:extLst>
              <a:ext uri="{FF2B5EF4-FFF2-40B4-BE49-F238E27FC236}">
                <a16:creationId xmlns:a16="http://schemas.microsoft.com/office/drawing/2014/main" id="{0E99D311-E32E-F564-9DF0-9BDF46A5C2EB}"/>
              </a:ext>
            </a:extLst>
          </p:cNvPr>
          <p:cNvSpPr/>
          <p:nvPr/>
        </p:nvSpPr>
        <p:spPr>
          <a:xfrm>
            <a:off x="7919806" y="4668413"/>
            <a:ext cx="2617651" cy="2134445"/>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Where does slavery occur in the present day?</a:t>
            </a:r>
          </a:p>
        </p:txBody>
      </p:sp>
      <p:sp>
        <p:nvSpPr>
          <p:cNvPr id="14" name="Rectangle: Beveled 13">
            <a:extLst>
              <a:ext uri="{FF2B5EF4-FFF2-40B4-BE49-F238E27FC236}">
                <a16:creationId xmlns:a16="http://schemas.microsoft.com/office/drawing/2014/main" id="{6900AC2A-3077-3053-8B73-67F662EB81D3}"/>
              </a:ext>
            </a:extLst>
          </p:cNvPr>
          <p:cNvSpPr/>
          <p:nvPr/>
        </p:nvSpPr>
        <p:spPr>
          <a:xfrm>
            <a:off x="1654542" y="2360545"/>
            <a:ext cx="2617651" cy="2134445"/>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What is slavery?</a:t>
            </a:r>
          </a:p>
        </p:txBody>
      </p:sp>
      <p:sp>
        <p:nvSpPr>
          <p:cNvPr id="15" name="Rectangle: Beveled 14">
            <a:extLst>
              <a:ext uri="{FF2B5EF4-FFF2-40B4-BE49-F238E27FC236}">
                <a16:creationId xmlns:a16="http://schemas.microsoft.com/office/drawing/2014/main" id="{B3CAF75C-53B9-3B0D-F592-FA6BFE95E21D}"/>
              </a:ext>
            </a:extLst>
          </p:cNvPr>
          <p:cNvSpPr/>
          <p:nvPr/>
        </p:nvSpPr>
        <p:spPr>
          <a:xfrm>
            <a:off x="1654542" y="4668412"/>
            <a:ext cx="2617651" cy="2134445"/>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What are the different types of slavery?</a:t>
            </a:r>
          </a:p>
        </p:txBody>
      </p:sp>
      <p:sp>
        <p:nvSpPr>
          <p:cNvPr id="16" name="Rectangle: Beveled 15">
            <a:extLst>
              <a:ext uri="{FF2B5EF4-FFF2-40B4-BE49-F238E27FC236}">
                <a16:creationId xmlns:a16="http://schemas.microsoft.com/office/drawing/2014/main" id="{F0CA9E9E-577F-36F2-A8B7-97628EDD0351}"/>
              </a:ext>
            </a:extLst>
          </p:cNvPr>
          <p:cNvSpPr/>
          <p:nvPr/>
        </p:nvSpPr>
        <p:spPr>
          <a:xfrm>
            <a:off x="4787174" y="2361777"/>
            <a:ext cx="2617651" cy="2134445"/>
          </a:xfrm>
          <a:prstGeom prst="bevel">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2600" dirty="0">
                <a:solidFill>
                  <a:schemeClr val="bg1">
                    <a:lumMod val="65000"/>
                  </a:schemeClr>
                </a:solidFill>
              </a:rPr>
              <a:t>How do people become enslaved?</a:t>
            </a:r>
          </a:p>
        </p:txBody>
      </p:sp>
      <p:sp>
        <p:nvSpPr>
          <p:cNvPr id="17" name="Rectangle: Beveled 16">
            <a:extLst>
              <a:ext uri="{FF2B5EF4-FFF2-40B4-BE49-F238E27FC236}">
                <a16:creationId xmlns:a16="http://schemas.microsoft.com/office/drawing/2014/main" id="{45ECCA0E-0D41-1275-00FA-1E998E217D0E}"/>
              </a:ext>
            </a:extLst>
          </p:cNvPr>
          <p:cNvSpPr/>
          <p:nvPr/>
        </p:nvSpPr>
        <p:spPr>
          <a:xfrm>
            <a:off x="7919806" y="2361776"/>
            <a:ext cx="2617651" cy="2134445"/>
          </a:xfrm>
          <a:prstGeom prst="bevel">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2800" dirty="0">
                <a:solidFill>
                  <a:schemeClr val="bg1">
                    <a:lumMod val="65000"/>
                  </a:schemeClr>
                </a:solidFill>
              </a:rPr>
              <a:t>Why does slavery exist?</a:t>
            </a:r>
          </a:p>
        </p:txBody>
      </p:sp>
      <p:sp>
        <p:nvSpPr>
          <p:cNvPr id="18" name="Rectangle: Beveled 17">
            <a:extLst>
              <a:ext uri="{FF2B5EF4-FFF2-40B4-BE49-F238E27FC236}">
                <a16:creationId xmlns:a16="http://schemas.microsoft.com/office/drawing/2014/main" id="{E19DFFB0-C084-A8CB-1BF4-BA781E509D16}"/>
              </a:ext>
            </a:extLst>
          </p:cNvPr>
          <p:cNvSpPr/>
          <p:nvPr/>
        </p:nvSpPr>
        <p:spPr>
          <a:xfrm>
            <a:off x="4787175" y="4669643"/>
            <a:ext cx="2617651" cy="2134445"/>
          </a:xfrm>
          <a:prstGeom prst="bevel">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2400" dirty="0">
                <a:solidFill>
                  <a:schemeClr val="bg1">
                    <a:lumMod val="65000"/>
                  </a:schemeClr>
                </a:solidFill>
              </a:rPr>
              <a:t>When and where did slavery occur in the past?</a:t>
            </a:r>
          </a:p>
        </p:txBody>
      </p:sp>
      <p:sp>
        <p:nvSpPr>
          <p:cNvPr id="19" name="Rectangle: Beveled 18">
            <a:extLst>
              <a:ext uri="{FF2B5EF4-FFF2-40B4-BE49-F238E27FC236}">
                <a16:creationId xmlns:a16="http://schemas.microsoft.com/office/drawing/2014/main" id="{04ECC9DE-2B53-4E81-385B-D8231A58A99E}"/>
              </a:ext>
            </a:extLst>
          </p:cNvPr>
          <p:cNvSpPr/>
          <p:nvPr/>
        </p:nvSpPr>
        <p:spPr>
          <a:xfrm>
            <a:off x="7919806" y="4669643"/>
            <a:ext cx="2617651" cy="2134445"/>
          </a:xfrm>
          <a:prstGeom prst="bevel">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2400" dirty="0">
                <a:solidFill>
                  <a:schemeClr val="bg1">
                    <a:lumMod val="65000"/>
                  </a:schemeClr>
                </a:solidFill>
              </a:rPr>
              <a:t>Where does slavery occur in the present day?</a:t>
            </a:r>
          </a:p>
        </p:txBody>
      </p:sp>
      <p:sp>
        <p:nvSpPr>
          <p:cNvPr id="20" name="Rectangle: Beveled 19">
            <a:extLst>
              <a:ext uri="{FF2B5EF4-FFF2-40B4-BE49-F238E27FC236}">
                <a16:creationId xmlns:a16="http://schemas.microsoft.com/office/drawing/2014/main" id="{1D3BDEDA-5196-337B-894E-912CE93A8A4A}"/>
              </a:ext>
            </a:extLst>
          </p:cNvPr>
          <p:cNvSpPr/>
          <p:nvPr/>
        </p:nvSpPr>
        <p:spPr>
          <a:xfrm>
            <a:off x="1654542" y="2361775"/>
            <a:ext cx="2617651" cy="2134445"/>
          </a:xfrm>
          <a:prstGeom prst="bevel">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3200" dirty="0">
                <a:solidFill>
                  <a:schemeClr val="bg1">
                    <a:lumMod val="65000"/>
                  </a:schemeClr>
                </a:solidFill>
              </a:rPr>
              <a:t>What is slavery?</a:t>
            </a:r>
          </a:p>
        </p:txBody>
      </p:sp>
      <p:sp>
        <p:nvSpPr>
          <p:cNvPr id="21" name="Rectangle: Beveled 20">
            <a:extLst>
              <a:ext uri="{FF2B5EF4-FFF2-40B4-BE49-F238E27FC236}">
                <a16:creationId xmlns:a16="http://schemas.microsoft.com/office/drawing/2014/main" id="{40E48D07-6423-1649-E6FD-918DE8D425EC}"/>
              </a:ext>
            </a:extLst>
          </p:cNvPr>
          <p:cNvSpPr/>
          <p:nvPr/>
        </p:nvSpPr>
        <p:spPr>
          <a:xfrm>
            <a:off x="1654542" y="4669642"/>
            <a:ext cx="2617651" cy="2134445"/>
          </a:xfrm>
          <a:prstGeom prst="bevel">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2400" dirty="0">
                <a:solidFill>
                  <a:schemeClr val="bg1">
                    <a:lumMod val="65000"/>
                  </a:schemeClr>
                </a:solidFill>
              </a:rPr>
              <a:t>What are the different types of slavery?</a:t>
            </a:r>
          </a:p>
        </p:txBody>
      </p:sp>
    </p:spTree>
    <p:extLst>
      <p:ext uri="{BB962C8B-B14F-4D97-AF65-F5344CB8AC3E}">
        <p14:creationId xmlns:p14="http://schemas.microsoft.com/office/powerpoint/2010/main" val="3232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21"/>
                                        </p:tgtEl>
                                      </p:cBhvr>
                                    </p:animEffect>
                                    <p:set>
                                      <p:cBhvr>
                                        <p:cTn id="10" dur="1" fill="hold">
                                          <p:stCondLst>
                                            <p:cond delay="499"/>
                                          </p:stCondLst>
                                        </p:cTn>
                                        <p:tgtEl>
                                          <p:spTgt spid="21"/>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16"/>
                                        </p:tgtEl>
                                      </p:cBhvr>
                                    </p:animEffect>
                                    <p:set>
                                      <p:cBhvr>
                                        <p:cTn id="13" dur="1" fill="hold">
                                          <p:stCondLst>
                                            <p:cond delay="499"/>
                                          </p:stCondLst>
                                        </p:cTn>
                                        <p:tgtEl>
                                          <p:spTgt spid="16"/>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17"/>
                                        </p:tgtEl>
                                      </p:cBhvr>
                                    </p:animEffect>
                                    <p:set>
                                      <p:cBhvr>
                                        <p:cTn id="16" dur="1" fill="hold">
                                          <p:stCondLst>
                                            <p:cond delay="499"/>
                                          </p:stCondLst>
                                        </p:cTn>
                                        <p:tgtEl>
                                          <p:spTgt spid="17"/>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19"/>
                                        </p:tgtEl>
                                      </p:cBhvr>
                                    </p:animEffect>
                                    <p:set>
                                      <p:cBhvr>
                                        <p:cTn id="19"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9" grpId="0" animBg="1"/>
      <p:bldP spid="20" grpId="0" animBg="1"/>
      <p:bldP spid="21"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81530-1353-461E-54D2-9E0949E8C971}"/>
              </a:ext>
            </a:extLst>
          </p:cNvPr>
          <p:cNvSpPr>
            <a:spLocks noGrp="1"/>
          </p:cNvSpPr>
          <p:nvPr>
            <p:ph type="title"/>
          </p:nvPr>
        </p:nvSpPr>
        <p:spPr/>
        <p:txBody>
          <a:bodyPr>
            <a:normAutofit/>
          </a:bodyPr>
          <a:lstStyle/>
          <a:p>
            <a:pPr lvl="0">
              <a:lnSpc>
                <a:spcPct val="107000"/>
              </a:lnSpc>
              <a:spcAft>
                <a:spcPts val="800"/>
              </a:spcAft>
            </a:pPr>
            <a:r>
              <a:rPr lang="en-GB" sz="3600" i="1" dirty="0">
                <a:effectLst/>
                <a:latin typeface="Calibri" panose="020F0502020204030204" pitchFamily="34" charset="0"/>
                <a:ea typeface="Calibri" panose="020F0502020204030204" pitchFamily="34" charset="0"/>
                <a:cs typeface="Times New Roman" panose="02020603050405020304" pitchFamily="18" charset="0"/>
              </a:rPr>
              <a:t>Edinburgh Evening Courant</a:t>
            </a:r>
            <a:r>
              <a:rPr lang="en-GB" sz="3600" dirty="0">
                <a:effectLst/>
                <a:latin typeface="Calibri" panose="020F0502020204030204" pitchFamily="34" charset="0"/>
                <a:ea typeface="Calibri" panose="020F0502020204030204" pitchFamily="34" charset="0"/>
                <a:cs typeface="Times New Roman" panose="02020603050405020304" pitchFamily="18" charset="0"/>
              </a:rPr>
              <a:t>, 14 September 1765 </a:t>
            </a:r>
          </a:p>
        </p:txBody>
      </p:sp>
      <p:sp>
        <p:nvSpPr>
          <p:cNvPr id="3" name="Content Placeholder 2">
            <a:extLst>
              <a:ext uri="{FF2B5EF4-FFF2-40B4-BE49-F238E27FC236}">
                <a16:creationId xmlns:a16="http://schemas.microsoft.com/office/drawing/2014/main" id="{77A0E744-ED21-7AFA-DDB8-B93E90641370}"/>
              </a:ext>
            </a:extLst>
          </p:cNvPr>
          <p:cNvSpPr>
            <a:spLocks noGrp="1"/>
          </p:cNvSpPr>
          <p:nvPr>
            <p:ph idx="1"/>
          </p:nvPr>
        </p:nvSpPr>
        <p:spPr/>
        <p:txBody>
          <a:bodyPr>
            <a:normAutofit fontScale="92500" lnSpcReduction="10000"/>
          </a:bodyPr>
          <a:lstStyle/>
          <a:p>
            <a:pPr indent="0">
              <a:lnSpc>
                <a:spcPct val="107000"/>
              </a:lnSpc>
              <a:spcAft>
                <a:spcPts val="800"/>
              </a:spcAft>
              <a:buNone/>
            </a:pPr>
            <a:r>
              <a:rPr lang="en-GB" dirty="0">
                <a:effectLst/>
                <a:latin typeface="Calibri" panose="020F0502020204030204" pitchFamily="34" charset="0"/>
                <a:ea typeface="Calibri" panose="020F0502020204030204" pitchFamily="34" charset="0"/>
                <a:cs typeface="Times New Roman" panose="02020603050405020304" pitchFamily="18" charset="0"/>
              </a:rPr>
              <a:t>A MIXED RACE BOY… with only a short grey coat, vest and breeches of the same colour, without shoes or stockings. The name he went under was Sam, but same time names himself Donald; he has a squeaking voice; made his [escape] from </a:t>
            </a:r>
            <a:r>
              <a:rPr lang="en-GB" dirty="0" err="1">
                <a:effectLst/>
                <a:latin typeface="Calibri" panose="020F0502020204030204" pitchFamily="34" charset="0"/>
                <a:ea typeface="Calibri" panose="020F0502020204030204" pitchFamily="34" charset="0"/>
                <a:cs typeface="Times New Roman" panose="02020603050405020304" pitchFamily="18" charset="0"/>
              </a:rPr>
              <a:t>Balnaguard</a:t>
            </a:r>
            <a:r>
              <a:rPr lang="en-GB" dirty="0">
                <a:effectLst/>
                <a:latin typeface="Calibri" panose="020F0502020204030204" pitchFamily="34" charset="0"/>
                <a:ea typeface="Calibri" panose="020F0502020204030204" pitchFamily="34" charset="0"/>
                <a:cs typeface="Times New Roman" panose="02020603050405020304" pitchFamily="18" charset="0"/>
              </a:rPr>
              <a:t> on </a:t>
            </a:r>
            <a:r>
              <a:rPr lang="en-GB" dirty="0" err="1">
                <a:effectLst/>
                <a:latin typeface="Calibri" panose="020F0502020204030204" pitchFamily="34" charset="0"/>
                <a:ea typeface="Calibri" panose="020F0502020204030204" pitchFamily="34" charset="0"/>
                <a:cs typeface="Times New Roman" panose="02020603050405020304" pitchFamily="18" charset="0"/>
              </a:rPr>
              <a:t>Atholle</a:t>
            </a:r>
            <a:r>
              <a:rPr lang="en-GB" dirty="0">
                <a:effectLst/>
                <a:latin typeface="Calibri" panose="020F0502020204030204" pitchFamily="34" charset="0"/>
                <a:ea typeface="Calibri" panose="020F0502020204030204" pitchFamily="34" charset="0"/>
                <a:cs typeface="Times New Roman" panose="02020603050405020304" pitchFamily="18" charset="0"/>
              </a:rPr>
              <a:t>, Wednesday the 11</a:t>
            </a:r>
            <a:r>
              <a:rPr lang="en-GB"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GB" dirty="0">
                <a:effectLst/>
                <a:latin typeface="Calibri" panose="020F0502020204030204" pitchFamily="34" charset="0"/>
                <a:ea typeface="Calibri" panose="020F0502020204030204" pitchFamily="34" charset="0"/>
                <a:cs typeface="Times New Roman" panose="02020603050405020304" pitchFamily="18" charset="0"/>
              </a:rPr>
              <a:t> September, in the afternoon and was seen on his way to Perth, above eight miles above that place, Thursday the 12</a:t>
            </a:r>
            <a:r>
              <a:rPr lang="en-GB"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GB" dirty="0">
                <a:effectLst/>
                <a:latin typeface="Calibri" panose="020F0502020204030204" pitchFamily="34" charset="0"/>
                <a:ea typeface="Calibri" panose="020F0502020204030204" pitchFamily="34" charset="0"/>
                <a:cs typeface="Times New Roman" panose="02020603050405020304" pitchFamily="18" charset="0"/>
              </a:rPr>
              <a:t>. Therefore any person apprehending the said BOY shall be sufficiently rewarded and may write to Patrick Stewart senior merchant in Perth or to the proprietor Charles Robertson of </a:t>
            </a:r>
            <a:r>
              <a:rPr lang="en-GB" dirty="0" err="1">
                <a:effectLst/>
                <a:latin typeface="Calibri" panose="020F0502020204030204" pitchFamily="34" charset="0"/>
                <a:ea typeface="Calibri" panose="020F0502020204030204" pitchFamily="34" charset="0"/>
                <a:cs typeface="Times New Roman" panose="02020603050405020304" pitchFamily="18" charset="0"/>
              </a:rPr>
              <a:t>Balnaguard</a:t>
            </a:r>
            <a:r>
              <a:rPr lang="en-GB" dirty="0">
                <a:effectLst/>
                <a:latin typeface="Calibri" panose="020F0502020204030204" pitchFamily="34" charset="0"/>
                <a:ea typeface="Calibri" panose="020F0502020204030204" pitchFamily="34" charset="0"/>
                <a:cs typeface="Times New Roman" panose="02020603050405020304" pitchFamily="18" charset="0"/>
              </a:rPr>
              <a:t>. Which advertisement is ordered to be published in the Newspapers. All Shipmasters are desired not to carry the boy abroad; if found they may expect to be prosecuted.</a:t>
            </a:r>
          </a:p>
        </p:txBody>
      </p:sp>
      <p:sp>
        <p:nvSpPr>
          <p:cNvPr id="4" name="Rectangle 3">
            <a:extLst>
              <a:ext uri="{FF2B5EF4-FFF2-40B4-BE49-F238E27FC236}">
                <a16:creationId xmlns:a16="http://schemas.microsoft.com/office/drawing/2014/main" id="{C3E8BF37-9636-309A-F28D-B217F5A49B86}"/>
              </a:ext>
            </a:extLst>
          </p:cNvPr>
          <p:cNvSpPr/>
          <p:nvPr/>
        </p:nvSpPr>
        <p:spPr>
          <a:xfrm>
            <a:off x="-2459" y="-2459"/>
            <a:ext cx="409421" cy="686045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1900888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A5215-BC74-2485-1E77-65F3BCAB2A59}"/>
              </a:ext>
            </a:extLst>
          </p:cNvPr>
          <p:cNvSpPr>
            <a:spLocks noGrp="1"/>
          </p:cNvSpPr>
          <p:nvPr>
            <p:ph type="title"/>
          </p:nvPr>
        </p:nvSpPr>
        <p:spPr/>
        <p:txBody>
          <a:bodyPr>
            <a:normAutofit/>
          </a:bodyPr>
          <a:lstStyle/>
          <a:p>
            <a:r>
              <a:rPr lang="en-GB" sz="3600" i="1" dirty="0">
                <a:effectLst/>
                <a:latin typeface="Calibri" panose="020F0502020204030204" pitchFamily="34" charset="0"/>
                <a:ea typeface="Calibri" panose="020F0502020204030204" pitchFamily="34" charset="0"/>
                <a:cs typeface="Times New Roman" panose="02020603050405020304" pitchFamily="18" charset="0"/>
              </a:rPr>
              <a:t>Edinburgh Advertiser</a:t>
            </a:r>
            <a:r>
              <a:rPr lang="en-GB" sz="3600" dirty="0">
                <a:effectLst/>
                <a:latin typeface="Calibri" panose="020F0502020204030204" pitchFamily="34" charset="0"/>
                <a:ea typeface="Calibri" panose="020F0502020204030204" pitchFamily="34" charset="0"/>
                <a:cs typeface="Times New Roman" panose="02020603050405020304" pitchFamily="18" charset="0"/>
              </a:rPr>
              <a:t>, 15 September 1769</a:t>
            </a:r>
            <a:endParaRPr lang="en-GB" sz="7200" dirty="0"/>
          </a:p>
        </p:txBody>
      </p:sp>
      <p:sp>
        <p:nvSpPr>
          <p:cNvPr id="3" name="Content Placeholder 2">
            <a:extLst>
              <a:ext uri="{FF2B5EF4-FFF2-40B4-BE49-F238E27FC236}">
                <a16:creationId xmlns:a16="http://schemas.microsoft.com/office/drawing/2014/main" id="{ABB25656-5251-4314-06A6-D9F9DC8BBA20}"/>
              </a:ext>
            </a:extLst>
          </p:cNvPr>
          <p:cNvSpPr>
            <a:spLocks noGrp="1"/>
          </p:cNvSpPr>
          <p:nvPr>
            <p:ph idx="1"/>
          </p:nvPr>
        </p:nvSpPr>
        <p:spPr/>
        <p:txBody>
          <a:bodyPr>
            <a:normAutofit/>
          </a:bodyPr>
          <a:lstStyle/>
          <a:p>
            <a:pPr marL="0" indent="0">
              <a:buNone/>
            </a:pPr>
            <a:r>
              <a:rPr lang="en-GB" dirty="0">
                <a:effectLst/>
                <a:latin typeface="Calibri" panose="020F0502020204030204" pitchFamily="34" charset="0"/>
                <a:ea typeface="Calibri" panose="020F0502020204030204" pitchFamily="34" charset="0"/>
                <a:cs typeface="Times New Roman" panose="02020603050405020304" pitchFamily="18" charset="0"/>
              </a:rPr>
              <a:t>Run Away from his master, upon Monday last, an EAST INDIA BLACK BOY called </a:t>
            </a:r>
            <a:r>
              <a:rPr lang="en-GB" i="1" dirty="0">
                <a:effectLst/>
                <a:latin typeface="Calibri" panose="020F0502020204030204" pitchFamily="34" charset="0"/>
                <a:ea typeface="Calibri" panose="020F0502020204030204" pitchFamily="34" charset="0"/>
                <a:cs typeface="Times New Roman" panose="02020603050405020304" pitchFamily="18" charset="0"/>
              </a:rPr>
              <a:t>MERCURY</a:t>
            </a:r>
            <a:r>
              <a:rPr lang="en-GB" dirty="0">
                <a:effectLst/>
                <a:latin typeface="Calibri" panose="020F0502020204030204" pitchFamily="34" charset="0"/>
                <a:ea typeface="Calibri" panose="020F0502020204030204" pitchFamily="34" charset="0"/>
                <a:cs typeface="Times New Roman" panose="02020603050405020304" pitchFamily="18" charset="0"/>
              </a:rPr>
              <a:t> about 13 years of age, well looked and pretty long featured, with long straight hair; - had on, when he went away, a blue cloth coat, with a red neck of scarlet cloth, and red button holes, and a waistcoat of the same with leather trousers, and stockings. His master will take it as a particular favour, in any person will give notice of him to the Publisher of the Edinburgh Courant; and if any persons shall be found concealing said black boy after this advertisement, they will prosecute in terms of law.</a:t>
            </a:r>
          </a:p>
          <a:p>
            <a:pPr marL="0" indent="0">
              <a:buNone/>
            </a:pPr>
            <a:endParaRPr lang="en-GB" sz="4000" dirty="0"/>
          </a:p>
        </p:txBody>
      </p:sp>
      <p:sp>
        <p:nvSpPr>
          <p:cNvPr id="4" name="Rectangle 3">
            <a:extLst>
              <a:ext uri="{FF2B5EF4-FFF2-40B4-BE49-F238E27FC236}">
                <a16:creationId xmlns:a16="http://schemas.microsoft.com/office/drawing/2014/main" id="{883BABD3-864C-93B4-A47F-E251C8287FE1}"/>
              </a:ext>
            </a:extLst>
          </p:cNvPr>
          <p:cNvSpPr/>
          <p:nvPr/>
        </p:nvSpPr>
        <p:spPr>
          <a:xfrm>
            <a:off x="-2459" y="-2459"/>
            <a:ext cx="409421" cy="686045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6943795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456AD-F745-7666-9886-228EB6A52C43}"/>
              </a:ext>
            </a:extLst>
          </p:cNvPr>
          <p:cNvSpPr>
            <a:spLocks noGrp="1"/>
          </p:cNvSpPr>
          <p:nvPr>
            <p:ph type="title"/>
          </p:nvPr>
        </p:nvSpPr>
        <p:spPr/>
        <p:txBody>
          <a:bodyPr>
            <a:normAutofit/>
          </a:bodyPr>
          <a:lstStyle/>
          <a:p>
            <a:r>
              <a:rPr lang="en-GB" sz="3200" i="1" dirty="0">
                <a:effectLst/>
                <a:latin typeface="Calibri" panose="020F0502020204030204" pitchFamily="34" charset="0"/>
                <a:ea typeface="Calibri" panose="020F0502020204030204" pitchFamily="34" charset="0"/>
                <a:cs typeface="Times New Roman" panose="02020603050405020304" pitchFamily="18" charset="0"/>
              </a:rPr>
              <a:t>Caledonian Mercury</a:t>
            </a:r>
            <a:r>
              <a:rPr lang="en-GB" sz="3200" dirty="0">
                <a:effectLst/>
                <a:latin typeface="Calibri" panose="020F0502020204030204" pitchFamily="34" charset="0"/>
                <a:ea typeface="Calibri" panose="020F0502020204030204" pitchFamily="34" charset="0"/>
                <a:cs typeface="Times New Roman" panose="02020603050405020304" pitchFamily="18" charset="0"/>
              </a:rPr>
              <a:t>, Wednesday 22nd December 1779</a:t>
            </a:r>
            <a:endParaRPr lang="en-GB" sz="6000" dirty="0"/>
          </a:p>
        </p:txBody>
      </p:sp>
      <p:sp>
        <p:nvSpPr>
          <p:cNvPr id="3" name="Content Placeholder 2">
            <a:extLst>
              <a:ext uri="{FF2B5EF4-FFF2-40B4-BE49-F238E27FC236}">
                <a16:creationId xmlns:a16="http://schemas.microsoft.com/office/drawing/2014/main" id="{4AAAE02E-F4D5-DDC5-1092-3F1D89CA0241}"/>
              </a:ext>
            </a:extLst>
          </p:cNvPr>
          <p:cNvSpPr>
            <a:spLocks noGrp="1"/>
          </p:cNvSpPr>
          <p:nvPr>
            <p:ph idx="1"/>
          </p:nvPr>
        </p:nvSpPr>
        <p:spPr>
          <a:xfrm>
            <a:off x="838200" y="1555531"/>
            <a:ext cx="10515600" cy="5090596"/>
          </a:xfrm>
        </p:spPr>
        <p:txBody>
          <a:bodyPr>
            <a:normAutofit fontScale="92500"/>
          </a:bodyPr>
          <a:lstStyle/>
          <a:p>
            <a:pPr indent="0">
              <a:lnSpc>
                <a:spcPct val="107000"/>
              </a:lnSpc>
              <a:spcAft>
                <a:spcPts val="800"/>
              </a:spcAft>
              <a:buNone/>
            </a:pPr>
            <a:r>
              <a:rPr lang="en-GB" sz="2400" dirty="0">
                <a:effectLst/>
                <a:latin typeface="Calibri" panose="020F0502020204030204" pitchFamily="34" charset="0"/>
                <a:ea typeface="Calibri" panose="020F0502020204030204" pitchFamily="34" charset="0"/>
                <a:cs typeface="Times New Roman" panose="02020603050405020304" pitchFamily="18" charset="0"/>
              </a:rPr>
              <a:t>RUN AWAY from his Master at Greenock, on the 22nd of November last, A BLACK LAD, about 15 years of age, a stout healthy fellow, has been several voyages at sea, called NEPTUNE. –When he eloped, he was dressed in a new grey duffle coat and trousers, with a red vest, and plated buckles, but which probably he may have changed. He is an excellent barber, and shaves well, and is supposed to be lurking about Edinburgh or Leith, as he told some of his acquaintances, in passing through Glasgow, that he was going to Dalkeith, and where it is informed he was lately seen. He is under indentures to Mr Roger Stewart merchant in Greenock, for seven years from the 30th January 1778; but as he is [a tricky] fellow, he will [pretend to be] a free man.</a:t>
            </a:r>
          </a:p>
          <a:p>
            <a:pPr indent="0">
              <a:lnSpc>
                <a:spcPct val="107000"/>
              </a:lnSpc>
              <a:spcAft>
                <a:spcPts val="800"/>
              </a:spcAft>
              <a:buNone/>
            </a:pPr>
            <a:r>
              <a:rPr lang="en-GB" sz="2400" dirty="0">
                <a:effectLst/>
                <a:latin typeface="Calibri" panose="020F0502020204030204" pitchFamily="34" charset="0"/>
                <a:ea typeface="Calibri" panose="020F0502020204030204" pitchFamily="34" charset="0"/>
                <a:cs typeface="Times New Roman" panose="02020603050405020304" pitchFamily="18" charset="0"/>
              </a:rPr>
              <a:t>Whoever can give information of the said </a:t>
            </a:r>
            <a:r>
              <a:rPr lang="en-GB" sz="2400" dirty="0" err="1">
                <a:effectLst/>
                <a:latin typeface="Calibri" panose="020F0502020204030204" pitchFamily="34" charset="0"/>
                <a:ea typeface="Calibri" panose="020F0502020204030204" pitchFamily="34" charset="0"/>
                <a:cs typeface="Times New Roman" panose="02020603050405020304" pitchFamily="18" charset="0"/>
              </a:rPr>
              <a:t>Nepture</a:t>
            </a:r>
            <a:r>
              <a:rPr lang="en-GB" sz="2400" dirty="0">
                <a:effectLst/>
                <a:latin typeface="Calibri" panose="020F0502020204030204" pitchFamily="34" charset="0"/>
                <a:ea typeface="Calibri" panose="020F0502020204030204" pitchFamily="34" charset="0"/>
                <a:cs typeface="Times New Roman" panose="02020603050405020304" pitchFamily="18" charset="0"/>
              </a:rPr>
              <a:t>, so as he may be apprehended for the breach of his indentures, will receive TEN GUINEAS of Reward, by applying to Mr Roger Stewart at Greenock, or to John Logan, at Robert </a:t>
            </a:r>
            <a:r>
              <a:rPr lang="en-GB" sz="2400" dirty="0" err="1">
                <a:effectLst/>
                <a:latin typeface="Calibri" panose="020F0502020204030204" pitchFamily="34" charset="0"/>
                <a:ea typeface="Calibri" panose="020F0502020204030204" pitchFamily="34" charset="0"/>
                <a:cs typeface="Times New Roman" panose="02020603050405020304" pitchFamily="18" charset="0"/>
              </a:rPr>
              <a:t>Sym</a:t>
            </a:r>
            <a:r>
              <a:rPr lang="en-GB" sz="2400" dirty="0">
                <a:effectLst/>
                <a:latin typeface="Calibri" panose="020F0502020204030204" pitchFamily="34" charset="0"/>
                <a:ea typeface="Calibri" panose="020F0502020204030204" pitchFamily="34" charset="0"/>
                <a:cs typeface="Times New Roman" panose="02020603050405020304" pitchFamily="18" charset="0"/>
              </a:rPr>
              <a:t> junior’s, writer to the signet.</a:t>
            </a:r>
          </a:p>
          <a:p>
            <a:pPr marL="0" indent="0">
              <a:buNone/>
            </a:pPr>
            <a:endParaRPr lang="en-GB" dirty="0"/>
          </a:p>
        </p:txBody>
      </p:sp>
      <p:sp>
        <p:nvSpPr>
          <p:cNvPr id="4" name="Rectangle 3">
            <a:extLst>
              <a:ext uri="{FF2B5EF4-FFF2-40B4-BE49-F238E27FC236}">
                <a16:creationId xmlns:a16="http://schemas.microsoft.com/office/drawing/2014/main" id="{8A239EE3-E6FC-649B-6604-4EA33B4B036F}"/>
              </a:ext>
            </a:extLst>
          </p:cNvPr>
          <p:cNvSpPr/>
          <p:nvPr/>
        </p:nvSpPr>
        <p:spPr>
          <a:xfrm>
            <a:off x="-2459" y="-2459"/>
            <a:ext cx="409421" cy="686045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30169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0F5DFF-3206-D14D-E120-D5FA272CDDCA}"/>
              </a:ext>
            </a:extLst>
          </p:cNvPr>
          <p:cNvSpPr>
            <a:spLocks noGrp="1"/>
          </p:cNvSpPr>
          <p:nvPr>
            <p:ph idx="1"/>
          </p:nvPr>
        </p:nvSpPr>
        <p:spPr>
          <a:xfrm>
            <a:off x="838200" y="1252101"/>
            <a:ext cx="10515600" cy="4351338"/>
          </a:xfrm>
        </p:spPr>
        <p:txBody>
          <a:bodyPr/>
          <a:lstStyle/>
          <a:p>
            <a:r>
              <a:rPr lang="en-GB" dirty="0"/>
              <a:t>At the same time as African children were being trafficked to Britain to work as unfree servants, free African children were also being sent to Britain by the families of rich Africans.</a:t>
            </a:r>
          </a:p>
          <a:p>
            <a:r>
              <a:rPr lang="en-GB" dirty="0"/>
              <a:t>These individuals were being sent by their parents, who wanted them to learn from British businessmen and tradesmen, so that their children would learn the English language and the customs and traditions of the country.</a:t>
            </a:r>
          </a:p>
          <a:p>
            <a:r>
              <a:rPr lang="en-GB" dirty="0"/>
              <a:t>This was an attempt to integrate their child with English society, so that the family would have a good network of contacts to use for business and grow their own social status and wealth.</a:t>
            </a:r>
          </a:p>
        </p:txBody>
      </p:sp>
      <p:sp>
        <p:nvSpPr>
          <p:cNvPr id="4" name="Rectangle 3">
            <a:extLst>
              <a:ext uri="{FF2B5EF4-FFF2-40B4-BE49-F238E27FC236}">
                <a16:creationId xmlns:a16="http://schemas.microsoft.com/office/drawing/2014/main" id="{5A201E27-0FE2-AE57-4CAF-BD963B76AF58}"/>
              </a:ext>
            </a:extLst>
          </p:cNvPr>
          <p:cNvSpPr/>
          <p:nvPr/>
        </p:nvSpPr>
        <p:spPr>
          <a:xfrm>
            <a:off x="-2459" y="-2459"/>
            <a:ext cx="409421" cy="686045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22470149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49B30-E476-440F-0C2A-D239A4AEDA9E}"/>
              </a:ext>
            </a:extLst>
          </p:cNvPr>
          <p:cNvSpPr>
            <a:spLocks noGrp="1"/>
          </p:cNvSpPr>
          <p:nvPr>
            <p:ph type="title"/>
          </p:nvPr>
        </p:nvSpPr>
        <p:spPr/>
        <p:txBody>
          <a:bodyPr/>
          <a:lstStyle/>
          <a:p>
            <a:r>
              <a:rPr lang="en-GB" dirty="0"/>
              <a:t>Missionaries and Africa</a:t>
            </a:r>
          </a:p>
        </p:txBody>
      </p:sp>
      <p:sp>
        <p:nvSpPr>
          <p:cNvPr id="3" name="Content Placeholder 2">
            <a:extLst>
              <a:ext uri="{FF2B5EF4-FFF2-40B4-BE49-F238E27FC236}">
                <a16:creationId xmlns:a16="http://schemas.microsoft.com/office/drawing/2014/main" id="{5793F63F-28DC-DA9D-8A6F-2AC9E1FDEF1C}"/>
              </a:ext>
            </a:extLst>
          </p:cNvPr>
          <p:cNvSpPr>
            <a:spLocks noGrp="1"/>
          </p:cNvSpPr>
          <p:nvPr>
            <p:ph idx="1"/>
          </p:nvPr>
        </p:nvSpPr>
        <p:spPr>
          <a:xfrm>
            <a:off x="838200" y="1520824"/>
            <a:ext cx="5955804" cy="5048141"/>
          </a:xfrm>
        </p:spPr>
        <p:txBody>
          <a:bodyPr>
            <a:noAutofit/>
          </a:bodyPr>
          <a:lstStyle/>
          <a:p>
            <a:r>
              <a:rPr lang="en-GB" dirty="0"/>
              <a:t>British </a:t>
            </a:r>
            <a:r>
              <a:rPr lang="en-GB" dirty="0">
                <a:solidFill>
                  <a:schemeClr val="accent1"/>
                </a:solidFill>
              </a:rPr>
              <a:t>missionaries </a:t>
            </a:r>
            <a:r>
              <a:rPr lang="en-GB" dirty="0"/>
              <a:t>would travel to Africa to bring the Christian religion to the continent. They hoped they could save Africans by converting them to Christianity.</a:t>
            </a:r>
          </a:p>
          <a:p>
            <a:r>
              <a:rPr lang="en-GB" dirty="0"/>
              <a:t>The British government hoped that converting locals to Christianity would strengthen their ties to Britain.</a:t>
            </a:r>
          </a:p>
        </p:txBody>
      </p:sp>
      <p:sp>
        <p:nvSpPr>
          <p:cNvPr id="5" name="Rectangle 4">
            <a:extLst>
              <a:ext uri="{FF2B5EF4-FFF2-40B4-BE49-F238E27FC236}">
                <a16:creationId xmlns:a16="http://schemas.microsoft.com/office/drawing/2014/main" id="{2A3AA915-A6A1-4BAD-3806-9C0161B6EF8E}"/>
              </a:ext>
            </a:extLst>
          </p:cNvPr>
          <p:cNvSpPr/>
          <p:nvPr/>
        </p:nvSpPr>
        <p:spPr>
          <a:xfrm>
            <a:off x="-2459" y="-2459"/>
            <a:ext cx="409421" cy="686045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a:extLst>
              <a:ext uri="{FF2B5EF4-FFF2-40B4-BE49-F238E27FC236}">
                <a16:creationId xmlns:a16="http://schemas.microsoft.com/office/drawing/2014/main" id="{580E4469-4914-C4F5-C3E1-45B1F1DF6DAE}"/>
              </a:ext>
            </a:extLst>
          </p:cNvPr>
          <p:cNvSpPr txBox="1"/>
          <p:nvPr/>
        </p:nvSpPr>
        <p:spPr>
          <a:xfrm>
            <a:off x="7225242" y="2117994"/>
            <a:ext cx="4695825" cy="1938992"/>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GB" sz="2400" dirty="0"/>
              <a:t>Missionaries are men </a:t>
            </a:r>
            <a:r>
              <a:rPr lang="en-GB" sz="2400" dirty="0">
                <a:solidFill>
                  <a:srgbClr val="FF0000"/>
                </a:solidFill>
              </a:rPr>
              <a:t>and women </a:t>
            </a:r>
            <a:r>
              <a:rPr lang="en-GB" sz="2400" dirty="0"/>
              <a:t>of religion who travel to distant lands to spread the word of their God and convert new people to their religion.</a:t>
            </a:r>
          </a:p>
        </p:txBody>
      </p:sp>
    </p:spTree>
    <p:extLst>
      <p:ext uri="{BB962C8B-B14F-4D97-AF65-F5344CB8AC3E}">
        <p14:creationId xmlns:p14="http://schemas.microsoft.com/office/powerpoint/2010/main" val="3265424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6BB019-2008-94AC-47C7-CCBEFC38B4E0}"/>
              </a:ext>
            </a:extLst>
          </p:cNvPr>
          <p:cNvSpPr>
            <a:spLocks noGrp="1"/>
          </p:cNvSpPr>
          <p:nvPr>
            <p:ph idx="1"/>
          </p:nvPr>
        </p:nvSpPr>
        <p:spPr>
          <a:xfrm>
            <a:off x="838200" y="388884"/>
            <a:ext cx="10515600" cy="5788080"/>
          </a:xfrm>
        </p:spPr>
        <p:txBody>
          <a:bodyPr>
            <a:normAutofit/>
          </a:bodyPr>
          <a:lstStyle/>
          <a:p>
            <a:r>
              <a:rPr lang="en-GB" sz="3200" dirty="0"/>
              <a:t>Some of these missionaries came across small children in what they considered uncivilised conditions.</a:t>
            </a:r>
          </a:p>
          <a:p>
            <a:r>
              <a:rPr lang="en-GB" sz="3200" dirty="0"/>
              <a:t>Some missionaries would ‘free’ the children from their situation and take them back to Scotland, where they thought they could provide a better life for the African children.</a:t>
            </a:r>
          </a:p>
          <a:p>
            <a:r>
              <a:rPr lang="en-GB" sz="3200" dirty="0"/>
              <a:t>Usually this involved buying them from slavers, or sometimes purchasing them directly from their own families.</a:t>
            </a:r>
          </a:p>
          <a:p>
            <a:r>
              <a:rPr lang="en-GB" sz="3200" dirty="0"/>
              <a:t>Many of the children living with their families would have been living a relatively normal life, but their family, being offered a lot of money, would have taken the offer and sold the child.</a:t>
            </a:r>
          </a:p>
        </p:txBody>
      </p:sp>
      <p:sp>
        <p:nvSpPr>
          <p:cNvPr id="4" name="Rectangle 3">
            <a:extLst>
              <a:ext uri="{FF2B5EF4-FFF2-40B4-BE49-F238E27FC236}">
                <a16:creationId xmlns:a16="http://schemas.microsoft.com/office/drawing/2014/main" id="{EB87EB32-6746-127B-0EF6-A4203C4F6403}"/>
              </a:ext>
            </a:extLst>
          </p:cNvPr>
          <p:cNvSpPr/>
          <p:nvPr/>
        </p:nvSpPr>
        <p:spPr>
          <a:xfrm>
            <a:off x="-2459" y="-2459"/>
            <a:ext cx="409421" cy="686045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290815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49B30-E476-440F-0C2A-D239A4AEDA9E}"/>
              </a:ext>
            </a:extLst>
          </p:cNvPr>
          <p:cNvSpPr>
            <a:spLocks noGrp="1"/>
          </p:cNvSpPr>
          <p:nvPr>
            <p:ph type="title"/>
          </p:nvPr>
        </p:nvSpPr>
        <p:spPr/>
        <p:txBody>
          <a:bodyPr/>
          <a:lstStyle/>
          <a:p>
            <a:r>
              <a:rPr lang="en-GB" dirty="0"/>
              <a:t>David Livingstone</a:t>
            </a:r>
          </a:p>
        </p:txBody>
      </p:sp>
      <p:sp>
        <p:nvSpPr>
          <p:cNvPr id="3" name="Content Placeholder 2">
            <a:extLst>
              <a:ext uri="{FF2B5EF4-FFF2-40B4-BE49-F238E27FC236}">
                <a16:creationId xmlns:a16="http://schemas.microsoft.com/office/drawing/2014/main" id="{5793F63F-28DC-DA9D-8A6F-2AC9E1FDEF1C}"/>
              </a:ext>
            </a:extLst>
          </p:cNvPr>
          <p:cNvSpPr>
            <a:spLocks noGrp="1"/>
          </p:cNvSpPr>
          <p:nvPr>
            <p:ph idx="1"/>
          </p:nvPr>
        </p:nvSpPr>
        <p:spPr>
          <a:xfrm>
            <a:off x="838200" y="1520824"/>
            <a:ext cx="5955804" cy="5048141"/>
          </a:xfrm>
        </p:spPr>
        <p:txBody>
          <a:bodyPr>
            <a:noAutofit/>
          </a:bodyPr>
          <a:lstStyle/>
          <a:p>
            <a:r>
              <a:rPr lang="en-GB" dirty="0"/>
              <a:t>One of Scotland’s most famous missionaries is David Livingstone.</a:t>
            </a:r>
          </a:p>
          <a:p>
            <a:r>
              <a:rPr lang="en-GB" dirty="0"/>
              <a:t>Born in 1813 in Blantyre, Livingstone would be celebrated as one of Europe’s greatest explorers, as he spent long periods uncovering Africa for Britain.</a:t>
            </a:r>
          </a:p>
          <a:p>
            <a:r>
              <a:rPr lang="en-GB" dirty="0">
                <a:hlinkClick r:id="rId3"/>
              </a:rPr>
              <a:t>Watch this short documentary of David Livingstone</a:t>
            </a:r>
            <a:endParaRPr lang="en-GB" dirty="0"/>
          </a:p>
          <a:p>
            <a:r>
              <a:rPr lang="en-GB" dirty="0"/>
              <a:t>In pairs, answer: What legacy does Livingstone have at the University of Glasgow?</a:t>
            </a:r>
          </a:p>
        </p:txBody>
      </p:sp>
      <p:sp>
        <p:nvSpPr>
          <p:cNvPr id="5" name="Rectangle 4">
            <a:extLst>
              <a:ext uri="{FF2B5EF4-FFF2-40B4-BE49-F238E27FC236}">
                <a16:creationId xmlns:a16="http://schemas.microsoft.com/office/drawing/2014/main" id="{2A3AA915-A6A1-4BAD-3806-9C0161B6EF8E}"/>
              </a:ext>
            </a:extLst>
          </p:cNvPr>
          <p:cNvSpPr/>
          <p:nvPr/>
        </p:nvSpPr>
        <p:spPr>
          <a:xfrm>
            <a:off x="-2459" y="-2459"/>
            <a:ext cx="409421" cy="686045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26" name="Picture 2">
            <a:extLst>
              <a:ext uri="{FF2B5EF4-FFF2-40B4-BE49-F238E27FC236}">
                <a16:creationId xmlns:a16="http://schemas.microsoft.com/office/drawing/2014/main" id="{B066E14D-0E1C-E6A1-8F9C-9B555929B559}"/>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298815" y="1007552"/>
            <a:ext cx="4695825"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2098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10" presetClass="entr" presetSubtype="0" fill="hold" nodeType="withEffect">
                                  <p:stCondLst>
                                    <p:cond delay="0"/>
                                  </p:stCondLst>
                                  <p:childTnLst>
                                    <p:set>
                                      <p:cBhvr>
                                        <p:cTn id="28" dur="1" fill="hold">
                                          <p:stCondLst>
                                            <p:cond delay="0"/>
                                          </p:stCondLst>
                                        </p:cTn>
                                        <p:tgtEl>
                                          <p:spTgt spid="1026"/>
                                        </p:tgtEl>
                                        <p:attrNameLst>
                                          <p:attrName>style.visibility</p:attrName>
                                        </p:attrNameLst>
                                      </p:cBhvr>
                                      <p:to>
                                        <p:strVal val="visible"/>
                                      </p:to>
                                    </p:set>
                                    <p:animEffect transition="in" filter="fade">
                                      <p:cBhvr>
                                        <p:cTn id="2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C2A735-7B3C-72B9-1742-177CA800CFEC}"/>
              </a:ext>
            </a:extLst>
          </p:cNvPr>
          <p:cNvSpPr>
            <a:spLocks noGrp="1"/>
          </p:cNvSpPr>
          <p:nvPr>
            <p:ph idx="1"/>
          </p:nvPr>
        </p:nvSpPr>
        <p:spPr>
          <a:xfrm>
            <a:off x="873826" y="994353"/>
            <a:ext cx="10515600" cy="4351338"/>
          </a:xfrm>
        </p:spPr>
        <p:txBody>
          <a:bodyPr>
            <a:normAutofit/>
          </a:bodyPr>
          <a:lstStyle/>
          <a:p>
            <a:r>
              <a:rPr lang="en-GB" dirty="0"/>
              <a:t>You are going to write an essay that will answer the question “How did David Livingstone impact African life?”</a:t>
            </a:r>
          </a:p>
          <a:p>
            <a:r>
              <a:rPr lang="en-GB" dirty="0"/>
              <a:t>You will need to pick three moments of his life that best highlight how he impacted on African life.</a:t>
            </a:r>
          </a:p>
          <a:p>
            <a:r>
              <a:rPr lang="en-GB" dirty="0"/>
              <a:t>It can be an individual African’s life, or it can be a wider impact on many Africans. </a:t>
            </a:r>
          </a:p>
          <a:p>
            <a:r>
              <a:rPr lang="en-GB" dirty="0">
                <a:hlinkClick r:id="rId2"/>
              </a:rPr>
              <a:t>Use this Britannica profile of Livingstone</a:t>
            </a:r>
            <a:r>
              <a:rPr lang="en-GB" dirty="0"/>
              <a:t> as a start for information for your essay.</a:t>
            </a:r>
          </a:p>
          <a:p>
            <a:r>
              <a:rPr lang="en-GB" dirty="0"/>
              <a:t>Remember, it must be in your own words.</a:t>
            </a:r>
          </a:p>
        </p:txBody>
      </p:sp>
      <p:sp>
        <p:nvSpPr>
          <p:cNvPr id="4" name="Rectangle 3">
            <a:extLst>
              <a:ext uri="{FF2B5EF4-FFF2-40B4-BE49-F238E27FC236}">
                <a16:creationId xmlns:a16="http://schemas.microsoft.com/office/drawing/2014/main" id="{5F1CF398-8BBE-2655-1D42-45ADBA568A11}"/>
              </a:ext>
            </a:extLst>
          </p:cNvPr>
          <p:cNvSpPr/>
          <p:nvPr/>
        </p:nvSpPr>
        <p:spPr>
          <a:xfrm>
            <a:off x="-2459" y="-2459"/>
            <a:ext cx="409421" cy="686045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22942232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202779" y="5365729"/>
            <a:ext cx="6357938" cy="1246944"/>
          </a:xfrm>
          <a:prstGeom prst="roundRect">
            <a:avLst/>
          </a:prstGeom>
          <a:solidFill>
            <a:srgbClr val="BB9F51"/>
          </a:solidFill>
          <a:ln>
            <a:solidFill>
              <a:srgbClr val="BB9F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dirty="0"/>
          </a:p>
          <a:p>
            <a:pPr algn="ctr">
              <a:defRPr/>
            </a:pPr>
            <a:r>
              <a:rPr lang="en-GB" sz="2000" dirty="0">
                <a:solidFill>
                  <a:schemeClr val="tx1"/>
                </a:solidFill>
              </a:rPr>
              <a:t>This is the ‘base’ on which you will build your essay, so make it strong! Mention the 3 main things you are going to talk about in your essay so that your teacher can see that you have a plan.</a:t>
            </a:r>
          </a:p>
          <a:p>
            <a:pPr algn="ctr">
              <a:defRPr/>
            </a:pPr>
            <a:endParaRPr lang="en-US" sz="2400" dirty="0"/>
          </a:p>
        </p:txBody>
      </p:sp>
      <p:sp>
        <p:nvSpPr>
          <p:cNvPr id="5" name="Rounded Rectangle 4"/>
          <p:cNvSpPr/>
          <p:nvPr/>
        </p:nvSpPr>
        <p:spPr>
          <a:xfrm>
            <a:off x="3318820" y="4530746"/>
            <a:ext cx="6072188" cy="836381"/>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Make sure that you are writing about an issue that helps to  answer the question. Use evidence from sources to back up your ideas.    </a:t>
            </a:r>
            <a:endParaRPr lang="en-US" dirty="0">
              <a:solidFill>
                <a:schemeClr val="tx1"/>
              </a:solidFill>
            </a:endParaRPr>
          </a:p>
        </p:txBody>
      </p:sp>
      <p:sp>
        <p:nvSpPr>
          <p:cNvPr id="7" name="Rounded Rectangle 6"/>
          <p:cNvSpPr/>
          <p:nvPr/>
        </p:nvSpPr>
        <p:spPr>
          <a:xfrm>
            <a:off x="3202779" y="2291537"/>
            <a:ext cx="6215063" cy="714375"/>
          </a:xfrm>
          <a:prstGeom prst="roundRect">
            <a:avLst/>
          </a:prstGeom>
          <a:solidFill>
            <a:srgbClr val="00B050"/>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Write about a third issue that helps to  answer the question. Use evidence from sources to back up your ideas.    </a:t>
            </a:r>
            <a:endParaRPr lang="en-US" dirty="0"/>
          </a:p>
        </p:txBody>
      </p:sp>
      <p:sp>
        <p:nvSpPr>
          <p:cNvPr id="8" name="Rounded Rectangle 7"/>
          <p:cNvSpPr/>
          <p:nvPr/>
        </p:nvSpPr>
        <p:spPr>
          <a:xfrm>
            <a:off x="3106776" y="3434537"/>
            <a:ext cx="6500812" cy="714375"/>
          </a:xfrm>
          <a:prstGeom prst="roundRect">
            <a:avLst/>
          </a:prstGeom>
          <a:solidFill>
            <a:srgbClr val="806869"/>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Write about a second issue that helps to  answer the question. Use evidence from sources to back up your ideas.    </a:t>
            </a:r>
            <a:endParaRPr lang="en-US" dirty="0"/>
          </a:p>
        </p:txBody>
      </p:sp>
      <p:sp>
        <p:nvSpPr>
          <p:cNvPr id="10" name="Flowchart: Delay 9"/>
          <p:cNvSpPr/>
          <p:nvPr/>
        </p:nvSpPr>
        <p:spPr>
          <a:xfrm rot="16200000">
            <a:off x="5491578" y="-1634729"/>
            <a:ext cx="1637467" cy="6215064"/>
          </a:xfrm>
          <a:prstGeom prst="flowChartDelay">
            <a:avLst/>
          </a:prstGeom>
          <a:solidFill>
            <a:srgbClr val="BB9F51"/>
          </a:solidFill>
          <a:ln>
            <a:solidFill>
              <a:srgbClr val="BB9F5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Oval 10"/>
          <p:cNvSpPr/>
          <p:nvPr/>
        </p:nvSpPr>
        <p:spPr>
          <a:xfrm>
            <a:off x="2928182" y="4173558"/>
            <a:ext cx="6858000" cy="357188"/>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Link to Paragraph 2</a:t>
            </a:r>
            <a:endParaRPr lang="en-US" dirty="0"/>
          </a:p>
        </p:txBody>
      </p:sp>
      <p:sp>
        <p:nvSpPr>
          <p:cNvPr id="12" name="Oval 11"/>
          <p:cNvSpPr/>
          <p:nvPr/>
        </p:nvSpPr>
        <p:spPr>
          <a:xfrm>
            <a:off x="2917031" y="3041630"/>
            <a:ext cx="6858000" cy="357187"/>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Link to Paragraph 3</a:t>
            </a:r>
            <a:endParaRPr lang="en-US" dirty="0"/>
          </a:p>
        </p:txBody>
      </p:sp>
      <p:sp>
        <p:nvSpPr>
          <p:cNvPr id="13" name="TextBox 12"/>
          <p:cNvSpPr txBox="1">
            <a:spLocks noChangeArrowheads="1"/>
          </p:cNvSpPr>
          <p:nvPr/>
        </p:nvSpPr>
        <p:spPr bwMode="auto">
          <a:xfrm>
            <a:off x="3452810" y="976075"/>
            <a:ext cx="5857875" cy="1200329"/>
          </a:xfrm>
          <a:prstGeom prst="rect">
            <a:avLst/>
          </a:prstGeom>
          <a:noFill/>
          <a:ln w="9525">
            <a:noFill/>
            <a:miter lim="800000"/>
            <a:headEnd/>
            <a:tailEnd/>
          </a:ln>
        </p:spPr>
        <p:txBody>
          <a:bodyPr wrap="square">
            <a:spAutoFit/>
          </a:bodyPr>
          <a:lstStyle/>
          <a:p>
            <a:pPr algn="ctr"/>
            <a:r>
              <a:rPr lang="en-GB" dirty="0">
                <a:latin typeface="Calibri" pitchFamily="34" charset="0"/>
              </a:rPr>
              <a:t>Answer the question directly, and back up your answer by summarising the evidence you discussed in paragraphs 1-3.  If relevant, state which of the three issues was most important in helping you reach your answer, and why.</a:t>
            </a:r>
            <a:endParaRPr lang="en-US" dirty="0">
              <a:latin typeface="Calibri" pitchFamily="34" charset="0"/>
            </a:endParaRPr>
          </a:p>
        </p:txBody>
      </p:sp>
      <p:sp>
        <p:nvSpPr>
          <p:cNvPr id="2058" name="TextBox 13"/>
          <p:cNvSpPr txBox="1">
            <a:spLocks noChangeArrowheads="1"/>
          </p:cNvSpPr>
          <p:nvPr/>
        </p:nvSpPr>
        <p:spPr bwMode="auto">
          <a:xfrm>
            <a:off x="2917031" y="76973"/>
            <a:ext cx="6357938" cy="461963"/>
          </a:xfrm>
          <a:prstGeom prst="rect">
            <a:avLst/>
          </a:prstGeom>
          <a:noFill/>
          <a:ln w="9525">
            <a:noFill/>
            <a:miter lim="800000"/>
            <a:headEnd/>
            <a:tailEnd/>
          </a:ln>
        </p:spPr>
        <p:txBody>
          <a:bodyPr wrap="square">
            <a:spAutoFit/>
          </a:bodyPr>
          <a:lstStyle/>
          <a:p>
            <a:pPr algn="ctr"/>
            <a:r>
              <a:rPr lang="en-GB" sz="2400" dirty="0">
                <a:latin typeface="Calibri" pitchFamily="34" charset="0"/>
              </a:rPr>
              <a:t>Build a History Essay Burger!</a:t>
            </a:r>
            <a:endParaRPr lang="en-US" sz="2400" dirty="0">
              <a:latin typeface="Calibri" pitchFamily="34" charset="0"/>
            </a:endParaRPr>
          </a:p>
        </p:txBody>
      </p:sp>
      <p:sp>
        <p:nvSpPr>
          <p:cNvPr id="2" name="TextBox 1">
            <a:extLst>
              <a:ext uri="{FF2B5EF4-FFF2-40B4-BE49-F238E27FC236}">
                <a16:creationId xmlns:a16="http://schemas.microsoft.com/office/drawing/2014/main" id="{40E057E1-D6AA-B995-7B0B-25CAB85CCF80}"/>
              </a:ext>
            </a:extLst>
          </p:cNvPr>
          <p:cNvSpPr txBox="1"/>
          <p:nvPr/>
        </p:nvSpPr>
        <p:spPr>
          <a:xfrm>
            <a:off x="781338" y="1391738"/>
            <a:ext cx="1951059" cy="461665"/>
          </a:xfrm>
          <a:prstGeom prst="rect">
            <a:avLst/>
          </a:prstGeom>
          <a:noFill/>
        </p:spPr>
        <p:txBody>
          <a:bodyPr wrap="square" rtlCol="0">
            <a:spAutoFit/>
          </a:bodyPr>
          <a:lstStyle/>
          <a:p>
            <a:r>
              <a:rPr lang="en-GB" sz="2400" dirty="0"/>
              <a:t>Conclusion:</a:t>
            </a:r>
          </a:p>
        </p:txBody>
      </p:sp>
      <p:sp>
        <p:nvSpPr>
          <p:cNvPr id="20" name="TextBox 19">
            <a:extLst>
              <a:ext uri="{FF2B5EF4-FFF2-40B4-BE49-F238E27FC236}">
                <a16:creationId xmlns:a16="http://schemas.microsoft.com/office/drawing/2014/main" id="{D42C7B1F-96D9-3F4A-28AB-B6C7B9BD5D06}"/>
              </a:ext>
            </a:extLst>
          </p:cNvPr>
          <p:cNvSpPr txBox="1"/>
          <p:nvPr/>
        </p:nvSpPr>
        <p:spPr>
          <a:xfrm>
            <a:off x="781337" y="2389685"/>
            <a:ext cx="1951059" cy="461665"/>
          </a:xfrm>
          <a:prstGeom prst="rect">
            <a:avLst/>
          </a:prstGeom>
          <a:noFill/>
        </p:spPr>
        <p:txBody>
          <a:bodyPr wrap="square" rtlCol="0">
            <a:spAutoFit/>
          </a:bodyPr>
          <a:lstStyle/>
          <a:p>
            <a:r>
              <a:rPr lang="en-GB" sz="2400" dirty="0"/>
              <a:t>Paragraph 3:</a:t>
            </a:r>
          </a:p>
        </p:txBody>
      </p:sp>
      <p:sp>
        <p:nvSpPr>
          <p:cNvPr id="22" name="TextBox 21">
            <a:extLst>
              <a:ext uri="{FF2B5EF4-FFF2-40B4-BE49-F238E27FC236}">
                <a16:creationId xmlns:a16="http://schemas.microsoft.com/office/drawing/2014/main" id="{BE681840-7B8D-BC6B-48F7-77F025331677}"/>
              </a:ext>
            </a:extLst>
          </p:cNvPr>
          <p:cNvSpPr txBox="1"/>
          <p:nvPr/>
        </p:nvSpPr>
        <p:spPr>
          <a:xfrm>
            <a:off x="781336" y="3480378"/>
            <a:ext cx="1951059" cy="461665"/>
          </a:xfrm>
          <a:prstGeom prst="rect">
            <a:avLst/>
          </a:prstGeom>
          <a:noFill/>
        </p:spPr>
        <p:txBody>
          <a:bodyPr wrap="square" rtlCol="0">
            <a:spAutoFit/>
          </a:bodyPr>
          <a:lstStyle/>
          <a:p>
            <a:r>
              <a:rPr lang="en-GB" sz="2400" dirty="0"/>
              <a:t>Paragraph 2:</a:t>
            </a:r>
          </a:p>
        </p:txBody>
      </p:sp>
      <p:sp>
        <p:nvSpPr>
          <p:cNvPr id="23" name="TextBox 22">
            <a:extLst>
              <a:ext uri="{FF2B5EF4-FFF2-40B4-BE49-F238E27FC236}">
                <a16:creationId xmlns:a16="http://schemas.microsoft.com/office/drawing/2014/main" id="{883B2DDC-5412-7E8D-2CE5-48C2F445AC65}"/>
              </a:ext>
            </a:extLst>
          </p:cNvPr>
          <p:cNvSpPr txBox="1"/>
          <p:nvPr/>
        </p:nvSpPr>
        <p:spPr>
          <a:xfrm>
            <a:off x="781335" y="4673163"/>
            <a:ext cx="1951059" cy="461665"/>
          </a:xfrm>
          <a:prstGeom prst="rect">
            <a:avLst/>
          </a:prstGeom>
          <a:noFill/>
        </p:spPr>
        <p:txBody>
          <a:bodyPr wrap="square" rtlCol="0">
            <a:spAutoFit/>
          </a:bodyPr>
          <a:lstStyle/>
          <a:p>
            <a:r>
              <a:rPr lang="en-GB" sz="2400" dirty="0"/>
              <a:t>Paragraph 1:</a:t>
            </a:r>
          </a:p>
        </p:txBody>
      </p:sp>
      <p:sp>
        <p:nvSpPr>
          <p:cNvPr id="24" name="TextBox 23">
            <a:extLst>
              <a:ext uri="{FF2B5EF4-FFF2-40B4-BE49-F238E27FC236}">
                <a16:creationId xmlns:a16="http://schemas.microsoft.com/office/drawing/2014/main" id="{4D6BCEA6-5687-8587-4D16-F4D1E4F2265E}"/>
              </a:ext>
            </a:extLst>
          </p:cNvPr>
          <p:cNvSpPr txBox="1"/>
          <p:nvPr/>
        </p:nvSpPr>
        <p:spPr>
          <a:xfrm>
            <a:off x="781334" y="5569018"/>
            <a:ext cx="1951059" cy="461665"/>
          </a:xfrm>
          <a:prstGeom prst="rect">
            <a:avLst/>
          </a:prstGeom>
          <a:noFill/>
        </p:spPr>
        <p:txBody>
          <a:bodyPr wrap="square" rtlCol="0">
            <a:spAutoFit/>
          </a:bodyPr>
          <a:lstStyle/>
          <a:p>
            <a:r>
              <a:rPr lang="en-GB" sz="2400" dirty="0"/>
              <a:t>Introduction:</a:t>
            </a:r>
          </a:p>
        </p:txBody>
      </p:sp>
      <p:sp>
        <p:nvSpPr>
          <p:cNvPr id="29" name="Rectangle 28">
            <a:extLst>
              <a:ext uri="{FF2B5EF4-FFF2-40B4-BE49-F238E27FC236}">
                <a16:creationId xmlns:a16="http://schemas.microsoft.com/office/drawing/2014/main" id="{0C8D3ACF-F7C4-93E2-0C23-1956D2BEAF1F}"/>
              </a:ext>
            </a:extLst>
          </p:cNvPr>
          <p:cNvSpPr/>
          <p:nvPr/>
        </p:nvSpPr>
        <p:spPr>
          <a:xfrm>
            <a:off x="-2459" y="-2459"/>
            <a:ext cx="409421" cy="686045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10" presetClass="entr" presetSubtype="0"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par>
                                <p:cTn id="37" presetID="10"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47" presetClass="entr" presetSubtype="0"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1000"/>
                                        <p:tgtEl>
                                          <p:spTgt spid="12"/>
                                        </p:tgtEl>
                                      </p:cBhvr>
                                    </p:animEffect>
                                    <p:anim calcmode="lin" valueType="num">
                                      <p:cBhvr>
                                        <p:cTn id="45" dur="1000" fill="hold"/>
                                        <p:tgtEl>
                                          <p:spTgt spid="12"/>
                                        </p:tgtEl>
                                        <p:attrNameLst>
                                          <p:attrName>ppt_x</p:attrName>
                                        </p:attrNameLst>
                                      </p:cBhvr>
                                      <p:tavLst>
                                        <p:tav tm="0">
                                          <p:val>
                                            <p:strVal val="#ppt_x"/>
                                          </p:val>
                                        </p:tav>
                                        <p:tav tm="100000">
                                          <p:val>
                                            <p:strVal val="#ppt_x"/>
                                          </p:val>
                                        </p:tav>
                                      </p:tavLst>
                                    </p:anim>
                                    <p:anim calcmode="lin" valueType="num">
                                      <p:cBhvr>
                                        <p:cTn id="4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7"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fade">
                                      <p:cBhvr>
                                        <p:cTn id="51" dur="1000"/>
                                        <p:tgtEl>
                                          <p:spTgt spid="7"/>
                                        </p:tgtEl>
                                      </p:cBhvr>
                                    </p:animEffect>
                                    <p:anim calcmode="lin" valueType="num">
                                      <p:cBhvr>
                                        <p:cTn id="52" dur="1000" fill="hold"/>
                                        <p:tgtEl>
                                          <p:spTgt spid="7"/>
                                        </p:tgtEl>
                                        <p:attrNameLst>
                                          <p:attrName>ppt_x</p:attrName>
                                        </p:attrNameLst>
                                      </p:cBhvr>
                                      <p:tavLst>
                                        <p:tav tm="0">
                                          <p:val>
                                            <p:strVal val="#ppt_x"/>
                                          </p:val>
                                        </p:tav>
                                        <p:tav tm="100000">
                                          <p:val>
                                            <p:strVal val="#ppt_x"/>
                                          </p:val>
                                        </p:tav>
                                      </p:tavLst>
                                    </p:anim>
                                    <p:anim calcmode="lin" valueType="num">
                                      <p:cBhvr>
                                        <p:cTn id="53" dur="1000" fill="hold"/>
                                        <p:tgtEl>
                                          <p:spTgt spid="7"/>
                                        </p:tgtEl>
                                        <p:attrNameLst>
                                          <p:attrName>ppt_y</p:attrName>
                                        </p:attrNameLst>
                                      </p:cBhvr>
                                      <p:tavLst>
                                        <p:tav tm="0">
                                          <p:val>
                                            <p:strVal val="#ppt_y-.1"/>
                                          </p:val>
                                        </p:tav>
                                        <p:tav tm="100000">
                                          <p:val>
                                            <p:strVal val="#ppt_y"/>
                                          </p:val>
                                        </p:tav>
                                      </p:tavLst>
                                    </p:anim>
                                  </p:childTnLst>
                                </p:cTn>
                              </p:par>
                              <p:par>
                                <p:cTn id="54" presetID="10"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500"/>
                                        <p:tgtEl>
                                          <p:spTgt spid="20"/>
                                        </p:tgtEl>
                                      </p:cBhvr>
                                    </p:animEffect>
                                  </p:childTnLst>
                                </p:cTn>
                              </p:par>
                            </p:childTnLst>
                          </p:cTn>
                        </p:par>
                      </p:childTnLst>
                    </p:cTn>
                  </p:par>
                  <p:par>
                    <p:cTn id="57" fill="hold">
                      <p:stCondLst>
                        <p:cond delay="indefinite"/>
                      </p:stCondLst>
                      <p:childTnLst>
                        <p:par>
                          <p:cTn id="58" fill="hold">
                            <p:stCondLst>
                              <p:cond delay="0"/>
                            </p:stCondLst>
                            <p:childTnLst>
                              <p:par>
                                <p:cTn id="59" presetID="47" presetClass="entr" presetSubtype="0"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7" presetClass="entr" presetSubtype="0" fill="hold" grpId="0" nodeType="click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fade">
                                      <p:cBhvr>
                                        <p:cTn id="68" dur="1000"/>
                                        <p:tgtEl>
                                          <p:spTgt spid="13"/>
                                        </p:tgtEl>
                                      </p:cBhvr>
                                    </p:animEffect>
                                    <p:anim calcmode="lin" valueType="num">
                                      <p:cBhvr>
                                        <p:cTn id="69" dur="1000" fill="hold"/>
                                        <p:tgtEl>
                                          <p:spTgt spid="13"/>
                                        </p:tgtEl>
                                        <p:attrNameLst>
                                          <p:attrName>ppt_x</p:attrName>
                                        </p:attrNameLst>
                                      </p:cBhvr>
                                      <p:tavLst>
                                        <p:tav tm="0">
                                          <p:val>
                                            <p:strVal val="#ppt_x"/>
                                          </p:val>
                                        </p:tav>
                                        <p:tav tm="100000">
                                          <p:val>
                                            <p:strVal val="#ppt_x"/>
                                          </p:val>
                                        </p:tav>
                                      </p:tavLst>
                                    </p:anim>
                                    <p:anim calcmode="lin" valueType="num">
                                      <p:cBhvr>
                                        <p:cTn id="70" dur="1000" fill="hold"/>
                                        <p:tgtEl>
                                          <p:spTgt spid="13"/>
                                        </p:tgtEl>
                                        <p:attrNameLst>
                                          <p:attrName>ppt_y</p:attrName>
                                        </p:attrNameLst>
                                      </p:cBhvr>
                                      <p:tavLst>
                                        <p:tav tm="0">
                                          <p:val>
                                            <p:strVal val="#ppt_y-.1"/>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2"/>
                                        </p:tgtEl>
                                        <p:attrNameLst>
                                          <p:attrName>style.visibility</p:attrName>
                                        </p:attrNameLst>
                                      </p:cBhvr>
                                      <p:to>
                                        <p:strVal val="visible"/>
                                      </p:to>
                                    </p:set>
                                    <p:animEffect transition="in" filter="fade">
                                      <p:cBhvr>
                                        <p:cTn id="7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10" grpId="0" animBg="1"/>
      <p:bldP spid="11" grpId="0" animBg="1"/>
      <p:bldP spid="12" grpId="0" animBg="1"/>
      <p:bldP spid="13" grpId="0"/>
      <p:bldP spid="2" grpId="0"/>
      <p:bldP spid="20" grpId="0"/>
      <p:bldP spid="22" grpId="0"/>
      <p:bldP spid="23" grpId="0"/>
      <p:bldP spid="24"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67927-143C-ABFB-478D-D09BC09AE782}"/>
              </a:ext>
            </a:extLst>
          </p:cNvPr>
          <p:cNvSpPr>
            <a:spLocks noGrp="1"/>
          </p:cNvSpPr>
          <p:nvPr>
            <p:ph type="title"/>
          </p:nvPr>
        </p:nvSpPr>
        <p:spPr/>
        <p:txBody>
          <a:bodyPr>
            <a:normAutofit fontScale="90000"/>
          </a:bodyPr>
          <a:lstStyle/>
          <a:p>
            <a:pPr marL="0" indent="0">
              <a:defRPr/>
            </a:pPr>
            <a:r>
              <a:rPr lang="en-GB" sz="4000" dirty="0">
                <a:latin typeface="+mn-lt"/>
              </a:rPr>
              <a:t>Students can use the </a:t>
            </a:r>
            <a:r>
              <a:rPr lang="en-GB" sz="4000" b="1" dirty="0">
                <a:latin typeface="+mn-lt"/>
              </a:rPr>
              <a:t>PEEQS </a:t>
            </a:r>
            <a:r>
              <a:rPr lang="en-GB" sz="4000" dirty="0">
                <a:latin typeface="+mn-lt"/>
              </a:rPr>
              <a:t>format for each paragraph to help them structure their arguments:</a:t>
            </a:r>
          </a:p>
        </p:txBody>
      </p:sp>
      <p:sp>
        <p:nvSpPr>
          <p:cNvPr id="3" name="Content Placeholder 2">
            <a:extLst>
              <a:ext uri="{FF2B5EF4-FFF2-40B4-BE49-F238E27FC236}">
                <a16:creationId xmlns:a16="http://schemas.microsoft.com/office/drawing/2014/main" id="{F642A3EB-31E6-D8CF-C5F4-84078671ED9C}"/>
              </a:ext>
            </a:extLst>
          </p:cNvPr>
          <p:cNvSpPr>
            <a:spLocks noGrp="1"/>
          </p:cNvSpPr>
          <p:nvPr>
            <p:ph idx="1"/>
          </p:nvPr>
        </p:nvSpPr>
        <p:spPr>
          <a:xfrm>
            <a:off x="838200" y="1825625"/>
            <a:ext cx="10515600" cy="4667250"/>
          </a:xfrm>
        </p:spPr>
        <p:txBody>
          <a:bodyPr>
            <a:normAutofit/>
          </a:bodyPr>
          <a:lstStyle/>
          <a:p>
            <a:pPr marL="342900" indent="-342900">
              <a:defRPr/>
            </a:pPr>
            <a:r>
              <a:rPr lang="en-GB" sz="3200" b="1" dirty="0">
                <a:latin typeface="+mn-lt"/>
              </a:rPr>
              <a:t>P</a:t>
            </a:r>
            <a:r>
              <a:rPr lang="en-GB" sz="3200" dirty="0">
                <a:latin typeface="+mn-lt"/>
              </a:rPr>
              <a:t>oint – the argument is presented.</a:t>
            </a:r>
            <a:endParaRPr lang="en-GB" sz="3200" b="1" dirty="0"/>
          </a:p>
          <a:p>
            <a:pPr marL="342900" indent="-342900">
              <a:defRPr/>
            </a:pPr>
            <a:r>
              <a:rPr lang="en-GB" sz="3200" b="1" dirty="0">
                <a:latin typeface="+mn-lt"/>
              </a:rPr>
              <a:t>E</a:t>
            </a:r>
            <a:r>
              <a:rPr lang="en-GB" sz="3200" dirty="0">
                <a:latin typeface="+mn-lt"/>
              </a:rPr>
              <a:t>vidence – the learner provides evidence to back up their argument.</a:t>
            </a:r>
            <a:endParaRPr lang="en-GB" sz="3200" b="1" dirty="0"/>
          </a:p>
          <a:p>
            <a:pPr marL="342900" indent="-342900">
              <a:defRPr/>
            </a:pPr>
            <a:r>
              <a:rPr lang="en-GB" sz="3200" b="1" dirty="0">
                <a:latin typeface="+mn-lt"/>
              </a:rPr>
              <a:t>E</a:t>
            </a:r>
            <a:r>
              <a:rPr lang="en-GB" sz="3200" dirty="0">
                <a:latin typeface="+mn-lt"/>
              </a:rPr>
              <a:t>xplain – an explanation and importantly </a:t>
            </a:r>
            <a:r>
              <a:rPr lang="en-GB" sz="3200" b="1" dirty="0">
                <a:latin typeface="+mn-lt"/>
              </a:rPr>
              <a:t>analysis</a:t>
            </a:r>
            <a:r>
              <a:rPr lang="en-GB" sz="3200" dirty="0">
                <a:latin typeface="+mn-lt"/>
              </a:rPr>
              <a:t> of the evidence.</a:t>
            </a:r>
            <a:endParaRPr lang="en-GB" sz="3200" b="1" dirty="0"/>
          </a:p>
          <a:p>
            <a:pPr marL="342900" indent="-342900">
              <a:defRPr/>
            </a:pPr>
            <a:r>
              <a:rPr lang="en-GB" sz="3200" b="1" dirty="0">
                <a:latin typeface="+mn-lt"/>
              </a:rPr>
              <a:t>Q</a:t>
            </a:r>
            <a:r>
              <a:rPr lang="en-GB" sz="3200" dirty="0">
                <a:latin typeface="+mn-lt"/>
              </a:rPr>
              <a:t>ualify/contrast – the learner puts the argument in context, examining the other sides of the debate.</a:t>
            </a:r>
          </a:p>
          <a:p>
            <a:pPr marL="342900" indent="-342900">
              <a:defRPr/>
            </a:pPr>
            <a:r>
              <a:rPr lang="en-GB" sz="3200" b="1" dirty="0">
                <a:latin typeface="+mn-lt"/>
              </a:rPr>
              <a:t>S</a:t>
            </a:r>
            <a:r>
              <a:rPr lang="en-GB" sz="3200" dirty="0">
                <a:latin typeface="+mn-lt"/>
              </a:rPr>
              <a:t>ummary – the learner summarises the paragraph.</a:t>
            </a:r>
          </a:p>
          <a:p>
            <a:endParaRPr lang="en-GB" sz="3200" dirty="0"/>
          </a:p>
        </p:txBody>
      </p:sp>
      <p:sp>
        <p:nvSpPr>
          <p:cNvPr id="4" name="Rectangle 3">
            <a:extLst>
              <a:ext uri="{FF2B5EF4-FFF2-40B4-BE49-F238E27FC236}">
                <a16:creationId xmlns:a16="http://schemas.microsoft.com/office/drawing/2014/main" id="{80A18045-0A84-073E-EDB7-8624369CFC98}"/>
              </a:ext>
            </a:extLst>
          </p:cNvPr>
          <p:cNvSpPr/>
          <p:nvPr/>
        </p:nvSpPr>
        <p:spPr>
          <a:xfrm>
            <a:off x="-2459" y="-2459"/>
            <a:ext cx="409421" cy="686045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333288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BF6451-87DF-76B0-E470-C6345CF23884}"/>
              </a:ext>
            </a:extLst>
          </p:cNvPr>
          <p:cNvSpPr>
            <a:spLocks noGrp="1"/>
          </p:cNvSpPr>
          <p:nvPr>
            <p:ph idx="1"/>
          </p:nvPr>
        </p:nvSpPr>
        <p:spPr>
          <a:xfrm>
            <a:off x="838200" y="370703"/>
            <a:ext cx="10515600" cy="4534784"/>
          </a:xfrm>
        </p:spPr>
        <p:txBody>
          <a:bodyPr vert="horz" lIns="91440" tIns="45720" rIns="91440" bIns="45720" rtlCol="0" anchor="t">
            <a:normAutofit/>
          </a:bodyPr>
          <a:lstStyle/>
          <a:p>
            <a:r>
              <a:rPr lang="en-GB" dirty="0">
                <a:cs typeface="Calibri"/>
              </a:rPr>
              <a:t>The G20 are 19 of the world’s most advanced and powerful countries including the European Union.</a:t>
            </a:r>
          </a:p>
          <a:p>
            <a:r>
              <a:rPr lang="en-GB" dirty="0">
                <a:cs typeface="Calibri"/>
              </a:rPr>
              <a:t>You’ll be split into groups of three.</a:t>
            </a:r>
          </a:p>
          <a:p>
            <a:r>
              <a:rPr lang="en-GB" dirty="0">
                <a:cs typeface="Calibri"/>
              </a:rPr>
              <a:t>Once you are in your group, the youngest member gets the first pick of a country, then the next youngest, then the oldest.</a:t>
            </a:r>
          </a:p>
          <a:p>
            <a:r>
              <a:rPr lang="en-GB" dirty="0">
                <a:cs typeface="Calibri"/>
              </a:rPr>
              <a:t>For now, record your group and country.</a:t>
            </a:r>
          </a:p>
        </p:txBody>
      </p:sp>
      <p:sp>
        <p:nvSpPr>
          <p:cNvPr id="4" name="Rectangle 3">
            <a:extLst>
              <a:ext uri="{FF2B5EF4-FFF2-40B4-BE49-F238E27FC236}">
                <a16:creationId xmlns:a16="http://schemas.microsoft.com/office/drawing/2014/main" id="{DE96E67E-25B4-4AFF-80E0-9F3397547A3B}"/>
              </a:ext>
            </a:extLst>
          </p:cNvPr>
          <p:cNvSpPr/>
          <p:nvPr/>
        </p:nvSpPr>
        <p:spPr>
          <a:xfrm>
            <a:off x="-2459" y="-2459"/>
            <a:ext cx="409421" cy="6860459"/>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4" name="Group 13">
            <a:extLst>
              <a:ext uri="{FF2B5EF4-FFF2-40B4-BE49-F238E27FC236}">
                <a16:creationId xmlns:a16="http://schemas.microsoft.com/office/drawing/2014/main" id="{D74F2460-9699-F2B2-B698-ABBFD54B65D3}"/>
              </a:ext>
            </a:extLst>
          </p:cNvPr>
          <p:cNvGrpSpPr/>
          <p:nvPr/>
        </p:nvGrpSpPr>
        <p:grpSpPr>
          <a:xfrm>
            <a:off x="449994" y="5251645"/>
            <a:ext cx="11709186" cy="1569660"/>
            <a:chOff x="429900" y="2863098"/>
            <a:chExt cx="11709186" cy="1569660"/>
          </a:xfrm>
        </p:grpSpPr>
        <p:sp>
          <p:nvSpPr>
            <p:cNvPr id="15" name="TextBox 14">
              <a:extLst>
                <a:ext uri="{FF2B5EF4-FFF2-40B4-BE49-F238E27FC236}">
                  <a16:creationId xmlns:a16="http://schemas.microsoft.com/office/drawing/2014/main" id="{39E0057F-4245-7402-8544-020B2CF3B61F}"/>
                </a:ext>
              </a:extLst>
            </p:cNvPr>
            <p:cNvSpPr txBox="1"/>
            <p:nvPr/>
          </p:nvSpPr>
          <p:spPr>
            <a:xfrm>
              <a:off x="429900" y="2863098"/>
              <a:ext cx="1914824" cy="1569660"/>
            </a:xfrm>
            <a:prstGeom prst="rect">
              <a:avLst/>
            </a:prstGeom>
            <a:solidFill>
              <a:schemeClr val="accent2"/>
            </a:solidFill>
          </p:spPr>
          <p:txBody>
            <a:bodyPr wrap="square">
              <a:spAutoFit/>
            </a:bodyPr>
            <a:lstStyle/>
            <a:p>
              <a:pPr marL="0" indent="0" algn="ctr">
                <a:buNone/>
              </a:pPr>
              <a:r>
                <a:rPr lang="en-GB" sz="2400" b="1" dirty="0">
                  <a:cs typeface="Calibri"/>
                </a:rPr>
                <a:t>Group A</a:t>
              </a:r>
            </a:p>
            <a:p>
              <a:pPr marL="0" indent="0">
                <a:buNone/>
              </a:pPr>
              <a:r>
                <a:rPr lang="en-GB" sz="2400" dirty="0">
                  <a:cs typeface="Calibri"/>
                </a:rPr>
                <a:t>Argentina</a:t>
              </a:r>
            </a:p>
            <a:p>
              <a:pPr marL="0" indent="0">
                <a:buNone/>
              </a:pPr>
              <a:r>
                <a:rPr lang="en-GB" sz="2400" dirty="0">
                  <a:cs typeface="Calibri"/>
                </a:rPr>
                <a:t>Brazil</a:t>
              </a:r>
            </a:p>
            <a:p>
              <a:pPr marL="0" indent="0">
                <a:buNone/>
              </a:pPr>
              <a:r>
                <a:rPr lang="en-GB" sz="2400" dirty="0">
                  <a:cs typeface="Calibri"/>
                </a:rPr>
                <a:t>Mexico</a:t>
              </a:r>
            </a:p>
          </p:txBody>
        </p:sp>
        <p:sp>
          <p:nvSpPr>
            <p:cNvPr id="16" name="TextBox 15">
              <a:extLst>
                <a:ext uri="{FF2B5EF4-FFF2-40B4-BE49-F238E27FC236}">
                  <a16:creationId xmlns:a16="http://schemas.microsoft.com/office/drawing/2014/main" id="{9BCBD2B5-A26C-2FA6-8B95-8752EBE75E73}"/>
                </a:ext>
              </a:extLst>
            </p:cNvPr>
            <p:cNvSpPr txBox="1"/>
            <p:nvPr/>
          </p:nvSpPr>
          <p:spPr>
            <a:xfrm>
              <a:off x="2391633" y="2863098"/>
              <a:ext cx="1914824" cy="1569660"/>
            </a:xfrm>
            <a:prstGeom prst="rect">
              <a:avLst/>
            </a:prstGeom>
            <a:solidFill>
              <a:schemeClr val="accent2"/>
            </a:solidFill>
          </p:spPr>
          <p:txBody>
            <a:bodyPr wrap="square">
              <a:spAutoFit/>
            </a:bodyPr>
            <a:lstStyle/>
            <a:p>
              <a:pPr marL="0" indent="0" algn="ctr">
                <a:buNone/>
              </a:pPr>
              <a:r>
                <a:rPr lang="en-GB" sz="2400" b="1" dirty="0">
                  <a:cs typeface="Calibri"/>
                </a:rPr>
                <a:t>Group B</a:t>
              </a:r>
            </a:p>
            <a:p>
              <a:pPr marL="0" indent="0">
                <a:buNone/>
              </a:pPr>
              <a:r>
                <a:rPr lang="en-GB" sz="2400" dirty="0">
                  <a:cs typeface="Calibri"/>
                </a:rPr>
                <a:t>Australia</a:t>
              </a:r>
            </a:p>
            <a:p>
              <a:pPr marL="0" indent="0">
                <a:buNone/>
              </a:pPr>
              <a:r>
                <a:rPr lang="en-GB" sz="2400" dirty="0">
                  <a:cs typeface="Calibri"/>
                </a:rPr>
                <a:t>Canada</a:t>
              </a:r>
            </a:p>
            <a:p>
              <a:pPr marL="0" indent="0">
                <a:buNone/>
              </a:pPr>
              <a:r>
                <a:rPr lang="en-GB" sz="2400" dirty="0">
                  <a:cs typeface="Calibri"/>
                </a:rPr>
                <a:t>United States</a:t>
              </a:r>
            </a:p>
          </p:txBody>
        </p:sp>
        <p:sp>
          <p:nvSpPr>
            <p:cNvPr id="17" name="TextBox 16">
              <a:extLst>
                <a:ext uri="{FF2B5EF4-FFF2-40B4-BE49-F238E27FC236}">
                  <a16:creationId xmlns:a16="http://schemas.microsoft.com/office/drawing/2014/main" id="{964BA7A0-44CC-5378-7B57-4A8BF919B882}"/>
                </a:ext>
              </a:extLst>
            </p:cNvPr>
            <p:cNvSpPr txBox="1"/>
            <p:nvPr/>
          </p:nvSpPr>
          <p:spPr>
            <a:xfrm>
              <a:off x="4342543" y="2863098"/>
              <a:ext cx="1914824" cy="1569660"/>
            </a:xfrm>
            <a:prstGeom prst="rect">
              <a:avLst/>
            </a:prstGeom>
            <a:solidFill>
              <a:schemeClr val="accent2"/>
            </a:solidFill>
          </p:spPr>
          <p:txBody>
            <a:bodyPr wrap="square">
              <a:spAutoFit/>
            </a:bodyPr>
            <a:lstStyle/>
            <a:p>
              <a:pPr marL="0" indent="0" algn="ctr">
                <a:buNone/>
              </a:pPr>
              <a:r>
                <a:rPr lang="en-GB" sz="2400" b="1" dirty="0">
                  <a:cs typeface="Calibri"/>
                </a:rPr>
                <a:t>Group C</a:t>
              </a:r>
            </a:p>
            <a:p>
              <a:pPr marL="0" indent="0">
                <a:buNone/>
              </a:pPr>
              <a:r>
                <a:rPr lang="en-GB" sz="2400" dirty="0">
                  <a:cs typeface="Calibri"/>
                </a:rPr>
                <a:t>China</a:t>
              </a:r>
            </a:p>
            <a:p>
              <a:pPr marL="0" indent="0">
                <a:buNone/>
              </a:pPr>
              <a:r>
                <a:rPr lang="en-GB" sz="2400" dirty="0">
                  <a:cs typeface="Calibri"/>
                </a:rPr>
                <a:t>India</a:t>
              </a:r>
            </a:p>
            <a:p>
              <a:r>
                <a:rPr lang="en-GB" sz="2400" dirty="0">
                  <a:cs typeface="Calibri"/>
                </a:rPr>
                <a:t>Russia</a:t>
              </a:r>
            </a:p>
          </p:txBody>
        </p:sp>
        <p:sp>
          <p:nvSpPr>
            <p:cNvPr id="18" name="TextBox 17">
              <a:extLst>
                <a:ext uri="{FF2B5EF4-FFF2-40B4-BE49-F238E27FC236}">
                  <a16:creationId xmlns:a16="http://schemas.microsoft.com/office/drawing/2014/main" id="{EDF493B0-01CB-BC65-4AFE-78E816C9D6A9}"/>
                </a:ext>
              </a:extLst>
            </p:cNvPr>
            <p:cNvSpPr txBox="1"/>
            <p:nvPr/>
          </p:nvSpPr>
          <p:spPr>
            <a:xfrm>
              <a:off x="6302536" y="2863098"/>
              <a:ext cx="1914824" cy="1569660"/>
            </a:xfrm>
            <a:prstGeom prst="rect">
              <a:avLst/>
            </a:prstGeom>
            <a:solidFill>
              <a:schemeClr val="accent2"/>
            </a:solidFill>
          </p:spPr>
          <p:txBody>
            <a:bodyPr wrap="square">
              <a:spAutoFit/>
            </a:bodyPr>
            <a:lstStyle/>
            <a:p>
              <a:pPr marL="0" indent="0" algn="ctr">
                <a:buNone/>
              </a:pPr>
              <a:r>
                <a:rPr lang="en-GB" sz="2400" b="1" dirty="0">
                  <a:cs typeface="Calibri"/>
                </a:rPr>
                <a:t>Group D</a:t>
              </a:r>
              <a:endParaRPr lang="en-GB" sz="2400" dirty="0">
                <a:cs typeface="Calibri"/>
              </a:endParaRPr>
            </a:p>
            <a:p>
              <a:pPr marL="0" indent="0">
                <a:buNone/>
              </a:pPr>
              <a:r>
                <a:rPr lang="en-GB" sz="2400" dirty="0">
                  <a:cs typeface="Calibri"/>
                </a:rPr>
                <a:t>Indonesia</a:t>
              </a:r>
            </a:p>
            <a:p>
              <a:pPr marL="0" indent="0">
                <a:buNone/>
              </a:pPr>
              <a:r>
                <a:rPr lang="en-GB" sz="2400" dirty="0">
                  <a:cs typeface="Calibri"/>
                </a:rPr>
                <a:t>Japan</a:t>
              </a:r>
            </a:p>
            <a:p>
              <a:pPr marL="0" indent="0">
                <a:buNone/>
              </a:pPr>
              <a:r>
                <a:rPr lang="en-GB" sz="2400" dirty="0">
                  <a:cs typeface="Calibri"/>
                </a:rPr>
                <a:t>South Korea</a:t>
              </a:r>
            </a:p>
          </p:txBody>
        </p:sp>
        <p:sp>
          <p:nvSpPr>
            <p:cNvPr id="19" name="TextBox 18">
              <a:extLst>
                <a:ext uri="{FF2B5EF4-FFF2-40B4-BE49-F238E27FC236}">
                  <a16:creationId xmlns:a16="http://schemas.microsoft.com/office/drawing/2014/main" id="{F9146856-8208-5A2D-A9EA-646A6F12623C}"/>
                </a:ext>
              </a:extLst>
            </p:cNvPr>
            <p:cNvSpPr txBox="1"/>
            <p:nvPr/>
          </p:nvSpPr>
          <p:spPr>
            <a:xfrm>
              <a:off x="8262529" y="2863098"/>
              <a:ext cx="1914824" cy="1569660"/>
            </a:xfrm>
            <a:prstGeom prst="rect">
              <a:avLst/>
            </a:prstGeom>
            <a:solidFill>
              <a:schemeClr val="accent2"/>
            </a:solidFill>
          </p:spPr>
          <p:txBody>
            <a:bodyPr wrap="square">
              <a:spAutoFit/>
            </a:bodyPr>
            <a:lstStyle/>
            <a:p>
              <a:pPr marL="0" indent="0" algn="ctr">
                <a:buNone/>
              </a:pPr>
              <a:r>
                <a:rPr lang="en-GB" sz="2400" b="1" dirty="0">
                  <a:cs typeface="Calibri"/>
                </a:rPr>
                <a:t>Group E</a:t>
              </a:r>
            </a:p>
            <a:p>
              <a:pPr marL="0" indent="0">
                <a:buNone/>
              </a:pPr>
              <a:r>
                <a:rPr lang="en-GB" sz="2400" dirty="0">
                  <a:cs typeface="Calibri"/>
                </a:rPr>
                <a:t>France</a:t>
              </a:r>
            </a:p>
            <a:p>
              <a:pPr marL="0" indent="0">
                <a:buNone/>
              </a:pPr>
              <a:r>
                <a:rPr lang="en-GB" sz="2400" dirty="0">
                  <a:cs typeface="Calibri"/>
                </a:rPr>
                <a:t>German</a:t>
              </a:r>
            </a:p>
            <a:p>
              <a:pPr marL="0" indent="0">
                <a:buNone/>
              </a:pPr>
              <a:r>
                <a:rPr lang="en-GB" sz="2400" dirty="0">
                  <a:cs typeface="Calibri"/>
                </a:rPr>
                <a:t>Italy</a:t>
              </a:r>
            </a:p>
          </p:txBody>
        </p:sp>
        <p:sp>
          <p:nvSpPr>
            <p:cNvPr id="20" name="TextBox 19">
              <a:extLst>
                <a:ext uri="{FF2B5EF4-FFF2-40B4-BE49-F238E27FC236}">
                  <a16:creationId xmlns:a16="http://schemas.microsoft.com/office/drawing/2014/main" id="{AB514D40-8AE2-7C77-7805-31833A37D376}"/>
                </a:ext>
              </a:extLst>
            </p:cNvPr>
            <p:cNvSpPr txBox="1"/>
            <p:nvPr/>
          </p:nvSpPr>
          <p:spPr>
            <a:xfrm>
              <a:off x="10224262" y="2863098"/>
              <a:ext cx="1914824" cy="1569660"/>
            </a:xfrm>
            <a:prstGeom prst="rect">
              <a:avLst/>
            </a:prstGeom>
            <a:solidFill>
              <a:schemeClr val="accent2"/>
            </a:solidFill>
          </p:spPr>
          <p:txBody>
            <a:bodyPr wrap="square">
              <a:spAutoFit/>
            </a:bodyPr>
            <a:lstStyle/>
            <a:p>
              <a:pPr marL="0" indent="0" algn="ctr">
                <a:buNone/>
              </a:pPr>
              <a:r>
                <a:rPr lang="en-GB" sz="2400" b="1" dirty="0">
                  <a:cs typeface="Calibri"/>
                </a:rPr>
                <a:t>Group F</a:t>
              </a:r>
            </a:p>
            <a:p>
              <a:pPr marL="0" indent="0">
                <a:buNone/>
              </a:pPr>
              <a:r>
                <a:rPr lang="en-GB" sz="2400" dirty="0">
                  <a:cs typeface="Calibri"/>
                </a:rPr>
                <a:t>Saudi Arabia</a:t>
              </a:r>
            </a:p>
            <a:p>
              <a:r>
                <a:rPr lang="en-GB" sz="2400" dirty="0">
                  <a:cs typeface="Calibri"/>
                </a:rPr>
                <a:t>South Africa</a:t>
              </a:r>
            </a:p>
            <a:p>
              <a:pPr marL="0" indent="0">
                <a:buNone/>
              </a:pPr>
              <a:r>
                <a:rPr lang="en-GB" sz="2400" dirty="0">
                  <a:cs typeface="Calibri"/>
                </a:rPr>
                <a:t>Turkey</a:t>
              </a:r>
            </a:p>
          </p:txBody>
        </p:sp>
      </p:grpSp>
      <p:pic>
        <p:nvPicPr>
          <p:cNvPr id="21" name="Picture 20">
            <a:extLst>
              <a:ext uri="{FF2B5EF4-FFF2-40B4-BE49-F238E27FC236}">
                <a16:creationId xmlns:a16="http://schemas.microsoft.com/office/drawing/2014/main" id="{E9C02707-E249-5747-9425-E2DFFDCFA4B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14320" y="2638095"/>
            <a:ext cx="3887448" cy="2593657"/>
          </a:xfrm>
          <a:prstGeom prst="rect">
            <a:avLst/>
          </a:prstGeom>
        </p:spPr>
      </p:pic>
    </p:spTree>
    <p:extLst>
      <p:ext uri="{BB962C8B-B14F-4D97-AF65-F5344CB8AC3E}">
        <p14:creationId xmlns:p14="http://schemas.microsoft.com/office/powerpoint/2010/main" val="1599522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nodeType="clickEffect">
                                  <p:stCondLst>
                                    <p:cond delay="0"/>
                                  </p:stCondLst>
                                  <p:childTnLst>
                                    <p:anim calcmode="lin" valueType="num">
                                      <p:cBhvr additive="base">
                                        <p:cTn id="6" dur="500"/>
                                        <p:tgtEl>
                                          <p:spTgt spid="21"/>
                                        </p:tgtEl>
                                        <p:attrNameLst>
                                          <p:attrName>ppt_x</p:attrName>
                                        </p:attrNameLst>
                                      </p:cBhvr>
                                      <p:tavLst>
                                        <p:tav tm="0">
                                          <p:val>
                                            <p:strVal val="ppt_x"/>
                                          </p:val>
                                        </p:tav>
                                        <p:tav tm="100000">
                                          <p:val>
                                            <p:strVal val="1+ppt_w/2"/>
                                          </p:val>
                                        </p:tav>
                                      </p:tavLst>
                                    </p:anim>
                                    <p:anim calcmode="lin" valueType="num">
                                      <p:cBhvr additive="base">
                                        <p:cTn id="7" dur="500"/>
                                        <p:tgtEl>
                                          <p:spTgt spid="21"/>
                                        </p:tgtEl>
                                        <p:attrNameLst>
                                          <p:attrName>ppt_y</p:attrName>
                                        </p:attrNameLst>
                                      </p:cBhvr>
                                      <p:tavLst>
                                        <p:tav tm="0">
                                          <p:val>
                                            <p:strVal val="ppt_y"/>
                                          </p:val>
                                        </p:tav>
                                        <p:tav tm="100000">
                                          <p:val>
                                            <p:strVal val="ppt_y"/>
                                          </p:val>
                                        </p:tav>
                                      </p:tavLst>
                                    </p:anim>
                                    <p:set>
                                      <p:cBhvr>
                                        <p:cTn id="8" dur="1" fill="hold">
                                          <p:stCondLst>
                                            <p:cond delay="499"/>
                                          </p:stCondLst>
                                        </p:cTn>
                                        <p:tgtEl>
                                          <p:spTgt spid="21"/>
                                        </p:tgtEl>
                                        <p:attrNameLst>
                                          <p:attrName>style.visibility</p:attrName>
                                        </p:attrNameLst>
                                      </p:cBhvr>
                                      <p:to>
                                        <p:strVal val="hidden"/>
                                      </p:to>
                                    </p:set>
                                  </p:childTnLst>
                                </p:cTn>
                              </p:par>
                              <p:par>
                                <p:cTn id="9" presetID="2" presetClass="entr" presetSubtype="8"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9DCED6-B5B1-4889-BC8B-F043EA2FE986}"/>
              </a:ext>
            </a:extLst>
          </p:cNvPr>
          <p:cNvSpPr>
            <a:spLocks noGrp="1"/>
          </p:cNvSpPr>
          <p:nvPr>
            <p:ph type="ctrTitle"/>
          </p:nvPr>
        </p:nvSpPr>
        <p:spPr>
          <a:xfrm>
            <a:off x="1523999" y="762124"/>
            <a:ext cx="9144000" cy="1128007"/>
          </a:xfrm>
        </p:spPr>
        <p:txBody>
          <a:bodyPr>
            <a:normAutofit fontScale="90000"/>
          </a:bodyPr>
          <a:lstStyle/>
          <a:p>
            <a:r>
              <a:rPr lang="en-GB" dirty="0"/>
              <a:t>Scotland, the Transatlantic Slave Trade, and Legacies of slavery</a:t>
            </a:r>
          </a:p>
        </p:txBody>
      </p:sp>
      <p:sp>
        <p:nvSpPr>
          <p:cNvPr id="6" name="Rectangle 5">
            <a:extLst>
              <a:ext uri="{FF2B5EF4-FFF2-40B4-BE49-F238E27FC236}">
                <a16:creationId xmlns:a16="http://schemas.microsoft.com/office/drawing/2014/main" id="{FBA888C8-BCA5-49E9-9AE1-91F99725BA45}"/>
              </a:ext>
            </a:extLst>
          </p:cNvPr>
          <p:cNvSpPr/>
          <p:nvPr/>
        </p:nvSpPr>
        <p:spPr>
          <a:xfrm>
            <a:off x="-2459" y="-2459"/>
            <a:ext cx="409421" cy="6860459"/>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Beveled 6">
            <a:extLst>
              <a:ext uri="{FF2B5EF4-FFF2-40B4-BE49-F238E27FC236}">
                <a16:creationId xmlns:a16="http://schemas.microsoft.com/office/drawing/2014/main" id="{06C3E64D-51D5-76CD-E928-3B449D179816}"/>
              </a:ext>
            </a:extLst>
          </p:cNvPr>
          <p:cNvSpPr/>
          <p:nvPr/>
        </p:nvSpPr>
        <p:spPr>
          <a:xfrm>
            <a:off x="4787174" y="2360547"/>
            <a:ext cx="2617651" cy="2134445"/>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600" dirty="0"/>
              <a:t>How do people become enslaved?</a:t>
            </a:r>
          </a:p>
        </p:txBody>
      </p:sp>
      <p:sp>
        <p:nvSpPr>
          <p:cNvPr id="8" name="Rectangle: Beveled 7">
            <a:extLst>
              <a:ext uri="{FF2B5EF4-FFF2-40B4-BE49-F238E27FC236}">
                <a16:creationId xmlns:a16="http://schemas.microsoft.com/office/drawing/2014/main" id="{9ED5AD92-4D67-8480-7D1F-C650DBCA2514}"/>
              </a:ext>
            </a:extLst>
          </p:cNvPr>
          <p:cNvSpPr/>
          <p:nvPr/>
        </p:nvSpPr>
        <p:spPr>
          <a:xfrm>
            <a:off x="7919806" y="2360546"/>
            <a:ext cx="2617651" cy="2134445"/>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Why does slavery exist?</a:t>
            </a:r>
          </a:p>
        </p:txBody>
      </p:sp>
      <p:sp>
        <p:nvSpPr>
          <p:cNvPr id="9" name="Rectangle: Beveled 8">
            <a:extLst>
              <a:ext uri="{FF2B5EF4-FFF2-40B4-BE49-F238E27FC236}">
                <a16:creationId xmlns:a16="http://schemas.microsoft.com/office/drawing/2014/main" id="{80CA212C-5347-3888-7F2A-6CD14A7A2349}"/>
              </a:ext>
            </a:extLst>
          </p:cNvPr>
          <p:cNvSpPr/>
          <p:nvPr/>
        </p:nvSpPr>
        <p:spPr>
          <a:xfrm>
            <a:off x="4787175" y="4668413"/>
            <a:ext cx="2617651" cy="2134445"/>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When and where did slavery occur in the past?</a:t>
            </a:r>
          </a:p>
        </p:txBody>
      </p:sp>
      <p:sp>
        <p:nvSpPr>
          <p:cNvPr id="10" name="Rectangle: Beveled 9">
            <a:extLst>
              <a:ext uri="{FF2B5EF4-FFF2-40B4-BE49-F238E27FC236}">
                <a16:creationId xmlns:a16="http://schemas.microsoft.com/office/drawing/2014/main" id="{2BF17CE7-F950-8866-4DDA-42B7FD033F78}"/>
              </a:ext>
            </a:extLst>
          </p:cNvPr>
          <p:cNvSpPr/>
          <p:nvPr/>
        </p:nvSpPr>
        <p:spPr>
          <a:xfrm>
            <a:off x="7919806" y="4668413"/>
            <a:ext cx="2617651" cy="2134445"/>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Where does slavery occur in the present day?</a:t>
            </a:r>
          </a:p>
        </p:txBody>
      </p:sp>
      <p:sp>
        <p:nvSpPr>
          <p:cNvPr id="11" name="Rectangle: Beveled 10">
            <a:extLst>
              <a:ext uri="{FF2B5EF4-FFF2-40B4-BE49-F238E27FC236}">
                <a16:creationId xmlns:a16="http://schemas.microsoft.com/office/drawing/2014/main" id="{44D74FD5-C193-D0B4-57F9-A4D8C5C977E2}"/>
              </a:ext>
            </a:extLst>
          </p:cNvPr>
          <p:cNvSpPr/>
          <p:nvPr/>
        </p:nvSpPr>
        <p:spPr>
          <a:xfrm>
            <a:off x="1654542" y="2360545"/>
            <a:ext cx="2617651" cy="2134445"/>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What is slavery?</a:t>
            </a:r>
          </a:p>
        </p:txBody>
      </p:sp>
      <p:sp>
        <p:nvSpPr>
          <p:cNvPr id="12" name="Rectangle: Beveled 11">
            <a:extLst>
              <a:ext uri="{FF2B5EF4-FFF2-40B4-BE49-F238E27FC236}">
                <a16:creationId xmlns:a16="http://schemas.microsoft.com/office/drawing/2014/main" id="{6FBE21A7-784D-6FFA-7124-6C77433C9131}"/>
              </a:ext>
            </a:extLst>
          </p:cNvPr>
          <p:cNvSpPr/>
          <p:nvPr/>
        </p:nvSpPr>
        <p:spPr>
          <a:xfrm>
            <a:off x="1654542" y="4668412"/>
            <a:ext cx="2617651" cy="2134445"/>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What are the different types of slavery?</a:t>
            </a:r>
          </a:p>
        </p:txBody>
      </p:sp>
      <p:sp>
        <p:nvSpPr>
          <p:cNvPr id="13" name="Rectangle: Beveled 12">
            <a:extLst>
              <a:ext uri="{FF2B5EF4-FFF2-40B4-BE49-F238E27FC236}">
                <a16:creationId xmlns:a16="http://schemas.microsoft.com/office/drawing/2014/main" id="{6BEB2591-DF5B-C5A8-0D3C-715B921A7428}"/>
              </a:ext>
            </a:extLst>
          </p:cNvPr>
          <p:cNvSpPr/>
          <p:nvPr/>
        </p:nvSpPr>
        <p:spPr>
          <a:xfrm>
            <a:off x="4787174" y="2361777"/>
            <a:ext cx="2617651" cy="2134445"/>
          </a:xfrm>
          <a:prstGeom prst="bevel">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2600" dirty="0">
                <a:solidFill>
                  <a:schemeClr val="bg1">
                    <a:lumMod val="65000"/>
                  </a:schemeClr>
                </a:solidFill>
              </a:rPr>
              <a:t>How do people become enslaved?</a:t>
            </a:r>
          </a:p>
        </p:txBody>
      </p:sp>
      <p:sp>
        <p:nvSpPr>
          <p:cNvPr id="14" name="Rectangle: Beveled 13">
            <a:extLst>
              <a:ext uri="{FF2B5EF4-FFF2-40B4-BE49-F238E27FC236}">
                <a16:creationId xmlns:a16="http://schemas.microsoft.com/office/drawing/2014/main" id="{C5FBAA6B-EFC5-E5F2-4701-BF456457FED2}"/>
              </a:ext>
            </a:extLst>
          </p:cNvPr>
          <p:cNvSpPr/>
          <p:nvPr/>
        </p:nvSpPr>
        <p:spPr>
          <a:xfrm>
            <a:off x="7919806" y="2361776"/>
            <a:ext cx="2617651" cy="2134445"/>
          </a:xfrm>
          <a:prstGeom prst="bevel">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2800" dirty="0">
                <a:solidFill>
                  <a:schemeClr val="bg1">
                    <a:lumMod val="65000"/>
                  </a:schemeClr>
                </a:solidFill>
              </a:rPr>
              <a:t>Why does slavery exist?</a:t>
            </a:r>
          </a:p>
        </p:txBody>
      </p:sp>
      <p:sp>
        <p:nvSpPr>
          <p:cNvPr id="15" name="Rectangle: Beveled 14">
            <a:extLst>
              <a:ext uri="{FF2B5EF4-FFF2-40B4-BE49-F238E27FC236}">
                <a16:creationId xmlns:a16="http://schemas.microsoft.com/office/drawing/2014/main" id="{AF8B6EAC-FB27-5F4E-57B1-5A24149673DF}"/>
              </a:ext>
            </a:extLst>
          </p:cNvPr>
          <p:cNvSpPr/>
          <p:nvPr/>
        </p:nvSpPr>
        <p:spPr>
          <a:xfrm>
            <a:off x="4787175" y="4669643"/>
            <a:ext cx="2617651" cy="2134445"/>
          </a:xfrm>
          <a:prstGeom prst="bevel">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2400" dirty="0">
                <a:solidFill>
                  <a:schemeClr val="bg1">
                    <a:lumMod val="65000"/>
                  </a:schemeClr>
                </a:solidFill>
              </a:rPr>
              <a:t>When and where did slavery occur in the past?</a:t>
            </a:r>
          </a:p>
        </p:txBody>
      </p:sp>
      <p:sp>
        <p:nvSpPr>
          <p:cNvPr id="16" name="Rectangle: Beveled 15">
            <a:extLst>
              <a:ext uri="{FF2B5EF4-FFF2-40B4-BE49-F238E27FC236}">
                <a16:creationId xmlns:a16="http://schemas.microsoft.com/office/drawing/2014/main" id="{BF95492C-D35D-3BAD-0A37-44DCF39DDFE8}"/>
              </a:ext>
            </a:extLst>
          </p:cNvPr>
          <p:cNvSpPr/>
          <p:nvPr/>
        </p:nvSpPr>
        <p:spPr>
          <a:xfrm>
            <a:off x="7919806" y="4669643"/>
            <a:ext cx="2617651" cy="2134445"/>
          </a:xfrm>
          <a:prstGeom prst="bevel">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2400" dirty="0">
                <a:solidFill>
                  <a:schemeClr val="bg1">
                    <a:lumMod val="65000"/>
                  </a:schemeClr>
                </a:solidFill>
              </a:rPr>
              <a:t>Where does slavery occur in the present day?</a:t>
            </a:r>
          </a:p>
        </p:txBody>
      </p:sp>
      <p:sp>
        <p:nvSpPr>
          <p:cNvPr id="17" name="Rectangle: Beveled 16">
            <a:extLst>
              <a:ext uri="{FF2B5EF4-FFF2-40B4-BE49-F238E27FC236}">
                <a16:creationId xmlns:a16="http://schemas.microsoft.com/office/drawing/2014/main" id="{30397809-E258-2984-C67E-CB74D9AC4D8B}"/>
              </a:ext>
            </a:extLst>
          </p:cNvPr>
          <p:cNvSpPr/>
          <p:nvPr/>
        </p:nvSpPr>
        <p:spPr>
          <a:xfrm>
            <a:off x="1654542" y="2361775"/>
            <a:ext cx="2617651" cy="2134445"/>
          </a:xfrm>
          <a:prstGeom prst="bevel">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3200" dirty="0">
                <a:solidFill>
                  <a:schemeClr val="bg1">
                    <a:lumMod val="65000"/>
                  </a:schemeClr>
                </a:solidFill>
              </a:rPr>
              <a:t>What is slavery?</a:t>
            </a:r>
          </a:p>
        </p:txBody>
      </p:sp>
      <p:sp>
        <p:nvSpPr>
          <p:cNvPr id="18" name="Rectangle: Beveled 17">
            <a:extLst>
              <a:ext uri="{FF2B5EF4-FFF2-40B4-BE49-F238E27FC236}">
                <a16:creationId xmlns:a16="http://schemas.microsoft.com/office/drawing/2014/main" id="{EED7594C-02A6-DD6C-AD53-997E247F49BD}"/>
              </a:ext>
            </a:extLst>
          </p:cNvPr>
          <p:cNvSpPr/>
          <p:nvPr/>
        </p:nvSpPr>
        <p:spPr>
          <a:xfrm>
            <a:off x="1654542" y="4669642"/>
            <a:ext cx="2617651" cy="2134445"/>
          </a:xfrm>
          <a:prstGeom prst="bevel">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2400" dirty="0">
                <a:solidFill>
                  <a:schemeClr val="bg1">
                    <a:lumMod val="65000"/>
                  </a:schemeClr>
                </a:solidFill>
              </a:rPr>
              <a:t>What are the different types of slavery?</a:t>
            </a:r>
          </a:p>
        </p:txBody>
      </p:sp>
    </p:spTree>
    <p:extLst>
      <p:ext uri="{BB962C8B-B14F-4D97-AF65-F5344CB8AC3E}">
        <p14:creationId xmlns:p14="http://schemas.microsoft.com/office/powerpoint/2010/main" val="309015105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F1CBE-184A-1D0E-964E-6D4C701F5377}"/>
              </a:ext>
            </a:extLst>
          </p:cNvPr>
          <p:cNvSpPr>
            <a:spLocks noGrp="1"/>
          </p:cNvSpPr>
          <p:nvPr>
            <p:ph type="title"/>
          </p:nvPr>
        </p:nvSpPr>
        <p:spPr/>
        <p:txBody>
          <a:bodyPr>
            <a:normAutofit/>
          </a:bodyPr>
          <a:lstStyle/>
          <a:p>
            <a:r>
              <a:rPr lang="en-GB" dirty="0"/>
              <a:t>Scotland benefited from the Transatlantic Slave Trade in a number of ways:</a:t>
            </a:r>
          </a:p>
        </p:txBody>
      </p:sp>
      <p:sp>
        <p:nvSpPr>
          <p:cNvPr id="4" name="TextBox 3">
            <a:extLst>
              <a:ext uri="{FF2B5EF4-FFF2-40B4-BE49-F238E27FC236}">
                <a16:creationId xmlns:a16="http://schemas.microsoft.com/office/drawing/2014/main" id="{62CB280D-F9BB-91D9-D067-B5230903E029}"/>
              </a:ext>
            </a:extLst>
          </p:cNvPr>
          <p:cNvSpPr txBox="1"/>
          <p:nvPr/>
        </p:nvSpPr>
        <p:spPr>
          <a:xfrm>
            <a:off x="6631263" y="2097877"/>
            <a:ext cx="5170448" cy="2246769"/>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GB" sz="2800" dirty="0"/>
              <a:t>There were lots of Scots who owned plantations abroad and made their fortune there, such as Robert Wedderburn and Richard Oswald</a:t>
            </a:r>
          </a:p>
        </p:txBody>
      </p:sp>
      <p:sp>
        <p:nvSpPr>
          <p:cNvPr id="6" name="TextBox 5">
            <a:extLst>
              <a:ext uri="{FF2B5EF4-FFF2-40B4-BE49-F238E27FC236}">
                <a16:creationId xmlns:a16="http://schemas.microsoft.com/office/drawing/2014/main" id="{C00A538F-3401-3BA0-D7F3-2C8392CB0F9D}"/>
              </a:ext>
            </a:extLst>
          </p:cNvPr>
          <p:cNvSpPr txBox="1"/>
          <p:nvPr/>
        </p:nvSpPr>
        <p:spPr>
          <a:xfrm>
            <a:off x="6631263" y="4730308"/>
            <a:ext cx="5170448" cy="1815882"/>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en-GB" sz="2800" dirty="0"/>
              <a:t>Many Scots worked on plantations abroad (Robbie Burns nearly did!) or as accountants or managers linked to the slave trade</a:t>
            </a:r>
          </a:p>
        </p:txBody>
      </p:sp>
      <p:sp>
        <p:nvSpPr>
          <p:cNvPr id="7" name="TextBox 6">
            <a:extLst>
              <a:ext uri="{FF2B5EF4-FFF2-40B4-BE49-F238E27FC236}">
                <a16:creationId xmlns:a16="http://schemas.microsoft.com/office/drawing/2014/main" id="{441DFD3F-767B-86D5-561B-DA6662D9DBAA}"/>
              </a:ext>
            </a:extLst>
          </p:cNvPr>
          <p:cNvSpPr txBox="1"/>
          <p:nvPr/>
        </p:nvSpPr>
        <p:spPr>
          <a:xfrm>
            <a:off x="838200" y="2093348"/>
            <a:ext cx="5618356" cy="1815882"/>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GB" sz="2800" dirty="0"/>
              <a:t>The trade provided employment for thousands of people in Scotland who worked in cotton mills, tobacco warehousing, as well as on ships</a:t>
            </a:r>
          </a:p>
        </p:txBody>
      </p:sp>
      <p:sp>
        <p:nvSpPr>
          <p:cNvPr id="5" name="TextBox 4">
            <a:extLst>
              <a:ext uri="{FF2B5EF4-FFF2-40B4-BE49-F238E27FC236}">
                <a16:creationId xmlns:a16="http://schemas.microsoft.com/office/drawing/2014/main" id="{24216B4A-5576-CAF7-B0C6-00438F33A10F}"/>
              </a:ext>
            </a:extLst>
          </p:cNvPr>
          <p:cNvSpPr txBox="1"/>
          <p:nvPr/>
        </p:nvSpPr>
        <p:spPr>
          <a:xfrm>
            <a:off x="838199" y="4117973"/>
            <a:ext cx="5618355" cy="2677656"/>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GB" sz="2800" dirty="0"/>
              <a:t>Some brought enslaved people back with them, while others used the money they made to purchase enslaved people and have them work as servants, maids, cooks or pageboys</a:t>
            </a:r>
          </a:p>
        </p:txBody>
      </p:sp>
      <p:sp>
        <p:nvSpPr>
          <p:cNvPr id="8" name="Rectangle 7">
            <a:extLst>
              <a:ext uri="{FF2B5EF4-FFF2-40B4-BE49-F238E27FC236}">
                <a16:creationId xmlns:a16="http://schemas.microsoft.com/office/drawing/2014/main" id="{E1694B7B-42D8-F745-F2A1-FAA444D35AD4}"/>
              </a:ext>
            </a:extLst>
          </p:cNvPr>
          <p:cNvSpPr/>
          <p:nvPr/>
        </p:nvSpPr>
        <p:spPr>
          <a:xfrm>
            <a:off x="-2459" y="-2459"/>
            <a:ext cx="409421" cy="6860459"/>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53834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5"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DA4A96-5DDF-144B-1205-200D1723C7EC}"/>
              </a:ext>
            </a:extLst>
          </p:cNvPr>
          <p:cNvSpPr>
            <a:spLocks noGrp="1"/>
          </p:cNvSpPr>
          <p:nvPr>
            <p:ph idx="1"/>
          </p:nvPr>
        </p:nvSpPr>
        <p:spPr>
          <a:xfrm>
            <a:off x="707572" y="756846"/>
            <a:ext cx="10515600" cy="4846108"/>
          </a:xfrm>
        </p:spPr>
        <p:txBody>
          <a:bodyPr>
            <a:normAutofit/>
          </a:bodyPr>
          <a:lstStyle/>
          <a:p>
            <a:r>
              <a:rPr lang="en-GB" dirty="0">
                <a:solidFill>
                  <a:schemeClr val="tx1"/>
                </a:solidFill>
              </a:rPr>
              <a:t>Overall, the </a:t>
            </a:r>
            <a:r>
              <a:rPr lang="en-GB" dirty="0">
                <a:solidFill>
                  <a:schemeClr val="accent1"/>
                </a:solidFill>
              </a:rPr>
              <a:t>massive amount of money </a:t>
            </a:r>
            <a:r>
              <a:rPr lang="en-GB" dirty="0">
                <a:solidFill>
                  <a:schemeClr val="tx1"/>
                </a:solidFill>
              </a:rPr>
              <a:t>made from slavery was felt across Scotland as </a:t>
            </a:r>
            <a:r>
              <a:rPr lang="en-GB" dirty="0"/>
              <a:t>newly rich families </a:t>
            </a:r>
            <a:r>
              <a:rPr lang="en-GB" dirty="0">
                <a:solidFill>
                  <a:schemeClr val="tx1"/>
                </a:solidFill>
              </a:rPr>
              <a:t>invested in agriculture, education, business, religion, improving Scotland’s countryside, towns and cities.</a:t>
            </a:r>
          </a:p>
          <a:p>
            <a:r>
              <a:rPr lang="en-GB" dirty="0"/>
              <a:t>The money also </a:t>
            </a:r>
            <a:r>
              <a:rPr lang="en-GB" dirty="0">
                <a:solidFill>
                  <a:schemeClr val="tx1"/>
                </a:solidFill>
              </a:rPr>
              <a:t>helped fund the Industrial revolution, which accelerated the growth of Scotland (and Britain) as they and the Western world became </a:t>
            </a:r>
            <a:r>
              <a:rPr lang="en-GB" dirty="0">
                <a:solidFill>
                  <a:schemeClr val="accent1"/>
                </a:solidFill>
              </a:rPr>
              <a:t>developed powers on the World stage.</a:t>
            </a:r>
          </a:p>
          <a:p>
            <a:pPr lvl="1"/>
            <a:endParaRPr lang="en-GB" dirty="0"/>
          </a:p>
          <a:p>
            <a:pPr lvl="1"/>
            <a:endParaRPr lang="en-GB" dirty="0"/>
          </a:p>
          <a:p>
            <a:endParaRPr lang="en-GB" dirty="0"/>
          </a:p>
          <a:p>
            <a:endParaRPr lang="en-GB" dirty="0"/>
          </a:p>
        </p:txBody>
      </p:sp>
      <p:sp>
        <p:nvSpPr>
          <p:cNvPr id="4" name="TextBox 3">
            <a:extLst>
              <a:ext uri="{FF2B5EF4-FFF2-40B4-BE49-F238E27FC236}">
                <a16:creationId xmlns:a16="http://schemas.microsoft.com/office/drawing/2014/main" id="{6ABEE90D-C11C-02F4-E26E-A6FF56CCC7C2}"/>
              </a:ext>
            </a:extLst>
          </p:cNvPr>
          <p:cNvSpPr txBox="1"/>
          <p:nvPr/>
        </p:nvSpPr>
        <p:spPr>
          <a:xfrm>
            <a:off x="1774834" y="4387517"/>
            <a:ext cx="8048565" cy="181588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GB" sz="2800" dirty="0"/>
              <a:t>What kind of state do you think the Caribbean was left in, after hundreds of years of plantations?</a:t>
            </a:r>
          </a:p>
          <a:p>
            <a:pPr algn="ctr"/>
            <a:endParaRPr lang="en-GB" sz="2800" dirty="0"/>
          </a:p>
          <a:p>
            <a:pPr algn="ctr"/>
            <a:r>
              <a:rPr lang="en-GB" sz="2800" dirty="0"/>
              <a:t>What stunted Africa’s growth as a continent?</a:t>
            </a:r>
          </a:p>
        </p:txBody>
      </p:sp>
      <p:sp>
        <p:nvSpPr>
          <p:cNvPr id="6" name="Rectangle 5">
            <a:extLst>
              <a:ext uri="{FF2B5EF4-FFF2-40B4-BE49-F238E27FC236}">
                <a16:creationId xmlns:a16="http://schemas.microsoft.com/office/drawing/2014/main" id="{481F494A-759D-8E1C-FD57-50EA48C41679}"/>
              </a:ext>
            </a:extLst>
          </p:cNvPr>
          <p:cNvSpPr/>
          <p:nvPr/>
        </p:nvSpPr>
        <p:spPr>
          <a:xfrm>
            <a:off x="-2459" y="-2459"/>
            <a:ext cx="409421" cy="6860459"/>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52984258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8931A1-7AA1-EFA7-3950-E6155A94F446}"/>
              </a:ext>
            </a:extLst>
          </p:cNvPr>
          <p:cNvSpPr>
            <a:spLocks noGrp="1"/>
          </p:cNvSpPr>
          <p:nvPr>
            <p:ph idx="1"/>
          </p:nvPr>
        </p:nvSpPr>
        <p:spPr>
          <a:xfrm>
            <a:off x="973667" y="256469"/>
            <a:ext cx="10515600" cy="1865672"/>
          </a:xfrm>
        </p:spPr>
        <p:txBody>
          <a:bodyPr>
            <a:normAutofit/>
          </a:bodyPr>
          <a:lstStyle/>
          <a:p>
            <a:r>
              <a:rPr lang="en-GB" dirty="0"/>
              <a:t>Think about some of the street names or statues in your nearest city, there will be at least one which was named after links to slavery.</a:t>
            </a:r>
          </a:p>
          <a:p>
            <a:r>
              <a:rPr lang="en-GB" dirty="0"/>
              <a:t>Click the links below to find out more, then research your nearest city.</a:t>
            </a:r>
          </a:p>
        </p:txBody>
      </p:sp>
      <p:sp>
        <p:nvSpPr>
          <p:cNvPr id="5" name="TextBox 4">
            <a:extLst>
              <a:ext uri="{FF2B5EF4-FFF2-40B4-BE49-F238E27FC236}">
                <a16:creationId xmlns:a16="http://schemas.microsoft.com/office/drawing/2014/main" id="{82ED9B40-CA62-EB4F-D112-286541031308}"/>
              </a:ext>
            </a:extLst>
          </p:cNvPr>
          <p:cNvSpPr txBox="1"/>
          <p:nvPr/>
        </p:nvSpPr>
        <p:spPr>
          <a:xfrm>
            <a:off x="564194" y="2055230"/>
            <a:ext cx="2251032" cy="3970318"/>
          </a:xfrm>
          <a:prstGeom prst="rect">
            <a:avLst/>
          </a:prstGeom>
          <a:noFill/>
          <a:ln>
            <a:solidFill>
              <a:srgbClr val="00B0F0"/>
            </a:solidFill>
          </a:ln>
        </p:spPr>
        <p:txBody>
          <a:bodyPr wrap="square" rtlCol="0">
            <a:spAutoFit/>
          </a:bodyPr>
          <a:lstStyle/>
          <a:p>
            <a:pPr algn="ctr"/>
            <a:r>
              <a:rPr lang="en-GB" sz="2800" b="1" dirty="0"/>
              <a:t>Edinburgh</a:t>
            </a:r>
          </a:p>
          <a:p>
            <a:pPr algn="ctr"/>
            <a:endParaRPr lang="en-GB" sz="2800" dirty="0"/>
          </a:p>
          <a:p>
            <a:pPr algn="ctr"/>
            <a:r>
              <a:rPr lang="en-GB" sz="2800" dirty="0">
                <a:hlinkClick r:id="rId3"/>
              </a:rPr>
              <a:t>Henry Dundas monument</a:t>
            </a:r>
            <a:endParaRPr lang="en-GB" sz="2800" dirty="0"/>
          </a:p>
          <a:p>
            <a:pPr algn="ctr"/>
            <a:endParaRPr lang="en-GB" sz="2800" dirty="0"/>
          </a:p>
          <a:p>
            <a:pPr algn="ctr"/>
            <a:r>
              <a:rPr lang="en-GB" sz="2800" dirty="0">
                <a:hlinkClick r:id="rId4"/>
              </a:rPr>
              <a:t>Seven streets, buildings and statues linked to slavery</a:t>
            </a:r>
            <a:endParaRPr lang="en-GB" sz="2800" dirty="0"/>
          </a:p>
        </p:txBody>
      </p:sp>
      <p:sp>
        <p:nvSpPr>
          <p:cNvPr id="6" name="TextBox 5">
            <a:extLst>
              <a:ext uri="{FF2B5EF4-FFF2-40B4-BE49-F238E27FC236}">
                <a16:creationId xmlns:a16="http://schemas.microsoft.com/office/drawing/2014/main" id="{FE2A6EE5-690D-3EF3-E0F4-A0489218AEC2}"/>
              </a:ext>
            </a:extLst>
          </p:cNvPr>
          <p:cNvSpPr txBox="1"/>
          <p:nvPr/>
        </p:nvSpPr>
        <p:spPr>
          <a:xfrm>
            <a:off x="2974074" y="2068195"/>
            <a:ext cx="2109536" cy="4401205"/>
          </a:xfrm>
          <a:prstGeom prst="rect">
            <a:avLst/>
          </a:prstGeom>
          <a:noFill/>
          <a:ln>
            <a:solidFill>
              <a:srgbClr val="00B0F0"/>
            </a:solidFill>
          </a:ln>
        </p:spPr>
        <p:txBody>
          <a:bodyPr wrap="square" rtlCol="0">
            <a:spAutoFit/>
          </a:bodyPr>
          <a:lstStyle/>
          <a:p>
            <a:pPr algn="ctr"/>
            <a:r>
              <a:rPr lang="en-GB" sz="2800" b="1" dirty="0"/>
              <a:t>Glasgow</a:t>
            </a:r>
          </a:p>
          <a:p>
            <a:pPr algn="ctr"/>
            <a:endParaRPr lang="en-GB" sz="2800" dirty="0"/>
          </a:p>
          <a:p>
            <a:pPr algn="ctr"/>
            <a:r>
              <a:rPr lang="en-GB" sz="2800" dirty="0">
                <a:hlinkClick r:id="rId5"/>
              </a:rPr>
              <a:t>Gallery of Modern Art</a:t>
            </a:r>
            <a:endParaRPr lang="en-GB" sz="2800" dirty="0"/>
          </a:p>
          <a:p>
            <a:pPr algn="ctr"/>
            <a:endParaRPr lang="en-GB" sz="2800" dirty="0"/>
          </a:p>
          <a:p>
            <a:pPr algn="ctr"/>
            <a:r>
              <a:rPr lang="en-GB" sz="2800" dirty="0">
                <a:hlinkClick r:id="rId6"/>
              </a:rPr>
              <a:t>Every street name in Glasgow that’s linked to slavery</a:t>
            </a:r>
            <a:endParaRPr lang="en-GB" sz="2800" dirty="0"/>
          </a:p>
        </p:txBody>
      </p:sp>
      <p:sp>
        <p:nvSpPr>
          <p:cNvPr id="7" name="TextBox 6">
            <a:extLst>
              <a:ext uri="{FF2B5EF4-FFF2-40B4-BE49-F238E27FC236}">
                <a16:creationId xmlns:a16="http://schemas.microsoft.com/office/drawing/2014/main" id="{55CF735B-DB67-AD12-E1F4-510B51DE732F}"/>
              </a:ext>
            </a:extLst>
          </p:cNvPr>
          <p:cNvSpPr txBox="1"/>
          <p:nvPr/>
        </p:nvSpPr>
        <p:spPr>
          <a:xfrm>
            <a:off x="5232974" y="2068196"/>
            <a:ext cx="2109536" cy="2246769"/>
          </a:xfrm>
          <a:prstGeom prst="rect">
            <a:avLst/>
          </a:prstGeom>
          <a:noFill/>
          <a:ln>
            <a:solidFill>
              <a:srgbClr val="00B0F0"/>
            </a:solidFill>
          </a:ln>
        </p:spPr>
        <p:txBody>
          <a:bodyPr wrap="square" rtlCol="0">
            <a:spAutoFit/>
          </a:bodyPr>
          <a:lstStyle/>
          <a:p>
            <a:pPr algn="ctr"/>
            <a:r>
              <a:rPr lang="en-GB" sz="2800" b="1" dirty="0"/>
              <a:t>Aberdeen</a:t>
            </a:r>
          </a:p>
          <a:p>
            <a:endParaRPr lang="en-GB" sz="2800" dirty="0"/>
          </a:p>
          <a:p>
            <a:pPr algn="ctr"/>
            <a:r>
              <a:rPr lang="en-GB" sz="2800" dirty="0">
                <a:hlinkClick r:id="rId7"/>
              </a:rPr>
              <a:t>Aberdeen’s Slave Trade street names</a:t>
            </a:r>
            <a:endParaRPr lang="en-GB" sz="2800" dirty="0"/>
          </a:p>
        </p:txBody>
      </p:sp>
      <p:sp>
        <p:nvSpPr>
          <p:cNvPr id="8" name="TextBox 7">
            <a:extLst>
              <a:ext uri="{FF2B5EF4-FFF2-40B4-BE49-F238E27FC236}">
                <a16:creationId xmlns:a16="http://schemas.microsoft.com/office/drawing/2014/main" id="{8E814E4A-1ADA-D371-1F3B-9596DAF596B5}"/>
              </a:ext>
            </a:extLst>
          </p:cNvPr>
          <p:cNvSpPr txBox="1"/>
          <p:nvPr/>
        </p:nvSpPr>
        <p:spPr>
          <a:xfrm>
            <a:off x="9750774" y="2068195"/>
            <a:ext cx="2251032" cy="3539430"/>
          </a:xfrm>
          <a:prstGeom prst="rect">
            <a:avLst/>
          </a:prstGeom>
          <a:noFill/>
          <a:ln>
            <a:solidFill>
              <a:srgbClr val="00B0F0"/>
            </a:solidFill>
          </a:ln>
        </p:spPr>
        <p:txBody>
          <a:bodyPr wrap="square" rtlCol="0">
            <a:spAutoFit/>
          </a:bodyPr>
          <a:lstStyle/>
          <a:p>
            <a:pPr algn="ctr"/>
            <a:r>
              <a:rPr lang="en-GB" sz="2800" b="1" dirty="0"/>
              <a:t>Dundee</a:t>
            </a:r>
          </a:p>
          <a:p>
            <a:endParaRPr lang="en-GB" sz="2800" dirty="0"/>
          </a:p>
          <a:p>
            <a:pPr algn="ctr"/>
            <a:r>
              <a:rPr lang="en-GB" sz="2800" dirty="0">
                <a:hlinkClick r:id="rId8"/>
              </a:rPr>
              <a:t>Dundee made lots of money selling linen sold to slave plantations</a:t>
            </a:r>
            <a:endParaRPr lang="en-GB" sz="2800" dirty="0"/>
          </a:p>
          <a:p>
            <a:endParaRPr lang="en-GB" sz="2800" dirty="0"/>
          </a:p>
        </p:txBody>
      </p:sp>
      <p:sp>
        <p:nvSpPr>
          <p:cNvPr id="9" name="TextBox 8">
            <a:extLst>
              <a:ext uri="{FF2B5EF4-FFF2-40B4-BE49-F238E27FC236}">
                <a16:creationId xmlns:a16="http://schemas.microsoft.com/office/drawing/2014/main" id="{B9C9B65E-552D-F582-F452-CACEE608A411}"/>
              </a:ext>
            </a:extLst>
          </p:cNvPr>
          <p:cNvSpPr txBox="1"/>
          <p:nvPr/>
        </p:nvSpPr>
        <p:spPr>
          <a:xfrm>
            <a:off x="7491874" y="2068197"/>
            <a:ext cx="2109536" cy="3108543"/>
          </a:xfrm>
          <a:prstGeom prst="rect">
            <a:avLst/>
          </a:prstGeom>
          <a:noFill/>
          <a:ln>
            <a:solidFill>
              <a:srgbClr val="00B0F0"/>
            </a:solidFill>
          </a:ln>
        </p:spPr>
        <p:txBody>
          <a:bodyPr wrap="square" rtlCol="0">
            <a:spAutoFit/>
          </a:bodyPr>
          <a:lstStyle/>
          <a:p>
            <a:pPr algn="ctr"/>
            <a:r>
              <a:rPr lang="en-GB" sz="2800" b="1" dirty="0"/>
              <a:t>Inverness</a:t>
            </a:r>
          </a:p>
          <a:p>
            <a:pPr algn="ctr"/>
            <a:endParaRPr lang="en-GB" sz="2800" dirty="0"/>
          </a:p>
          <a:p>
            <a:pPr algn="ctr"/>
            <a:r>
              <a:rPr lang="en-GB" sz="2800" dirty="0">
                <a:hlinkClick r:id="rId9"/>
              </a:rPr>
              <a:t>Historian finds far more links to slavery than he expected</a:t>
            </a:r>
            <a:endParaRPr lang="en-GB" sz="2800" dirty="0"/>
          </a:p>
        </p:txBody>
      </p:sp>
      <p:sp>
        <p:nvSpPr>
          <p:cNvPr id="15" name="TextBox 14">
            <a:extLst>
              <a:ext uri="{FF2B5EF4-FFF2-40B4-BE49-F238E27FC236}">
                <a16:creationId xmlns:a16="http://schemas.microsoft.com/office/drawing/2014/main" id="{66E20D6B-DF26-A825-1A2B-D3143CC696E7}"/>
              </a:ext>
            </a:extLst>
          </p:cNvPr>
          <p:cNvSpPr txBox="1"/>
          <p:nvPr/>
        </p:nvSpPr>
        <p:spPr>
          <a:xfrm>
            <a:off x="5223490" y="4484240"/>
            <a:ext cx="2109536" cy="2246769"/>
          </a:xfrm>
          <a:prstGeom prst="rect">
            <a:avLst/>
          </a:prstGeom>
          <a:noFill/>
          <a:ln>
            <a:solidFill>
              <a:srgbClr val="00B0F0"/>
            </a:solidFill>
          </a:ln>
        </p:spPr>
        <p:txBody>
          <a:bodyPr wrap="square" rtlCol="0">
            <a:spAutoFit/>
          </a:bodyPr>
          <a:lstStyle/>
          <a:p>
            <a:pPr algn="ctr"/>
            <a:r>
              <a:rPr lang="en-GB" sz="2800" b="1" dirty="0"/>
              <a:t>Dunfermline</a:t>
            </a:r>
          </a:p>
          <a:p>
            <a:pPr algn="ctr"/>
            <a:endParaRPr lang="en-GB" sz="2800" dirty="0">
              <a:hlinkClick r:id="rId10"/>
            </a:endParaRPr>
          </a:p>
          <a:p>
            <a:pPr algn="ctr"/>
            <a:r>
              <a:rPr lang="en-GB" sz="2800" dirty="0">
                <a:hlinkClick r:id="rId10"/>
              </a:rPr>
              <a:t>Dunfermline street names &amp; slavery</a:t>
            </a:r>
            <a:endParaRPr lang="en-GB" sz="2800" dirty="0"/>
          </a:p>
        </p:txBody>
      </p:sp>
      <p:sp>
        <p:nvSpPr>
          <p:cNvPr id="10" name="Rectangle 9">
            <a:extLst>
              <a:ext uri="{FF2B5EF4-FFF2-40B4-BE49-F238E27FC236}">
                <a16:creationId xmlns:a16="http://schemas.microsoft.com/office/drawing/2014/main" id="{543F1A5D-FAA9-D0D6-4E2F-A20CA6064A0A}"/>
              </a:ext>
            </a:extLst>
          </p:cNvPr>
          <p:cNvSpPr/>
          <p:nvPr/>
        </p:nvSpPr>
        <p:spPr>
          <a:xfrm>
            <a:off x="-2459" y="-2459"/>
            <a:ext cx="409421" cy="6860459"/>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95952790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59DC6-6928-0E0B-6559-68D8F012D82E}"/>
              </a:ext>
            </a:extLst>
          </p:cNvPr>
          <p:cNvSpPr>
            <a:spLocks noGrp="1"/>
          </p:cNvSpPr>
          <p:nvPr>
            <p:ph type="title"/>
          </p:nvPr>
        </p:nvSpPr>
        <p:spPr/>
        <p:txBody>
          <a:bodyPr/>
          <a:lstStyle/>
          <a:p>
            <a:r>
              <a:rPr lang="en-GB" dirty="0"/>
              <a:t>Legacies</a:t>
            </a:r>
          </a:p>
        </p:txBody>
      </p:sp>
      <p:sp>
        <p:nvSpPr>
          <p:cNvPr id="3" name="Content Placeholder 2">
            <a:extLst>
              <a:ext uri="{FF2B5EF4-FFF2-40B4-BE49-F238E27FC236}">
                <a16:creationId xmlns:a16="http://schemas.microsoft.com/office/drawing/2014/main" id="{25399C59-E0B1-0A8E-EB80-40DE3001703D}"/>
              </a:ext>
            </a:extLst>
          </p:cNvPr>
          <p:cNvSpPr>
            <a:spLocks noGrp="1"/>
          </p:cNvSpPr>
          <p:nvPr>
            <p:ph idx="1"/>
          </p:nvPr>
        </p:nvSpPr>
        <p:spPr/>
        <p:txBody>
          <a:bodyPr/>
          <a:lstStyle/>
          <a:p>
            <a:pPr marL="0" indent="0">
              <a:buNone/>
            </a:pPr>
            <a:r>
              <a:rPr lang="en-GB" dirty="0"/>
              <a:t>In your groups, talk through the following questions:</a:t>
            </a:r>
          </a:p>
          <a:p>
            <a:pPr marL="514350" indent="-514350">
              <a:buFont typeface="+mj-lt"/>
              <a:buAutoNum type="arabicPeriod"/>
            </a:pPr>
            <a:r>
              <a:rPr lang="en-GB" dirty="0"/>
              <a:t>If the technology company Apple was to stop tomorrow, what would its legacy be?</a:t>
            </a:r>
          </a:p>
          <a:p>
            <a:pPr marL="514350" indent="-514350">
              <a:buFont typeface="+mj-lt"/>
              <a:buAutoNum type="arabicPeriod"/>
            </a:pPr>
            <a:r>
              <a:rPr lang="en-GB" dirty="0"/>
              <a:t>Are legacies important?</a:t>
            </a:r>
          </a:p>
          <a:p>
            <a:pPr marL="514350" indent="-514350">
              <a:buFont typeface="+mj-lt"/>
              <a:buAutoNum type="arabicPeriod"/>
            </a:pPr>
            <a:r>
              <a:rPr lang="en-GB" dirty="0"/>
              <a:t>What are the legacies of the Transatlantic Slave Trade?</a:t>
            </a:r>
          </a:p>
        </p:txBody>
      </p:sp>
      <p:sp>
        <p:nvSpPr>
          <p:cNvPr id="6" name="Rectangle 5">
            <a:extLst>
              <a:ext uri="{FF2B5EF4-FFF2-40B4-BE49-F238E27FC236}">
                <a16:creationId xmlns:a16="http://schemas.microsoft.com/office/drawing/2014/main" id="{35C58D0F-F910-0C37-A4FB-527C0A7379E8}"/>
              </a:ext>
            </a:extLst>
          </p:cNvPr>
          <p:cNvSpPr/>
          <p:nvPr/>
        </p:nvSpPr>
        <p:spPr>
          <a:xfrm>
            <a:off x="-2459" y="-2459"/>
            <a:ext cx="409421" cy="6860459"/>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127784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C19AE-425B-ECEC-FCAD-AB05AF3F0AFC}"/>
              </a:ext>
            </a:extLst>
          </p:cNvPr>
          <p:cNvSpPr>
            <a:spLocks noGrp="1"/>
          </p:cNvSpPr>
          <p:nvPr>
            <p:ph type="title"/>
          </p:nvPr>
        </p:nvSpPr>
        <p:spPr/>
        <p:txBody>
          <a:bodyPr/>
          <a:lstStyle/>
          <a:p>
            <a:r>
              <a:rPr lang="en-GB" dirty="0">
                <a:cs typeface="Calibri Light"/>
              </a:rPr>
              <a:t>Where does slavery happen in the present day?</a:t>
            </a:r>
            <a:endParaRPr lang="en-GB" dirty="0"/>
          </a:p>
        </p:txBody>
      </p:sp>
      <p:sp>
        <p:nvSpPr>
          <p:cNvPr id="3" name="Content Placeholder 2">
            <a:extLst>
              <a:ext uri="{FF2B5EF4-FFF2-40B4-BE49-F238E27FC236}">
                <a16:creationId xmlns:a16="http://schemas.microsoft.com/office/drawing/2014/main" id="{B5BF6451-87DF-76B0-E470-C6345CF23884}"/>
              </a:ext>
            </a:extLst>
          </p:cNvPr>
          <p:cNvSpPr>
            <a:spLocks noGrp="1"/>
          </p:cNvSpPr>
          <p:nvPr>
            <p:ph idx="1"/>
          </p:nvPr>
        </p:nvSpPr>
        <p:spPr>
          <a:xfrm>
            <a:off x="838200" y="1825624"/>
            <a:ext cx="10515600" cy="4392296"/>
          </a:xfrm>
        </p:spPr>
        <p:txBody>
          <a:bodyPr vert="horz" lIns="91440" tIns="45720" rIns="91440" bIns="45720" rtlCol="0" anchor="t">
            <a:normAutofit/>
          </a:bodyPr>
          <a:lstStyle/>
          <a:p>
            <a:r>
              <a:rPr lang="en-GB" dirty="0">
                <a:cs typeface="Calibri"/>
              </a:rPr>
              <a:t>You are going to be given access to two maps that track modern day slavery in different ways.</a:t>
            </a:r>
          </a:p>
          <a:p>
            <a:endParaRPr lang="en-GB" dirty="0">
              <a:cs typeface="Calibri"/>
            </a:endParaRPr>
          </a:p>
          <a:p>
            <a:r>
              <a:rPr lang="en-GB" dirty="0">
                <a:cs typeface="Calibri"/>
              </a:rPr>
              <a:t>The </a:t>
            </a:r>
            <a:r>
              <a:rPr lang="en-GB" dirty="0">
                <a:solidFill>
                  <a:schemeClr val="accent1"/>
                </a:solidFill>
                <a:cs typeface="Calibri"/>
              </a:rPr>
              <a:t>first map </a:t>
            </a:r>
            <a:r>
              <a:rPr lang="en-GB" dirty="0">
                <a:cs typeface="Calibri"/>
              </a:rPr>
              <a:t>shows the estimated number of people in a country that are a victim of modern-day slavery (</a:t>
            </a:r>
            <a:r>
              <a:rPr lang="en-GB" dirty="0">
                <a:cs typeface="Calibri"/>
                <a:hlinkClick r:id="rId3" action="ppaction://hlinksldjump"/>
              </a:rPr>
              <a:t>click here to go to map 1</a:t>
            </a:r>
            <a:r>
              <a:rPr lang="en-GB" dirty="0">
                <a:cs typeface="Calibri"/>
              </a:rPr>
              <a:t>).</a:t>
            </a:r>
          </a:p>
          <a:p>
            <a:endParaRPr lang="en-GB" dirty="0">
              <a:cs typeface="Calibri"/>
            </a:endParaRPr>
          </a:p>
          <a:p>
            <a:r>
              <a:rPr lang="en-GB" dirty="0">
                <a:cs typeface="Calibri"/>
              </a:rPr>
              <a:t>The </a:t>
            </a:r>
            <a:r>
              <a:rPr lang="en-GB" dirty="0">
                <a:solidFill>
                  <a:schemeClr val="accent1"/>
                </a:solidFill>
                <a:cs typeface="Calibri"/>
              </a:rPr>
              <a:t>second map </a:t>
            </a:r>
            <a:r>
              <a:rPr lang="en-GB" dirty="0">
                <a:cs typeface="Calibri"/>
              </a:rPr>
              <a:t>shows how common it is to be enslaved in that country, as it shows how many enslaved there are per 1,000 people (</a:t>
            </a:r>
            <a:r>
              <a:rPr lang="en-GB" dirty="0">
                <a:cs typeface="Calibri"/>
                <a:hlinkClick r:id="rId4" action="ppaction://hlinksldjump"/>
              </a:rPr>
              <a:t>click here to go to map 2</a:t>
            </a:r>
            <a:r>
              <a:rPr lang="en-GB" dirty="0">
                <a:cs typeface="Calibri"/>
              </a:rPr>
              <a:t>).</a:t>
            </a:r>
          </a:p>
        </p:txBody>
      </p:sp>
      <p:pic>
        <p:nvPicPr>
          <p:cNvPr id="12" name="Picture 2" descr="modern slavery map ">
            <a:extLst>
              <a:ext uri="{FF2B5EF4-FFF2-40B4-BE49-F238E27FC236}">
                <a16:creationId xmlns:a16="http://schemas.microsoft.com/office/drawing/2014/main" id="{3D2B1D41-B3E4-54A4-A00C-CCB96E436ADA}"/>
              </a:ext>
            </a:extLst>
          </p:cNvPr>
          <p:cNvPicPr/>
          <p:nvPr/>
        </p:nvPicPr>
        <p:blipFill>
          <a:blip r:embed="rId5" cstate="email">
            <a:extLst>
              <a:ext uri="{28A0092B-C50C-407E-A947-70E740481C1C}">
                <a14:useLocalDpi xmlns:a14="http://schemas.microsoft.com/office/drawing/2010/main"/>
              </a:ext>
            </a:extLst>
          </a:blip>
          <a:srcRect/>
          <a:stretch>
            <a:fillRect/>
          </a:stretch>
        </p:blipFill>
        <p:spPr bwMode="auto">
          <a:xfrm>
            <a:off x="838200" y="212408"/>
            <a:ext cx="10953136" cy="563255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4AA20E61-0A2D-6AE8-58A7-3EE0790A239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38200" y="212408"/>
            <a:ext cx="10953136" cy="5632552"/>
          </a:xfrm>
          <a:prstGeom prst="rect">
            <a:avLst/>
          </a:prstGeom>
        </p:spPr>
      </p:pic>
      <p:sp>
        <p:nvSpPr>
          <p:cNvPr id="7" name="Rectangle 6">
            <a:extLst>
              <a:ext uri="{FF2B5EF4-FFF2-40B4-BE49-F238E27FC236}">
                <a16:creationId xmlns:a16="http://schemas.microsoft.com/office/drawing/2014/main" id="{A62A462F-C082-A486-3DFA-2DCA890F336A}"/>
              </a:ext>
            </a:extLst>
          </p:cNvPr>
          <p:cNvSpPr/>
          <p:nvPr/>
        </p:nvSpPr>
        <p:spPr>
          <a:xfrm>
            <a:off x="-2459" y="-2459"/>
            <a:ext cx="409421" cy="6860459"/>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027558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12"/>
                                        </p:tgtEl>
                                      </p:cBhvr>
                                    </p:animEffect>
                                    <p:set>
                                      <p:cBhvr>
                                        <p:cTn id="24" dur="1" fill="hold">
                                          <p:stCondLst>
                                            <p:cond delay="499"/>
                                          </p:stCondLst>
                                        </p:cTn>
                                        <p:tgtEl>
                                          <p:spTgt spid="1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14"/>
                                        </p:tgtEl>
                                      </p:cBhvr>
                                    </p:animEffect>
                                    <p:set>
                                      <p:cBhvr>
                                        <p:cTn id="40"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9FF6BDCD-9244-CAA2-3BC1-F027A711572E}"/>
              </a:ext>
            </a:extLst>
          </p:cNvPr>
          <p:cNvSpPr/>
          <p:nvPr/>
        </p:nvSpPr>
        <p:spPr>
          <a:xfrm>
            <a:off x="-2459" y="-2459"/>
            <a:ext cx="409421" cy="6860459"/>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731C19AE-425B-ECEC-FCAD-AB05AF3F0AFC}"/>
              </a:ext>
            </a:extLst>
          </p:cNvPr>
          <p:cNvSpPr>
            <a:spLocks noGrp="1"/>
          </p:cNvSpPr>
          <p:nvPr>
            <p:ph type="title"/>
          </p:nvPr>
        </p:nvSpPr>
        <p:spPr/>
        <p:txBody>
          <a:bodyPr/>
          <a:lstStyle/>
          <a:p>
            <a:r>
              <a:rPr lang="en-GB" dirty="0">
                <a:cs typeface="Calibri Light"/>
              </a:rPr>
              <a:t>Where does slavery happen in the present day?</a:t>
            </a:r>
            <a:endParaRPr lang="en-GB" dirty="0"/>
          </a:p>
        </p:txBody>
      </p:sp>
      <p:sp>
        <p:nvSpPr>
          <p:cNvPr id="3" name="Content Placeholder 2">
            <a:extLst>
              <a:ext uri="{FF2B5EF4-FFF2-40B4-BE49-F238E27FC236}">
                <a16:creationId xmlns:a16="http://schemas.microsoft.com/office/drawing/2014/main" id="{B5BF6451-87DF-76B0-E470-C6345CF23884}"/>
              </a:ext>
            </a:extLst>
          </p:cNvPr>
          <p:cNvSpPr>
            <a:spLocks noGrp="1"/>
          </p:cNvSpPr>
          <p:nvPr>
            <p:ph idx="1"/>
          </p:nvPr>
        </p:nvSpPr>
        <p:spPr>
          <a:xfrm>
            <a:off x="838200" y="1825625"/>
            <a:ext cx="10515600" cy="3079862"/>
          </a:xfrm>
        </p:spPr>
        <p:txBody>
          <a:bodyPr vert="horz" lIns="91440" tIns="45720" rIns="91440" bIns="45720" rtlCol="0" anchor="t">
            <a:normAutofit lnSpcReduction="10000"/>
          </a:bodyPr>
          <a:lstStyle/>
          <a:p>
            <a:r>
              <a:rPr lang="en-GB" dirty="0">
                <a:cs typeface="Calibri"/>
              </a:rPr>
              <a:t>Before you do it for the country you’ve picked, what do the maps tell us about the </a:t>
            </a:r>
            <a:r>
              <a:rPr lang="en-GB" b="1" dirty="0">
                <a:solidFill>
                  <a:schemeClr val="accent1"/>
                </a:solidFill>
                <a:cs typeface="Calibri"/>
              </a:rPr>
              <a:t>United Kingdom</a:t>
            </a:r>
            <a:r>
              <a:rPr lang="en-GB" dirty="0">
                <a:cs typeface="Calibri"/>
              </a:rPr>
              <a:t>?</a:t>
            </a:r>
          </a:p>
          <a:p>
            <a:endParaRPr lang="en-GB" dirty="0">
              <a:cs typeface="Calibri"/>
            </a:endParaRPr>
          </a:p>
          <a:p>
            <a:endParaRPr lang="en-GB" dirty="0">
              <a:cs typeface="Calibri"/>
            </a:endParaRPr>
          </a:p>
          <a:p>
            <a:endParaRPr lang="en-GB" dirty="0">
              <a:cs typeface="Calibri"/>
            </a:endParaRPr>
          </a:p>
          <a:p>
            <a:r>
              <a:rPr lang="en-GB" dirty="0">
                <a:cs typeface="Calibri"/>
              </a:rPr>
              <a:t>Now do it for the country you have chosen, writing it out in the same format as above.</a:t>
            </a:r>
          </a:p>
        </p:txBody>
      </p:sp>
      <p:grpSp>
        <p:nvGrpSpPr>
          <p:cNvPr id="12" name="Group 11">
            <a:extLst>
              <a:ext uri="{FF2B5EF4-FFF2-40B4-BE49-F238E27FC236}">
                <a16:creationId xmlns:a16="http://schemas.microsoft.com/office/drawing/2014/main" id="{BF3E29EF-1706-60CB-64C5-AE1166D73E43}"/>
              </a:ext>
            </a:extLst>
          </p:cNvPr>
          <p:cNvGrpSpPr/>
          <p:nvPr/>
        </p:nvGrpSpPr>
        <p:grpSpPr>
          <a:xfrm>
            <a:off x="449994" y="5251645"/>
            <a:ext cx="11709186" cy="1569660"/>
            <a:chOff x="429900" y="2863098"/>
            <a:chExt cx="11709186" cy="1569660"/>
          </a:xfrm>
        </p:grpSpPr>
        <p:sp>
          <p:nvSpPr>
            <p:cNvPr id="14" name="TextBox 13">
              <a:extLst>
                <a:ext uri="{FF2B5EF4-FFF2-40B4-BE49-F238E27FC236}">
                  <a16:creationId xmlns:a16="http://schemas.microsoft.com/office/drawing/2014/main" id="{B29B4C0E-0B8A-6AB2-C581-9300FEC69FB8}"/>
                </a:ext>
              </a:extLst>
            </p:cNvPr>
            <p:cNvSpPr txBox="1"/>
            <p:nvPr/>
          </p:nvSpPr>
          <p:spPr>
            <a:xfrm>
              <a:off x="429900" y="2863098"/>
              <a:ext cx="1914824" cy="1569660"/>
            </a:xfrm>
            <a:prstGeom prst="rect">
              <a:avLst/>
            </a:prstGeom>
            <a:solidFill>
              <a:schemeClr val="accent2"/>
            </a:solidFill>
          </p:spPr>
          <p:txBody>
            <a:bodyPr wrap="square">
              <a:spAutoFit/>
            </a:bodyPr>
            <a:lstStyle/>
            <a:p>
              <a:pPr marL="0" indent="0" algn="ctr">
                <a:buNone/>
              </a:pPr>
              <a:r>
                <a:rPr lang="en-GB" sz="2400" b="1" dirty="0">
                  <a:cs typeface="Calibri"/>
                </a:rPr>
                <a:t>Group A</a:t>
              </a:r>
            </a:p>
            <a:p>
              <a:pPr marL="0" indent="0">
                <a:buNone/>
              </a:pPr>
              <a:r>
                <a:rPr lang="en-GB" sz="2400" dirty="0">
                  <a:cs typeface="Calibri"/>
                </a:rPr>
                <a:t>Argentina</a:t>
              </a:r>
            </a:p>
            <a:p>
              <a:pPr marL="0" indent="0">
                <a:buNone/>
              </a:pPr>
              <a:r>
                <a:rPr lang="en-GB" sz="2400" dirty="0">
                  <a:cs typeface="Calibri"/>
                </a:rPr>
                <a:t>Brazil</a:t>
              </a:r>
            </a:p>
            <a:p>
              <a:pPr marL="0" indent="0">
                <a:buNone/>
              </a:pPr>
              <a:r>
                <a:rPr lang="en-GB" sz="2400" dirty="0">
                  <a:cs typeface="Calibri"/>
                </a:rPr>
                <a:t>Mexico</a:t>
              </a:r>
            </a:p>
          </p:txBody>
        </p:sp>
        <p:sp>
          <p:nvSpPr>
            <p:cNvPr id="15" name="TextBox 14">
              <a:extLst>
                <a:ext uri="{FF2B5EF4-FFF2-40B4-BE49-F238E27FC236}">
                  <a16:creationId xmlns:a16="http://schemas.microsoft.com/office/drawing/2014/main" id="{05C3BA20-BFF8-32B3-3D8A-A5D53C0B1F8C}"/>
                </a:ext>
              </a:extLst>
            </p:cNvPr>
            <p:cNvSpPr txBox="1"/>
            <p:nvPr/>
          </p:nvSpPr>
          <p:spPr>
            <a:xfrm>
              <a:off x="2391633" y="2863098"/>
              <a:ext cx="1914824" cy="1569660"/>
            </a:xfrm>
            <a:prstGeom prst="rect">
              <a:avLst/>
            </a:prstGeom>
            <a:solidFill>
              <a:schemeClr val="accent2"/>
            </a:solidFill>
          </p:spPr>
          <p:txBody>
            <a:bodyPr wrap="square">
              <a:spAutoFit/>
            </a:bodyPr>
            <a:lstStyle/>
            <a:p>
              <a:pPr marL="0" indent="0" algn="ctr">
                <a:buNone/>
              </a:pPr>
              <a:r>
                <a:rPr lang="en-GB" sz="2400" b="1" dirty="0">
                  <a:cs typeface="Calibri"/>
                </a:rPr>
                <a:t>Group B</a:t>
              </a:r>
            </a:p>
            <a:p>
              <a:pPr marL="0" indent="0">
                <a:buNone/>
              </a:pPr>
              <a:r>
                <a:rPr lang="en-GB" sz="2400" dirty="0">
                  <a:cs typeface="Calibri"/>
                </a:rPr>
                <a:t>Australia</a:t>
              </a:r>
            </a:p>
            <a:p>
              <a:pPr marL="0" indent="0">
                <a:buNone/>
              </a:pPr>
              <a:r>
                <a:rPr lang="en-GB" sz="2400" dirty="0">
                  <a:cs typeface="Calibri"/>
                </a:rPr>
                <a:t>Canada</a:t>
              </a:r>
            </a:p>
            <a:p>
              <a:pPr marL="0" indent="0">
                <a:buNone/>
              </a:pPr>
              <a:r>
                <a:rPr lang="en-GB" sz="2400" dirty="0">
                  <a:cs typeface="Calibri"/>
                </a:rPr>
                <a:t>United States</a:t>
              </a:r>
            </a:p>
          </p:txBody>
        </p:sp>
        <p:sp>
          <p:nvSpPr>
            <p:cNvPr id="16" name="TextBox 15">
              <a:extLst>
                <a:ext uri="{FF2B5EF4-FFF2-40B4-BE49-F238E27FC236}">
                  <a16:creationId xmlns:a16="http://schemas.microsoft.com/office/drawing/2014/main" id="{9EE91419-BC92-3CCA-91CD-10E301A34965}"/>
                </a:ext>
              </a:extLst>
            </p:cNvPr>
            <p:cNvSpPr txBox="1"/>
            <p:nvPr/>
          </p:nvSpPr>
          <p:spPr>
            <a:xfrm>
              <a:off x="4342543" y="2863098"/>
              <a:ext cx="1914824" cy="1569660"/>
            </a:xfrm>
            <a:prstGeom prst="rect">
              <a:avLst/>
            </a:prstGeom>
            <a:solidFill>
              <a:schemeClr val="accent2"/>
            </a:solidFill>
          </p:spPr>
          <p:txBody>
            <a:bodyPr wrap="square">
              <a:spAutoFit/>
            </a:bodyPr>
            <a:lstStyle/>
            <a:p>
              <a:pPr marL="0" indent="0" algn="ctr">
                <a:buNone/>
              </a:pPr>
              <a:r>
                <a:rPr lang="en-GB" sz="2400" b="1" dirty="0">
                  <a:cs typeface="Calibri"/>
                </a:rPr>
                <a:t>Group C</a:t>
              </a:r>
            </a:p>
            <a:p>
              <a:pPr marL="0" indent="0">
                <a:buNone/>
              </a:pPr>
              <a:r>
                <a:rPr lang="en-GB" sz="2400" dirty="0">
                  <a:cs typeface="Calibri"/>
                </a:rPr>
                <a:t>China</a:t>
              </a:r>
            </a:p>
            <a:p>
              <a:pPr marL="0" indent="0">
                <a:buNone/>
              </a:pPr>
              <a:r>
                <a:rPr lang="en-GB" sz="2400" dirty="0">
                  <a:cs typeface="Calibri"/>
                </a:rPr>
                <a:t>India</a:t>
              </a:r>
            </a:p>
            <a:p>
              <a:r>
                <a:rPr lang="en-GB" sz="2400" dirty="0">
                  <a:cs typeface="Calibri"/>
                </a:rPr>
                <a:t>Russia</a:t>
              </a:r>
            </a:p>
          </p:txBody>
        </p:sp>
        <p:sp>
          <p:nvSpPr>
            <p:cNvPr id="17" name="TextBox 16">
              <a:extLst>
                <a:ext uri="{FF2B5EF4-FFF2-40B4-BE49-F238E27FC236}">
                  <a16:creationId xmlns:a16="http://schemas.microsoft.com/office/drawing/2014/main" id="{60902A99-66A9-84D4-3DDF-4778B229068B}"/>
                </a:ext>
              </a:extLst>
            </p:cNvPr>
            <p:cNvSpPr txBox="1"/>
            <p:nvPr/>
          </p:nvSpPr>
          <p:spPr>
            <a:xfrm>
              <a:off x="6302536" y="2863098"/>
              <a:ext cx="1914824" cy="1569660"/>
            </a:xfrm>
            <a:prstGeom prst="rect">
              <a:avLst/>
            </a:prstGeom>
            <a:solidFill>
              <a:schemeClr val="accent2"/>
            </a:solidFill>
          </p:spPr>
          <p:txBody>
            <a:bodyPr wrap="square">
              <a:spAutoFit/>
            </a:bodyPr>
            <a:lstStyle/>
            <a:p>
              <a:pPr marL="0" indent="0" algn="ctr">
                <a:buNone/>
              </a:pPr>
              <a:r>
                <a:rPr lang="en-GB" sz="2400" b="1" dirty="0">
                  <a:cs typeface="Calibri"/>
                </a:rPr>
                <a:t>Group D</a:t>
              </a:r>
              <a:endParaRPr lang="en-GB" sz="2400" dirty="0">
                <a:cs typeface="Calibri"/>
              </a:endParaRPr>
            </a:p>
            <a:p>
              <a:pPr marL="0" indent="0">
                <a:buNone/>
              </a:pPr>
              <a:r>
                <a:rPr lang="en-GB" sz="2400" dirty="0">
                  <a:cs typeface="Calibri"/>
                </a:rPr>
                <a:t>Indonesia</a:t>
              </a:r>
            </a:p>
            <a:p>
              <a:pPr marL="0" indent="0">
                <a:buNone/>
              </a:pPr>
              <a:r>
                <a:rPr lang="en-GB" sz="2400" dirty="0">
                  <a:cs typeface="Calibri"/>
                </a:rPr>
                <a:t>Japan</a:t>
              </a:r>
            </a:p>
            <a:p>
              <a:pPr marL="0" indent="0">
                <a:buNone/>
              </a:pPr>
              <a:r>
                <a:rPr lang="en-GB" sz="2400" dirty="0">
                  <a:cs typeface="Calibri"/>
                </a:rPr>
                <a:t>South Korea</a:t>
              </a:r>
            </a:p>
          </p:txBody>
        </p:sp>
        <p:sp>
          <p:nvSpPr>
            <p:cNvPr id="18" name="TextBox 17">
              <a:extLst>
                <a:ext uri="{FF2B5EF4-FFF2-40B4-BE49-F238E27FC236}">
                  <a16:creationId xmlns:a16="http://schemas.microsoft.com/office/drawing/2014/main" id="{BBE3B809-14D5-3CB1-7003-110007F7022D}"/>
                </a:ext>
              </a:extLst>
            </p:cNvPr>
            <p:cNvSpPr txBox="1"/>
            <p:nvPr/>
          </p:nvSpPr>
          <p:spPr>
            <a:xfrm>
              <a:off x="8262529" y="2863098"/>
              <a:ext cx="1914824" cy="1569660"/>
            </a:xfrm>
            <a:prstGeom prst="rect">
              <a:avLst/>
            </a:prstGeom>
            <a:solidFill>
              <a:schemeClr val="accent2"/>
            </a:solidFill>
          </p:spPr>
          <p:txBody>
            <a:bodyPr wrap="square">
              <a:spAutoFit/>
            </a:bodyPr>
            <a:lstStyle/>
            <a:p>
              <a:pPr marL="0" indent="0" algn="ctr">
                <a:buNone/>
              </a:pPr>
              <a:r>
                <a:rPr lang="en-GB" sz="2400" b="1" dirty="0">
                  <a:cs typeface="Calibri"/>
                </a:rPr>
                <a:t>Group E</a:t>
              </a:r>
            </a:p>
            <a:p>
              <a:pPr marL="0" indent="0">
                <a:buNone/>
              </a:pPr>
              <a:r>
                <a:rPr lang="en-GB" sz="2400" dirty="0">
                  <a:cs typeface="Calibri"/>
                </a:rPr>
                <a:t>France</a:t>
              </a:r>
            </a:p>
            <a:p>
              <a:pPr marL="0" indent="0">
                <a:buNone/>
              </a:pPr>
              <a:r>
                <a:rPr lang="en-GB" sz="2400" dirty="0">
                  <a:cs typeface="Calibri"/>
                </a:rPr>
                <a:t>German</a:t>
              </a:r>
            </a:p>
            <a:p>
              <a:pPr marL="0" indent="0">
                <a:buNone/>
              </a:pPr>
              <a:r>
                <a:rPr lang="en-GB" sz="2400" dirty="0">
                  <a:cs typeface="Calibri"/>
                </a:rPr>
                <a:t>Italy</a:t>
              </a:r>
            </a:p>
          </p:txBody>
        </p:sp>
        <p:sp>
          <p:nvSpPr>
            <p:cNvPr id="19" name="TextBox 18">
              <a:extLst>
                <a:ext uri="{FF2B5EF4-FFF2-40B4-BE49-F238E27FC236}">
                  <a16:creationId xmlns:a16="http://schemas.microsoft.com/office/drawing/2014/main" id="{EC41A58C-DEE8-A456-3D7A-F4BD8BDD8E9B}"/>
                </a:ext>
              </a:extLst>
            </p:cNvPr>
            <p:cNvSpPr txBox="1"/>
            <p:nvPr/>
          </p:nvSpPr>
          <p:spPr>
            <a:xfrm>
              <a:off x="10224262" y="2863098"/>
              <a:ext cx="1914824" cy="1569660"/>
            </a:xfrm>
            <a:prstGeom prst="rect">
              <a:avLst/>
            </a:prstGeom>
            <a:solidFill>
              <a:schemeClr val="accent2"/>
            </a:solidFill>
          </p:spPr>
          <p:txBody>
            <a:bodyPr wrap="square">
              <a:spAutoFit/>
            </a:bodyPr>
            <a:lstStyle/>
            <a:p>
              <a:pPr marL="0" indent="0" algn="ctr">
                <a:buNone/>
              </a:pPr>
              <a:r>
                <a:rPr lang="en-GB" sz="2400" b="1" dirty="0">
                  <a:cs typeface="Calibri"/>
                </a:rPr>
                <a:t>Group F</a:t>
              </a:r>
            </a:p>
            <a:p>
              <a:pPr marL="0" indent="0">
                <a:buNone/>
              </a:pPr>
              <a:r>
                <a:rPr lang="en-GB" sz="2400" dirty="0">
                  <a:cs typeface="Calibri"/>
                </a:rPr>
                <a:t>Saudi Arabia</a:t>
              </a:r>
            </a:p>
            <a:p>
              <a:r>
                <a:rPr lang="en-GB" sz="2400" dirty="0">
                  <a:cs typeface="Calibri"/>
                </a:rPr>
                <a:t>South Africa</a:t>
              </a:r>
            </a:p>
            <a:p>
              <a:pPr marL="0" indent="0">
                <a:buNone/>
              </a:pPr>
              <a:r>
                <a:rPr lang="en-GB" sz="2400" dirty="0">
                  <a:cs typeface="Calibri"/>
                </a:rPr>
                <a:t>Turkey</a:t>
              </a:r>
            </a:p>
          </p:txBody>
        </p:sp>
      </p:grpSp>
      <p:sp>
        <p:nvSpPr>
          <p:cNvPr id="5" name="Rectangle 4">
            <a:extLst>
              <a:ext uri="{FF2B5EF4-FFF2-40B4-BE49-F238E27FC236}">
                <a16:creationId xmlns:a16="http://schemas.microsoft.com/office/drawing/2014/main" id="{337CAF83-88D6-81BD-253B-C3F8FCA44276}"/>
              </a:ext>
            </a:extLst>
          </p:cNvPr>
          <p:cNvSpPr/>
          <p:nvPr/>
        </p:nvSpPr>
        <p:spPr>
          <a:xfrm>
            <a:off x="1113084" y="2706061"/>
            <a:ext cx="10419091" cy="10379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GB" sz="2800" dirty="0">
                <a:cs typeface="Calibri"/>
              </a:rPr>
              <a:t>There are between 100k-499k enslaved people living in the UK.</a:t>
            </a:r>
          </a:p>
          <a:p>
            <a:pPr marL="0" indent="0">
              <a:buNone/>
            </a:pPr>
            <a:r>
              <a:rPr lang="en-GB" sz="2800" dirty="0">
                <a:cs typeface="Calibri"/>
              </a:rPr>
              <a:t>For every 1000 people in the UK, between 1-4.9 are enslaved.</a:t>
            </a:r>
          </a:p>
        </p:txBody>
      </p:sp>
      <p:pic>
        <p:nvPicPr>
          <p:cNvPr id="21" name="Picture 2" descr="modern slavery map ">
            <a:extLst>
              <a:ext uri="{FF2B5EF4-FFF2-40B4-BE49-F238E27FC236}">
                <a16:creationId xmlns:a16="http://schemas.microsoft.com/office/drawing/2014/main" id="{E7299A2C-0D4E-6376-F991-775A81DBBD00}"/>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346650" y="0"/>
            <a:ext cx="1118552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E4B892D0-186D-1FCC-FBCD-CB97B096CDD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6962" y="-9025"/>
            <a:ext cx="11185321" cy="6858000"/>
          </a:xfrm>
          <a:prstGeom prst="rect">
            <a:avLst/>
          </a:prstGeom>
        </p:spPr>
      </p:pic>
      <p:cxnSp>
        <p:nvCxnSpPr>
          <p:cNvPr id="24" name="Straight Arrow Connector 23">
            <a:extLst>
              <a:ext uri="{FF2B5EF4-FFF2-40B4-BE49-F238E27FC236}">
                <a16:creationId xmlns:a16="http://schemas.microsoft.com/office/drawing/2014/main" id="{A502F8EB-59FB-FCAB-5B32-F60327709AA7}"/>
              </a:ext>
            </a:extLst>
          </p:cNvPr>
          <p:cNvCxnSpPr>
            <a:cxnSpLocks/>
          </p:cNvCxnSpPr>
          <p:nvPr/>
        </p:nvCxnSpPr>
        <p:spPr>
          <a:xfrm flipH="1">
            <a:off x="2411727" y="2532126"/>
            <a:ext cx="3471472" cy="216293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C15DA15A-77D1-19C0-69F7-E81253B6882A}"/>
              </a:ext>
            </a:extLst>
          </p:cNvPr>
          <p:cNvCxnSpPr>
            <a:cxnSpLocks/>
          </p:cNvCxnSpPr>
          <p:nvPr/>
        </p:nvCxnSpPr>
        <p:spPr>
          <a:xfrm flipH="1">
            <a:off x="2651072" y="2528437"/>
            <a:ext cx="3379831" cy="295840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006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21"/>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2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2"/>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2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nodeType="clickEffect">
                                  <p:stCondLst>
                                    <p:cond delay="0"/>
                                  </p:stCondLst>
                                  <p:childTnLst>
                                    <p:set>
                                      <p:cBhvr>
                                        <p:cTn id="29" dur="1" fill="hold">
                                          <p:stCondLst>
                                            <p:cond delay="0"/>
                                          </p:stCondLst>
                                        </p:cTn>
                                        <p:tgtEl>
                                          <p:spTgt spid="22"/>
                                        </p:tgtEl>
                                        <p:attrNameLst>
                                          <p:attrName>style.visibility</p:attrName>
                                        </p:attrNameLst>
                                      </p:cBhvr>
                                      <p:to>
                                        <p:strVal val="hidden"/>
                                      </p:to>
                                    </p:set>
                                  </p:childTnLst>
                                </p:cTn>
                              </p:par>
                              <p:par>
                                <p:cTn id="30" presetID="1" presetClass="exit" presetSubtype="0" fill="hold" nodeType="withEffect">
                                  <p:stCondLst>
                                    <p:cond delay="0"/>
                                  </p:stCondLst>
                                  <p:childTnLst>
                                    <p:set>
                                      <p:cBhvr>
                                        <p:cTn id="31" dur="1" fill="hold">
                                          <p:stCondLst>
                                            <p:cond delay="0"/>
                                          </p:stCondLst>
                                        </p:cTn>
                                        <p:tgtEl>
                                          <p:spTgt spid="28"/>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5">
                                            <p:txEl>
                                              <p:pRg st="1" end="1"/>
                                            </p:txEl>
                                          </p:spTgt>
                                        </p:tgtEl>
                                        <p:attrNameLst>
                                          <p:attrName>style.visibility</p:attrName>
                                        </p:attrNameLst>
                                      </p:cBhvr>
                                      <p:to>
                                        <p:strVal val="visible"/>
                                      </p:to>
                                    </p:set>
                                    <p:animEffect transition="in" filter="fade">
                                      <p:cBhvr>
                                        <p:cTn id="36" dur="500"/>
                                        <p:tgtEl>
                                          <p:spTgt spid="5">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 calcmode="lin" valueType="num">
                                      <p:cBhvr additive="base">
                                        <p:cTn id="4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43" presetID="10" presetClass="entr" presetSubtype="0" fill="hold"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4024</TotalTime>
  <Words>6855</Words>
  <Application>Microsoft Office PowerPoint</Application>
  <PresentationFormat>Widescreen</PresentationFormat>
  <Paragraphs>648</Paragraphs>
  <Slides>74</Slides>
  <Notes>18</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74</vt:i4>
      </vt:variant>
    </vt:vector>
  </HeadingPairs>
  <TitlesOfParts>
    <vt:vector size="83" baseType="lpstr">
      <vt:lpstr>Arial</vt:lpstr>
      <vt:lpstr>Calibri</vt:lpstr>
      <vt:lpstr>Calibri Light</vt:lpstr>
      <vt:lpstr>Constantia</vt:lpstr>
      <vt:lpstr>droid-sans</vt:lpstr>
      <vt:lpstr>Linux Libertine</vt:lpstr>
      <vt:lpstr>Merriweather</vt:lpstr>
      <vt:lpstr>verdana</vt:lpstr>
      <vt:lpstr>Office Theme</vt:lpstr>
      <vt:lpstr>Modern and Historic Enslavement</vt:lpstr>
      <vt:lpstr>Use of Pictures</vt:lpstr>
      <vt:lpstr>The key questions</vt:lpstr>
      <vt:lpstr>PowerPoint Presentation</vt:lpstr>
      <vt:lpstr>How do people become enslaved?</vt:lpstr>
      <vt:lpstr>Modern Day Slavery</vt:lpstr>
      <vt:lpstr>PowerPoint Presentation</vt:lpstr>
      <vt:lpstr>Where does slavery happen in the present day?</vt:lpstr>
      <vt:lpstr>Where does slavery happen in the present day?</vt:lpstr>
      <vt:lpstr>PowerPoint Presentation</vt:lpstr>
      <vt:lpstr>PowerPoint Presentation</vt:lpstr>
      <vt:lpstr>PowerPoint Presentation</vt:lpstr>
      <vt:lpstr>PowerPoint Presentation</vt:lpstr>
      <vt:lpstr>PowerPoint Presentation</vt:lpstr>
      <vt:lpstr>PowerPoint Presentation</vt:lpstr>
      <vt:lpstr>You should be able to answer or add to your answers for some of the key questions</vt:lpstr>
      <vt:lpstr>Slavery throughout history</vt:lpstr>
      <vt:lpstr>How long has slavery existed?</vt:lpstr>
      <vt:lpstr>PowerPoint Presentation</vt:lpstr>
      <vt:lpstr>Your task is to create a PowerPoint presentation on one of the versions of slavery you have read about.</vt:lpstr>
      <vt:lpstr>Ancient Greek &amp; Roman slavery resources</vt:lpstr>
      <vt:lpstr>Viking slavery resources</vt:lpstr>
      <vt:lpstr>You should now be able to answer or add to your answers for some of the key questions</vt:lpstr>
      <vt:lpstr>The Transatlantic Slave Trade</vt:lpstr>
      <vt:lpstr>PowerPoint Presentation</vt:lpstr>
      <vt:lpstr>Video time</vt:lpstr>
      <vt:lpstr>PowerPoint Presentation</vt:lpstr>
      <vt:lpstr>PowerPoint Presentation</vt:lpstr>
      <vt:lpstr>PowerPoint Presentation</vt:lpstr>
      <vt:lpstr>How do you create an effective summary?</vt:lpstr>
      <vt:lpstr>The questions</vt:lpstr>
      <vt:lpstr>Video time pt. 2</vt:lpstr>
      <vt:lpstr>Summary questions</vt:lpstr>
      <vt:lpstr>You should now be able to answer or add to your answers for some of the key questions</vt:lpstr>
      <vt:lpstr>Africa before Colonisation</vt:lpstr>
      <vt:lpstr>True or false?</vt:lpstr>
      <vt:lpstr>You will have to match the data to the kingdom</vt:lpstr>
      <vt:lpstr>Match up: the religion</vt:lpstr>
      <vt:lpstr>Match up: the ruler</vt:lpstr>
      <vt:lpstr>Match up: the interesting facts</vt:lpstr>
      <vt:lpstr>PowerPoint Presentation</vt:lpstr>
      <vt:lpstr>Posters</vt:lpstr>
      <vt:lpstr>PowerPoint Presentation</vt:lpstr>
      <vt:lpstr>What was Africa like before colonisation?</vt:lpstr>
      <vt:lpstr>Scotland and the Transatlantic Slave Trade</vt:lpstr>
      <vt:lpstr>PowerPoint Presentation</vt:lpstr>
      <vt:lpstr>PowerPoint Presentation</vt:lpstr>
      <vt:lpstr>PowerPoint Presentation</vt:lpstr>
      <vt:lpstr>PowerPoint Presentation</vt:lpstr>
      <vt:lpstr>PowerPoint Presentation</vt:lpstr>
      <vt:lpstr>PowerPoint Presentation</vt:lpstr>
      <vt:lpstr>The Challenge!</vt:lpstr>
      <vt:lpstr>PowerPoint Presentation</vt:lpstr>
      <vt:lpstr>Questions to answer</vt:lpstr>
      <vt:lpstr>Edinburgh Advertiser, 21 November 1769</vt:lpstr>
      <vt:lpstr>Caledonian Mercury, 15th October 1739</vt:lpstr>
      <vt:lpstr>Edinburgh Evening Courant, 23 July 1760</vt:lpstr>
      <vt:lpstr>Caledonian Mercury, 2 February 1748</vt:lpstr>
      <vt:lpstr>Glasgow Journal, 20 September 1764</vt:lpstr>
      <vt:lpstr>Edinburgh Evening Courant, 14 September 1765 </vt:lpstr>
      <vt:lpstr>Edinburgh Advertiser, 15 September 1769</vt:lpstr>
      <vt:lpstr>Caledonian Mercury, Wednesday 22nd December 1779</vt:lpstr>
      <vt:lpstr>PowerPoint Presentation</vt:lpstr>
      <vt:lpstr>Missionaries and Africa</vt:lpstr>
      <vt:lpstr>PowerPoint Presentation</vt:lpstr>
      <vt:lpstr>David Livingstone</vt:lpstr>
      <vt:lpstr>PowerPoint Presentation</vt:lpstr>
      <vt:lpstr>PowerPoint Presentation</vt:lpstr>
      <vt:lpstr>Students can use the PEEQS format for each paragraph to help them structure their arguments:</vt:lpstr>
      <vt:lpstr>Scotland, the Transatlantic Slave Trade, and Legacies of slavery</vt:lpstr>
      <vt:lpstr>Scotland benefited from the Transatlantic Slave Trade in a number of ways:</vt:lpstr>
      <vt:lpstr>PowerPoint Presentation</vt:lpstr>
      <vt:lpstr>PowerPoint Presentation</vt:lpstr>
      <vt:lpstr>Legacies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NMundell (Hillpark)</dc:creator>
  <cp:lastModifiedBy>Jeremy Stevenson</cp:lastModifiedBy>
  <cp:revision>50</cp:revision>
  <dcterms:created xsi:type="dcterms:W3CDTF">2022-03-22T08:57:25Z</dcterms:created>
  <dcterms:modified xsi:type="dcterms:W3CDTF">2023-04-24T14:49:35Z</dcterms:modified>
</cp:coreProperties>
</file>