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5468E5-93B0-9D89-7C1C-78F8FE97CEBE}" v="5" dt="2024-01-16T14:24:35.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9095" autoAdjust="0"/>
  </p:normalViewPr>
  <p:slideViewPr>
    <p:cSldViewPr snapToGrid="0">
      <p:cViewPr varScale="1">
        <p:scale>
          <a:sx n="59" d="100"/>
          <a:sy n="59" d="100"/>
        </p:scale>
        <p:origin x="11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Mcmurray" userId="S::hayley.mcmurray@educationscotland.gov.scot::a3273a8f-d4d6-4046-9ffe-a02dd60ebdc0" providerId="AD" clId="Web-{CE5468E5-93B0-9D89-7C1C-78F8FE97CEBE}"/>
    <pc:docChg chg="modSld">
      <pc:chgData name="Hayley Mcmurray" userId="S::hayley.mcmurray@educationscotland.gov.scot::a3273a8f-d4d6-4046-9ffe-a02dd60ebdc0" providerId="AD" clId="Web-{CE5468E5-93B0-9D89-7C1C-78F8FE97CEBE}" dt="2024-01-16T14:24:35.675" v="2" actId="1076"/>
      <pc:docMkLst>
        <pc:docMk/>
      </pc:docMkLst>
      <pc:sldChg chg="delSp modSp">
        <pc:chgData name="Hayley Mcmurray" userId="S::hayley.mcmurray@educationscotland.gov.scot::a3273a8f-d4d6-4046-9ffe-a02dd60ebdc0" providerId="AD" clId="Web-{CE5468E5-93B0-9D89-7C1C-78F8FE97CEBE}" dt="2024-01-16T14:24:35.675" v="2" actId="1076"/>
        <pc:sldMkLst>
          <pc:docMk/>
          <pc:sldMk cId="311599018" sldId="267"/>
        </pc:sldMkLst>
        <pc:spChg chg="del mod">
          <ac:chgData name="Hayley Mcmurray" userId="S::hayley.mcmurray@educationscotland.gov.scot::a3273a8f-d4d6-4046-9ffe-a02dd60ebdc0" providerId="AD" clId="Web-{CE5468E5-93B0-9D89-7C1C-78F8FE97CEBE}" dt="2024-01-16T14:24:34.144" v="1"/>
          <ac:spMkLst>
            <pc:docMk/>
            <pc:sldMk cId="311599018" sldId="267"/>
            <ac:spMk id="5" creationId="{00000000-0000-0000-0000-000000000000}"/>
          </ac:spMkLst>
        </pc:spChg>
        <pc:picChg chg="mod">
          <ac:chgData name="Hayley Mcmurray" userId="S::hayley.mcmurray@educationscotland.gov.scot::a3273a8f-d4d6-4046-9ffe-a02dd60ebdc0" providerId="AD" clId="Web-{CE5468E5-93B0-9D89-7C1C-78F8FE97CEBE}" dt="2024-01-16T14:24:35.675" v="2" actId="1076"/>
          <ac:picMkLst>
            <pc:docMk/>
            <pc:sldMk cId="311599018" sldId="267"/>
            <ac:picMk id="6" creationId="{00000000-0000-0000-0000-000000000000}"/>
          </ac:picMkLst>
        </pc:picChg>
      </pc:sldChg>
    </pc:docChg>
  </pc:docChgLst>
  <pc:docChgLst>
    <pc:chgData name="Hayley Mcmurray" userId="a3273a8f-d4d6-4046-9ffe-a02dd60ebdc0" providerId="ADAL" clId="{56F42546-09E4-4A22-9208-3EE5DF72F366}"/>
    <pc:docChg chg="custSel modSld">
      <pc:chgData name="Hayley Mcmurray" userId="a3273a8f-d4d6-4046-9ffe-a02dd60ebdc0" providerId="ADAL" clId="{56F42546-09E4-4A22-9208-3EE5DF72F366}" dt="2024-01-17T10:53:49.947" v="167" actId="20577"/>
      <pc:docMkLst>
        <pc:docMk/>
      </pc:docMkLst>
      <pc:sldChg chg="modNotesTx">
        <pc:chgData name="Hayley Mcmurray" userId="a3273a8f-d4d6-4046-9ffe-a02dd60ebdc0" providerId="ADAL" clId="{56F42546-09E4-4A22-9208-3EE5DF72F366}" dt="2024-01-17T10:31:35.162" v="0"/>
        <pc:sldMkLst>
          <pc:docMk/>
          <pc:sldMk cId="1319129563" sldId="257"/>
        </pc:sldMkLst>
      </pc:sldChg>
      <pc:sldChg chg="modNotesTx">
        <pc:chgData name="Hayley Mcmurray" userId="a3273a8f-d4d6-4046-9ffe-a02dd60ebdc0" providerId="ADAL" clId="{56F42546-09E4-4A22-9208-3EE5DF72F366}" dt="2024-01-17T10:34:49.029" v="43" actId="20577"/>
        <pc:sldMkLst>
          <pc:docMk/>
          <pc:sldMk cId="3147551369" sldId="258"/>
        </pc:sldMkLst>
      </pc:sldChg>
      <pc:sldChg chg="modNotesTx">
        <pc:chgData name="Hayley Mcmurray" userId="a3273a8f-d4d6-4046-9ffe-a02dd60ebdc0" providerId="ADAL" clId="{56F42546-09E4-4A22-9208-3EE5DF72F366}" dt="2024-01-17T10:49:21.645" v="123" actId="113"/>
        <pc:sldMkLst>
          <pc:docMk/>
          <pc:sldMk cId="666572432" sldId="259"/>
        </pc:sldMkLst>
      </pc:sldChg>
      <pc:sldChg chg="modNotesTx">
        <pc:chgData name="Hayley Mcmurray" userId="a3273a8f-d4d6-4046-9ffe-a02dd60ebdc0" providerId="ADAL" clId="{56F42546-09E4-4A22-9208-3EE5DF72F366}" dt="2024-01-17T10:52:44.159" v="125" actId="20577"/>
        <pc:sldMkLst>
          <pc:docMk/>
          <pc:sldMk cId="1920483416" sldId="260"/>
        </pc:sldMkLst>
      </pc:sldChg>
      <pc:sldChg chg="modNotesTx">
        <pc:chgData name="Hayley Mcmurray" userId="a3273a8f-d4d6-4046-9ffe-a02dd60ebdc0" providerId="ADAL" clId="{56F42546-09E4-4A22-9208-3EE5DF72F366}" dt="2024-01-17T10:52:48.637" v="127" actId="20577"/>
        <pc:sldMkLst>
          <pc:docMk/>
          <pc:sldMk cId="2455036149" sldId="261"/>
        </pc:sldMkLst>
      </pc:sldChg>
      <pc:sldChg chg="modNotesTx">
        <pc:chgData name="Hayley Mcmurray" userId="a3273a8f-d4d6-4046-9ffe-a02dd60ebdc0" providerId="ADAL" clId="{56F42546-09E4-4A22-9208-3EE5DF72F366}" dt="2024-01-17T10:52:53.821" v="129" actId="20577"/>
        <pc:sldMkLst>
          <pc:docMk/>
          <pc:sldMk cId="2033411261" sldId="262"/>
        </pc:sldMkLst>
      </pc:sldChg>
      <pc:sldChg chg="modNotesTx">
        <pc:chgData name="Hayley Mcmurray" userId="a3273a8f-d4d6-4046-9ffe-a02dd60ebdc0" providerId="ADAL" clId="{56F42546-09E4-4A22-9208-3EE5DF72F366}" dt="2024-01-17T10:52:58.902" v="131" actId="20577"/>
        <pc:sldMkLst>
          <pc:docMk/>
          <pc:sldMk cId="3227558129" sldId="264"/>
        </pc:sldMkLst>
      </pc:sldChg>
      <pc:sldChg chg="modNotesTx">
        <pc:chgData name="Hayley Mcmurray" userId="a3273a8f-d4d6-4046-9ffe-a02dd60ebdc0" providerId="ADAL" clId="{56F42546-09E4-4A22-9208-3EE5DF72F366}" dt="2024-01-17T10:53:26.640" v="133"/>
        <pc:sldMkLst>
          <pc:docMk/>
          <pc:sldMk cId="16063168" sldId="266"/>
        </pc:sldMkLst>
      </pc:sldChg>
      <pc:sldChg chg="modNotesTx">
        <pc:chgData name="Hayley Mcmurray" userId="a3273a8f-d4d6-4046-9ffe-a02dd60ebdc0" providerId="ADAL" clId="{56F42546-09E4-4A22-9208-3EE5DF72F366}" dt="2024-01-17T10:53:49.947" v="167" actId="20577"/>
        <pc:sldMkLst>
          <pc:docMk/>
          <pc:sldMk cId="311599018"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CF175-951D-4E92-9E47-E4CB1A31235D}" type="datetimeFigureOut">
              <a:rPr lang="en-GB" smtClean="0"/>
              <a:t>17/01/2024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EC8A92-7B98-4A0B-8775-EEE5B5E297D1}" type="slidenum">
              <a:rPr lang="en-GB" smtClean="0"/>
              <a:t>‹#›</a:t>
            </a:fld>
            <a:endParaRPr lang="en-GB"/>
          </a:p>
        </p:txBody>
      </p:sp>
    </p:spTree>
    <p:extLst>
      <p:ext uri="{BB962C8B-B14F-4D97-AF65-F5344CB8AC3E}">
        <p14:creationId xmlns:p14="http://schemas.microsoft.com/office/powerpoint/2010/main" val="52818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module </a:t>
            </a:r>
            <a:r>
              <a:rPr lang="en-GB" i="1" dirty="0"/>
              <a:t>An Introduction to Autism and Inclusive Practice i</a:t>
            </a:r>
            <a:r>
              <a:rPr lang="en-GB" dirty="0"/>
              <a:t>s designed to provide an introduction for educational staff and anyone with an interest in supporting autistic learners in the settings that</a:t>
            </a:r>
            <a:r>
              <a:rPr lang="en-GB" baseline="0" dirty="0"/>
              <a:t> they work and support.  This introductory module  aims to help you develop an awareness of what autism is, its impact and how it can be supported within an inclusive school community.  It may also be of interest if you work in the voluntary sector or simply have an interest in autism and inclusive practice.</a:t>
            </a:r>
            <a:endParaRPr lang="en-GB" dirty="0"/>
          </a:p>
          <a:p>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51017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Next session, we will explore the section Social and </a:t>
            </a:r>
            <a:r>
              <a:rPr lang="en-GB"/>
              <a:t>Emotional Wellbeing.</a:t>
            </a: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11</a:t>
            </a:fld>
            <a:endParaRPr lang="en-GB"/>
          </a:p>
        </p:txBody>
      </p:sp>
    </p:spTree>
    <p:extLst>
      <p:ext uri="{BB962C8B-B14F-4D97-AF65-F5344CB8AC3E}">
        <p14:creationId xmlns:p14="http://schemas.microsoft.com/office/powerpoint/2010/main" val="1679650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This is a back cover page in </a:t>
            </a:r>
            <a:r>
              <a:rPr lang="en-GB" b="1" dirty="0"/>
              <a:t>blue</a:t>
            </a:r>
            <a:r>
              <a:rPr lang="en-GB" dirty="0"/>
              <a:t>. You</a:t>
            </a:r>
            <a:r>
              <a:rPr lang="en-GB" baseline="0" dirty="0"/>
              <a:t> may edit the address if needed only. It can only be once and at the end of the PowerPoint presentation. </a:t>
            </a:r>
            <a:r>
              <a:rPr lang="en-US" dirty="0"/>
              <a:t>Use the corresponding</a:t>
            </a:r>
            <a:r>
              <a:rPr lang="en-US" baseline="0" dirty="0"/>
              <a:t> </a:t>
            </a:r>
            <a:r>
              <a:rPr lang="en-US" b="1" baseline="0" dirty="0"/>
              <a:t>blue</a:t>
            </a:r>
            <a:r>
              <a:rPr lang="en-US" baseline="0" dirty="0"/>
              <a:t> internal and back pages if you are using this page. </a:t>
            </a:r>
            <a:endParaRPr lang="en-GB" dirty="0"/>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2355365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module and this supporting programme</a:t>
            </a:r>
            <a:r>
              <a:rPr lang="en-GB" baseline="0" dirty="0"/>
              <a:t> for reflection is split into seven sections: </a:t>
            </a:r>
          </a:p>
          <a:p>
            <a:endParaRPr lang="en-GB" baseline="0" dirty="0"/>
          </a:p>
          <a:p>
            <a:pPr marL="514350" indent="-514350">
              <a:buAutoNum type="arabicPeriod"/>
            </a:pPr>
            <a:r>
              <a:rPr lang="en-GB" dirty="0">
                <a:solidFill>
                  <a:srgbClr val="33CCCC"/>
                </a:solidFill>
              </a:rPr>
              <a:t>Terminology</a:t>
            </a:r>
          </a:p>
          <a:p>
            <a:pPr marL="514350" indent="-514350">
              <a:buAutoNum type="arabicPeriod"/>
            </a:pPr>
            <a:r>
              <a:rPr lang="en-GB" b="0" dirty="0">
                <a:solidFill>
                  <a:srgbClr val="33CCCC"/>
                </a:solidFill>
              </a:rPr>
              <a:t>The Scottish context for autism and inclusion</a:t>
            </a:r>
          </a:p>
          <a:p>
            <a:pPr marL="514350" indent="-514350">
              <a:buAutoNum type="arabicPeriod"/>
            </a:pPr>
            <a:r>
              <a:rPr lang="en-GB" dirty="0">
                <a:solidFill>
                  <a:srgbClr val="33CCCC"/>
                </a:solidFill>
              </a:rPr>
              <a:t>Understanding Autism</a:t>
            </a:r>
          </a:p>
          <a:p>
            <a:pPr marL="514350" indent="-514350">
              <a:buAutoNum type="arabicPeriod"/>
            </a:pPr>
            <a:r>
              <a:rPr lang="en-GB" dirty="0">
                <a:solidFill>
                  <a:srgbClr val="33CCCC"/>
                </a:solidFill>
              </a:rPr>
              <a:t>Assessment and Monitoring </a:t>
            </a:r>
          </a:p>
          <a:p>
            <a:pPr marL="514350" indent="-514350">
              <a:buAutoNum type="arabicPeriod"/>
            </a:pPr>
            <a:r>
              <a:rPr lang="en-GB" dirty="0">
                <a:solidFill>
                  <a:srgbClr val="33CCCC"/>
                </a:solidFill>
              </a:rPr>
              <a:t>Supporting Learners and Families</a:t>
            </a:r>
          </a:p>
          <a:p>
            <a:pPr marL="514350" indent="-514350">
              <a:buAutoNum type="arabicPeriod"/>
            </a:pPr>
            <a:r>
              <a:rPr lang="en-GB" dirty="0">
                <a:solidFill>
                  <a:srgbClr val="33CCCC"/>
                </a:solidFill>
              </a:rPr>
              <a:t>Social and Emotional Wellbeing</a:t>
            </a:r>
          </a:p>
          <a:p>
            <a:pPr marL="514350" indent="-514350">
              <a:buAutoNum type="arabicPeriod"/>
            </a:pPr>
            <a:r>
              <a:rPr lang="en-GB" dirty="0">
                <a:solidFill>
                  <a:srgbClr val="33CCCC"/>
                </a:solidFill>
              </a:rPr>
              <a:t>Transitions</a:t>
            </a:r>
          </a:p>
          <a:p>
            <a:endParaRPr lang="en-GB" baseline="0" dirty="0"/>
          </a:p>
          <a:p>
            <a:r>
              <a:rPr lang="en-GB" baseline="0" dirty="0"/>
              <a:t>Today we will explore the fifth section of the module, Supporting Learners and Families.</a:t>
            </a: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2</a:t>
            </a:fld>
            <a:endParaRPr lang="en-GB"/>
          </a:p>
        </p:txBody>
      </p:sp>
    </p:spTree>
    <p:extLst>
      <p:ext uri="{BB962C8B-B14F-4D97-AF65-F5344CB8AC3E}">
        <p14:creationId xmlns:p14="http://schemas.microsoft.com/office/powerpoint/2010/main" val="1471615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subsections, included within the section on Supporting Learners and Families:</a:t>
            </a:r>
          </a:p>
          <a:p>
            <a:endParaRPr lang="en-GB" b="1" dirty="0"/>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5.1 </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Effective communication and collaborative partnerships</a:t>
            </a:r>
            <a:endParaRPr lang="en-GB" sz="1800" b="0" i="0" u="none" strike="noStrike" dirty="0">
              <a:effectLst/>
              <a:latin typeface="Arial" panose="020B0604020202020204" pitchFamily="34" charset="0"/>
            </a:endParaRPr>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5.2</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Visual supports</a:t>
            </a:r>
            <a:endParaRPr lang="en-GB" sz="1800" b="0" i="0" u="none" strike="noStrike" dirty="0">
              <a:effectLst/>
              <a:latin typeface="Arial" panose="020B0604020202020204" pitchFamily="34" charset="0"/>
            </a:endParaRPr>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5.3</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Supporting activities of daily living</a:t>
            </a:r>
            <a:endParaRPr lang="en-GB" sz="1800" b="0" i="0" u="none" strike="noStrike" dirty="0">
              <a:effectLst/>
              <a:latin typeface="Arial" panose="020B0604020202020204" pitchFamily="34" charset="0"/>
            </a:endParaRPr>
          </a:p>
          <a:p>
            <a:pPr marL="228600" algn="l" rtl="0" eaLnBrk="1" fontAlgn="t" latinLnBrk="0" hangingPunct="1">
              <a:spcBef>
                <a:spcPts val="0"/>
              </a:spcBef>
              <a:spcAft>
                <a:spcPts val="0"/>
              </a:spcAft>
            </a:pPr>
            <a:r>
              <a:rPr lang="en-GB" sz="1800" b="0" i="0" u="none" strike="noStrike" kern="1200" dirty="0">
                <a:solidFill>
                  <a:srgbClr val="33CCCC"/>
                </a:solidFill>
                <a:effectLst/>
                <a:latin typeface="Calibri" panose="020F0502020204030204" pitchFamily="34" charset="0"/>
              </a:rPr>
              <a:t>5.4</a:t>
            </a:r>
            <a:r>
              <a:rPr lang="en-GB" sz="1800" b="0" i="0" u="none" strike="noStrike" kern="1200" dirty="0">
                <a:solidFill>
                  <a:schemeClr val="tx1"/>
                </a:solidFill>
                <a:effectLst/>
                <a:latin typeface="Arial" panose="020B0604020202020204" pitchFamily="34" charset="0"/>
              </a:rPr>
              <a:t> </a:t>
            </a:r>
            <a:r>
              <a:rPr lang="en-GB" sz="1800" b="0" i="0" u="none" strike="noStrike" kern="1200" dirty="0">
                <a:solidFill>
                  <a:srgbClr val="33CCCC"/>
                </a:solidFill>
                <a:effectLst/>
                <a:latin typeface="Calibri" panose="020F0502020204030204" pitchFamily="34" charset="0"/>
              </a:rPr>
              <a:t>Considerations for educational staff</a:t>
            </a:r>
            <a:endParaRPr lang="en-GB" sz="1800" b="0" i="0" u="none" strike="noStrike" dirty="0">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DEEC8A92-7B98-4A0B-8775-EEE5B5E297D1}" type="slidenum">
              <a:rPr lang="en-GB" smtClean="0"/>
              <a:t>3</a:t>
            </a:fld>
            <a:endParaRPr lang="en-GB"/>
          </a:p>
        </p:txBody>
      </p:sp>
    </p:spTree>
    <p:extLst>
      <p:ext uri="{BB962C8B-B14F-4D97-AF65-F5344CB8AC3E}">
        <p14:creationId xmlns:p14="http://schemas.microsoft.com/office/powerpoint/2010/main" val="2895899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Each learner and their family are unique and supporting the development of positive relationships between practitioners and the family is critically important to provide effective support. These relationships are interconnected as highlighted in </a:t>
            </a:r>
            <a:r>
              <a:rPr lang="en-GB" sz="1200" b="1" i="0" kern="1200" dirty="0">
                <a:solidFill>
                  <a:schemeClr val="tx1"/>
                </a:solidFill>
                <a:effectLst/>
                <a:latin typeface="+mn-lt"/>
                <a:ea typeface="+mn-ea"/>
                <a:cs typeface="+mn-cs"/>
              </a:rPr>
              <a:t>Figure 16</a:t>
            </a:r>
            <a:r>
              <a:rPr lang="en-GB" sz="1200" b="0" i="0" kern="1200" dirty="0">
                <a:solidFill>
                  <a:schemeClr val="tx1"/>
                </a:solidFill>
                <a:effectLst/>
                <a:latin typeface="+mn-lt"/>
                <a:ea typeface="+mn-ea"/>
                <a:cs typeface="+mn-cs"/>
              </a:rPr>
              <a:t>. Parents, carers and learners each have different experiences of the journey through the diagnostic pathway, and reactions to diagnosis vary from distress and disbelief to relief and positive feelings that they now better understand how autism affects them and their family.</a:t>
            </a:r>
          </a:p>
          <a:p>
            <a:r>
              <a:rPr lang="en-GB" sz="1200" b="0" i="0" kern="1200" dirty="0">
                <a:solidFill>
                  <a:schemeClr val="tx1"/>
                </a:solidFill>
                <a:effectLst/>
                <a:latin typeface="+mn-lt"/>
                <a:ea typeface="+mn-ea"/>
                <a:cs typeface="+mn-cs"/>
              </a:rPr>
              <a:t>Effective communication, respect and collaborative partnership working between schools and families are key requirements. They are essential in supporting appropriate and effective learning and teaching. Practitioners must recognise and sensitively respect the experiences of autistic learners and their families who will naturally have queries and concerns during their educational journey. At all times, good communication will keep parents and staff informed in a two-way exchange to support their unique autistic child/learner.</a:t>
            </a:r>
          </a:p>
          <a:p>
            <a:r>
              <a:rPr lang="en-GB" sz="1200" b="0" i="0" kern="1200" dirty="0">
                <a:solidFill>
                  <a:schemeClr val="tx1"/>
                </a:solidFill>
                <a:effectLst/>
                <a:latin typeface="+mn-lt"/>
                <a:ea typeface="+mn-ea"/>
                <a:cs typeface="+mn-cs"/>
              </a:rPr>
              <a:t>A positive partnership, with mutual respect between the teacher/practitioner and parent/carer, is essential to achieve progression in the autistic learner’s life and learning. It is important for everyone in the partnership to recognise that social and emotional development and skills for resilience in life are equally as important as academic learning.</a:t>
            </a:r>
          </a:p>
          <a:p>
            <a:r>
              <a:rPr lang="en-GB" sz="1200" b="0" i="0" kern="1200" dirty="0">
                <a:solidFill>
                  <a:schemeClr val="tx1"/>
                </a:solidFill>
                <a:effectLst/>
                <a:latin typeface="+mn-lt"/>
                <a:ea typeface="+mn-ea"/>
                <a:cs typeface="+mn-cs"/>
              </a:rPr>
              <a:t>Building an effective partnership with families to support their autistic child through their educational journey and helping them prepare for post-school settings is required by all practitioners and local authority education staff. This is required at both the individual level and the wider level. For example:</a:t>
            </a:r>
          </a:p>
          <a:p>
            <a:r>
              <a:rPr lang="en-GB" sz="1200" b="0" i="0" kern="1200" dirty="0">
                <a:solidFill>
                  <a:schemeClr val="tx1"/>
                </a:solidFill>
                <a:effectLst/>
                <a:latin typeface="+mn-lt"/>
                <a:ea typeface="+mn-ea"/>
                <a:cs typeface="+mn-cs"/>
              </a:rPr>
              <a:t>School management and staff should be aware of the autistic learners in their community.</a:t>
            </a:r>
          </a:p>
          <a:p>
            <a:r>
              <a:rPr lang="en-GB" sz="1200" b="0" i="0" kern="1200" dirty="0">
                <a:solidFill>
                  <a:schemeClr val="tx1"/>
                </a:solidFill>
                <a:effectLst/>
                <a:latin typeface="+mn-lt"/>
                <a:ea typeface="+mn-ea"/>
                <a:cs typeface="+mn-cs"/>
              </a:rPr>
              <a:t>The local authority should work proactively with local autism networks and support groups and ensure information on additional support within their region is easily accessible. It is helpful to include information on the autism network support group and should include support services for learners, families and practitioners funded by the Scottish Government. For example: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Further details of services can be found on the Toolbox and in Section 9. Helpful Signposting and Information.</a:t>
            </a:r>
          </a:p>
          <a:p>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4</a:t>
            </a:fld>
            <a:endParaRPr lang="en-GB"/>
          </a:p>
        </p:txBody>
      </p:sp>
    </p:spTree>
    <p:extLst>
      <p:ext uri="{BB962C8B-B14F-4D97-AF65-F5344CB8AC3E}">
        <p14:creationId xmlns:p14="http://schemas.microsoft.com/office/powerpoint/2010/main" val="2748201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Visual supports can be very helpful in helping learners with a range of additional support needs. They support communication and can be used in various environments and locations and in many situations. For some autistic learners, they are a vital communication support. It is helpful to have consistency at home and in the early years setting/school.</a:t>
            </a:r>
          </a:p>
          <a:p>
            <a:r>
              <a:rPr lang="en-GB" sz="1200" b="0" i="0" kern="1200" dirty="0">
                <a:solidFill>
                  <a:schemeClr val="tx1"/>
                </a:solidFill>
                <a:effectLst/>
                <a:latin typeface="+mn-lt"/>
                <a:ea typeface="+mn-ea"/>
                <a:cs typeface="+mn-cs"/>
              </a:rPr>
              <a:t>Visual supports can be presented in a variety of ways and using a variety of content. For example, they can be created very easily with:</a:t>
            </a:r>
          </a:p>
          <a:p>
            <a:r>
              <a:rPr lang="en-GB" sz="1200" b="0" i="0" kern="1200" dirty="0">
                <a:solidFill>
                  <a:schemeClr val="tx1"/>
                </a:solidFill>
                <a:effectLst/>
                <a:latin typeface="+mn-lt"/>
                <a:ea typeface="+mn-ea"/>
                <a:cs typeface="+mn-cs"/>
              </a:rPr>
              <a:t>drawings</a:t>
            </a:r>
          </a:p>
          <a:p>
            <a:r>
              <a:rPr lang="en-GB" sz="1200" b="0" i="0" kern="1200" dirty="0">
                <a:solidFill>
                  <a:schemeClr val="tx1"/>
                </a:solidFill>
                <a:effectLst/>
                <a:latin typeface="+mn-lt"/>
                <a:ea typeface="+mn-ea"/>
                <a:cs typeface="+mn-cs"/>
              </a:rPr>
              <a:t>photographs, including photographs of objects and rooms/areas the autistic learner uses</a:t>
            </a:r>
          </a:p>
          <a:p>
            <a:r>
              <a:rPr lang="en-GB" sz="1200" b="0" i="0" kern="1200" dirty="0">
                <a:solidFill>
                  <a:schemeClr val="tx1"/>
                </a:solidFill>
                <a:effectLst/>
                <a:latin typeface="+mn-lt"/>
                <a:ea typeface="+mn-ea"/>
                <a:cs typeface="+mn-cs"/>
              </a:rPr>
              <a:t>symbols</a:t>
            </a:r>
          </a:p>
          <a:p>
            <a:r>
              <a:rPr lang="en-GB" sz="1200" b="0" i="0" kern="1200" dirty="0">
                <a:solidFill>
                  <a:schemeClr val="tx1"/>
                </a:solidFill>
                <a:effectLst/>
                <a:latin typeface="+mn-lt"/>
                <a:ea typeface="+mn-ea"/>
                <a:cs typeface="+mn-cs"/>
              </a:rPr>
              <a:t>clip art</a:t>
            </a:r>
          </a:p>
          <a:p>
            <a:r>
              <a:rPr lang="en-GB" sz="1200" b="0" i="0" kern="1200" dirty="0">
                <a:solidFill>
                  <a:schemeClr val="tx1"/>
                </a:solidFill>
                <a:effectLst/>
                <a:latin typeface="+mn-lt"/>
                <a:ea typeface="+mn-ea"/>
                <a:cs typeface="+mn-cs"/>
              </a:rPr>
              <a:t>objects</a:t>
            </a:r>
          </a:p>
          <a:p>
            <a:r>
              <a:rPr lang="en-GB" sz="1200" b="0" i="0" kern="1200" dirty="0">
                <a:solidFill>
                  <a:schemeClr val="tx1"/>
                </a:solidFill>
                <a:effectLst/>
                <a:latin typeface="+mn-lt"/>
                <a:ea typeface="+mn-ea"/>
                <a:cs typeface="+mn-cs"/>
              </a:rPr>
              <a:t>written word.</a:t>
            </a:r>
          </a:p>
          <a:p>
            <a:r>
              <a:rPr lang="en-GB" sz="1200" b="0" i="0" kern="1200" dirty="0">
                <a:solidFill>
                  <a:schemeClr val="tx1"/>
                </a:solidFill>
                <a:effectLst/>
                <a:latin typeface="+mn-lt"/>
                <a:ea typeface="+mn-ea"/>
                <a:cs typeface="+mn-cs"/>
              </a:rPr>
              <a:t>Visual supports can be printed and laminated on </a:t>
            </a:r>
            <a:r>
              <a:rPr lang="en-GB" sz="1200" b="0" i="0" kern="1200" dirty="0" err="1">
                <a:solidFill>
                  <a:schemeClr val="tx1"/>
                </a:solidFill>
                <a:effectLst/>
                <a:latin typeface="+mn-lt"/>
                <a:ea typeface="+mn-ea"/>
                <a:cs typeface="+mn-cs"/>
              </a:rPr>
              <a:t>A4</a:t>
            </a:r>
            <a:r>
              <a:rPr lang="en-GB" sz="1200" b="0" i="0" kern="1200" dirty="0">
                <a:solidFill>
                  <a:schemeClr val="tx1"/>
                </a:solidFill>
                <a:effectLst/>
                <a:latin typeface="+mn-lt"/>
                <a:ea typeface="+mn-ea"/>
                <a:cs typeface="+mn-cs"/>
              </a:rPr>
              <a:t>-size paper or made smaller and attached to a keyring, which is accessible by the learner. Staff may carry a keyring as well to prompt and model use.</a:t>
            </a:r>
          </a:p>
          <a:p>
            <a:r>
              <a:rPr lang="en-GB" sz="1200" b="0" i="0" kern="1200" dirty="0">
                <a:solidFill>
                  <a:schemeClr val="tx1"/>
                </a:solidFill>
                <a:effectLst/>
                <a:latin typeface="+mn-lt"/>
                <a:ea typeface="+mn-ea"/>
                <a:cs typeface="+mn-cs"/>
              </a:rPr>
              <a:t>It can be tempting not to use visual supports with cognitively able or more competent communicators. However, even if these supports are not relied upon day to day, they can often become crucial when this competent learner is under stress.</a:t>
            </a:r>
          </a:p>
          <a:p>
            <a:r>
              <a:rPr lang="en-GB" sz="1200" b="1" i="0" kern="1200" dirty="0">
                <a:solidFill>
                  <a:schemeClr val="tx1"/>
                </a:solidFill>
                <a:effectLst/>
                <a:latin typeface="+mn-lt"/>
                <a:ea typeface="+mn-ea"/>
                <a:cs typeface="+mn-cs"/>
              </a:rPr>
              <a:t>Benefits</a:t>
            </a:r>
          </a:p>
          <a:p>
            <a:r>
              <a:rPr lang="en-GB" sz="1200" b="0" i="0" kern="1200" dirty="0">
                <a:solidFill>
                  <a:schemeClr val="tx1"/>
                </a:solidFill>
                <a:effectLst/>
                <a:latin typeface="+mn-lt"/>
                <a:ea typeface="+mn-ea"/>
                <a:cs typeface="+mn-cs"/>
              </a:rPr>
              <a:t>Visual supports can:</a:t>
            </a:r>
          </a:p>
          <a:p>
            <a:r>
              <a:rPr lang="en-GB" sz="1200" b="0" i="0" kern="1200" dirty="0">
                <a:solidFill>
                  <a:schemeClr val="tx1"/>
                </a:solidFill>
                <a:effectLst/>
                <a:latin typeface="+mn-lt"/>
                <a:ea typeface="+mn-ea"/>
                <a:cs typeface="+mn-cs"/>
              </a:rPr>
              <a:t>be personalised</a:t>
            </a:r>
          </a:p>
          <a:p>
            <a:r>
              <a:rPr lang="en-GB" sz="1200" b="0" i="0" kern="1200" dirty="0">
                <a:solidFill>
                  <a:schemeClr val="tx1"/>
                </a:solidFill>
                <a:effectLst/>
                <a:latin typeface="+mn-lt"/>
                <a:ea typeface="+mn-ea"/>
                <a:cs typeface="+mn-cs"/>
              </a:rPr>
              <a:t>help to provide structure and routine</a:t>
            </a:r>
          </a:p>
          <a:p>
            <a:r>
              <a:rPr lang="en-GB" sz="1200" b="0" i="0" kern="1200" dirty="0">
                <a:solidFill>
                  <a:schemeClr val="tx1"/>
                </a:solidFill>
                <a:effectLst/>
                <a:latin typeface="+mn-lt"/>
                <a:ea typeface="+mn-ea"/>
                <a:cs typeface="+mn-cs"/>
              </a:rPr>
              <a:t>encourage independence</a:t>
            </a:r>
          </a:p>
          <a:p>
            <a:r>
              <a:rPr lang="en-GB" sz="1200" b="0" i="0" kern="1200" dirty="0">
                <a:solidFill>
                  <a:schemeClr val="tx1"/>
                </a:solidFill>
                <a:effectLst/>
                <a:latin typeface="+mn-lt"/>
                <a:ea typeface="+mn-ea"/>
                <a:cs typeface="+mn-cs"/>
              </a:rPr>
              <a:t>develop confidence</a:t>
            </a:r>
          </a:p>
          <a:p>
            <a:r>
              <a:rPr lang="en-GB" sz="1200" b="0" i="0" kern="1200" dirty="0">
                <a:solidFill>
                  <a:schemeClr val="tx1"/>
                </a:solidFill>
                <a:effectLst/>
                <a:latin typeface="+mn-lt"/>
                <a:ea typeface="+mn-ea"/>
                <a:cs typeface="+mn-cs"/>
              </a:rPr>
              <a:t>improve understanding</a:t>
            </a:r>
          </a:p>
          <a:p>
            <a:r>
              <a:rPr lang="en-GB" sz="1200" b="0" i="0" kern="1200" dirty="0">
                <a:solidFill>
                  <a:schemeClr val="tx1"/>
                </a:solidFill>
                <a:effectLst/>
                <a:latin typeface="+mn-lt"/>
                <a:ea typeface="+mn-ea"/>
                <a:cs typeface="+mn-cs"/>
              </a:rPr>
              <a:t>reduce frustration and anxiety</a:t>
            </a:r>
          </a:p>
          <a:p>
            <a:r>
              <a:rPr lang="en-GB" sz="1200" b="0" i="0" kern="1200" dirty="0">
                <a:solidFill>
                  <a:schemeClr val="tx1"/>
                </a:solidFill>
                <a:effectLst/>
                <a:latin typeface="+mn-lt"/>
                <a:ea typeface="+mn-ea"/>
                <a:cs typeface="+mn-cs"/>
              </a:rPr>
              <a:t>support opportunities for positive social communication</a:t>
            </a:r>
          </a:p>
          <a:p>
            <a:r>
              <a:rPr lang="en-GB" sz="1200" b="0" i="0" kern="1200" dirty="0">
                <a:solidFill>
                  <a:schemeClr val="tx1"/>
                </a:solidFill>
                <a:effectLst/>
                <a:latin typeface="+mn-lt"/>
                <a:ea typeface="+mn-ea"/>
                <a:cs typeface="+mn-cs"/>
              </a:rPr>
              <a:t>provide a consistent and visual approach to communication which the autistic learner may find easier to access and process than the spoken language.</a:t>
            </a:r>
          </a:p>
          <a:p>
            <a:r>
              <a:rPr lang="en-GB" sz="1200" b="0" i="0" kern="1200" dirty="0">
                <a:solidFill>
                  <a:schemeClr val="tx1"/>
                </a:solidFill>
                <a:effectLst/>
                <a:latin typeface="+mn-lt"/>
                <a:ea typeface="+mn-ea"/>
                <a:cs typeface="+mn-cs"/>
              </a:rPr>
              <a:t>All autistic learners are likely to benefit from developmentally appropriate visual supports. This information can be explored during transition planning, parental/carer meetings, professional meetings and, of course, with the learner who may have their own preferences of presentation styles and images.</a:t>
            </a:r>
          </a:p>
          <a:p>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5</a:t>
            </a:fld>
            <a:endParaRPr lang="en-GB"/>
          </a:p>
        </p:txBody>
      </p:sp>
    </p:spTree>
    <p:extLst>
      <p:ext uri="{BB962C8B-B14F-4D97-AF65-F5344CB8AC3E}">
        <p14:creationId xmlns:p14="http://schemas.microsoft.com/office/powerpoint/2010/main" val="2683672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This module and the Toolbox highlights that each learner is an individual and effective communication between practitioners and the family can support the autistic learner to engage in activities of daily living. Developing the skills to carry out activities of daily living are crucial to a person’s independence and their ability to take part in the wider world. As well as the individual skill, opportunities or adaptations in the environment can help or hinder meaningful participation in these activities. Independence in activities of daily living can be an area of support need. For a child to dress independently, they don’t just need the motor skills, they also need motivation, understanding of why they are doing it and might be assisted by, for example, laying clothes out in the order that they will be put on, a visual sequencer or physical prompts (handing items to them). For example, sensory processing differences, difficulties in social understanding and motor issues may all impact together negatively for the task of being able to dress independently.</a:t>
            </a: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6</a:t>
            </a:fld>
            <a:endParaRPr lang="en-GB"/>
          </a:p>
        </p:txBody>
      </p:sp>
    </p:spTree>
    <p:extLst>
      <p:ext uri="{BB962C8B-B14F-4D97-AF65-F5344CB8AC3E}">
        <p14:creationId xmlns:p14="http://schemas.microsoft.com/office/powerpoint/2010/main" val="2528648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a:solidFill>
                  <a:schemeClr val="tx1"/>
                </a:solidFill>
                <a:effectLst/>
                <a:latin typeface="+mn-lt"/>
                <a:ea typeface="+mn-ea"/>
                <a:cs typeface="+mn-cs"/>
              </a:rPr>
              <a:t>Notes from module: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It is highly likely that all staff will have an autistic learner in their class at some stage.</a:t>
            </a:r>
          </a:p>
          <a:p>
            <a:r>
              <a:rPr lang="en-GB" sz="1200" b="0" i="0" kern="1200" dirty="0">
                <a:solidFill>
                  <a:schemeClr val="tx1"/>
                </a:solidFill>
                <a:effectLst/>
                <a:latin typeface="+mn-lt"/>
                <a:ea typeface="+mn-ea"/>
                <a:cs typeface="+mn-cs"/>
              </a:rPr>
              <a:t>This module and the Toolbox provide a range of appropriate information, guidance and resources to help education staff meet the needs of their autistic learners and their families and welcome them into the school community.</a:t>
            </a:r>
          </a:p>
          <a:p>
            <a:r>
              <a:rPr lang="en-GB" sz="1200" b="0" i="0" kern="1200" dirty="0">
                <a:solidFill>
                  <a:schemeClr val="tx1"/>
                </a:solidFill>
                <a:effectLst/>
                <a:latin typeface="+mn-lt"/>
                <a:ea typeface="+mn-ea"/>
                <a:cs typeface="+mn-cs"/>
              </a:rPr>
              <a:t>Staff need to consider their pedagogical approaches to ensure their early years setting, school and classroom are environments in which autistic learners feel safe, healthy and happy, active, nurtured, achieving, respected, responsible, and included.</a:t>
            </a:r>
          </a:p>
          <a:p>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8</a:t>
            </a:fld>
            <a:endParaRPr lang="en-GB"/>
          </a:p>
        </p:txBody>
      </p:sp>
    </p:spTree>
    <p:extLst>
      <p:ext uri="{BB962C8B-B14F-4D97-AF65-F5344CB8AC3E}">
        <p14:creationId xmlns:p14="http://schemas.microsoft.com/office/powerpoint/2010/main" val="2524740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Reflective</a:t>
            </a:r>
            <a:r>
              <a:rPr lang="en-GB" baseline="0" dirty="0"/>
              <a:t> log, page 16</a:t>
            </a:r>
            <a:endParaRPr lang="en-GB" dirty="0"/>
          </a:p>
        </p:txBody>
      </p:sp>
      <p:sp>
        <p:nvSpPr>
          <p:cNvPr id="4" name="Slide Number Placeholder 3"/>
          <p:cNvSpPr>
            <a:spLocks noGrp="1"/>
          </p:cNvSpPr>
          <p:nvPr>
            <p:ph type="sldNum" sz="quarter" idx="10"/>
          </p:nvPr>
        </p:nvSpPr>
        <p:spPr/>
        <p:txBody>
          <a:bodyPr/>
          <a:lstStyle/>
          <a:p>
            <a:fld id="{96DBD324-5F1C-447A-9673-ED2EAA12B90E}" type="slidenum">
              <a:rPr lang="en-GB" smtClean="0"/>
              <a:t>9</a:t>
            </a:fld>
            <a:endParaRPr lang="en-GB"/>
          </a:p>
        </p:txBody>
      </p:sp>
    </p:spTree>
    <p:extLst>
      <p:ext uri="{BB962C8B-B14F-4D97-AF65-F5344CB8AC3E}">
        <p14:creationId xmlns:p14="http://schemas.microsoft.com/office/powerpoint/2010/main" val="26349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Tasks for completion between this session and next.  4-6 weeks between each group learning session is optimal. </a:t>
            </a:r>
          </a:p>
          <a:p>
            <a:endParaRPr lang="en-GB" dirty="0"/>
          </a:p>
        </p:txBody>
      </p:sp>
      <p:sp>
        <p:nvSpPr>
          <p:cNvPr id="4" name="Slide Number Placeholder 3"/>
          <p:cNvSpPr>
            <a:spLocks noGrp="1"/>
          </p:cNvSpPr>
          <p:nvPr>
            <p:ph type="sldNum" sz="quarter" idx="5"/>
          </p:nvPr>
        </p:nvSpPr>
        <p:spPr/>
        <p:txBody>
          <a:bodyPr/>
          <a:lstStyle/>
          <a:p>
            <a:fld id="{DEEC8A92-7B98-4A0B-8775-EEE5B5E297D1}" type="slidenum">
              <a:rPr lang="en-GB" smtClean="0"/>
              <a:t>10</a:t>
            </a:fld>
            <a:endParaRPr lang="en-GB"/>
          </a:p>
        </p:txBody>
      </p:sp>
    </p:spTree>
    <p:extLst>
      <p:ext uri="{BB962C8B-B14F-4D97-AF65-F5344CB8AC3E}">
        <p14:creationId xmlns:p14="http://schemas.microsoft.com/office/powerpoint/2010/main" val="239062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46F2595-B100-4B58-8EA1-6336D04F7194}"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298266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6F2595-B100-4B58-8EA1-6336D04F7194}"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93875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6F2595-B100-4B58-8EA1-6336D04F7194}"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3632871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6F2595-B100-4B58-8EA1-6336D04F7194}"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324663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6F2595-B100-4B58-8EA1-6336D04F7194}" type="datetimeFigureOut">
              <a:rPr lang="en-GB" smtClean="0"/>
              <a:t>17/01/2024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149024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46F2595-B100-4B58-8EA1-6336D04F7194}" type="datetimeFigureOut">
              <a:rPr lang="en-GB" smtClean="0"/>
              <a:t>17/01/2024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185996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46F2595-B100-4B58-8EA1-6336D04F7194}" type="datetimeFigureOut">
              <a:rPr lang="en-GB" smtClean="0"/>
              <a:t>17/01/2024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232034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46F2595-B100-4B58-8EA1-6336D04F7194}" type="datetimeFigureOut">
              <a:rPr lang="en-GB" smtClean="0"/>
              <a:t>17/01/2024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42956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F2595-B100-4B58-8EA1-6336D04F7194}" type="datetimeFigureOut">
              <a:rPr lang="en-GB" smtClean="0"/>
              <a:t>17/01/2024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342227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6F2595-B100-4B58-8EA1-6336D04F7194}" type="datetimeFigureOut">
              <a:rPr lang="en-GB" smtClean="0"/>
              <a:t>17/01/2024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345794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6F2595-B100-4B58-8EA1-6336D04F7194}" type="datetimeFigureOut">
              <a:rPr lang="en-GB" smtClean="0"/>
              <a:t>17/01/2024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4234CE-F669-4732-BB71-2DF4F8BDF7CE}" type="slidenum">
              <a:rPr lang="en-GB" smtClean="0"/>
              <a:t>‹#›</a:t>
            </a:fld>
            <a:endParaRPr lang="en-GB"/>
          </a:p>
        </p:txBody>
      </p:sp>
    </p:spTree>
    <p:extLst>
      <p:ext uri="{BB962C8B-B14F-4D97-AF65-F5344CB8AC3E}">
        <p14:creationId xmlns:p14="http://schemas.microsoft.com/office/powerpoint/2010/main" val="315457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F2595-B100-4B58-8EA1-6336D04F7194}" type="datetimeFigureOut">
              <a:rPr lang="en-GB" smtClean="0"/>
              <a:t>17/01/2024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234CE-F669-4732-BB71-2DF4F8BDF7CE}" type="slidenum">
              <a:rPr lang="en-GB" smtClean="0"/>
              <a:t>‹#›</a:t>
            </a:fld>
            <a:endParaRPr lang="en-GB"/>
          </a:p>
        </p:txBody>
      </p:sp>
    </p:spTree>
    <p:extLst>
      <p:ext uri="{BB962C8B-B14F-4D97-AF65-F5344CB8AC3E}">
        <p14:creationId xmlns:p14="http://schemas.microsoft.com/office/powerpoint/2010/main" val="1071407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reach.scot/myrightsmysay/" TargetMode="External"/><Relationship Id="rId5" Type="http://schemas.openxmlformats.org/officeDocument/2006/relationships/hyperlink" Target="https://enquire.org.uk/service/lets-talk-asn-national-advocacy-service-for-additional-support-needs/" TargetMode="External"/><Relationship Id="rId4" Type="http://schemas.openxmlformats.org/officeDocument/2006/relationships/hyperlink" Target="http://enquire.org.u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utismtoolbox.co.uk/activities-daily-living"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S_alllogos_colour-01.png"/>
          <p:cNvPicPr>
            <a:picLocks noChangeAspect="1"/>
          </p:cNvPicPr>
          <p:nvPr/>
        </p:nvPicPr>
        <p:blipFill rotWithShape="1">
          <a:blip r:embed="rId3" cstate="print">
            <a:extLst>
              <a:ext uri="{28A0092B-C50C-407E-A947-70E740481C1C}">
                <a14:useLocalDpi xmlns:a14="http://schemas.microsoft.com/office/drawing/2010/main" val="0"/>
              </a:ext>
            </a:extLst>
          </a:blip>
          <a:srcRect l="10041" t="16807" r="10529" b="28484"/>
          <a:stretch/>
        </p:blipFill>
        <p:spPr>
          <a:xfrm>
            <a:off x="658157" y="528429"/>
            <a:ext cx="3392718" cy="1428664"/>
          </a:xfrm>
          <a:prstGeom prst="rect">
            <a:avLst/>
          </a:prstGeom>
        </p:spPr>
      </p:pic>
      <p:sp>
        <p:nvSpPr>
          <p:cNvPr id="7" name="Rectangle 6"/>
          <p:cNvSpPr/>
          <p:nvPr/>
        </p:nvSpPr>
        <p:spPr>
          <a:xfrm>
            <a:off x="788061" y="2007203"/>
            <a:ext cx="10633257" cy="2308324"/>
          </a:xfrm>
          <a:prstGeom prst="rect">
            <a:avLst/>
          </a:prstGeom>
        </p:spPr>
        <p:txBody>
          <a:bodyPr wrap="square">
            <a:spAutoFit/>
          </a:bodyPr>
          <a:lstStyle/>
          <a:p>
            <a:r>
              <a:rPr lang="en-GB" sz="3600" dirty="0">
                <a:solidFill>
                  <a:srgbClr val="00ABB5"/>
                </a:solidFill>
              </a:rPr>
              <a:t>Autism &amp; Inclusive Practice</a:t>
            </a:r>
          </a:p>
          <a:p>
            <a:r>
              <a:rPr lang="en-GB" sz="3600" dirty="0">
                <a:solidFill>
                  <a:srgbClr val="00ABB5"/>
                </a:solidFill>
              </a:rPr>
              <a:t>Professional Learning Module</a:t>
            </a:r>
          </a:p>
          <a:p>
            <a:r>
              <a:rPr lang="en-GB" sz="3600" dirty="0">
                <a:solidFill>
                  <a:srgbClr val="00ABB5"/>
                </a:solidFill>
              </a:rPr>
              <a:t>Session 5.  Supporting Learners and Families</a:t>
            </a:r>
          </a:p>
          <a:p>
            <a:endParaRPr lang="en-US" sz="3600" dirty="0">
              <a:solidFill>
                <a:srgbClr val="00ABB5"/>
              </a:solidFill>
            </a:endParaRPr>
          </a:p>
        </p:txBody>
      </p:sp>
      <p:pic>
        <p:nvPicPr>
          <p:cNvPr id="12" name="Picture 11" descr="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752516"/>
            <a:ext cx="12209380" cy="3105484"/>
          </a:xfrm>
          <a:prstGeom prst="rect">
            <a:avLst/>
          </a:prstGeom>
        </p:spPr>
      </p:pic>
      <p:sp>
        <p:nvSpPr>
          <p:cNvPr id="9" name="Text Box 7">
            <a:extLst>
              <a:ext uri="{FF2B5EF4-FFF2-40B4-BE49-F238E27FC236}">
                <a16:creationId xmlns:a16="http://schemas.microsoft.com/office/drawing/2014/main" id="{7377D1C0-0CB5-4AA4-9369-EFE08180A505}"/>
              </a:ext>
            </a:extLst>
          </p:cNvPr>
          <p:cNvSpPr txBox="1">
            <a:spLocks noChangeArrowheads="1"/>
          </p:cNvSpPr>
          <p:nvPr/>
        </p:nvSpPr>
        <p:spPr bwMode="auto">
          <a:xfrm>
            <a:off x="6104689" y="5953600"/>
            <a:ext cx="59466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lnSpc>
                <a:spcPct val="100000"/>
              </a:lnSpc>
              <a:spcBef>
                <a:spcPts val="0"/>
              </a:spcBef>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a:t>
            </a:r>
            <a:r>
              <a:rPr lang="en-GB" sz="1400" b="1" dirty="0" err="1">
                <a:solidFill>
                  <a:schemeClr val="bg1"/>
                </a:solidFill>
              </a:rPr>
              <a:t>luchd-ionnsachaidh</a:t>
            </a:r>
            <a:r>
              <a:rPr lang="en-GB" sz="1400" b="1" dirty="0">
                <a:solidFill>
                  <a:schemeClr val="bg1"/>
                </a:solidFill>
              </a:rPr>
              <a:t> </a:t>
            </a:r>
            <a:r>
              <a:rPr lang="en-GB" sz="1400" b="1" dirty="0" err="1">
                <a:solidFill>
                  <a:schemeClr val="bg1"/>
                </a:solidFill>
              </a:rPr>
              <a:t>na</a:t>
            </a:r>
            <a:r>
              <a:rPr lang="en-GB" sz="1400" b="1" dirty="0">
                <a:solidFill>
                  <a:schemeClr val="bg1"/>
                </a:solidFill>
              </a:rPr>
              <a:t> h-Alba, le </a:t>
            </a:r>
            <a:r>
              <a:rPr lang="en-GB" sz="1400" b="1" dirty="0" err="1">
                <a:solidFill>
                  <a:schemeClr val="bg1"/>
                </a:solidFill>
              </a:rPr>
              <a:t>luchd-foghlaim</a:t>
            </a:r>
            <a:r>
              <a:rPr lang="en-GB" sz="1400" b="1" dirty="0">
                <a:solidFill>
                  <a:schemeClr val="bg1"/>
                </a:solidFill>
              </a:rPr>
              <a:t> Alba </a:t>
            </a:r>
          </a:p>
        </p:txBody>
      </p:sp>
      <p:pic>
        <p:nvPicPr>
          <p:cNvPr id="10" name="Picture 9">
            <a:extLst>
              <a:ext uri="{FF2B5EF4-FFF2-40B4-BE49-F238E27FC236}">
                <a16:creationId xmlns:a16="http://schemas.microsoft.com/office/drawing/2014/main" id="{2878A2D7-AC15-4546-8888-41634586362C}"/>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4676404" y="601195"/>
            <a:ext cx="2459182" cy="1355898"/>
          </a:xfrm>
          <a:prstGeom prst="rect">
            <a:avLst/>
          </a:prstGeom>
        </p:spPr>
      </p:pic>
    </p:spTree>
    <p:extLst>
      <p:ext uri="{BB962C8B-B14F-4D97-AF65-F5344CB8AC3E}">
        <p14:creationId xmlns:p14="http://schemas.microsoft.com/office/powerpoint/2010/main" val="1319129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Gap Task</a:t>
            </a:r>
          </a:p>
        </p:txBody>
      </p:sp>
      <p:sp>
        <p:nvSpPr>
          <p:cNvPr id="3" name="Content Placeholder 2"/>
          <p:cNvSpPr>
            <a:spLocks noGrp="1"/>
          </p:cNvSpPr>
          <p:nvPr>
            <p:ph idx="1"/>
          </p:nvPr>
        </p:nvSpPr>
        <p:spPr/>
        <p:txBody>
          <a:bodyPr/>
          <a:lstStyle/>
          <a:p>
            <a:pPr marL="0" indent="0">
              <a:buNone/>
            </a:pPr>
            <a:r>
              <a:rPr lang="en-GB" dirty="0">
                <a:solidFill>
                  <a:srgbClr val="33CCCC"/>
                </a:solidFill>
              </a:rPr>
              <a:t>Complete sections:</a:t>
            </a:r>
          </a:p>
          <a:p>
            <a:pPr marL="0" indent="0">
              <a:buNone/>
            </a:pPr>
            <a:r>
              <a:rPr lang="en-GB" dirty="0">
                <a:solidFill>
                  <a:srgbClr val="33CCCC"/>
                </a:solidFill>
              </a:rPr>
              <a:t>6. Social and Emotional Wellbeing</a:t>
            </a:r>
          </a:p>
          <a:p>
            <a:pPr marL="0" indent="0">
              <a:buNone/>
            </a:pPr>
            <a:endParaRPr lang="en-GB" dirty="0">
              <a:solidFill>
                <a:srgbClr val="33CCCC"/>
              </a:solidFill>
            </a:endParaRPr>
          </a:p>
          <a:p>
            <a:pPr marL="0" indent="0">
              <a:buNone/>
            </a:pPr>
            <a:r>
              <a:rPr lang="en-GB" dirty="0">
                <a:solidFill>
                  <a:srgbClr val="33CCCC"/>
                </a:solidFill>
              </a:rPr>
              <a:t>Activity 15 – Autism Toolbox</a:t>
            </a:r>
          </a:p>
          <a:p>
            <a:pPr marL="0" indent="0">
              <a:buNone/>
            </a:pPr>
            <a:endParaRPr lang="en-GB" dirty="0">
              <a:solidFill>
                <a:srgbClr val="33CCCC"/>
              </a:solidFill>
            </a:endParaRPr>
          </a:p>
          <a:p>
            <a:pPr marL="0" indent="0">
              <a:buNone/>
            </a:pPr>
            <a:r>
              <a:rPr lang="en-GB" dirty="0">
                <a:solidFill>
                  <a:srgbClr val="33CCCC"/>
                </a:solidFill>
              </a:rPr>
              <a:t>Reflective Log: Activity 16, page 16</a:t>
            </a:r>
          </a:p>
        </p:txBody>
      </p:sp>
      <p:pic>
        <p:nvPicPr>
          <p:cNvPr id="4" name="Picture 3"/>
          <p:cNvPicPr>
            <a:picLocks noChangeAspect="1"/>
          </p:cNvPicPr>
          <p:nvPr/>
        </p:nvPicPr>
        <p:blipFill>
          <a:blip r:embed="rId3"/>
          <a:stretch>
            <a:fillRect/>
          </a:stretch>
        </p:blipFill>
        <p:spPr>
          <a:xfrm>
            <a:off x="5883682" y="2019894"/>
            <a:ext cx="774259" cy="774259"/>
          </a:xfrm>
          <a:prstGeom prst="rect">
            <a:avLst/>
          </a:prstGeom>
        </p:spPr>
      </p:pic>
    </p:spTree>
    <p:extLst>
      <p:ext uri="{BB962C8B-B14F-4D97-AF65-F5344CB8AC3E}">
        <p14:creationId xmlns:p14="http://schemas.microsoft.com/office/powerpoint/2010/main" val="1606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Next session</a:t>
            </a:r>
          </a:p>
        </p:txBody>
      </p:sp>
      <p:sp>
        <p:nvSpPr>
          <p:cNvPr id="3" name="Content Placeholder 2"/>
          <p:cNvSpPr>
            <a:spLocks noGrp="1"/>
          </p:cNvSpPr>
          <p:nvPr>
            <p:ph idx="1"/>
          </p:nvPr>
        </p:nvSpPr>
        <p:spPr/>
        <p:txBody>
          <a:bodyPr/>
          <a:lstStyle/>
          <a:p>
            <a:pPr marL="514350" indent="-514350">
              <a:buAutoNum type="arabicPeriod"/>
            </a:pPr>
            <a:r>
              <a:rPr lang="en-GB" dirty="0">
                <a:solidFill>
                  <a:srgbClr val="33CCCC"/>
                </a:solidFill>
              </a:rPr>
              <a:t>Terminology</a:t>
            </a:r>
          </a:p>
          <a:p>
            <a:pPr marL="514350" indent="-514350">
              <a:buAutoNum type="arabicPeriod"/>
            </a:pPr>
            <a:r>
              <a:rPr lang="en-GB" dirty="0">
                <a:solidFill>
                  <a:srgbClr val="33CCCC"/>
                </a:solidFill>
              </a:rPr>
              <a:t>The Scottish context for autism and inclusion</a:t>
            </a:r>
          </a:p>
          <a:p>
            <a:pPr marL="514350" indent="-514350">
              <a:buAutoNum type="arabicPeriod"/>
            </a:pPr>
            <a:r>
              <a:rPr lang="en-GB" dirty="0">
                <a:solidFill>
                  <a:srgbClr val="33CCCC"/>
                </a:solidFill>
              </a:rPr>
              <a:t>Understanding Autism</a:t>
            </a:r>
          </a:p>
          <a:p>
            <a:pPr marL="514350" indent="-514350">
              <a:buAutoNum type="arabicPeriod"/>
            </a:pPr>
            <a:r>
              <a:rPr lang="en-GB" dirty="0">
                <a:solidFill>
                  <a:srgbClr val="33CCCC"/>
                </a:solidFill>
              </a:rPr>
              <a:t>Assessment and Monitoring </a:t>
            </a:r>
          </a:p>
          <a:p>
            <a:pPr marL="514350" indent="-514350">
              <a:buAutoNum type="arabicPeriod"/>
            </a:pPr>
            <a:r>
              <a:rPr lang="en-GB" dirty="0">
                <a:solidFill>
                  <a:srgbClr val="33CCCC"/>
                </a:solidFill>
              </a:rPr>
              <a:t>Supporting Learners and Families</a:t>
            </a:r>
          </a:p>
          <a:p>
            <a:pPr marL="514350" indent="-514350">
              <a:buAutoNum type="arabicPeriod"/>
            </a:pPr>
            <a:r>
              <a:rPr lang="en-GB" b="1" dirty="0">
                <a:solidFill>
                  <a:srgbClr val="33CCCC"/>
                </a:solidFill>
              </a:rPr>
              <a:t>Social and Emotional Wellbeing</a:t>
            </a:r>
          </a:p>
          <a:p>
            <a:pPr marL="514350" indent="-514350">
              <a:buAutoNum type="arabicPeriod"/>
            </a:pPr>
            <a:r>
              <a:rPr lang="en-GB" dirty="0">
                <a:solidFill>
                  <a:srgbClr val="33CCCC"/>
                </a:solidFill>
              </a:rPr>
              <a:t>Transitions</a:t>
            </a:r>
          </a:p>
          <a:p>
            <a:pPr marL="0" indent="0">
              <a:buNone/>
            </a:pPr>
            <a:endParaRPr lang="en-GB" dirty="0"/>
          </a:p>
        </p:txBody>
      </p:sp>
      <p:sp>
        <p:nvSpPr>
          <p:cNvPr id="4" name="Left Arrow 3"/>
          <p:cNvSpPr/>
          <p:nvPr/>
        </p:nvSpPr>
        <p:spPr>
          <a:xfrm>
            <a:off x="6222006" y="4391356"/>
            <a:ext cx="2767263" cy="529389"/>
          </a:xfrm>
          <a:prstGeom prst="leftArrow">
            <a:avLst/>
          </a:prstGeom>
          <a:solidFill>
            <a:srgbClr val="33CC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a:stretch>
            <a:fillRect/>
          </a:stretch>
        </p:blipFill>
        <p:spPr>
          <a:xfrm>
            <a:off x="8529509" y="4553407"/>
            <a:ext cx="774259" cy="774259"/>
          </a:xfrm>
          <a:prstGeom prst="rect">
            <a:avLst/>
          </a:prstGeom>
        </p:spPr>
      </p:pic>
    </p:spTree>
    <p:extLst>
      <p:ext uri="{BB962C8B-B14F-4D97-AF65-F5344CB8AC3E}">
        <p14:creationId xmlns:p14="http://schemas.microsoft.com/office/powerpoint/2010/main" val="311599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pPr marL="0" indent="0">
              <a:buNone/>
            </a:pPr>
            <a:r>
              <a:rPr lang="en-US" sz="1400" b="1" dirty="0"/>
              <a:t>Education Scotland</a:t>
            </a:r>
          </a:p>
          <a:p>
            <a:pPr marL="0" indent="0">
              <a:buNone/>
            </a:pPr>
            <a:r>
              <a:rPr lang="en-US" sz="1400" dirty="0" err="1"/>
              <a:t>Denholm</a:t>
            </a:r>
            <a:r>
              <a:rPr lang="en-US" sz="1400" dirty="0"/>
              <a:t> House</a:t>
            </a:r>
            <a:endParaRPr lang="en-GB" sz="1400" dirty="0"/>
          </a:p>
          <a:p>
            <a:pPr marL="0" indent="0">
              <a:buNone/>
            </a:pPr>
            <a:r>
              <a:rPr lang="en-US" sz="1400" dirty="0" err="1"/>
              <a:t>Almondvale</a:t>
            </a:r>
            <a:r>
              <a:rPr lang="en-US" sz="1400" dirty="0"/>
              <a:t> Business Park</a:t>
            </a:r>
            <a:endParaRPr lang="en-GB" sz="1400" dirty="0"/>
          </a:p>
          <a:p>
            <a:pPr marL="0" indent="0">
              <a:buNone/>
            </a:pPr>
            <a:r>
              <a:rPr lang="en-US" sz="1400" dirty="0" err="1"/>
              <a:t>Almondvale</a:t>
            </a:r>
            <a:r>
              <a:rPr lang="en-US" sz="1400" dirty="0"/>
              <a:t> Way</a:t>
            </a:r>
            <a:endParaRPr lang="en-GB" sz="1400" dirty="0"/>
          </a:p>
          <a:p>
            <a:pPr marL="0" indent="0">
              <a:buNone/>
            </a:pPr>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ES_alllogos_colour-01.png"/>
          <p:cNvPicPr>
            <a:picLocks noChangeAspect="1"/>
          </p:cNvPicPr>
          <p:nvPr/>
        </p:nvPicPr>
        <p:blipFill rotWithShape="1">
          <a:blip r:embed="rId3" cstate="print">
            <a:extLst>
              <a:ext uri="{28A0092B-C50C-407E-A947-70E740481C1C}">
                <a14:useLocalDpi xmlns:a14="http://schemas.microsoft.com/office/drawing/2010/main" val="0"/>
              </a:ext>
            </a:extLst>
          </a:blip>
          <a:srcRect l="9653" t="15093" r="10209" b="27991"/>
          <a:stretch/>
        </p:blipFill>
        <p:spPr>
          <a:xfrm>
            <a:off x="546913" y="398639"/>
            <a:ext cx="2604792" cy="1131025"/>
          </a:xfrm>
          <a:prstGeom prst="rect">
            <a:avLst/>
          </a:prstGeom>
        </p:spPr>
      </p:pic>
      <p:pic>
        <p:nvPicPr>
          <p:cNvPr id="7" name="Picture 6" descr="1.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752516"/>
            <a:ext cx="12209380" cy="3105484"/>
          </a:xfrm>
          <a:prstGeom prst="rect">
            <a:avLst/>
          </a:prstGeom>
        </p:spPr>
      </p:pic>
      <p:sp>
        <p:nvSpPr>
          <p:cNvPr id="5" name="Text Box 8"/>
          <p:cNvSpPr txBox="1"/>
          <p:nvPr/>
        </p:nvSpPr>
        <p:spPr>
          <a:xfrm>
            <a:off x="7162800" y="6057900"/>
            <a:ext cx="5029200" cy="800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259715" algn="r">
              <a:spcAft>
                <a:spcPts val="0"/>
              </a:spcAft>
              <a:tabLst>
                <a:tab pos="3330575" algn="l"/>
              </a:tabLst>
            </a:pPr>
            <a:r>
              <a:rPr lang="en-GB" sz="1400" dirty="0">
                <a:solidFill>
                  <a:srgbClr val="FFFFFF"/>
                </a:solidFill>
                <a:effectLst/>
                <a:latin typeface="Arial Bold"/>
                <a:ea typeface="ＭＳ 明朝"/>
                <a:cs typeface="Times New Roman"/>
              </a:rPr>
              <a:t>For Scotland's learners, with Scotland's educators</a:t>
            </a:r>
            <a:endParaRPr lang="en-GB" sz="1200" dirty="0">
              <a:solidFill>
                <a:srgbClr val="595959"/>
              </a:solidFill>
              <a:effectLst/>
              <a:latin typeface="Arial"/>
              <a:ea typeface="ＭＳ 明朝"/>
              <a:cs typeface="Times New Roman"/>
            </a:endParaRPr>
          </a:p>
        </p:txBody>
      </p:sp>
    </p:spTree>
    <p:extLst>
      <p:ext uri="{BB962C8B-B14F-4D97-AF65-F5344CB8AC3E}">
        <p14:creationId xmlns:p14="http://schemas.microsoft.com/office/powerpoint/2010/main" val="214467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This week’s session</a:t>
            </a:r>
          </a:p>
        </p:txBody>
      </p:sp>
      <p:sp>
        <p:nvSpPr>
          <p:cNvPr id="3" name="Content Placeholder 2"/>
          <p:cNvSpPr>
            <a:spLocks noGrp="1"/>
          </p:cNvSpPr>
          <p:nvPr>
            <p:ph idx="1"/>
          </p:nvPr>
        </p:nvSpPr>
        <p:spPr/>
        <p:txBody>
          <a:bodyPr/>
          <a:lstStyle/>
          <a:p>
            <a:pPr marL="514350" indent="-514350">
              <a:buAutoNum type="arabicPeriod"/>
            </a:pPr>
            <a:r>
              <a:rPr lang="en-GB" dirty="0">
                <a:solidFill>
                  <a:srgbClr val="33CCCC"/>
                </a:solidFill>
              </a:rPr>
              <a:t>Terminology</a:t>
            </a:r>
          </a:p>
          <a:p>
            <a:pPr marL="514350" indent="-514350">
              <a:buAutoNum type="arabicPeriod"/>
            </a:pPr>
            <a:r>
              <a:rPr lang="en-GB" dirty="0">
                <a:solidFill>
                  <a:srgbClr val="33CCCC"/>
                </a:solidFill>
              </a:rPr>
              <a:t>The Scottish context for autism and inclusion</a:t>
            </a:r>
          </a:p>
          <a:p>
            <a:pPr marL="514350" indent="-514350">
              <a:buAutoNum type="arabicPeriod"/>
            </a:pPr>
            <a:r>
              <a:rPr lang="en-GB" dirty="0">
                <a:solidFill>
                  <a:srgbClr val="33CCCC"/>
                </a:solidFill>
              </a:rPr>
              <a:t>Understanding Autism</a:t>
            </a:r>
          </a:p>
          <a:p>
            <a:pPr marL="514350" indent="-514350">
              <a:buAutoNum type="arabicPeriod"/>
            </a:pPr>
            <a:r>
              <a:rPr lang="en-GB" dirty="0">
                <a:solidFill>
                  <a:srgbClr val="33CCCC"/>
                </a:solidFill>
              </a:rPr>
              <a:t>Assessment and Monitoring </a:t>
            </a:r>
          </a:p>
          <a:p>
            <a:pPr marL="514350" indent="-514350">
              <a:buAutoNum type="arabicPeriod"/>
            </a:pPr>
            <a:r>
              <a:rPr lang="en-GB" b="1" dirty="0">
                <a:solidFill>
                  <a:srgbClr val="33CCCC"/>
                </a:solidFill>
              </a:rPr>
              <a:t>Supporting Learners and Families</a:t>
            </a:r>
          </a:p>
          <a:p>
            <a:pPr marL="514350" indent="-514350">
              <a:buAutoNum type="arabicPeriod"/>
            </a:pPr>
            <a:r>
              <a:rPr lang="en-GB" dirty="0">
                <a:solidFill>
                  <a:srgbClr val="33CCCC"/>
                </a:solidFill>
              </a:rPr>
              <a:t>Social and Emotional Wellbeing</a:t>
            </a:r>
          </a:p>
          <a:p>
            <a:pPr marL="514350" indent="-514350">
              <a:buAutoNum type="arabicPeriod"/>
            </a:pPr>
            <a:r>
              <a:rPr lang="en-GB" dirty="0">
                <a:solidFill>
                  <a:srgbClr val="33CCCC"/>
                </a:solidFill>
              </a:rPr>
              <a:t>Transitions</a:t>
            </a:r>
          </a:p>
          <a:p>
            <a:pPr marL="0" indent="0">
              <a:buNone/>
            </a:pPr>
            <a:endParaRPr lang="en-GB" dirty="0"/>
          </a:p>
        </p:txBody>
      </p:sp>
      <p:sp>
        <p:nvSpPr>
          <p:cNvPr id="4" name="Left Arrow 3"/>
          <p:cNvSpPr/>
          <p:nvPr/>
        </p:nvSpPr>
        <p:spPr>
          <a:xfrm>
            <a:off x="6700471" y="3849096"/>
            <a:ext cx="2767263" cy="529389"/>
          </a:xfrm>
          <a:prstGeom prst="leftArrow">
            <a:avLst/>
          </a:prstGeom>
          <a:solidFill>
            <a:srgbClr val="33CC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a:stretch>
            <a:fillRect/>
          </a:stretch>
        </p:blipFill>
        <p:spPr>
          <a:xfrm>
            <a:off x="8965890" y="3205407"/>
            <a:ext cx="963251" cy="908383"/>
          </a:xfrm>
          <a:prstGeom prst="rect">
            <a:avLst/>
          </a:prstGeom>
        </p:spPr>
      </p:pic>
    </p:spTree>
    <p:extLst>
      <p:ext uri="{BB962C8B-B14F-4D97-AF65-F5344CB8AC3E}">
        <p14:creationId xmlns:p14="http://schemas.microsoft.com/office/powerpoint/2010/main" val="314755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Recap of Section 5 </a:t>
            </a:r>
            <a:br>
              <a:rPr lang="en-GB" b="1" dirty="0">
                <a:solidFill>
                  <a:srgbClr val="33CCCC"/>
                </a:solidFill>
              </a:rPr>
            </a:br>
            <a:r>
              <a:rPr lang="en-GB" b="1" dirty="0">
                <a:solidFill>
                  <a:srgbClr val="33CCCC"/>
                </a:solidFill>
              </a:rPr>
              <a:t>Supporting Learners and Families</a:t>
            </a:r>
          </a:p>
        </p:txBody>
      </p:sp>
      <p:graphicFrame>
        <p:nvGraphicFramePr>
          <p:cNvPr id="4" name="Content Placeholder 3"/>
          <p:cNvGraphicFramePr>
            <a:graphicFrameLocks noGrp="1"/>
          </p:cNvGraphicFramePr>
          <p:nvPr>
            <p:ph idx="1"/>
          </p:nvPr>
        </p:nvGraphicFramePr>
        <p:xfrm>
          <a:off x="838200" y="3074194"/>
          <a:ext cx="10515600" cy="2072640"/>
        </p:xfrm>
        <a:graphic>
          <a:graphicData uri="http://schemas.openxmlformats.org/drawingml/2006/table">
            <a:tbl>
              <a:tblPr firstRow="1" bandRow="1">
                <a:tableStyleId>{5C22544A-7EE6-4342-B048-85BDC9FD1C3A}</a:tableStyleId>
              </a:tblPr>
              <a:tblGrid>
                <a:gridCol w="1536700">
                  <a:extLst>
                    <a:ext uri="{9D8B030D-6E8A-4147-A177-3AD203B41FA5}">
                      <a16:colId xmlns:a16="http://schemas.microsoft.com/office/drawing/2014/main" val="1260531542"/>
                    </a:ext>
                  </a:extLst>
                </a:gridCol>
                <a:gridCol w="8978900">
                  <a:extLst>
                    <a:ext uri="{9D8B030D-6E8A-4147-A177-3AD203B41FA5}">
                      <a16:colId xmlns:a16="http://schemas.microsoft.com/office/drawing/2014/main" val="3534174990"/>
                    </a:ext>
                  </a:extLst>
                </a:gridCol>
              </a:tblGrid>
              <a:tr h="370840">
                <a:tc>
                  <a:txBody>
                    <a:bodyPr/>
                    <a:lstStyle/>
                    <a:p>
                      <a:pPr marL="228600" algn="l">
                        <a:spcAft>
                          <a:spcPts val="0"/>
                        </a:spcAft>
                      </a:pPr>
                      <a:r>
                        <a:rPr lang="en-GB" sz="2800" b="1" dirty="0">
                          <a:solidFill>
                            <a:srgbClr val="33CCCC"/>
                          </a:solidFill>
                          <a:effectLst/>
                        </a:rPr>
                        <a:t>5.1 </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rPr>
                        <a:t>Effective communication and collaborative partnerships</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2407148308"/>
                  </a:ext>
                </a:extLst>
              </a:tr>
              <a:tr h="370840">
                <a:tc>
                  <a:txBody>
                    <a:bodyPr/>
                    <a:lstStyle/>
                    <a:p>
                      <a:pPr marL="228600" algn="l">
                        <a:spcAft>
                          <a:spcPts val="0"/>
                        </a:spcAft>
                      </a:pPr>
                      <a:r>
                        <a:rPr lang="en-GB" sz="2800" b="1" dirty="0">
                          <a:solidFill>
                            <a:srgbClr val="33CCCC"/>
                          </a:solidFill>
                          <a:effectLst/>
                        </a:rPr>
                        <a:t>5.2</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rPr>
                        <a:t>Visual supports</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826332428"/>
                  </a:ext>
                </a:extLst>
              </a:tr>
              <a:tr h="370840">
                <a:tc>
                  <a:txBody>
                    <a:bodyPr/>
                    <a:lstStyle/>
                    <a:p>
                      <a:pPr marL="228600" algn="l">
                        <a:spcAft>
                          <a:spcPts val="0"/>
                        </a:spcAft>
                      </a:pPr>
                      <a:r>
                        <a:rPr lang="en-GB" sz="2800" b="1" dirty="0">
                          <a:solidFill>
                            <a:srgbClr val="33CCCC"/>
                          </a:solidFill>
                          <a:effectLst/>
                        </a:rPr>
                        <a:t>5.3</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rPr>
                        <a:t>Supporting activities of daily living</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1293152132"/>
                  </a:ext>
                </a:extLst>
              </a:tr>
              <a:tr h="370840">
                <a:tc>
                  <a:txBody>
                    <a:bodyPr/>
                    <a:lstStyle/>
                    <a:p>
                      <a:pPr marL="228600" algn="l">
                        <a:spcAft>
                          <a:spcPts val="0"/>
                        </a:spcAft>
                      </a:pPr>
                      <a:r>
                        <a:rPr lang="en-GB" sz="2800" b="1" dirty="0">
                          <a:solidFill>
                            <a:srgbClr val="33CCCC"/>
                          </a:solidFill>
                          <a:effectLst/>
                        </a:rPr>
                        <a:t>5.4</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95EFE4"/>
                    </a:solidFill>
                  </a:tcPr>
                </a:tc>
                <a:tc>
                  <a:txBody>
                    <a:bodyPr/>
                    <a:lstStyle/>
                    <a:p>
                      <a:pPr marL="228600" algn="l">
                        <a:spcAft>
                          <a:spcPts val="0"/>
                        </a:spcAft>
                      </a:pPr>
                      <a:r>
                        <a:rPr lang="en-GB" sz="2800" b="1" dirty="0">
                          <a:solidFill>
                            <a:srgbClr val="33CCCC"/>
                          </a:solidFill>
                          <a:effectLst/>
                        </a:rPr>
                        <a:t>Considerations for educational staff</a:t>
                      </a:r>
                      <a:endParaRPr lang="en-GB" sz="2800" b="1" dirty="0">
                        <a:solidFill>
                          <a:srgbClr val="33CCCC"/>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solidFill>
                      <a:srgbClr val="CCFFFF"/>
                    </a:solidFill>
                  </a:tcPr>
                </a:tc>
                <a:extLst>
                  <a:ext uri="{0D108BD9-81ED-4DB2-BD59-A6C34878D82A}">
                    <a16:rowId xmlns:a16="http://schemas.microsoft.com/office/drawing/2014/main" val="2818018841"/>
                  </a:ext>
                </a:extLst>
              </a:tr>
            </a:tbl>
          </a:graphicData>
        </a:graphic>
      </p:graphicFrame>
      <p:pic>
        <p:nvPicPr>
          <p:cNvPr id="3" name="Picture 2"/>
          <p:cNvPicPr>
            <a:picLocks noChangeAspect="1"/>
          </p:cNvPicPr>
          <p:nvPr/>
        </p:nvPicPr>
        <p:blipFill>
          <a:blip r:embed="rId3"/>
          <a:stretch>
            <a:fillRect/>
          </a:stretch>
        </p:blipFill>
        <p:spPr>
          <a:xfrm>
            <a:off x="5159449" y="225168"/>
            <a:ext cx="837939" cy="790006"/>
          </a:xfrm>
          <a:prstGeom prst="rect">
            <a:avLst/>
          </a:prstGeom>
          <a:ln w="12700">
            <a:solidFill>
              <a:schemeClr val="tx1"/>
            </a:solidFill>
          </a:ln>
        </p:spPr>
      </p:pic>
    </p:spTree>
    <p:extLst>
      <p:ext uri="{BB962C8B-B14F-4D97-AF65-F5344CB8AC3E}">
        <p14:creationId xmlns:p14="http://schemas.microsoft.com/office/powerpoint/2010/main" val="666572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33CCCC"/>
                </a:solidFill>
              </a:rPr>
              <a:t>5.1  Effective communication and collaborative partnerships</a:t>
            </a:r>
          </a:p>
        </p:txBody>
      </p:sp>
      <p:pic>
        <p:nvPicPr>
          <p:cNvPr id="4" name="Content Placeholder 3"/>
          <p:cNvPicPr>
            <a:picLocks noGrp="1" noChangeAspect="1"/>
          </p:cNvPicPr>
          <p:nvPr>
            <p:ph idx="1"/>
          </p:nvPr>
        </p:nvPicPr>
        <p:blipFill>
          <a:blip r:embed="rId3"/>
          <a:stretch>
            <a:fillRect/>
          </a:stretch>
        </p:blipFill>
        <p:spPr>
          <a:xfrm>
            <a:off x="7022726" y="1690688"/>
            <a:ext cx="4438650" cy="4267200"/>
          </a:xfrm>
          <a:prstGeom prst="rect">
            <a:avLst/>
          </a:prstGeom>
        </p:spPr>
      </p:pic>
      <p:sp>
        <p:nvSpPr>
          <p:cNvPr id="3" name="Rectangle 2"/>
          <p:cNvSpPr/>
          <p:nvPr/>
        </p:nvSpPr>
        <p:spPr>
          <a:xfrm>
            <a:off x="264459" y="2348360"/>
            <a:ext cx="6096000" cy="923330"/>
          </a:xfrm>
          <a:prstGeom prst="rect">
            <a:avLst/>
          </a:prstGeom>
        </p:spPr>
        <p:txBody>
          <a:bodyPr wrap="square">
            <a:spAutoFit/>
          </a:bodyPr>
          <a:lstStyle/>
          <a:p>
            <a:r>
              <a:rPr lang="en-GB" dirty="0">
                <a:hlinkClick r:id="rId4"/>
              </a:rPr>
              <a:t>http://enquire.org.uk/</a:t>
            </a:r>
            <a:r>
              <a:rPr lang="en-GB" dirty="0"/>
              <a:t> Independent and impartial advice on additional support needs.</a:t>
            </a:r>
          </a:p>
          <a:p>
            <a:r>
              <a:rPr lang="en-GB" dirty="0"/>
              <a:t> </a:t>
            </a:r>
          </a:p>
        </p:txBody>
      </p:sp>
      <p:sp>
        <p:nvSpPr>
          <p:cNvPr id="5" name="Rectangle 4"/>
          <p:cNvSpPr/>
          <p:nvPr/>
        </p:nvSpPr>
        <p:spPr>
          <a:xfrm>
            <a:off x="264459" y="3400411"/>
            <a:ext cx="6096000" cy="1477328"/>
          </a:xfrm>
          <a:prstGeom prst="rect">
            <a:avLst/>
          </a:prstGeom>
        </p:spPr>
        <p:txBody>
          <a:bodyPr>
            <a:spAutoFit/>
          </a:bodyPr>
          <a:lstStyle/>
          <a:p>
            <a:r>
              <a:rPr lang="en-GB" dirty="0">
                <a:hlinkClick r:id="rId5"/>
              </a:rPr>
              <a:t>https://enquire.org.uk/service/lets-talk-asn-national-advocacy-service-for-additional-support-needs/</a:t>
            </a:r>
            <a:r>
              <a:rPr lang="en-GB" dirty="0"/>
              <a:t> Children's service which provides independent advice and information, advocacy support and legal representation.</a:t>
            </a:r>
          </a:p>
          <a:p>
            <a:endParaRPr lang="en-GB" dirty="0"/>
          </a:p>
        </p:txBody>
      </p:sp>
      <p:sp>
        <p:nvSpPr>
          <p:cNvPr id="6" name="Rectangle 5"/>
          <p:cNvSpPr/>
          <p:nvPr/>
        </p:nvSpPr>
        <p:spPr>
          <a:xfrm>
            <a:off x="264459" y="4981611"/>
            <a:ext cx="5948082" cy="923330"/>
          </a:xfrm>
          <a:prstGeom prst="rect">
            <a:avLst/>
          </a:prstGeom>
        </p:spPr>
        <p:txBody>
          <a:bodyPr wrap="square">
            <a:spAutoFit/>
          </a:bodyPr>
          <a:lstStyle/>
          <a:p>
            <a:r>
              <a:rPr lang="en-GB" dirty="0">
                <a:hlinkClick r:id="rId6"/>
              </a:rPr>
              <a:t>https://reach.scot/myrightsmysay/</a:t>
            </a:r>
            <a:r>
              <a:rPr lang="en-GB" dirty="0"/>
              <a:t> An advocacy and legal representation service.</a:t>
            </a:r>
          </a:p>
          <a:p>
            <a:r>
              <a:rPr lang="en-GB" dirty="0"/>
              <a:t>  </a:t>
            </a:r>
          </a:p>
        </p:txBody>
      </p:sp>
    </p:spTree>
    <p:extLst>
      <p:ext uri="{BB962C8B-B14F-4D97-AF65-F5344CB8AC3E}">
        <p14:creationId xmlns:p14="http://schemas.microsoft.com/office/powerpoint/2010/main" val="192048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5.2  Visual supports</a:t>
            </a:r>
          </a:p>
        </p:txBody>
      </p:sp>
      <p:sp>
        <p:nvSpPr>
          <p:cNvPr id="3" name="Content Placeholder 2"/>
          <p:cNvSpPr>
            <a:spLocks noGrp="1"/>
          </p:cNvSpPr>
          <p:nvPr>
            <p:ph idx="1"/>
          </p:nvPr>
        </p:nvSpPr>
        <p:spPr/>
        <p:txBody>
          <a:bodyPr/>
          <a:lstStyle/>
          <a:p>
            <a:r>
              <a:rPr lang="en-GB" dirty="0">
                <a:solidFill>
                  <a:srgbClr val="33CCCC"/>
                </a:solidFill>
              </a:rPr>
              <a:t>Types of visual support</a:t>
            </a:r>
          </a:p>
          <a:p>
            <a:r>
              <a:rPr lang="en-GB" dirty="0">
                <a:solidFill>
                  <a:srgbClr val="33CCCC"/>
                </a:solidFill>
              </a:rPr>
              <a:t>Benefits</a:t>
            </a:r>
          </a:p>
        </p:txBody>
      </p:sp>
    </p:spTree>
    <p:extLst>
      <p:ext uri="{BB962C8B-B14F-4D97-AF65-F5344CB8AC3E}">
        <p14:creationId xmlns:p14="http://schemas.microsoft.com/office/powerpoint/2010/main" val="2455036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5.3  Supporting activities of daily living</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03341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Activity 15</a:t>
            </a:r>
          </a:p>
        </p:txBody>
      </p:sp>
      <p:pic>
        <p:nvPicPr>
          <p:cNvPr id="4" name="Content Placeholder 3"/>
          <p:cNvPicPr>
            <a:picLocks noGrp="1" noChangeAspect="1"/>
          </p:cNvPicPr>
          <p:nvPr>
            <p:ph idx="1"/>
          </p:nvPr>
        </p:nvPicPr>
        <p:blipFill>
          <a:blip r:embed="rId2"/>
          <a:stretch>
            <a:fillRect/>
          </a:stretch>
        </p:blipFill>
        <p:spPr>
          <a:xfrm>
            <a:off x="516999" y="1915599"/>
            <a:ext cx="11158002" cy="2616060"/>
          </a:xfrm>
          <a:prstGeom prst="rect">
            <a:avLst/>
          </a:prstGeom>
        </p:spPr>
      </p:pic>
      <p:sp>
        <p:nvSpPr>
          <p:cNvPr id="5" name="Rectangle 4"/>
          <p:cNvSpPr/>
          <p:nvPr/>
        </p:nvSpPr>
        <p:spPr>
          <a:xfrm>
            <a:off x="657889" y="4952111"/>
            <a:ext cx="5308248" cy="369332"/>
          </a:xfrm>
          <a:prstGeom prst="rect">
            <a:avLst/>
          </a:prstGeom>
        </p:spPr>
        <p:txBody>
          <a:bodyPr wrap="none">
            <a:spAutoFit/>
          </a:bodyPr>
          <a:lstStyle/>
          <a:p>
            <a:r>
              <a:rPr lang="en-GB" dirty="0">
                <a:hlinkClick r:id="rId3"/>
              </a:rPr>
              <a:t>http://www.autismtoolbox.co.uk/activities-daily-living</a:t>
            </a:r>
            <a:r>
              <a:rPr lang="en-GB" dirty="0"/>
              <a:t> </a:t>
            </a:r>
          </a:p>
        </p:txBody>
      </p:sp>
    </p:spTree>
    <p:extLst>
      <p:ext uri="{BB962C8B-B14F-4D97-AF65-F5344CB8AC3E}">
        <p14:creationId xmlns:p14="http://schemas.microsoft.com/office/powerpoint/2010/main" val="59315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5.4  Considerations for educational staff</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3227558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33CCCC"/>
                </a:solidFill>
              </a:rPr>
              <a:t>Activity 16</a:t>
            </a:r>
          </a:p>
        </p:txBody>
      </p:sp>
      <p:pic>
        <p:nvPicPr>
          <p:cNvPr id="5" name="Content Placeholder 4"/>
          <p:cNvPicPr>
            <a:picLocks noGrp="1" noChangeAspect="1"/>
          </p:cNvPicPr>
          <p:nvPr>
            <p:ph idx="1"/>
          </p:nvPr>
        </p:nvPicPr>
        <p:blipFill>
          <a:blip r:embed="rId3"/>
          <a:stretch>
            <a:fillRect/>
          </a:stretch>
        </p:blipFill>
        <p:spPr>
          <a:xfrm>
            <a:off x="838200" y="1690688"/>
            <a:ext cx="2469094" cy="1713124"/>
          </a:xfrm>
          <a:prstGeom prst="rect">
            <a:avLst/>
          </a:prstGeom>
          <a:ln w="12700">
            <a:solidFill>
              <a:schemeClr val="tx1"/>
            </a:solidFill>
          </a:ln>
        </p:spPr>
      </p:pic>
      <p:pic>
        <p:nvPicPr>
          <p:cNvPr id="3" name="Picture 2"/>
          <p:cNvPicPr>
            <a:picLocks noChangeAspect="1"/>
          </p:cNvPicPr>
          <p:nvPr/>
        </p:nvPicPr>
        <p:blipFill>
          <a:blip r:embed="rId4"/>
          <a:stretch>
            <a:fillRect/>
          </a:stretch>
        </p:blipFill>
        <p:spPr>
          <a:xfrm>
            <a:off x="3775127" y="724070"/>
            <a:ext cx="8117943" cy="5738421"/>
          </a:xfrm>
          <a:prstGeom prst="rect">
            <a:avLst/>
          </a:prstGeom>
          <a:ln w="12700">
            <a:solidFill>
              <a:schemeClr val="tx1"/>
            </a:solidFill>
          </a:ln>
        </p:spPr>
      </p:pic>
    </p:spTree>
    <p:extLst>
      <p:ext uri="{BB962C8B-B14F-4D97-AF65-F5344CB8AC3E}">
        <p14:creationId xmlns:p14="http://schemas.microsoft.com/office/powerpoint/2010/main" val="2040115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1500</Words>
  <Application>Microsoft Office PowerPoint</Application>
  <PresentationFormat>Widescreen</PresentationFormat>
  <Paragraphs>134</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Bold</vt:lpstr>
      <vt:lpstr>Calibri</vt:lpstr>
      <vt:lpstr>Calibri Light</vt:lpstr>
      <vt:lpstr>Office Theme</vt:lpstr>
      <vt:lpstr>PowerPoint Presentation</vt:lpstr>
      <vt:lpstr>This week’s session</vt:lpstr>
      <vt:lpstr>Recap of Section 5  Supporting Learners and Families</vt:lpstr>
      <vt:lpstr>5.1  Effective communication and collaborative partnerships</vt:lpstr>
      <vt:lpstr>5.2  Visual supports</vt:lpstr>
      <vt:lpstr>5.3  Supporting activities of daily living</vt:lpstr>
      <vt:lpstr>Activity 15</vt:lpstr>
      <vt:lpstr>5.4  Considerations for educational staff</vt:lpstr>
      <vt:lpstr>Activity 16</vt:lpstr>
      <vt:lpstr>Gap Task</vt:lpstr>
      <vt:lpstr>Next session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Supporting Learners and Families</dc:title>
  <dc:creator>Hayley Mcmurray</dc:creator>
  <cp:lastModifiedBy>Jeremy Stevenson</cp:lastModifiedBy>
  <cp:revision>4</cp:revision>
  <dcterms:created xsi:type="dcterms:W3CDTF">2022-06-29T10:06:06Z</dcterms:created>
  <dcterms:modified xsi:type="dcterms:W3CDTF">2024-01-17T16:40:49Z</dcterms:modified>
</cp:coreProperties>
</file>