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71" r:id="rId2"/>
    <p:sldId id="264" r:id="rId3"/>
    <p:sldId id="294" r:id="rId4"/>
    <p:sldId id="296" r:id="rId5"/>
    <p:sldId id="308" r:id="rId6"/>
    <p:sldId id="310" r:id="rId7"/>
    <p:sldId id="311" r:id="rId8"/>
    <p:sldId id="312" r:id="rId9"/>
    <p:sldId id="313" r:id="rId10"/>
    <p:sldId id="314" r:id="rId11"/>
    <p:sldId id="315" r:id="rId12"/>
    <p:sldId id="316" r:id="rId13"/>
    <p:sldId id="317" r:id="rId14"/>
    <p:sldId id="318" r:id="rId15"/>
    <p:sldId id="319" r:id="rId16"/>
    <p:sldId id="283" r:id="rId17"/>
    <p:sldId id="284" r:id="rId18"/>
    <p:sldId id="320" r:id="rId19"/>
    <p:sldId id="269" r:id="rId20"/>
    <p:sldId id="275" r:id="rId21"/>
  </p:sldIdLst>
  <p:sldSz cx="9144000" cy="6858000" type="screen4x3"/>
  <p:notesSz cx="6797675" cy="9928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8" d="100"/>
          <a:sy n="58" d="100"/>
        </p:scale>
        <p:origin x="1522" y="53"/>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6411"/>
          </a:xfrm>
          <a:prstGeom prst="rect">
            <a:avLst/>
          </a:prstGeom>
        </p:spPr>
        <p:txBody>
          <a:bodyPr vert="horz" lIns="91440" tIns="45720" rIns="91440" bIns="45720" rtlCol="0"/>
          <a:lstStyle>
            <a:lvl1pPr algn="r">
              <a:defRPr sz="1200"/>
            </a:lvl1pPr>
          </a:lstStyle>
          <a:p>
            <a:fld id="{08179577-F272-484C-8AF8-ACA9FBB9616B}" type="datetimeFigureOut">
              <a:rPr lang="en-GB" smtClean="0"/>
              <a:t>24/08/2018</a:t>
            </a:fld>
            <a:endParaRPr lang="en-GB"/>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15907"/>
            <a:ext cx="5438140" cy="4467701"/>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30091"/>
            <a:ext cx="2945659" cy="496411"/>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30091"/>
            <a:ext cx="2945659" cy="496411"/>
          </a:xfrm>
          <a:prstGeom prst="rect">
            <a:avLst/>
          </a:prstGeom>
        </p:spPr>
        <p:txBody>
          <a:bodyPr vert="horz" lIns="91440" tIns="45720" rIns="91440" bIns="45720" rtlCol="0" anchor="b"/>
          <a:lstStyle>
            <a:lvl1pPr algn="r">
              <a:defRPr sz="1200"/>
            </a:lvl1pPr>
          </a:lstStyle>
          <a:p>
            <a:fld id="{B337039F-A7FC-48DB-9B59-E82040019FD8}" type="slidenum">
              <a:rPr lang="en-GB" smtClean="0"/>
              <a:t>‹#›</a:t>
            </a:fld>
            <a:endParaRPr lang="en-GB"/>
          </a:p>
        </p:txBody>
      </p:sp>
    </p:spTree>
    <p:extLst>
      <p:ext uri="{BB962C8B-B14F-4D97-AF65-F5344CB8AC3E}">
        <p14:creationId xmlns:p14="http://schemas.microsoft.com/office/powerpoint/2010/main" val="28251701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615BC94-20A2-42DB-962C-8B64A0931FF1}" type="slidenum">
              <a:rPr lang="en-GB" smtClean="0"/>
              <a:t>1</a:t>
            </a:fld>
            <a:endParaRPr lang="en-GB"/>
          </a:p>
        </p:txBody>
      </p:sp>
    </p:spTree>
    <p:extLst>
      <p:ext uri="{BB962C8B-B14F-4D97-AF65-F5344CB8AC3E}">
        <p14:creationId xmlns:p14="http://schemas.microsoft.com/office/powerpoint/2010/main" val="8545546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B337039F-A7FC-48DB-9B59-E82040019FD8}" type="slidenum">
              <a:rPr lang="en-GB" smtClean="0"/>
              <a:t>2</a:t>
            </a:fld>
            <a:endParaRPr lang="en-GB"/>
          </a:p>
        </p:txBody>
      </p:sp>
    </p:spTree>
    <p:extLst>
      <p:ext uri="{BB962C8B-B14F-4D97-AF65-F5344CB8AC3E}">
        <p14:creationId xmlns:p14="http://schemas.microsoft.com/office/powerpoint/2010/main" val="14595447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B337039F-A7FC-48DB-9B59-E82040019FD8}" type="slidenum">
              <a:rPr lang="en-GB" smtClean="0"/>
              <a:t>3</a:t>
            </a:fld>
            <a:endParaRPr lang="en-GB"/>
          </a:p>
        </p:txBody>
      </p:sp>
    </p:spTree>
    <p:extLst>
      <p:ext uri="{BB962C8B-B14F-4D97-AF65-F5344CB8AC3E}">
        <p14:creationId xmlns:p14="http://schemas.microsoft.com/office/powerpoint/2010/main" val="34333094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615BC94-20A2-42DB-962C-8B64A0931FF1}" type="slidenum">
              <a:rPr lang="en-GB" smtClean="0"/>
              <a:t>4</a:t>
            </a:fld>
            <a:endParaRPr lang="en-GB"/>
          </a:p>
        </p:txBody>
      </p:sp>
    </p:spTree>
    <p:extLst>
      <p:ext uri="{BB962C8B-B14F-4D97-AF65-F5344CB8AC3E}">
        <p14:creationId xmlns:p14="http://schemas.microsoft.com/office/powerpoint/2010/main" val="29693587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B337039F-A7FC-48DB-9B59-E82040019FD8}" type="slidenum">
              <a:rPr lang="en-GB" smtClean="0"/>
              <a:t>19</a:t>
            </a:fld>
            <a:endParaRPr lang="en-GB"/>
          </a:p>
        </p:txBody>
      </p:sp>
    </p:spTree>
    <p:extLst>
      <p:ext uri="{BB962C8B-B14F-4D97-AF65-F5344CB8AC3E}">
        <p14:creationId xmlns:p14="http://schemas.microsoft.com/office/powerpoint/2010/main" val="40039491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07F516BD-B246-4BAA-8A82-117F17995DE9}" type="datetimeFigureOut">
              <a:rPr lang="en-GB" smtClean="0"/>
              <a:t>24/08/2018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A90ECBE-D330-4CC6-87DF-C45E564F1A4D}" type="slidenum">
              <a:rPr lang="en-GB" smtClean="0"/>
              <a:t>‹#›</a:t>
            </a:fld>
            <a:endParaRPr lang="en-GB"/>
          </a:p>
        </p:txBody>
      </p:sp>
    </p:spTree>
    <p:extLst>
      <p:ext uri="{BB962C8B-B14F-4D97-AF65-F5344CB8AC3E}">
        <p14:creationId xmlns:p14="http://schemas.microsoft.com/office/powerpoint/2010/main" val="34663612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7F516BD-B246-4BAA-8A82-117F17995DE9}" type="datetimeFigureOut">
              <a:rPr lang="en-GB" smtClean="0"/>
              <a:t>24/08/2018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A90ECBE-D330-4CC6-87DF-C45E564F1A4D}" type="slidenum">
              <a:rPr lang="en-GB" smtClean="0"/>
              <a:t>‹#›</a:t>
            </a:fld>
            <a:endParaRPr lang="en-GB"/>
          </a:p>
        </p:txBody>
      </p:sp>
    </p:spTree>
    <p:extLst>
      <p:ext uri="{BB962C8B-B14F-4D97-AF65-F5344CB8AC3E}">
        <p14:creationId xmlns:p14="http://schemas.microsoft.com/office/powerpoint/2010/main" val="26521266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7F516BD-B246-4BAA-8A82-117F17995DE9}" type="datetimeFigureOut">
              <a:rPr lang="en-GB" smtClean="0"/>
              <a:t>24/08/2018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A90ECBE-D330-4CC6-87DF-C45E564F1A4D}" type="slidenum">
              <a:rPr lang="en-GB" smtClean="0"/>
              <a:t>‹#›</a:t>
            </a:fld>
            <a:endParaRPr lang="en-GB"/>
          </a:p>
        </p:txBody>
      </p:sp>
    </p:spTree>
    <p:extLst>
      <p:ext uri="{BB962C8B-B14F-4D97-AF65-F5344CB8AC3E}">
        <p14:creationId xmlns:p14="http://schemas.microsoft.com/office/powerpoint/2010/main" val="29755800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7F516BD-B246-4BAA-8A82-117F17995DE9}" type="datetimeFigureOut">
              <a:rPr lang="en-GB" smtClean="0"/>
              <a:t>24/08/2018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A90ECBE-D330-4CC6-87DF-C45E564F1A4D}" type="slidenum">
              <a:rPr lang="en-GB" smtClean="0"/>
              <a:t>‹#›</a:t>
            </a:fld>
            <a:endParaRPr lang="en-GB"/>
          </a:p>
        </p:txBody>
      </p:sp>
    </p:spTree>
    <p:extLst>
      <p:ext uri="{BB962C8B-B14F-4D97-AF65-F5344CB8AC3E}">
        <p14:creationId xmlns:p14="http://schemas.microsoft.com/office/powerpoint/2010/main" val="8692768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7F516BD-B246-4BAA-8A82-117F17995DE9}" type="datetimeFigureOut">
              <a:rPr lang="en-GB" smtClean="0"/>
              <a:t>24/08/2018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A90ECBE-D330-4CC6-87DF-C45E564F1A4D}" type="slidenum">
              <a:rPr lang="en-GB" smtClean="0"/>
              <a:t>‹#›</a:t>
            </a:fld>
            <a:endParaRPr lang="en-GB"/>
          </a:p>
        </p:txBody>
      </p:sp>
    </p:spTree>
    <p:extLst>
      <p:ext uri="{BB962C8B-B14F-4D97-AF65-F5344CB8AC3E}">
        <p14:creationId xmlns:p14="http://schemas.microsoft.com/office/powerpoint/2010/main" val="8795158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07F516BD-B246-4BAA-8A82-117F17995DE9}" type="datetimeFigureOut">
              <a:rPr lang="en-GB" smtClean="0"/>
              <a:t>24/08/2018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A90ECBE-D330-4CC6-87DF-C45E564F1A4D}" type="slidenum">
              <a:rPr lang="en-GB" smtClean="0"/>
              <a:t>‹#›</a:t>
            </a:fld>
            <a:endParaRPr lang="en-GB"/>
          </a:p>
        </p:txBody>
      </p:sp>
    </p:spTree>
    <p:extLst>
      <p:ext uri="{BB962C8B-B14F-4D97-AF65-F5344CB8AC3E}">
        <p14:creationId xmlns:p14="http://schemas.microsoft.com/office/powerpoint/2010/main" val="35355988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07F516BD-B246-4BAA-8A82-117F17995DE9}" type="datetimeFigureOut">
              <a:rPr lang="en-GB" smtClean="0"/>
              <a:t>24/08/2018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A90ECBE-D330-4CC6-87DF-C45E564F1A4D}" type="slidenum">
              <a:rPr lang="en-GB" smtClean="0"/>
              <a:t>‹#›</a:t>
            </a:fld>
            <a:endParaRPr lang="en-GB"/>
          </a:p>
        </p:txBody>
      </p:sp>
    </p:spTree>
    <p:extLst>
      <p:ext uri="{BB962C8B-B14F-4D97-AF65-F5344CB8AC3E}">
        <p14:creationId xmlns:p14="http://schemas.microsoft.com/office/powerpoint/2010/main" val="35337504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07F516BD-B246-4BAA-8A82-117F17995DE9}" type="datetimeFigureOut">
              <a:rPr lang="en-GB" smtClean="0"/>
              <a:t>24/08/2018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A90ECBE-D330-4CC6-87DF-C45E564F1A4D}" type="slidenum">
              <a:rPr lang="en-GB" smtClean="0"/>
              <a:t>‹#›</a:t>
            </a:fld>
            <a:endParaRPr lang="en-GB"/>
          </a:p>
        </p:txBody>
      </p:sp>
    </p:spTree>
    <p:extLst>
      <p:ext uri="{BB962C8B-B14F-4D97-AF65-F5344CB8AC3E}">
        <p14:creationId xmlns:p14="http://schemas.microsoft.com/office/powerpoint/2010/main" val="19844020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7F516BD-B246-4BAA-8A82-117F17995DE9}" type="datetimeFigureOut">
              <a:rPr lang="en-GB" smtClean="0"/>
              <a:t>24/08/2018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A90ECBE-D330-4CC6-87DF-C45E564F1A4D}" type="slidenum">
              <a:rPr lang="en-GB" smtClean="0"/>
              <a:t>‹#›</a:t>
            </a:fld>
            <a:endParaRPr lang="en-GB"/>
          </a:p>
        </p:txBody>
      </p:sp>
    </p:spTree>
    <p:extLst>
      <p:ext uri="{BB962C8B-B14F-4D97-AF65-F5344CB8AC3E}">
        <p14:creationId xmlns:p14="http://schemas.microsoft.com/office/powerpoint/2010/main" val="12845866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7F516BD-B246-4BAA-8A82-117F17995DE9}" type="datetimeFigureOut">
              <a:rPr lang="en-GB" smtClean="0"/>
              <a:t>24/08/2018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A90ECBE-D330-4CC6-87DF-C45E564F1A4D}" type="slidenum">
              <a:rPr lang="en-GB" smtClean="0"/>
              <a:t>‹#›</a:t>
            </a:fld>
            <a:endParaRPr lang="en-GB"/>
          </a:p>
        </p:txBody>
      </p:sp>
    </p:spTree>
    <p:extLst>
      <p:ext uri="{BB962C8B-B14F-4D97-AF65-F5344CB8AC3E}">
        <p14:creationId xmlns:p14="http://schemas.microsoft.com/office/powerpoint/2010/main" val="29731989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7F516BD-B246-4BAA-8A82-117F17995DE9}" type="datetimeFigureOut">
              <a:rPr lang="en-GB" smtClean="0"/>
              <a:t>24/08/2018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A90ECBE-D330-4CC6-87DF-C45E564F1A4D}" type="slidenum">
              <a:rPr lang="en-GB" smtClean="0"/>
              <a:t>‹#›</a:t>
            </a:fld>
            <a:endParaRPr lang="en-GB"/>
          </a:p>
        </p:txBody>
      </p:sp>
    </p:spTree>
    <p:extLst>
      <p:ext uri="{BB962C8B-B14F-4D97-AF65-F5344CB8AC3E}">
        <p14:creationId xmlns:p14="http://schemas.microsoft.com/office/powerpoint/2010/main" val="25287055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7F516BD-B246-4BAA-8A82-117F17995DE9}" type="datetimeFigureOut">
              <a:rPr lang="en-GB" smtClean="0"/>
              <a:t>24/08/2018</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A90ECBE-D330-4CC6-87DF-C45E564F1A4D}" type="slidenum">
              <a:rPr lang="en-GB" smtClean="0"/>
              <a:t>‹#›</a:t>
            </a:fld>
            <a:endParaRPr lang="en-GB"/>
          </a:p>
        </p:txBody>
      </p:sp>
    </p:spTree>
    <p:extLst>
      <p:ext uri="{BB962C8B-B14F-4D97-AF65-F5344CB8AC3E}">
        <p14:creationId xmlns:p14="http://schemas.microsoft.com/office/powerpoint/2010/main" val="241500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image" Target="../media/image10.jpeg"/><Relationship Id="rId3" Type="http://schemas.openxmlformats.org/officeDocument/2006/relationships/image" Target="../media/image5.png"/><Relationship Id="rId7" Type="http://schemas.openxmlformats.org/officeDocument/2006/relationships/image" Target="../media/image9.jpeg"/><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image" Target="../media/image8.png"/><Relationship Id="rId5" Type="http://schemas.openxmlformats.org/officeDocument/2006/relationships/image" Target="../media/image7.jpeg"/><Relationship Id="rId4" Type="http://schemas.openxmlformats.org/officeDocument/2006/relationships/image" Target="../media/image6.jpe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image" Target="../media/image3.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0" name="Picture 9" descr="SOSLogo_highRes.png"/>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815955" y="5319714"/>
            <a:ext cx="1458515" cy="5738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531" name="Picture 22" descr="12mmMarkRGB.jpg"/>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385889" y="5103020"/>
            <a:ext cx="440531" cy="745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532" name="Picture 4" descr="dualSGstacked_Col_print (5)"/>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002067" y="5103020"/>
            <a:ext cx="783431" cy="783431"/>
          </a:xfrm>
          <a:prstGeom prst="rect">
            <a:avLst/>
          </a:prstGeom>
          <a:noFill/>
          <a:extLst>
            <a:ext uri="{909E8E84-426E-40DD-AFC4-6F175D3DCCD1}">
              <a14:hiddenFill xmlns:a14="http://schemas.microsoft.com/office/drawing/2010/main">
                <a:solidFill>
                  <a:srgbClr val="FFFFFF"/>
                </a:solidFill>
              </a14:hiddenFill>
            </a:ext>
          </a:extLst>
        </p:spPr>
      </p:pic>
      <p:sp>
        <p:nvSpPr>
          <p:cNvPr id="22533" name="Text Box 5"/>
          <p:cNvSpPr txBox="1">
            <a:spLocks noChangeArrowheads="1"/>
          </p:cNvSpPr>
          <p:nvPr/>
        </p:nvSpPr>
        <p:spPr bwMode="auto">
          <a:xfrm>
            <a:off x="2789635" y="944167"/>
            <a:ext cx="3249223"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GB" altLang="en-US" sz="2400">
                <a:solidFill>
                  <a:srgbClr val="FFFFFF"/>
                </a:solidFill>
              </a:rPr>
              <a:t>Sense Over Sectarianism</a:t>
            </a:r>
          </a:p>
        </p:txBody>
      </p:sp>
      <p:grpSp>
        <p:nvGrpSpPr>
          <p:cNvPr id="22534" name="Group 6"/>
          <p:cNvGrpSpPr>
            <a:grpSpLocks/>
          </p:cNvGrpSpPr>
          <p:nvPr/>
        </p:nvGrpSpPr>
        <p:grpSpPr bwMode="auto">
          <a:xfrm>
            <a:off x="1143000" y="857251"/>
            <a:ext cx="6858000" cy="789385"/>
            <a:chOff x="0" y="0"/>
            <a:chExt cx="5760" cy="663"/>
          </a:xfrm>
        </p:grpSpPr>
        <p:sp>
          <p:nvSpPr>
            <p:cNvPr id="22535" name="Rectangle 7"/>
            <p:cNvSpPr>
              <a:spLocks noChangeArrowheads="1"/>
            </p:cNvSpPr>
            <p:nvPr/>
          </p:nvSpPr>
          <p:spPr bwMode="auto">
            <a:xfrm>
              <a:off x="0" y="0"/>
              <a:ext cx="5760" cy="572"/>
            </a:xfrm>
            <a:prstGeom prst="rect">
              <a:avLst/>
            </a:prstGeom>
            <a:solidFill>
              <a:srgbClr val="FF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GB" sz="1350" b="1">
                <a:solidFill>
                  <a:srgbClr val="000000"/>
                </a:solidFill>
              </a:endParaRPr>
            </a:p>
          </p:txBody>
        </p:sp>
        <p:sp>
          <p:nvSpPr>
            <p:cNvPr id="22536" name="Text Box 8"/>
            <p:cNvSpPr txBox="1">
              <a:spLocks noChangeArrowheads="1"/>
            </p:cNvSpPr>
            <p:nvPr/>
          </p:nvSpPr>
          <p:spPr bwMode="auto">
            <a:xfrm>
              <a:off x="1383" y="73"/>
              <a:ext cx="2729" cy="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GB" altLang="en-US" sz="2400" dirty="0">
                  <a:solidFill>
                    <a:srgbClr val="FFFFFF"/>
                  </a:solidFill>
                </a:rPr>
                <a:t>Sense Over Sectarianism</a:t>
              </a:r>
            </a:p>
          </p:txBody>
        </p:sp>
        <p:sp>
          <p:nvSpPr>
            <p:cNvPr id="22537" name="Rectangle 9"/>
            <p:cNvSpPr>
              <a:spLocks noChangeArrowheads="1"/>
            </p:cNvSpPr>
            <p:nvPr/>
          </p:nvSpPr>
          <p:spPr bwMode="auto">
            <a:xfrm>
              <a:off x="0" y="618"/>
              <a:ext cx="5760" cy="45"/>
            </a:xfrm>
            <a:prstGeom prst="rect">
              <a:avLst/>
            </a:prstGeom>
            <a:solidFill>
              <a:srgbClr val="FF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GB" sz="1350" b="1">
                <a:solidFill>
                  <a:srgbClr val="000000"/>
                </a:solidFill>
              </a:endParaRPr>
            </a:p>
          </p:txBody>
        </p:sp>
      </p:grpSp>
      <p:sp>
        <p:nvSpPr>
          <p:cNvPr id="4" name="Title 3"/>
          <p:cNvSpPr>
            <a:spLocks noGrp="1"/>
          </p:cNvSpPr>
          <p:nvPr>
            <p:ph type="title"/>
          </p:nvPr>
        </p:nvSpPr>
        <p:spPr>
          <a:xfrm>
            <a:off x="430411" y="1759745"/>
            <a:ext cx="8256389" cy="987496"/>
          </a:xfrm>
        </p:spPr>
        <p:txBody>
          <a:bodyPr>
            <a:normAutofit fontScale="90000"/>
          </a:bodyPr>
          <a:lstStyle/>
          <a:p>
            <a:r>
              <a:rPr lang="en-GB" dirty="0" smtClean="0"/>
              <a:t>Employment, Social Media &amp; Sectarianism</a:t>
            </a:r>
            <a:endParaRPr lang="en-GB" dirty="0"/>
          </a:p>
        </p:txBody>
      </p:sp>
      <p:sp>
        <p:nvSpPr>
          <p:cNvPr id="5" name="Content Placeholder 4"/>
          <p:cNvSpPr>
            <a:spLocks noGrp="1"/>
          </p:cNvSpPr>
          <p:nvPr>
            <p:ph idx="1"/>
          </p:nvPr>
        </p:nvSpPr>
        <p:spPr>
          <a:xfrm>
            <a:off x="430411" y="2638894"/>
            <a:ext cx="8256389" cy="2406977"/>
          </a:xfrm>
        </p:spPr>
        <p:txBody>
          <a:bodyPr/>
          <a:lstStyle/>
          <a:p>
            <a:pPr marL="0" indent="0" algn="ctr">
              <a:buNone/>
            </a:pPr>
            <a:endParaRPr lang="en-GB" sz="3300" dirty="0" smtClean="0"/>
          </a:p>
          <a:p>
            <a:pPr algn="ctr"/>
            <a:r>
              <a:rPr lang="en-GB" sz="4000" dirty="0" smtClean="0"/>
              <a:t>Mark </a:t>
            </a:r>
            <a:r>
              <a:rPr lang="en-GB" sz="4000" dirty="0"/>
              <a:t>S </a:t>
            </a:r>
            <a:r>
              <a:rPr lang="en-GB" sz="4000" dirty="0" smtClean="0"/>
              <a:t>Adams</a:t>
            </a:r>
          </a:p>
          <a:p>
            <a:pPr algn="ctr"/>
            <a:r>
              <a:rPr lang="en-GB" sz="4000" dirty="0" smtClean="0"/>
              <a:t>Development Officer</a:t>
            </a:r>
            <a:endParaRPr lang="en-GB" sz="4000" dirty="0"/>
          </a:p>
        </p:txBody>
      </p:sp>
    </p:spTree>
    <p:extLst>
      <p:ext uri="{BB962C8B-B14F-4D97-AF65-F5344CB8AC3E}">
        <p14:creationId xmlns:p14="http://schemas.microsoft.com/office/powerpoint/2010/main" val="259786059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7078" y="1124744"/>
            <a:ext cx="8229600" cy="936104"/>
          </a:xfrm>
        </p:spPr>
        <p:txBody>
          <a:bodyPr>
            <a:normAutofit/>
          </a:bodyPr>
          <a:lstStyle/>
          <a:p>
            <a:r>
              <a:rPr lang="en-GB" dirty="0" smtClean="0"/>
              <a:t>Definition</a:t>
            </a:r>
            <a:endParaRPr lang="en-GB" dirty="0"/>
          </a:p>
        </p:txBody>
      </p:sp>
      <p:sp>
        <p:nvSpPr>
          <p:cNvPr id="3" name="Content Placeholder 2"/>
          <p:cNvSpPr>
            <a:spLocks noGrp="1"/>
          </p:cNvSpPr>
          <p:nvPr>
            <p:ph idx="1"/>
          </p:nvPr>
        </p:nvSpPr>
        <p:spPr>
          <a:xfrm>
            <a:off x="477078" y="2204865"/>
            <a:ext cx="8229600" cy="3096344"/>
          </a:xfrm>
        </p:spPr>
        <p:txBody>
          <a:bodyPr>
            <a:normAutofit lnSpcReduction="10000"/>
          </a:bodyPr>
          <a:lstStyle/>
          <a:p>
            <a:endParaRPr lang="en-GB" dirty="0" smtClean="0"/>
          </a:p>
          <a:p>
            <a:r>
              <a:rPr lang="en-GB" sz="4000" dirty="0" smtClean="0"/>
              <a:t>Discrimination</a:t>
            </a:r>
            <a:r>
              <a:rPr lang="en-GB" sz="4000" dirty="0" smtClean="0"/>
              <a:t>: </a:t>
            </a:r>
            <a:r>
              <a:rPr lang="en-GB" sz="4000" dirty="0"/>
              <a:t>the unjust or prejudicial treatment of different categories of people, especially on the grounds of race, age, or sex</a:t>
            </a:r>
          </a:p>
          <a:p>
            <a:pPr marL="0" indent="0" algn="ctr">
              <a:buNone/>
            </a:pPr>
            <a:endParaRPr lang="en-GB" sz="4000" dirty="0"/>
          </a:p>
        </p:txBody>
      </p:sp>
    </p:spTree>
    <p:extLst>
      <p:ext uri="{BB962C8B-B14F-4D97-AF65-F5344CB8AC3E}">
        <p14:creationId xmlns:p14="http://schemas.microsoft.com/office/powerpoint/2010/main" val="392227795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7078" y="1124744"/>
            <a:ext cx="8229600" cy="936104"/>
          </a:xfrm>
        </p:spPr>
        <p:txBody>
          <a:bodyPr>
            <a:normAutofit/>
          </a:bodyPr>
          <a:lstStyle/>
          <a:p>
            <a:r>
              <a:rPr lang="en-GB" dirty="0" smtClean="0"/>
              <a:t>Examples</a:t>
            </a:r>
            <a:endParaRPr lang="en-GB" dirty="0"/>
          </a:p>
        </p:txBody>
      </p:sp>
      <p:sp>
        <p:nvSpPr>
          <p:cNvPr id="3" name="Content Placeholder 2"/>
          <p:cNvSpPr>
            <a:spLocks noGrp="1"/>
          </p:cNvSpPr>
          <p:nvPr>
            <p:ph idx="1"/>
          </p:nvPr>
        </p:nvSpPr>
        <p:spPr>
          <a:xfrm>
            <a:off x="477078" y="2204865"/>
            <a:ext cx="8229600" cy="3096344"/>
          </a:xfrm>
        </p:spPr>
        <p:txBody>
          <a:bodyPr>
            <a:normAutofit/>
          </a:bodyPr>
          <a:lstStyle/>
          <a:p>
            <a:endParaRPr lang="en-GB" dirty="0" smtClean="0"/>
          </a:p>
          <a:p>
            <a:pPr marL="0" indent="0" algn="ctr">
              <a:buNone/>
            </a:pPr>
            <a:r>
              <a:rPr lang="en-GB" sz="4000" dirty="0" smtClean="0"/>
              <a:t>Work together to come up some examples of Discrimination?</a:t>
            </a:r>
            <a:endParaRPr lang="en-GB" sz="4000" dirty="0"/>
          </a:p>
        </p:txBody>
      </p:sp>
    </p:spTree>
    <p:extLst>
      <p:ext uri="{BB962C8B-B14F-4D97-AF65-F5344CB8AC3E}">
        <p14:creationId xmlns:p14="http://schemas.microsoft.com/office/powerpoint/2010/main" val="194840342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7078" y="1124744"/>
            <a:ext cx="8229600" cy="936104"/>
          </a:xfrm>
        </p:spPr>
        <p:txBody>
          <a:bodyPr>
            <a:normAutofit/>
          </a:bodyPr>
          <a:lstStyle/>
          <a:p>
            <a:r>
              <a:rPr lang="en-GB" dirty="0" smtClean="0"/>
              <a:t>Definition</a:t>
            </a:r>
            <a:endParaRPr lang="en-GB" dirty="0"/>
          </a:p>
        </p:txBody>
      </p:sp>
      <p:sp>
        <p:nvSpPr>
          <p:cNvPr id="3" name="Content Placeholder 2"/>
          <p:cNvSpPr>
            <a:spLocks noGrp="1"/>
          </p:cNvSpPr>
          <p:nvPr>
            <p:ph idx="1"/>
          </p:nvPr>
        </p:nvSpPr>
        <p:spPr>
          <a:xfrm>
            <a:off x="477078" y="2204865"/>
            <a:ext cx="8229600" cy="3096344"/>
          </a:xfrm>
        </p:spPr>
        <p:txBody>
          <a:bodyPr>
            <a:normAutofit/>
          </a:bodyPr>
          <a:lstStyle/>
          <a:p>
            <a:endParaRPr lang="en-GB" dirty="0" smtClean="0"/>
          </a:p>
          <a:p>
            <a:pPr marL="0" indent="0" algn="ctr">
              <a:buNone/>
            </a:pPr>
            <a:r>
              <a:rPr lang="en-GB" sz="4000" dirty="0" smtClean="0"/>
              <a:t>Work together to come up with a definition of Bigotry?</a:t>
            </a:r>
            <a:endParaRPr lang="en-GB" sz="4000" dirty="0"/>
          </a:p>
        </p:txBody>
      </p:sp>
    </p:spTree>
    <p:extLst>
      <p:ext uri="{BB962C8B-B14F-4D97-AF65-F5344CB8AC3E}">
        <p14:creationId xmlns:p14="http://schemas.microsoft.com/office/powerpoint/2010/main" val="222885997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7078" y="1124744"/>
            <a:ext cx="8229600" cy="936104"/>
          </a:xfrm>
        </p:spPr>
        <p:txBody>
          <a:bodyPr>
            <a:normAutofit/>
          </a:bodyPr>
          <a:lstStyle/>
          <a:p>
            <a:r>
              <a:rPr lang="en-GB" dirty="0" smtClean="0"/>
              <a:t>Definition</a:t>
            </a:r>
            <a:endParaRPr lang="en-GB" dirty="0"/>
          </a:p>
        </p:txBody>
      </p:sp>
      <p:sp>
        <p:nvSpPr>
          <p:cNvPr id="3" name="Content Placeholder 2"/>
          <p:cNvSpPr>
            <a:spLocks noGrp="1"/>
          </p:cNvSpPr>
          <p:nvPr>
            <p:ph idx="1"/>
          </p:nvPr>
        </p:nvSpPr>
        <p:spPr>
          <a:xfrm>
            <a:off x="477078" y="2204865"/>
            <a:ext cx="8229600" cy="3096344"/>
          </a:xfrm>
        </p:spPr>
        <p:txBody>
          <a:bodyPr>
            <a:normAutofit/>
          </a:bodyPr>
          <a:lstStyle/>
          <a:p>
            <a:endParaRPr lang="en-GB" dirty="0" smtClean="0"/>
          </a:p>
          <a:p>
            <a:r>
              <a:rPr lang="en-GB" sz="4000" dirty="0" smtClean="0"/>
              <a:t>Bigotry</a:t>
            </a:r>
            <a:r>
              <a:rPr lang="en-GB" sz="4000" dirty="0" smtClean="0"/>
              <a:t>: </a:t>
            </a:r>
            <a:r>
              <a:rPr lang="en-GB" sz="4000" dirty="0"/>
              <a:t>intolerance towards those who hold different opinions from oneself</a:t>
            </a:r>
          </a:p>
          <a:p>
            <a:pPr marL="0" indent="0" algn="ctr">
              <a:buNone/>
            </a:pPr>
            <a:endParaRPr lang="en-GB" sz="4000" dirty="0"/>
          </a:p>
        </p:txBody>
      </p:sp>
    </p:spTree>
    <p:extLst>
      <p:ext uri="{BB962C8B-B14F-4D97-AF65-F5344CB8AC3E}">
        <p14:creationId xmlns:p14="http://schemas.microsoft.com/office/powerpoint/2010/main" val="179558447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7078" y="1124744"/>
            <a:ext cx="8229600" cy="936104"/>
          </a:xfrm>
        </p:spPr>
        <p:txBody>
          <a:bodyPr>
            <a:normAutofit/>
          </a:bodyPr>
          <a:lstStyle/>
          <a:p>
            <a:r>
              <a:rPr lang="en-GB" dirty="0" smtClean="0"/>
              <a:t>Examples</a:t>
            </a:r>
            <a:endParaRPr lang="en-GB" dirty="0"/>
          </a:p>
        </p:txBody>
      </p:sp>
      <p:sp>
        <p:nvSpPr>
          <p:cNvPr id="3" name="Content Placeholder 2"/>
          <p:cNvSpPr>
            <a:spLocks noGrp="1"/>
          </p:cNvSpPr>
          <p:nvPr>
            <p:ph idx="1"/>
          </p:nvPr>
        </p:nvSpPr>
        <p:spPr>
          <a:xfrm>
            <a:off x="477078" y="2204865"/>
            <a:ext cx="8229600" cy="3096344"/>
          </a:xfrm>
        </p:spPr>
        <p:txBody>
          <a:bodyPr>
            <a:normAutofit/>
          </a:bodyPr>
          <a:lstStyle/>
          <a:p>
            <a:endParaRPr lang="en-GB" dirty="0" smtClean="0"/>
          </a:p>
          <a:p>
            <a:pPr marL="0" indent="0" algn="ctr">
              <a:buNone/>
            </a:pPr>
            <a:r>
              <a:rPr lang="en-GB" sz="4000" dirty="0" smtClean="0"/>
              <a:t>Work together to come up some examples of Bigotry?</a:t>
            </a:r>
            <a:endParaRPr lang="en-GB" sz="4000" dirty="0"/>
          </a:p>
        </p:txBody>
      </p:sp>
    </p:spTree>
    <p:extLst>
      <p:ext uri="{BB962C8B-B14F-4D97-AF65-F5344CB8AC3E}">
        <p14:creationId xmlns:p14="http://schemas.microsoft.com/office/powerpoint/2010/main" val="41514007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7078" y="1124744"/>
            <a:ext cx="8229600" cy="936104"/>
          </a:xfrm>
        </p:spPr>
        <p:txBody>
          <a:bodyPr>
            <a:normAutofit/>
          </a:bodyPr>
          <a:lstStyle/>
          <a:p>
            <a:r>
              <a:rPr lang="en-GB" dirty="0" smtClean="0"/>
              <a:t>Definition</a:t>
            </a:r>
            <a:endParaRPr lang="en-GB" dirty="0"/>
          </a:p>
        </p:txBody>
      </p:sp>
      <p:sp>
        <p:nvSpPr>
          <p:cNvPr id="3" name="Content Placeholder 2"/>
          <p:cNvSpPr>
            <a:spLocks noGrp="1"/>
          </p:cNvSpPr>
          <p:nvPr>
            <p:ph idx="1"/>
          </p:nvPr>
        </p:nvSpPr>
        <p:spPr>
          <a:xfrm>
            <a:off x="477078" y="2204865"/>
            <a:ext cx="8229600" cy="3096344"/>
          </a:xfrm>
        </p:spPr>
        <p:txBody>
          <a:bodyPr>
            <a:normAutofit/>
          </a:bodyPr>
          <a:lstStyle/>
          <a:p>
            <a:endParaRPr lang="en-GB" dirty="0" smtClean="0"/>
          </a:p>
          <a:p>
            <a:pPr marL="0" indent="0" algn="ctr">
              <a:buNone/>
            </a:pPr>
            <a:r>
              <a:rPr lang="en-GB" sz="4000" dirty="0" smtClean="0"/>
              <a:t>Work together to come up with a definition of Sectarianism?</a:t>
            </a:r>
            <a:endParaRPr lang="en-GB" sz="4000" dirty="0"/>
          </a:p>
        </p:txBody>
      </p:sp>
    </p:spTree>
    <p:extLst>
      <p:ext uri="{BB962C8B-B14F-4D97-AF65-F5344CB8AC3E}">
        <p14:creationId xmlns:p14="http://schemas.microsoft.com/office/powerpoint/2010/main" val="312916939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24744"/>
            <a:ext cx="8229600" cy="1008112"/>
          </a:xfrm>
        </p:spPr>
        <p:txBody>
          <a:bodyPr>
            <a:normAutofit/>
          </a:bodyPr>
          <a:lstStyle/>
          <a:p>
            <a:r>
              <a:rPr lang="en-GB" dirty="0" smtClean="0"/>
              <a:t> Government Definition</a:t>
            </a:r>
            <a:endParaRPr lang="en-GB" dirty="0"/>
          </a:p>
        </p:txBody>
      </p:sp>
      <p:sp>
        <p:nvSpPr>
          <p:cNvPr id="3" name="Content Placeholder 2"/>
          <p:cNvSpPr>
            <a:spLocks noGrp="1"/>
          </p:cNvSpPr>
          <p:nvPr>
            <p:ph idx="1"/>
          </p:nvPr>
        </p:nvSpPr>
        <p:spPr>
          <a:xfrm>
            <a:off x="457200" y="2132857"/>
            <a:ext cx="8229600" cy="3168352"/>
          </a:xfrm>
        </p:spPr>
        <p:txBody>
          <a:bodyPr>
            <a:noAutofit/>
          </a:bodyPr>
          <a:lstStyle/>
          <a:p>
            <a:r>
              <a:rPr lang="en-GB" sz="2800" b="1" i="1" dirty="0"/>
              <a:t>Sectarianism in Scotland is a mixture of perceptions, attitudes, actions, and structures that involves overlooking, excluding, discriminating against or being abusive or violent towards others on the basis of their perceived Christian denominational background. This perception is always mixed with other factors such as, but not confined to, politics, football allegiance and national identity.</a:t>
            </a:r>
          </a:p>
        </p:txBody>
      </p:sp>
    </p:spTree>
    <p:extLst>
      <p:ext uri="{BB962C8B-B14F-4D97-AF65-F5344CB8AC3E}">
        <p14:creationId xmlns:p14="http://schemas.microsoft.com/office/powerpoint/2010/main" val="262706362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24744"/>
            <a:ext cx="8229600" cy="1008112"/>
          </a:xfrm>
        </p:spPr>
        <p:txBody>
          <a:bodyPr>
            <a:normAutofit/>
          </a:bodyPr>
          <a:lstStyle/>
          <a:p>
            <a:r>
              <a:rPr lang="en-GB" dirty="0" smtClean="0"/>
              <a:t>Working Definition</a:t>
            </a:r>
            <a:endParaRPr lang="en-GB" dirty="0"/>
          </a:p>
        </p:txBody>
      </p:sp>
      <p:sp>
        <p:nvSpPr>
          <p:cNvPr id="3" name="Content Placeholder 2"/>
          <p:cNvSpPr>
            <a:spLocks noGrp="1"/>
          </p:cNvSpPr>
          <p:nvPr>
            <p:ph idx="1"/>
          </p:nvPr>
        </p:nvSpPr>
        <p:spPr>
          <a:xfrm>
            <a:off x="457200" y="2132857"/>
            <a:ext cx="8229600" cy="3168352"/>
          </a:xfrm>
        </p:spPr>
        <p:txBody>
          <a:bodyPr>
            <a:noAutofit/>
          </a:bodyPr>
          <a:lstStyle/>
          <a:p>
            <a:r>
              <a:rPr lang="en-GB" sz="2800" b="1" i="1" dirty="0"/>
              <a:t>Sectarianism </a:t>
            </a:r>
            <a:r>
              <a:rPr lang="en-GB" sz="2800" b="1" i="1" dirty="0" smtClean="0"/>
              <a:t>is Prejudice, Discrimination and Bigotry between 2 or more groups within the same religion, which is often experienced through football.</a:t>
            </a:r>
            <a:endParaRPr lang="en-GB" sz="2800" b="1" i="1" dirty="0"/>
          </a:p>
        </p:txBody>
      </p:sp>
    </p:spTree>
    <p:extLst>
      <p:ext uri="{BB962C8B-B14F-4D97-AF65-F5344CB8AC3E}">
        <p14:creationId xmlns:p14="http://schemas.microsoft.com/office/powerpoint/2010/main" val="367468257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7078" y="1124744"/>
            <a:ext cx="8229600" cy="936104"/>
          </a:xfrm>
        </p:spPr>
        <p:txBody>
          <a:bodyPr>
            <a:normAutofit/>
          </a:bodyPr>
          <a:lstStyle/>
          <a:p>
            <a:r>
              <a:rPr lang="en-GB" dirty="0" smtClean="0"/>
              <a:t>Examples</a:t>
            </a:r>
            <a:endParaRPr lang="en-GB" dirty="0"/>
          </a:p>
        </p:txBody>
      </p:sp>
      <p:sp>
        <p:nvSpPr>
          <p:cNvPr id="3" name="Content Placeholder 2"/>
          <p:cNvSpPr>
            <a:spLocks noGrp="1"/>
          </p:cNvSpPr>
          <p:nvPr>
            <p:ph idx="1"/>
          </p:nvPr>
        </p:nvSpPr>
        <p:spPr>
          <a:xfrm>
            <a:off x="477078" y="2204865"/>
            <a:ext cx="8229600" cy="3096344"/>
          </a:xfrm>
        </p:spPr>
        <p:txBody>
          <a:bodyPr>
            <a:normAutofit/>
          </a:bodyPr>
          <a:lstStyle/>
          <a:p>
            <a:endParaRPr lang="en-GB" dirty="0" smtClean="0"/>
          </a:p>
          <a:p>
            <a:pPr marL="0" indent="0" algn="ctr">
              <a:buNone/>
            </a:pPr>
            <a:r>
              <a:rPr lang="en-GB" sz="4000" dirty="0" smtClean="0"/>
              <a:t>Work together to come up some examples of Sectarianism?</a:t>
            </a:r>
            <a:endParaRPr lang="en-GB" sz="4000" dirty="0"/>
          </a:p>
        </p:txBody>
      </p:sp>
    </p:spTree>
    <p:extLst>
      <p:ext uri="{BB962C8B-B14F-4D97-AF65-F5344CB8AC3E}">
        <p14:creationId xmlns:p14="http://schemas.microsoft.com/office/powerpoint/2010/main" val="386595014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endParaRPr lang="en-GB" sz="7200" dirty="0" smtClean="0"/>
          </a:p>
          <a:p>
            <a:pPr marL="0" indent="0" algn="ctr">
              <a:buNone/>
            </a:pPr>
            <a:r>
              <a:rPr lang="en-GB" sz="5400" dirty="0" smtClean="0"/>
              <a:t>Any Questions???</a:t>
            </a:r>
            <a:endParaRPr lang="en-GB" sz="5400" dirty="0"/>
          </a:p>
          <a:p>
            <a:pPr marL="0" indent="0" algn="ctr">
              <a:buNone/>
            </a:pPr>
            <a:r>
              <a:rPr lang="en-GB" dirty="0" smtClean="0"/>
              <a:t> </a:t>
            </a:r>
            <a:endParaRPr lang="en-GB" dirty="0"/>
          </a:p>
        </p:txBody>
      </p:sp>
    </p:spTree>
    <p:extLst>
      <p:ext uri="{BB962C8B-B14F-4D97-AF65-F5344CB8AC3E}">
        <p14:creationId xmlns:p14="http://schemas.microsoft.com/office/powerpoint/2010/main" val="39735341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7" name="Text Box 6"/>
          <p:cNvSpPr txBox="1">
            <a:spLocks noChangeArrowheads="1"/>
          </p:cNvSpPr>
          <p:nvPr/>
        </p:nvSpPr>
        <p:spPr bwMode="auto">
          <a:xfrm>
            <a:off x="2195513" y="115888"/>
            <a:ext cx="4786312"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GB" altLang="en-US" b="0">
                <a:solidFill>
                  <a:schemeClr val="bg1"/>
                </a:solidFill>
              </a:rPr>
              <a:t>Sense Over Sectarianism</a:t>
            </a:r>
          </a:p>
        </p:txBody>
      </p:sp>
      <p:sp>
        <p:nvSpPr>
          <p:cNvPr id="3078" name="Text Box 7"/>
          <p:cNvSpPr txBox="1">
            <a:spLocks noChangeArrowheads="1"/>
          </p:cNvSpPr>
          <p:nvPr/>
        </p:nvSpPr>
        <p:spPr bwMode="auto">
          <a:xfrm>
            <a:off x="179388" y="1125538"/>
            <a:ext cx="33845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50000"/>
              </a:spcBef>
              <a:buFontTx/>
              <a:buNone/>
            </a:pPr>
            <a:r>
              <a:rPr lang="en-GB" altLang="en-US" sz="2400" b="0">
                <a:solidFill>
                  <a:srgbClr val="FF0000"/>
                </a:solidFill>
              </a:rPr>
              <a:t>Background to SOS</a:t>
            </a:r>
          </a:p>
        </p:txBody>
      </p:sp>
      <p:grpSp>
        <p:nvGrpSpPr>
          <p:cNvPr id="3079" name="Group 14"/>
          <p:cNvGrpSpPr>
            <a:grpSpLocks/>
          </p:cNvGrpSpPr>
          <p:nvPr/>
        </p:nvGrpSpPr>
        <p:grpSpPr bwMode="auto">
          <a:xfrm>
            <a:off x="0" y="0"/>
            <a:ext cx="9144000" cy="1052513"/>
            <a:chOff x="0" y="0"/>
            <a:chExt cx="5760" cy="663"/>
          </a:xfrm>
        </p:grpSpPr>
        <p:sp>
          <p:nvSpPr>
            <p:cNvPr id="3099" name="Rectangle 15"/>
            <p:cNvSpPr>
              <a:spLocks noChangeArrowheads="1"/>
            </p:cNvSpPr>
            <p:nvPr/>
          </p:nvSpPr>
          <p:spPr bwMode="auto">
            <a:xfrm>
              <a:off x="0" y="0"/>
              <a:ext cx="5760" cy="572"/>
            </a:xfrm>
            <a:prstGeom prst="rect">
              <a:avLst/>
            </a:prstGeom>
            <a:solidFill>
              <a:srgbClr val="FF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1800"/>
            </a:p>
          </p:txBody>
        </p:sp>
        <p:sp>
          <p:nvSpPr>
            <p:cNvPr id="3100" name="Text Box 16"/>
            <p:cNvSpPr txBox="1">
              <a:spLocks noChangeArrowheads="1"/>
            </p:cNvSpPr>
            <p:nvPr/>
          </p:nvSpPr>
          <p:spPr bwMode="auto">
            <a:xfrm>
              <a:off x="1383" y="73"/>
              <a:ext cx="3015"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GB" altLang="en-US" b="0">
                  <a:solidFill>
                    <a:schemeClr val="bg1"/>
                  </a:solidFill>
                </a:rPr>
                <a:t>Sense Over Sectarianism</a:t>
              </a:r>
            </a:p>
          </p:txBody>
        </p:sp>
        <p:sp>
          <p:nvSpPr>
            <p:cNvPr id="3101" name="Rectangle 17"/>
            <p:cNvSpPr>
              <a:spLocks noChangeArrowheads="1"/>
            </p:cNvSpPr>
            <p:nvPr/>
          </p:nvSpPr>
          <p:spPr bwMode="auto">
            <a:xfrm>
              <a:off x="0" y="618"/>
              <a:ext cx="5760" cy="45"/>
            </a:xfrm>
            <a:prstGeom prst="rect">
              <a:avLst/>
            </a:prstGeom>
            <a:solidFill>
              <a:srgbClr val="FF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1800"/>
            </a:p>
          </p:txBody>
        </p:sp>
      </p:grpSp>
      <p:sp>
        <p:nvSpPr>
          <p:cNvPr id="3090" name="Text Box 18"/>
          <p:cNvSpPr txBox="1">
            <a:spLocks noChangeArrowheads="1"/>
          </p:cNvSpPr>
          <p:nvPr/>
        </p:nvSpPr>
        <p:spPr bwMode="auto">
          <a:xfrm>
            <a:off x="1042988" y="1557338"/>
            <a:ext cx="7777162"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50000"/>
              </a:spcBef>
              <a:buFontTx/>
              <a:buNone/>
            </a:pPr>
            <a:r>
              <a:rPr lang="en-GB" altLang="en-US" sz="2000" dirty="0">
                <a:latin typeface="+mn-lt"/>
              </a:rPr>
              <a:t>2001</a:t>
            </a:r>
            <a:r>
              <a:rPr lang="en-GB" altLang="en-US" sz="1800" dirty="0"/>
              <a:t> </a:t>
            </a:r>
            <a:r>
              <a:rPr lang="en-GB" altLang="en-US" sz="2200" dirty="0" err="1" smtClean="0">
                <a:latin typeface="+mn-lt"/>
              </a:rPr>
              <a:t>SoS</a:t>
            </a:r>
            <a:r>
              <a:rPr lang="en-GB" altLang="en-US" sz="1800" dirty="0" smtClean="0"/>
              <a:t> </a:t>
            </a:r>
            <a:r>
              <a:rPr lang="en-GB" altLang="en-US" sz="1800" dirty="0"/>
              <a:t>Partnership was formed as a Millennium Awards project</a:t>
            </a:r>
          </a:p>
        </p:txBody>
      </p:sp>
      <p:grpSp>
        <p:nvGrpSpPr>
          <p:cNvPr id="3105" name="Group 33"/>
          <p:cNvGrpSpPr>
            <a:grpSpLocks/>
          </p:cNvGrpSpPr>
          <p:nvPr/>
        </p:nvGrpSpPr>
        <p:grpSpPr bwMode="auto">
          <a:xfrm>
            <a:off x="395288" y="1781175"/>
            <a:ext cx="4057650" cy="1062037"/>
            <a:chOff x="249" y="1054"/>
            <a:chExt cx="2556" cy="669"/>
          </a:xfrm>
        </p:grpSpPr>
        <p:sp>
          <p:nvSpPr>
            <p:cNvPr id="3097" name="Rectangle 19"/>
            <p:cNvSpPr>
              <a:spLocks noChangeArrowheads="1"/>
            </p:cNvSpPr>
            <p:nvPr/>
          </p:nvSpPr>
          <p:spPr bwMode="auto">
            <a:xfrm>
              <a:off x="249" y="1054"/>
              <a:ext cx="2379" cy="6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Clr>
                  <a:srgbClr val="FF0000"/>
                </a:buClr>
                <a:buSzPct val="150000"/>
                <a:buFontTx/>
                <a:buNone/>
              </a:pPr>
              <a:endParaRPr lang="en-GB" altLang="en-US" sz="1800" b="0" dirty="0"/>
            </a:p>
            <a:p>
              <a:pPr algn="ctr" eaLnBrk="1" hangingPunct="1">
                <a:spcBef>
                  <a:spcPct val="0"/>
                </a:spcBef>
                <a:buClr>
                  <a:srgbClr val="FF0000"/>
                </a:buClr>
                <a:buSzPct val="150000"/>
              </a:pPr>
              <a:r>
                <a:rPr lang="en-GB" altLang="en-US" sz="1800" dirty="0"/>
                <a:t> </a:t>
              </a:r>
              <a:r>
                <a:rPr lang="en-GB" altLang="en-US" sz="2700" dirty="0"/>
                <a:t>Glasgow City </a:t>
              </a:r>
              <a:r>
                <a:rPr lang="en-GB" altLang="en-US" sz="2700" dirty="0">
                  <a:latin typeface="+mn-lt"/>
                </a:rPr>
                <a:t>Council</a:t>
              </a:r>
            </a:p>
            <a:p>
              <a:pPr algn="ctr">
                <a:spcBef>
                  <a:spcPct val="0"/>
                </a:spcBef>
                <a:buClr>
                  <a:srgbClr val="FF0000"/>
                </a:buClr>
                <a:buSzPct val="150000"/>
                <a:buFontTx/>
                <a:buNone/>
              </a:pPr>
              <a:endParaRPr lang="en-GB" altLang="en-US" sz="1800" dirty="0"/>
            </a:p>
          </p:txBody>
        </p:sp>
        <p:pic>
          <p:nvPicPr>
            <p:cNvPr id="3098" name="Picture 9" descr="Glasgow"/>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56" y="1199"/>
              <a:ext cx="249" cy="4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3106" name="Group 34"/>
          <p:cNvGrpSpPr>
            <a:grpSpLocks/>
          </p:cNvGrpSpPr>
          <p:nvPr/>
        </p:nvGrpSpPr>
        <p:grpSpPr bwMode="auto">
          <a:xfrm>
            <a:off x="1028701" y="2493964"/>
            <a:ext cx="3644901" cy="1062039"/>
            <a:chOff x="648" y="1571"/>
            <a:chExt cx="2296" cy="669"/>
          </a:xfrm>
        </p:grpSpPr>
        <p:sp>
          <p:nvSpPr>
            <p:cNvPr id="3095" name="Rectangle 20"/>
            <p:cNvSpPr>
              <a:spLocks noChangeArrowheads="1"/>
            </p:cNvSpPr>
            <p:nvPr/>
          </p:nvSpPr>
          <p:spPr bwMode="auto">
            <a:xfrm>
              <a:off x="648" y="1571"/>
              <a:ext cx="1389" cy="6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Clr>
                  <a:srgbClr val="FF0000"/>
                </a:buClr>
                <a:buSzPct val="150000"/>
                <a:buFontTx/>
                <a:buNone/>
              </a:pPr>
              <a:endParaRPr lang="en-GB" altLang="en-US" sz="1800" b="0" dirty="0"/>
            </a:p>
            <a:p>
              <a:pPr algn="ctr" eaLnBrk="1" hangingPunct="1">
                <a:spcBef>
                  <a:spcPct val="0"/>
                </a:spcBef>
                <a:buClr>
                  <a:srgbClr val="FF0000"/>
                </a:buClr>
                <a:buSzPct val="150000"/>
              </a:pPr>
              <a:r>
                <a:rPr lang="en-GB" altLang="en-US" sz="1800" dirty="0"/>
                <a:t> </a:t>
              </a:r>
              <a:r>
                <a:rPr lang="en-GB" altLang="en-US" sz="2700" dirty="0">
                  <a:latin typeface="+mn-lt"/>
                </a:rPr>
                <a:t>Nil by Mouth</a:t>
              </a:r>
            </a:p>
            <a:p>
              <a:pPr algn="ctr">
                <a:spcBef>
                  <a:spcPct val="0"/>
                </a:spcBef>
                <a:buClr>
                  <a:srgbClr val="FF0000"/>
                </a:buClr>
                <a:buSzPct val="150000"/>
                <a:buFontTx/>
                <a:buNone/>
              </a:pPr>
              <a:endParaRPr lang="en-GB" altLang="en-US" sz="1800" b="0" dirty="0"/>
            </a:p>
          </p:txBody>
        </p:sp>
        <p:pic>
          <p:nvPicPr>
            <p:cNvPr id="3096" name="Picture 7" descr="NbM_log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59" y="1746"/>
              <a:ext cx="885" cy="3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3107" name="Group 35"/>
          <p:cNvGrpSpPr>
            <a:grpSpLocks/>
          </p:cNvGrpSpPr>
          <p:nvPr/>
        </p:nvGrpSpPr>
        <p:grpSpPr bwMode="auto">
          <a:xfrm>
            <a:off x="1751013" y="3017833"/>
            <a:ext cx="2798763" cy="1123948"/>
            <a:chOff x="1103" y="1914"/>
            <a:chExt cx="1763" cy="708"/>
          </a:xfrm>
        </p:grpSpPr>
        <p:sp>
          <p:nvSpPr>
            <p:cNvPr id="3093" name="Rectangle 21"/>
            <p:cNvSpPr>
              <a:spLocks noChangeArrowheads="1"/>
            </p:cNvSpPr>
            <p:nvPr/>
          </p:nvSpPr>
          <p:spPr bwMode="auto">
            <a:xfrm>
              <a:off x="1103" y="1914"/>
              <a:ext cx="998" cy="7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Clr>
                  <a:srgbClr val="FF0000"/>
                </a:buClr>
                <a:buSzPct val="150000"/>
                <a:buFontTx/>
                <a:buNone/>
              </a:pPr>
              <a:endParaRPr lang="en-GB" altLang="en-US" sz="1800" b="0" dirty="0"/>
            </a:p>
            <a:p>
              <a:pPr algn="ctr" eaLnBrk="1" hangingPunct="1">
                <a:spcBef>
                  <a:spcPct val="0"/>
                </a:spcBef>
                <a:buClr>
                  <a:srgbClr val="FF0000"/>
                </a:buClr>
                <a:buSzPct val="150000"/>
              </a:pPr>
              <a:r>
                <a:rPr lang="en-GB" altLang="en-US" sz="1800" dirty="0"/>
                <a:t> </a:t>
              </a:r>
              <a:r>
                <a:rPr lang="en-GB" altLang="en-US" sz="2700" dirty="0">
                  <a:latin typeface="+mn-lt"/>
                </a:rPr>
                <a:t>Celtic</a:t>
              </a:r>
              <a:r>
                <a:rPr lang="en-GB" altLang="en-US" sz="2700" dirty="0"/>
                <a:t> </a:t>
              </a:r>
              <a:r>
                <a:rPr lang="en-GB" altLang="en-US" sz="2700" dirty="0">
                  <a:latin typeface="+mn-lt"/>
                </a:rPr>
                <a:t>FC</a:t>
              </a:r>
            </a:p>
            <a:p>
              <a:pPr algn="ctr">
                <a:spcBef>
                  <a:spcPct val="0"/>
                </a:spcBef>
                <a:buClr>
                  <a:srgbClr val="FF0000"/>
                </a:buClr>
                <a:buSzPct val="150000"/>
                <a:buFontTx/>
                <a:buNone/>
              </a:pPr>
              <a:endParaRPr lang="en-GB" altLang="en-US" sz="2200" b="0" dirty="0"/>
            </a:p>
          </p:txBody>
        </p:sp>
        <p:pic>
          <p:nvPicPr>
            <p:cNvPr id="3094" name="Picture 5" descr="celtic colou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495" y="2074"/>
              <a:ext cx="371" cy="3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3108" name="Group 36"/>
          <p:cNvGrpSpPr>
            <a:grpSpLocks/>
          </p:cNvGrpSpPr>
          <p:nvPr/>
        </p:nvGrpSpPr>
        <p:grpSpPr bwMode="auto">
          <a:xfrm>
            <a:off x="2267744" y="3646556"/>
            <a:ext cx="2913063" cy="1062036"/>
            <a:chOff x="1456" y="2296"/>
            <a:chExt cx="1835" cy="669"/>
          </a:xfrm>
        </p:grpSpPr>
        <p:sp>
          <p:nvSpPr>
            <p:cNvPr id="3091" name="Rectangle 23"/>
            <p:cNvSpPr>
              <a:spLocks noChangeArrowheads="1"/>
            </p:cNvSpPr>
            <p:nvPr/>
          </p:nvSpPr>
          <p:spPr bwMode="auto">
            <a:xfrm>
              <a:off x="1456" y="2296"/>
              <a:ext cx="1199" cy="6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Clr>
                  <a:srgbClr val="FF0000"/>
                </a:buClr>
                <a:buSzPct val="150000"/>
                <a:buFontTx/>
                <a:buNone/>
              </a:pPr>
              <a:endParaRPr lang="en-GB" altLang="en-US" sz="1800" b="0" dirty="0"/>
            </a:p>
            <a:p>
              <a:pPr algn="ctr" eaLnBrk="1" hangingPunct="1">
                <a:spcBef>
                  <a:spcPct val="0"/>
                </a:spcBef>
                <a:buClr>
                  <a:srgbClr val="FF0000"/>
                </a:buClr>
                <a:buSzPct val="150000"/>
              </a:pPr>
              <a:r>
                <a:rPr lang="en-GB" altLang="en-US" sz="1800" b="0" dirty="0"/>
                <a:t> </a:t>
              </a:r>
              <a:r>
                <a:rPr lang="en-GB" altLang="en-US" sz="2700" dirty="0" smtClean="0">
                  <a:latin typeface="+mn-lt"/>
                </a:rPr>
                <a:t>Rangers FC</a:t>
              </a:r>
              <a:endParaRPr lang="en-GB" altLang="en-US" sz="2700" dirty="0">
                <a:latin typeface="+mn-lt"/>
              </a:endParaRPr>
            </a:p>
            <a:p>
              <a:pPr algn="ctr">
                <a:spcBef>
                  <a:spcPct val="0"/>
                </a:spcBef>
                <a:buClr>
                  <a:srgbClr val="FF0000"/>
                </a:buClr>
                <a:buSzPct val="150000"/>
                <a:buFontTx/>
                <a:buNone/>
              </a:pPr>
              <a:endParaRPr lang="en-GB" altLang="en-US" sz="1800" b="0" dirty="0"/>
            </a:p>
          </p:txBody>
        </p:sp>
        <p:pic>
          <p:nvPicPr>
            <p:cNvPr id="3092" name="Picture 6" descr="Rangers colou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2934" y="2451"/>
              <a:ext cx="357" cy="3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3109" name="Group 37"/>
          <p:cNvGrpSpPr>
            <a:grpSpLocks/>
          </p:cNvGrpSpPr>
          <p:nvPr/>
        </p:nvGrpSpPr>
        <p:grpSpPr bwMode="auto">
          <a:xfrm>
            <a:off x="2621540" y="4227516"/>
            <a:ext cx="4319588" cy="1062039"/>
            <a:chOff x="1632" y="2704"/>
            <a:chExt cx="2721" cy="669"/>
          </a:xfrm>
        </p:grpSpPr>
        <p:sp>
          <p:nvSpPr>
            <p:cNvPr id="3089" name="Rectangle 24"/>
            <p:cNvSpPr>
              <a:spLocks noChangeArrowheads="1"/>
            </p:cNvSpPr>
            <p:nvPr/>
          </p:nvSpPr>
          <p:spPr bwMode="auto">
            <a:xfrm>
              <a:off x="1632" y="2704"/>
              <a:ext cx="2389" cy="6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Clr>
                  <a:srgbClr val="FF0000"/>
                </a:buClr>
                <a:buSzPct val="150000"/>
                <a:buFontTx/>
                <a:buNone/>
              </a:pPr>
              <a:endParaRPr lang="en-GB" altLang="en-US" sz="1800" b="0" dirty="0"/>
            </a:p>
            <a:p>
              <a:pPr algn="ctr" eaLnBrk="1" hangingPunct="1">
                <a:spcBef>
                  <a:spcPct val="0"/>
                </a:spcBef>
                <a:buClr>
                  <a:srgbClr val="FF0000"/>
                </a:buClr>
                <a:buSzPct val="150000"/>
              </a:pPr>
              <a:r>
                <a:rPr lang="en-GB" altLang="en-US" sz="1800" b="0" dirty="0"/>
                <a:t> </a:t>
              </a:r>
              <a:r>
                <a:rPr lang="en-GB" altLang="en-US" sz="2700" dirty="0">
                  <a:latin typeface="+mn-lt"/>
                </a:rPr>
                <a:t>Archdiocese of Glasgow</a:t>
              </a:r>
              <a:r>
                <a:rPr lang="en-GB" altLang="en-US" sz="2700" b="0" dirty="0">
                  <a:latin typeface="+mn-lt"/>
                </a:rPr>
                <a:t> </a:t>
              </a:r>
            </a:p>
            <a:p>
              <a:pPr algn="ctr">
                <a:spcBef>
                  <a:spcPct val="0"/>
                </a:spcBef>
                <a:buClr>
                  <a:srgbClr val="FF0000"/>
                </a:buClr>
                <a:buSzPct val="150000"/>
                <a:buFontTx/>
                <a:buNone/>
              </a:pPr>
              <a:endParaRPr lang="en-GB" altLang="en-US" sz="1800" b="0" dirty="0"/>
            </a:p>
          </p:txBody>
        </p:sp>
        <p:pic>
          <p:nvPicPr>
            <p:cNvPr id="2" name="Picture 1" descr="archdiocese.jpg"/>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a:off x="4021" y="2764"/>
              <a:ext cx="332" cy="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3110" name="Group 38"/>
          <p:cNvGrpSpPr>
            <a:grpSpLocks/>
          </p:cNvGrpSpPr>
          <p:nvPr/>
        </p:nvGrpSpPr>
        <p:grpSpPr bwMode="auto">
          <a:xfrm>
            <a:off x="3313112" y="4758536"/>
            <a:ext cx="4257675" cy="1538288"/>
            <a:chOff x="2252" y="2917"/>
            <a:chExt cx="2682" cy="969"/>
          </a:xfrm>
        </p:grpSpPr>
        <p:sp>
          <p:nvSpPr>
            <p:cNvPr id="3087" name="Rectangle 25"/>
            <p:cNvSpPr>
              <a:spLocks noChangeArrowheads="1"/>
            </p:cNvSpPr>
            <p:nvPr/>
          </p:nvSpPr>
          <p:spPr bwMode="auto">
            <a:xfrm>
              <a:off x="2252" y="2917"/>
              <a:ext cx="2352" cy="9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Clr>
                  <a:srgbClr val="FF0000"/>
                </a:buClr>
                <a:buSzPct val="150000"/>
                <a:buFontTx/>
                <a:buNone/>
              </a:pPr>
              <a:endParaRPr lang="en-GB" altLang="en-US" sz="1800" b="0" dirty="0"/>
            </a:p>
            <a:p>
              <a:pPr algn="ctr" eaLnBrk="1" hangingPunct="1">
                <a:spcBef>
                  <a:spcPct val="0"/>
                </a:spcBef>
                <a:buClr>
                  <a:srgbClr val="FF0000"/>
                </a:buClr>
                <a:buSzPct val="150000"/>
              </a:pPr>
              <a:r>
                <a:rPr lang="en-GB" altLang="en-US" sz="1800" b="0" dirty="0"/>
                <a:t> </a:t>
              </a:r>
              <a:r>
                <a:rPr lang="en-GB" altLang="en-US" sz="2700" dirty="0">
                  <a:latin typeface="+mn-lt"/>
                </a:rPr>
                <a:t>Glasgow Presbytery of the Church of Scotland</a:t>
              </a:r>
            </a:p>
            <a:p>
              <a:pPr algn="ctr">
                <a:spcBef>
                  <a:spcPct val="0"/>
                </a:spcBef>
                <a:buClr>
                  <a:srgbClr val="FF0000"/>
                </a:buClr>
                <a:buSzPct val="150000"/>
                <a:buFontTx/>
                <a:buNone/>
              </a:pPr>
              <a:endParaRPr lang="en-GB" altLang="en-US" sz="2200" b="0" dirty="0">
                <a:latin typeface="+mn-lt"/>
              </a:endParaRPr>
            </a:p>
          </p:txBody>
        </p:sp>
        <p:pic>
          <p:nvPicPr>
            <p:cNvPr id="3088" name="Picture 8" descr="PRES1"/>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604" y="3158"/>
              <a:ext cx="330" cy="4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361532667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52736"/>
            <a:ext cx="8229600" cy="936104"/>
          </a:xfrm>
        </p:spPr>
        <p:txBody>
          <a:bodyPr/>
          <a:lstStyle/>
          <a:p>
            <a:r>
              <a:rPr lang="en-GB" dirty="0" smtClean="0"/>
              <a:t>Twitter</a:t>
            </a:r>
            <a:r>
              <a:rPr lang="en-GB" dirty="0" smtClean="0"/>
              <a:t> </a:t>
            </a:r>
            <a:r>
              <a:rPr lang="en-GB" dirty="0" smtClean="0"/>
              <a:t>Details</a:t>
            </a:r>
            <a:endParaRPr lang="en-GB" dirty="0"/>
          </a:p>
        </p:txBody>
      </p:sp>
      <p:sp>
        <p:nvSpPr>
          <p:cNvPr id="3" name="Content Placeholder 2"/>
          <p:cNvSpPr>
            <a:spLocks noGrp="1"/>
          </p:cNvSpPr>
          <p:nvPr>
            <p:ph idx="1"/>
          </p:nvPr>
        </p:nvSpPr>
        <p:spPr>
          <a:xfrm>
            <a:off x="457200" y="1988840"/>
            <a:ext cx="8229600" cy="4137323"/>
          </a:xfrm>
        </p:spPr>
        <p:txBody>
          <a:bodyPr>
            <a:normAutofit/>
          </a:bodyPr>
          <a:lstStyle/>
          <a:p>
            <a:pPr algn="ctr"/>
            <a:endParaRPr lang="en-GB" sz="5400" b="1" dirty="0" smtClean="0"/>
          </a:p>
          <a:p>
            <a:pPr marL="0" indent="0" algn="ctr">
              <a:buNone/>
            </a:pPr>
            <a:r>
              <a:rPr lang="en-GB" sz="5400" b="1" dirty="0" smtClean="0"/>
              <a:t>@</a:t>
            </a:r>
            <a:r>
              <a:rPr lang="en-GB" sz="5400" b="1" dirty="0" err="1" smtClean="0"/>
              <a:t>sos_glasgow</a:t>
            </a:r>
            <a:endParaRPr lang="en-GB" sz="5400" b="1" dirty="0"/>
          </a:p>
          <a:p>
            <a:endParaRPr lang="en-GB" dirty="0"/>
          </a:p>
        </p:txBody>
      </p:sp>
    </p:spTree>
    <p:extLst>
      <p:ext uri="{BB962C8B-B14F-4D97-AF65-F5344CB8AC3E}">
        <p14:creationId xmlns:p14="http://schemas.microsoft.com/office/powerpoint/2010/main" val="317494727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9" name="Text Box 5"/>
          <p:cNvSpPr txBox="1">
            <a:spLocks noChangeArrowheads="1"/>
          </p:cNvSpPr>
          <p:nvPr/>
        </p:nvSpPr>
        <p:spPr bwMode="auto">
          <a:xfrm>
            <a:off x="2195513" y="115888"/>
            <a:ext cx="4786312"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GB" altLang="en-US" b="0">
                <a:solidFill>
                  <a:schemeClr val="bg1"/>
                </a:solidFill>
              </a:rPr>
              <a:t>Sense Over Sectarianism</a:t>
            </a:r>
          </a:p>
        </p:txBody>
      </p:sp>
      <p:grpSp>
        <p:nvGrpSpPr>
          <p:cNvPr id="6150" name="Group 6"/>
          <p:cNvGrpSpPr>
            <a:grpSpLocks/>
          </p:cNvGrpSpPr>
          <p:nvPr/>
        </p:nvGrpSpPr>
        <p:grpSpPr bwMode="auto">
          <a:xfrm>
            <a:off x="0" y="0"/>
            <a:ext cx="9144000" cy="1052513"/>
            <a:chOff x="0" y="0"/>
            <a:chExt cx="5760" cy="663"/>
          </a:xfrm>
        </p:grpSpPr>
        <p:sp>
          <p:nvSpPr>
            <p:cNvPr id="6164" name="Rectangle 7"/>
            <p:cNvSpPr>
              <a:spLocks noChangeArrowheads="1"/>
            </p:cNvSpPr>
            <p:nvPr/>
          </p:nvSpPr>
          <p:spPr bwMode="auto">
            <a:xfrm>
              <a:off x="0" y="0"/>
              <a:ext cx="5760" cy="572"/>
            </a:xfrm>
            <a:prstGeom prst="rect">
              <a:avLst/>
            </a:prstGeom>
            <a:solidFill>
              <a:srgbClr val="FF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1800"/>
            </a:p>
          </p:txBody>
        </p:sp>
        <p:sp>
          <p:nvSpPr>
            <p:cNvPr id="6165" name="Text Box 8"/>
            <p:cNvSpPr txBox="1">
              <a:spLocks noChangeArrowheads="1"/>
            </p:cNvSpPr>
            <p:nvPr/>
          </p:nvSpPr>
          <p:spPr bwMode="auto">
            <a:xfrm>
              <a:off x="1383" y="73"/>
              <a:ext cx="3015"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GB" altLang="en-US" b="0">
                  <a:solidFill>
                    <a:schemeClr val="bg1"/>
                  </a:solidFill>
                </a:rPr>
                <a:t>Sense Over Sectarianism</a:t>
              </a:r>
            </a:p>
          </p:txBody>
        </p:sp>
        <p:sp>
          <p:nvSpPr>
            <p:cNvPr id="6166" name="Rectangle 9"/>
            <p:cNvSpPr>
              <a:spLocks noChangeArrowheads="1"/>
            </p:cNvSpPr>
            <p:nvPr/>
          </p:nvSpPr>
          <p:spPr bwMode="auto">
            <a:xfrm>
              <a:off x="0" y="618"/>
              <a:ext cx="5760" cy="45"/>
            </a:xfrm>
            <a:prstGeom prst="rect">
              <a:avLst/>
            </a:prstGeom>
            <a:solidFill>
              <a:srgbClr val="FF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1800"/>
            </a:p>
          </p:txBody>
        </p:sp>
      </p:grpSp>
      <p:sp>
        <p:nvSpPr>
          <p:cNvPr id="6151" name="Rectangle 10"/>
          <p:cNvSpPr>
            <a:spLocks noChangeArrowheads="1"/>
          </p:cNvSpPr>
          <p:nvPr/>
        </p:nvSpPr>
        <p:spPr bwMode="auto">
          <a:xfrm>
            <a:off x="373063" y="1112129"/>
            <a:ext cx="5755550" cy="5078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GB" altLang="en-US" sz="2700" dirty="0" smtClean="0">
                <a:solidFill>
                  <a:srgbClr val="FF0000"/>
                </a:solidFill>
                <a:latin typeface="+mn-lt"/>
              </a:rPr>
              <a:t>Where are we now in Glasgow Schools?</a:t>
            </a:r>
            <a:endParaRPr lang="en-GB" altLang="en-US" sz="2700" dirty="0">
              <a:solidFill>
                <a:srgbClr val="FF0000"/>
              </a:solidFill>
              <a:latin typeface="+mn-lt"/>
            </a:endParaRPr>
          </a:p>
        </p:txBody>
      </p:sp>
      <p:grpSp>
        <p:nvGrpSpPr>
          <p:cNvPr id="6152" name="Group 3"/>
          <p:cNvGrpSpPr>
            <a:grpSpLocks/>
          </p:cNvGrpSpPr>
          <p:nvPr/>
        </p:nvGrpSpPr>
        <p:grpSpPr bwMode="auto">
          <a:xfrm>
            <a:off x="179389" y="1664851"/>
            <a:ext cx="8968019" cy="3645336"/>
            <a:chOff x="179388" y="1472467"/>
            <a:chExt cx="11770760" cy="3837443"/>
          </a:xfrm>
        </p:grpSpPr>
        <p:sp>
          <p:nvSpPr>
            <p:cNvPr id="6154" name="Rectangle 13"/>
            <p:cNvSpPr>
              <a:spLocks noChangeArrowheads="1"/>
            </p:cNvSpPr>
            <p:nvPr/>
          </p:nvSpPr>
          <p:spPr bwMode="auto">
            <a:xfrm>
              <a:off x="179388" y="2710761"/>
              <a:ext cx="6348643" cy="5077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GB" altLang="en-US" sz="2700" dirty="0" smtClean="0">
                  <a:solidFill>
                    <a:srgbClr val="FF0000"/>
                  </a:solidFill>
                  <a:latin typeface="+mn-lt"/>
                </a:rPr>
                <a:t>SOS </a:t>
              </a:r>
              <a:r>
                <a:rPr lang="en-GB" altLang="en-US" sz="2700" dirty="0">
                  <a:solidFill>
                    <a:srgbClr val="FF0000"/>
                  </a:solidFill>
                  <a:latin typeface="+mn-lt"/>
                </a:rPr>
                <a:t>now offering </a:t>
              </a:r>
              <a:r>
                <a:rPr lang="en-GB" altLang="en-US" sz="2700" dirty="0" smtClean="0">
                  <a:solidFill>
                    <a:srgbClr val="FF0000"/>
                  </a:solidFill>
                  <a:latin typeface="+mn-lt"/>
                </a:rPr>
                <a:t>4 interventions:</a:t>
              </a:r>
              <a:endParaRPr lang="en-GB" altLang="en-US" sz="2700" dirty="0">
                <a:solidFill>
                  <a:srgbClr val="FF0000"/>
                </a:solidFill>
                <a:latin typeface="+mn-lt"/>
              </a:endParaRPr>
            </a:p>
          </p:txBody>
        </p:sp>
        <p:grpSp>
          <p:nvGrpSpPr>
            <p:cNvPr id="6155" name="Group 2"/>
            <p:cNvGrpSpPr>
              <a:grpSpLocks/>
            </p:cNvGrpSpPr>
            <p:nvPr/>
          </p:nvGrpSpPr>
          <p:grpSpPr bwMode="auto">
            <a:xfrm>
              <a:off x="900113" y="1472467"/>
              <a:ext cx="11050035" cy="3837443"/>
              <a:chOff x="900113" y="1472467"/>
              <a:chExt cx="11050035" cy="3837443"/>
            </a:xfrm>
          </p:grpSpPr>
          <p:sp>
            <p:nvSpPr>
              <p:cNvPr id="6156" name="Rectangle 11"/>
              <p:cNvSpPr>
                <a:spLocks noChangeArrowheads="1"/>
              </p:cNvSpPr>
              <p:nvPr/>
            </p:nvSpPr>
            <p:spPr bwMode="auto">
              <a:xfrm>
                <a:off x="900113" y="1472467"/>
                <a:ext cx="10148358" cy="9719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lvl1pPr eaLnBrk="0" hangingPunct="0">
                  <a:spcBef>
                    <a:spcPct val="20000"/>
                  </a:spcBef>
                  <a:buChar char="•"/>
                  <a:tabLst>
                    <a:tab pos="457200" algn="l"/>
                  </a:tabLst>
                  <a:defRPr sz="3200">
                    <a:solidFill>
                      <a:schemeClr val="tx1"/>
                    </a:solidFill>
                    <a:latin typeface="Arial" charset="0"/>
                  </a:defRPr>
                </a:lvl1pPr>
                <a:lvl2pPr marL="742950" indent="-285750" eaLnBrk="0" hangingPunct="0">
                  <a:spcBef>
                    <a:spcPct val="20000"/>
                  </a:spcBef>
                  <a:buChar char="–"/>
                  <a:tabLst>
                    <a:tab pos="457200" algn="l"/>
                  </a:tabLst>
                  <a:defRPr sz="2800">
                    <a:solidFill>
                      <a:schemeClr val="tx1"/>
                    </a:solidFill>
                    <a:latin typeface="Arial" charset="0"/>
                  </a:defRPr>
                </a:lvl2pPr>
                <a:lvl3pPr marL="1143000" indent="-228600" eaLnBrk="0" hangingPunct="0">
                  <a:spcBef>
                    <a:spcPct val="20000"/>
                  </a:spcBef>
                  <a:buChar char="•"/>
                  <a:tabLst>
                    <a:tab pos="457200" algn="l"/>
                  </a:tabLst>
                  <a:defRPr sz="2400">
                    <a:solidFill>
                      <a:schemeClr val="tx1"/>
                    </a:solidFill>
                    <a:latin typeface="Arial" charset="0"/>
                  </a:defRPr>
                </a:lvl3pPr>
                <a:lvl4pPr marL="1600200" indent="-228600" eaLnBrk="0" hangingPunct="0">
                  <a:spcBef>
                    <a:spcPct val="20000"/>
                  </a:spcBef>
                  <a:buChar char="–"/>
                  <a:tabLst>
                    <a:tab pos="457200" algn="l"/>
                  </a:tabLst>
                  <a:defRPr sz="2000">
                    <a:solidFill>
                      <a:schemeClr val="tx1"/>
                    </a:solidFill>
                    <a:latin typeface="Arial" charset="0"/>
                  </a:defRPr>
                </a:lvl4pPr>
                <a:lvl5pPr marL="2057400" indent="-228600" eaLnBrk="0" hangingPunct="0">
                  <a:spcBef>
                    <a:spcPct val="20000"/>
                  </a:spcBef>
                  <a:buChar char="»"/>
                  <a:tabLst>
                    <a:tab pos="457200" algn="l"/>
                  </a:tabLst>
                  <a:defRPr sz="2000">
                    <a:solidFill>
                      <a:schemeClr val="tx1"/>
                    </a:solidFill>
                    <a:latin typeface="Arial" charset="0"/>
                  </a:defRPr>
                </a:lvl5pPr>
                <a:lvl6pPr marL="2514600" indent="-228600" eaLnBrk="0" fontAlgn="base" hangingPunct="0">
                  <a:spcBef>
                    <a:spcPct val="20000"/>
                  </a:spcBef>
                  <a:spcAft>
                    <a:spcPct val="0"/>
                  </a:spcAft>
                  <a:buChar char="»"/>
                  <a:tabLst>
                    <a:tab pos="457200" algn="l"/>
                  </a:tabLst>
                  <a:defRPr sz="2000">
                    <a:solidFill>
                      <a:schemeClr val="tx1"/>
                    </a:solidFill>
                    <a:latin typeface="Arial" charset="0"/>
                  </a:defRPr>
                </a:lvl6pPr>
                <a:lvl7pPr marL="2971800" indent="-228600" eaLnBrk="0" fontAlgn="base" hangingPunct="0">
                  <a:spcBef>
                    <a:spcPct val="20000"/>
                  </a:spcBef>
                  <a:spcAft>
                    <a:spcPct val="0"/>
                  </a:spcAft>
                  <a:buChar char="»"/>
                  <a:tabLst>
                    <a:tab pos="457200" algn="l"/>
                  </a:tabLst>
                  <a:defRPr sz="2000">
                    <a:solidFill>
                      <a:schemeClr val="tx1"/>
                    </a:solidFill>
                    <a:latin typeface="Arial" charset="0"/>
                  </a:defRPr>
                </a:lvl7pPr>
                <a:lvl8pPr marL="3429000" indent="-228600" eaLnBrk="0" fontAlgn="base" hangingPunct="0">
                  <a:spcBef>
                    <a:spcPct val="20000"/>
                  </a:spcBef>
                  <a:spcAft>
                    <a:spcPct val="0"/>
                  </a:spcAft>
                  <a:buChar char="»"/>
                  <a:tabLst>
                    <a:tab pos="457200" algn="l"/>
                  </a:tabLst>
                  <a:defRPr sz="2000">
                    <a:solidFill>
                      <a:schemeClr val="tx1"/>
                    </a:solidFill>
                    <a:latin typeface="Arial" charset="0"/>
                  </a:defRPr>
                </a:lvl8pPr>
                <a:lvl9pPr marL="3886200" indent="-228600" eaLnBrk="0" fontAlgn="base" hangingPunct="0">
                  <a:spcBef>
                    <a:spcPct val="20000"/>
                  </a:spcBef>
                  <a:spcAft>
                    <a:spcPct val="0"/>
                  </a:spcAft>
                  <a:buChar char="»"/>
                  <a:tabLst>
                    <a:tab pos="457200" algn="l"/>
                  </a:tabLst>
                  <a:defRPr sz="2000">
                    <a:solidFill>
                      <a:schemeClr val="tx1"/>
                    </a:solidFill>
                    <a:latin typeface="Arial" charset="0"/>
                  </a:defRPr>
                </a:lvl9pPr>
              </a:lstStyle>
              <a:p>
                <a:pPr eaLnBrk="1" hangingPunct="1">
                  <a:spcBef>
                    <a:spcPct val="0"/>
                  </a:spcBef>
                  <a:buClr>
                    <a:srgbClr val="FF0000"/>
                  </a:buClr>
                  <a:buFont typeface="Symbol" pitchFamily="18" charset="2"/>
                  <a:buChar char="·"/>
                </a:pPr>
                <a:r>
                  <a:rPr lang="en-GB" altLang="en-US" sz="2700" dirty="0" smtClean="0">
                    <a:latin typeface="+mn-lt"/>
                  </a:rPr>
                  <a:t>Approximately 85% of </a:t>
                </a:r>
                <a:r>
                  <a:rPr lang="en-GB" altLang="en-US" sz="2700" dirty="0">
                    <a:latin typeface="+mn-lt"/>
                  </a:rPr>
                  <a:t>Primary </a:t>
                </a:r>
                <a:r>
                  <a:rPr lang="en-GB" altLang="en-US" sz="2700" dirty="0" smtClean="0">
                    <a:latin typeface="+mn-lt"/>
                  </a:rPr>
                  <a:t>schools and Secondary schools are </a:t>
                </a:r>
                <a:r>
                  <a:rPr lang="en-GB" altLang="en-US" sz="2700" dirty="0">
                    <a:latin typeface="+mn-lt"/>
                  </a:rPr>
                  <a:t>involved in anti sectarian work</a:t>
                </a:r>
              </a:p>
            </p:txBody>
          </p:sp>
          <p:sp>
            <p:nvSpPr>
              <p:cNvPr id="6158" name="Rectangle 14"/>
              <p:cNvSpPr>
                <a:spLocks noChangeArrowheads="1"/>
              </p:cNvSpPr>
              <p:nvPr/>
            </p:nvSpPr>
            <p:spPr bwMode="auto">
              <a:xfrm>
                <a:off x="900113" y="3335790"/>
                <a:ext cx="11050035" cy="5077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lvl1pPr eaLnBrk="0" hangingPunct="0">
                  <a:spcBef>
                    <a:spcPct val="20000"/>
                  </a:spcBef>
                  <a:buChar char="•"/>
                  <a:tabLst>
                    <a:tab pos="685800" algn="l"/>
                  </a:tabLst>
                  <a:defRPr sz="3200">
                    <a:solidFill>
                      <a:schemeClr val="tx1"/>
                    </a:solidFill>
                    <a:latin typeface="Arial" charset="0"/>
                  </a:defRPr>
                </a:lvl1pPr>
                <a:lvl2pPr marL="742950" indent="-285750" eaLnBrk="0" hangingPunct="0">
                  <a:spcBef>
                    <a:spcPct val="20000"/>
                  </a:spcBef>
                  <a:buChar char="–"/>
                  <a:tabLst>
                    <a:tab pos="685800" algn="l"/>
                  </a:tabLst>
                  <a:defRPr sz="2800">
                    <a:solidFill>
                      <a:schemeClr val="tx1"/>
                    </a:solidFill>
                    <a:latin typeface="Arial" charset="0"/>
                  </a:defRPr>
                </a:lvl2pPr>
                <a:lvl3pPr marL="1143000" indent="-228600" eaLnBrk="0" hangingPunct="0">
                  <a:spcBef>
                    <a:spcPct val="20000"/>
                  </a:spcBef>
                  <a:buChar char="•"/>
                  <a:tabLst>
                    <a:tab pos="685800" algn="l"/>
                  </a:tabLst>
                  <a:defRPr sz="2400">
                    <a:solidFill>
                      <a:schemeClr val="tx1"/>
                    </a:solidFill>
                    <a:latin typeface="Arial" charset="0"/>
                  </a:defRPr>
                </a:lvl3pPr>
                <a:lvl4pPr marL="1600200" indent="-228600" eaLnBrk="0" hangingPunct="0">
                  <a:spcBef>
                    <a:spcPct val="20000"/>
                  </a:spcBef>
                  <a:buChar char="–"/>
                  <a:tabLst>
                    <a:tab pos="685800" algn="l"/>
                  </a:tabLst>
                  <a:defRPr sz="2000">
                    <a:solidFill>
                      <a:schemeClr val="tx1"/>
                    </a:solidFill>
                    <a:latin typeface="Arial" charset="0"/>
                  </a:defRPr>
                </a:lvl4pPr>
                <a:lvl5pPr marL="2057400" indent="-228600" eaLnBrk="0" hangingPunct="0">
                  <a:spcBef>
                    <a:spcPct val="20000"/>
                  </a:spcBef>
                  <a:buChar char="»"/>
                  <a:tabLst>
                    <a:tab pos="685800" algn="l"/>
                  </a:tabLst>
                  <a:defRPr sz="2000">
                    <a:solidFill>
                      <a:schemeClr val="tx1"/>
                    </a:solidFill>
                    <a:latin typeface="Arial" charset="0"/>
                  </a:defRPr>
                </a:lvl5pPr>
                <a:lvl6pPr marL="2514600" indent="-228600" eaLnBrk="0" fontAlgn="base" hangingPunct="0">
                  <a:spcBef>
                    <a:spcPct val="20000"/>
                  </a:spcBef>
                  <a:spcAft>
                    <a:spcPct val="0"/>
                  </a:spcAft>
                  <a:buChar char="»"/>
                  <a:tabLst>
                    <a:tab pos="685800" algn="l"/>
                  </a:tabLst>
                  <a:defRPr sz="2000">
                    <a:solidFill>
                      <a:schemeClr val="tx1"/>
                    </a:solidFill>
                    <a:latin typeface="Arial" charset="0"/>
                  </a:defRPr>
                </a:lvl6pPr>
                <a:lvl7pPr marL="2971800" indent="-228600" eaLnBrk="0" fontAlgn="base" hangingPunct="0">
                  <a:spcBef>
                    <a:spcPct val="20000"/>
                  </a:spcBef>
                  <a:spcAft>
                    <a:spcPct val="0"/>
                  </a:spcAft>
                  <a:buChar char="»"/>
                  <a:tabLst>
                    <a:tab pos="685800" algn="l"/>
                  </a:tabLst>
                  <a:defRPr sz="2000">
                    <a:solidFill>
                      <a:schemeClr val="tx1"/>
                    </a:solidFill>
                    <a:latin typeface="Arial" charset="0"/>
                  </a:defRPr>
                </a:lvl7pPr>
                <a:lvl8pPr marL="3429000" indent="-228600" eaLnBrk="0" fontAlgn="base" hangingPunct="0">
                  <a:spcBef>
                    <a:spcPct val="20000"/>
                  </a:spcBef>
                  <a:spcAft>
                    <a:spcPct val="0"/>
                  </a:spcAft>
                  <a:buChar char="»"/>
                  <a:tabLst>
                    <a:tab pos="685800" algn="l"/>
                  </a:tabLst>
                  <a:defRPr sz="2000">
                    <a:solidFill>
                      <a:schemeClr val="tx1"/>
                    </a:solidFill>
                    <a:latin typeface="Arial" charset="0"/>
                  </a:defRPr>
                </a:lvl8pPr>
                <a:lvl9pPr marL="3886200" indent="-228600" eaLnBrk="0" fontAlgn="base" hangingPunct="0">
                  <a:spcBef>
                    <a:spcPct val="20000"/>
                  </a:spcBef>
                  <a:spcAft>
                    <a:spcPct val="0"/>
                  </a:spcAft>
                  <a:buChar char="»"/>
                  <a:tabLst>
                    <a:tab pos="685800" algn="l"/>
                  </a:tabLst>
                  <a:defRPr sz="2000">
                    <a:solidFill>
                      <a:schemeClr val="tx1"/>
                    </a:solidFill>
                    <a:latin typeface="Arial" charset="0"/>
                  </a:defRPr>
                </a:lvl9pPr>
              </a:lstStyle>
              <a:p>
                <a:pPr eaLnBrk="1" hangingPunct="1">
                  <a:spcBef>
                    <a:spcPct val="0"/>
                  </a:spcBef>
                  <a:buClr>
                    <a:srgbClr val="FF0000"/>
                  </a:buClr>
                  <a:buFont typeface="Symbol" pitchFamily="18" charset="2"/>
                  <a:buChar char="·"/>
                </a:pPr>
                <a:r>
                  <a:rPr lang="en-GB" altLang="en-US" sz="2700" dirty="0">
                    <a:latin typeface="+mn-lt"/>
                  </a:rPr>
                  <a:t>Early years / transition to P1 (</a:t>
                </a:r>
                <a:r>
                  <a:rPr lang="en-GB" altLang="en-US" sz="2700" dirty="0" smtClean="0">
                    <a:latin typeface="+mn-lt"/>
                  </a:rPr>
                  <a:t>Rainbow </a:t>
                </a:r>
                <a:r>
                  <a:rPr lang="en-GB" altLang="en-US" sz="2700" dirty="0">
                    <a:latin typeface="+mn-lt"/>
                  </a:rPr>
                  <a:t>Fish to the </a:t>
                </a:r>
                <a:r>
                  <a:rPr lang="en-GB" altLang="en-US" sz="2700" dirty="0" smtClean="0">
                    <a:latin typeface="+mn-lt"/>
                  </a:rPr>
                  <a:t>Rescue)</a:t>
                </a:r>
                <a:endParaRPr lang="en-GB" altLang="en-US" sz="2700" dirty="0">
                  <a:latin typeface="+mn-lt"/>
                </a:endParaRPr>
              </a:p>
            </p:txBody>
          </p:sp>
          <p:sp>
            <p:nvSpPr>
              <p:cNvPr id="6159" name="Rectangle 15"/>
              <p:cNvSpPr>
                <a:spLocks noChangeArrowheads="1"/>
              </p:cNvSpPr>
              <p:nvPr/>
            </p:nvSpPr>
            <p:spPr bwMode="auto">
              <a:xfrm>
                <a:off x="900113" y="3431485"/>
                <a:ext cx="242464" cy="5077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spcBef>
                    <a:spcPct val="20000"/>
                  </a:spcBef>
                  <a:buChar char="•"/>
                  <a:tabLst>
                    <a:tab pos="685800" algn="l"/>
                  </a:tabLst>
                  <a:defRPr sz="3200">
                    <a:solidFill>
                      <a:schemeClr val="tx1"/>
                    </a:solidFill>
                    <a:latin typeface="Arial" charset="0"/>
                  </a:defRPr>
                </a:lvl1pPr>
                <a:lvl2pPr marL="742950" indent="-285750" eaLnBrk="0" hangingPunct="0">
                  <a:spcBef>
                    <a:spcPct val="20000"/>
                  </a:spcBef>
                  <a:buChar char="–"/>
                  <a:tabLst>
                    <a:tab pos="685800" algn="l"/>
                  </a:tabLst>
                  <a:defRPr sz="2800">
                    <a:solidFill>
                      <a:schemeClr val="tx1"/>
                    </a:solidFill>
                    <a:latin typeface="Arial" charset="0"/>
                  </a:defRPr>
                </a:lvl2pPr>
                <a:lvl3pPr marL="1143000" indent="-228600" eaLnBrk="0" hangingPunct="0">
                  <a:spcBef>
                    <a:spcPct val="20000"/>
                  </a:spcBef>
                  <a:buChar char="•"/>
                  <a:tabLst>
                    <a:tab pos="685800" algn="l"/>
                  </a:tabLst>
                  <a:defRPr sz="2400">
                    <a:solidFill>
                      <a:schemeClr val="tx1"/>
                    </a:solidFill>
                    <a:latin typeface="Arial" charset="0"/>
                  </a:defRPr>
                </a:lvl3pPr>
                <a:lvl4pPr marL="1600200" indent="-228600" eaLnBrk="0" hangingPunct="0">
                  <a:spcBef>
                    <a:spcPct val="20000"/>
                  </a:spcBef>
                  <a:buChar char="–"/>
                  <a:tabLst>
                    <a:tab pos="685800" algn="l"/>
                  </a:tabLst>
                  <a:defRPr sz="2000">
                    <a:solidFill>
                      <a:schemeClr val="tx1"/>
                    </a:solidFill>
                    <a:latin typeface="Arial" charset="0"/>
                  </a:defRPr>
                </a:lvl4pPr>
                <a:lvl5pPr marL="2057400" indent="-228600" eaLnBrk="0" hangingPunct="0">
                  <a:spcBef>
                    <a:spcPct val="20000"/>
                  </a:spcBef>
                  <a:buChar char="»"/>
                  <a:tabLst>
                    <a:tab pos="685800" algn="l"/>
                  </a:tabLst>
                  <a:defRPr sz="2000">
                    <a:solidFill>
                      <a:schemeClr val="tx1"/>
                    </a:solidFill>
                    <a:latin typeface="Arial" charset="0"/>
                  </a:defRPr>
                </a:lvl5pPr>
                <a:lvl6pPr marL="2514600" indent="-228600" eaLnBrk="0" fontAlgn="base" hangingPunct="0">
                  <a:spcBef>
                    <a:spcPct val="20000"/>
                  </a:spcBef>
                  <a:spcAft>
                    <a:spcPct val="0"/>
                  </a:spcAft>
                  <a:buChar char="»"/>
                  <a:tabLst>
                    <a:tab pos="685800" algn="l"/>
                  </a:tabLst>
                  <a:defRPr sz="2000">
                    <a:solidFill>
                      <a:schemeClr val="tx1"/>
                    </a:solidFill>
                    <a:latin typeface="Arial" charset="0"/>
                  </a:defRPr>
                </a:lvl6pPr>
                <a:lvl7pPr marL="2971800" indent="-228600" eaLnBrk="0" fontAlgn="base" hangingPunct="0">
                  <a:spcBef>
                    <a:spcPct val="20000"/>
                  </a:spcBef>
                  <a:spcAft>
                    <a:spcPct val="0"/>
                  </a:spcAft>
                  <a:buChar char="»"/>
                  <a:tabLst>
                    <a:tab pos="685800" algn="l"/>
                  </a:tabLst>
                  <a:defRPr sz="2000">
                    <a:solidFill>
                      <a:schemeClr val="tx1"/>
                    </a:solidFill>
                    <a:latin typeface="Arial" charset="0"/>
                  </a:defRPr>
                </a:lvl7pPr>
                <a:lvl8pPr marL="3429000" indent="-228600" eaLnBrk="0" fontAlgn="base" hangingPunct="0">
                  <a:spcBef>
                    <a:spcPct val="20000"/>
                  </a:spcBef>
                  <a:spcAft>
                    <a:spcPct val="0"/>
                  </a:spcAft>
                  <a:buChar char="»"/>
                  <a:tabLst>
                    <a:tab pos="685800" algn="l"/>
                  </a:tabLst>
                  <a:defRPr sz="2000">
                    <a:solidFill>
                      <a:schemeClr val="tx1"/>
                    </a:solidFill>
                    <a:latin typeface="Arial" charset="0"/>
                  </a:defRPr>
                </a:lvl8pPr>
                <a:lvl9pPr marL="3886200" indent="-228600" eaLnBrk="0" fontAlgn="base" hangingPunct="0">
                  <a:spcBef>
                    <a:spcPct val="20000"/>
                  </a:spcBef>
                  <a:spcAft>
                    <a:spcPct val="0"/>
                  </a:spcAft>
                  <a:buChar char="»"/>
                  <a:tabLst>
                    <a:tab pos="685800" algn="l"/>
                  </a:tabLst>
                  <a:defRPr sz="2000">
                    <a:solidFill>
                      <a:schemeClr val="tx1"/>
                    </a:solidFill>
                    <a:latin typeface="Arial" charset="0"/>
                  </a:defRPr>
                </a:lvl9pPr>
              </a:lstStyle>
              <a:p>
                <a:pPr eaLnBrk="1" hangingPunct="1">
                  <a:spcBef>
                    <a:spcPct val="0"/>
                  </a:spcBef>
                  <a:buClr>
                    <a:srgbClr val="FF0000"/>
                  </a:buClr>
                  <a:buNone/>
                </a:pPr>
                <a:endParaRPr lang="en-GB" altLang="en-US" sz="2700" dirty="0">
                  <a:latin typeface="+mn-lt"/>
                </a:endParaRPr>
              </a:p>
            </p:txBody>
          </p:sp>
          <p:sp>
            <p:nvSpPr>
              <p:cNvPr id="6160" name="Rectangle 16"/>
              <p:cNvSpPr>
                <a:spLocks noChangeArrowheads="1"/>
              </p:cNvSpPr>
              <p:nvPr/>
            </p:nvSpPr>
            <p:spPr bwMode="auto">
              <a:xfrm>
                <a:off x="900113" y="3790261"/>
                <a:ext cx="10231167" cy="5077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spcBef>
                    <a:spcPct val="20000"/>
                  </a:spcBef>
                  <a:buChar char="•"/>
                  <a:tabLst>
                    <a:tab pos="685800" algn="l"/>
                  </a:tabLst>
                  <a:defRPr sz="3200">
                    <a:solidFill>
                      <a:schemeClr val="tx1"/>
                    </a:solidFill>
                    <a:latin typeface="Arial" charset="0"/>
                  </a:defRPr>
                </a:lvl1pPr>
                <a:lvl2pPr marL="742950" indent="-285750" eaLnBrk="0" hangingPunct="0">
                  <a:spcBef>
                    <a:spcPct val="20000"/>
                  </a:spcBef>
                  <a:buChar char="–"/>
                  <a:tabLst>
                    <a:tab pos="685800" algn="l"/>
                  </a:tabLst>
                  <a:defRPr sz="2800">
                    <a:solidFill>
                      <a:schemeClr val="tx1"/>
                    </a:solidFill>
                    <a:latin typeface="Arial" charset="0"/>
                  </a:defRPr>
                </a:lvl2pPr>
                <a:lvl3pPr marL="1143000" indent="-228600" eaLnBrk="0" hangingPunct="0">
                  <a:spcBef>
                    <a:spcPct val="20000"/>
                  </a:spcBef>
                  <a:buChar char="•"/>
                  <a:tabLst>
                    <a:tab pos="685800" algn="l"/>
                  </a:tabLst>
                  <a:defRPr sz="2400">
                    <a:solidFill>
                      <a:schemeClr val="tx1"/>
                    </a:solidFill>
                    <a:latin typeface="Arial" charset="0"/>
                  </a:defRPr>
                </a:lvl3pPr>
                <a:lvl4pPr marL="1600200" indent="-228600" eaLnBrk="0" hangingPunct="0">
                  <a:spcBef>
                    <a:spcPct val="20000"/>
                  </a:spcBef>
                  <a:buChar char="–"/>
                  <a:tabLst>
                    <a:tab pos="685800" algn="l"/>
                  </a:tabLst>
                  <a:defRPr sz="2000">
                    <a:solidFill>
                      <a:schemeClr val="tx1"/>
                    </a:solidFill>
                    <a:latin typeface="Arial" charset="0"/>
                  </a:defRPr>
                </a:lvl4pPr>
                <a:lvl5pPr marL="2057400" indent="-228600" eaLnBrk="0" hangingPunct="0">
                  <a:spcBef>
                    <a:spcPct val="20000"/>
                  </a:spcBef>
                  <a:buChar char="»"/>
                  <a:tabLst>
                    <a:tab pos="685800" algn="l"/>
                  </a:tabLst>
                  <a:defRPr sz="2000">
                    <a:solidFill>
                      <a:schemeClr val="tx1"/>
                    </a:solidFill>
                    <a:latin typeface="Arial" charset="0"/>
                  </a:defRPr>
                </a:lvl5pPr>
                <a:lvl6pPr marL="2514600" indent="-228600" eaLnBrk="0" fontAlgn="base" hangingPunct="0">
                  <a:spcBef>
                    <a:spcPct val="20000"/>
                  </a:spcBef>
                  <a:spcAft>
                    <a:spcPct val="0"/>
                  </a:spcAft>
                  <a:buChar char="»"/>
                  <a:tabLst>
                    <a:tab pos="685800" algn="l"/>
                  </a:tabLst>
                  <a:defRPr sz="2000">
                    <a:solidFill>
                      <a:schemeClr val="tx1"/>
                    </a:solidFill>
                    <a:latin typeface="Arial" charset="0"/>
                  </a:defRPr>
                </a:lvl6pPr>
                <a:lvl7pPr marL="2971800" indent="-228600" eaLnBrk="0" fontAlgn="base" hangingPunct="0">
                  <a:spcBef>
                    <a:spcPct val="20000"/>
                  </a:spcBef>
                  <a:spcAft>
                    <a:spcPct val="0"/>
                  </a:spcAft>
                  <a:buChar char="»"/>
                  <a:tabLst>
                    <a:tab pos="685800" algn="l"/>
                  </a:tabLst>
                  <a:defRPr sz="2000">
                    <a:solidFill>
                      <a:schemeClr val="tx1"/>
                    </a:solidFill>
                    <a:latin typeface="Arial" charset="0"/>
                  </a:defRPr>
                </a:lvl7pPr>
                <a:lvl8pPr marL="3429000" indent="-228600" eaLnBrk="0" fontAlgn="base" hangingPunct="0">
                  <a:spcBef>
                    <a:spcPct val="20000"/>
                  </a:spcBef>
                  <a:spcAft>
                    <a:spcPct val="0"/>
                  </a:spcAft>
                  <a:buChar char="»"/>
                  <a:tabLst>
                    <a:tab pos="685800" algn="l"/>
                  </a:tabLst>
                  <a:defRPr sz="2000">
                    <a:solidFill>
                      <a:schemeClr val="tx1"/>
                    </a:solidFill>
                    <a:latin typeface="Arial" charset="0"/>
                  </a:defRPr>
                </a:lvl8pPr>
                <a:lvl9pPr marL="3886200" indent="-228600" eaLnBrk="0" fontAlgn="base" hangingPunct="0">
                  <a:spcBef>
                    <a:spcPct val="20000"/>
                  </a:spcBef>
                  <a:spcAft>
                    <a:spcPct val="0"/>
                  </a:spcAft>
                  <a:buChar char="»"/>
                  <a:tabLst>
                    <a:tab pos="685800" algn="l"/>
                  </a:tabLst>
                  <a:defRPr sz="2000">
                    <a:solidFill>
                      <a:schemeClr val="tx1"/>
                    </a:solidFill>
                    <a:latin typeface="Arial" charset="0"/>
                  </a:defRPr>
                </a:lvl9pPr>
              </a:lstStyle>
              <a:p>
                <a:pPr eaLnBrk="1" hangingPunct="1">
                  <a:spcBef>
                    <a:spcPct val="0"/>
                  </a:spcBef>
                  <a:buClr>
                    <a:srgbClr val="FF0000"/>
                  </a:buClr>
                  <a:buFont typeface="Symbol" pitchFamily="18" charset="2"/>
                  <a:buChar char="·"/>
                </a:pPr>
                <a:r>
                  <a:rPr lang="en-GB" altLang="en-US" sz="2700" dirty="0">
                    <a:latin typeface="+mn-lt"/>
                  </a:rPr>
                  <a:t>P7 – </a:t>
                </a:r>
                <a:r>
                  <a:rPr lang="en-GB" altLang="en-US" sz="2700" dirty="0" smtClean="0">
                    <a:latin typeface="+mn-lt"/>
                  </a:rPr>
                  <a:t>Communities United? Divided </a:t>
                </a:r>
                <a:r>
                  <a:rPr lang="en-GB" altLang="en-US" sz="2700" dirty="0">
                    <a:latin typeface="+mn-lt"/>
                  </a:rPr>
                  <a:t>City </a:t>
                </a:r>
                <a:r>
                  <a:rPr lang="en-GB" altLang="en-US" sz="2700" dirty="0" smtClean="0">
                    <a:latin typeface="+mn-lt"/>
                  </a:rPr>
                  <a:t>&amp; Workshops</a:t>
                </a:r>
                <a:endParaRPr lang="en-GB" altLang="en-US" sz="2700" dirty="0">
                  <a:latin typeface="+mn-lt"/>
                </a:endParaRPr>
              </a:p>
            </p:txBody>
          </p:sp>
          <p:sp>
            <p:nvSpPr>
              <p:cNvPr id="6161" name="Rectangle 17"/>
              <p:cNvSpPr>
                <a:spLocks noChangeArrowheads="1"/>
              </p:cNvSpPr>
              <p:nvPr/>
            </p:nvSpPr>
            <p:spPr bwMode="auto">
              <a:xfrm>
                <a:off x="900113" y="4137224"/>
                <a:ext cx="4780587" cy="5345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spcBef>
                    <a:spcPct val="20000"/>
                  </a:spcBef>
                  <a:buChar char="•"/>
                  <a:tabLst>
                    <a:tab pos="685800" algn="l"/>
                  </a:tabLst>
                  <a:defRPr sz="3200">
                    <a:solidFill>
                      <a:schemeClr val="tx1"/>
                    </a:solidFill>
                    <a:latin typeface="Arial" charset="0"/>
                  </a:defRPr>
                </a:lvl1pPr>
                <a:lvl2pPr marL="742950" indent="-285750" eaLnBrk="0" hangingPunct="0">
                  <a:spcBef>
                    <a:spcPct val="20000"/>
                  </a:spcBef>
                  <a:buChar char="–"/>
                  <a:tabLst>
                    <a:tab pos="685800" algn="l"/>
                  </a:tabLst>
                  <a:defRPr sz="2800">
                    <a:solidFill>
                      <a:schemeClr val="tx1"/>
                    </a:solidFill>
                    <a:latin typeface="Arial" charset="0"/>
                  </a:defRPr>
                </a:lvl2pPr>
                <a:lvl3pPr marL="1143000" indent="-228600" eaLnBrk="0" hangingPunct="0">
                  <a:spcBef>
                    <a:spcPct val="20000"/>
                  </a:spcBef>
                  <a:buChar char="•"/>
                  <a:tabLst>
                    <a:tab pos="685800" algn="l"/>
                  </a:tabLst>
                  <a:defRPr sz="2400">
                    <a:solidFill>
                      <a:schemeClr val="tx1"/>
                    </a:solidFill>
                    <a:latin typeface="Arial" charset="0"/>
                  </a:defRPr>
                </a:lvl3pPr>
                <a:lvl4pPr marL="1600200" indent="-228600" eaLnBrk="0" hangingPunct="0">
                  <a:spcBef>
                    <a:spcPct val="20000"/>
                  </a:spcBef>
                  <a:buChar char="–"/>
                  <a:tabLst>
                    <a:tab pos="685800" algn="l"/>
                  </a:tabLst>
                  <a:defRPr sz="2000">
                    <a:solidFill>
                      <a:schemeClr val="tx1"/>
                    </a:solidFill>
                    <a:latin typeface="Arial" charset="0"/>
                  </a:defRPr>
                </a:lvl4pPr>
                <a:lvl5pPr marL="2057400" indent="-228600" eaLnBrk="0" hangingPunct="0">
                  <a:spcBef>
                    <a:spcPct val="20000"/>
                  </a:spcBef>
                  <a:buChar char="»"/>
                  <a:tabLst>
                    <a:tab pos="685800" algn="l"/>
                  </a:tabLst>
                  <a:defRPr sz="2000">
                    <a:solidFill>
                      <a:schemeClr val="tx1"/>
                    </a:solidFill>
                    <a:latin typeface="Arial" charset="0"/>
                  </a:defRPr>
                </a:lvl5pPr>
                <a:lvl6pPr marL="2514600" indent="-228600" eaLnBrk="0" fontAlgn="base" hangingPunct="0">
                  <a:spcBef>
                    <a:spcPct val="20000"/>
                  </a:spcBef>
                  <a:spcAft>
                    <a:spcPct val="0"/>
                  </a:spcAft>
                  <a:buChar char="»"/>
                  <a:tabLst>
                    <a:tab pos="685800" algn="l"/>
                  </a:tabLst>
                  <a:defRPr sz="2000">
                    <a:solidFill>
                      <a:schemeClr val="tx1"/>
                    </a:solidFill>
                    <a:latin typeface="Arial" charset="0"/>
                  </a:defRPr>
                </a:lvl6pPr>
                <a:lvl7pPr marL="2971800" indent="-228600" eaLnBrk="0" fontAlgn="base" hangingPunct="0">
                  <a:spcBef>
                    <a:spcPct val="20000"/>
                  </a:spcBef>
                  <a:spcAft>
                    <a:spcPct val="0"/>
                  </a:spcAft>
                  <a:buChar char="»"/>
                  <a:tabLst>
                    <a:tab pos="685800" algn="l"/>
                  </a:tabLst>
                  <a:defRPr sz="2000">
                    <a:solidFill>
                      <a:schemeClr val="tx1"/>
                    </a:solidFill>
                    <a:latin typeface="Arial" charset="0"/>
                  </a:defRPr>
                </a:lvl7pPr>
                <a:lvl8pPr marL="3429000" indent="-228600" eaLnBrk="0" fontAlgn="base" hangingPunct="0">
                  <a:spcBef>
                    <a:spcPct val="20000"/>
                  </a:spcBef>
                  <a:spcAft>
                    <a:spcPct val="0"/>
                  </a:spcAft>
                  <a:buChar char="»"/>
                  <a:tabLst>
                    <a:tab pos="685800" algn="l"/>
                  </a:tabLst>
                  <a:defRPr sz="2000">
                    <a:solidFill>
                      <a:schemeClr val="tx1"/>
                    </a:solidFill>
                    <a:latin typeface="Arial" charset="0"/>
                  </a:defRPr>
                </a:lvl8pPr>
                <a:lvl9pPr marL="3886200" indent="-228600" eaLnBrk="0" fontAlgn="base" hangingPunct="0">
                  <a:spcBef>
                    <a:spcPct val="20000"/>
                  </a:spcBef>
                  <a:spcAft>
                    <a:spcPct val="0"/>
                  </a:spcAft>
                  <a:buChar char="»"/>
                  <a:tabLst>
                    <a:tab pos="685800" algn="l"/>
                  </a:tabLst>
                  <a:defRPr sz="2000">
                    <a:solidFill>
                      <a:schemeClr val="tx1"/>
                    </a:solidFill>
                    <a:latin typeface="Arial" charset="0"/>
                  </a:defRPr>
                </a:lvl9pPr>
              </a:lstStyle>
              <a:p>
                <a:pPr eaLnBrk="1" hangingPunct="1">
                  <a:spcBef>
                    <a:spcPct val="0"/>
                  </a:spcBef>
                  <a:buClr>
                    <a:srgbClr val="FF0000"/>
                  </a:buClr>
                  <a:buFont typeface="Symbol" pitchFamily="18" charset="2"/>
                  <a:buChar char="·"/>
                </a:pPr>
                <a:r>
                  <a:rPr lang="en-GB" altLang="en-US" sz="2700" dirty="0">
                    <a:latin typeface="+mn-lt"/>
                  </a:rPr>
                  <a:t>S2/S3 – Scarfed for Life </a:t>
                </a:r>
              </a:p>
            </p:txBody>
          </p:sp>
          <p:sp>
            <p:nvSpPr>
              <p:cNvPr id="6162" name="Rectangle 18"/>
              <p:cNvSpPr>
                <a:spLocks noChangeArrowheads="1"/>
              </p:cNvSpPr>
              <p:nvPr/>
            </p:nvSpPr>
            <p:spPr bwMode="auto">
              <a:xfrm>
                <a:off x="900113" y="4497585"/>
                <a:ext cx="10036842" cy="5345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spcBef>
                    <a:spcPct val="20000"/>
                  </a:spcBef>
                  <a:buChar char="•"/>
                  <a:tabLst>
                    <a:tab pos="685800" algn="l"/>
                  </a:tabLst>
                  <a:defRPr sz="3200">
                    <a:solidFill>
                      <a:schemeClr val="tx1"/>
                    </a:solidFill>
                    <a:latin typeface="Arial" charset="0"/>
                  </a:defRPr>
                </a:lvl1pPr>
                <a:lvl2pPr marL="742950" indent="-285750" eaLnBrk="0" hangingPunct="0">
                  <a:spcBef>
                    <a:spcPct val="20000"/>
                  </a:spcBef>
                  <a:buChar char="–"/>
                  <a:tabLst>
                    <a:tab pos="685800" algn="l"/>
                  </a:tabLst>
                  <a:defRPr sz="2800">
                    <a:solidFill>
                      <a:schemeClr val="tx1"/>
                    </a:solidFill>
                    <a:latin typeface="Arial" charset="0"/>
                  </a:defRPr>
                </a:lvl2pPr>
                <a:lvl3pPr marL="1143000" indent="-228600" eaLnBrk="0" hangingPunct="0">
                  <a:spcBef>
                    <a:spcPct val="20000"/>
                  </a:spcBef>
                  <a:buChar char="•"/>
                  <a:tabLst>
                    <a:tab pos="685800" algn="l"/>
                  </a:tabLst>
                  <a:defRPr sz="2400">
                    <a:solidFill>
                      <a:schemeClr val="tx1"/>
                    </a:solidFill>
                    <a:latin typeface="Arial" charset="0"/>
                  </a:defRPr>
                </a:lvl3pPr>
                <a:lvl4pPr marL="1600200" indent="-228600" eaLnBrk="0" hangingPunct="0">
                  <a:spcBef>
                    <a:spcPct val="20000"/>
                  </a:spcBef>
                  <a:buChar char="–"/>
                  <a:tabLst>
                    <a:tab pos="685800" algn="l"/>
                  </a:tabLst>
                  <a:defRPr sz="2000">
                    <a:solidFill>
                      <a:schemeClr val="tx1"/>
                    </a:solidFill>
                    <a:latin typeface="Arial" charset="0"/>
                  </a:defRPr>
                </a:lvl4pPr>
                <a:lvl5pPr marL="2057400" indent="-228600" eaLnBrk="0" hangingPunct="0">
                  <a:spcBef>
                    <a:spcPct val="20000"/>
                  </a:spcBef>
                  <a:buChar char="»"/>
                  <a:tabLst>
                    <a:tab pos="685800" algn="l"/>
                  </a:tabLst>
                  <a:defRPr sz="2000">
                    <a:solidFill>
                      <a:schemeClr val="tx1"/>
                    </a:solidFill>
                    <a:latin typeface="Arial" charset="0"/>
                  </a:defRPr>
                </a:lvl5pPr>
                <a:lvl6pPr marL="2514600" indent="-228600" eaLnBrk="0" fontAlgn="base" hangingPunct="0">
                  <a:spcBef>
                    <a:spcPct val="20000"/>
                  </a:spcBef>
                  <a:spcAft>
                    <a:spcPct val="0"/>
                  </a:spcAft>
                  <a:buChar char="»"/>
                  <a:tabLst>
                    <a:tab pos="685800" algn="l"/>
                  </a:tabLst>
                  <a:defRPr sz="2000">
                    <a:solidFill>
                      <a:schemeClr val="tx1"/>
                    </a:solidFill>
                    <a:latin typeface="Arial" charset="0"/>
                  </a:defRPr>
                </a:lvl6pPr>
                <a:lvl7pPr marL="2971800" indent="-228600" eaLnBrk="0" fontAlgn="base" hangingPunct="0">
                  <a:spcBef>
                    <a:spcPct val="20000"/>
                  </a:spcBef>
                  <a:spcAft>
                    <a:spcPct val="0"/>
                  </a:spcAft>
                  <a:buChar char="»"/>
                  <a:tabLst>
                    <a:tab pos="685800" algn="l"/>
                  </a:tabLst>
                  <a:defRPr sz="2000">
                    <a:solidFill>
                      <a:schemeClr val="tx1"/>
                    </a:solidFill>
                    <a:latin typeface="Arial" charset="0"/>
                  </a:defRPr>
                </a:lvl7pPr>
                <a:lvl8pPr marL="3429000" indent="-228600" eaLnBrk="0" fontAlgn="base" hangingPunct="0">
                  <a:spcBef>
                    <a:spcPct val="20000"/>
                  </a:spcBef>
                  <a:spcAft>
                    <a:spcPct val="0"/>
                  </a:spcAft>
                  <a:buChar char="»"/>
                  <a:tabLst>
                    <a:tab pos="685800" algn="l"/>
                  </a:tabLst>
                  <a:defRPr sz="2000">
                    <a:solidFill>
                      <a:schemeClr val="tx1"/>
                    </a:solidFill>
                    <a:latin typeface="Arial" charset="0"/>
                  </a:defRPr>
                </a:lvl8pPr>
                <a:lvl9pPr marL="3886200" indent="-228600" eaLnBrk="0" fontAlgn="base" hangingPunct="0">
                  <a:spcBef>
                    <a:spcPct val="20000"/>
                  </a:spcBef>
                  <a:spcAft>
                    <a:spcPct val="0"/>
                  </a:spcAft>
                  <a:buChar char="»"/>
                  <a:tabLst>
                    <a:tab pos="685800" algn="l"/>
                  </a:tabLst>
                  <a:defRPr sz="2000">
                    <a:solidFill>
                      <a:schemeClr val="tx1"/>
                    </a:solidFill>
                    <a:latin typeface="Arial" charset="0"/>
                  </a:defRPr>
                </a:lvl9pPr>
              </a:lstStyle>
              <a:p>
                <a:pPr eaLnBrk="1" hangingPunct="1">
                  <a:spcBef>
                    <a:spcPct val="0"/>
                  </a:spcBef>
                  <a:buClr>
                    <a:srgbClr val="FF0000"/>
                  </a:buClr>
                  <a:buFont typeface="Symbol" pitchFamily="18" charset="2"/>
                  <a:buChar char="·"/>
                </a:pPr>
                <a:r>
                  <a:rPr lang="en-GB" altLang="en-US" sz="2700" dirty="0">
                    <a:latin typeface="+mn-lt"/>
                  </a:rPr>
                  <a:t>S5/S6 – </a:t>
                </a:r>
                <a:r>
                  <a:rPr lang="en-GB" altLang="en-US" sz="2700" dirty="0" smtClean="0">
                    <a:latin typeface="+mn-lt"/>
                  </a:rPr>
                  <a:t>Employment, Social Media &amp; Sectarianism</a:t>
                </a:r>
                <a:endParaRPr lang="en-GB" altLang="en-US" sz="2700" dirty="0">
                  <a:latin typeface="+mn-lt"/>
                </a:endParaRPr>
              </a:p>
            </p:txBody>
          </p:sp>
          <p:sp>
            <p:nvSpPr>
              <p:cNvPr id="6163" name="Rectangle 19"/>
              <p:cNvSpPr>
                <a:spLocks noChangeArrowheads="1"/>
              </p:cNvSpPr>
              <p:nvPr/>
            </p:nvSpPr>
            <p:spPr bwMode="auto">
              <a:xfrm>
                <a:off x="900113" y="4940578"/>
                <a:ext cx="290464"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spcBef>
                    <a:spcPct val="20000"/>
                  </a:spcBef>
                  <a:buChar char="•"/>
                  <a:tabLst>
                    <a:tab pos="685800" algn="l"/>
                  </a:tabLst>
                  <a:defRPr sz="3200">
                    <a:solidFill>
                      <a:schemeClr val="tx1"/>
                    </a:solidFill>
                    <a:latin typeface="Arial" charset="0"/>
                  </a:defRPr>
                </a:lvl1pPr>
                <a:lvl2pPr marL="742950" indent="-285750" eaLnBrk="0" hangingPunct="0">
                  <a:spcBef>
                    <a:spcPct val="20000"/>
                  </a:spcBef>
                  <a:buChar char="–"/>
                  <a:tabLst>
                    <a:tab pos="685800" algn="l"/>
                  </a:tabLst>
                  <a:defRPr sz="2800">
                    <a:solidFill>
                      <a:schemeClr val="tx1"/>
                    </a:solidFill>
                    <a:latin typeface="Arial" charset="0"/>
                  </a:defRPr>
                </a:lvl2pPr>
                <a:lvl3pPr marL="1143000" indent="-228600" eaLnBrk="0" hangingPunct="0">
                  <a:spcBef>
                    <a:spcPct val="20000"/>
                  </a:spcBef>
                  <a:buChar char="•"/>
                  <a:tabLst>
                    <a:tab pos="685800" algn="l"/>
                  </a:tabLst>
                  <a:defRPr sz="2400">
                    <a:solidFill>
                      <a:schemeClr val="tx1"/>
                    </a:solidFill>
                    <a:latin typeface="Arial" charset="0"/>
                  </a:defRPr>
                </a:lvl3pPr>
                <a:lvl4pPr marL="1600200" indent="-228600" eaLnBrk="0" hangingPunct="0">
                  <a:spcBef>
                    <a:spcPct val="20000"/>
                  </a:spcBef>
                  <a:buChar char="–"/>
                  <a:tabLst>
                    <a:tab pos="685800" algn="l"/>
                  </a:tabLst>
                  <a:defRPr sz="2000">
                    <a:solidFill>
                      <a:schemeClr val="tx1"/>
                    </a:solidFill>
                    <a:latin typeface="Arial" charset="0"/>
                  </a:defRPr>
                </a:lvl4pPr>
                <a:lvl5pPr marL="2057400" indent="-228600" eaLnBrk="0" hangingPunct="0">
                  <a:spcBef>
                    <a:spcPct val="20000"/>
                  </a:spcBef>
                  <a:buChar char="»"/>
                  <a:tabLst>
                    <a:tab pos="685800" algn="l"/>
                  </a:tabLst>
                  <a:defRPr sz="2000">
                    <a:solidFill>
                      <a:schemeClr val="tx1"/>
                    </a:solidFill>
                    <a:latin typeface="Arial" charset="0"/>
                  </a:defRPr>
                </a:lvl5pPr>
                <a:lvl6pPr marL="2514600" indent="-228600" eaLnBrk="0" fontAlgn="base" hangingPunct="0">
                  <a:spcBef>
                    <a:spcPct val="20000"/>
                  </a:spcBef>
                  <a:spcAft>
                    <a:spcPct val="0"/>
                  </a:spcAft>
                  <a:buChar char="»"/>
                  <a:tabLst>
                    <a:tab pos="685800" algn="l"/>
                  </a:tabLst>
                  <a:defRPr sz="2000">
                    <a:solidFill>
                      <a:schemeClr val="tx1"/>
                    </a:solidFill>
                    <a:latin typeface="Arial" charset="0"/>
                  </a:defRPr>
                </a:lvl6pPr>
                <a:lvl7pPr marL="2971800" indent="-228600" eaLnBrk="0" fontAlgn="base" hangingPunct="0">
                  <a:spcBef>
                    <a:spcPct val="20000"/>
                  </a:spcBef>
                  <a:spcAft>
                    <a:spcPct val="0"/>
                  </a:spcAft>
                  <a:buChar char="»"/>
                  <a:tabLst>
                    <a:tab pos="685800" algn="l"/>
                  </a:tabLst>
                  <a:defRPr sz="2000">
                    <a:solidFill>
                      <a:schemeClr val="tx1"/>
                    </a:solidFill>
                    <a:latin typeface="Arial" charset="0"/>
                  </a:defRPr>
                </a:lvl7pPr>
                <a:lvl8pPr marL="3429000" indent="-228600" eaLnBrk="0" fontAlgn="base" hangingPunct="0">
                  <a:spcBef>
                    <a:spcPct val="20000"/>
                  </a:spcBef>
                  <a:spcAft>
                    <a:spcPct val="0"/>
                  </a:spcAft>
                  <a:buChar char="»"/>
                  <a:tabLst>
                    <a:tab pos="685800" algn="l"/>
                  </a:tabLst>
                  <a:defRPr sz="2000">
                    <a:solidFill>
                      <a:schemeClr val="tx1"/>
                    </a:solidFill>
                    <a:latin typeface="Arial" charset="0"/>
                  </a:defRPr>
                </a:lvl8pPr>
                <a:lvl9pPr marL="3886200" indent="-228600" eaLnBrk="0" fontAlgn="base" hangingPunct="0">
                  <a:spcBef>
                    <a:spcPct val="20000"/>
                  </a:spcBef>
                  <a:spcAft>
                    <a:spcPct val="0"/>
                  </a:spcAft>
                  <a:buChar char="»"/>
                  <a:tabLst>
                    <a:tab pos="685800" algn="l"/>
                  </a:tabLst>
                  <a:defRPr sz="2000">
                    <a:solidFill>
                      <a:schemeClr val="tx1"/>
                    </a:solidFill>
                    <a:latin typeface="Arial" charset="0"/>
                  </a:defRPr>
                </a:lvl9pPr>
              </a:lstStyle>
              <a:p>
                <a:pPr eaLnBrk="1" hangingPunct="1">
                  <a:spcBef>
                    <a:spcPct val="0"/>
                  </a:spcBef>
                  <a:buClr>
                    <a:srgbClr val="FF0000"/>
                  </a:buClr>
                  <a:buFont typeface="Symbol" pitchFamily="18" charset="2"/>
                  <a:buChar char="·"/>
                </a:pPr>
                <a:endParaRPr lang="en-GB" altLang="en-US" sz="1800"/>
              </a:p>
            </p:txBody>
          </p:sp>
        </p:grpSp>
      </p:grpSp>
      <p:sp>
        <p:nvSpPr>
          <p:cNvPr id="6153" name="TextBox 4"/>
          <p:cNvSpPr txBox="1">
            <a:spLocks noChangeArrowheads="1"/>
          </p:cNvSpPr>
          <p:nvPr/>
        </p:nvSpPr>
        <p:spPr bwMode="auto">
          <a:xfrm>
            <a:off x="323850" y="908050"/>
            <a:ext cx="79327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GB" altLang="en-US" sz="1800"/>
              <a:t> </a:t>
            </a:r>
          </a:p>
        </p:txBody>
      </p:sp>
    </p:spTree>
    <p:extLst>
      <p:ext uri="{BB962C8B-B14F-4D97-AF65-F5344CB8AC3E}">
        <p14:creationId xmlns:p14="http://schemas.microsoft.com/office/powerpoint/2010/main" val="138779871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0" name="Picture 9" descr="SOSLogo_highRes.png"/>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815955" y="5319714"/>
            <a:ext cx="1458515" cy="5738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531" name="Picture 22" descr="12mmMarkRGB.jpg"/>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385889" y="5103020"/>
            <a:ext cx="440531" cy="745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532" name="Picture 4" descr="dualSGstacked_Col_print (5)"/>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002067" y="5103020"/>
            <a:ext cx="783431" cy="783431"/>
          </a:xfrm>
          <a:prstGeom prst="rect">
            <a:avLst/>
          </a:prstGeom>
          <a:noFill/>
          <a:extLst>
            <a:ext uri="{909E8E84-426E-40DD-AFC4-6F175D3DCCD1}">
              <a14:hiddenFill xmlns:a14="http://schemas.microsoft.com/office/drawing/2010/main">
                <a:solidFill>
                  <a:srgbClr val="FFFFFF"/>
                </a:solidFill>
              </a14:hiddenFill>
            </a:ext>
          </a:extLst>
        </p:spPr>
      </p:pic>
      <p:sp>
        <p:nvSpPr>
          <p:cNvPr id="22533" name="Text Box 5"/>
          <p:cNvSpPr txBox="1">
            <a:spLocks noChangeArrowheads="1"/>
          </p:cNvSpPr>
          <p:nvPr/>
        </p:nvSpPr>
        <p:spPr bwMode="auto">
          <a:xfrm>
            <a:off x="2789635" y="944167"/>
            <a:ext cx="3249223"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GB" altLang="en-US" sz="2400">
                <a:solidFill>
                  <a:srgbClr val="FFFFFF"/>
                </a:solidFill>
              </a:rPr>
              <a:t>Sense Over Sectarianism</a:t>
            </a:r>
          </a:p>
        </p:txBody>
      </p:sp>
      <p:grpSp>
        <p:nvGrpSpPr>
          <p:cNvPr id="22534" name="Group 6"/>
          <p:cNvGrpSpPr>
            <a:grpSpLocks/>
          </p:cNvGrpSpPr>
          <p:nvPr/>
        </p:nvGrpSpPr>
        <p:grpSpPr bwMode="auto">
          <a:xfrm>
            <a:off x="1143000" y="857251"/>
            <a:ext cx="6858000" cy="789385"/>
            <a:chOff x="0" y="0"/>
            <a:chExt cx="5760" cy="663"/>
          </a:xfrm>
        </p:grpSpPr>
        <p:sp>
          <p:nvSpPr>
            <p:cNvPr id="22535" name="Rectangle 7"/>
            <p:cNvSpPr>
              <a:spLocks noChangeArrowheads="1"/>
            </p:cNvSpPr>
            <p:nvPr/>
          </p:nvSpPr>
          <p:spPr bwMode="auto">
            <a:xfrm>
              <a:off x="0" y="0"/>
              <a:ext cx="5760" cy="572"/>
            </a:xfrm>
            <a:prstGeom prst="rect">
              <a:avLst/>
            </a:prstGeom>
            <a:solidFill>
              <a:srgbClr val="FF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GB" sz="1350" b="1">
                <a:solidFill>
                  <a:srgbClr val="000000"/>
                </a:solidFill>
              </a:endParaRPr>
            </a:p>
          </p:txBody>
        </p:sp>
        <p:sp>
          <p:nvSpPr>
            <p:cNvPr id="22536" name="Text Box 8"/>
            <p:cNvSpPr txBox="1">
              <a:spLocks noChangeArrowheads="1"/>
            </p:cNvSpPr>
            <p:nvPr/>
          </p:nvSpPr>
          <p:spPr bwMode="auto">
            <a:xfrm>
              <a:off x="1383" y="73"/>
              <a:ext cx="2729" cy="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GB" altLang="en-US" sz="2400" dirty="0">
                  <a:solidFill>
                    <a:srgbClr val="FFFFFF"/>
                  </a:solidFill>
                </a:rPr>
                <a:t>Sense Over Sectarianism</a:t>
              </a:r>
            </a:p>
          </p:txBody>
        </p:sp>
        <p:sp>
          <p:nvSpPr>
            <p:cNvPr id="22537" name="Rectangle 9"/>
            <p:cNvSpPr>
              <a:spLocks noChangeArrowheads="1"/>
            </p:cNvSpPr>
            <p:nvPr/>
          </p:nvSpPr>
          <p:spPr bwMode="auto">
            <a:xfrm>
              <a:off x="0" y="618"/>
              <a:ext cx="5760" cy="45"/>
            </a:xfrm>
            <a:prstGeom prst="rect">
              <a:avLst/>
            </a:prstGeom>
            <a:solidFill>
              <a:srgbClr val="FF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GB" sz="1350" b="1">
                <a:solidFill>
                  <a:srgbClr val="000000"/>
                </a:solidFill>
              </a:endParaRPr>
            </a:p>
          </p:txBody>
        </p:sp>
      </p:grpSp>
      <p:sp>
        <p:nvSpPr>
          <p:cNvPr id="4" name="Title 3"/>
          <p:cNvSpPr>
            <a:spLocks noGrp="1"/>
          </p:cNvSpPr>
          <p:nvPr>
            <p:ph type="title"/>
          </p:nvPr>
        </p:nvSpPr>
        <p:spPr>
          <a:xfrm>
            <a:off x="430411" y="1759745"/>
            <a:ext cx="8256389" cy="719605"/>
          </a:xfrm>
        </p:spPr>
        <p:txBody>
          <a:bodyPr>
            <a:normAutofit fontScale="90000"/>
          </a:bodyPr>
          <a:lstStyle/>
          <a:p>
            <a:r>
              <a:rPr lang="en-GB" dirty="0" smtClean="0"/>
              <a:t>Targeting 5 Key Behaviours</a:t>
            </a:r>
            <a:endParaRPr lang="en-GB" dirty="0"/>
          </a:p>
        </p:txBody>
      </p:sp>
      <p:sp>
        <p:nvSpPr>
          <p:cNvPr id="5" name="Content Placeholder 4"/>
          <p:cNvSpPr>
            <a:spLocks noGrp="1"/>
          </p:cNvSpPr>
          <p:nvPr>
            <p:ph idx="1"/>
          </p:nvPr>
        </p:nvSpPr>
        <p:spPr>
          <a:xfrm>
            <a:off x="430411" y="2377938"/>
            <a:ext cx="8256389" cy="2667934"/>
          </a:xfrm>
        </p:spPr>
        <p:txBody>
          <a:bodyPr>
            <a:normAutofit fontScale="92500" lnSpcReduction="10000"/>
          </a:bodyPr>
          <a:lstStyle/>
          <a:p>
            <a:r>
              <a:rPr lang="en-GB" dirty="0" smtClean="0"/>
              <a:t>Prejudice</a:t>
            </a:r>
          </a:p>
          <a:p>
            <a:r>
              <a:rPr lang="en-GB" dirty="0" smtClean="0"/>
              <a:t>Discrimination</a:t>
            </a:r>
          </a:p>
          <a:p>
            <a:r>
              <a:rPr lang="en-GB" dirty="0" smtClean="0"/>
              <a:t>Bigotry</a:t>
            </a:r>
          </a:p>
          <a:p>
            <a:r>
              <a:rPr lang="en-GB" dirty="0" smtClean="0"/>
              <a:t>Hate Behaviour</a:t>
            </a:r>
          </a:p>
          <a:p>
            <a:r>
              <a:rPr lang="en-GB" dirty="0" smtClean="0"/>
              <a:t>Sectarianism</a:t>
            </a:r>
            <a:endParaRPr lang="en-GB" dirty="0"/>
          </a:p>
        </p:txBody>
      </p:sp>
    </p:spTree>
    <p:extLst>
      <p:ext uri="{BB962C8B-B14F-4D97-AF65-F5344CB8AC3E}">
        <p14:creationId xmlns:p14="http://schemas.microsoft.com/office/powerpoint/2010/main" val="9931696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7078" y="1124744"/>
            <a:ext cx="8229600" cy="936104"/>
          </a:xfrm>
        </p:spPr>
        <p:txBody>
          <a:bodyPr>
            <a:normAutofit/>
          </a:bodyPr>
          <a:lstStyle/>
          <a:p>
            <a:r>
              <a:rPr lang="en-GB" dirty="0" smtClean="0"/>
              <a:t>Social Theory</a:t>
            </a:r>
            <a:endParaRPr lang="en-GB" dirty="0"/>
          </a:p>
        </p:txBody>
      </p:sp>
      <p:sp>
        <p:nvSpPr>
          <p:cNvPr id="3" name="Content Placeholder 2"/>
          <p:cNvSpPr>
            <a:spLocks noGrp="1"/>
          </p:cNvSpPr>
          <p:nvPr>
            <p:ph idx="1"/>
          </p:nvPr>
        </p:nvSpPr>
        <p:spPr>
          <a:xfrm>
            <a:off x="477078" y="2204865"/>
            <a:ext cx="8229600" cy="3096344"/>
          </a:xfrm>
        </p:spPr>
        <p:txBody>
          <a:bodyPr>
            <a:normAutofit/>
          </a:bodyPr>
          <a:lstStyle/>
          <a:p>
            <a:endParaRPr lang="en-GB" dirty="0" smtClean="0"/>
          </a:p>
          <a:p>
            <a:pPr marL="0" indent="0" algn="ctr">
              <a:buNone/>
            </a:pPr>
            <a:r>
              <a:rPr lang="en-GB" sz="4000" dirty="0" smtClean="0"/>
              <a:t>The Seven </a:t>
            </a:r>
            <a:r>
              <a:rPr lang="en-GB" sz="4000" dirty="0"/>
              <a:t>S</a:t>
            </a:r>
            <a:r>
              <a:rPr lang="en-GB" sz="4000" dirty="0" smtClean="0"/>
              <a:t>econds of Prejudice?</a:t>
            </a:r>
            <a:endParaRPr lang="en-GB" sz="4000" dirty="0"/>
          </a:p>
        </p:txBody>
      </p:sp>
    </p:spTree>
    <p:extLst>
      <p:ext uri="{BB962C8B-B14F-4D97-AF65-F5344CB8AC3E}">
        <p14:creationId xmlns:p14="http://schemas.microsoft.com/office/powerpoint/2010/main" val="322988765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7078" y="1124744"/>
            <a:ext cx="8229600" cy="936104"/>
          </a:xfrm>
        </p:spPr>
        <p:txBody>
          <a:bodyPr>
            <a:normAutofit/>
          </a:bodyPr>
          <a:lstStyle/>
          <a:p>
            <a:r>
              <a:rPr lang="en-GB" dirty="0" smtClean="0"/>
              <a:t>Definition</a:t>
            </a:r>
            <a:endParaRPr lang="en-GB" dirty="0"/>
          </a:p>
        </p:txBody>
      </p:sp>
      <p:sp>
        <p:nvSpPr>
          <p:cNvPr id="3" name="Content Placeholder 2"/>
          <p:cNvSpPr>
            <a:spLocks noGrp="1"/>
          </p:cNvSpPr>
          <p:nvPr>
            <p:ph idx="1"/>
          </p:nvPr>
        </p:nvSpPr>
        <p:spPr>
          <a:xfrm>
            <a:off x="477078" y="2204865"/>
            <a:ext cx="8229600" cy="3096344"/>
          </a:xfrm>
        </p:spPr>
        <p:txBody>
          <a:bodyPr>
            <a:normAutofit/>
          </a:bodyPr>
          <a:lstStyle/>
          <a:p>
            <a:endParaRPr lang="en-GB" dirty="0" smtClean="0"/>
          </a:p>
          <a:p>
            <a:pPr marL="0" indent="0" algn="ctr">
              <a:buNone/>
            </a:pPr>
            <a:r>
              <a:rPr lang="en-GB" sz="4000" dirty="0" smtClean="0"/>
              <a:t>Work together to come up with a definition of </a:t>
            </a:r>
            <a:r>
              <a:rPr lang="en-GB" sz="4000" dirty="0" smtClean="0"/>
              <a:t>Prejudice?</a:t>
            </a:r>
            <a:endParaRPr lang="en-GB" sz="4000" dirty="0"/>
          </a:p>
        </p:txBody>
      </p:sp>
    </p:spTree>
    <p:extLst>
      <p:ext uri="{BB962C8B-B14F-4D97-AF65-F5344CB8AC3E}">
        <p14:creationId xmlns:p14="http://schemas.microsoft.com/office/powerpoint/2010/main" val="36003216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7078" y="1124744"/>
            <a:ext cx="8229600" cy="936104"/>
          </a:xfrm>
        </p:spPr>
        <p:txBody>
          <a:bodyPr>
            <a:normAutofit/>
          </a:bodyPr>
          <a:lstStyle/>
          <a:p>
            <a:r>
              <a:rPr lang="en-GB" dirty="0" smtClean="0"/>
              <a:t>Definition</a:t>
            </a:r>
            <a:endParaRPr lang="en-GB" dirty="0"/>
          </a:p>
        </p:txBody>
      </p:sp>
      <p:sp>
        <p:nvSpPr>
          <p:cNvPr id="3" name="Content Placeholder 2"/>
          <p:cNvSpPr>
            <a:spLocks noGrp="1"/>
          </p:cNvSpPr>
          <p:nvPr>
            <p:ph idx="1"/>
          </p:nvPr>
        </p:nvSpPr>
        <p:spPr>
          <a:xfrm>
            <a:off x="477078" y="2204865"/>
            <a:ext cx="8229600" cy="3096344"/>
          </a:xfrm>
        </p:spPr>
        <p:txBody>
          <a:bodyPr>
            <a:normAutofit/>
          </a:bodyPr>
          <a:lstStyle/>
          <a:p>
            <a:endParaRPr lang="en-GB" dirty="0" smtClean="0"/>
          </a:p>
          <a:p>
            <a:pPr marL="0" indent="0" algn="ctr">
              <a:buNone/>
            </a:pPr>
            <a:r>
              <a:rPr lang="en-GB" sz="4000" dirty="0" smtClean="0"/>
              <a:t>Prejudice: </a:t>
            </a:r>
            <a:r>
              <a:rPr lang="en-GB" sz="4000" dirty="0"/>
              <a:t>preconceived opinion that is not based on reason or actual experience</a:t>
            </a:r>
          </a:p>
          <a:p>
            <a:pPr marL="0" indent="0" algn="ctr">
              <a:buNone/>
            </a:pPr>
            <a:endParaRPr lang="en-GB" sz="4000" dirty="0"/>
          </a:p>
        </p:txBody>
      </p:sp>
    </p:spTree>
    <p:extLst>
      <p:ext uri="{BB962C8B-B14F-4D97-AF65-F5344CB8AC3E}">
        <p14:creationId xmlns:p14="http://schemas.microsoft.com/office/powerpoint/2010/main" val="240644579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7078" y="1124744"/>
            <a:ext cx="8229600" cy="936104"/>
          </a:xfrm>
        </p:spPr>
        <p:txBody>
          <a:bodyPr>
            <a:normAutofit/>
          </a:bodyPr>
          <a:lstStyle/>
          <a:p>
            <a:r>
              <a:rPr lang="en-GB" dirty="0" smtClean="0"/>
              <a:t>Examples</a:t>
            </a:r>
            <a:endParaRPr lang="en-GB" dirty="0"/>
          </a:p>
        </p:txBody>
      </p:sp>
      <p:sp>
        <p:nvSpPr>
          <p:cNvPr id="3" name="Content Placeholder 2"/>
          <p:cNvSpPr>
            <a:spLocks noGrp="1"/>
          </p:cNvSpPr>
          <p:nvPr>
            <p:ph idx="1"/>
          </p:nvPr>
        </p:nvSpPr>
        <p:spPr>
          <a:xfrm>
            <a:off x="477078" y="2204865"/>
            <a:ext cx="8229600" cy="3096344"/>
          </a:xfrm>
        </p:spPr>
        <p:txBody>
          <a:bodyPr>
            <a:normAutofit/>
          </a:bodyPr>
          <a:lstStyle/>
          <a:p>
            <a:endParaRPr lang="en-GB" dirty="0" smtClean="0"/>
          </a:p>
          <a:p>
            <a:pPr marL="0" indent="0" algn="ctr">
              <a:buNone/>
            </a:pPr>
            <a:r>
              <a:rPr lang="en-GB" sz="4000" dirty="0" smtClean="0"/>
              <a:t>Work together to come up some examples of </a:t>
            </a:r>
            <a:r>
              <a:rPr lang="en-GB" sz="4000" dirty="0" smtClean="0"/>
              <a:t>Prejudice?</a:t>
            </a:r>
            <a:endParaRPr lang="en-GB" sz="4000" dirty="0"/>
          </a:p>
        </p:txBody>
      </p:sp>
    </p:spTree>
    <p:extLst>
      <p:ext uri="{BB962C8B-B14F-4D97-AF65-F5344CB8AC3E}">
        <p14:creationId xmlns:p14="http://schemas.microsoft.com/office/powerpoint/2010/main" val="208083693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7078" y="1124744"/>
            <a:ext cx="8229600" cy="936104"/>
          </a:xfrm>
        </p:spPr>
        <p:txBody>
          <a:bodyPr>
            <a:normAutofit/>
          </a:bodyPr>
          <a:lstStyle/>
          <a:p>
            <a:r>
              <a:rPr lang="en-GB" dirty="0" smtClean="0"/>
              <a:t>Definition</a:t>
            </a:r>
            <a:endParaRPr lang="en-GB" dirty="0"/>
          </a:p>
        </p:txBody>
      </p:sp>
      <p:sp>
        <p:nvSpPr>
          <p:cNvPr id="3" name="Content Placeholder 2"/>
          <p:cNvSpPr>
            <a:spLocks noGrp="1"/>
          </p:cNvSpPr>
          <p:nvPr>
            <p:ph idx="1"/>
          </p:nvPr>
        </p:nvSpPr>
        <p:spPr>
          <a:xfrm>
            <a:off x="477078" y="2204865"/>
            <a:ext cx="8229600" cy="3096344"/>
          </a:xfrm>
        </p:spPr>
        <p:txBody>
          <a:bodyPr>
            <a:normAutofit/>
          </a:bodyPr>
          <a:lstStyle/>
          <a:p>
            <a:endParaRPr lang="en-GB" dirty="0" smtClean="0"/>
          </a:p>
          <a:p>
            <a:pPr marL="0" indent="0" algn="ctr">
              <a:buNone/>
            </a:pPr>
            <a:r>
              <a:rPr lang="en-GB" sz="4000" dirty="0" smtClean="0"/>
              <a:t>Work together to come up with a definition of Discrimination?</a:t>
            </a:r>
            <a:endParaRPr lang="en-GB" sz="4000" dirty="0"/>
          </a:p>
        </p:txBody>
      </p:sp>
    </p:spTree>
    <p:extLst>
      <p:ext uri="{BB962C8B-B14F-4D97-AF65-F5344CB8AC3E}">
        <p14:creationId xmlns:p14="http://schemas.microsoft.com/office/powerpoint/2010/main" val="143532643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6104</TotalTime>
  <Words>406</Words>
  <Application>Microsoft Office PowerPoint</Application>
  <PresentationFormat>On-screen Show (4:3)</PresentationFormat>
  <Paragraphs>91</Paragraphs>
  <Slides>20</Slides>
  <Notes>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Arial</vt:lpstr>
      <vt:lpstr>Calibri</vt:lpstr>
      <vt:lpstr>Symbol</vt:lpstr>
      <vt:lpstr>Office Theme</vt:lpstr>
      <vt:lpstr>Employment, Social Media &amp; Sectarianism</vt:lpstr>
      <vt:lpstr>PowerPoint Presentation</vt:lpstr>
      <vt:lpstr>PowerPoint Presentation</vt:lpstr>
      <vt:lpstr>Targeting 5 Key Behaviours</vt:lpstr>
      <vt:lpstr>Social Theory</vt:lpstr>
      <vt:lpstr>Definition</vt:lpstr>
      <vt:lpstr>Definition</vt:lpstr>
      <vt:lpstr>Examples</vt:lpstr>
      <vt:lpstr>Definition</vt:lpstr>
      <vt:lpstr>Definition</vt:lpstr>
      <vt:lpstr>Examples</vt:lpstr>
      <vt:lpstr>Definition</vt:lpstr>
      <vt:lpstr>Definition</vt:lpstr>
      <vt:lpstr>Examples</vt:lpstr>
      <vt:lpstr>Definition</vt:lpstr>
      <vt:lpstr> Government Definition</vt:lpstr>
      <vt:lpstr>Working Definition</vt:lpstr>
      <vt:lpstr>Examples</vt:lpstr>
      <vt:lpstr>PowerPoint Presentation</vt:lpstr>
      <vt:lpstr>Twitter Details</vt:lpstr>
    </vt:vector>
  </TitlesOfParts>
  <Company>GCC Corporate Services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Thomson, Susan (ED)</dc:creator>
  <cp:lastModifiedBy>Adams, Mark (Education)</cp:lastModifiedBy>
  <cp:revision>58</cp:revision>
  <cp:lastPrinted>2015-08-20T13:02:34Z</cp:lastPrinted>
  <dcterms:created xsi:type="dcterms:W3CDTF">2015-08-11T13:26:38Z</dcterms:created>
  <dcterms:modified xsi:type="dcterms:W3CDTF">2018-08-24T14:10:00Z</dcterms:modified>
</cp:coreProperties>
</file>