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8"/>
  </p:notesMasterIdLst>
  <p:sldIdLst>
    <p:sldId id="256" r:id="rId2"/>
    <p:sldId id="258" r:id="rId3"/>
    <p:sldId id="259" r:id="rId4"/>
    <p:sldId id="260" r:id="rId5"/>
    <p:sldId id="262"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0DE0ABF-2C3E-4429-9FC4-2185217DD61F}" type="datetimeFigureOut">
              <a:rPr lang="en-GB" smtClean="0"/>
              <a:pPr/>
              <a:t>18/06/2013</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D21FC6C-4636-484D-8DED-2A64CBFCAA0E}"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Could do a brain</a:t>
            </a:r>
            <a:r>
              <a:rPr lang="en-GB" baseline="0" dirty="0" smtClean="0"/>
              <a:t> storm/ paired discussion on what they think may cause crime.</a:t>
            </a:r>
            <a:endParaRPr lang="en-GB" dirty="0"/>
          </a:p>
        </p:txBody>
      </p:sp>
      <p:sp>
        <p:nvSpPr>
          <p:cNvPr id="4" name="Slide Number Placeholder 3"/>
          <p:cNvSpPr>
            <a:spLocks noGrp="1"/>
          </p:cNvSpPr>
          <p:nvPr>
            <p:ph type="sldNum" sz="quarter" idx="10"/>
          </p:nvPr>
        </p:nvSpPr>
        <p:spPr/>
        <p:txBody>
          <a:bodyPr/>
          <a:lstStyle/>
          <a:p>
            <a:fld id="{5D21FC6C-4636-484D-8DED-2A64CBFCAA0E}" type="slidenum">
              <a:rPr lang="en-GB" smtClean="0"/>
              <a:pPr/>
              <a:t>2</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There are 4 handouts</a:t>
            </a:r>
            <a:r>
              <a:rPr lang="en-GB" baseline="0" dirty="0" smtClean="0"/>
              <a:t> on causes of crime. Each member should have a set amount of time with one of the handouts to fill in the one box on the ‘reasons for crime organiser’ they should then all have to put away the original handout after a set amount of time. You may also wish to give the pupils the opportunity to look at a textbook or use the internet for research if you have facilities available. The pupils should then use their notes to explain and teach the rest of their group how their factor is a ‘cause of crime’. Each member of the group should fill in their organiser with the relevant information. The teacher should then ask different pupils to explain any one of the causes. </a:t>
            </a:r>
            <a:endParaRPr lang="en-GB" dirty="0"/>
          </a:p>
        </p:txBody>
      </p:sp>
      <p:sp>
        <p:nvSpPr>
          <p:cNvPr id="4" name="Slide Number Placeholder 3"/>
          <p:cNvSpPr>
            <a:spLocks noGrp="1"/>
          </p:cNvSpPr>
          <p:nvPr>
            <p:ph type="sldNum" sz="quarter" idx="10"/>
          </p:nvPr>
        </p:nvSpPr>
        <p:spPr/>
        <p:txBody>
          <a:bodyPr/>
          <a:lstStyle/>
          <a:p>
            <a:fld id="{5D21FC6C-4636-484D-8DED-2A64CBFCAA0E}" type="slidenum">
              <a:rPr lang="en-GB" smtClean="0"/>
              <a:pPr/>
              <a:t>3</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Once</a:t>
            </a:r>
            <a:r>
              <a:rPr lang="en-GB" baseline="0" dirty="0" smtClean="0"/>
              <a:t> the pupils have completed the teach each other task teachers may wish to give extra textbook activities to reinforce learning.</a:t>
            </a:r>
            <a:endParaRPr lang="en-GB" dirty="0"/>
          </a:p>
        </p:txBody>
      </p:sp>
      <p:sp>
        <p:nvSpPr>
          <p:cNvPr id="4" name="Slide Number Placeholder 3"/>
          <p:cNvSpPr>
            <a:spLocks noGrp="1"/>
          </p:cNvSpPr>
          <p:nvPr>
            <p:ph type="sldNum" sz="quarter" idx="10"/>
          </p:nvPr>
        </p:nvSpPr>
        <p:spPr/>
        <p:txBody>
          <a:bodyPr/>
          <a:lstStyle/>
          <a:p>
            <a:fld id="{5D21FC6C-4636-484D-8DED-2A64CBFCAA0E}" type="slidenum">
              <a:rPr lang="en-GB" smtClean="0"/>
              <a:pPr/>
              <a:t>4</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A video</a:t>
            </a:r>
            <a:r>
              <a:rPr lang="en-GB" baseline="0" dirty="0" smtClean="0"/>
              <a:t> is hyperlinked about youths and gang and </a:t>
            </a:r>
            <a:r>
              <a:rPr lang="en-GB" baseline="0" smtClean="0"/>
              <a:t>knife crime from the BBC</a:t>
            </a:r>
            <a:endParaRPr lang="en-GB"/>
          </a:p>
        </p:txBody>
      </p:sp>
      <p:sp>
        <p:nvSpPr>
          <p:cNvPr id="4" name="Slide Number Placeholder 3"/>
          <p:cNvSpPr>
            <a:spLocks noGrp="1"/>
          </p:cNvSpPr>
          <p:nvPr>
            <p:ph type="sldNum" sz="quarter" idx="10"/>
          </p:nvPr>
        </p:nvSpPr>
        <p:spPr/>
        <p:txBody>
          <a:bodyPr/>
          <a:lstStyle/>
          <a:p>
            <a:fld id="{5D21FC6C-4636-484D-8DED-2A64CBFCAA0E}" type="slidenum">
              <a:rPr lang="en-GB" smtClean="0"/>
              <a:pPr/>
              <a:t>5</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z="1200" kern="1200" baseline="0" dirty="0" smtClean="0">
                <a:solidFill>
                  <a:schemeClr val="tx1"/>
                </a:solidFill>
                <a:latin typeface="+mn-lt"/>
                <a:ea typeface="+mn-ea"/>
                <a:cs typeface="+mn-cs"/>
              </a:rPr>
              <a:t>Award up to </a:t>
            </a:r>
            <a:r>
              <a:rPr lang="en-GB" sz="1200" b="1" kern="1200" baseline="0" dirty="0" smtClean="0">
                <a:solidFill>
                  <a:schemeClr val="tx1"/>
                </a:solidFill>
                <a:latin typeface="+mn-lt"/>
                <a:ea typeface="+mn-ea"/>
                <a:cs typeface="+mn-cs"/>
              </a:rPr>
              <a:t>three marks for an explanation, depending on quality, relevance, accuracy and exemplification.</a:t>
            </a:r>
          </a:p>
          <a:p>
            <a:r>
              <a:rPr lang="en-GB" sz="1200" kern="1200" baseline="0" dirty="0" smtClean="0">
                <a:solidFill>
                  <a:schemeClr val="tx1"/>
                </a:solidFill>
                <a:latin typeface="+mn-lt"/>
                <a:ea typeface="+mn-ea"/>
                <a:cs typeface="+mn-cs"/>
              </a:rPr>
              <a:t>Credit reference to aspects of the following:</a:t>
            </a:r>
          </a:p>
          <a:p>
            <a:r>
              <a:rPr lang="en-GB" sz="1200" kern="1200" baseline="0" dirty="0" smtClean="0">
                <a:solidFill>
                  <a:schemeClr val="tx1"/>
                </a:solidFill>
                <a:latin typeface="+mn-lt"/>
                <a:ea typeface="+mn-ea"/>
                <a:cs typeface="+mn-cs"/>
              </a:rPr>
              <a:t>• Family background, criminal behaviour within family.</a:t>
            </a:r>
          </a:p>
          <a:p>
            <a:r>
              <a:rPr lang="en-GB" sz="1200" kern="1200" baseline="0" dirty="0" smtClean="0">
                <a:solidFill>
                  <a:schemeClr val="tx1"/>
                </a:solidFill>
                <a:latin typeface="+mn-lt"/>
                <a:ea typeface="+mn-ea"/>
                <a:cs typeface="+mn-cs"/>
              </a:rPr>
              <a:t>• Peer pressure/role models.</a:t>
            </a:r>
          </a:p>
          <a:p>
            <a:r>
              <a:rPr lang="en-GB" sz="1200" kern="1200" baseline="0" dirty="0" smtClean="0">
                <a:solidFill>
                  <a:schemeClr val="tx1"/>
                </a:solidFill>
                <a:latin typeface="+mn-lt"/>
                <a:ea typeface="+mn-ea"/>
                <a:cs typeface="+mn-cs"/>
              </a:rPr>
              <a:t>• Alienation from society.</a:t>
            </a:r>
          </a:p>
          <a:p>
            <a:r>
              <a:rPr lang="en-GB" sz="1200" kern="1200" baseline="0" dirty="0" smtClean="0">
                <a:solidFill>
                  <a:schemeClr val="tx1"/>
                </a:solidFill>
                <a:latin typeface="+mn-lt"/>
                <a:ea typeface="+mn-ea"/>
                <a:cs typeface="+mn-cs"/>
              </a:rPr>
              <a:t>• Poor environment.</a:t>
            </a:r>
          </a:p>
          <a:p>
            <a:r>
              <a:rPr lang="en-GB" sz="1200" kern="1200" baseline="0" dirty="0" smtClean="0">
                <a:solidFill>
                  <a:schemeClr val="tx1"/>
                </a:solidFill>
                <a:latin typeface="+mn-lt"/>
                <a:ea typeface="+mn-ea"/>
                <a:cs typeface="+mn-cs"/>
              </a:rPr>
              <a:t>• Social and economic circumstances.</a:t>
            </a:r>
          </a:p>
          <a:p>
            <a:r>
              <a:rPr lang="en-GB" sz="1200" kern="1200" baseline="0" dirty="0" smtClean="0">
                <a:solidFill>
                  <a:schemeClr val="tx1"/>
                </a:solidFill>
                <a:latin typeface="+mn-lt"/>
                <a:ea typeface="+mn-ea"/>
                <a:cs typeface="+mn-cs"/>
              </a:rPr>
              <a:t>• Criminal behaviour while young.</a:t>
            </a:r>
          </a:p>
          <a:p>
            <a:r>
              <a:rPr lang="en-GB" sz="1200" kern="1200" baseline="0" dirty="0" smtClean="0">
                <a:solidFill>
                  <a:schemeClr val="tx1"/>
                </a:solidFill>
                <a:latin typeface="+mn-lt"/>
                <a:ea typeface="+mn-ea"/>
                <a:cs typeface="+mn-cs"/>
              </a:rPr>
              <a:t>• Thrill seeking.</a:t>
            </a:r>
          </a:p>
          <a:p>
            <a:r>
              <a:rPr lang="en-GB" sz="1200" kern="1200" baseline="0" dirty="0" smtClean="0">
                <a:solidFill>
                  <a:schemeClr val="tx1"/>
                </a:solidFill>
                <a:latin typeface="+mn-lt"/>
                <a:ea typeface="+mn-ea"/>
                <a:cs typeface="+mn-cs"/>
              </a:rPr>
              <a:t>• Response to poverty/economic inequality.</a:t>
            </a:r>
          </a:p>
          <a:p>
            <a:r>
              <a:rPr lang="en-GB" sz="1200" kern="1200" baseline="0" dirty="0" smtClean="0">
                <a:solidFill>
                  <a:schemeClr val="tx1"/>
                </a:solidFill>
                <a:latin typeface="+mn-lt"/>
                <a:ea typeface="+mn-ea"/>
                <a:cs typeface="+mn-cs"/>
              </a:rPr>
              <a:t>• Greed.</a:t>
            </a:r>
          </a:p>
          <a:p>
            <a:r>
              <a:rPr lang="en-GB" sz="1200" kern="1200" baseline="0" dirty="0" smtClean="0">
                <a:solidFill>
                  <a:schemeClr val="tx1"/>
                </a:solidFill>
                <a:latin typeface="+mn-lt"/>
                <a:ea typeface="+mn-ea"/>
                <a:cs typeface="+mn-cs"/>
              </a:rPr>
              <a:t>• Opportunistic crime.</a:t>
            </a:r>
          </a:p>
          <a:p>
            <a:r>
              <a:rPr lang="en-GB" sz="1200" kern="1200" baseline="0" dirty="0" smtClean="0">
                <a:solidFill>
                  <a:schemeClr val="tx1"/>
                </a:solidFill>
                <a:latin typeface="+mn-lt"/>
                <a:ea typeface="+mn-ea"/>
                <a:cs typeface="+mn-cs"/>
              </a:rPr>
              <a:t>• Link with alcohol/drug use.</a:t>
            </a:r>
            <a:endParaRPr lang="en-GB" dirty="0"/>
          </a:p>
        </p:txBody>
      </p:sp>
      <p:sp>
        <p:nvSpPr>
          <p:cNvPr id="4" name="Slide Number Placeholder 3"/>
          <p:cNvSpPr>
            <a:spLocks noGrp="1"/>
          </p:cNvSpPr>
          <p:nvPr>
            <p:ph type="sldNum" sz="quarter" idx="10"/>
          </p:nvPr>
        </p:nvSpPr>
        <p:spPr/>
        <p:txBody>
          <a:bodyPr/>
          <a:lstStyle/>
          <a:p>
            <a:fld id="{5D21FC6C-4636-484D-8DED-2A64CBFCAA0E}" type="slidenum">
              <a:rPr lang="en-GB" smtClean="0"/>
              <a:pPr/>
              <a:t>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Isosceles Triangle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540544" y="776288"/>
            <a:ext cx="8062912" cy="1470025"/>
          </a:xfrm>
        </p:spPr>
        <p:txBody>
          <a:bodyPr anchor="b">
            <a:normAutofit/>
          </a:bodyPr>
          <a:lstStyle>
            <a:lvl1pPr algn="r">
              <a:defRPr sz="4400"/>
            </a:lvl1pPr>
          </a:lstStyle>
          <a:p>
            <a:r>
              <a:rPr kumimoji="0" lang="en-US" smtClean="0"/>
              <a:t>Click to edit Master title style</a:t>
            </a:r>
            <a:endParaRPr kumimoji="0" lang="en-US"/>
          </a:p>
        </p:txBody>
      </p:sp>
      <p:sp>
        <p:nvSpPr>
          <p:cNvPr id="9" name="Subtitle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1371600" y="6012656"/>
            <a:ext cx="5791200" cy="365125"/>
          </a:xfrm>
        </p:spPr>
        <p:txBody>
          <a:bodyPr tIns="0" bIns="0" anchor="t"/>
          <a:lstStyle>
            <a:lvl1pPr algn="r">
              <a:defRPr sz="1000"/>
            </a:lvl1pPr>
          </a:lstStyle>
          <a:p>
            <a:fld id="{C2249A4C-F42B-468D-B27A-36F9A8C1F941}" type="datetimeFigureOut">
              <a:rPr lang="en-US" smtClean="0"/>
              <a:pPr/>
              <a:t>6/18/2013</a:t>
            </a:fld>
            <a:endParaRPr lang="en-GB"/>
          </a:p>
        </p:txBody>
      </p:sp>
      <p:sp>
        <p:nvSpPr>
          <p:cNvPr id="17" name="Footer Placeholder 16"/>
          <p:cNvSpPr>
            <a:spLocks noGrp="1"/>
          </p:cNvSpPr>
          <p:nvPr>
            <p:ph type="ftr" sz="quarter" idx="11"/>
          </p:nvPr>
        </p:nvSpPr>
        <p:spPr>
          <a:xfrm>
            <a:off x="1371600" y="5650704"/>
            <a:ext cx="5791200" cy="365125"/>
          </a:xfrm>
        </p:spPr>
        <p:txBody>
          <a:bodyPr tIns="0" bIns="0" anchor="b"/>
          <a:lstStyle>
            <a:lvl1pPr algn="r">
              <a:defRPr sz="1100"/>
            </a:lvl1pPr>
          </a:lstStyle>
          <a:p>
            <a:endParaRPr lang="en-GB"/>
          </a:p>
        </p:txBody>
      </p:sp>
      <p:sp>
        <p:nvSpPr>
          <p:cNvPr id="29" name="Slide Number Placeholder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8436A72B-F9F1-471F-8828-771C14E63909}"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2249A4C-F42B-468D-B27A-36F9A8C1F941}" type="datetimeFigureOut">
              <a:rPr lang="en-US" smtClean="0"/>
              <a:pPr/>
              <a:t>6/18/2013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36A72B-F9F1-471F-8828-771C14E63909}"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81800" y="381000"/>
            <a:ext cx="1905000" cy="5486400"/>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381000"/>
            <a:ext cx="6248400" cy="548640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C2249A4C-F42B-468D-B27A-36F9A8C1F941}" type="datetimeFigureOut">
              <a:rPr lang="en-US" smtClean="0"/>
              <a:pPr/>
              <a:t>6/18/2013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8436A72B-F9F1-471F-8828-771C14E63909}"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399032"/>
          </a:xfrm>
        </p:spPr>
        <p:txBody>
          <a:bodyPr/>
          <a:lstStyle/>
          <a:p>
            <a:r>
              <a:rPr kumimoji="0" lang="en-US" smtClean="0"/>
              <a:t>Click to edit Master title style</a:t>
            </a:r>
            <a:endParaRPr kumimoji="0" lang="en-US"/>
          </a:p>
        </p:txBody>
      </p:sp>
      <p:sp>
        <p:nvSpPr>
          <p:cNvPr id="3" name="Content Placeholder 2"/>
          <p:cNvSpPr>
            <a:spLocks noGrp="1"/>
          </p:cNvSpPr>
          <p:nvPr>
            <p:ph idx="1"/>
          </p:nvPr>
        </p:nvSpPr>
        <p:spPr>
          <a:xfrm>
            <a:off x="457200" y="1882808"/>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4791456" y="6480048"/>
            <a:ext cx="2133600" cy="301752"/>
          </a:xfrm>
        </p:spPr>
        <p:txBody>
          <a:bodyPr/>
          <a:lstStyle/>
          <a:p>
            <a:fld id="{C2249A4C-F42B-468D-B27A-36F9A8C1F941}" type="datetimeFigureOut">
              <a:rPr lang="en-US" smtClean="0"/>
              <a:pPr/>
              <a:t>6/18/2013</a:t>
            </a:fld>
            <a:endParaRPr lang="en-GB"/>
          </a:p>
        </p:txBody>
      </p:sp>
      <p:sp>
        <p:nvSpPr>
          <p:cNvPr id="5" name="Footer Placeholder 4"/>
          <p:cNvSpPr>
            <a:spLocks noGrp="1"/>
          </p:cNvSpPr>
          <p:nvPr>
            <p:ph type="ftr" sz="quarter" idx="11"/>
          </p:nvPr>
        </p:nvSpPr>
        <p:spPr>
          <a:xfrm>
            <a:off x="457200" y="6480969"/>
            <a:ext cx="4260056" cy="300831"/>
          </a:xfrm>
        </p:spPr>
        <p:txBody>
          <a:bodyPr/>
          <a:lstStyle/>
          <a:p>
            <a:endParaRPr lang="en-GB"/>
          </a:p>
        </p:txBody>
      </p:sp>
      <p:sp>
        <p:nvSpPr>
          <p:cNvPr id="6" name="Slide Number Placeholder 5"/>
          <p:cNvSpPr>
            <a:spLocks noGrp="1"/>
          </p:cNvSpPr>
          <p:nvPr>
            <p:ph type="sldNum" sz="quarter" idx="12"/>
          </p:nvPr>
        </p:nvSpPr>
        <p:spPr/>
        <p:txBody>
          <a:bodyPr/>
          <a:lstStyle/>
          <a:p>
            <a:fld id="{8436A72B-F9F1-471F-8828-771C14E63909}"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1"/>
      </p:bgRef>
    </p:bg>
    <p:spTree>
      <p:nvGrpSpPr>
        <p:cNvPr id="1" name=""/>
        <p:cNvGrpSpPr/>
        <p:nvPr/>
      </p:nvGrpSpPr>
      <p:grpSpPr>
        <a:xfrm>
          <a:off x="0" y="0"/>
          <a:ext cx="0" cy="0"/>
          <a:chOff x="0" y="0"/>
          <a:chExt cx="0" cy="0"/>
        </a:xfrm>
      </p:grpSpPr>
      <p:sp>
        <p:nvSpPr>
          <p:cNvPr id="9" name="Right Triangle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Isosceles Triangle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Date Placeholder 3"/>
          <p:cNvSpPr>
            <a:spLocks noGrp="1"/>
          </p:cNvSpPr>
          <p:nvPr>
            <p:ph type="dt" sz="half" idx="10"/>
          </p:nvPr>
        </p:nvSpPr>
        <p:spPr>
          <a:xfrm>
            <a:off x="6955632" y="6477000"/>
            <a:ext cx="2133600" cy="304800"/>
          </a:xfrm>
        </p:spPr>
        <p:txBody>
          <a:bodyPr/>
          <a:lstStyle/>
          <a:p>
            <a:fld id="{C2249A4C-F42B-468D-B27A-36F9A8C1F941}" type="datetimeFigureOut">
              <a:rPr lang="en-US" smtClean="0"/>
              <a:pPr/>
              <a:t>6/18/2013</a:t>
            </a:fld>
            <a:endParaRPr lang="en-GB"/>
          </a:p>
        </p:txBody>
      </p:sp>
      <p:sp>
        <p:nvSpPr>
          <p:cNvPr id="5" name="Footer Placeholder 4"/>
          <p:cNvSpPr>
            <a:spLocks noGrp="1"/>
          </p:cNvSpPr>
          <p:nvPr>
            <p:ph type="ftr" sz="quarter" idx="11"/>
          </p:nvPr>
        </p:nvSpPr>
        <p:spPr>
          <a:xfrm>
            <a:off x="2619376" y="6480969"/>
            <a:ext cx="4260056" cy="300831"/>
          </a:xfrm>
        </p:spPr>
        <p:txBody>
          <a:bodyPr/>
          <a:lstStyle/>
          <a:p>
            <a:endParaRPr lang="en-GB"/>
          </a:p>
        </p:txBody>
      </p:sp>
      <p:sp>
        <p:nvSpPr>
          <p:cNvPr id="6" name="Slide Number Placeholder 5"/>
          <p:cNvSpPr>
            <a:spLocks noGrp="1"/>
          </p:cNvSpPr>
          <p:nvPr>
            <p:ph type="sldNum" sz="quarter" idx="12"/>
          </p:nvPr>
        </p:nvSpPr>
        <p:spPr>
          <a:xfrm>
            <a:off x="8451056" y="809624"/>
            <a:ext cx="502920" cy="300831"/>
          </a:xfrm>
        </p:spPr>
        <p:txBody>
          <a:bodyPr/>
          <a:lstStyle/>
          <a:p>
            <a:fld id="{8436A72B-F9F1-471F-8828-771C14E63909}" type="slidenum">
              <a:rPr lang="en-GB" smtClean="0"/>
              <a:pPr/>
              <a:t>‹#›</a:t>
            </a:fld>
            <a:endParaRPr lang="en-GB"/>
          </a:p>
        </p:txBody>
      </p:sp>
      <p:cxnSp>
        <p:nvCxnSpPr>
          <p:cNvPr id="11" name="Straight Connector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lgn="l">
              <a:defRPr/>
            </a:lvl1p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4791456" y="6480969"/>
            <a:ext cx="2133600" cy="301752"/>
          </a:xfrm>
        </p:spPr>
        <p:txBody>
          <a:bodyPr/>
          <a:lstStyle/>
          <a:p>
            <a:fld id="{C2249A4C-F42B-468D-B27A-36F9A8C1F941}" type="datetimeFigureOut">
              <a:rPr lang="en-US" smtClean="0"/>
              <a:pPr/>
              <a:t>6/18/2013</a:t>
            </a:fld>
            <a:endParaRPr lang="en-GB"/>
          </a:p>
        </p:txBody>
      </p:sp>
      <p:sp>
        <p:nvSpPr>
          <p:cNvPr id="6" name="Footer Placeholder 5"/>
          <p:cNvSpPr>
            <a:spLocks noGrp="1"/>
          </p:cNvSpPr>
          <p:nvPr>
            <p:ph type="ftr" sz="quarter" idx="11"/>
          </p:nvPr>
        </p:nvSpPr>
        <p:spPr>
          <a:xfrm>
            <a:off x="457200" y="6480969"/>
            <a:ext cx="4260056" cy="301752"/>
          </a:xfrm>
        </p:spPr>
        <p:txBody>
          <a:bodyPr/>
          <a:lstStyle/>
          <a:p>
            <a:endParaRPr lang="en-GB"/>
          </a:p>
        </p:txBody>
      </p:sp>
      <p:sp>
        <p:nvSpPr>
          <p:cNvPr id="7" name="Slide Number Placeholder 6"/>
          <p:cNvSpPr>
            <a:spLocks noGrp="1"/>
          </p:cNvSpPr>
          <p:nvPr>
            <p:ph type="sldNum" sz="quarter" idx="12"/>
          </p:nvPr>
        </p:nvSpPr>
        <p:spPr>
          <a:xfrm>
            <a:off x="7589520" y="6480969"/>
            <a:ext cx="502920" cy="301752"/>
          </a:xfrm>
        </p:spPr>
        <p:txBody>
          <a:bodyPr/>
          <a:lstStyle/>
          <a:p>
            <a:fld id="{8436A72B-F9F1-471F-8828-771C14E63909}"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a:xfrm>
            <a:off x="4791456" y="6480969"/>
            <a:ext cx="2130552" cy="301752"/>
          </a:xfrm>
        </p:spPr>
        <p:txBody>
          <a:bodyPr/>
          <a:lstStyle/>
          <a:p>
            <a:fld id="{C2249A4C-F42B-468D-B27A-36F9A8C1F941}" type="datetimeFigureOut">
              <a:rPr lang="en-US" smtClean="0"/>
              <a:pPr/>
              <a:t>6/18/2013</a:t>
            </a:fld>
            <a:endParaRPr lang="en-GB"/>
          </a:p>
        </p:txBody>
      </p:sp>
      <p:sp>
        <p:nvSpPr>
          <p:cNvPr id="8" name="Footer Placeholder 7"/>
          <p:cNvSpPr>
            <a:spLocks noGrp="1"/>
          </p:cNvSpPr>
          <p:nvPr>
            <p:ph type="ftr" sz="quarter" idx="11"/>
          </p:nvPr>
        </p:nvSpPr>
        <p:spPr>
          <a:xfrm>
            <a:off x="457200" y="6480969"/>
            <a:ext cx="4261104" cy="301752"/>
          </a:xfrm>
        </p:spPr>
        <p:txBody>
          <a:bodyPr/>
          <a:lstStyle/>
          <a:p>
            <a:endParaRPr lang="en-GB"/>
          </a:p>
        </p:txBody>
      </p:sp>
      <p:sp>
        <p:nvSpPr>
          <p:cNvPr id="9" name="Slide Number Placeholder 8"/>
          <p:cNvSpPr>
            <a:spLocks noGrp="1"/>
          </p:cNvSpPr>
          <p:nvPr>
            <p:ph type="sldNum" sz="quarter" idx="12"/>
          </p:nvPr>
        </p:nvSpPr>
        <p:spPr>
          <a:xfrm>
            <a:off x="7589520" y="6483096"/>
            <a:ext cx="502920" cy="301752"/>
          </a:xfrm>
        </p:spPr>
        <p:txBody>
          <a:bodyPr/>
          <a:lstStyle>
            <a:lvl1pPr algn="ctr">
              <a:defRPr/>
            </a:lvl1pPr>
          </a:lstStyle>
          <a:p>
            <a:fld id="{8436A72B-F9F1-471F-8828-771C14E63909}"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C2249A4C-F42B-468D-B27A-36F9A8C1F941}" type="datetimeFigureOut">
              <a:rPr lang="en-US" smtClean="0"/>
              <a:pPr/>
              <a:t>6/18/2013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8436A72B-F9F1-471F-8828-771C14E63909}"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791456" y="6480969"/>
            <a:ext cx="2133600" cy="301752"/>
          </a:xfrm>
        </p:spPr>
        <p:txBody>
          <a:bodyPr/>
          <a:lstStyle/>
          <a:p>
            <a:fld id="{C2249A4C-F42B-468D-B27A-36F9A8C1F941}" type="datetimeFigureOut">
              <a:rPr lang="en-US" smtClean="0"/>
              <a:pPr/>
              <a:t>6/18/2013</a:t>
            </a:fld>
            <a:endParaRPr lang="en-GB"/>
          </a:p>
        </p:txBody>
      </p:sp>
      <p:sp>
        <p:nvSpPr>
          <p:cNvPr id="3" name="Footer Placeholder 2"/>
          <p:cNvSpPr>
            <a:spLocks noGrp="1"/>
          </p:cNvSpPr>
          <p:nvPr>
            <p:ph type="ftr" sz="quarter" idx="11"/>
          </p:nvPr>
        </p:nvSpPr>
        <p:spPr>
          <a:xfrm>
            <a:off x="457200" y="6481890"/>
            <a:ext cx="4260056" cy="300831"/>
          </a:xfrm>
        </p:spPr>
        <p:txBody>
          <a:bodyPr/>
          <a:lstStyle/>
          <a:p>
            <a:endParaRPr lang="en-GB"/>
          </a:p>
        </p:txBody>
      </p:sp>
      <p:sp>
        <p:nvSpPr>
          <p:cNvPr id="4" name="Slide Number Placeholder 3"/>
          <p:cNvSpPr>
            <a:spLocks noGrp="1"/>
          </p:cNvSpPr>
          <p:nvPr>
            <p:ph type="sldNum" sz="quarter" idx="12"/>
          </p:nvPr>
        </p:nvSpPr>
        <p:spPr>
          <a:xfrm>
            <a:off x="7589520" y="6480969"/>
            <a:ext cx="502920" cy="301752"/>
          </a:xfrm>
        </p:spPr>
        <p:txBody>
          <a:bodyPr/>
          <a:lstStyle/>
          <a:p>
            <a:fld id="{8436A72B-F9F1-471F-8828-771C14E63909}"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278976" y="6556248"/>
            <a:ext cx="2133600" cy="301752"/>
          </a:xfrm>
        </p:spPr>
        <p:txBody>
          <a:bodyPr/>
          <a:lstStyle>
            <a:lvl1pPr>
              <a:defRPr sz="900"/>
            </a:lvl1pPr>
          </a:lstStyle>
          <a:p>
            <a:fld id="{C2249A4C-F42B-468D-B27A-36F9A8C1F941}" type="datetimeFigureOut">
              <a:rPr lang="en-US" smtClean="0"/>
              <a:pPr/>
              <a:t>6/18/2013</a:t>
            </a:fld>
            <a:endParaRPr lang="en-GB"/>
          </a:p>
        </p:txBody>
      </p:sp>
      <p:sp>
        <p:nvSpPr>
          <p:cNvPr id="6" name="Footer Placeholder 5"/>
          <p:cNvSpPr>
            <a:spLocks noGrp="1"/>
          </p:cNvSpPr>
          <p:nvPr>
            <p:ph type="ftr" sz="quarter" idx="11"/>
          </p:nvPr>
        </p:nvSpPr>
        <p:spPr>
          <a:xfrm>
            <a:off x="1135856" y="6556248"/>
            <a:ext cx="5143120" cy="301752"/>
          </a:xfrm>
        </p:spPr>
        <p:txBody>
          <a:bodyPr/>
          <a:lstStyle>
            <a:lvl1pPr>
              <a:defRPr sz="900"/>
            </a:lvl1pPr>
          </a:lstStyle>
          <a:p>
            <a:endParaRPr lang="en-GB"/>
          </a:p>
        </p:txBody>
      </p:sp>
      <p:sp>
        <p:nvSpPr>
          <p:cNvPr id="7" name="Slide Number Placeholder 6"/>
          <p:cNvSpPr>
            <a:spLocks noGrp="1"/>
          </p:cNvSpPr>
          <p:nvPr>
            <p:ph type="sldNum" sz="quarter" idx="12"/>
          </p:nvPr>
        </p:nvSpPr>
        <p:spPr>
          <a:xfrm>
            <a:off x="8410576" y="6556248"/>
            <a:ext cx="502920" cy="301752"/>
          </a:xfrm>
        </p:spPr>
        <p:txBody>
          <a:bodyPr/>
          <a:lstStyle>
            <a:lvl1pPr>
              <a:defRPr sz="900"/>
            </a:lvl1pPr>
          </a:lstStyle>
          <a:p>
            <a:fld id="{8436A72B-F9F1-471F-8828-771C14E63909}"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6108192" y="6556248"/>
            <a:ext cx="2103120" cy="301752"/>
          </a:xfrm>
        </p:spPr>
        <p:txBody>
          <a:bodyPr/>
          <a:lstStyle>
            <a:lvl1pPr>
              <a:defRPr sz="900"/>
            </a:lvl1pPr>
          </a:lstStyle>
          <a:p>
            <a:fld id="{C2249A4C-F42B-468D-B27A-36F9A8C1F941}" type="datetimeFigureOut">
              <a:rPr lang="en-US" smtClean="0"/>
              <a:pPr/>
              <a:t>6/18/2013</a:t>
            </a:fld>
            <a:endParaRPr lang="en-GB"/>
          </a:p>
        </p:txBody>
      </p:sp>
      <p:sp>
        <p:nvSpPr>
          <p:cNvPr id="6" name="Footer Placeholder 5"/>
          <p:cNvSpPr>
            <a:spLocks noGrp="1"/>
          </p:cNvSpPr>
          <p:nvPr>
            <p:ph type="ftr" sz="quarter" idx="11"/>
          </p:nvPr>
        </p:nvSpPr>
        <p:spPr>
          <a:xfrm>
            <a:off x="1170432" y="6557169"/>
            <a:ext cx="4948072" cy="301752"/>
          </a:xfrm>
        </p:spPr>
        <p:txBody>
          <a:bodyPr/>
          <a:lstStyle>
            <a:lvl1pPr>
              <a:defRPr sz="900"/>
            </a:lvl1pPr>
          </a:lstStyle>
          <a:p>
            <a:endParaRPr lang="en-GB"/>
          </a:p>
        </p:txBody>
      </p:sp>
      <p:sp>
        <p:nvSpPr>
          <p:cNvPr id="7" name="Slide Number Placeholder 6"/>
          <p:cNvSpPr>
            <a:spLocks noGrp="1"/>
          </p:cNvSpPr>
          <p:nvPr>
            <p:ph type="sldNum" sz="quarter" idx="12"/>
          </p:nvPr>
        </p:nvSpPr>
        <p:spPr>
          <a:xfrm>
            <a:off x="8217192" y="6556248"/>
            <a:ext cx="365760" cy="301752"/>
          </a:xfrm>
        </p:spPr>
        <p:txBody>
          <a:bodyPr/>
          <a:lstStyle>
            <a:lvl1pPr algn="ctr">
              <a:defRPr sz="900"/>
            </a:lvl1pPr>
          </a:lstStyle>
          <a:p>
            <a:fld id="{8436A72B-F9F1-471F-8828-771C14E63909}" type="slidenum">
              <a:rPr lang="en-GB" smtClean="0"/>
              <a:pPr/>
              <a:t>‹#›</a:t>
            </a:fld>
            <a:endParaRPr lang="en-GB"/>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Right Triangle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Straight Connector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Title Placeholder 21"/>
          <p:cNvSpPr>
            <a:spLocks noGrp="1"/>
          </p:cNvSpPr>
          <p:nvPr>
            <p:ph type="title"/>
          </p:nvPr>
        </p:nvSpPr>
        <p:spPr>
          <a:xfrm>
            <a:off x="457200" y="267494"/>
            <a:ext cx="8229600" cy="1399032"/>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C2249A4C-F42B-468D-B27A-36F9A8C1F941}" type="datetimeFigureOut">
              <a:rPr lang="en-US" smtClean="0"/>
              <a:pPr/>
              <a:t>6/18/2013</a:t>
            </a:fld>
            <a:endParaRPr lang="en-GB"/>
          </a:p>
        </p:txBody>
      </p:sp>
      <p:sp>
        <p:nvSpPr>
          <p:cNvPr id="3" name="Footer Placeholder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en-GB"/>
          </a:p>
        </p:txBody>
      </p:sp>
      <p:sp>
        <p:nvSpPr>
          <p:cNvPr id="23" name="Slide Number Placeholder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8436A72B-F9F1-471F-8828-771C14E63909}" type="slidenum">
              <a:rPr lang="en-GB" smtClean="0"/>
              <a:pPr/>
              <a:t>‹#›</a:t>
            </a:fld>
            <a:endParaRPr lang="en-GB"/>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bbc.co.uk/learningzone/clips/gangs-knives-and-crime/5463.html"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2844" y="776288"/>
            <a:ext cx="8460612" cy="1470025"/>
          </a:xfrm>
        </p:spPr>
        <p:txBody>
          <a:bodyPr>
            <a:normAutofit/>
          </a:bodyPr>
          <a:lstStyle/>
          <a:p>
            <a:pPr algn="l"/>
            <a:r>
              <a:rPr lang="en-GB" sz="7200" b="1" u="sng" dirty="0" smtClean="0">
                <a:solidFill>
                  <a:schemeClr val="tx1"/>
                </a:solidFill>
              </a:rPr>
              <a:t>TODAY</a:t>
            </a:r>
            <a:endParaRPr lang="en-GB" sz="7200" b="1" u="sng" dirty="0">
              <a:solidFill>
                <a:schemeClr val="tx1"/>
              </a:solidFill>
            </a:endParaRPr>
          </a:p>
        </p:txBody>
      </p:sp>
      <p:sp>
        <p:nvSpPr>
          <p:cNvPr id="3" name="Subtitle 2"/>
          <p:cNvSpPr>
            <a:spLocks noGrp="1"/>
          </p:cNvSpPr>
          <p:nvPr>
            <p:ph type="subTitle" idx="1"/>
          </p:nvPr>
        </p:nvSpPr>
        <p:spPr/>
        <p:txBody>
          <a:bodyPr>
            <a:normAutofit/>
          </a:bodyPr>
          <a:lstStyle/>
          <a:p>
            <a:pPr algn="l"/>
            <a:r>
              <a:rPr lang="en-GB" sz="6000" b="1" dirty="0" smtClean="0">
                <a:solidFill>
                  <a:schemeClr val="tx1"/>
                </a:solidFill>
              </a:rPr>
              <a:t>Causes of Crime</a:t>
            </a:r>
            <a:endParaRPr lang="en-GB" sz="6000" b="1"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pPr>
              <a:buNone/>
            </a:pPr>
            <a:endParaRPr lang="en-GB" dirty="0" smtClean="0"/>
          </a:p>
          <a:p>
            <a:pPr algn="ctr">
              <a:buNone/>
            </a:pPr>
            <a:r>
              <a:rPr lang="en-GB" sz="7200" b="1" dirty="0" smtClean="0">
                <a:solidFill>
                  <a:schemeClr val="accent2">
                    <a:lumMod val="60000"/>
                    <a:lumOff val="40000"/>
                  </a:schemeClr>
                </a:solidFill>
              </a:rPr>
              <a:t>Causes of Crime</a:t>
            </a:r>
            <a:endParaRPr lang="en-GB" sz="7200" b="1" dirty="0">
              <a:solidFill>
                <a:schemeClr val="accent2">
                  <a:lumMod val="60000"/>
                  <a:lumOff val="4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7494"/>
            <a:ext cx="8229600" cy="1089804"/>
          </a:xfrm>
        </p:spPr>
        <p:txBody>
          <a:bodyPr/>
          <a:lstStyle/>
          <a:p>
            <a:r>
              <a:rPr lang="en-GB" b="1" u="sng" dirty="0" smtClean="0"/>
              <a:t>GROUP JIGSAW</a:t>
            </a:r>
            <a:endParaRPr lang="en-GB" b="1" u="sng" dirty="0"/>
          </a:p>
        </p:txBody>
      </p:sp>
      <p:sp>
        <p:nvSpPr>
          <p:cNvPr id="3" name="Content Placeholder 2"/>
          <p:cNvSpPr>
            <a:spLocks noGrp="1"/>
          </p:cNvSpPr>
          <p:nvPr>
            <p:ph idx="1"/>
          </p:nvPr>
        </p:nvSpPr>
        <p:spPr>
          <a:xfrm>
            <a:off x="457200" y="1571612"/>
            <a:ext cx="8229600" cy="4883196"/>
          </a:xfrm>
        </p:spPr>
        <p:txBody>
          <a:bodyPr/>
          <a:lstStyle/>
          <a:p>
            <a:r>
              <a:rPr lang="en-GB" dirty="0" smtClean="0"/>
              <a:t>Each person will become an expert on 1 cause of crime.</a:t>
            </a:r>
          </a:p>
          <a:p>
            <a:r>
              <a:rPr lang="en-GB" dirty="0" smtClean="0"/>
              <a:t>Learn all about this cause </a:t>
            </a:r>
            <a:r>
              <a:rPr lang="en-GB" smtClean="0"/>
              <a:t>of crime.</a:t>
            </a:r>
            <a:endParaRPr lang="en-GB" dirty="0" smtClean="0"/>
          </a:p>
          <a:p>
            <a:r>
              <a:rPr lang="en-GB" dirty="0" smtClean="0"/>
              <a:t>In turn, teach your cause to the others.</a:t>
            </a:r>
          </a:p>
          <a:p>
            <a:r>
              <a:rPr lang="en-GB" dirty="0" smtClean="0"/>
              <a:t>Everyone else should write the main points onto their worksheet</a:t>
            </a:r>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6552" y="-243408"/>
            <a:ext cx="9144000" cy="1399032"/>
          </a:xfrm>
        </p:spPr>
        <p:txBody>
          <a:bodyPr/>
          <a:lstStyle/>
          <a:p>
            <a:r>
              <a:rPr lang="en-GB" b="1" dirty="0" smtClean="0"/>
              <a:t>Why some people commit crime</a:t>
            </a:r>
            <a:endParaRPr lang="en-GB" b="1" dirty="0"/>
          </a:p>
        </p:txBody>
      </p:sp>
      <p:sp>
        <p:nvSpPr>
          <p:cNvPr id="3" name="Content Placeholder 2"/>
          <p:cNvSpPr>
            <a:spLocks noGrp="1"/>
          </p:cNvSpPr>
          <p:nvPr>
            <p:ph idx="1"/>
          </p:nvPr>
        </p:nvSpPr>
        <p:spPr>
          <a:xfrm>
            <a:off x="251520" y="1052736"/>
            <a:ext cx="8640960" cy="5472608"/>
          </a:xfrm>
        </p:spPr>
        <p:txBody>
          <a:bodyPr/>
          <a:lstStyle/>
          <a:p>
            <a:r>
              <a:rPr lang="en-GB" dirty="0" smtClean="0"/>
              <a:t>People are responsible for their own behaviour. However some factors in life may increase the chances of people acting irresponsibly.</a:t>
            </a:r>
          </a:p>
          <a:p>
            <a:r>
              <a:rPr lang="en-GB" dirty="0" smtClean="0"/>
              <a:t>Although we have looked at the factors separately it is important to remember that most of the factors will link with each other.</a:t>
            </a:r>
          </a:p>
          <a:p>
            <a:r>
              <a:rPr lang="en-GB" dirty="0" smtClean="0"/>
              <a:t>It is important not to think causes of crime are simple as this may lead to stereotyping, prejudice and discrimination.</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31032" y="2420888"/>
            <a:ext cx="8229600" cy="1399032"/>
          </a:xfrm>
        </p:spPr>
        <p:txBody>
          <a:bodyPr/>
          <a:lstStyle/>
          <a:p>
            <a:r>
              <a:rPr lang="en-GB" dirty="0" smtClean="0">
                <a:hlinkClick r:id="rId3"/>
              </a:rPr>
              <a:t>YOUTH CRIME</a:t>
            </a:r>
            <a:endParaRPr lang="en-GB"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cstate="print"/>
          <a:srcRect/>
          <a:stretch>
            <a:fillRect/>
          </a:stretch>
        </p:blipFill>
        <p:spPr bwMode="auto">
          <a:xfrm>
            <a:off x="0" y="2204864"/>
            <a:ext cx="9144000" cy="2105025"/>
          </a:xfrm>
          <a:prstGeom prst="rect">
            <a:avLst/>
          </a:prstGeom>
          <a:noFill/>
          <a:ln w="9525">
            <a:noFill/>
            <a:miter lim="800000"/>
            <a:headEnd/>
            <a:tailEnd/>
          </a:ln>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Verve">
  <a:themeElements>
    <a:clrScheme name="Verve">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Verve">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Verve">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290</TotalTime>
  <Words>404</Words>
  <Application>Microsoft Office PowerPoint</Application>
  <PresentationFormat>On-screen Show (4:3)</PresentationFormat>
  <Paragraphs>36</Paragraphs>
  <Slides>6</Slides>
  <Notes>5</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Verve</vt:lpstr>
      <vt:lpstr>TODAY</vt:lpstr>
      <vt:lpstr>Slide 2</vt:lpstr>
      <vt:lpstr>GROUP JIGSAW</vt:lpstr>
      <vt:lpstr>Why some people commit crime</vt:lpstr>
      <vt:lpstr>YOUTH CRIME</vt:lpstr>
      <vt:lpstr>Slide 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TODAY</dc:title>
  <cp:lastModifiedBy>Jenny</cp:lastModifiedBy>
  <cp:revision>14</cp:revision>
  <dcterms:created xsi:type="dcterms:W3CDTF">2009-12-14T13:38:11Z</dcterms:created>
  <dcterms:modified xsi:type="dcterms:W3CDTF">2013-06-18T19:47:10Z</dcterms:modified>
</cp:coreProperties>
</file>