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5"/>
  </p:sldMasterIdLst>
  <p:notesMasterIdLst>
    <p:notesMasterId r:id="rId41"/>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6" r:id="rId35"/>
    <p:sldId id="287" r:id="rId36"/>
    <p:sldId id="288" r:id="rId37"/>
    <p:sldId id="289" r:id="rId38"/>
    <p:sldId id="290" r:id="rId39"/>
    <p:sldId id="291" r:id="rId40"/>
  </p:sldIdLst>
  <p:sldSz cx="18288000" cy="10287000"/>
  <p:notesSz cx="6858000" cy="9144000"/>
  <p:embeddedFontLst>
    <p:embeddedFont>
      <p:font typeface="Calibri" panose="020F0502020204030204" pitchFamily="34" charset="0"/>
      <p:regular r:id="rId42"/>
      <p:bold r:id="rId43"/>
      <p:italic r:id="rId44"/>
      <p:boldItalic r:id="rId45"/>
    </p:embeddedFont>
    <p:embeddedFont>
      <p:font typeface="Open Sans Extra Bold" panose="020B0604020202020204" charset="0"/>
      <p:regular r:id="rId46"/>
    </p:embeddedFont>
    <p:embeddedFont>
      <p:font typeface="Public Sans" panose="020B0604020202020204" charset="0"/>
      <p:regular r:id="rId47"/>
    </p:embeddedFont>
    <p:embeddedFont>
      <p:font typeface="Public Sans Bold" panose="020B0604020202020204" charset="0"/>
      <p:regular r:id="rId48"/>
    </p:embeddedFont>
    <p:embeddedFont>
      <p:font typeface="Segoe UI" panose="020B0502040204020203" pitchFamily="34" charset="0"/>
      <p:regular r:id="rId49"/>
      <p:bold r:id="rId50"/>
      <p:italic r:id="rId51"/>
      <p:bold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7EB7E7-95B1-0242-5769-68F0EA4DBC6E}" v="8" dt="2024-06-21T13:20:41.726"/>
    <p1510:client id="{31A870AA-7F14-A9F7-8B91-44916D03C1C1}" v="13" dt="2024-06-21T11:09:58.493"/>
    <p1510:client id="{517A4BEF-15CF-7013-6C21-233250A94470}" v="428" dt="2024-06-21T13:53:48.320"/>
    <p1510:client id="{8B53E868-F6DE-6AE3-6877-3C5A8C53F3E3}" v="340" dt="2024-06-21T14:19:22.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85" autoAdjust="0"/>
  </p:normalViewPr>
  <p:slideViewPr>
    <p:cSldViewPr snapToGrid="0">
      <p:cViewPr varScale="1">
        <p:scale>
          <a:sx n="44" d="100"/>
          <a:sy n="44" d="100"/>
        </p:scale>
        <p:origin x="84" y="63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font" Target="fonts/font4.fntdata"/><Relationship Id="rId53" Type="http://schemas.openxmlformats.org/officeDocument/2006/relationships/presProps" Target="presProps.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font" Target="fonts/font10.fntdata"/><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notesMaster" Target="notesMasters/notesMaster1.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font" Target="fonts/font8.fntdata"/><Relationship Id="rId57" Type="http://schemas.microsoft.com/office/2015/10/relationships/revisionInfo" Target="revisionInfo.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font" Target="fonts/font3.fntdata"/><Relationship Id="rId52"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05.08.2024</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ducation.gov.scot/professional-learning/self-directed-professional-learning/coaching-in-education/"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forms.office.com/e/peiYJF1jFn"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Facilitator Notes Slide</a:t>
            </a:r>
          </a:p>
          <a:p>
            <a:endParaRPr lang="en-US"/>
          </a:p>
          <a:p>
            <a:r>
              <a:rPr lang="en-US"/>
              <a:t>Target Audience:  This workshop is designed for teachers/educators/leaders to build practical knowledge and skills in taking a coaching approach. </a:t>
            </a:r>
            <a:endParaRPr lang="en-US">
              <a:ea typeface="Calibri"/>
              <a:cs typeface="Calibri"/>
            </a:endParaRPr>
          </a:p>
          <a:p>
            <a:endParaRPr lang="en-US"/>
          </a:p>
          <a:p>
            <a:r>
              <a:rPr lang="en-US"/>
              <a:t>Workshop Content:</a:t>
            </a:r>
            <a:endParaRPr lang="en-US">
              <a:ea typeface="Calibri"/>
              <a:cs typeface="Calibri"/>
            </a:endParaRPr>
          </a:p>
          <a:p>
            <a:r>
              <a:rPr lang="en-US"/>
              <a:t>There are 4 sections.</a:t>
            </a:r>
            <a:endParaRPr lang="en-US">
              <a:ea typeface="Calibri"/>
              <a:cs typeface="Calibri"/>
            </a:endParaRPr>
          </a:p>
          <a:p>
            <a:r>
              <a:rPr lang="en-US"/>
              <a:t>1. Establishing a coaching relationship – Contracting (</a:t>
            </a:r>
            <a:r>
              <a:rPr lang="en-US" err="1"/>
              <a:t>approx</a:t>
            </a:r>
            <a:r>
              <a:rPr lang="en-US"/>
              <a:t> 30 mins)</a:t>
            </a:r>
            <a:endParaRPr lang="en-US">
              <a:ea typeface="Calibri"/>
              <a:cs typeface="Calibri"/>
            </a:endParaRPr>
          </a:p>
          <a:p>
            <a:r>
              <a:rPr lang="en-US"/>
              <a:t>2. Building the coaching relationship – Listening (</a:t>
            </a:r>
            <a:r>
              <a:rPr lang="en-US" err="1"/>
              <a:t>approx</a:t>
            </a:r>
            <a:r>
              <a:rPr lang="en-US"/>
              <a:t> 30 mins)</a:t>
            </a:r>
            <a:endParaRPr lang="en-US">
              <a:ea typeface="Calibri"/>
              <a:cs typeface="Calibri"/>
            </a:endParaRPr>
          </a:p>
          <a:p>
            <a:r>
              <a:rPr lang="en-US"/>
              <a:t>3. Building the coaching relationship - Questioning (</a:t>
            </a:r>
            <a:r>
              <a:rPr lang="en-US" err="1"/>
              <a:t>approx</a:t>
            </a:r>
            <a:r>
              <a:rPr lang="en-US"/>
              <a:t> 30 mins)</a:t>
            </a:r>
            <a:endParaRPr lang="en-US">
              <a:ea typeface="Calibri"/>
              <a:cs typeface="Calibri"/>
            </a:endParaRPr>
          </a:p>
          <a:p>
            <a:r>
              <a:rPr lang="en-US"/>
              <a:t>4. Coaching Skills: Trying it out (</a:t>
            </a:r>
            <a:r>
              <a:rPr lang="en-US" err="1"/>
              <a:t>approx</a:t>
            </a:r>
            <a:r>
              <a:rPr lang="en-US"/>
              <a:t> 30 mins)</a:t>
            </a:r>
            <a:endParaRPr lang="en-US">
              <a:ea typeface="Calibri"/>
              <a:cs typeface="Calibri"/>
            </a:endParaRPr>
          </a:p>
          <a:p>
            <a:endParaRPr lang="en-US"/>
          </a:p>
          <a:p>
            <a:r>
              <a:rPr lang="en-US"/>
              <a:t>But these sections could be longer given the topics - please feel free to adapt.</a:t>
            </a:r>
            <a:endParaRPr lang="en-US">
              <a:ea typeface="Calibri"/>
              <a:cs typeface="Calibri"/>
            </a:endParaRPr>
          </a:p>
          <a:p>
            <a:r>
              <a:rPr lang="en-US"/>
              <a:t> </a:t>
            </a:r>
            <a:endParaRPr lang="en-US">
              <a:ea typeface="Calibri"/>
              <a:cs typeface="Calibri"/>
            </a:endParaRPr>
          </a:p>
          <a:p>
            <a:r>
              <a:rPr lang="en-US"/>
              <a:t>Adapting the presentation:</a:t>
            </a:r>
            <a:endParaRPr lang="en-US">
              <a:ea typeface="Calibri"/>
              <a:cs typeface="Calibri"/>
            </a:endParaRPr>
          </a:p>
          <a:p>
            <a:r>
              <a:rPr lang="en-US"/>
              <a:t>Facilitators can adapt this presentation. We encourage </a:t>
            </a:r>
            <a:r>
              <a:rPr lang="en-US" err="1"/>
              <a:t>customisation</a:t>
            </a:r>
            <a:r>
              <a:rPr lang="en-US"/>
              <a:t> to suit the specific needs and context of your setting.</a:t>
            </a:r>
            <a:endParaRPr lang="en-US">
              <a:ea typeface="Calibri"/>
              <a:cs typeface="Calibri"/>
            </a:endParaRPr>
          </a:p>
          <a:p>
            <a:r>
              <a:rPr lang="en-US"/>
              <a:t>Consider adding local examples or case studies of coaching within your setting.</a:t>
            </a:r>
            <a:endParaRPr lang="en-US">
              <a:ea typeface="Calibri"/>
              <a:cs typeface="Calibri"/>
            </a:endParaRPr>
          </a:p>
          <a:p>
            <a:r>
              <a:rPr lang="en-US"/>
              <a:t> </a:t>
            </a:r>
            <a:endParaRPr lang="en-US">
              <a:ea typeface="Calibri"/>
              <a:cs typeface="Calibri"/>
            </a:endParaRPr>
          </a:p>
          <a:p>
            <a:r>
              <a:rPr lang="en-US"/>
              <a:t>Tailor the activities or discussion prompts to address specific challenges or areas of focus for your educators.</a:t>
            </a:r>
            <a:endParaRPr lang="en-US">
              <a:ea typeface="Calibri"/>
              <a:cs typeface="Calibri"/>
            </a:endParaRPr>
          </a:p>
          <a:p>
            <a:r>
              <a:rPr lang="en-US"/>
              <a:t> </a:t>
            </a:r>
            <a:endParaRPr lang="en-US">
              <a:ea typeface="Calibri"/>
              <a:cs typeface="Calibri"/>
            </a:endParaRPr>
          </a:p>
          <a:p>
            <a:r>
              <a:rPr lang="en-US"/>
              <a:t>Duration:</a:t>
            </a:r>
            <a:endParaRPr lang="en-US">
              <a:ea typeface="Calibri"/>
              <a:cs typeface="Calibri"/>
            </a:endParaRPr>
          </a:p>
          <a:p>
            <a:r>
              <a:rPr lang="en-US"/>
              <a:t>The presentation can be delivered in 60 - 75 minutes. However, the total workshop experience can be extended depending on the chosen activities and level of discussion.</a:t>
            </a:r>
            <a:endParaRPr lang="en-US">
              <a:ea typeface="Calibri"/>
              <a:cs typeface="Calibri"/>
            </a:endParaRPr>
          </a:p>
          <a:p>
            <a:r>
              <a:rPr lang="en-US"/>
              <a:t> </a:t>
            </a:r>
            <a:endParaRPr lang="en-US">
              <a:ea typeface="Calibri"/>
              <a:cs typeface="Calibri"/>
            </a:endParaRPr>
          </a:p>
          <a:p>
            <a:r>
              <a:rPr lang="en-US"/>
              <a:t>This PLR can be broken down into multiple shorter sessions. If opting for multiple sessions, consider incorporating activities or discussions from the presentation into follow-up sessions to deepen learning and explore coaching implementation strategies.</a:t>
            </a:r>
            <a:endParaRPr lang="en-US">
              <a:ea typeface="Calibri"/>
              <a:cs typeface="Calibri"/>
            </a:endParaRPr>
          </a:p>
          <a:p>
            <a:r>
              <a:rPr lang="en-US"/>
              <a:t> </a:t>
            </a:r>
            <a:endParaRPr lang="en-US">
              <a:ea typeface="Calibri"/>
              <a:cs typeface="Calibri"/>
            </a:endParaRPr>
          </a:p>
          <a:p>
            <a:r>
              <a:rPr lang="en-US"/>
              <a:t>Groupings:</a:t>
            </a:r>
            <a:endParaRPr lang="en-US">
              <a:ea typeface="Calibri"/>
              <a:cs typeface="Calibri"/>
            </a:endParaRPr>
          </a:p>
          <a:p>
            <a:r>
              <a:rPr lang="en-US"/>
              <a:t> </a:t>
            </a:r>
            <a:endParaRPr lang="en-US">
              <a:ea typeface="Calibri"/>
              <a:cs typeface="Calibri"/>
            </a:endParaRPr>
          </a:p>
          <a:p>
            <a:r>
              <a:rPr lang="en-US"/>
              <a:t>Group work is encouraged throughout the presentation to foster collaboration and shared learning. Activities can be designed for small groups of 2-4 participants or larger groups depending on the activity and the number of educators involved.</a:t>
            </a:r>
            <a:endParaRPr lang="en-US">
              <a:ea typeface="Calibri"/>
              <a:cs typeface="Calibri"/>
            </a:endParaRPr>
          </a:p>
          <a:p>
            <a:r>
              <a:rPr lang="en-US"/>
              <a:t> </a:t>
            </a:r>
            <a:endParaRPr lang="en-US">
              <a:ea typeface="Calibri"/>
              <a:cs typeface="Calibri"/>
            </a:endParaRPr>
          </a:p>
          <a:p>
            <a:r>
              <a:rPr lang="en-US"/>
              <a:t>Pre-reading:</a:t>
            </a:r>
            <a:endParaRPr lang="en-US">
              <a:ea typeface="Calibri"/>
              <a:cs typeface="Calibri"/>
            </a:endParaRPr>
          </a:p>
          <a:p>
            <a:r>
              <a:rPr lang="en-US"/>
              <a:t>There are no mandatory pre-reading requirements for either the facilitator or participants.</a:t>
            </a:r>
            <a:endParaRPr lang="en-US">
              <a:ea typeface="Calibri"/>
              <a:cs typeface="Calibri"/>
            </a:endParaRPr>
          </a:p>
          <a:p>
            <a:r>
              <a:rPr lang="en-US"/>
              <a:t>However, to enhance the learning experience, facilitators may consider reviewing resources on coaching in education (websites, articles) </a:t>
            </a:r>
            <a:r>
              <a:rPr lang="en-US">
                <a:hlinkClick r:id="rId3"/>
              </a:rPr>
              <a:t>Coaching in Education | Self-directed professional learning | Professional Learning | Education Scotland</a:t>
            </a:r>
            <a:r>
              <a:rPr lang="en-US"/>
              <a:t>to gain a deeper understanding of the t </a:t>
            </a:r>
            <a:r>
              <a:rPr lang="en-US" err="1"/>
              <a:t>opic</a:t>
            </a:r>
            <a:r>
              <a:rPr lang="en-US"/>
              <a:t>.</a:t>
            </a:r>
            <a:endParaRPr lang="en-US">
              <a:ea typeface="Calibri"/>
              <a:cs typeface="Calibri"/>
            </a:endParaRPr>
          </a:p>
          <a:p>
            <a:r>
              <a:rPr lang="en-US"/>
              <a:t>Optionally, facilitators can share relevant resources with participants beforehand to spark their initial interest in coaching.</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Time Allocation:</a:t>
            </a:r>
          </a:p>
          <a:p>
            <a:r>
              <a:rPr lang="en-US"/>
              <a:t>Slide - 5 mins presentation</a:t>
            </a:r>
            <a:endParaRPr lang="en-US">
              <a:cs typeface="Calibri"/>
            </a:endParaRPr>
          </a:p>
          <a:p>
            <a:endParaRPr lang="en-US"/>
          </a:p>
          <a:p>
            <a:r>
              <a:rPr lang="en-US"/>
              <a:t>Key Messages:</a:t>
            </a:r>
            <a:endParaRPr lang="en-US">
              <a:cs typeface="Calibri"/>
            </a:endParaRPr>
          </a:p>
          <a:p>
            <a:endParaRPr lang="en-US"/>
          </a:p>
          <a:p>
            <a:r>
              <a:rPr lang="en-US"/>
              <a:t>The four aspects to include when contracting are:</a:t>
            </a:r>
            <a:endParaRPr lang="en-US">
              <a:cs typeface="Calibri"/>
            </a:endParaRPr>
          </a:p>
          <a:p>
            <a:r>
              <a:rPr lang="en-US"/>
              <a:t> </a:t>
            </a:r>
          </a:p>
          <a:p>
            <a:r>
              <a:rPr lang="en-US"/>
              <a:t>Set clear expectations: A contract ensures there is an understanding of what to expect from each other. It can simply be agreeing the expectations for the conversation. </a:t>
            </a:r>
            <a:endParaRPr lang="en-US">
              <a:cs typeface="Calibri"/>
            </a:endParaRPr>
          </a:p>
          <a:p>
            <a:endParaRPr lang="en-US"/>
          </a:p>
          <a:p>
            <a:r>
              <a:rPr lang="en-US"/>
              <a:t>Set healthy boundaries: The contract helps set boundaries around topics like confidentiality, communication style, and time commitment. This protects both the coach/mentor and the colleague. </a:t>
            </a:r>
            <a:endParaRPr lang="en-US">
              <a:cs typeface="Calibri"/>
            </a:endParaRPr>
          </a:p>
          <a:p>
            <a:endParaRPr lang="en-US"/>
          </a:p>
          <a:p>
            <a:r>
              <a:rPr lang="en-US"/>
              <a:t>Open communication: Discussing confidentiality upfront fosters trust and allows your colleague to feel comfortable sharing openly. </a:t>
            </a:r>
            <a:endParaRPr lang="en-US">
              <a:cs typeface="Calibri"/>
            </a:endParaRPr>
          </a:p>
          <a:p>
            <a:endParaRPr lang="en-US"/>
          </a:p>
          <a:p>
            <a:r>
              <a:rPr lang="en-US"/>
              <a:t>Structured approach: The contract establishes a timeframe for the sessions and the preferred meeting format (in-person, virtual, etc.). This promotes structure and keeps the coaching conversation </a:t>
            </a:r>
            <a:r>
              <a:rPr lang="en-US" err="1"/>
              <a:t>focussed</a:t>
            </a:r>
            <a:r>
              <a:rPr lang="en-US"/>
              <a:t>. </a:t>
            </a:r>
          </a:p>
          <a:p>
            <a:endParaRPr lang="en-US"/>
          </a:p>
          <a:p>
            <a:r>
              <a:rPr lang="en-US"/>
              <a:t>Remember, contracting works both when you are in a one to one coaching relationship and when you are using a coaching approach with a group or team in your setting. You don’t need to be in a formal coaching relationship to be able to take a coaching approach with colleagues. </a:t>
            </a:r>
            <a:endParaRPr lang="en-US">
              <a:cs typeface="Calibri"/>
            </a:endParaRP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Time Allocation:</a:t>
            </a:r>
          </a:p>
          <a:p>
            <a:r>
              <a:rPr lang="en-US"/>
              <a:t>Slide - 5 mins presentation</a:t>
            </a:r>
            <a:endParaRPr lang="en-US">
              <a:cs typeface="Calibri"/>
            </a:endParaRPr>
          </a:p>
          <a:p>
            <a:r>
              <a:rPr lang="en-US"/>
              <a:t>Activity -  5 - 10 minutes depending on size of group. </a:t>
            </a:r>
            <a:endParaRPr lang="en-US">
              <a:cs typeface="Calibri"/>
            </a:endParaRPr>
          </a:p>
          <a:p>
            <a:endParaRPr lang="en-US"/>
          </a:p>
          <a:p>
            <a:r>
              <a:rPr lang="en-US"/>
              <a:t>Key Messages:</a:t>
            </a:r>
            <a:endParaRPr lang="en-US">
              <a:cs typeface="Calibri"/>
            </a:endParaRPr>
          </a:p>
          <a:p>
            <a:endParaRPr lang="en-US"/>
          </a:p>
          <a:p>
            <a:r>
              <a:rPr lang="en-US"/>
              <a:t>Here's what you can include in your coaching contract with your colleague: </a:t>
            </a:r>
            <a:endParaRPr lang="en-US">
              <a:cs typeface="Calibri"/>
            </a:endParaRPr>
          </a:p>
          <a:p>
            <a:endParaRPr lang="en-US"/>
          </a:p>
          <a:p>
            <a:r>
              <a:rPr lang="en-US"/>
              <a:t>Goals and objectives: Clearly define the desired outcomes of the coaching conversation. What specific areas does the colleague want to explore for example.  This sets expectations for the coaching conversation. </a:t>
            </a:r>
            <a:endParaRPr lang="en-US">
              <a:cs typeface="Calibri"/>
            </a:endParaRPr>
          </a:p>
          <a:p>
            <a:endParaRPr lang="en-US"/>
          </a:p>
          <a:p>
            <a:r>
              <a:rPr lang="en-US"/>
              <a:t>Confidentiality: Establish clear expectations regarding confidentiality of information shared during the sessions. This sets healthy boundaries for the coaching conversation. </a:t>
            </a:r>
            <a:endParaRPr lang="en-US">
              <a:cs typeface="Calibri"/>
            </a:endParaRPr>
          </a:p>
          <a:p>
            <a:endParaRPr lang="en-US"/>
          </a:p>
          <a:p>
            <a:r>
              <a:rPr lang="en-US"/>
              <a:t>Communication and feedback: Agree on preferred communication methods and the approach to providing feedback. This ensures open communication throughout the coaching conversation. </a:t>
            </a:r>
            <a:endParaRPr lang="en-US">
              <a:cs typeface="Calibri"/>
            </a:endParaRPr>
          </a:p>
          <a:p>
            <a:endParaRPr lang="en-US"/>
          </a:p>
          <a:p>
            <a:r>
              <a:rPr lang="en-US"/>
              <a:t>Timeframe and frequency: Determine the duration of each coaching conversation, how often you will have one, and perhaps how many you will have in total. This helps provide structure for the coaching conversations. </a:t>
            </a:r>
            <a:endParaRPr lang="en-US">
              <a:cs typeface="Calibri"/>
            </a:endParaRPr>
          </a:p>
          <a:p>
            <a:endParaRPr lang="en-US"/>
          </a:p>
          <a:p>
            <a:r>
              <a:rPr lang="en-US"/>
              <a:t>By establishing a clear coaching contract, you can lay the groundwork for a productive and supportive relationship that benefits both you and your colleague. </a:t>
            </a:r>
            <a:endParaRPr lang="en-US">
              <a:cs typeface="Calibri"/>
            </a:endParaRPr>
          </a:p>
          <a:p>
            <a:endParaRPr lang="en-US">
              <a:cs typeface="Calibri"/>
            </a:endParaRPr>
          </a:p>
          <a:p>
            <a:r>
              <a:rPr lang="en-US"/>
              <a:t>Remember, contracting works both when you are in a one to one coaching relationship and when you are using a coaching approach with a group or team in your setting. You don’t need to be in a formal coaching relationship to be able to take a coaching approach with colleagues.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Building the coaching relationship:</a:t>
            </a:r>
          </a:p>
          <a:p>
            <a:r>
              <a:rPr lang="en-US"/>
              <a:t>Questions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Key Messages:</a:t>
            </a:r>
          </a:p>
          <a:p>
            <a:endParaRPr lang="en-US"/>
          </a:p>
          <a:p>
            <a:r>
              <a:rPr lang="en-US"/>
              <a:t>Building the coaching relationship requires you to ask a range of questions to facilitate thinking and reflection and ultimately learning. Great questions also support us to see things differently and to help find solutions to problems and situations we are struggling with. They also help to build trust which is essential in building a supportive coaching relationship.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https://www.youtube.com/watch?v=wutIaSf37lI</a:t>
            </a:r>
          </a:p>
          <a:p>
            <a:endParaRPr lang="en-US"/>
          </a:p>
          <a:p>
            <a:r>
              <a:rPr lang="en-US"/>
              <a:t>Activity : 5 - 10 minutes</a:t>
            </a:r>
          </a:p>
          <a:p>
            <a:endParaRPr lang="en-US"/>
          </a:p>
          <a:p>
            <a:r>
              <a:rPr lang="en-US"/>
              <a:t>Key Messages:</a:t>
            </a:r>
          </a:p>
          <a:p>
            <a:endParaRPr lang="en-US"/>
          </a:p>
          <a:p>
            <a:r>
              <a:rPr lang="en-US"/>
              <a:t>This video gives an overview of Nancy Kline Ten Components which can generate quality thinking </a:t>
            </a:r>
          </a:p>
          <a:p>
            <a:endParaRPr lang="en-US"/>
          </a:p>
          <a:p>
            <a:r>
              <a:rPr lang="en-US"/>
              <a:t>‘The quality of everything we do depends on the quality of the thinking we do first </a:t>
            </a:r>
          </a:p>
          <a:p>
            <a:r>
              <a:rPr lang="en-US"/>
              <a:t> The quality of our thinking depends on the way we treat each other while we are thinking’ </a:t>
            </a:r>
          </a:p>
          <a:p>
            <a:endParaRPr lang="en-US"/>
          </a:p>
          <a:p>
            <a:r>
              <a:rPr lang="en-US"/>
              <a:t>The ten behaviours that generate the finest thinking, and have become known as The Ten Components of a Thinking Environment, are: </a:t>
            </a:r>
          </a:p>
          <a:p>
            <a:r>
              <a:rPr lang="en-US"/>
              <a:t>Attention, Equality, Ease, Appreciation, Encouragement, Feelings, Information, </a:t>
            </a:r>
          </a:p>
          <a:p>
            <a:r>
              <a:rPr lang="en-US"/>
              <a:t>Difference, Incisive Questions, Place. </a:t>
            </a:r>
          </a:p>
          <a:p>
            <a:endParaRPr lang="en-US"/>
          </a:p>
          <a:p>
            <a:r>
              <a:rPr lang="en-US"/>
              <a:t>Each Component is powerful individually, but the presence of all ten working together gives this process its transformative impact.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Activity Timescale : 5 - 10 minutes depending on size of the group</a:t>
            </a:r>
          </a:p>
          <a:p>
            <a:endParaRPr lang="en-US"/>
          </a:p>
          <a:p>
            <a:r>
              <a:rPr lang="en-US"/>
              <a:t>Key Messages:</a:t>
            </a:r>
          </a:p>
          <a:p>
            <a:r>
              <a:rPr lang="en-US"/>
              <a:t>Quick Recap of video.</a:t>
            </a:r>
          </a:p>
          <a:p>
            <a:endParaRPr lang="en-US"/>
          </a:p>
          <a:p>
            <a:r>
              <a:rPr lang="en-US"/>
              <a:t>Activity: Share with someone what you heard in one sentence.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https://www.youtube.com/watch?v=Kl0rmx7aa0w </a:t>
            </a:r>
          </a:p>
          <a:p>
            <a:endParaRPr lang="en-US"/>
          </a:p>
          <a:p>
            <a:r>
              <a:rPr lang="en-US"/>
              <a:t>Activity : 5 - 10 minutes</a:t>
            </a:r>
          </a:p>
          <a:p>
            <a:endParaRPr lang="en-US"/>
          </a:p>
          <a:p>
            <a:r>
              <a:rPr lang="en-US"/>
              <a:t>Key Messages:</a:t>
            </a:r>
          </a:p>
          <a:p>
            <a:endParaRPr lang="en-US"/>
          </a:p>
          <a:p>
            <a:r>
              <a:rPr lang="en-US"/>
              <a:t>In this funny and provocative talk, Michael Bungay Stanier explains how advice-giving goes bad; the three personas of your Advice Monster; and why the powerful act of staying curious a little longer is the secret to taming your Advice Monster. </a:t>
            </a:r>
          </a:p>
          <a:p>
            <a:endParaRPr lang="en-US"/>
          </a:p>
          <a:p>
            <a:r>
              <a:rPr lang="en-US"/>
              <a:t>You know your Advice Monster! Someone starts to talk … and it looms up out of the shadows wanting to “add value”.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Activity Timescale : 5 - 10 minutes depending on size of the group</a:t>
            </a:r>
          </a:p>
          <a:p>
            <a:endParaRPr lang="en-US"/>
          </a:p>
          <a:p>
            <a:r>
              <a:rPr lang="en-US"/>
              <a:t>Key Messages:</a:t>
            </a:r>
          </a:p>
          <a:p>
            <a:r>
              <a:rPr lang="en-US"/>
              <a:t>Quick Recap of video.</a:t>
            </a:r>
          </a:p>
          <a:p>
            <a:endParaRPr lang="en-US"/>
          </a:p>
          <a:p>
            <a:r>
              <a:rPr lang="en-US"/>
              <a:t>Activity: Share with someone what you heard in one sentence.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5 minutes</a:t>
            </a:r>
          </a:p>
          <a:p>
            <a:endParaRPr lang="en-US"/>
          </a:p>
          <a:p>
            <a:r>
              <a:rPr lang="en-US"/>
              <a:t>Activity : 5 - 10 minutes</a:t>
            </a:r>
          </a:p>
          <a:p>
            <a:endParaRPr lang="en-US"/>
          </a:p>
          <a:p>
            <a:r>
              <a:rPr lang="en-US"/>
              <a:t>Key Messages:</a:t>
            </a:r>
          </a:p>
          <a:p>
            <a:r>
              <a:rPr lang="en-US"/>
              <a:t>Discuss these questions with the whole group and ask for responses.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2. </a:t>
            </a:r>
          </a:p>
          <a:p>
            <a:r>
              <a:rPr lang="en-US"/>
              <a:t>Facilitator Notes:</a:t>
            </a:r>
          </a:p>
          <a:p>
            <a:endParaRPr lang="en-US"/>
          </a:p>
          <a:p>
            <a:r>
              <a:rPr lang="en-US"/>
              <a:t>There are 3 self-led professional learning activities to support the development of coaching</a:t>
            </a:r>
          </a:p>
          <a:p>
            <a:endParaRPr lang="en-US"/>
          </a:p>
          <a:p>
            <a:r>
              <a:rPr lang="en-US"/>
              <a:t>1. Introduction to Coaching </a:t>
            </a:r>
          </a:p>
          <a:p>
            <a:r>
              <a:rPr lang="en-US"/>
              <a:t>2. Coaching Skills </a:t>
            </a:r>
          </a:p>
          <a:p>
            <a:r>
              <a:rPr lang="en-US"/>
              <a:t>3. Coaching Models and Tools </a:t>
            </a:r>
          </a:p>
          <a:p>
            <a:endParaRPr lang="en-US"/>
          </a:p>
          <a:p>
            <a:r>
              <a:rPr lang="en-US"/>
              <a:t>Each of these self-directed learning activities also has a corresponding workshop or professional learning resource.</a:t>
            </a:r>
          </a:p>
          <a:p>
            <a:endParaRPr lang="en-US"/>
          </a:p>
          <a:p>
            <a:endParaRPr lang="en-US"/>
          </a:p>
          <a:p>
            <a:r>
              <a:rPr lang="en-US"/>
              <a:t>This workshop is 2. Coaching Skills and it's suggested it's split across 2 sessions (Part A and Part B) with some learning and practice in-between the sessions.</a:t>
            </a:r>
          </a:p>
          <a:p>
            <a:endParaRPr lang="en-US"/>
          </a:p>
          <a:p>
            <a:r>
              <a:rPr lang="en-US"/>
              <a:t>This workshop links with the self-directed Professional Learning Resource (PLA) Building Coaching Skills.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Building the coaching relationship:</a:t>
            </a:r>
          </a:p>
          <a:p>
            <a:r>
              <a:rPr lang="en-US"/>
              <a:t>Questions </a:t>
            </a:r>
            <a:endParaRPr lang="en-US">
              <a:cs typeface="Calibri"/>
            </a:endParaRPr>
          </a:p>
          <a:p>
            <a:endParaRPr lang="en-US"/>
          </a:p>
          <a:p>
            <a:r>
              <a:rPr lang="en-US"/>
              <a:t>Proposed in this section is</a:t>
            </a:r>
            <a:endParaRPr lang="en-US">
              <a:cs typeface="Calibri"/>
            </a:endParaRPr>
          </a:p>
          <a:p>
            <a:endParaRPr lang="en-US"/>
          </a:p>
          <a:p>
            <a:r>
              <a:rPr lang="en-US"/>
              <a:t>1. Slides on the practical approaches to improving listening for the facilitator to present (10 mins)</a:t>
            </a:r>
          </a:p>
          <a:p>
            <a:r>
              <a:rPr lang="en-US"/>
              <a:t>2. Discussion : what might distract us from listening (10 mins)</a:t>
            </a:r>
            <a:endParaRPr lang="en-US">
              <a:cs typeface="Calibri"/>
            </a:endParaRPr>
          </a:p>
          <a:p>
            <a:r>
              <a:rPr lang="en-US"/>
              <a:t>3. Video on listening (10 mins)</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Being a good listener is essential to developing a good coaching approach.  </a:t>
            </a:r>
          </a:p>
          <a:p>
            <a:endParaRPr lang="en-US"/>
          </a:p>
          <a:p>
            <a:r>
              <a:rPr lang="en-US"/>
              <a:t>To start thinking about listening in your coaching relationship, here we will consider five useful tips on how to be a good listener: </a:t>
            </a:r>
          </a:p>
          <a:p>
            <a:endParaRPr lang="en-US"/>
          </a:p>
          <a:p>
            <a:r>
              <a:rPr lang="en-US"/>
              <a:t>1.  Be present </a:t>
            </a:r>
          </a:p>
          <a:p>
            <a:r>
              <a:rPr lang="en-US"/>
              <a:t> </a:t>
            </a:r>
          </a:p>
          <a:p>
            <a:r>
              <a:rPr lang="en-US"/>
              <a:t>2.  Listen to more than just their words </a:t>
            </a:r>
          </a:p>
          <a:p>
            <a:endParaRPr lang="en-US"/>
          </a:p>
          <a:p>
            <a:r>
              <a:rPr lang="en-US"/>
              <a:t>3.  Make sure you have heard correctly - clarify </a:t>
            </a:r>
          </a:p>
          <a:p>
            <a:endParaRPr lang="en-US"/>
          </a:p>
          <a:p>
            <a:r>
              <a:rPr lang="en-US"/>
              <a:t>4.  Listen from the coaching perspective </a:t>
            </a:r>
          </a:p>
          <a:p>
            <a:endParaRPr lang="en-US"/>
          </a:p>
          <a:p>
            <a:r>
              <a:rPr lang="en-US"/>
              <a:t> 5.  Clarify the conversation as you go </a:t>
            </a:r>
          </a:p>
          <a:p>
            <a:endParaRPr lang="en-US"/>
          </a:p>
          <a:p>
            <a:endParaRPr lang="en-US"/>
          </a:p>
          <a:p>
            <a:endParaRPr lang="en-US"/>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Being a good listener is essential to developing a good coaching approach.  </a:t>
            </a:r>
          </a:p>
          <a:p>
            <a:endParaRPr lang="en-US"/>
          </a:p>
          <a:p>
            <a:r>
              <a:rPr lang="en-US"/>
              <a:t>Tip 1.  Be present </a:t>
            </a:r>
            <a:endParaRPr lang="en-US">
              <a:ea typeface="Calibri"/>
              <a:cs typeface="Calibri"/>
            </a:endParaRPr>
          </a:p>
          <a:p>
            <a:r>
              <a:rPr lang="en-US"/>
              <a:t> </a:t>
            </a:r>
            <a:endParaRPr lang="en-US">
              <a:ea typeface="Calibri"/>
              <a:cs typeface="Calibri"/>
            </a:endParaRPr>
          </a:p>
          <a:p>
            <a:r>
              <a:rPr lang="en-US"/>
              <a:t>Work hard at listening – give people your total attention; listen with all your five senses. When you feel yourself drifting off into other thoughts, purposefully bring yourself back to your colleague or </a:t>
            </a:r>
            <a:r>
              <a:rPr lang="en-US" err="1"/>
              <a:t>coachee</a:t>
            </a:r>
            <a:r>
              <a:rPr lang="en-US"/>
              <a:t>. </a:t>
            </a:r>
            <a:endParaRPr lang="en-US">
              <a:ea typeface="Calibri"/>
              <a:cs typeface="Calibri"/>
            </a:endParaRPr>
          </a:p>
          <a:p>
            <a:endParaRPr lang="en-US"/>
          </a:p>
          <a:p>
            <a:r>
              <a:rPr lang="en-US" err="1"/>
              <a:t>Empathise</a:t>
            </a:r>
            <a:r>
              <a:rPr lang="en-US"/>
              <a:t> with where your colleague or </a:t>
            </a:r>
            <a:r>
              <a:rPr lang="en-US" err="1"/>
              <a:t>coachee</a:t>
            </a:r>
            <a:r>
              <a:rPr lang="en-US"/>
              <a:t> is coming from; put yourself in their shoes. </a:t>
            </a:r>
            <a:endParaRPr lang="en-US">
              <a:ea typeface="Calibri"/>
              <a:cs typeface="Calibri"/>
            </a:endParaRPr>
          </a:p>
          <a:p>
            <a:endParaRPr lang="en-US"/>
          </a:p>
          <a:p>
            <a:r>
              <a:rPr lang="en-US"/>
              <a:t>Make sure you receive your colleague or </a:t>
            </a:r>
            <a:r>
              <a:rPr lang="en-US" err="1"/>
              <a:t>coachee’s</a:t>
            </a:r>
            <a:r>
              <a:rPr lang="en-US"/>
              <a:t> complete message in totality without reacting. As you become more experienced you will see patterns, you may think you will know the answer for them, or what they are about to say. You need to let them come to their own insight, not just give them the answer. Coaching is about forwarding the process of active learning. Hold yourself back, listen intently and give your coaching partner your complete focus. </a:t>
            </a:r>
            <a:endParaRPr lang="en-US">
              <a:cs typeface="Calibri"/>
            </a:endParaRPr>
          </a:p>
          <a:p>
            <a:endParaRPr lang="en-US"/>
          </a:p>
          <a:p>
            <a:r>
              <a:rPr lang="en-US"/>
              <a:t> </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Being a good listener is essential to developing a good coaching approach.  </a:t>
            </a:r>
          </a:p>
          <a:p>
            <a:endParaRPr lang="en-US"/>
          </a:p>
          <a:p>
            <a:r>
              <a:rPr lang="en-US"/>
              <a:t>Tip 2.  Listen to more than just their words </a:t>
            </a:r>
            <a:endParaRPr lang="en-US">
              <a:cs typeface="Calibri"/>
            </a:endParaRPr>
          </a:p>
          <a:p>
            <a:r>
              <a:rPr lang="en-GB"/>
              <a:t>There are three levels of listening: words, tone of voice and body language. Listen to all three at once. </a:t>
            </a:r>
            <a:endParaRPr lang="en-US"/>
          </a:p>
          <a:p>
            <a:endParaRPr lang="en-GB"/>
          </a:p>
          <a:p>
            <a:pPr marL="171450" indent="-171450">
              <a:buFont typeface="Arial"/>
              <a:buChar char="•"/>
            </a:pPr>
            <a:r>
              <a:rPr lang="en-GB"/>
              <a:t>The words your colleague or </a:t>
            </a:r>
            <a:r>
              <a:rPr lang="en-GB" err="1"/>
              <a:t>coachee</a:t>
            </a:r>
            <a:r>
              <a:rPr lang="en-GB"/>
              <a:t> uses can give you insight into where they are. Once you have worked with them over a period of time, you will get to know their speech pattern and will notice when it changes. For example, they may be using pronouns ‘they’ and ‘we’ in place of ‘I’, indicating blame, feeling like a victim or avoiding responsibility. If they are swearing or using humour inappropriately, they may be masking other feelings.  </a:t>
            </a:r>
            <a:endParaRPr lang="en-US"/>
          </a:p>
          <a:p>
            <a:endParaRPr lang="en-GB">
              <a:cs typeface="Calibri"/>
            </a:endParaRPr>
          </a:p>
          <a:p>
            <a:pPr marL="171450" indent="-171450">
              <a:buFont typeface="Arial"/>
              <a:buChar char="•"/>
            </a:pPr>
            <a:r>
              <a:rPr lang="en-GB"/>
              <a:t>The tone of voice can give away how someone is feeling. </a:t>
            </a:r>
            <a:endParaRPr lang="en-US"/>
          </a:p>
          <a:p>
            <a:endParaRPr lang="en-GB">
              <a:cs typeface="Calibri"/>
            </a:endParaRPr>
          </a:p>
          <a:p>
            <a:pPr marL="171450" indent="-171450">
              <a:buFont typeface="Arial"/>
              <a:buChar char="•"/>
            </a:pPr>
            <a:r>
              <a:rPr lang="en-GB"/>
              <a:t>Body language can give away what people are thinking. Be conscious of the way people sit, hold themselves, touch themselves (often for comfort) and look at you. You can listen carefully for shifting around, body movements etc. – this gives some indication of the level of comfort/discomfort a person is feeling.</a:t>
            </a:r>
            <a:endParaRPr lang="en-US"/>
          </a:p>
          <a:p>
            <a:endParaRPr lang="en-US">
              <a:cs typeface="Calibri"/>
            </a:endParaRPr>
          </a:p>
          <a:p>
            <a:endParaRPr lang="en-US">
              <a:cs typeface="Calibri"/>
            </a:endParaRPr>
          </a:p>
          <a:p>
            <a:r>
              <a:rPr lang="en-US"/>
              <a:t> </a:t>
            </a: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Being a good listener is essential to developing a good coaching approach.  </a:t>
            </a:r>
          </a:p>
          <a:p>
            <a:endParaRPr lang="en-US"/>
          </a:p>
          <a:p>
            <a:r>
              <a:rPr lang="en-US"/>
              <a:t>Tip 3.  Make sure you have heard correctly - clarify </a:t>
            </a:r>
          </a:p>
          <a:p>
            <a:endParaRPr lang="en-US"/>
          </a:p>
          <a:p>
            <a:r>
              <a:rPr lang="en-US"/>
              <a:t>So often what we think people have said is not what they meant. During a coaching conversation it is important to be really clear that you have heard exactly what the coachee is meaning, not just what they are saying. Consider this deeply. </a:t>
            </a:r>
          </a:p>
          <a:p>
            <a:endParaRPr lang="en-US"/>
          </a:p>
          <a:p>
            <a:r>
              <a:rPr lang="en-US"/>
              <a:t>It is often valuable to say things back to ensure you have captured their ‘meaning’. </a:t>
            </a:r>
          </a:p>
          <a:p>
            <a:r>
              <a:rPr lang="en-US"/>
              <a:t> </a:t>
            </a:r>
          </a:p>
          <a:p>
            <a:r>
              <a:rPr lang="en-US"/>
              <a:t>Clarifying skills you can use to do this are: </a:t>
            </a:r>
          </a:p>
          <a:p>
            <a:endParaRPr lang="en-US"/>
          </a:p>
          <a:p>
            <a:r>
              <a:rPr lang="en-US"/>
              <a:t>Mirroring – saying back exactly what they said – this builds up trust by letting the client know you are listening carefully </a:t>
            </a:r>
          </a:p>
          <a:p>
            <a:endParaRPr lang="en-US"/>
          </a:p>
          <a:p>
            <a:r>
              <a:rPr lang="en-US"/>
              <a:t>Paraphrasing – reflecting back using your own words – if you summarise and feedback what they have said more succinctly, it helps bring focus and clarity to the conversation </a:t>
            </a:r>
          </a:p>
          <a:p>
            <a:endParaRPr lang="en-US"/>
          </a:p>
          <a:p>
            <a:r>
              <a:rPr lang="en-US"/>
              <a:t>Summarising – repeating back in their own words a summary of what you are hearing. </a:t>
            </a:r>
          </a:p>
          <a:p>
            <a:endParaRPr lang="en-US"/>
          </a:p>
          <a:p>
            <a:r>
              <a:rPr lang="en-US"/>
              <a:t>If you do paraphrase and change the words they use, you may change the meaning, so remember to check that you have grasped the meaning of their words.  </a:t>
            </a:r>
          </a:p>
          <a:p>
            <a:endParaRPr lang="en-US"/>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Being a good listener is essential to developing a good coaching approach.  </a:t>
            </a:r>
          </a:p>
          <a:p>
            <a:endParaRPr lang="en-US"/>
          </a:p>
          <a:p>
            <a:r>
              <a:rPr lang="en-US"/>
              <a:t>Tip 4.  Listen from the coaching perspective </a:t>
            </a:r>
            <a:endParaRPr lang="en-US">
              <a:cs typeface="Calibri"/>
            </a:endParaRPr>
          </a:p>
          <a:p>
            <a:endParaRPr lang="en-US"/>
          </a:p>
          <a:p>
            <a:r>
              <a:rPr lang="en-US"/>
              <a:t>We all have an agenda when we listen to others. </a:t>
            </a:r>
          </a:p>
          <a:p>
            <a:endParaRPr lang="en-US"/>
          </a:p>
          <a:p>
            <a:r>
              <a:rPr lang="en-US"/>
              <a:t>When we coach, it might be to ‘appear knowledgeable’ or to ‘be liked’. To be a powerful listener you need to be able to notice your agenda and put it aside, making your colleague or </a:t>
            </a:r>
            <a:r>
              <a:rPr lang="en-US" err="1"/>
              <a:t>coachee’s</a:t>
            </a:r>
            <a:r>
              <a:rPr lang="en-US"/>
              <a:t> agenda your own. This is one of the real challenges of coaching.</a:t>
            </a:r>
          </a:p>
          <a:p>
            <a:endParaRPr lang="en-US"/>
          </a:p>
          <a:p>
            <a:r>
              <a:rPr lang="en-US"/>
              <a:t>Some useful tips:</a:t>
            </a:r>
            <a:endParaRPr lang="en-US">
              <a:cs typeface="Calibri"/>
            </a:endParaRPr>
          </a:p>
          <a:p>
            <a:endParaRPr lang="en-US"/>
          </a:p>
          <a:p>
            <a:pPr marL="171450" indent="-171450">
              <a:buFont typeface="Arial"/>
              <a:buChar char="•"/>
            </a:pPr>
            <a:r>
              <a:rPr lang="en-GB"/>
              <a:t>Be aware of how what someone is saying might make you feel, and be careful not to jump into giving advice based on your own experience.  </a:t>
            </a:r>
            <a:endParaRPr lang="en-US"/>
          </a:p>
          <a:p>
            <a:r>
              <a:rPr lang="en-GB"/>
              <a:t> </a:t>
            </a:r>
            <a:endParaRPr lang="en-US">
              <a:cs typeface="Calibri"/>
            </a:endParaRPr>
          </a:p>
          <a:p>
            <a:pPr marL="171450" indent="-171450">
              <a:buFont typeface="Arial"/>
              <a:buChar char="•"/>
            </a:pPr>
            <a:r>
              <a:rPr lang="en-GB"/>
              <a:t>Listen without judgement – e.g. if a </a:t>
            </a:r>
            <a:r>
              <a:rPr lang="en-GB" err="1"/>
              <a:t>coachee</a:t>
            </a:r>
            <a:r>
              <a:rPr lang="en-GB"/>
              <a:t> or colleague makes statement that conflicts with your values, how does this influence the way you listen? You need to be aware of judgements that you may be making and put them to one side. </a:t>
            </a:r>
            <a:endParaRPr lang="en-US">
              <a:cs typeface="Calibri"/>
            </a:endParaRPr>
          </a:p>
          <a:p>
            <a:endParaRPr lang="en-GB">
              <a:cs typeface="Calibri"/>
            </a:endParaRPr>
          </a:p>
          <a:p>
            <a:pPr marL="171450" indent="-171450">
              <a:buFont typeface="Arial"/>
              <a:buChar char="•"/>
            </a:pPr>
            <a:r>
              <a:rPr lang="en-GB"/>
              <a:t>Above all, listen as someone totally committed to your </a:t>
            </a:r>
            <a:r>
              <a:rPr lang="en-GB" err="1"/>
              <a:t>coachee</a:t>
            </a:r>
            <a:r>
              <a:rPr lang="en-GB"/>
              <a:t> or colleague realising their potential and believing they have the answer themselves. </a:t>
            </a:r>
            <a:endParaRPr lang="en-US">
              <a:cs typeface="Calibri"/>
            </a:endParaRPr>
          </a:p>
          <a:p>
            <a:pPr marL="171450" indent="-171450">
              <a:buFont typeface="Arial"/>
              <a:buChar char="•"/>
            </a:pPr>
            <a:endParaRPr lang="en-US">
              <a:cs typeface="Calibri"/>
            </a:endParaRPr>
          </a:p>
          <a:p>
            <a:pPr marL="171450" indent="-171450">
              <a:buFont typeface="Arial"/>
              <a:buChar char="•"/>
            </a:pPr>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Being a good listener is essential to developing a good coaching approach.  </a:t>
            </a:r>
          </a:p>
          <a:p>
            <a:endParaRPr lang="en-US"/>
          </a:p>
          <a:p>
            <a:r>
              <a:rPr lang="en-US"/>
              <a:t>Tip 5.  Clarify the conversation as you go </a:t>
            </a:r>
          </a:p>
          <a:p>
            <a:endParaRPr lang="en-US"/>
          </a:p>
          <a:p>
            <a:r>
              <a:rPr lang="en-US"/>
              <a:t>Clarifying is getting to the core of the conversation. It is saying something back to someone in a way that makes the essence of the conversation clearer. It is not just paraphrasing, which is saying the same thing back in different words; it is saying something back in a way that is of real value to the client and to the process. </a:t>
            </a:r>
          </a:p>
          <a:p>
            <a:endParaRPr lang="en-US"/>
          </a:p>
          <a:p>
            <a:r>
              <a:rPr lang="en-US"/>
              <a:t>To clarify effectively you are answering questions within your own experience, like:  </a:t>
            </a:r>
          </a:p>
          <a:p>
            <a:endParaRPr lang="en-US"/>
          </a:p>
          <a:p>
            <a:r>
              <a:rPr lang="en-US"/>
              <a:t> What is the person trying to say? </a:t>
            </a:r>
          </a:p>
          <a:p>
            <a:endParaRPr lang="en-US"/>
          </a:p>
          <a:p>
            <a:r>
              <a:rPr lang="en-US"/>
              <a:t>What are they not saying? </a:t>
            </a:r>
          </a:p>
          <a:p>
            <a:endParaRPr lang="en-US"/>
          </a:p>
          <a:p>
            <a:r>
              <a:rPr lang="en-US"/>
              <a:t>What is the emotional context for what they are saying </a:t>
            </a:r>
          </a:p>
          <a:p>
            <a:endParaRPr lang="en-US"/>
          </a:p>
          <a:p>
            <a:r>
              <a:rPr lang="en-US"/>
              <a:t>What is ‘behind’ their words?  </a:t>
            </a:r>
          </a:p>
          <a:p>
            <a:endParaRPr lang="en-US"/>
          </a:p>
          <a:p>
            <a:r>
              <a:rPr lang="en-US"/>
              <a:t>What gets in the way of clarifying?   To clarify effectively you need to be totally focused on the coachee. Thinking too much about what they are saying gets in the way, as does worrying about ‘getting it right’. Effective clarifying requires you to be relaxed and at ease, in tune with the coachee and open to your intuition.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Activity 10 - 15 minutes, depending on group size.</a:t>
            </a:r>
          </a:p>
          <a:p>
            <a:endParaRPr lang="en-US"/>
          </a:p>
          <a:p>
            <a:r>
              <a:rPr lang="en-US"/>
              <a:t>Key Messages:</a:t>
            </a:r>
          </a:p>
          <a:p>
            <a:r>
              <a:rPr lang="en-US"/>
              <a:t>1. Ask the participants to consider the question - What might distract from our listening?</a:t>
            </a:r>
          </a:p>
          <a:p>
            <a:r>
              <a:rPr lang="en-US"/>
              <a:t>2. For 10 minutes work in pairs/small groups to answer the question.</a:t>
            </a:r>
          </a:p>
          <a:p>
            <a:r>
              <a:rPr lang="en-US"/>
              <a:t>3. Ask each group to share one or two key points.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https://www.youtube.com/watch?v=Kl0rmx7aa0w </a:t>
            </a:r>
          </a:p>
          <a:p>
            <a:endParaRPr lang="en-US"/>
          </a:p>
          <a:p>
            <a:r>
              <a:rPr lang="en-US"/>
              <a:t>Activity : 5 - 10 minutes</a:t>
            </a:r>
            <a:endParaRPr lang="en-US">
              <a:ea typeface="Calibri"/>
              <a:cs typeface="Calibri"/>
            </a:endParaRPr>
          </a:p>
          <a:p>
            <a:endParaRPr lang="en-US"/>
          </a:p>
          <a:p>
            <a:r>
              <a:rPr lang="en-US"/>
              <a:t>Key Messages:</a:t>
            </a:r>
            <a:endParaRPr lang="en-US">
              <a:ea typeface="Calibri"/>
              <a:cs typeface="Calibri"/>
            </a:endParaRPr>
          </a:p>
          <a:p>
            <a:endParaRPr lang="en-US"/>
          </a:p>
          <a:p>
            <a:r>
              <a:rPr lang="en-US"/>
              <a:t>Listening is the most underrated of leadership skills, leading to a disconnect between leaders and the situation.</a:t>
            </a:r>
            <a:endParaRPr lang="en-US">
              <a:ea typeface="Calibri"/>
              <a:cs typeface="Calibri"/>
            </a:endParaRPr>
          </a:p>
          <a:p>
            <a:endParaRPr lang="en-US"/>
          </a:p>
          <a:p>
            <a:r>
              <a:rPr lang="en-US"/>
              <a:t>This video gives an overview of the four levels of listening as described by Otto Scharmer.</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Activity Timescale : 5 - 10 minutes depending on size of the group</a:t>
            </a:r>
          </a:p>
          <a:p>
            <a:endParaRPr lang="en-US"/>
          </a:p>
          <a:p>
            <a:r>
              <a:rPr lang="en-US"/>
              <a:t>Key Messages:</a:t>
            </a:r>
          </a:p>
          <a:p>
            <a:r>
              <a:rPr lang="en-US"/>
              <a:t>Quick Recap of video.</a:t>
            </a:r>
          </a:p>
          <a:p>
            <a:endParaRPr lang="en-US"/>
          </a:p>
          <a:p>
            <a:r>
              <a:rPr lang="en-US"/>
              <a:t>Activity: Share with someone what you heard in one sentence.</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3.</a:t>
            </a:r>
          </a:p>
          <a:p>
            <a:r>
              <a:rPr lang="en-US"/>
              <a:t>Time Allocation : 5 minutes</a:t>
            </a:r>
          </a:p>
          <a:p>
            <a:endParaRPr lang="en-US"/>
          </a:p>
          <a:p>
            <a:r>
              <a:rPr lang="en-US"/>
              <a:t>This resource aligns with our National Model of Professional Learning (NMPL) by focusing on the education professional as a learner, leadership of and for learning, collaborative learning, learning by enquiring, and deepening knowledge and understanding of coaching principles. </a:t>
            </a:r>
          </a:p>
          <a:p>
            <a:endParaRPr lang="en-US"/>
          </a:p>
          <a:p>
            <a:r>
              <a:rPr lang="en-US"/>
              <a:t>Building Coaching Skills explores the key coaching skills (What), and equips educators with practical strategies for implementation (How), while encouraging them to consider applications within their specific school context (Apply).</a:t>
            </a:r>
          </a:p>
          <a:p>
            <a:endParaRPr lang="en-US"/>
          </a:p>
          <a:p>
            <a:r>
              <a:rPr lang="en-US"/>
              <a:t>Key Messages</a:t>
            </a:r>
          </a:p>
          <a:p>
            <a:endParaRPr lang="en-US"/>
          </a:p>
          <a:p>
            <a:r>
              <a:rPr lang="en-US"/>
              <a:t>The NMPL emphasizes the importance of professional learning for educators to:</a:t>
            </a:r>
          </a:p>
          <a:p>
            <a:r>
              <a:rPr lang="en-US"/>
              <a:t>	• Stimulate critical thinking and ensure practices are critically informed and up-to-date. </a:t>
            </a:r>
          </a:p>
          <a:p>
            <a:r>
              <a:rPr lang="en-US"/>
              <a:t>	• Build capacity and promote collaborative practices. </a:t>
            </a:r>
          </a:p>
          <a:p>
            <a:endParaRPr lang="en-US"/>
          </a:p>
          <a:p>
            <a:r>
              <a:rPr lang="en-US"/>
              <a:t>This PLR directly supports these goals by encouraging educators to:</a:t>
            </a:r>
          </a:p>
          <a:p>
            <a:r>
              <a:rPr lang="en-US"/>
              <a:t>	• Engage critically with coaching concepts.</a:t>
            </a:r>
          </a:p>
          <a:p>
            <a:r>
              <a:rPr lang="en-US"/>
              <a:t>	• Develop skills through activities and self-reflection.</a:t>
            </a:r>
          </a:p>
          <a:p>
            <a:r>
              <a:rPr lang="en-US"/>
              <a:t>	• Collaborate with colleagues for peer learning.</a:t>
            </a:r>
          </a:p>
          <a:p>
            <a:endParaRPr lang="en-US"/>
          </a:p>
          <a:p>
            <a:r>
              <a:rPr lang="en-US"/>
              <a:t>Alignment with National Model:</a:t>
            </a:r>
          </a:p>
          <a:p>
            <a:r>
              <a:rPr lang="en-US"/>
              <a:t>	• The education professional as a learner: The PLR encourages educators to explore coaching and its application in their professional development. </a:t>
            </a:r>
          </a:p>
          <a:p>
            <a:r>
              <a:rPr lang="en-US"/>
              <a:t>	• Leadership of and for learning: The resource delves into how coaching can support leadership practices by equipping educators with tools to guide and empower colleagues. </a:t>
            </a:r>
          </a:p>
          <a:p>
            <a:r>
              <a:rPr lang="en-US"/>
              <a:t>	• Professional standards and policy context: The PLR is linked to relevant professional standards, including the General Teaching Council (Scotland) Standards, the Scottish Social Services Council National Occupational Standards (ELC practitioners), the Community Learning and Development (CLD) Standards Council Competences Framework  and the National Model of Professional Learning.</a:t>
            </a:r>
          </a:p>
          <a:p>
            <a:r>
              <a:rPr lang="en-US"/>
              <a:t>	• Learning as collaborative: The resource encourages collaborative learning through group discussions and activities, fostering peer-to-peer learning and knowledge sharing. </a:t>
            </a:r>
          </a:p>
          <a:p>
            <a:r>
              <a:rPr lang="en-US"/>
              <a:t>	• Learning by enquiring: The presentation prompts participants to think critically about coaching by exploring its definitions, benefits, and applications in education. </a:t>
            </a:r>
          </a:p>
          <a:p>
            <a:r>
              <a:rPr lang="en-US"/>
              <a:t>	• Learning that deepens knowledge and understanding: This PLR goes beyond basic definitions to provide a deeper understanding of coaching principles and its role in professional learning. </a:t>
            </a:r>
          </a:p>
          <a:p>
            <a:endParaRPr lang="en-US"/>
          </a:p>
          <a:p>
            <a:r>
              <a:rPr lang="en-US"/>
              <a:t>Additional Resources:</a:t>
            </a:r>
          </a:p>
          <a:p>
            <a:r>
              <a:rPr lang="en-US"/>
              <a:t>	• Explore the NMPL further: https://education.gov.scot/professional-learning/national-approach-to-professional-learning/the-national-model-of-professional-learning/</a:t>
            </a:r>
          </a:p>
          <a:p>
            <a:r>
              <a:rPr lang="en-US"/>
              <a:t>	• See the full list of Professional Standards:</a:t>
            </a:r>
          </a:p>
          <a:p>
            <a:r>
              <a:rPr lang="en-US"/>
              <a:t>	Teachers -  https://www.gtcs.org.uk/knowledge-base/articles/a-guide-to-the-professional-standards</a:t>
            </a:r>
          </a:p>
          <a:p>
            <a:r>
              <a:rPr lang="en-US"/>
              <a:t>CLD Practitioners - https://cldstandardscouncil.org.uk/resources/competent-practitioner-framework/</a:t>
            </a:r>
          </a:p>
          <a:p>
            <a:r>
              <a:rPr lang="en-US"/>
              <a:t>ELC Practitioners - Social Service | Children and Young People | SCQF 7 | National Occupational Standards (NOS) Navigator (sssc.uk.com)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Key Messages:</a:t>
            </a:r>
          </a:p>
          <a:p>
            <a:r>
              <a:rPr lang="en-US"/>
              <a:t>Coaching skills: Trying it out</a:t>
            </a:r>
          </a:p>
          <a:p>
            <a:endParaRPr lang="en-US"/>
          </a:p>
          <a:p>
            <a:r>
              <a:rPr lang="en-US"/>
              <a:t>As a facilitator or someone leading on coaching in your setting, if you want to embed coaching practices, you need to ensure time is given in the professional learning session for participants to try some of the learning out, even just for a short while. </a:t>
            </a:r>
          </a:p>
          <a:p>
            <a:endParaRPr lang="en-US"/>
          </a:p>
          <a:p>
            <a:r>
              <a:rPr lang="en-US"/>
              <a:t>If participants have had time to practice, they are much more likely to apply it in their work context afterwards (and in the next few slides, we'll also give time to planning for that application in work contexts).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Time Allocation: 5 minutes</a:t>
            </a:r>
          </a:p>
          <a:p>
            <a:endParaRPr lang="en-US"/>
          </a:p>
          <a:p>
            <a:r>
              <a:rPr lang="en-US"/>
              <a:t>Key Messages:</a:t>
            </a:r>
          </a:p>
          <a:p>
            <a:r>
              <a:rPr lang="en-US"/>
              <a:t>Use this time to support people to engage in the trying out a coaching conversation. </a:t>
            </a:r>
          </a:p>
          <a:p>
            <a:endParaRPr lang="en-US"/>
          </a:p>
          <a:p>
            <a:r>
              <a:rPr lang="en-US"/>
              <a:t>Reassure people to enable them to give it a go! Can you observe some people testing it out? What does that tell you about embedding coaching in your setting?</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a:p>
          <a:p>
            <a:r>
              <a:rPr lang="en-US"/>
              <a:t>Activity : 5 - 10 minutes</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Closing Slides</a:t>
            </a:r>
          </a:p>
          <a:p>
            <a:endParaRPr lang="en-US"/>
          </a:p>
          <a:p>
            <a:r>
              <a:rPr lang="en-US"/>
              <a:t>Aims Review</a:t>
            </a:r>
          </a:p>
          <a:p>
            <a:endParaRPr lang="en-US"/>
          </a:p>
          <a:p>
            <a:r>
              <a:rPr lang="en-US"/>
              <a:t>Key Messages</a:t>
            </a:r>
          </a:p>
          <a:p>
            <a:endParaRPr lang="en-US"/>
          </a:p>
          <a:p>
            <a:r>
              <a:rPr lang="en-US"/>
              <a:t>Refer to the session aims. Have these been met?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Closing Slides</a:t>
            </a:r>
          </a:p>
          <a:p>
            <a:endParaRPr lang="en-US"/>
          </a:p>
          <a:p>
            <a:r>
              <a:rPr lang="en-US"/>
              <a:t>Time Allocation: 5 - 10 minutes depending on level of discussion.</a:t>
            </a:r>
          </a:p>
          <a:p>
            <a:endParaRPr lang="en-US"/>
          </a:p>
          <a:p>
            <a:r>
              <a:rPr lang="en-US"/>
              <a:t>Key Messages:</a:t>
            </a:r>
          </a:p>
          <a:p>
            <a:endParaRPr lang="en-US"/>
          </a:p>
          <a:p>
            <a:r>
              <a:rPr lang="en-US"/>
              <a:t>This is a reflection activity. Participants can be encouraged to reflect on learning, future actions and next steps in their school or setting. </a:t>
            </a:r>
          </a:p>
          <a:p>
            <a:endParaRPr lang="en-US"/>
          </a:p>
          <a:p>
            <a:r>
              <a:rPr lang="en-US"/>
              <a:t>Professional Learning Activity (PLA)  - This links to the Building Coaching Skills self-directed learning PLA</a:t>
            </a:r>
          </a:p>
          <a:p>
            <a:endParaRPr lang="en-US"/>
          </a:p>
          <a:p>
            <a:r>
              <a:rPr lang="en-US"/>
              <a:t>Suggested further reading: </a:t>
            </a:r>
          </a:p>
          <a:p>
            <a:r>
              <a:rPr lang="en-US"/>
              <a:t>https://education.gov.scot/professional-learning/self-directed-professional-learning/coaching-in-education/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90763" y="512763"/>
            <a:ext cx="4562475" cy="2566987"/>
          </a:xfrm>
        </p:spPr>
      </p:sp>
      <p:sp>
        <p:nvSpPr>
          <p:cNvPr id="3" name="Notes Placeholder 2"/>
          <p:cNvSpPr>
            <a:spLocks noGrp="1"/>
          </p:cNvSpPr>
          <p:nvPr>
            <p:ph type="body" idx="1"/>
          </p:nvPr>
        </p:nvSpPr>
        <p:spPr/>
        <p:txBody>
          <a:bodyPr/>
          <a:lstStyle/>
          <a:p>
            <a:r>
              <a:rPr lang="en-US"/>
              <a:t>Facilitator Evaluation: As a facilitator of this workshop we would be grateful if you would complete the following evaluation about this resource, thank you - </a:t>
            </a:r>
            <a:r>
              <a:rPr lang="en-US">
                <a:hlinkClick r:id="rId3"/>
              </a:rPr>
              <a:t>https://forms.office.com/e/peiYJF1jFn</a:t>
            </a:r>
            <a:r>
              <a:rPr lang="en-US"/>
              <a:t> </a:t>
            </a:r>
          </a:p>
        </p:txBody>
      </p:sp>
      <p:sp>
        <p:nvSpPr>
          <p:cNvPr id="4" name="Slide Number Placeholder 3"/>
          <p:cNvSpPr>
            <a:spLocks noGrp="1"/>
          </p:cNvSpPr>
          <p:nvPr>
            <p:ph type="sldNum" sz="quarter" idx="5"/>
          </p:nvPr>
        </p:nvSpPr>
        <p:spPr/>
        <p:txBody>
          <a:bodyPr/>
          <a:lstStyle/>
          <a:p>
            <a:fld id="{871B2431-D351-4C6E-A3CF-9DFAC0E3E050}" type="slidenum">
              <a:rPr lang="cs-CZ" smtClean="0"/>
              <a:t>35</a:t>
            </a:fld>
            <a:endParaRPr lang="cs-CZ"/>
          </a:p>
        </p:txBody>
      </p:sp>
    </p:spTree>
    <p:extLst>
      <p:ext uri="{BB962C8B-B14F-4D97-AF65-F5344CB8AC3E}">
        <p14:creationId xmlns:p14="http://schemas.microsoft.com/office/powerpoint/2010/main" val="25836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4.</a:t>
            </a:r>
          </a:p>
          <a:p>
            <a:endParaRPr lang="en-US"/>
          </a:p>
          <a:p>
            <a:r>
              <a:rPr lang="en-US"/>
              <a:t>Key Messages</a:t>
            </a:r>
          </a:p>
          <a:p>
            <a:endParaRPr lang="en-US"/>
          </a:p>
          <a:p>
            <a:r>
              <a:rPr lang="en-US"/>
              <a:t>Take a moment to establish group protocols. </a:t>
            </a:r>
          </a:p>
          <a:p>
            <a:r>
              <a:rPr lang="en-US"/>
              <a:t>Ask participants to comment on anything they would like to add or amend. </a:t>
            </a:r>
          </a:p>
          <a:p>
            <a:r>
              <a:rPr lang="en-US"/>
              <a:t>Is there anything that participants feel is missing or anything they would like to remove?</a:t>
            </a:r>
          </a:p>
          <a:p>
            <a:r>
              <a:rPr lang="en-US"/>
              <a:t>The protocols on the slide are suggestions to be amended for your context. </a:t>
            </a:r>
          </a:p>
          <a:p>
            <a:endParaRPr lang="en-US"/>
          </a:p>
          <a:p>
            <a:r>
              <a:rPr lang="en-US"/>
              <a:t> - Why establish group protocols</a:t>
            </a:r>
          </a:p>
          <a:p>
            <a:endParaRPr lang="en-US"/>
          </a:p>
          <a:p>
            <a:r>
              <a:rPr lang="en-US"/>
              <a:t>Effective professional learning goes beyond simply delivering information. It fosters a learning community where educators can learn with, from, and on behalf of one another. To achieve this, the facilitator of this learning should establish clear protocols and a positive learning environment at the outset. The general notes below will support the facilitator to help everyone feel comfortable participating and contribute to a rich learning experience. </a:t>
            </a:r>
          </a:p>
          <a:p>
            <a:endParaRPr lang="en-US"/>
          </a:p>
          <a:p>
            <a:r>
              <a:rPr lang="en-US"/>
              <a:t>1. Contract a Safe Space: </a:t>
            </a:r>
          </a:p>
          <a:p>
            <a:endParaRPr lang="en-US"/>
          </a:p>
          <a:p>
            <a:r>
              <a:rPr lang="en-US"/>
              <a:t>Co-create a Safe Space agreement with your group. This agreement outlines expectations for respectful communication and active listening. A safe space allows trust to flourish, fostering a collaborative environment where everyone feels comfortable sharing ideas and taking risks. </a:t>
            </a:r>
          </a:p>
          <a:p>
            <a:endParaRPr lang="en-US"/>
          </a:p>
          <a:p>
            <a:r>
              <a:rPr lang="en-US"/>
              <a:t>2. Shift from Top-Down to Collaborative Learning: </a:t>
            </a:r>
          </a:p>
          <a:p>
            <a:endParaRPr lang="en-US"/>
          </a:p>
          <a:p>
            <a:r>
              <a:rPr lang="en-US"/>
              <a:t>Move beyond the traditional model where one person imparts knowledge. Embrace a collaborative approach where all participants actively engage. This means learning with, from, and on behalf of one another. By leveraging the diverse perspectives within the group, gaining a richer understanding and creating a more impactful learning experience for everyone. </a:t>
            </a:r>
          </a:p>
          <a:p>
            <a:endParaRPr lang="en-US"/>
          </a:p>
          <a:p>
            <a:r>
              <a:rPr lang="en-US"/>
              <a:t>3. Holding the Ladder: Shared Expertise and Recognition </a:t>
            </a:r>
          </a:p>
          <a:p>
            <a:endParaRPr lang="en-US"/>
          </a:p>
          <a:p>
            <a:r>
              <a:rPr lang="en-US"/>
              <a:t>Holding the ladder signifies a two-fold approach: </a:t>
            </a:r>
          </a:p>
          <a:p>
            <a:endParaRPr lang="en-US"/>
          </a:p>
          <a:p>
            <a:r>
              <a:rPr lang="en-US"/>
              <a:t>Sharing Expertise: Those with experience can share their knowledge and insights.  </a:t>
            </a:r>
          </a:p>
          <a:p>
            <a:endParaRPr lang="en-US"/>
          </a:p>
          <a:p>
            <a:r>
              <a:rPr lang="en-US"/>
              <a:t>Recognize Everyone's Contribution: Actively listen and be open to learning from the unique perspectives and experiences of colleagues. Build on each other's ideas to foster a collaborative environment where everyone feels valued, and their contributions are respected. </a:t>
            </a:r>
          </a:p>
          <a:p>
            <a:endParaRPr lang="en-US"/>
          </a:p>
          <a:p>
            <a:r>
              <a:rPr lang="en-US"/>
              <a:t> </a:t>
            </a:r>
          </a:p>
          <a:p>
            <a:endParaRPr lang="en-US"/>
          </a:p>
          <a:p>
            <a:r>
              <a:rPr lang="en-US"/>
              <a:t>4. Hold Space for Silence and Respectful Discussion: </a:t>
            </a:r>
          </a:p>
          <a:p>
            <a:endParaRPr lang="en-US"/>
          </a:p>
          <a:p>
            <a:r>
              <a:rPr lang="en-US"/>
              <a:t> </a:t>
            </a:r>
          </a:p>
          <a:p>
            <a:endParaRPr lang="en-US"/>
          </a:p>
          <a:p>
            <a:r>
              <a:rPr lang="en-US"/>
              <a:t>Hold space for silence after someone speaks or asks a question. It can be tempting to jump in to fill silence but allowing time for quiet can avoid interrupting thought and produce more thoughtful responses. Everyone deserves to be heard and understood. </a:t>
            </a:r>
          </a:p>
          <a:p>
            <a:endParaRPr lang="en-US"/>
          </a:p>
          <a:p>
            <a:r>
              <a:rPr lang="en-US"/>
              <a:t>Adapt the time allocation based on the size of the group and the complexity of the topic.  </a:t>
            </a:r>
          </a:p>
          <a:p>
            <a:endParaRPr lang="en-US"/>
          </a:p>
          <a:p>
            <a:r>
              <a:rPr lang="en-US"/>
              <a:t> </a:t>
            </a:r>
          </a:p>
          <a:p>
            <a:endParaRPr lang="en-US"/>
          </a:p>
          <a:p>
            <a:r>
              <a:rPr lang="en-US"/>
              <a:t>5. Schedule Regular Breaks: </a:t>
            </a:r>
          </a:p>
          <a:p>
            <a:endParaRPr lang="en-US"/>
          </a:p>
          <a:p>
            <a:r>
              <a:rPr lang="en-US"/>
              <a:t>Schedule regular breaks throughout the session. This allows participants to process information, refocus, and return with renewed energy, leading to a more productive learning experience. </a:t>
            </a:r>
          </a:p>
          <a:p>
            <a:endParaRPr lang="en-US"/>
          </a:p>
          <a:p>
            <a:r>
              <a:rPr lang="en-US"/>
              <a:t>6. Centre Learning in Real Life: </a:t>
            </a:r>
          </a:p>
          <a:p>
            <a:endParaRPr lang="en-US"/>
          </a:p>
          <a:p>
            <a:r>
              <a:rPr lang="en-US"/>
              <a:t>Connect the learning to real-life experiences by encouraging participants to share relevant personal anecdotes or applications. This strengthens understanding and makes the learning more relatable and impactful for all.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5.</a:t>
            </a:r>
          </a:p>
          <a:p>
            <a:endParaRPr lang="en-US"/>
          </a:p>
          <a:p>
            <a:r>
              <a:rPr lang="en-US"/>
              <a:t>Key Messages</a:t>
            </a:r>
          </a:p>
          <a:p>
            <a:endParaRPr lang="en-US"/>
          </a:p>
          <a:p>
            <a:r>
              <a:rPr lang="en-US"/>
              <a:t>These are the aims of the PLR which will support participants to consider: (Read the aims of the session from the slide)</a:t>
            </a:r>
          </a:p>
          <a:p>
            <a:r>
              <a:rPr lang="en-US"/>
              <a: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Key Messages</a:t>
            </a:r>
          </a:p>
          <a:p>
            <a:endParaRPr lang="en-US"/>
          </a:p>
          <a:p>
            <a:r>
              <a:rPr lang="en-US"/>
              <a:t>Slide 6.</a:t>
            </a:r>
          </a:p>
          <a:p>
            <a:endParaRPr lang="en-US"/>
          </a:p>
          <a:p>
            <a:r>
              <a:rPr lang="en-US"/>
              <a:t>This is an example of a simple connecter activity. It is recommended that facilitators use a connector activity that allows participants to take part in an informal discussion. </a:t>
            </a:r>
          </a:p>
          <a:p>
            <a:r>
              <a:rPr lang="en-US"/>
              <a:t>This is to ensure that participants are relaxed, focused and ready for an interactive workshop.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Slide 7.</a:t>
            </a:r>
          </a:p>
          <a:p>
            <a:endParaRPr lang="en-US"/>
          </a:p>
          <a:p>
            <a:r>
              <a:rPr lang="en-US"/>
              <a:t>Key Messages</a:t>
            </a:r>
          </a:p>
          <a:p>
            <a:r>
              <a:rPr lang="en-US"/>
              <a:t>Outline the content covered in this session</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Part 1: Establishing a coaching relationship.</a:t>
            </a:r>
          </a:p>
          <a:p>
            <a:endParaRPr lang="en-US"/>
          </a:p>
          <a:p>
            <a:r>
              <a:rPr lang="en-US"/>
              <a:t>Contracting is an important first step when establishing a coaching relationship.</a:t>
            </a:r>
            <a:endParaRPr lang="en-US">
              <a:cs typeface="Calibri"/>
            </a:endParaRPr>
          </a:p>
          <a:p>
            <a:endParaRPr lang="en-US">
              <a:cs typeface="Calibri"/>
            </a:endParaRPr>
          </a:p>
          <a:p>
            <a:r>
              <a:rPr lang="en-US">
                <a:cs typeface="Calibri"/>
              </a:rPr>
              <a:t>Key Message</a:t>
            </a:r>
          </a:p>
          <a:p>
            <a:pPr algn="just"/>
            <a:r>
              <a:rPr lang="en-US">
                <a:cs typeface="Calibri"/>
              </a:rPr>
              <a:t>Contracting: </a:t>
            </a:r>
            <a:r>
              <a:rPr lang="en-GB"/>
              <a:t>By participating in coaching conversations, you can develop skills, collaborate with colleagues, gain self-awareness, and ultimately, become more confident and effective as an educator. Thinking about contracting is an important first step which can help to build an understanding of the purpose and process of coaching. </a:t>
            </a:r>
            <a:r>
              <a:rPr lang="en-US"/>
              <a:t> </a:t>
            </a:r>
            <a:endParaRPr lang="en-US">
              <a:cs typeface="Calibri"/>
            </a:endParaRPr>
          </a:p>
          <a:p>
            <a:pPr algn="just"/>
            <a:r>
              <a:rPr lang="en-GB"/>
              <a:t>Contracting doesn’t need to be complicated, it can be simply to help you explore the "why" and "how" of coaching and can spark important conversations about what you want the coaching to achieve and how you’ll work together to get there. </a:t>
            </a:r>
            <a:r>
              <a:rPr lang="en-US"/>
              <a:t> </a:t>
            </a:r>
            <a:endParaRPr lang="en-US">
              <a:cs typeface="Calibri"/>
            </a:endParaRPr>
          </a:p>
          <a:p>
            <a:pPr algn="just"/>
            <a:r>
              <a:rPr lang="en-GB"/>
              <a:t>This step will support you to think about the importance of contracting and what is useful to consider as the first part of building a coaching relationship.</a:t>
            </a:r>
            <a:r>
              <a:rPr lang="en-US"/>
              <a:t> </a:t>
            </a:r>
            <a:endParaRPr lang="en-US">
              <a:cs typeface="Calibri"/>
            </a:endParaRPr>
          </a:p>
          <a:p>
            <a:pPr algn="just"/>
            <a:r>
              <a:rPr lang="en-GB"/>
              <a:t>Contracting works both when you are in a one to one coaching relationship and when you are using a coaching approach with a group or team in your setting.</a:t>
            </a:r>
            <a:endParaRPr lang="en-US"/>
          </a:p>
          <a:p>
            <a:endParaRPr lang="en-US">
              <a:cs typeface="Calibri"/>
            </a:endParaRPr>
          </a:p>
          <a:p>
            <a:endParaRPr lang="en-US">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Time Allocation:</a:t>
            </a:r>
          </a:p>
          <a:p>
            <a:r>
              <a:rPr lang="en-US"/>
              <a:t>Slide - 5 mins presentation</a:t>
            </a:r>
            <a:endParaRPr lang="en-US">
              <a:ea typeface="Calibri"/>
              <a:cs typeface="Calibri"/>
            </a:endParaRPr>
          </a:p>
          <a:p>
            <a:r>
              <a:rPr lang="en-US"/>
              <a:t> </a:t>
            </a:r>
            <a:endParaRPr lang="en-US">
              <a:ea typeface="Calibri"/>
              <a:cs typeface="Calibri"/>
            </a:endParaRPr>
          </a:p>
          <a:p>
            <a:r>
              <a:rPr lang="en-US"/>
              <a:t>Key Messages:</a:t>
            </a:r>
            <a:endParaRPr lang="en-US">
              <a:ea typeface="Calibri"/>
              <a:cs typeface="Calibri"/>
            </a:endParaRPr>
          </a:p>
          <a:p>
            <a:endParaRPr lang="en-US"/>
          </a:p>
          <a:p>
            <a:r>
              <a:rPr lang="en-US"/>
              <a:t>Think about some of the challenges you face as educators. Coaching can be a powerful tool to address those challenges and elevate your practice. </a:t>
            </a:r>
            <a:endParaRPr lang="en-US">
              <a:ea typeface="Calibri"/>
              <a:cs typeface="Calibri"/>
            </a:endParaRPr>
          </a:p>
          <a:p>
            <a:endParaRPr lang="en-US">
              <a:ea typeface="Calibri"/>
              <a:cs typeface="Calibri"/>
            </a:endParaRPr>
          </a:p>
          <a:p>
            <a:r>
              <a:rPr lang="en-US"/>
              <a:t>By participating in Coaching conversations, you can develop your skills, collaborate with colleagues, gain self-awareness, and ultimately, become a more confident and effective educator. Thinking about contracting is an important first step which can help to build an understanding of the purpose and process of coaching. </a:t>
            </a:r>
          </a:p>
          <a:p>
            <a:endParaRPr lang="en-US"/>
          </a:p>
          <a:p>
            <a:r>
              <a:rPr lang="en-GB"/>
              <a:t>Contracting doesn’t need to be complicated, it can  help you both explore the "why" and "how" of coaching and can spark important conversations about what your colleague wants to achieve and how you'll work together to get there.</a:t>
            </a:r>
            <a:endParaRPr lang="en-US">
              <a:ea typeface="Calibri"/>
              <a:cs typeface="Calibri"/>
            </a:endParaRPr>
          </a:p>
          <a:p>
            <a:endParaRPr lang="en-GB"/>
          </a:p>
          <a:p>
            <a:r>
              <a:rPr lang="en-GB"/>
              <a:t>This step will support you to think about the importance of contracting and what is useful to consider as the first part of building a coaching relationship.</a:t>
            </a:r>
            <a:endParaRPr lang="en-US"/>
          </a:p>
          <a:p>
            <a:endParaRPr lang="en-US">
              <a:ea typeface="Calibri"/>
              <a:cs typeface="Calibri"/>
            </a:endParaRPr>
          </a:p>
          <a:p>
            <a:endParaRPr lang="en-US">
              <a:ea typeface="Calibri"/>
              <a:cs typeface="Calibri"/>
            </a:endParaRPr>
          </a:p>
          <a:p>
            <a:endParaRPr lang="en-US"/>
          </a:p>
          <a:p>
            <a:r>
              <a:rPr lang="en-US"/>
              <a:t>Coaching fosters a supportive learning environment where educators can share best practices and learn from each other. This sense of community can be incredibly valuable to us all!</a:t>
            </a:r>
            <a:endParaRPr lang="en-US">
              <a:ea typeface="Calibri"/>
              <a:cs typeface="Calibri"/>
            </a:endParaRP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svg"/><Relationship Id="rId13" Type="http://schemas.openxmlformats.org/officeDocument/2006/relationships/image" Target="../media/image26.png"/><Relationship Id="rId18" Type="http://schemas.openxmlformats.org/officeDocument/2006/relationships/image" Target="../media/image31.svg"/><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svg"/><Relationship Id="rId17" Type="http://schemas.openxmlformats.org/officeDocument/2006/relationships/image" Target="../media/image30.png"/><Relationship Id="rId2" Type="http://schemas.openxmlformats.org/officeDocument/2006/relationships/notesSlide" Target="../notesSlides/notesSlide11.xml"/><Relationship Id="rId16" Type="http://schemas.openxmlformats.org/officeDocument/2006/relationships/image" Target="../media/image29.svg"/><Relationship Id="rId1" Type="http://schemas.openxmlformats.org/officeDocument/2006/relationships/slideLayout" Target="../slideLayouts/slideLayout7.xml"/><Relationship Id="rId6" Type="http://schemas.openxmlformats.org/officeDocument/2006/relationships/image" Target="../media/image19.sv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 Id="rId14" Type="http://schemas.openxmlformats.org/officeDocument/2006/relationships/image" Target="../media/image27.sv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3.sv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17.svg"/></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wutIaSf37lI"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Kl0rmx7aa0w"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7.sv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39.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sv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eLfXpRkVZaI"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5.svg"/><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sv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9.svg"/><Relationship Id="rId5" Type="http://schemas.openxmlformats.org/officeDocument/2006/relationships/image" Target="../media/image48.png"/><Relationship Id="rId4" Type="http://schemas.openxmlformats.org/officeDocument/2006/relationships/image" Target="../media/image47.sv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1.sv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sv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5" name="Freeform 5" descr="Educati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9" name="TextBox 8">
            <a:extLst>
              <a:ext uri="{FF2B5EF4-FFF2-40B4-BE49-F238E27FC236}">
                <a16:creationId xmlns:a16="http://schemas.microsoft.com/office/drawing/2014/main" id="{18FC033D-B01B-E283-41AA-F3124EB37637}"/>
              </a:ext>
            </a:extLst>
          </p:cNvPr>
          <p:cNvSpPr txBox="1"/>
          <p:nvPr/>
        </p:nvSpPr>
        <p:spPr>
          <a:xfrm>
            <a:off x="509452" y="2362302"/>
            <a:ext cx="8072845" cy="6247864"/>
          </a:xfrm>
          <a:prstGeom prst="rect">
            <a:avLst/>
          </a:prstGeom>
          <a:noFill/>
        </p:spPr>
        <p:txBody>
          <a:bodyPr wrap="square">
            <a:spAutoFit/>
          </a:bodyPr>
          <a:lstStyle/>
          <a:p>
            <a:pPr algn="ctr" rtl="0" fontAlgn="base"/>
            <a:r>
              <a:rPr lang="en-US" sz="8000" b="0" i="0" u="none" strike="noStrike" dirty="0">
                <a:solidFill>
                  <a:srgbClr val="FBF6F1"/>
                </a:solidFill>
                <a:effectLst/>
                <a:latin typeface="Public Sans" panose="020B0604020202020204" charset="0"/>
              </a:rPr>
              <a:t>Coaching Skills – Establishing and building coaching relationships</a:t>
            </a:r>
            <a:endParaRPr lang="en-US" sz="1100" b="0" i="0" dirty="0">
              <a:solidFill>
                <a:srgbClr val="000000"/>
              </a:solidFill>
              <a:effectLst/>
              <a:latin typeface="Segoe UI" panose="020B0502040204020203" pitchFamily="34" charset="0"/>
            </a:endParaRPr>
          </a:p>
        </p:txBody>
      </p:sp>
      <p:sp>
        <p:nvSpPr>
          <p:cNvPr id="6" name="Freeform 6" descr="Welcome"/>
          <p:cNvSpPr/>
          <p:nvPr/>
        </p:nvSpPr>
        <p:spPr>
          <a:xfrm>
            <a:off x="9944100" y="4137660"/>
            <a:ext cx="7315200" cy="2011680"/>
          </a:xfrm>
          <a:custGeom>
            <a:avLst/>
            <a:gdLst/>
            <a:ahLst/>
            <a:cxnLst/>
            <a:rect l="l" t="t" r="r" b="b"/>
            <a:pathLst>
              <a:path w="7315200" h="2011680">
                <a:moveTo>
                  <a:pt x="0" y="0"/>
                </a:moveTo>
                <a:lnTo>
                  <a:pt x="7315200" y="0"/>
                </a:lnTo>
                <a:lnTo>
                  <a:pt x="7315200" y="2011680"/>
                </a:lnTo>
                <a:lnTo>
                  <a:pt x="0" y="2011680"/>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a:extLst>
              <a:ext uri="{C183D7F6-B498-43B3-948B-1728B52AA6E4}">
                <adec:decorative xmlns:adec="http://schemas.microsoft.com/office/drawing/2017/decorative" val="1"/>
              </a:ext>
            </a:extLst>
          </p:cNvPr>
          <p:cNvSpPr txBox="1"/>
          <p:nvPr/>
        </p:nvSpPr>
        <p:spPr>
          <a:xfrm>
            <a:off x="589600" y="1574172"/>
            <a:ext cx="8060630" cy="2766014"/>
          </a:xfrm>
          <a:prstGeom prst="rect">
            <a:avLst/>
          </a:prstGeom>
        </p:spPr>
        <p:txBody>
          <a:bodyPr wrap="square" lIns="0" tIns="0" rIns="0" bIns="0" rtlCol="0" anchor="t">
            <a:spAutoFit/>
          </a:bodyPr>
          <a:lstStyle/>
          <a:p>
            <a:pPr algn="ctr">
              <a:lnSpc>
                <a:spcPts val="11807"/>
              </a:lnSpc>
            </a:pPr>
            <a:endParaRPr lang="en-US" sz="12250" spc="-1180" dirty="0">
              <a:solidFill>
                <a:srgbClr val="FBF6F1"/>
              </a:solidFill>
              <a:latin typeface="Public Sans"/>
            </a:endParaRPr>
          </a:p>
          <a:p>
            <a:pPr algn="ctr">
              <a:lnSpc>
                <a:spcPts val="11807"/>
              </a:lnSpc>
            </a:pPr>
            <a:endParaRPr lang="en-US" sz="4000" spc="-1180" dirty="0">
              <a:solidFill>
                <a:srgbClr val="FBF6F1"/>
              </a:solidFill>
              <a:latin typeface="Public Sans"/>
            </a:endParaRPr>
          </a:p>
        </p:txBody>
      </p:sp>
      <p:sp>
        <p:nvSpPr>
          <p:cNvPr id="8" name="Title 7">
            <a:extLst>
              <a:ext uri="{FF2B5EF4-FFF2-40B4-BE49-F238E27FC236}">
                <a16:creationId xmlns:a16="http://schemas.microsoft.com/office/drawing/2014/main" id="{570D0796-7084-BA95-6F54-5643FFDF80E4}"/>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Coaching Skills – Establishing and building coaching relationships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3" name="TextBox 3"/>
          <p:cNvSpPr txBox="1"/>
          <p:nvPr/>
        </p:nvSpPr>
        <p:spPr>
          <a:xfrm>
            <a:off x="578650" y="222250"/>
            <a:ext cx="17323583" cy="1450976"/>
          </a:xfrm>
          <a:prstGeom prst="rect">
            <a:avLst/>
          </a:prstGeom>
        </p:spPr>
        <p:txBody>
          <a:bodyPr lIns="0" tIns="0" rIns="0" bIns="0" rtlCol="0" anchor="t">
            <a:spAutoFit/>
          </a:bodyPr>
          <a:lstStyle/>
          <a:p>
            <a:pPr algn="ctr">
              <a:lnSpc>
                <a:spcPts val="11899"/>
              </a:lnSpc>
              <a:spcBef>
                <a:spcPct val="0"/>
              </a:spcBef>
            </a:pPr>
            <a:r>
              <a:rPr lang="en-US" sz="8499" spc="-815" dirty="0">
                <a:solidFill>
                  <a:srgbClr val="000000"/>
                </a:solidFill>
                <a:latin typeface="Public Sans"/>
              </a:rPr>
              <a:t>Coaching Contract: Clear Path to Success</a:t>
            </a:r>
          </a:p>
        </p:txBody>
      </p:sp>
      <p:sp>
        <p:nvSpPr>
          <p:cNvPr id="2" name="TextBox 2"/>
          <p:cNvSpPr txBox="1"/>
          <p:nvPr/>
        </p:nvSpPr>
        <p:spPr>
          <a:xfrm>
            <a:off x="1125142" y="1769166"/>
            <a:ext cx="16230600" cy="8301347"/>
          </a:xfrm>
          <a:prstGeom prst="rect">
            <a:avLst/>
          </a:prstGeom>
        </p:spPr>
        <p:txBody>
          <a:bodyPr lIns="0" tIns="0" rIns="0" bIns="0" rtlCol="0" anchor="t">
            <a:spAutoFit/>
          </a:bodyPr>
          <a:lstStyle/>
          <a:p>
            <a:pPr algn="l">
              <a:lnSpc>
                <a:spcPts val="5600"/>
              </a:lnSpc>
              <a:spcBef>
                <a:spcPct val="0"/>
              </a:spcBef>
            </a:pPr>
            <a:r>
              <a:rPr lang="en-US" sz="4000" spc="-384">
                <a:solidFill>
                  <a:srgbClr val="000000"/>
                </a:solidFill>
                <a:latin typeface="Public Sans"/>
              </a:rPr>
              <a:t>An initial ‘coaching contract’ is fundamental to establishing a successful coaching relationship with a colleague. Here's why thinking about contracting is important at the start of a coaching conversation or relationship: </a:t>
            </a:r>
          </a:p>
          <a:p>
            <a:pPr marL="863667" lvl="1" indent="-431834" algn="l">
              <a:lnSpc>
                <a:spcPts val="5600"/>
              </a:lnSpc>
              <a:spcBef>
                <a:spcPct val="0"/>
              </a:spcBef>
              <a:buFont typeface="Arial"/>
              <a:buChar char="•"/>
            </a:pPr>
            <a:r>
              <a:rPr lang="en-US" sz="4000" spc="-384">
                <a:solidFill>
                  <a:srgbClr val="000000"/>
                </a:solidFill>
                <a:latin typeface="Public Sans Bold"/>
              </a:rPr>
              <a:t>Sets Expectations: </a:t>
            </a:r>
            <a:r>
              <a:rPr lang="en-US" sz="4000" spc="-384">
                <a:solidFill>
                  <a:srgbClr val="000000"/>
                </a:solidFill>
                <a:latin typeface="Public Sans"/>
              </a:rPr>
              <a:t>Ensures everyone's on the same page for goals and approach.</a:t>
            </a:r>
          </a:p>
          <a:p>
            <a:pPr marL="863667" lvl="1" indent="-431834" algn="l">
              <a:lnSpc>
                <a:spcPts val="5600"/>
              </a:lnSpc>
              <a:spcBef>
                <a:spcPct val="0"/>
              </a:spcBef>
              <a:buFont typeface="Arial"/>
              <a:buChar char="•"/>
            </a:pPr>
            <a:r>
              <a:rPr lang="en-US" sz="4000" spc="-384">
                <a:solidFill>
                  <a:srgbClr val="000000"/>
                </a:solidFill>
                <a:latin typeface="Public Sans Bold"/>
              </a:rPr>
              <a:t>Healthy Boundaries:</a:t>
            </a:r>
            <a:r>
              <a:rPr lang="en-US" sz="4000" spc="-384">
                <a:solidFill>
                  <a:srgbClr val="000000"/>
                </a:solidFill>
                <a:latin typeface="Public Sans"/>
              </a:rPr>
              <a:t> Protects both parties with clear communication styles and time commitments.</a:t>
            </a:r>
          </a:p>
          <a:p>
            <a:pPr marL="863667" lvl="1" indent="-431834" algn="l">
              <a:lnSpc>
                <a:spcPts val="5600"/>
              </a:lnSpc>
              <a:spcBef>
                <a:spcPct val="0"/>
              </a:spcBef>
              <a:buFont typeface="Arial"/>
              <a:buChar char="•"/>
            </a:pPr>
            <a:r>
              <a:rPr lang="en-US" sz="4000" spc="-384">
                <a:solidFill>
                  <a:srgbClr val="000000"/>
                </a:solidFill>
                <a:latin typeface="Public Sans Bold"/>
              </a:rPr>
              <a:t>Builds Trust: </a:t>
            </a:r>
            <a:r>
              <a:rPr lang="en-US" sz="4000" spc="-384">
                <a:solidFill>
                  <a:srgbClr val="000000"/>
                </a:solidFill>
                <a:latin typeface="Public Sans"/>
              </a:rPr>
              <a:t>Open communication about confidentiality encourages honest sharing.</a:t>
            </a:r>
          </a:p>
          <a:p>
            <a:pPr marL="863667" lvl="1" indent="-431834" algn="l">
              <a:lnSpc>
                <a:spcPts val="5600"/>
              </a:lnSpc>
              <a:spcBef>
                <a:spcPct val="0"/>
              </a:spcBef>
              <a:buFont typeface="Arial"/>
              <a:buChar char="•"/>
            </a:pPr>
            <a:r>
              <a:rPr lang="en-US" sz="4000" spc="-384">
                <a:solidFill>
                  <a:srgbClr val="000000"/>
                </a:solidFill>
                <a:latin typeface="Public Sans Bold"/>
              </a:rPr>
              <a:t>Focuses Sessions: </a:t>
            </a:r>
            <a:r>
              <a:rPr lang="en-US" sz="4000" spc="-384">
                <a:solidFill>
                  <a:srgbClr val="000000"/>
                </a:solidFill>
                <a:latin typeface="Public Sans"/>
              </a:rPr>
              <a:t>A structured approach keeps coaching on track and productive.</a:t>
            </a:r>
          </a:p>
          <a:p>
            <a:pPr algn="l">
              <a:lnSpc>
                <a:spcPts val="4340"/>
              </a:lnSpc>
              <a:spcBef>
                <a:spcPct val="0"/>
              </a:spcBef>
            </a:pPr>
            <a:endParaRPr lang="en-US" sz="4000" spc="-384">
              <a:solidFill>
                <a:srgbClr val="000000"/>
              </a:solidFill>
              <a:latin typeface="Public Sans"/>
            </a:endParaRPr>
          </a:p>
        </p:txBody>
      </p:sp>
      <p:sp>
        <p:nvSpPr>
          <p:cNvPr id="4" name="Title 3">
            <a:extLst>
              <a:ext uri="{FF2B5EF4-FFF2-40B4-BE49-F238E27FC236}">
                <a16:creationId xmlns:a16="http://schemas.microsoft.com/office/drawing/2014/main" id="{B8DEEEAE-BFA8-1D1A-E0D8-A67903C14626}"/>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Coaching Contract: Clear Path to Success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descr="Activity indicated by circle of hands"/>
          <p:cNvSpPr/>
          <p:nvPr/>
        </p:nvSpPr>
        <p:spPr>
          <a:xfrm>
            <a:off x="646347" y="220022"/>
            <a:ext cx="1800636" cy="1692598"/>
          </a:xfrm>
          <a:custGeom>
            <a:avLst/>
            <a:gdLst/>
            <a:ahLst/>
            <a:cxnLst/>
            <a:rect l="l" t="t" r="r" b="b"/>
            <a:pathLst>
              <a:path w="1800636" h="1692598">
                <a:moveTo>
                  <a:pt x="0" y="0"/>
                </a:moveTo>
                <a:lnTo>
                  <a:pt x="1800636" y="0"/>
                </a:lnTo>
                <a:lnTo>
                  <a:pt x="1800636" y="1692598"/>
                </a:lnTo>
                <a:lnTo>
                  <a:pt x="0" y="169259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19" name="TextBox 19"/>
          <p:cNvSpPr txBox="1"/>
          <p:nvPr/>
        </p:nvSpPr>
        <p:spPr>
          <a:xfrm>
            <a:off x="3764224" y="389228"/>
            <a:ext cx="11293018" cy="955936"/>
          </a:xfrm>
          <a:prstGeom prst="rect">
            <a:avLst/>
          </a:prstGeom>
        </p:spPr>
        <p:txBody>
          <a:bodyPr lIns="0" tIns="0" rIns="0" bIns="0" rtlCol="0" anchor="t">
            <a:spAutoFit/>
          </a:bodyPr>
          <a:lstStyle/>
          <a:p>
            <a:pPr marL="0" lvl="0" indent="0" algn="l">
              <a:lnSpc>
                <a:spcPts val="7008"/>
              </a:lnSpc>
            </a:pPr>
            <a:r>
              <a:rPr lang="en-US" sz="7300" spc="-700" dirty="0">
                <a:solidFill>
                  <a:srgbClr val="100F0D"/>
                </a:solidFill>
                <a:latin typeface="Public Sans"/>
              </a:rPr>
              <a:t>Activity - contracting in practice</a:t>
            </a:r>
          </a:p>
        </p:txBody>
      </p:sp>
      <p:grpSp>
        <p:nvGrpSpPr>
          <p:cNvPr id="3" name="Group 3" descr="Box 1: One at a Time activity - Consider the aspects of contracting which are important to you:&#10;Goals/Objectives&#10;Confidentiality"/>
          <p:cNvGrpSpPr/>
          <p:nvPr/>
        </p:nvGrpSpPr>
        <p:grpSpPr>
          <a:xfrm>
            <a:off x="1761898" y="3789188"/>
            <a:ext cx="3903354" cy="6497812"/>
            <a:chOff x="0" y="0"/>
            <a:chExt cx="1028044" cy="1711358"/>
          </a:xfrm>
        </p:grpSpPr>
        <p:sp>
          <p:nvSpPr>
            <p:cNvPr id="4" name="Freeform 4"/>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0075B2"/>
            </a:solidFill>
          </p:spPr>
          <p:txBody>
            <a:bodyPr/>
            <a:lstStyle/>
            <a:p>
              <a:endParaRPr lang="en-GB"/>
            </a:p>
          </p:txBody>
        </p:sp>
        <p:sp>
          <p:nvSpPr>
            <p:cNvPr id="5" name="TextBox 5"/>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6" name="Group 6" descr="Box 2: In pairs activity - Share these goals with  your partner.  How can this be applied within your own setting?&#10;"/>
          <p:cNvGrpSpPr/>
          <p:nvPr/>
        </p:nvGrpSpPr>
        <p:grpSpPr>
          <a:xfrm>
            <a:off x="7307681" y="3789188"/>
            <a:ext cx="3903354" cy="6497812"/>
            <a:chOff x="0" y="0"/>
            <a:chExt cx="1028044" cy="1711358"/>
          </a:xfrm>
        </p:grpSpPr>
        <p:sp>
          <p:nvSpPr>
            <p:cNvPr id="7" name="Freeform 7"/>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80379B"/>
            </a:solidFill>
          </p:spPr>
          <p:txBody>
            <a:bodyPr/>
            <a:lstStyle/>
            <a:p>
              <a:endParaRPr lang="en-GB"/>
            </a:p>
          </p:txBody>
        </p:sp>
        <p:sp>
          <p:nvSpPr>
            <p:cNvPr id="8" name="TextBox 8"/>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grpSp>
        <p:nvGrpSpPr>
          <p:cNvPr id="9" name="Group 9" descr="Box 3: As a group activity  -Share these goals as a whole group.  Consider how this could used across your setting?&#10;"/>
          <p:cNvGrpSpPr/>
          <p:nvPr/>
        </p:nvGrpSpPr>
        <p:grpSpPr>
          <a:xfrm>
            <a:off x="13105565" y="3789188"/>
            <a:ext cx="3903354" cy="6497812"/>
            <a:chOff x="0" y="0"/>
            <a:chExt cx="1028044" cy="1711358"/>
          </a:xfrm>
        </p:grpSpPr>
        <p:sp>
          <p:nvSpPr>
            <p:cNvPr id="10" name="Freeform 10"/>
            <p:cNvSpPr/>
            <p:nvPr/>
          </p:nvSpPr>
          <p:spPr>
            <a:xfrm>
              <a:off x="0" y="0"/>
              <a:ext cx="1028044" cy="1711358"/>
            </a:xfrm>
            <a:custGeom>
              <a:avLst/>
              <a:gdLst/>
              <a:ahLst/>
              <a:cxnLst/>
              <a:rect l="l" t="t" r="r" b="b"/>
              <a:pathLst>
                <a:path w="1028044" h="1711358">
                  <a:moveTo>
                    <a:pt x="101153" y="0"/>
                  </a:moveTo>
                  <a:lnTo>
                    <a:pt x="926890" y="0"/>
                  </a:lnTo>
                  <a:cubicBezTo>
                    <a:pt x="953718" y="0"/>
                    <a:pt x="979447" y="10657"/>
                    <a:pt x="998417" y="29627"/>
                  </a:cubicBezTo>
                  <a:cubicBezTo>
                    <a:pt x="1017387" y="48597"/>
                    <a:pt x="1028044" y="74326"/>
                    <a:pt x="1028044" y="101153"/>
                  </a:cubicBezTo>
                  <a:lnTo>
                    <a:pt x="1028044" y="1610204"/>
                  </a:lnTo>
                  <a:cubicBezTo>
                    <a:pt x="1028044" y="1637032"/>
                    <a:pt x="1017387" y="1662761"/>
                    <a:pt x="998417" y="1681730"/>
                  </a:cubicBezTo>
                  <a:cubicBezTo>
                    <a:pt x="979447" y="1700700"/>
                    <a:pt x="953718" y="1711358"/>
                    <a:pt x="926890" y="1711358"/>
                  </a:cubicBezTo>
                  <a:lnTo>
                    <a:pt x="101153" y="1711358"/>
                  </a:lnTo>
                  <a:cubicBezTo>
                    <a:pt x="74326" y="1711358"/>
                    <a:pt x="48597" y="1700700"/>
                    <a:pt x="29627" y="1681730"/>
                  </a:cubicBezTo>
                  <a:cubicBezTo>
                    <a:pt x="10657" y="1662761"/>
                    <a:pt x="0" y="1637032"/>
                    <a:pt x="0" y="1610204"/>
                  </a:cubicBezTo>
                  <a:lnTo>
                    <a:pt x="0" y="101153"/>
                  </a:lnTo>
                  <a:cubicBezTo>
                    <a:pt x="0" y="74326"/>
                    <a:pt x="10657" y="48597"/>
                    <a:pt x="29627" y="29627"/>
                  </a:cubicBezTo>
                  <a:cubicBezTo>
                    <a:pt x="48597" y="10657"/>
                    <a:pt x="74326" y="0"/>
                    <a:pt x="101153" y="0"/>
                  </a:cubicBezTo>
                  <a:close/>
                </a:path>
              </a:pathLst>
            </a:custGeom>
            <a:solidFill>
              <a:srgbClr val="66C16C"/>
            </a:solidFill>
          </p:spPr>
          <p:txBody>
            <a:bodyPr/>
            <a:lstStyle/>
            <a:p>
              <a:endParaRPr lang="en-GB"/>
            </a:p>
          </p:txBody>
        </p:sp>
        <p:sp>
          <p:nvSpPr>
            <p:cNvPr id="11" name="TextBox 11"/>
            <p:cNvSpPr txBox="1"/>
            <p:nvPr/>
          </p:nvSpPr>
          <p:spPr>
            <a:xfrm>
              <a:off x="0" y="-28575"/>
              <a:ext cx="1028044" cy="1739933"/>
            </a:xfrm>
            <a:prstGeom prst="rect">
              <a:avLst/>
            </a:prstGeom>
          </p:spPr>
          <p:txBody>
            <a:bodyPr lIns="50800" tIns="50800" rIns="50800" bIns="50800" rtlCol="0" anchor="ctr"/>
            <a:lstStyle/>
            <a:p>
              <a:pPr algn="ctr">
                <a:lnSpc>
                  <a:spcPts val="1960"/>
                </a:lnSpc>
              </a:pPr>
              <a:endParaRPr/>
            </a:p>
          </p:txBody>
        </p:sp>
      </p:grpSp>
      <p:sp>
        <p:nvSpPr>
          <p:cNvPr id="12" name="Freeform 12">
            <a:extLst>
              <a:ext uri="{C183D7F6-B498-43B3-948B-1728B52AA6E4}">
                <adec:decorative xmlns:adec="http://schemas.microsoft.com/office/drawing/2017/decorative" val="1"/>
              </a:ext>
            </a:extLst>
          </p:cNvPr>
          <p:cNvSpPr/>
          <p:nvPr/>
        </p:nvSpPr>
        <p:spPr>
          <a:xfrm>
            <a:off x="2770702" y="3318025"/>
            <a:ext cx="1825475" cy="1825475"/>
          </a:xfrm>
          <a:custGeom>
            <a:avLst/>
            <a:gdLst/>
            <a:ahLst/>
            <a:cxnLst/>
            <a:rect l="l" t="t" r="r" b="b"/>
            <a:pathLst>
              <a:path w="1825475" h="1825475">
                <a:moveTo>
                  <a:pt x="0" y="0"/>
                </a:moveTo>
                <a:lnTo>
                  <a:pt x="1825475" y="0"/>
                </a:lnTo>
                <a:lnTo>
                  <a:pt x="1825475" y="1825475"/>
                </a:lnTo>
                <a:lnTo>
                  <a:pt x="0" y="18254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a:p>
        </p:txBody>
      </p:sp>
      <p:sp>
        <p:nvSpPr>
          <p:cNvPr id="13" name="Freeform 13">
            <a:extLst>
              <a:ext uri="{C183D7F6-B498-43B3-948B-1728B52AA6E4}">
                <adec:decorative xmlns:adec="http://schemas.microsoft.com/office/drawing/2017/decorative" val="1"/>
              </a:ext>
            </a:extLst>
          </p:cNvPr>
          <p:cNvSpPr/>
          <p:nvPr/>
        </p:nvSpPr>
        <p:spPr>
          <a:xfrm>
            <a:off x="8277120" y="3354881"/>
            <a:ext cx="1825234" cy="1825234"/>
          </a:xfrm>
          <a:custGeom>
            <a:avLst/>
            <a:gdLst/>
            <a:ahLst/>
            <a:cxnLst/>
            <a:rect l="l" t="t" r="r" b="b"/>
            <a:pathLst>
              <a:path w="1825234" h="1825234">
                <a:moveTo>
                  <a:pt x="0" y="0"/>
                </a:moveTo>
                <a:lnTo>
                  <a:pt x="1825235" y="0"/>
                </a:lnTo>
                <a:lnTo>
                  <a:pt x="1825235" y="1825235"/>
                </a:lnTo>
                <a:lnTo>
                  <a:pt x="0" y="182523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a:p>
        </p:txBody>
      </p:sp>
      <p:sp>
        <p:nvSpPr>
          <p:cNvPr id="14" name="Freeform 14">
            <a:extLst>
              <a:ext uri="{C183D7F6-B498-43B3-948B-1728B52AA6E4}">
                <adec:decorative xmlns:adec="http://schemas.microsoft.com/office/drawing/2017/decorative" val="1"/>
              </a:ext>
            </a:extLst>
          </p:cNvPr>
          <p:cNvSpPr/>
          <p:nvPr/>
        </p:nvSpPr>
        <p:spPr>
          <a:xfrm>
            <a:off x="14157576" y="3318025"/>
            <a:ext cx="1799333" cy="1799333"/>
          </a:xfrm>
          <a:custGeom>
            <a:avLst/>
            <a:gdLst/>
            <a:ahLst/>
            <a:cxnLst/>
            <a:rect l="l" t="t" r="r" b="b"/>
            <a:pathLst>
              <a:path w="1799333" h="1799333">
                <a:moveTo>
                  <a:pt x="0" y="0"/>
                </a:moveTo>
                <a:lnTo>
                  <a:pt x="1799333" y="0"/>
                </a:lnTo>
                <a:lnTo>
                  <a:pt x="1799333" y="1799333"/>
                </a:lnTo>
                <a:lnTo>
                  <a:pt x="0" y="1799333"/>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GB"/>
          </a:p>
        </p:txBody>
      </p:sp>
      <p:sp>
        <p:nvSpPr>
          <p:cNvPr id="15" name="Freeform 15">
            <a:extLst>
              <a:ext uri="{C183D7F6-B498-43B3-948B-1728B52AA6E4}">
                <adec:decorative xmlns:adec="http://schemas.microsoft.com/office/drawing/2017/decorative" val="1"/>
              </a:ext>
            </a:extLst>
          </p:cNvPr>
          <p:cNvSpPr/>
          <p:nvPr/>
        </p:nvSpPr>
        <p:spPr>
          <a:xfrm>
            <a:off x="2984123" y="1668806"/>
            <a:ext cx="1468453" cy="1468453"/>
          </a:xfrm>
          <a:custGeom>
            <a:avLst/>
            <a:gdLst/>
            <a:ahLst/>
            <a:cxnLst/>
            <a:rect l="l" t="t" r="r" b="b"/>
            <a:pathLst>
              <a:path w="1468453" h="1468453">
                <a:moveTo>
                  <a:pt x="0" y="0"/>
                </a:moveTo>
                <a:lnTo>
                  <a:pt x="1468453" y="0"/>
                </a:lnTo>
                <a:lnTo>
                  <a:pt x="1468453" y="1468453"/>
                </a:lnTo>
                <a:lnTo>
                  <a:pt x="0" y="146845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GB"/>
          </a:p>
        </p:txBody>
      </p:sp>
      <p:sp>
        <p:nvSpPr>
          <p:cNvPr id="16" name="Freeform 16">
            <a:extLst>
              <a:ext uri="{C183D7F6-B498-43B3-948B-1728B52AA6E4}">
                <adec:decorative xmlns:adec="http://schemas.microsoft.com/office/drawing/2017/decorative" val="1"/>
              </a:ext>
            </a:extLst>
          </p:cNvPr>
          <p:cNvSpPr/>
          <p:nvPr/>
        </p:nvSpPr>
        <p:spPr>
          <a:xfrm>
            <a:off x="8277120" y="1526139"/>
            <a:ext cx="1821485" cy="1791886"/>
          </a:xfrm>
          <a:custGeom>
            <a:avLst/>
            <a:gdLst/>
            <a:ahLst/>
            <a:cxnLst/>
            <a:rect l="l" t="t" r="r" b="b"/>
            <a:pathLst>
              <a:path w="1821485" h="1791886">
                <a:moveTo>
                  <a:pt x="0" y="0"/>
                </a:moveTo>
                <a:lnTo>
                  <a:pt x="1821485" y="0"/>
                </a:lnTo>
                <a:lnTo>
                  <a:pt x="1821485" y="1791886"/>
                </a:lnTo>
                <a:lnTo>
                  <a:pt x="0" y="179188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GB"/>
          </a:p>
        </p:txBody>
      </p:sp>
      <p:sp>
        <p:nvSpPr>
          <p:cNvPr id="17" name="Freeform 17">
            <a:extLst>
              <a:ext uri="{C183D7F6-B498-43B3-948B-1728B52AA6E4}">
                <adec:decorative xmlns:adec="http://schemas.microsoft.com/office/drawing/2017/decorative" val="1"/>
              </a:ext>
            </a:extLst>
          </p:cNvPr>
          <p:cNvSpPr/>
          <p:nvPr/>
        </p:nvSpPr>
        <p:spPr>
          <a:xfrm>
            <a:off x="15576005" y="2093715"/>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18" name="Freeform 18">
            <a:extLst>
              <a:ext uri="{C183D7F6-B498-43B3-948B-1728B52AA6E4}">
                <adec:decorative xmlns:adec="http://schemas.microsoft.com/office/drawing/2017/decorative" val="1"/>
              </a:ext>
            </a:extLst>
          </p:cNvPr>
          <p:cNvSpPr/>
          <p:nvPr/>
        </p:nvSpPr>
        <p:spPr>
          <a:xfrm>
            <a:off x="14387877" y="1912620"/>
            <a:ext cx="1338730" cy="1338730"/>
          </a:xfrm>
          <a:custGeom>
            <a:avLst/>
            <a:gdLst/>
            <a:ahLst/>
            <a:cxnLst/>
            <a:rect l="l" t="t" r="r" b="b"/>
            <a:pathLst>
              <a:path w="1338730" h="1338730">
                <a:moveTo>
                  <a:pt x="0" y="0"/>
                </a:moveTo>
                <a:lnTo>
                  <a:pt x="1338731" y="0"/>
                </a:lnTo>
                <a:lnTo>
                  <a:pt x="1338731" y="1338730"/>
                </a:lnTo>
                <a:lnTo>
                  <a:pt x="0" y="1338730"/>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GB"/>
          </a:p>
        </p:txBody>
      </p:sp>
      <p:sp>
        <p:nvSpPr>
          <p:cNvPr id="20" name="TextBox 20">
            <a:extLst>
              <a:ext uri="{C183D7F6-B498-43B3-948B-1728B52AA6E4}">
                <adec:decorative xmlns:adec="http://schemas.microsoft.com/office/drawing/2017/decorative" val="1"/>
              </a:ext>
            </a:extLst>
          </p:cNvPr>
          <p:cNvSpPr txBox="1"/>
          <p:nvPr/>
        </p:nvSpPr>
        <p:spPr>
          <a:xfrm>
            <a:off x="1736537" y="6317225"/>
            <a:ext cx="3893806" cy="3477936"/>
          </a:xfrm>
          <a:prstGeom prst="rect">
            <a:avLst/>
          </a:prstGeom>
        </p:spPr>
        <p:txBody>
          <a:bodyPr lIns="0" tIns="0" rIns="0" bIns="0" rtlCol="0" anchor="t">
            <a:spAutoFit/>
          </a:bodyPr>
          <a:lstStyle/>
          <a:p>
            <a:pPr algn="ctr">
              <a:lnSpc>
                <a:spcPts val="4619"/>
              </a:lnSpc>
              <a:spcBef>
                <a:spcPct val="0"/>
              </a:spcBef>
            </a:pPr>
            <a:r>
              <a:rPr lang="en-US" sz="3299" spc="-316" dirty="0">
                <a:solidFill>
                  <a:srgbClr val="FBF6F1"/>
                </a:solidFill>
                <a:latin typeface="Public Sans"/>
              </a:rPr>
              <a:t> Consider the aspects of contracting which are important to you:</a:t>
            </a:r>
          </a:p>
          <a:p>
            <a:pPr algn="ctr">
              <a:lnSpc>
                <a:spcPts val="4619"/>
              </a:lnSpc>
              <a:spcBef>
                <a:spcPct val="0"/>
              </a:spcBef>
            </a:pPr>
            <a:r>
              <a:rPr lang="en-US" sz="3299" spc="-316" dirty="0">
                <a:solidFill>
                  <a:srgbClr val="FBF6F1"/>
                </a:solidFill>
                <a:latin typeface="Public Sans"/>
              </a:rPr>
              <a:t>Goals/Objectives</a:t>
            </a:r>
          </a:p>
          <a:p>
            <a:pPr algn="ctr">
              <a:lnSpc>
                <a:spcPts val="4619"/>
              </a:lnSpc>
              <a:spcBef>
                <a:spcPct val="0"/>
              </a:spcBef>
            </a:pPr>
            <a:r>
              <a:rPr lang="en-US" sz="3299" spc="-316" dirty="0">
                <a:solidFill>
                  <a:srgbClr val="FBF6F1"/>
                </a:solidFill>
                <a:latin typeface="Public Sans"/>
              </a:rPr>
              <a:t>Confidentiality</a:t>
            </a:r>
          </a:p>
          <a:p>
            <a:pPr algn="ctr">
              <a:lnSpc>
                <a:spcPts val="4619"/>
              </a:lnSpc>
              <a:spcBef>
                <a:spcPct val="0"/>
              </a:spcBef>
            </a:pPr>
            <a:endParaRPr lang="en-US" sz="3299" spc="-316" dirty="0">
              <a:solidFill>
                <a:srgbClr val="FBF6F1"/>
              </a:solidFill>
              <a:latin typeface="Public Sans"/>
            </a:endParaRPr>
          </a:p>
        </p:txBody>
      </p:sp>
      <p:sp>
        <p:nvSpPr>
          <p:cNvPr id="21" name="TextBox 21">
            <a:extLst>
              <a:ext uri="{C183D7F6-B498-43B3-948B-1728B52AA6E4}">
                <adec:decorative xmlns:adec="http://schemas.microsoft.com/office/drawing/2017/decorative" val="1"/>
              </a:ext>
            </a:extLst>
          </p:cNvPr>
          <p:cNvSpPr txBox="1"/>
          <p:nvPr/>
        </p:nvSpPr>
        <p:spPr>
          <a:xfrm>
            <a:off x="7616268" y="6317225"/>
            <a:ext cx="3286180" cy="3477935"/>
          </a:xfrm>
          <a:prstGeom prst="rect">
            <a:avLst/>
          </a:prstGeom>
        </p:spPr>
        <p:txBody>
          <a:bodyPr lIns="0" tIns="0" rIns="0" bIns="0" rtlCol="0" anchor="t">
            <a:spAutoFit/>
          </a:bodyPr>
          <a:lstStyle/>
          <a:p>
            <a:pPr algn="ctr">
              <a:lnSpc>
                <a:spcPts val="4620"/>
              </a:lnSpc>
            </a:pPr>
            <a:r>
              <a:rPr lang="en-US" sz="3300" spc="-316" dirty="0">
                <a:solidFill>
                  <a:srgbClr val="FBF6F1"/>
                </a:solidFill>
                <a:latin typeface="Public Sans"/>
              </a:rPr>
              <a:t>Share these goals with  your partner.  How can this be applied within your own setting?</a:t>
            </a:r>
          </a:p>
          <a:p>
            <a:pPr algn="ctr">
              <a:lnSpc>
                <a:spcPts val="4620"/>
              </a:lnSpc>
              <a:spcBef>
                <a:spcPct val="0"/>
              </a:spcBef>
            </a:pPr>
            <a:endParaRPr lang="en-US" sz="3300" spc="-316" dirty="0">
              <a:solidFill>
                <a:srgbClr val="FBF6F1"/>
              </a:solidFill>
              <a:latin typeface="Public Sans"/>
            </a:endParaRPr>
          </a:p>
        </p:txBody>
      </p:sp>
      <p:sp>
        <p:nvSpPr>
          <p:cNvPr id="22" name="TextBox 22">
            <a:extLst>
              <a:ext uri="{C183D7F6-B498-43B3-948B-1728B52AA6E4}">
                <adec:decorative xmlns:adec="http://schemas.microsoft.com/office/drawing/2017/decorative" val="1"/>
              </a:ext>
            </a:extLst>
          </p:cNvPr>
          <p:cNvSpPr txBox="1"/>
          <p:nvPr/>
        </p:nvSpPr>
        <p:spPr>
          <a:xfrm>
            <a:off x="13642440" y="5051796"/>
            <a:ext cx="2663981" cy="725968"/>
          </a:xfrm>
          <a:prstGeom prst="rect">
            <a:avLst/>
          </a:prstGeom>
        </p:spPr>
        <p:txBody>
          <a:bodyPr wrap="square" lIns="0" tIns="0" rIns="0" bIns="0" rtlCol="0" anchor="t">
            <a:spAutoFit/>
          </a:bodyPr>
          <a:lstStyle/>
          <a:p>
            <a:pPr algn="ctr">
              <a:lnSpc>
                <a:spcPts val="6160"/>
              </a:lnSpc>
              <a:spcBef>
                <a:spcPct val="0"/>
              </a:spcBef>
            </a:pPr>
            <a:r>
              <a:rPr lang="en-US" sz="4400" spc="-422" dirty="0">
                <a:solidFill>
                  <a:srgbClr val="FBF6F1"/>
                </a:solidFill>
                <a:latin typeface="Public Sans"/>
              </a:rPr>
              <a:t>As a group</a:t>
            </a:r>
          </a:p>
        </p:txBody>
      </p:sp>
      <p:sp>
        <p:nvSpPr>
          <p:cNvPr id="23" name="TextBox 23">
            <a:extLst>
              <a:ext uri="{C183D7F6-B498-43B3-948B-1728B52AA6E4}">
                <adec:decorative xmlns:adec="http://schemas.microsoft.com/office/drawing/2017/decorative" val="1"/>
              </a:ext>
            </a:extLst>
          </p:cNvPr>
          <p:cNvSpPr txBox="1"/>
          <p:nvPr/>
        </p:nvSpPr>
        <p:spPr>
          <a:xfrm>
            <a:off x="8405738" y="5048250"/>
            <a:ext cx="1476524" cy="764540"/>
          </a:xfrm>
          <a:prstGeom prst="rect">
            <a:avLst/>
          </a:prstGeom>
        </p:spPr>
        <p:txBody>
          <a:bodyPr lIns="0" tIns="0" rIns="0" bIns="0" rtlCol="0" anchor="t">
            <a:spAutoFit/>
          </a:bodyPr>
          <a:lstStyle/>
          <a:p>
            <a:pPr algn="ctr">
              <a:lnSpc>
                <a:spcPts val="6160"/>
              </a:lnSpc>
              <a:spcBef>
                <a:spcPct val="0"/>
              </a:spcBef>
            </a:pPr>
            <a:r>
              <a:rPr lang="en-US" sz="4400" spc="-422">
                <a:solidFill>
                  <a:srgbClr val="FBF6F1"/>
                </a:solidFill>
                <a:latin typeface="Public Sans"/>
              </a:rPr>
              <a:t>In pairs</a:t>
            </a:r>
          </a:p>
        </p:txBody>
      </p:sp>
      <p:sp>
        <p:nvSpPr>
          <p:cNvPr id="24" name="Freeform 24">
            <a:extLst>
              <a:ext uri="{C183D7F6-B498-43B3-948B-1728B52AA6E4}">
                <adec:decorative xmlns:adec="http://schemas.microsoft.com/office/drawing/2017/decorative" val="1"/>
              </a:ext>
            </a:extLst>
          </p:cNvPr>
          <p:cNvSpPr/>
          <p:nvPr/>
        </p:nvSpPr>
        <p:spPr>
          <a:xfrm>
            <a:off x="13361556" y="2056859"/>
            <a:ext cx="1163951" cy="1261166"/>
          </a:xfrm>
          <a:custGeom>
            <a:avLst/>
            <a:gdLst/>
            <a:ahLst/>
            <a:cxnLst/>
            <a:rect l="l" t="t" r="r" b="b"/>
            <a:pathLst>
              <a:path w="1163951" h="1261166">
                <a:moveTo>
                  <a:pt x="0" y="0"/>
                </a:moveTo>
                <a:lnTo>
                  <a:pt x="1163951" y="0"/>
                </a:lnTo>
                <a:lnTo>
                  <a:pt x="1163951" y="1261166"/>
                </a:lnTo>
                <a:lnTo>
                  <a:pt x="0" y="1261166"/>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GB"/>
          </a:p>
        </p:txBody>
      </p:sp>
      <p:sp>
        <p:nvSpPr>
          <p:cNvPr id="25" name="TextBox 25">
            <a:extLst>
              <a:ext uri="{C183D7F6-B498-43B3-948B-1728B52AA6E4}">
                <adec:decorative xmlns:adec="http://schemas.microsoft.com/office/drawing/2017/decorative" val="1"/>
              </a:ext>
            </a:extLst>
          </p:cNvPr>
          <p:cNvSpPr txBox="1"/>
          <p:nvPr/>
        </p:nvSpPr>
        <p:spPr>
          <a:xfrm>
            <a:off x="2313386" y="5144242"/>
            <a:ext cx="2757594" cy="725968"/>
          </a:xfrm>
          <a:prstGeom prst="rect">
            <a:avLst/>
          </a:prstGeom>
        </p:spPr>
        <p:txBody>
          <a:bodyPr wrap="square" lIns="0" tIns="0" rIns="0" bIns="0" rtlCol="0" anchor="t">
            <a:spAutoFit/>
          </a:bodyPr>
          <a:lstStyle/>
          <a:p>
            <a:pPr algn="ctr">
              <a:lnSpc>
                <a:spcPts val="6160"/>
              </a:lnSpc>
              <a:spcBef>
                <a:spcPct val="0"/>
              </a:spcBef>
            </a:pPr>
            <a:r>
              <a:rPr lang="en-US" sz="4400" spc="-422" dirty="0">
                <a:solidFill>
                  <a:srgbClr val="FBF6F1"/>
                </a:solidFill>
                <a:latin typeface="Public Sans"/>
              </a:rPr>
              <a:t>Individually</a:t>
            </a:r>
          </a:p>
        </p:txBody>
      </p:sp>
      <p:sp>
        <p:nvSpPr>
          <p:cNvPr id="26" name="TextBox 26">
            <a:extLst>
              <a:ext uri="{C183D7F6-B498-43B3-948B-1728B52AA6E4}">
                <adec:decorative xmlns:adec="http://schemas.microsoft.com/office/drawing/2017/decorative" val="1"/>
              </a:ext>
            </a:extLst>
          </p:cNvPr>
          <p:cNvSpPr txBox="1"/>
          <p:nvPr/>
        </p:nvSpPr>
        <p:spPr>
          <a:xfrm>
            <a:off x="13453776" y="6281948"/>
            <a:ext cx="3286180" cy="3477935"/>
          </a:xfrm>
          <a:prstGeom prst="rect">
            <a:avLst/>
          </a:prstGeom>
        </p:spPr>
        <p:txBody>
          <a:bodyPr lIns="0" tIns="0" rIns="0" bIns="0" rtlCol="0" anchor="t">
            <a:spAutoFit/>
          </a:bodyPr>
          <a:lstStyle/>
          <a:p>
            <a:pPr algn="ctr">
              <a:lnSpc>
                <a:spcPts val="4620"/>
              </a:lnSpc>
            </a:pPr>
            <a:r>
              <a:rPr lang="en-US" sz="3300" spc="-316" dirty="0">
                <a:solidFill>
                  <a:srgbClr val="FBF6F1"/>
                </a:solidFill>
                <a:latin typeface="Public Sans"/>
              </a:rPr>
              <a:t>Share these goals as a whole group.  Consider how this could used across your setting?</a:t>
            </a:r>
          </a:p>
          <a:p>
            <a:pPr algn="ctr">
              <a:lnSpc>
                <a:spcPts val="4620"/>
              </a:lnSpc>
              <a:spcBef>
                <a:spcPct val="0"/>
              </a:spcBef>
            </a:pPr>
            <a:endParaRPr lang="en-US" sz="3300" spc="-316" dirty="0">
              <a:solidFill>
                <a:srgbClr val="FBF6F1"/>
              </a:solidFill>
              <a:latin typeface="Public Sans"/>
            </a:endParaRPr>
          </a:p>
        </p:txBody>
      </p:sp>
      <p:sp>
        <p:nvSpPr>
          <p:cNvPr id="27" name="Title 26">
            <a:extLst>
              <a:ext uri="{FF2B5EF4-FFF2-40B4-BE49-F238E27FC236}">
                <a16:creationId xmlns:a16="http://schemas.microsoft.com/office/drawing/2014/main" id="{4A8A3CD7-91CA-4601-B744-9D14ABD4DD8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Activity - contracting in practice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TextBox 5"/>
          <p:cNvSpPr txBox="1"/>
          <p:nvPr/>
        </p:nvSpPr>
        <p:spPr>
          <a:xfrm>
            <a:off x="639041" y="4000500"/>
            <a:ext cx="8151344" cy="1295399"/>
          </a:xfrm>
          <a:prstGeom prst="rect">
            <a:avLst/>
          </a:prstGeom>
        </p:spPr>
        <p:txBody>
          <a:bodyPr lIns="0" tIns="0" rIns="0" bIns="0" rtlCol="0" anchor="t">
            <a:spAutoFit/>
          </a:bodyPr>
          <a:lstStyle/>
          <a:p>
            <a:pPr marL="0" lvl="0" indent="0" algn="l">
              <a:lnSpc>
                <a:spcPts val="9599"/>
              </a:lnSpc>
            </a:pPr>
            <a:r>
              <a:rPr lang="en-US" sz="9999" spc="-959">
                <a:solidFill>
                  <a:srgbClr val="FBF6F1"/>
                </a:solidFill>
                <a:latin typeface="Public Sans"/>
              </a:rPr>
              <a:t>Coaching Skills</a:t>
            </a:r>
          </a:p>
        </p:txBody>
      </p:sp>
      <p:sp>
        <p:nvSpPr>
          <p:cNvPr id="6" name="TextBox 6"/>
          <p:cNvSpPr txBox="1"/>
          <p:nvPr/>
        </p:nvSpPr>
        <p:spPr>
          <a:xfrm>
            <a:off x="10264706" y="641598"/>
            <a:ext cx="6994594" cy="8803780"/>
          </a:xfrm>
          <a:prstGeom prst="rect">
            <a:avLst/>
          </a:prstGeom>
        </p:spPr>
        <p:txBody>
          <a:bodyPr lIns="0" tIns="0" rIns="0" bIns="0" rtlCol="0" anchor="t">
            <a:spAutoFit/>
          </a:bodyPr>
          <a:lstStyle/>
          <a:p>
            <a:pPr algn="ctr">
              <a:lnSpc>
                <a:spcPts val="13999"/>
              </a:lnSpc>
            </a:pPr>
            <a:r>
              <a:rPr lang="en-US" sz="9999" spc="-959" dirty="0">
                <a:solidFill>
                  <a:srgbClr val="000000"/>
                </a:solidFill>
                <a:latin typeface="Public Sans"/>
              </a:rPr>
              <a:t>Part 2. Building the coaching relationship:</a:t>
            </a:r>
          </a:p>
          <a:p>
            <a:pPr algn="ctr">
              <a:lnSpc>
                <a:spcPts val="13999"/>
              </a:lnSpc>
              <a:spcBef>
                <a:spcPct val="0"/>
              </a:spcBef>
            </a:pPr>
            <a:r>
              <a:rPr lang="en-US" sz="9999" spc="-959" dirty="0">
                <a:solidFill>
                  <a:srgbClr val="000000"/>
                </a:solidFill>
                <a:latin typeface="Public Sans Bold"/>
              </a:rPr>
              <a:t>Questions</a:t>
            </a:r>
            <a:r>
              <a:rPr lang="en-US" sz="9999" spc="-959" dirty="0">
                <a:solidFill>
                  <a:srgbClr val="000000"/>
                </a:solidFill>
                <a:latin typeface="Public Sans"/>
              </a:rPr>
              <a:t> </a:t>
            </a:r>
          </a:p>
        </p:txBody>
      </p:sp>
      <p:sp>
        <p:nvSpPr>
          <p:cNvPr id="8" name="Title 7">
            <a:extLst>
              <a:ext uri="{FF2B5EF4-FFF2-40B4-BE49-F238E27FC236}">
                <a16:creationId xmlns:a16="http://schemas.microsoft.com/office/drawing/2014/main" id="{38A3FB82-1ADF-318E-CED1-2F93462FF102}"/>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2. Building the coaching relationship:</a:t>
            </a:r>
            <a:br>
              <a:rPr lang="en-GB" dirty="0"/>
            </a:br>
            <a:r>
              <a:rPr lang="en-GB" dirty="0"/>
              <a:t>Questions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D503DEB5-D0F2-3A75-F7B0-6174A89EF065}"/>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Questioning</a:t>
            </a:r>
          </a:p>
        </p:txBody>
      </p:sp>
      <p:sp>
        <p:nvSpPr>
          <p:cNvPr id="3" name="TextBox 3"/>
          <p:cNvSpPr txBox="1"/>
          <p:nvPr/>
        </p:nvSpPr>
        <p:spPr>
          <a:xfrm>
            <a:off x="584301" y="197927"/>
            <a:ext cx="16900741" cy="2361862"/>
          </a:xfrm>
          <a:prstGeom prst="rect">
            <a:avLst/>
          </a:prstGeom>
        </p:spPr>
        <p:txBody>
          <a:bodyPr lIns="0" tIns="0" rIns="0" bIns="0" rtlCol="0" anchor="t">
            <a:spAutoFit/>
          </a:bodyPr>
          <a:lstStyle/>
          <a:p>
            <a:pPr algn="ctr">
              <a:lnSpc>
                <a:spcPts val="4335"/>
              </a:lnSpc>
              <a:spcBef>
                <a:spcPct val="0"/>
              </a:spcBef>
            </a:pPr>
            <a:r>
              <a:rPr lang="en-US" sz="3096" spc="-297" dirty="0">
                <a:solidFill>
                  <a:srgbClr val="100F0D"/>
                </a:solidFill>
                <a:latin typeface="Public Sans"/>
              </a:rPr>
              <a:t>Coaching supports learning and for this to occur, the person being supported through coaching needs to find their solutions within their own experience.  The coach’s primary tool for making this happen is asking questions. During a coaching conversation we ask questions... </a:t>
            </a:r>
          </a:p>
          <a:p>
            <a:pPr algn="ctr">
              <a:lnSpc>
                <a:spcPts val="2849"/>
              </a:lnSpc>
              <a:spcBef>
                <a:spcPct val="0"/>
              </a:spcBef>
            </a:pPr>
            <a:endParaRPr lang="en-US" sz="3096" spc="-297" dirty="0">
              <a:solidFill>
                <a:srgbClr val="100F0D"/>
              </a:solidFill>
              <a:latin typeface="Public Sans"/>
            </a:endParaRPr>
          </a:p>
          <a:p>
            <a:pPr algn="ctr">
              <a:lnSpc>
                <a:spcPts val="2849"/>
              </a:lnSpc>
              <a:spcBef>
                <a:spcPct val="0"/>
              </a:spcBef>
            </a:pPr>
            <a:r>
              <a:rPr lang="en-US" sz="2035" spc="-195" dirty="0">
                <a:solidFill>
                  <a:srgbClr val="100F0D"/>
                </a:solidFill>
                <a:latin typeface="Public Sans"/>
              </a:rPr>
              <a:t> </a:t>
            </a:r>
          </a:p>
        </p:txBody>
      </p:sp>
      <p:sp>
        <p:nvSpPr>
          <p:cNvPr id="2" name="Freeform 2" descr="Circle showing the purpose of question in a coaching conversation"/>
          <p:cNvSpPr/>
          <p:nvPr/>
        </p:nvSpPr>
        <p:spPr>
          <a:xfrm>
            <a:off x="6049420" y="2559788"/>
            <a:ext cx="6095048" cy="6172200"/>
          </a:xfrm>
          <a:custGeom>
            <a:avLst/>
            <a:gdLst/>
            <a:ahLst/>
            <a:cxnLst/>
            <a:rect l="l" t="t" r="r" b="b"/>
            <a:pathLst>
              <a:path w="6095048" h="6172200">
                <a:moveTo>
                  <a:pt x="0" y="0"/>
                </a:moveTo>
                <a:lnTo>
                  <a:pt x="6095048" y="0"/>
                </a:lnTo>
                <a:lnTo>
                  <a:pt x="6095048"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9276027" y="3768837"/>
            <a:ext cx="3045354" cy="1066800"/>
          </a:xfrm>
          <a:prstGeom prst="rect">
            <a:avLst/>
          </a:prstGeom>
        </p:spPr>
        <p:txBody>
          <a:bodyPr lIns="0" tIns="0" rIns="0" bIns="0" rtlCol="0" anchor="t">
            <a:spAutoFit/>
          </a:bodyPr>
          <a:lstStyle/>
          <a:p>
            <a:pPr algn="ctr">
              <a:lnSpc>
                <a:spcPts val="4200"/>
              </a:lnSpc>
            </a:pPr>
            <a:r>
              <a:rPr lang="en-US" sz="3000" spc="-288">
                <a:solidFill>
                  <a:srgbClr val="FFFFFF"/>
                </a:solidFill>
                <a:latin typeface="Public Sans"/>
              </a:rPr>
              <a:t>To create </a:t>
            </a:r>
          </a:p>
          <a:p>
            <a:pPr algn="ctr">
              <a:lnSpc>
                <a:spcPts val="4200"/>
              </a:lnSpc>
              <a:spcBef>
                <a:spcPct val="0"/>
              </a:spcBef>
            </a:pPr>
            <a:r>
              <a:rPr lang="en-US" sz="3000" spc="-288">
                <a:solidFill>
                  <a:srgbClr val="FFFFFF"/>
                </a:solidFill>
                <a:latin typeface="Public Sans"/>
              </a:rPr>
              <a:t>awareness</a:t>
            </a:r>
          </a:p>
        </p:txBody>
      </p:sp>
      <p:sp>
        <p:nvSpPr>
          <p:cNvPr id="5" name="TextBox 5"/>
          <p:cNvSpPr txBox="1"/>
          <p:nvPr/>
        </p:nvSpPr>
        <p:spPr>
          <a:xfrm>
            <a:off x="9276027" y="6103088"/>
            <a:ext cx="3045354" cy="1066800"/>
          </a:xfrm>
          <a:prstGeom prst="rect">
            <a:avLst/>
          </a:prstGeom>
        </p:spPr>
        <p:txBody>
          <a:bodyPr lIns="0" tIns="0" rIns="0" bIns="0" rtlCol="0" anchor="t">
            <a:spAutoFit/>
          </a:bodyPr>
          <a:lstStyle/>
          <a:p>
            <a:pPr algn="ctr">
              <a:lnSpc>
                <a:spcPts val="4200"/>
              </a:lnSpc>
              <a:spcBef>
                <a:spcPct val="0"/>
              </a:spcBef>
            </a:pPr>
            <a:r>
              <a:rPr lang="en-US" sz="3000" spc="-288">
                <a:solidFill>
                  <a:srgbClr val="FFFFFF"/>
                </a:solidFill>
                <a:latin typeface="Public Sans"/>
              </a:rPr>
              <a:t>To generate </a:t>
            </a:r>
            <a:endParaRPr lang="en-US"/>
          </a:p>
          <a:p>
            <a:pPr algn="ctr">
              <a:lnSpc>
                <a:spcPts val="4200"/>
              </a:lnSpc>
              <a:spcBef>
                <a:spcPct val="0"/>
              </a:spcBef>
            </a:pPr>
            <a:r>
              <a:rPr lang="en-US" sz="3000" spc="-288">
                <a:solidFill>
                  <a:srgbClr val="FFFFFF"/>
                </a:solidFill>
                <a:latin typeface="Public Sans"/>
              </a:rPr>
              <a:t>responsibility</a:t>
            </a:r>
            <a:endParaRPr lang="en-US"/>
          </a:p>
        </p:txBody>
      </p:sp>
      <p:sp>
        <p:nvSpPr>
          <p:cNvPr id="6" name="TextBox 6"/>
          <p:cNvSpPr txBox="1"/>
          <p:nvPr/>
        </p:nvSpPr>
        <p:spPr>
          <a:xfrm>
            <a:off x="7180137" y="6877673"/>
            <a:ext cx="2664288" cy="2050415"/>
          </a:xfrm>
          <a:prstGeom prst="rect">
            <a:avLst/>
          </a:prstGeom>
        </p:spPr>
        <p:txBody>
          <a:bodyPr lIns="0" tIns="0" rIns="0" bIns="0" rtlCol="0" anchor="t">
            <a:spAutoFit/>
          </a:bodyPr>
          <a:lstStyle/>
          <a:p>
            <a:pPr algn="ctr">
              <a:lnSpc>
                <a:spcPts val="4060"/>
              </a:lnSpc>
            </a:pPr>
            <a:r>
              <a:rPr lang="en-US" sz="2900" spc="-278">
                <a:solidFill>
                  <a:srgbClr val="FFFFFF"/>
                </a:solidFill>
                <a:latin typeface="Public Sans"/>
              </a:rPr>
              <a:t>To encourage enquiry and</a:t>
            </a:r>
          </a:p>
          <a:p>
            <a:pPr algn="ctr">
              <a:lnSpc>
                <a:spcPts val="4060"/>
              </a:lnSpc>
            </a:pPr>
            <a:r>
              <a:rPr lang="en-US" sz="2900" spc="-278">
                <a:solidFill>
                  <a:srgbClr val="FFFFFF"/>
                </a:solidFill>
                <a:latin typeface="Public Sans"/>
              </a:rPr>
              <a:t>discovery</a:t>
            </a:r>
          </a:p>
          <a:p>
            <a:pPr algn="ctr">
              <a:lnSpc>
                <a:spcPts val="4060"/>
              </a:lnSpc>
              <a:spcBef>
                <a:spcPct val="0"/>
              </a:spcBef>
            </a:pPr>
            <a:endParaRPr lang="en-US" sz="2900" spc="-278">
              <a:solidFill>
                <a:srgbClr val="FFFFFF"/>
              </a:solidFill>
              <a:latin typeface="Public Sans"/>
            </a:endParaRPr>
          </a:p>
        </p:txBody>
      </p:sp>
      <p:sp>
        <p:nvSpPr>
          <p:cNvPr id="8" name="TextBox 8"/>
          <p:cNvSpPr txBox="1"/>
          <p:nvPr/>
        </p:nvSpPr>
        <p:spPr>
          <a:xfrm>
            <a:off x="5747963" y="5018557"/>
            <a:ext cx="3045354" cy="1066800"/>
          </a:xfrm>
          <a:prstGeom prst="rect">
            <a:avLst/>
          </a:prstGeom>
        </p:spPr>
        <p:txBody>
          <a:bodyPr lIns="0" tIns="0" rIns="0" bIns="0" rtlCol="0" anchor="t">
            <a:spAutoFit/>
          </a:bodyPr>
          <a:lstStyle/>
          <a:p>
            <a:pPr algn="ctr">
              <a:lnSpc>
                <a:spcPts val="4200"/>
              </a:lnSpc>
              <a:spcBef>
                <a:spcPct val="0"/>
              </a:spcBef>
            </a:pPr>
            <a:r>
              <a:rPr lang="en-US" sz="3000" spc="-288">
                <a:solidFill>
                  <a:srgbClr val="FFFFFF"/>
                </a:solidFill>
                <a:latin typeface="Public Sans"/>
              </a:rPr>
              <a:t>To generate committment</a:t>
            </a:r>
          </a:p>
        </p:txBody>
      </p:sp>
      <p:sp>
        <p:nvSpPr>
          <p:cNvPr id="7" name="TextBox 7"/>
          <p:cNvSpPr txBox="1"/>
          <p:nvPr/>
        </p:nvSpPr>
        <p:spPr>
          <a:xfrm>
            <a:off x="6799071" y="3168965"/>
            <a:ext cx="3045354" cy="1066800"/>
          </a:xfrm>
          <a:prstGeom prst="rect">
            <a:avLst/>
          </a:prstGeom>
        </p:spPr>
        <p:txBody>
          <a:bodyPr lIns="0" tIns="0" rIns="0" bIns="0" rtlCol="0" anchor="t">
            <a:spAutoFit/>
          </a:bodyPr>
          <a:lstStyle/>
          <a:p>
            <a:pPr algn="ctr">
              <a:lnSpc>
                <a:spcPts val="4200"/>
              </a:lnSpc>
            </a:pPr>
            <a:r>
              <a:rPr lang="en-US" sz="3000" spc="-288" dirty="0">
                <a:solidFill>
                  <a:srgbClr val="FFFFFF"/>
                </a:solidFill>
                <a:latin typeface="Public Sans"/>
              </a:rPr>
              <a:t>To gain </a:t>
            </a:r>
          </a:p>
          <a:p>
            <a:pPr algn="ctr">
              <a:lnSpc>
                <a:spcPts val="4200"/>
              </a:lnSpc>
              <a:spcBef>
                <a:spcPct val="0"/>
              </a:spcBef>
            </a:pPr>
            <a:r>
              <a:rPr lang="en-US" sz="3000" spc="-288" dirty="0">
                <a:solidFill>
                  <a:srgbClr val="FFFFFF"/>
                </a:solidFill>
                <a:latin typeface="Public Sans"/>
              </a:rPr>
              <a:t>clarity</a:t>
            </a:r>
          </a:p>
        </p:txBody>
      </p:sp>
      <p:sp>
        <p:nvSpPr>
          <p:cNvPr id="9" name="TextBox 9">
            <a:extLst>
              <a:ext uri="{C183D7F6-B498-43B3-948B-1728B52AA6E4}">
                <adec:decorative xmlns:adec="http://schemas.microsoft.com/office/drawing/2017/decorative" val="1"/>
              </a:ext>
            </a:extLst>
          </p:cNvPr>
          <p:cNvSpPr txBox="1"/>
          <p:nvPr/>
        </p:nvSpPr>
        <p:spPr>
          <a:xfrm>
            <a:off x="13302456" y="1950823"/>
            <a:ext cx="356195" cy="7313931"/>
          </a:xfrm>
          <a:prstGeom prst="rect">
            <a:avLst/>
          </a:prstGeom>
        </p:spPr>
        <p:txBody>
          <a:bodyPr lIns="0" tIns="0" rIns="0" bIns="0" rtlCol="0" anchor="t">
            <a:spAutoFit/>
          </a:bodyPr>
          <a:lstStyle/>
          <a:p>
            <a:pPr algn="ctr">
              <a:lnSpc>
                <a:spcPts val="5319"/>
              </a:lnSpc>
            </a:pPr>
            <a:r>
              <a:rPr lang="en-US" sz="3799" spc="-364">
                <a:solidFill>
                  <a:srgbClr val="0098C3"/>
                </a:solidFill>
                <a:latin typeface="Open Sans Extra Bold"/>
              </a:rPr>
              <a:t>Q</a:t>
            </a:r>
          </a:p>
          <a:p>
            <a:pPr algn="ctr">
              <a:lnSpc>
                <a:spcPts val="5319"/>
              </a:lnSpc>
            </a:pPr>
            <a:r>
              <a:rPr lang="en-US" sz="3799" spc="-364">
                <a:solidFill>
                  <a:srgbClr val="0098C3"/>
                </a:solidFill>
                <a:latin typeface="Open Sans Extra Bold"/>
              </a:rPr>
              <a:t>U</a:t>
            </a:r>
          </a:p>
          <a:p>
            <a:pPr algn="ctr">
              <a:lnSpc>
                <a:spcPts val="5319"/>
              </a:lnSpc>
            </a:pPr>
            <a:r>
              <a:rPr lang="en-US" sz="3799" spc="-364">
                <a:solidFill>
                  <a:srgbClr val="0098C3"/>
                </a:solidFill>
                <a:latin typeface="Open Sans Extra Bold"/>
              </a:rPr>
              <a:t>E</a:t>
            </a:r>
          </a:p>
          <a:p>
            <a:pPr algn="ctr">
              <a:lnSpc>
                <a:spcPts val="5319"/>
              </a:lnSpc>
            </a:pPr>
            <a:r>
              <a:rPr lang="en-US" sz="3799" spc="-364">
                <a:solidFill>
                  <a:srgbClr val="0098C3"/>
                </a:solidFill>
                <a:latin typeface="Open Sans Extra Bold"/>
              </a:rPr>
              <a:t>S</a:t>
            </a:r>
          </a:p>
          <a:p>
            <a:pPr algn="ctr">
              <a:lnSpc>
                <a:spcPts val="5319"/>
              </a:lnSpc>
            </a:pPr>
            <a:r>
              <a:rPr lang="en-US" sz="3799" spc="-364">
                <a:solidFill>
                  <a:srgbClr val="0098C3"/>
                </a:solidFill>
                <a:latin typeface="Open Sans Extra Bold"/>
              </a:rPr>
              <a:t>T</a:t>
            </a:r>
          </a:p>
          <a:p>
            <a:pPr algn="ctr">
              <a:lnSpc>
                <a:spcPts val="5319"/>
              </a:lnSpc>
            </a:pPr>
            <a:r>
              <a:rPr lang="en-US" sz="3799" spc="-364">
                <a:solidFill>
                  <a:srgbClr val="0098C3"/>
                </a:solidFill>
                <a:latin typeface="Open Sans Extra Bold"/>
              </a:rPr>
              <a:t>I</a:t>
            </a:r>
          </a:p>
          <a:p>
            <a:pPr algn="ctr">
              <a:lnSpc>
                <a:spcPts val="5319"/>
              </a:lnSpc>
            </a:pPr>
            <a:r>
              <a:rPr lang="en-US" sz="3799" spc="-364">
                <a:solidFill>
                  <a:srgbClr val="0098C3"/>
                </a:solidFill>
                <a:latin typeface="Open Sans Extra Bold"/>
              </a:rPr>
              <a:t>O</a:t>
            </a:r>
          </a:p>
          <a:p>
            <a:pPr algn="ctr">
              <a:lnSpc>
                <a:spcPts val="5319"/>
              </a:lnSpc>
            </a:pPr>
            <a:r>
              <a:rPr lang="en-US" sz="3799" spc="-364">
                <a:solidFill>
                  <a:srgbClr val="0098C3"/>
                </a:solidFill>
                <a:latin typeface="Open Sans Extra Bold"/>
              </a:rPr>
              <a:t>N</a:t>
            </a:r>
          </a:p>
          <a:p>
            <a:pPr algn="ctr">
              <a:lnSpc>
                <a:spcPts val="5319"/>
              </a:lnSpc>
            </a:pPr>
            <a:r>
              <a:rPr lang="en-US" sz="3799" spc="-364">
                <a:solidFill>
                  <a:srgbClr val="0098C3"/>
                </a:solidFill>
                <a:latin typeface="Open Sans Extra Bold"/>
              </a:rPr>
              <a:t>I</a:t>
            </a:r>
          </a:p>
          <a:p>
            <a:pPr algn="ctr">
              <a:lnSpc>
                <a:spcPts val="5319"/>
              </a:lnSpc>
            </a:pPr>
            <a:r>
              <a:rPr lang="en-US" sz="3799" spc="-364">
                <a:solidFill>
                  <a:srgbClr val="0098C3"/>
                </a:solidFill>
                <a:latin typeface="Open Sans Extra Bold"/>
              </a:rPr>
              <a:t>N</a:t>
            </a:r>
          </a:p>
          <a:p>
            <a:pPr algn="ctr">
              <a:lnSpc>
                <a:spcPts val="5319"/>
              </a:lnSpc>
              <a:spcBef>
                <a:spcPct val="0"/>
              </a:spcBef>
            </a:pPr>
            <a:r>
              <a:rPr lang="en-US" sz="3799" spc="-364">
                <a:solidFill>
                  <a:srgbClr val="0098C3"/>
                </a:solidFill>
                <a:latin typeface="Open Sans Extra Bold"/>
              </a:rPr>
              <a:t>G</a:t>
            </a:r>
          </a:p>
        </p:txBody>
      </p:sp>
      <p:sp>
        <p:nvSpPr>
          <p:cNvPr id="10" name="TextBox 10">
            <a:extLst>
              <a:ext uri="{C183D7F6-B498-43B3-948B-1728B52AA6E4}">
                <adec:decorative xmlns:adec="http://schemas.microsoft.com/office/drawing/2017/decorative" val="1"/>
              </a:ext>
            </a:extLst>
          </p:cNvPr>
          <p:cNvSpPr txBox="1"/>
          <p:nvPr/>
        </p:nvSpPr>
        <p:spPr>
          <a:xfrm>
            <a:off x="4714358" y="1950823"/>
            <a:ext cx="356195" cy="7313931"/>
          </a:xfrm>
          <a:prstGeom prst="rect">
            <a:avLst/>
          </a:prstGeom>
        </p:spPr>
        <p:txBody>
          <a:bodyPr lIns="0" tIns="0" rIns="0" bIns="0" rtlCol="0" anchor="t">
            <a:spAutoFit/>
          </a:bodyPr>
          <a:lstStyle/>
          <a:p>
            <a:pPr algn="ctr">
              <a:lnSpc>
                <a:spcPts val="5319"/>
              </a:lnSpc>
            </a:pPr>
            <a:r>
              <a:rPr lang="en-US" sz="3799" spc="-364">
                <a:solidFill>
                  <a:srgbClr val="0098C3"/>
                </a:solidFill>
                <a:latin typeface="Open Sans Extra Bold"/>
              </a:rPr>
              <a:t>Q</a:t>
            </a:r>
          </a:p>
          <a:p>
            <a:pPr algn="ctr">
              <a:lnSpc>
                <a:spcPts val="5319"/>
              </a:lnSpc>
            </a:pPr>
            <a:r>
              <a:rPr lang="en-US" sz="3799" spc="-364">
                <a:solidFill>
                  <a:srgbClr val="0098C3"/>
                </a:solidFill>
                <a:latin typeface="Open Sans Extra Bold"/>
              </a:rPr>
              <a:t>U</a:t>
            </a:r>
          </a:p>
          <a:p>
            <a:pPr algn="ctr">
              <a:lnSpc>
                <a:spcPts val="5319"/>
              </a:lnSpc>
            </a:pPr>
            <a:r>
              <a:rPr lang="en-US" sz="3799" spc="-364">
                <a:solidFill>
                  <a:srgbClr val="0098C3"/>
                </a:solidFill>
                <a:latin typeface="Open Sans Extra Bold"/>
              </a:rPr>
              <a:t>E</a:t>
            </a:r>
          </a:p>
          <a:p>
            <a:pPr algn="ctr">
              <a:lnSpc>
                <a:spcPts val="5319"/>
              </a:lnSpc>
            </a:pPr>
            <a:r>
              <a:rPr lang="en-US" sz="3799" spc="-364">
                <a:solidFill>
                  <a:srgbClr val="0098C3"/>
                </a:solidFill>
                <a:latin typeface="Open Sans Extra Bold"/>
              </a:rPr>
              <a:t>S</a:t>
            </a:r>
          </a:p>
          <a:p>
            <a:pPr algn="ctr">
              <a:lnSpc>
                <a:spcPts val="5319"/>
              </a:lnSpc>
            </a:pPr>
            <a:r>
              <a:rPr lang="en-US" sz="3799" spc="-364">
                <a:solidFill>
                  <a:srgbClr val="0098C3"/>
                </a:solidFill>
                <a:latin typeface="Open Sans Extra Bold"/>
              </a:rPr>
              <a:t>T</a:t>
            </a:r>
          </a:p>
          <a:p>
            <a:pPr algn="ctr">
              <a:lnSpc>
                <a:spcPts val="5319"/>
              </a:lnSpc>
            </a:pPr>
            <a:r>
              <a:rPr lang="en-US" sz="3799" spc="-364">
                <a:solidFill>
                  <a:srgbClr val="0098C3"/>
                </a:solidFill>
                <a:latin typeface="Open Sans Extra Bold"/>
              </a:rPr>
              <a:t>I</a:t>
            </a:r>
          </a:p>
          <a:p>
            <a:pPr algn="ctr">
              <a:lnSpc>
                <a:spcPts val="5319"/>
              </a:lnSpc>
            </a:pPr>
            <a:r>
              <a:rPr lang="en-US" sz="3799" spc="-364">
                <a:solidFill>
                  <a:srgbClr val="0098C3"/>
                </a:solidFill>
                <a:latin typeface="Open Sans Extra Bold"/>
              </a:rPr>
              <a:t>O</a:t>
            </a:r>
          </a:p>
          <a:p>
            <a:pPr algn="ctr">
              <a:lnSpc>
                <a:spcPts val="5319"/>
              </a:lnSpc>
            </a:pPr>
            <a:r>
              <a:rPr lang="en-US" sz="3799" spc="-364">
                <a:solidFill>
                  <a:srgbClr val="0098C3"/>
                </a:solidFill>
                <a:latin typeface="Open Sans Extra Bold"/>
              </a:rPr>
              <a:t>N</a:t>
            </a:r>
          </a:p>
          <a:p>
            <a:pPr algn="ctr">
              <a:lnSpc>
                <a:spcPts val="5319"/>
              </a:lnSpc>
            </a:pPr>
            <a:r>
              <a:rPr lang="en-US" sz="3799" spc="-364">
                <a:solidFill>
                  <a:srgbClr val="0098C3"/>
                </a:solidFill>
                <a:latin typeface="Open Sans Extra Bold"/>
              </a:rPr>
              <a:t>I</a:t>
            </a:r>
          </a:p>
          <a:p>
            <a:pPr algn="ctr">
              <a:lnSpc>
                <a:spcPts val="5319"/>
              </a:lnSpc>
            </a:pPr>
            <a:r>
              <a:rPr lang="en-US" sz="3799" spc="-364">
                <a:solidFill>
                  <a:srgbClr val="0098C3"/>
                </a:solidFill>
                <a:latin typeface="Open Sans Extra Bold"/>
              </a:rPr>
              <a:t>N</a:t>
            </a:r>
          </a:p>
          <a:p>
            <a:pPr algn="ctr">
              <a:lnSpc>
                <a:spcPts val="5319"/>
              </a:lnSpc>
              <a:spcBef>
                <a:spcPct val="0"/>
              </a:spcBef>
            </a:pPr>
            <a:r>
              <a:rPr lang="en-US" sz="3799" spc="-364">
                <a:solidFill>
                  <a:srgbClr val="0098C3"/>
                </a:solidFill>
                <a:latin typeface="Open Sans Extra Bold"/>
              </a:rPr>
              <a:t>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4" name="Freeform 4" descr="Activity indicated by circle of hands"/>
          <p:cNvSpPr/>
          <p:nvPr/>
        </p:nvSpPr>
        <p:spPr>
          <a:xfrm>
            <a:off x="789665" y="2911219"/>
            <a:ext cx="1800636" cy="1692598"/>
          </a:xfrm>
          <a:custGeom>
            <a:avLst/>
            <a:gdLst/>
            <a:ahLst/>
            <a:cxnLst/>
            <a:rect l="l" t="t" r="r" b="b"/>
            <a:pathLst>
              <a:path w="1800636" h="1692598">
                <a:moveTo>
                  <a:pt x="0" y="0"/>
                </a:moveTo>
                <a:lnTo>
                  <a:pt x="1800636" y="0"/>
                </a:lnTo>
                <a:lnTo>
                  <a:pt x="1800636" y="1692598"/>
                </a:lnTo>
                <a:lnTo>
                  <a:pt x="0" y="169259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1859046" y="3280324"/>
            <a:ext cx="6579742" cy="4218923"/>
          </a:xfrm>
          <a:prstGeom prst="rect">
            <a:avLst/>
          </a:prstGeom>
        </p:spPr>
        <p:txBody>
          <a:bodyPr lIns="0" tIns="0" rIns="0" bIns="0" rtlCol="0" anchor="t">
            <a:spAutoFit/>
          </a:bodyPr>
          <a:lstStyle/>
          <a:p>
            <a:pPr algn="ctr">
              <a:lnSpc>
                <a:spcPts val="8820"/>
              </a:lnSpc>
            </a:pPr>
            <a:r>
              <a:rPr lang="en-US" sz="6300" spc="-604">
                <a:solidFill>
                  <a:srgbClr val="100F0D"/>
                </a:solidFill>
                <a:latin typeface="Public Sans Bold"/>
              </a:rPr>
              <a:t>Activity </a:t>
            </a:r>
          </a:p>
          <a:p>
            <a:pPr algn="ctr">
              <a:lnSpc>
                <a:spcPts val="4900"/>
              </a:lnSpc>
            </a:pPr>
            <a:endParaRPr lang="en-US" sz="6300" spc="-604">
              <a:solidFill>
                <a:srgbClr val="100F0D"/>
              </a:solidFill>
              <a:latin typeface="Public Sans Bold"/>
            </a:endParaRPr>
          </a:p>
          <a:p>
            <a:pPr algn="ctr">
              <a:lnSpc>
                <a:spcPts val="4900"/>
              </a:lnSpc>
              <a:spcBef>
                <a:spcPct val="0"/>
              </a:spcBef>
            </a:pPr>
            <a:r>
              <a:rPr lang="en-US" sz="3500" spc="-336">
                <a:solidFill>
                  <a:srgbClr val="100F0D"/>
                </a:solidFill>
                <a:latin typeface="Public Sans"/>
              </a:rPr>
              <a:t>We are going to watch  2 videos  to help us consider the power of questions and then reflect on some questions as a group</a:t>
            </a:r>
          </a:p>
        </p:txBody>
      </p:sp>
      <p:sp>
        <p:nvSpPr>
          <p:cNvPr id="2" name="Freeform 2" descr="Twenty minute timer"/>
          <p:cNvSpPr/>
          <p:nvPr/>
        </p:nvSpPr>
        <p:spPr>
          <a:xfrm>
            <a:off x="11699864" y="3086100"/>
            <a:ext cx="4135477" cy="4114800"/>
          </a:xfrm>
          <a:custGeom>
            <a:avLst/>
            <a:gdLst/>
            <a:ahLst/>
            <a:cxnLst/>
            <a:rect l="l" t="t" r="r" b="b"/>
            <a:pathLst>
              <a:path w="4135477" h="4114800">
                <a:moveTo>
                  <a:pt x="0" y="0"/>
                </a:moveTo>
                <a:lnTo>
                  <a:pt x="4135477" y="0"/>
                </a:lnTo>
                <a:lnTo>
                  <a:pt x="4135477" y="4114800"/>
                </a:lnTo>
                <a:lnTo>
                  <a:pt x="0" y="4114800"/>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GB"/>
          </a:p>
        </p:txBody>
      </p:sp>
      <p:sp>
        <p:nvSpPr>
          <p:cNvPr id="5" name="Title 4">
            <a:extLst>
              <a:ext uri="{FF2B5EF4-FFF2-40B4-BE49-F238E27FC236}">
                <a16:creationId xmlns:a16="http://schemas.microsoft.com/office/drawing/2014/main" id="{4C1D87AF-978E-8BB4-3C12-B3365DCDB3A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Activity</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3" name="TextBox 3"/>
          <p:cNvSpPr txBox="1"/>
          <p:nvPr/>
        </p:nvSpPr>
        <p:spPr>
          <a:xfrm>
            <a:off x="1299412" y="454024"/>
            <a:ext cx="6994594" cy="8804276"/>
          </a:xfrm>
          <a:prstGeom prst="rect">
            <a:avLst/>
          </a:prstGeom>
        </p:spPr>
        <p:txBody>
          <a:bodyPr lIns="0" tIns="0" rIns="0" bIns="0" rtlCol="0" anchor="t">
            <a:spAutoFit/>
          </a:bodyPr>
          <a:lstStyle/>
          <a:p>
            <a:pPr algn="ctr">
              <a:lnSpc>
                <a:spcPts val="13999"/>
              </a:lnSpc>
              <a:spcBef>
                <a:spcPct val="0"/>
              </a:spcBef>
            </a:pPr>
            <a:r>
              <a:rPr lang="en-US" sz="9999" spc="-959">
                <a:solidFill>
                  <a:srgbClr val="FFFFFF"/>
                </a:solidFill>
                <a:latin typeface="Public Sans"/>
              </a:rPr>
              <a:t>Watch Nancy Kline's 10 Components of Thinking Environments</a:t>
            </a:r>
          </a:p>
        </p:txBody>
      </p:sp>
      <p:sp>
        <p:nvSpPr>
          <p:cNvPr id="2" name="Freeform 2" descr="Video play button">
            <a:hlinkClick r:id="rId3" tooltip="https://www.youtube.com/watch?v=wutIaSf37lI"/>
          </p:cNvPr>
          <p:cNvSpPr/>
          <p:nvPr/>
        </p:nvSpPr>
        <p:spPr>
          <a:xfrm>
            <a:off x="11822477" y="2898775"/>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GB"/>
          </a:p>
        </p:txBody>
      </p:sp>
      <p:sp>
        <p:nvSpPr>
          <p:cNvPr id="4" name="Title 3">
            <a:extLst>
              <a:ext uri="{FF2B5EF4-FFF2-40B4-BE49-F238E27FC236}">
                <a16:creationId xmlns:a16="http://schemas.microsoft.com/office/drawing/2014/main" id="{90D954DB-D5AB-373B-5D92-A4F10C5C37A3}"/>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Video 1</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F6E9"/>
        </a:solidFill>
        <a:effectLst/>
      </p:bgPr>
    </p:bg>
    <p:spTree>
      <p:nvGrpSpPr>
        <p:cNvPr id="1" name=""/>
        <p:cNvGrpSpPr/>
        <p:nvPr/>
      </p:nvGrpSpPr>
      <p:grpSpPr>
        <a:xfrm>
          <a:off x="0" y="0"/>
          <a:ext cx="0" cy="0"/>
          <a:chOff x="0" y="0"/>
          <a:chExt cx="0" cy="0"/>
        </a:xfrm>
      </p:grpSpPr>
      <p:sp>
        <p:nvSpPr>
          <p:cNvPr id="3" name="TextBox 3"/>
          <p:cNvSpPr txBox="1"/>
          <p:nvPr/>
        </p:nvSpPr>
        <p:spPr>
          <a:xfrm>
            <a:off x="14439371" y="787260"/>
            <a:ext cx="3267499" cy="1087739"/>
          </a:xfrm>
          <a:prstGeom prst="rect">
            <a:avLst/>
          </a:prstGeom>
        </p:spPr>
        <p:txBody>
          <a:bodyPr lIns="0" tIns="0" rIns="0" bIns="0" rtlCol="0" anchor="t">
            <a:spAutoFit/>
          </a:bodyPr>
          <a:lstStyle/>
          <a:p>
            <a:pPr algn="ctr">
              <a:lnSpc>
                <a:spcPts val="8820"/>
              </a:lnSpc>
              <a:spcBef>
                <a:spcPct val="0"/>
              </a:spcBef>
            </a:pPr>
            <a:r>
              <a:rPr lang="en-US" sz="6300" spc="-604">
                <a:solidFill>
                  <a:srgbClr val="100F0D"/>
                </a:solidFill>
                <a:latin typeface="Public Sans Bold"/>
              </a:rPr>
              <a:t>Activity</a:t>
            </a:r>
          </a:p>
        </p:txBody>
      </p:sp>
      <p:sp>
        <p:nvSpPr>
          <p:cNvPr id="4" name="Freeform 4" descr="Activity indicated by a circle of hands"/>
          <p:cNvSpPr/>
          <p:nvPr/>
        </p:nvSpPr>
        <p:spPr>
          <a:xfrm>
            <a:off x="12430459" y="694291"/>
            <a:ext cx="1800636" cy="1692598"/>
          </a:xfrm>
          <a:custGeom>
            <a:avLst/>
            <a:gdLst/>
            <a:ahLst/>
            <a:cxnLst/>
            <a:rect l="l" t="t" r="r" b="b"/>
            <a:pathLst>
              <a:path w="1800636" h="1692598">
                <a:moveTo>
                  <a:pt x="0" y="0"/>
                </a:moveTo>
                <a:lnTo>
                  <a:pt x="1800637" y="0"/>
                </a:lnTo>
                <a:lnTo>
                  <a:pt x="1800637" y="1692598"/>
                </a:lnTo>
                <a:lnTo>
                  <a:pt x="0" y="169259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2" name="TextBox 2"/>
          <p:cNvSpPr txBox="1"/>
          <p:nvPr/>
        </p:nvSpPr>
        <p:spPr>
          <a:xfrm>
            <a:off x="980899" y="3814115"/>
            <a:ext cx="16326201" cy="3425529"/>
          </a:xfrm>
          <a:prstGeom prst="rect">
            <a:avLst/>
          </a:prstGeom>
        </p:spPr>
        <p:txBody>
          <a:bodyPr lIns="0" tIns="0" rIns="0" bIns="0" rtlCol="0" anchor="t">
            <a:spAutoFit/>
          </a:bodyPr>
          <a:lstStyle/>
          <a:p>
            <a:pPr algn="ctr">
              <a:lnSpc>
                <a:spcPts val="9099"/>
              </a:lnSpc>
            </a:pPr>
            <a:r>
              <a:rPr lang="en-US" sz="6499" spc="-623">
                <a:solidFill>
                  <a:srgbClr val="000000"/>
                </a:solidFill>
                <a:latin typeface="Public Sans Bold"/>
              </a:rPr>
              <a:t>Quick recap</a:t>
            </a:r>
          </a:p>
          <a:p>
            <a:pPr algn="ctr">
              <a:lnSpc>
                <a:spcPts val="9099"/>
              </a:lnSpc>
            </a:pPr>
            <a:endParaRPr lang="en-US" sz="6499" spc="-623">
              <a:solidFill>
                <a:srgbClr val="000000"/>
              </a:solidFill>
              <a:latin typeface="Public Sans Bold"/>
            </a:endParaRPr>
          </a:p>
          <a:p>
            <a:pPr algn="l">
              <a:lnSpc>
                <a:spcPts val="9099"/>
              </a:lnSpc>
              <a:spcBef>
                <a:spcPct val="0"/>
              </a:spcBef>
            </a:pPr>
            <a:r>
              <a:rPr lang="en-US" sz="6499" spc="-623">
                <a:solidFill>
                  <a:srgbClr val="000000"/>
                </a:solidFill>
                <a:latin typeface="Public Sans"/>
              </a:rPr>
              <a:t>Share with someone what you heard in one sentence</a:t>
            </a:r>
          </a:p>
        </p:txBody>
      </p:sp>
      <p:sp>
        <p:nvSpPr>
          <p:cNvPr id="5" name="Title 4">
            <a:extLst>
              <a:ext uri="{FF2B5EF4-FFF2-40B4-BE49-F238E27FC236}">
                <a16:creationId xmlns:a16="http://schemas.microsoft.com/office/drawing/2014/main" id="{08AEB59B-7825-62EB-4530-BEEDB3D96225}"/>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Recap Activity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3" name="TextBox 3"/>
          <p:cNvSpPr txBox="1"/>
          <p:nvPr/>
        </p:nvSpPr>
        <p:spPr>
          <a:xfrm>
            <a:off x="9764239" y="1349344"/>
            <a:ext cx="6994594" cy="7032626"/>
          </a:xfrm>
          <a:prstGeom prst="rect">
            <a:avLst/>
          </a:prstGeom>
        </p:spPr>
        <p:txBody>
          <a:bodyPr lIns="0" tIns="0" rIns="0" bIns="0" rtlCol="0" anchor="t">
            <a:spAutoFit/>
          </a:bodyPr>
          <a:lstStyle/>
          <a:p>
            <a:pPr algn="ctr">
              <a:lnSpc>
                <a:spcPts val="13999"/>
              </a:lnSpc>
            </a:pPr>
            <a:r>
              <a:rPr lang="en-US" sz="9999" spc="-959">
                <a:solidFill>
                  <a:srgbClr val="FFFFFF"/>
                </a:solidFill>
                <a:latin typeface="Public Sans"/>
              </a:rPr>
              <a:t>Watch </a:t>
            </a:r>
          </a:p>
          <a:p>
            <a:pPr algn="ctr">
              <a:lnSpc>
                <a:spcPts val="13999"/>
              </a:lnSpc>
              <a:spcBef>
                <a:spcPct val="0"/>
              </a:spcBef>
            </a:pPr>
            <a:r>
              <a:rPr lang="en-US" sz="9999" spc="-959">
                <a:solidFill>
                  <a:srgbClr val="FFFFFF"/>
                </a:solidFill>
                <a:latin typeface="Public Sans"/>
              </a:rPr>
              <a:t>How to tame your Advice Monster </a:t>
            </a:r>
          </a:p>
        </p:txBody>
      </p:sp>
      <p:sp>
        <p:nvSpPr>
          <p:cNvPr id="2" name="Freeform 2" descr="Video play button">
            <a:hlinkClick r:id="rId3" tooltip="https://www.youtube.com/watch?v=Kl0rmx7aa0w"/>
            <a:extLst>
              <a:ext uri="{C183D7F6-B498-43B3-948B-1728B52AA6E4}">
                <adec:decorative xmlns:adec="http://schemas.microsoft.com/office/drawing/2017/decorative" val="0"/>
              </a:ext>
            </a:extLst>
          </p:cNvPr>
          <p:cNvSpPr/>
          <p:nvPr/>
        </p:nvSpPr>
        <p:spPr>
          <a:xfrm>
            <a:off x="2183549" y="290826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GB"/>
          </a:p>
        </p:txBody>
      </p:sp>
      <p:sp>
        <p:nvSpPr>
          <p:cNvPr id="5" name="Title 4">
            <a:extLst>
              <a:ext uri="{FF2B5EF4-FFF2-40B4-BE49-F238E27FC236}">
                <a16:creationId xmlns:a16="http://schemas.microsoft.com/office/drawing/2014/main" id="{01A1434C-99D4-A6A7-F5C7-1C1DD11ED645}"/>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Video 2</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8F6E9"/>
        </a:solidFill>
        <a:effectLst/>
      </p:bgPr>
    </p:bg>
    <p:spTree>
      <p:nvGrpSpPr>
        <p:cNvPr id="1" name=""/>
        <p:cNvGrpSpPr/>
        <p:nvPr/>
      </p:nvGrpSpPr>
      <p:grpSpPr>
        <a:xfrm>
          <a:off x="0" y="0"/>
          <a:ext cx="0" cy="0"/>
          <a:chOff x="0" y="0"/>
          <a:chExt cx="0" cy="0"/>
        </a:xfrm>
      </p:grpSpPr>
      <p:sp>
        <p:nvSpPr>
          <p:cNvPr id="3" name="TextBox 3"/>
          <p:cNvSpPr txBox="1"/>
          <p:nvPr/>
        </p:nvSpPr>
        <p:spPr>
          <a:xfrm>
            <a:off x="14439371" y="787260"/>
            <a:ext cx="3267499" cy="1087739"/>
          </a:xfrm>
          <a:prstGeom prst="rect">
            <a:avLst/>
          </a:prstGeom>
        </p:spPr>
        <p:txBody>
          <a:bodyPr lIns="0" tIns="0" rIns="0" bIns="0" rtlCol="0" anchor="t">
            <a:spAutoFit/>
          </a:bodyPr>
          <a:lstStyle/>
          <a:p>
            <a:pPr algn="ctr">
              <a:lnSpc>
                <a:spcPts val="8820"/>
              </a:lnSpc>
              <a:spcBef>
                <a:spcPct val="0"/>
              </a:spcBef>
            </a:pPr>
            <a:r>
              <a:rPr lang="en-US" sz="6300" spc="-604">
                <a:solidFill>
                  <a:srgbClr val="100F0D"/>
                </a:solidFill>
                <a:latin typeface="Public Sans Bold"/>
              </a:rPr>
              <a:t>Activity</a:t>
            </a:r>
          </a:p>
        </p:txBody>
      </p:sp>
      <p:sp>
        <p:nvSpPr>
          <p:cNvPr id="4" name="Freeform 4" descr="Activity indicated by circle of hands"/>
          <p:cNvSpPr/>
          <p:nvPr/>
        </p:nvSpPr>
        <p:spPr>
          <a:xfrm>
            <a:off x="12430459" y="694291"/>
            <a:ext cx="1800636" cy="1692598"/>
          </a:xfrm>
          <a:custGeom>
            <a:avLst/>
            <a:gdLst/>
            <a:ahLst/>
            <a:cxnLst/>
            <a:rect l="l" t="t" r="r" b="b"/>
            <a:pathLst>
              <a:path w="1800636" h="1692598">
                <a:moveTo>
                  <a:pt x="0" y="0"/>
                </a:moveTo>
                <a:lnTo>
                  <a:pt x="1800637" y="0"/>
                </a:lnTo>
                <a:lnTo>
                  <a:pt x="1800637" y="1692598"/>
                </a:lnTo>
                <a:lnTo>
                  <a:pt x="0" y="169259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2" name="TextBox 2"/>
          <p:cNvSpPr txBox="1"/>
          <p:nvPr/>
        </p:nvSpPr>
        <p:spPr>
          <a:xfrm>
            <a:off x="980899" y="3814115"/>
            <a:ext cx="16326201" cy="3425529"/>
          </a:xfrm>
          <a:prstGeom prst="rect">
            <a:avLst/>
          </a:prstGeom>
        </p:spPr>
        <p:txBody>
          <a:bodyPr lIns="0" tIns="0" rIns="0" bIns="0" rtlCol="0" anchor="t">
            <a:spAutoFit/>
          </a:bodyPr>
          <a:lstStyle/>
          <a:p>
            <a:pPr algn="ctr">
              <a:lnSpc>
                <a:spcPts val="9099"/>
              </a:lnSpc>
            </a:pPr>
            <a:r>
              <a:rPr lang="en-US" sz="6499" spc="-623">
                <a:solidFill>
                  <a:srgbClr val="000000"/>
                </a:solidFill>
                <a:latin typeface="Public Sans Bold"/>
              </a:rPr>
              <a:t>Quick recap</a:t>
            </a:r>
          </a:p>
          <a:p>
            <a:pPr algn="ctr">
              <a:lnSpc>
                <a:spcPts val="9099"/>
              </a:lnSpc>
            </a:pPr>
            <a:endParaRPr lang="en-US" sz="6499" spc="-623">
              <a:solidFill>
                <a:srgbClr val="000000"/>
              </a:solidFill>
              <a:latin typeface="Public Sans Bold"/>
            </a:endParaRPr>
          </a:p>
          <a:p>
            <a:pPr algn="l">
              <a:lnSpc>
                <a:spcPts val="9099"/>
              </a:lnSpc>
              <a:spcBef>
                <a:spcPct val="0"/>
              </a:spcBef>
            </a:pPr>
            <a:r>
              <a:rPr lang="en-US" sz="6499" spc="-623">
                <a:solidFill>
                  <a:srgbClr val="000000"/>
                </a:solidFill>
                <a:latin typeface="Public Sans"/>
              </a:rPr>
              <a:t>Share with someone what you heard in one sentence</a:t>
            </a:r>
          </a:p>
        </p:txBody>
      </p:sp>
      <p:sp>
        <p:nvSpPr>
          <p:cNvPr id="5" name="Title 4">
            <a:extLst>
              <a:ext uri="{FF2B5EF4-FFF2-40B4-BE49-F238E27FC236}">
                <a16:creationId xmlns:a16="http://schemas.microsoft.com/office/drawing/2014/main" id="{53A13D86-4EF8-DF45-E770-4D55616BC88A}"/>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Recap Activity 1</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3" name="TextBox 3"/>
          <p:cNvSpPr txBox="1"/>
          <p:nvPr/>
        </p:nvSpPr>
        <p:spPr>
          <a:xfrm>
            <a:off x="2436393" y="933450"/>
            <a:ext cx="15419933" cy="764541"/>
          </a:xfrm>
          <a:prstGeom prst="rect">
            <a:avLst/>
          </a:prstGeom>
        </p:spPr>
        <p:txBody>
          <a:bodyPr lIns="0" tIns="0" rIns="0" bIns="0" rtlCol="0" anchor="t">
            <a:spAutoFit/>
          </a:bodyPr>
          <a:lstStyle/>
          <a:p>
            <a:pPr algn="ctr">
              <a:lnSpc>
                <a:spcPts val="6159"/>
              </a:lnSpc>
              <a:spcBef>
                <a:spcPct val="0"/>
              </a:spcBef>
            </a:pPr>
            <a:r>
              <a:rPr lang="en-US" sz="4399" spc="-422" dirty="0">
                <a:solidFill>
                  <a:srgbClr val="FFFFFF"/>
                </a:solidFill>
                <a:latin typeface="Public Sans"/>
              </a:rPr>
              <a:t>What insights are you having about learning about the power of questions: </a:t>
            </a:r>
          </a:p>
        </p:txBody>
      </p:sp>
      <p:sp>
        <p:nvSpPr>
          <p:cNvPr id="2" name="TextBox 2"/>
          <p:cNvSpPr txBox="1"/>
          <p:nvPr/>
        </p:nvSpPr>
        <p:spPr>
          <a:xfrm>
            <a:off x="956816" y="3099732"/>
            <a:ext cx="16302484" cy="6158568"/>
          </a:xfrm>
          <a:prstGeom prst="rect">
            <a:avLst/>
          </a:prstGeom>
        </p:spPr>
        <p:txBody>
          <a:bodyPr lIns="0" tIns="0" rIns="0" bIns="0" rtlCol="0" anchor="t">
            <a:spAutoFit/>
          </a:bodyPr>
          <a:lstStyle/>
          <a:p>
            <a:pPr algn="l">
              <a:lnSpc>
                <a:spcPts val="5459"/>
              </a:lnSpc>
              <a:spcBef>
                <a:spcPct val="0"/>
              </a:spcBef>
            </a:pPr>
            <a:endParaRPr/>
          </a:p>
          <a:p>
            <a:pPr marL="842005" lvl="1" indent="-421003" algn="l">
              <a:lnSpc>
                <a:spcPts val="5459"/>
              </a:lnSpc>
              <a:buFont typeface="Arial"/>
              <a:buChar char="•"/>
            </a:pPr>
            <a:r>
              <a:rPr lang="en-US" sz="3899" spc="-374">
                <a:solidFill>
                  <a:srgbClr val="F9F9F9"/>
                </a:solidFill>
                <a:latin typeface="Public Sans"/>
              </a:rPr>
              <a:t>What squares with your thinking? </a:t>
            </a:r>
          </a:p>
          <a:p>
            <a:pPr algn="l">
              <a:lnSpc>
                <a:spcPts val="5459"/>
              </a:lnSpc>
            </a:pPr>
            <a:endParaRPr lang="en-US" sz="3899" spc="-374">
              <a:solidFill>
                <a:srgbClr val="F9F9F9"/>
              </a:solidFill>
              <a:latin typeface="Public Sans"/>
            </a:endParaRPr>
          </a:p>
          <a:p>
            <a:pPr marL="842005" lvl="1" indent="-421003" algn="l">
              <a:lnSpc>
                <a:spcPts val="5459"/>
              </a:lnSpc>
              <a:buFont typeface="Arial"/>
              <a:buChar char="•"/>
            </a:pPr>
            <a:r>
              <a:rPr lang="en-US" sz="3899" spc="-374">
                <a:solidFill>
                  <a:srgbClr val="F9F9F9"/>
                </a:solidFill>
                <a:latin typeface="Public Sans"/>
              </a:rPr>
              <a:t>What is still circling around your mind? </a:t>
            </a:r>
          </a:p>
          <a:p>
            <a:pPr algn="l">
              <a:lnSpc>
                <a:spcPts val="5459"/>
              </a:lnSpc>
            </a:pPr>
            <a:endParaRPr lang="en-US" sz="3899" spc="-374">
              <a:solidFill>
                <a:srgbClr val="F9F9F9"/>
              </a:solidFill>
              <a:latin typeface="Public Sans"/>
            </a:endParaRPr>
          </a:p>
          <a:p>
            <a:pPr marL="842005" lvl="1" indent="-421003" algn="l">
              <a:lnSpc>
                <a:spcPts val="5459"/>
              </a:lnSpc>
              <a:buFont typeface="Arial"/>
              <a:buChar char="•"/>
            </a:pPr>
            <a:r>
              <a:rPr lang="en-US" sz="3899" spc="-374">
                <a:solidFill>
                  <a:srgbClr val="F9F9F9"/>
                </a:solidFill>
                <a:latin typeface="Public Sans"/>
              </a:rPr>
              <a:t>What questions do you have now about questions? </a:t>
            </a:r>
          </a:p>
          <a:p>
            <a:pPr algn="l">
              <a:lnSpc>
                <a:spcPts val="5459"/>
              </a:lnSpc>
            </a:pPr>
            <a:endParaRPr lang="en-US" sz="3899" spc="-374">
              <a:solidFill>
                <a:srgbClr val="F9F9F9"/>
              </a:solidFill>
              <a:latin typeface="Public Sans"/>
            </a:endParaRPr>
          </a:p>
          <a:p>
            <a:pPr marL="842005" lvl="1" indent="-421003" algn="l">
              <a:lnSpc>
                <a:spcPts val="5459"/>
              </a:lnSpc>
              <a:buFont typeface="Arial"/>
              <a:buChar char="•"/>
            </a:pPr>
            <a:r>
              <a:rPr lang="en-US" sz="3899" spc="-374">
                <a:solidFill>
                  <a:srgbClr val="F9F9F9"/>
                </a:solidFill>
                <a:latin typeface="Public Sans"/>
              </a:rPr>
              <a:t>What opportunities do you have in your current role to use a coaching approach and practice your questioning skills? </a:t>
            </a:r>
          </a:p>
        </p:txBody>
      </p:sp>
      <p:sp>
        <p:nvSpPr>
          <p:cNvPr id="4" name="Freeform 4">
            <a:extLst>
              <a:ext uri="{C183D7F6-B498-43B3-948B-1728B52AA6E4}">
                <adec:decorative xmlns:adec="http://schemas.microsoft.com/office/drawing/2017/decorative" val="1"/>
              </a:ext>
            </a:extLst>
          </p:cNvPr>
          <p:cNvSpPr/>
          <p:nvPr/>
        </p:nvSpPr>
        <p:spPr>
          <a:xfrm>
            <a:off x="90849" y="407661"/>
            <a:ext cx="2996882" cy="2884499"/>
          </a:xfrm>
          <a:custGeom>
            <a:avLst/>
            <a:gdLst/>
            <a:ahLst/>
            <a:cxnLst/>
            <a:rect l="l" t="t" r="r" b="b"/>
            <a:pathLst>
              <a:path w="2996882" h="2884499">
                <a:moveTo>
                  <a:pt x="0" y="0"/>
                </a:moveTo>
                <a:lnTo>
                  <a:pt x="2996882" y="0"/>
                </a:lnTo>
                <a:lnTo>
                  <a:pt x="2996882" y="2884499"/>
                </a:lnTo>
                <a:lnTo>
                  <a:pt x="0" y="28844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5" name="Title 4">
            <a:extLst>
              <a:ext uri="{FF2B5EF4-FFF2-40B4-BE49-F238E27FC236}">
                <a16:creationId xmlns:a16="http://schemas.microsoft.com/office/drawing/2014/main" id="{7B985ADB-F692-0934-64EA-A4DA264934F9}"/>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What insights are you having about learning about the power of questions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C642-FE21-964F-6240-1C0413B0B962}"/>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Coaching in Education Open Access Resource</a:t>
            </a:r>
          </a:p>
        </p:txBody>
      </p:sp>
      <p:sp>
        <p:nvSpPr>
          <p:cNvPr id="3" name="TextBox 3"/>
          <p:cNvSpPr txBox="1"/>
          <p:nvPr/>
        </p:nvSpPr>
        <p:spPr>
          <a:xfrm>
            <a:off x="304853" y="3343275"/>
            <a:ext cx="3051869" cy="3095625"/>
          </a:xfrm>
          <a:prstGeom prst="rect">
            <a:avLst/>
          </a:prstGeom>
        </p:spPr>
        <p:txBody>
          <a:bodyPr lIns="0" tIns="0" rIns="0" bIns="0" rtlCol="0" anchor="t">
            <a:spAutoFit/>
          </a:bodyPr>
          <a:lstStyle/>
          <a:p>
            <a:pPr algn="ctr">
              <a:lnSpc>
                <a:spcPts val="4800"/>
              </a:lnSpc>
            </a:pPr>
            <a:r>
              <a:rPr lang="en-US" sz="5000" spc="-480" dirty="0">
                <a:solidFill>
                  <a:srgbClr val="B3D335"/>
                </a:solidFill>
                <a:latin typeface="Public Sans Bold"/>
              </a:rPr>
              <a:t>This </a:t>
            </a:r>
          </a:p>
          <a:p>
            <a:pPr algn="ctr">
              <a:lnSpc>
                <a:spcPts val="4800"/>
              </a:lnSpc>
            </a:pPr>
            <a:r>
              <a:rPr lang="en-US" sz="5000" spc="-480" dirty="0">
                <a:solidFill>
                  <a:srgbClr val="B3D335"/>
                </a:solidFill>
                <a:latin typeface="Public Sans Bold"/>
              </a:rPr>
              <a:t>workshop </a:t>
            </a:r>
          </a:p>
          <a:p>
            <a:pPr algn="ctr">
              <a:lnSpc>
                <a:spcPts val="4800"/>
              </a:lnSpc>
            </a:pPr>
            <a:r>
              <a:rPr lang="en-US" sz="5000" spc="-480" dirty="0">
                <a:solidFill>
                  <a:srgbClr val="B3D335"/>
                </a:solidFill>
                <a:latin typeface="Public Sans Bold"/>
              </a:rPr>
              <a:t>is  one of three</a:t>
            </a:r>
          </a:p>
          <a:p>
            <a:pPr marL="0" lvl="0" indent="0" algn="ctr">
              <a:lnSpc>
                <a:spcPts val="4800"/>
              </a:lnSpc>
            </a:pPr>
            <a:r>
              <a:rPr lang="en-US" sz="5000" spc="-480" dirty="0">
                <a:solidFill>
                  <a:srgbClr val="B3D335"/>
                </a:solidFill>
                <a:latin typeface="Public Sans Bold"/>
              </a:rPr>
              <a:t>resources.</a:t>
            </a:r>
          </a:p>
        </p:txBody>
      </p:sp>
      <p:pic>
        <p:nvPicPr>
          <p:cNvPr id="4" name="Picture 3" descr="A poster of a coaching course&#10;&#10;">
            <a:extLst>
              <a:ext uri="{FF2B5EF4-FFF2-40B4-BE49-F238E27FC236}">
                <a16:creationId xmlns:a16="http://schemas.microsoft.com/office/drawing/2014/main" id="{699B7B95-EDB5-A131-918F-7353FF9836E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38081" y="0"/>
            <a:ext cx="14546842" cy="102870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TextBox 5"/>
          <p:cNvSpPr txBox="1"/>
          <p:nvPr/>
        </p:nvSpPr>
        <p:spPr>
          <a:xfrm>
            <a:off x="639041" y="4605338"/>
            <a:ext cx="8151344" cy="1295399"/>
          </a:xfrm>
          <a:prstGeom prst="rect">
            <a:avLst/>
          </a:prstGeom>
        </p:spPr>
        <p:txBody>
          <a:bodyPr lIns="0" tIns="0" rIns="0" bIns="0" rtlCol="0" anchor="t">
            <a:spAutoFit/>
          </a:bodyPr>
          <a:lstStyle/>
          <a:p>
            <a:pPr marL="0" lvl="0" indent="0" algn="l">
              <a:lnSpc>
                <a:spcPts val="9599"/>
              </a:lnSpc>
            </a:pPr>
            <a:r>
              <a:rPr lang="en-US" sz="9999" spc="-959">
                <a:solidFill>
                  <a:srgbClr val="FBF6F1"/>
                </a:solidFill>
                <a:latin typeface="Public Sans"/>
              </a:rPr>
              <a:t>Coaching Skills</a:t>
            </a:r>
          </a:p>
        </p:txBody>
      </p:sp>
      <p:sp>
        <p:nvSpPr>
          <p:cNvPr id="6" name="TextBox 6"/>
          <p:cNvSpPr txBox="1"/>
          <p:nvPr/>
        </p:nvSpPr>
        <p:spPr>
          <a:xfrm>
            <a:off x="10264706" y="641598"/>
            <a:ext cx="6994594" cy="8803780"/>
          </a:xfrm>
          <a:prstGeom prst="rect">
            <a:avLst/>
          </a:prstGeom>
        </p:spPr>
        <p:txBody>
          <a:bodyPr lIns="0" tIns="0" rIns="0" bIns="0" rtlCol="0" anchor="t">
            <a:spAutoFit/>
          </a:bodyPr>
          <a:lstStyle/>
          <a:p>
            <a:pPr algn="ctr">
              <a:lnSpc>
                <a:spcPts val="13999"/>
              </a:lnSpc>
            </a:pPr>
            <a:r>
              <a:rPr lang="en-US" sz="9999" spc="-959" dirty="0">
                <a:solidFill>
                  <a:srgbClr val="000000"/>
                </a:solidFill>
                <a:latin typeface="Public Sans"/>
              </a:rPr>
              <a:t>Part 3.</a:t>
            </a:r>
          </a:p>
          <a:p>
            <a:pPr algn="ctr">
              <a:lnSpc>
                <a:spcPts val="13999"/>
              </a:lnSpc>
            </a:pPr>
            <a:r>
              <a:rPr lang="en-US" sz="9999" spc="-959" dirty="0">
                <a:solidFill>
                  <a:srgbClr val="000000"/>
                </a:solidFill>
                <a:latin typeface="Public Sans"/>
              </a:rPr>
              <a:t>Building the coaching relationship:</a:t>
            </a:r>
          </a:p>
          <a:p>
            <a:pPr algn="ctr">
              <a:lnSpc>
                <a:spcPts val="13999"/>
              </a:lnSpc>
              <a:spcBef>
                <a:spcPct val="0"/>
              </a:spcBef>
            </a:pPr>
            <a:r>
              <a:rPr lang="en-US" sz="9999" spc="-959" dirty="0">
                <a:solidFill>
                  <a:srgbClr val="000000"/>
                </a:solidFill>
                <a:latin typeface="Public Sans Bold"/>
              </a:rPr>
              <a:t>Listening </a:t>
            </a:r>
          </a:p>
        </p:txBody>
      </p:sp>
      <p:sp>
        <p:nvSpPr>
          <p:cNvPr id="8" name="Title 7">
            <a:extLst>
              <a:ext uri="{FF2B5EF4-FFF2-40B4-BE49-F238E27FC236}">
                <a16:creationId xmlns:a16="http://schemas.microsoft.com/office/drawing/2014/main" id="{498A4D39-9532-6BD1-2D57-FF12454D496A}"/>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3.</a:t>
            </a:r>
            <a:br>
              <a:rPr lang="en-GB" dirty="0"/>
            </a:br>
            <a:r>
              <a:rPr lang="en-GB" dirty="0"/>
              <a:t>Building the coaching relationship:</a:t>
            </a:r>
            <a:br>
              <a:rPr lang="en-GB" dirty="0"/>
            </a:br>
            <a:r>
              <a:rPr lang="en-GB" dirty="0"/>
              <a:t>Listening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1550F96-1259-5E7F-290C-B54CD7E4552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Listening</a:t>
            </a:r>
          </a:p>
        </p:txBody>
      </p:sp>
      <p:sp>
        <p:nvSpPr>
          <p:cNvPr id="2" name="TextBox 2"/>
          <p:cNvSpPr txBox="1"/>
          <p:nvPr/>
        </p:nvSpPr>
        <p:spPr>
          <a:xfrm>
            <a:off x="720675" y="429035"/>
            <a:ext cx="16846650" cy="830563"/>
          </a:xfrm>
          <a:prstGeom prst="rect">
            <a:avLst/>
          </a:prstGeom>
        </p:spPr>
        <p:txBody>
          <a:bodyPr lIns="0" tIns="0" rIns="0" bIns="0" rtlCol="0" anchor="t">
            <a:spAutoFit/>
          </a:bodyPr>
          <a:lstStyle/>
          <a:p>
            <a:pPr algn="ctr">
              <a:lnSpc>
                <a:spcPts val="6720"/>
              </a:lnSpc>
              <a:spcBef>
                <a:spcPct val="0"/>
              </a:spcBef>
            </a:pPr>
            <a:r>
              <a:rPr lang="en-US" sz="4800" spc="-460">
                <a:solidFill>
                  <a:srgbClr val="000000"/>
                </a:solidFill>
                <a:latin typeface="Public Sans"/>
                <a:cs typeface="Public Sans"/>
              </a:rPr>
              <a:t>Being a good listener is essential to developing a good coaching approach.  </a:t>
            </a:r>
          </a:p>
        </p:txBody>
      </p:sp>
      <p:sp>
        <p:nvSpPr>
          <p:cNvPr id="3" name="Freeform 3" descr="Circle showing the purpose of listening in a coaching conversation"/>
          <p:cNvSpPr/>
          <p:nvPr/>
        </p:nvSpPr>
        <p:spPr>
          <a:xfrm>
            <a:off x="5664936" y="2705391"/>
            <a:ext cx="6095048" cy="6172200"/>
          </a:xfrm>
          <a:custGeom>
            <a:avLst/>
            <a:gdLst/>
            <a:ahLst/>
            <a:cxnLst/>
            <a:rect l="l" t="t" r="r" b="b"/>
            <a:pathLst>
              <a:path w="6095048" h="6172200">
                <a:moveTo>
                  <a:pt x="0" y="0"/>
                </a:moveTo>
                <a:lnTo>
                  <a:pt x="6095048" y="0"/>
                </a:lnTo>
                <a:lnTo>
                  <a:pt x="6095048" y="6172200"/>
                </a:lnTo>
                <a:lnTo>
                  <a:pt x="0" y="61722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8891544" y="3914440"/>
            <a:ext cx="3045354" cy="1066602"/>
          </a:xfrm>
          <a:prstGeom prst="rect">
            <a:avLst/>
          </a:prstGeom>
        </p:spPr>
        <p:txBody>
          <a:bodyPr lIns="0" tIns="0" rIns="0" bIns="0" rtlCol="0" anchor="t">
            <a:spAutoFit/>
          </a:bodyPr>
          <a:lstStyle/>
          <a:p>
            <a:pPr algn="ctr">
              <a:lnSpc>
                <a:spcPts val="4200"/>
              </a:lnSpc>
            </a:pPr>
            <a:r>
              <a:rPr lang="en-US" sz="3000" spc="-288">
                <a:solidFill>
                  <a:srgbClr val="FFFFFF"/>
                </a:solidFill>
                <a:latin typeface="Public Sans"/>
              </a:rPr>
              <a:t>Be </a:t>
            </a:r>
          </a:p>
          <a:p>
            <a:pPr algn="ctr">
              <a:lnSpc>
                <a:spcPts val="4200"/>
              </a:lnSpc>
              <a:spcBef>
                <a:spcPct val="0"/>
              </a:spcBef>
            </a:pPr>
            <a:r>
              <a:rPr lang="en-US" sz="3000" spc="-288">
                <a:solidFill>
                  <a:srgbClr val="FFFFFF"/>
                </a:solidFill>
                <a:latin typeface="Public Sans"/>
              </a:rPr>
              <a:t>present</a:t>
            </a:r>
          </a:p>
        </p:txBody>
      </p:sp>
      <p:sp>
        <p:nvSpPr>
          <p:cNvPr id="5" name="TextBox 5"/>
          <p:cNvSpPr txBox="1"/>
          <p:nvPr/>
        </p:nvSpPr>
        <p:spPr>
          <a:xfrm>
            <a:off x="8714630" y="5948221"/>
            <a:ext cx="3045354" cy="2133600"/>
          </a:xfrm>
          <a:prstGeom prst="rect">
            <a:avLst/>
          </a:prstGeom>
        </p:spPr>
        <p:txBody>
          <a:bodyPr lIns="0" tIns="0" rIns="0" bIns="0" rtlCol="0" anchor="t">
            <a:spAutoFit/>
          </a:bodyPr>
          <a:lstStyle/>
          <a:p>
            <a:pPr algn="ctr">
              <a:lnSpc>
                <a:spcPts val="4200"/>
              </a:lnSpc>
            </a:pPr>
            <a:r>
              <a:rPr lang="en-US" sz="3000" spc="-288">
                <a:solidFill>
                  <a:srgbClr val="FFFFFF"/>
                </a:solidFill>
                <a:latin typeface="Public Sans"/>
              </a:rPr>
              <a:t>Listen to more</a:t>
            </a:r>
          </a:p>
          <a:p>
            <a:pPr algn="ctr">
              <a:lnSpc>
                <a:spcPts val="4200"/>
              </a:lnSpc>
            </a:pPr>
            <a:r>
              <a:rPr lang="en-US" sz="3000" spc="-288">
                <a:solidFill>
                  <a:srgbClr val="FFFFFF"/>
                </a:solidFill>
                <a:latin typeface="Public Sans"/>
              </a:rPr>
              <a:t> than just </a:t>
            </a:r>
          </a:p>
          <a:p>
            <a:pPr algn="ctr">
              <a:lnSpc>
                <a:spcPts val="4200"/>
              </a:lnSpc>
            </a:pPr>
            <a:r>
              <a:rPr lang="en-US" sz="3000" spc="-288">
                <a:solidFill>
                  <a:srgbClr val="FFFFFF"/>
                </a:solidFill>
                <a:latin typeface="Public Sans"/>
              </a:rPr>
              <a:t>their </a:t>
            </a:r>
          </a:p>
          <a:p>
            <a:pPr algn="ctr">
              <a:lnSpc>
                <a:spcPts val="4200"/>
              </a:lnSpc>
              <a:spcBef>
                <a:spcPct val="0"/>
              </a:spcBef>
            </a:pPr>
            <a:r>
              <a:rPr lang="en-US" sz="3000" spc="-288">
                <a:solidFill>
                  <a:srgbClr val="FFFFFF"/>
                </a:solidFill>
                <a:latin typeface="Public Sans"/>
              </a:rPr>
              <a:t>words</a:t>
            </a:r>
          </a:p>
        </p:txBody>
      </p:sp>
      <p:sp>
        <p:nvSpPr>
          <p:cNvPr id="6" name="TextBox 6"/>
          <p:cNvSpPr txBox="1"/>
          <p:nvPr/>
        </p:nvSpPr>
        <p:spPr>
          <a:xfrm>
            <a:off x="6605120" y="7226512"/>
            <a:ext cx="2664288" cy="1536065"/>
          </a:xfrm>
          <a:prstGeom prst="rect">
            <a:avLst/>
          </a:prstGeom>
        </p:spPr>
        <p:txBody>
          <a:bodyPr lIns="0" tIns="0" rIns="0" bIns="0" rtlCol="0" anchor="t">
            <a:spAutoFit/>
          </a:bodyPr>
          <a:lstStyle/>
          <a:p>
            <a:pPr algn="ctr">
              <a:lnSpc>
                <a:spcPts val="4060"/>
              </a:lnSpc>
            </a:pPr>
            <a:r>
              <a:rPr lang="en-US" sz="2900" spc="-278">
                <a:solidFill>
                  <a:srgbClr val="FFFFFF"/>
                </a:solidFill>
                <a:latin typeface="Public Sans"/>
              </a:rPr>
              <a:t>Clarify - what did you hear?</a:t>
            </a:r>
          </a:p>
          <a:p>
            <a:pPr algn="ctr">
              <a:lnSpc>
                <a:spcPts val="4060"/>
              </a:lnSpc>
              <a:spcBef>
                <a:spcPct val="0"/>
              </a:spcBef>
            </a:pPr>
            <a:endParaRPr lang="en-US" sz="2900" spc="-278">
              <a:solidFill>
                <a:srgbClr val="FFFFFF"/>
              </a:solidFill>
              <a:latin typeface="Public Sans"/>
            </a:endParaRPr>
          </a:p>
        </p:txBody>
      </p:sp>
      <p:sp>
        <p:nvSpPr>
          <p:cNvPr id="8" name="TextBox 8"/>
          <p:cNvSpPr txBox="1"/>
          <p:nvPr/>
        </p:nvSpPr>
        <p:spPr>
          <a:xfrm>
            <a:off x="5287266" y="4914565"/>
            <a:ext cx="3045354" cy="1536065"/>
          </a:xfrm>
          <a:prstGeom prst="rect">
            <a:avLst/>
          </a:prstGeom>
        </p:spPr>
        <p:txBody>
          <a:bodyPr lIns="0" tIns="0" rIns="0" bIns="0" rtlCol="0" anchor="t">
            <a:spAutoFit/>
          </a:bodyPr>
          <a:lstStyle/>
          <a:p>
            <a:pPr algn="ctr">
              <a:lnSpc>
                <a:spcPts val="4060"/>
              </a:lnSpc>
            </a:pPr>
            <a:r>
              <a:rPr lang="en-US" sz="2900" spc="-278">
                <a:solidFill>
                  <a:srgbClr val="FFFFFF"/>
                </a:solidFill>
                <a:latin typeface="Public Sans"/>
              </a:rPr>
              <a:t>Listen from </a:t>
            </a:r>
          </a:p>
          <a:p>
            <a:pPr algn="ctr">
              <a:lnSpc>
                <a:spcPts val="4060"/>
              </a:lnSpc>
              <a:spcBef>
                <a:spcPct val="0"/>
              </a:spcBef>
            </a:pPr>
            <a:r>
              <a:rPr lang="en-US" sz="2900" spc="-278">
                <a:solidFill>
                  <a:srgbClr val="FFFFFF"/>
                </a:solidFill>
                <a:latin typeface="Public Sans"/>
              </a:rPr>
              <a:t>the coaching persepctive </a:t>
            </a:r>
          </a:p>
        </p:txBody>
      </p:sp>
      <p:sp>
        <p:nvSpPr>
          <p:cNvPr id="7" name="TextBox 7"/>
          <p:cNvSpPr txBox="1"/>
          <p:nvPr/>
        </p:nvSpPr>
        <p:spPr>
          <a:xfrm>
            <a:off x="6414587" y="3314568"/>
            <a:ext cx="3045354" cy="1066800"/>
          </a:xfrm>
          <a:prstGeom prst="rect">
            <a:avLst/>
          </a:prstGeom>
        </p:spPr>
        <p:txBody>
          <a:bodyPr lIns="0" tIns="0" rIns="0" bIns="0" rtlCol="0" anchor="t">
            <a:spAutoFit/>
          </a:bodyPr>
          <a:lstStyle/>
          <a:p>
            <a:pPr algn="ctr">
              <a:lnSpc>
                <a:spcPts val="4200"/>
              </a:lnSpc>
            </a:pPr>
            <a:r>
              <a:rPr lang="en-US" sz="3000" spc="-288">
                <a:solidFill>
                  <a:srgbClr val="FFFFFF"/>
                </a:solidFill>
                <a:latin typeface="Public Sans"/>
              </a:rPr>
              <a:t>Clarify purpose </a:t>
            </a:r>
          </a:p>
          <a:p>
            <a:pPr algn="ctr">
              <a:lnSpc>
                <a:spcPts val="4200"/>
              </a:lnSpc>
              <a:spcBef>
                <a:spcPct val="0"/>
              </a:spcBef>
            </a:pPr>
            <a:r>
              <a:rPr lang="en-US" sz="3000" spc="-288">
                <a:solidFill>
                  <a:srgbClr val="FFFFFF"/>
                </a:solidFill>
                <a:latin typeface="Public Sans"/>
              </a:rPr>
              <a:t>as you go</a:t>
            </a:r>
          </a:p>
        </p:txBody>
      </p:sp>
      <p:sp>
        <p:nvSpPr>
          <p:cNvPr id="9" name="TextBox 9">
            <a:extLst>
              <a:ext uri="{C183D7F6-B498-43B3-948B-1728B52AA6E4}">
                <adec:decorative xmlns:adec="http://schemas.microsoft.com/office/drawing/2017/decorative" val="1"/>
              </a:ext>
            </a:extLst>
          </p:cNvPr>
          <p:cNvSpPr txBox="1"/>
          <p:nvPr/>
        </p:nvSpPr>
        <p:spPr>
          <a:xfrm>
            <a:off x="3712797" y="2255181"/>
            <a:ext cx="412419" cy="7003119"/>
          </a:xfrm>
          <a:prstGeom prst="rect">
            <a:avLst/>
          </a:prstGeom>
        </p:spPr>
        <p:txBody>
          <a:bodyPr lIns="0" tIns="0" rIns="0" bIns="0" rtlCol="0" anchor="t">
            <a:spAutoFit/>
          </a:bodyPr>
          <a:lstStyle/>
          <a:p>
            <a:pPr algn="ctr">
              <a:lnSpc>
                <a:spcPts val="6159"/>
              </a:lnSpc>
            </a:pPr>
            <a:r>
              <a:rPr lang="en-US" sz="4399" spc="-422">
                <a:solidFill>
                  <a:srgbClr val="209090"/>
                </a:solidFill>
                <a:latin typeface="Open Sans Extra Bold"/>
              </a:rPr>
              <a:t>L</a:t>
            </a:r>
          </a:p>
          <a:p>
            <a:pPr algn="ctr">
              <a:lnSpc>
                <a:spcPts val="6159"/>
              </a:lnSpc>
            </a:pPr>
            <a:r>
              <a:rPr lang="en-US" sz="4399" spc="-422">
                <a:solidFill>
                  <a:srgbClr val="209090"/>
                </a:solidFill>
                <a:latin typeface="Open Sans Extra Bold"/>
              </a:rPr>
              <a:t>I</a:t>
            </a:r>
          </a:p>
          <a:p>
            <a:pPr algn="ctr">
              <a:lnSpc>
                <a:spcPts val="6159"/>
              </a:lnSpc>
            </a:pPr>
            <a:r>
              <a:rPr lang="en-US" sz="4399" spc="-422">
                <a:solidFill>
                  <a:srgbClr val="209090"/>
                </a:solidFill>
                <a:latin typeface="Open Sans Extra Bold"/>
              </a:rPr>
              <a:t>S</a:t>
            </a:r>
          </a:p>
          <a:p>
            <a:pPr algn="ctr">
              <a:lnSpc>
                <a:spcPts val="6159"/>
              </a:lnSpc>
            </a:pPr>
            <a:r>
              <a:rPr lang="en-US" sz="4399" spc="-422">
                <a:solidFill>
                  <a:srgbClr val="209090"/>
                </a:solidFill>
                <a:latin typeface="Open Sans Extra Bold"/>
              </a:rPr>
              <a:t>T</a:t>
            </a:r>
          </a:p>
          <a:p>
            <a:pPr algn="ctr">
              <a:lnSpc>
                <a:spcPts val="6159"/>
              </a:lnSpc>
            </a:pPr>
            <a:r>
              <a:rPr lang="en-US" sz="4399" spc="-422">
                <a:solidFill>
                  <a:srgbClr val="209090"/>
                </a:solidFill>
                <a:latin typeface="Open Sans Extra Bold"/>
              </a:rPr>
              <a:t>E</a:t>
            </a:r>
          </a:p>
          <a:p>
            <a:pPr algn="ctr">
              <a:lnSpc>
                <a:spcPts val="6159"/>
              </a:lnSpc>
            </a:pPr>
            <a:r>
              <a:rPr lang="en-US" sz="4399" spc="-422">
                <a:solidFill>
                  <a:srgbClr val="209090"/>
                </a:solidFill>
                <a:latin typeface="Open Sans Extra Bold"/>
              </a:rPr>
              <a:t>N</a:t>
            </a:r>
          </a:p>
          <a:p>
            <a:pPr algn="ctr">
              <a:lnSpc>
                <a:spcPts val="6159"/>
              </a:lnSpc>
            </a:pPr>
            <a:r>
              <a:rPr lang="en-US" sz="4399" spc="-422">
                <a:solidFill>
                  <a:srgbClr val="209090"/>
                </a:solidFill>
                <a:latin typeface="Open Sans Extra Bold"/>
              </a:rPr>
              <a:t>I</a:t>
            </a:r>
          </a:p>
          <a:p>
            <a:pPr algn="ctr">
              <a:lnSpc>
                <a:spcPts val="6159"/>
              </a:lnSpc>
            </a:pPr>
            <a:r>
              <a:rPr lang="en-US" sz="4399" spc="-422">
                <a:solidFill>
                  <a:srgbClr val="209090"/>
                </a:solidFill>
                <a:latin typeface="Open Sans Extra Bold"/>
              </a:rPr>
              <a:t>N</a:t>
            </a:r>
          </a:p>
          <a:p>
            <a:pPr algn="ctr">
              <a:lnSpc>
                <a:spcPts val="6159"/>
              </a:lnSpc>
              <a:spcBef>
                <a:spcPct val="0"/>
              </a:spcBef>
            </a:pPr>
            <a:r>
              <a:rPr lang="en-US" sz="4399" spc="-422">
                <a:solidFill>
                  <a:srgbClr val="209090"/>
                </a:solidFill>
                <a:latin typeface="Open Sans Extra Bold"/>
              </a:rPr>
              <a:t>G</a:t>
            </a:r>
          </a:p>
        </p:txBody>
      </p:sp>
      <p:sp>
        <p:nvSpPr>
          <p:cNvPr id="10" name="TextBox 10">
            <a:extLst>
              <a:ext uri="{C183D7F6-B498-43B3-948B-1728B52AA6E4}">
                <adec:decorative xmlns:adec="http://schemas.microsoft.com/office/drawing/2017/decorative" val="1"/>
              </a:ext>
            </a:extLst>
          </p:cNvPr>
          <p:cNvSpPr txBox="1"/>
          <p:nvPr/>
        </p:nvSpPr>
        <p:spPr>
          <a:xfrm>
            <a:off x="13098947" y="2373111"/>
            <a:ext cx="412419" cy="7003119"/>
          </a:xfrm>
          <a:prstGeom prst="rect">
            <a:avLst/>
          </a:prstGeom>
        </p:spPr>
        <p:txBody>
          <a:bodyPr lIns="0" tIns="0" rIns="0" bIns="0" rtlCol="0" anchor="t">
            <a:spAutoFit/>
          </a:bodyPr>
          <a:lstStyle/>
          <a:p>
            <a:pPr algn="ctr">
              <a:lnSpc>
                <a:spcPts val="6159"/>
              </a:lnSpc>
            </a:pPr>
            <a:r>
              <a:rPr lang="en-US" sz="4399" spc="-422">
                <a:solidFill>
                  <a:srgbClr val="209090"/>
                </a:solidFill>
                <a:latin typeface="Open Sans Extra Bold"/>
              </a:rPr>
              <a:t>L</a:t>
            </a:r>
          </a:p>
          <a:p>
            <a:pPr algn="ctr">
              <a:lnSpc>
                <a:spcPts val="6159"/>
              </a:lnSpc>
            </a:pPr>
            <a:r>
              <a:rPr lang="en-US" sz="4399" spc="-422">
                <a:solidFill>
                  <a:srgbClr val="209090"/>
                </a:solidFill>
                <a:latin typeface="Open Sans Extra Bold"/>
              </a:rPr>
              <a:t>I</a:t>
            </a:r>
          </a:p>
          <a:p>
            <a:pPr algn="ctr">
              <a:lnSpc>
                <a:spcPts val="6159"/>
              </a:lnSpc>
            </a:pPr>
            <a:r>
              <a:rPr lang="en-US" sz="4399" spc="-422">
                <a:solidFill>
                  <a:srgbClr val="209090"/>
                </a:solidFill>
                <a:latin typeface="Open Sans Extra Bold"/>
              </a:rPr>
              <a:t>S</a:t>
            </a:r>
          </a:p>
          <a:p>
            <a:pPr algn="ctr">
              <a:lnSpc>
                <a:spcPts val="6159"/>
              </a:lnSpc>
            </a:pPr>
            <a:r>
              <a:rPr lang="en-US" sz="4399" spc="-422">
                <a:solidFill>
                  <a:srgbClr val="209090"/>
                </a:solidFill>
                <a:latin typeface="Open Sans Extra Bold"/>
              </a:rPr>
              <a:t>T</a:t>
            </a:r>
          </a:p>
          <a:p>
            <a:pPr algn="ctr">
              <a:lnSpc>
                <a:spcPts val="6159"/>
              </a:lnSpc>
            </a:pPr>
            <a:r>
              <a:rPr lang="en-US" sz="4399" spc="-422">
                <a:solidFill>
                  <a:srgbClr val="209090"/>
                </a:solidFill>
                <a:latin typeface="Open Sans Extra Bold"/>
              </a:rPr>
              <a:t>E</a:t>
            </a:r>
          </a:p>
          <a:p>
            <a:pPr algn="ctr">
              <a:lnSpc>
                <a:spcPts val="6159"/>
              </a:lnSpc>
            </a:pPr>
            <a:r>
              <a:rPr lang="en-US" sz="4399" spc="-422">
                <a:solidFill>
                  <a:srgbClr val="209090"/>
                </a:solidFill>
                <a:latin typeface="Open Sans Extra Bold"/>
              </a:rPr>
              <a:t>N</a:t>
            </a:r>
          </a:p>
          <a:p>
            <a:pPr algn="ctr">
              <a:lnSpc>
                <a:spcPts val="6159"/>
              </a:lnSpc>
            </a:pPr>
            <a:r>
              <a:rPr lang="en-US" sz="4399" spc="-422">
                <a:solidFill>
                  <a:srgbClr val="209090"/>
                </a:solidFill>
                <a:latin typeface="Open Sans Extra Bold"/>
              </a:rPr>
              <a:t>I</a:t>
            </a:r>
          </a:p>
          <a:p>
            <a:pPr algn="ctr">
              <a:lnSpc>
                <a:spcPts val="6159"/>
              </a:lnSpc>
            </a:pPr>
            <a:r>
              <a:rPr lang="en-US" sz="4399" spc="-422">
                <a:solidFill>
                  <a:srgbClr val="209090"/>
                </a:solidFill>
                <a:latin typeface="Open Sans Extra Bold"/>
              </a:rPr>
              <a:t>N</a:t>
            </a:r>
          </a:p>
          <a:p>
            <a:pPr algn="ctr">
              <a:lnSpc>
                <a:spcPts val="6159"/>
              </a:lnSpc>
              <a:spcBef>
                <a:spcPct val="0"/>
              </a:spcBef>
            </a:pPr>
            <a:r>
              <a:rPr lang="en-US" sz="4399" spc="-422">
                <a:solidFill>
                  <a:srgbClr val="209090"/>
                </a:solidFill>
                <a:latin typeface="Open Sans Extra Bold"/>
              </a:rPr>
              <a:t>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727916" y="670766"/>
            <a:ext cx="16531384" cy="5848350"/>
          </a:xfrm>
          <a:prstGeom prst="rect">
            <a:avLst/>
          </a:prstGeom>
        </p:spPr>
        <p:txBody>
          <a:bodyPr lIns="0" tIns="0" rIns="0" bIns="0" rtlCol="0" anchor="t">
            <a:spAutoFit/>
          </a:bodyPr>
          <a:lstStyle/>
          <a:p>
            <a:pPr algn="l">
              <a:lnSpc>
                <a:spcPts val="4200"/>
              </a:lnSpc>
              <a:spcBef>
                <a:spcPct val="0"/>
              </a:spcBef>
            </a:pPr>
            <a:r>
              <a:rPr lang="en-US" sz="3000" spc="-288">
                <a:solidFill>
                  <a:srgbClr val="000000"/>
                </a:solidFill>
                <a:latin typeface="Open Sans Extra Bold"/>
                <a:cs typeface="Open Sans Extra Bold"/>
              </a:rPr>
              <a:t>1.  Be present </a:t>
            </a:r>
          </a:p>
          <a:p>
            <a:pPr algn="l">
              <a:lnSpc>
                <a:spcPts val="4200"/>
              </a:lnSpc>
              <a:spcBef>
                <a:spcPct val="0"/>
              </a:spcBef>
            </a:pPr>
            <a:r>
              <a:rPr lang="en-US" sz="3000" spc="-288">
                <a:solidFill>
                  <a:srgbClr val="000000"/>
                </a:solidFill>
                <a:latin typeface="Open Sans Extra Bold"/>
              </a:rPr>
              <a:t> </a:t>
            </a:r>
          </a:p>
          <a:p>
            <a:pPr algn="l">
              <a:lnSpc>
                <a:spcPts val="4200"/>
              </a:lnSpc>
              <a:spcBef>
                <a:spcPct val="0"/>
              </a:spcBef>
            </a:pPr>
            <a:r>
              <a:rPr lang="en-US" sz="3000" spc="-288">
                <a:solidFill>
                  <a:srgbClr val="000000"/>
                </a:solidFill>
                <a:latin typeface="Public Sans"/>
              </a:rPr>
              <a:t>Work hard at listening – give people your total attention; listen with all your five senses. When you feel yourself drifting off into other thoughts, purposefully bring yourself back to the coachee. </a:t>
            </a:r>
          </a:p>
          <a:p>
            <a:pPr algn="l">
              <a:lnSpc>
                <a:spcPts val="4200"/>
              </a:lnSpc>
              <a:spcBef>
                <a:spcPct val="0"/>
              </a:spcBef>
            </a:pPr>
            <a:endParaRPr lang="en-US" sz="3000" spc="-288">
              <a:solidFill>
                <a:srgbClr val="000000"/>
              </a:solidFill>
              <a:latin typeface="Public Sans"/>
            </a:endParaRPr>
          </a:p>
          <a:p>
            <a:pPr algn="l">
              <a:lnSpc>
                <a:spcPts val="4200"/>
              </a:lnSpc>
              <a:spcBef>
                <a:spcPct val="0"/>
              </a:spcBef>
            </a:pPr>
            <a:r>
              <a:rPr lang="en-US" sz="3000" spc="-288">
                <a:solidFill>
                  <a:srgbClr val="000000"/>
                </a:solidFill>
                <a:latin typeface="Public Sans"/>
              </a:rPr>
              <a:t>Empathise with where the client is coming from; put yourself in their shoes. </a:t>
            </a:r>
          </a:p>
          <a:p>
            <a:pPr algn="l">
              <a:lnSpc>
                <a:spcPts val="4200"/>
              </a:lnSpc>
              <a:spcBef>
                <a:spcPct val="0"/>
              </a:spcBef>
            </a:pPr>
            <a:endParaRPr lang="en-US" sz="3000" spc="-288">
              <a:solidFill>
                <a:srgbClr val="000000"/>
              </a:solidFill>
              <a:latin typeface="Public Sans"/>
            </a:endParaRPr>
          </a:p>
          <a:p>
            <a:pPr algn="l">
              <a:lnSpc>
                <a:spcPts val="4200"/>
              </a:lnSpc>
              <a:spcBef>
                <a:spcPct val="0"/>
              </a:spcBef>
            </a:pPr>
            <a:r>
              <a:rPr lang="en-US" sz="3000" spc="-288">
                <a:solidFill>
                  <a:srgbClr val="000000"/>
                </a:solidFill>
                <a:latin typeface="Public Sans"/>
              </a:rPr>
              <a:t>Make sure you receive the coachee’s complete message in totality without reacting. As you become more experienced you will see patterns, you will often know the answer for the coachee, or what they are about to say. You need to let them come to their own insight, not just give them the answer. Coaching is about forwarding the process of active learning. Hold yourself back, listen intently and give the client your complete focus. </a:t>
            </a:r>
          </a:p>
        </p:txBody>
      </p:sp>
      <p:sp>
        <p:nvSpPr>
          <p:cNvPr id="3" name="Title 2">
            <a:extLst>
              <a:ext uri="{FF2B5EF4-FFF2-40B4-BE49-F238E27FC236}">
                <a16:creationId xmlns:a16="http://schemas.microsoft.com/office/drawing/2014/main" id="{AD40C9E2-5C83-DB94-3960-756846F02A50}"/>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1. Be present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727916" y="670766"/>
            <a:ext cx="16531384" cy="6915150"/>
          </a:xfrm>
          <a:prstGeom prst="rect">
            <a:avLst/>
          </a:prstGeom>
        </p:spPr>
        <p:txBody>
          <a:bodyPr lIns="0" tIns="0" rIns="0" bIns="0" rtlCol="0" anchor="t">
            <a:spAutoFit/>
          </a:bodyPr>
          <a:lstStyle/>
          <a:p>
            <a:pPr algn="l">
              <a:lnSpc>
                <a:spcPts val="4200"/>
              </a:lnSpc>
              <a:spcBef>
                <a:spcPct val="0"/>
              </a:spcBef>
            </a:pPr>
            <a:r>
              <a:rPr lang="en-US" sz="3000" spc="-288" dirty="0">
                <a:solidFill>
                  <a:srgbClr val="000000"/>
                </a:solidFill>
                <a:latin typeface="Open Sans Extra Bold"/>
              </a:rPr>
              <a:t> 2. Listen to more than just their words </a:t>
            </a:r>
          </a:p>
          <a:p>
            <a:pPr algn="l">
              <a:lnSpc>
                <a:spcPts val="4200"/>
              </a:lnSpc>
              <a:spcBef>
                <a:spcPct val="0"/>
              </a:spcBef>
            </a:pPr>
            <a:endParaRPr lang="en-US" sz="3000" spc="-288" dirty="0">
              <a:solidFill>
                <a:srgbClr val="000000"/>
              </a:solidFill>
              <a:latin typeface="Open Sans Extra Bold"/>
            </a:endParaRPr>
          </a:p>
          <a:p>
            <a:pPr algn="l">
              <a:lnSpc>
                <a:spcPts val="4200"/>
              </a:lnSpc>
              <a:spcBef>
                <a:spcPct val="0"/>
              </a:spcBef>
            </a:pPr>
            <a:r>
              <a:rPr lang="en-US" sz="3000" spc="-288" dirty="0">
                <a:solidFill>
                  <a:srgbClr val="000000"/>
                </a:solidFill>
                <a:latin typeface="Public Sans"/>
              </a:rPr>
              <a:t>There are three levels of listening: words, tone of voice and body language. Listen to all three at once. </a:t>
            </a:r>
          </a:p>
          <a:p>
            <a:pPr algn="l">
              <a:lnSpc>
                <a:spcPts val="4200"/>
              </a:lnSpc>
              <a:spcBef>
                <a:spcPct val="0"/>
              </a:spcBef>
            </a:pPr>
            <a:endParaRPr lang="en-US" sz="3000" spc="-288" dirty="0">
              <a:solidFill>
                <a:srgbClr val="000000"/>
              </a:solidFill>
              <a:latin typeface="Public Sans"/>
            </a:endParaRPr>
          </a:p>
          <a:p>
            <a:pPr marL="647700" lvl="1" indent="-323850" algn="l">
              <a:lnSpc>
                <a:spcPts val="4200"/>
              </a:lnSpc>
              <a:spcBef>
                <a:spcPct val="0"/>
              </a:spcBef>
              <a:buAutoNum type="arabicPeriod"/>
            </a:pPr>
            <a:r>
              <a:rPr lang="en-US" sz="3000" spc="-288" dirty="0">
                <a:solidFill>
                  <a:srgbClr val="000000"/>
                </a:solidFill>
                <a:latin typeface="Public Sans"/>
              </a:rPr>
              <a:t>The words a coachee uses can give you insight into where they are. Once you have worked with them for a few sessions you will know their speech pattern and will notice when it changes. For example, they may be using pronouns ‘they’ and ‘we’ in place of ‘I’, indicating blame or feeling like a victim or avoiding responsibility. If they are swearing or using </a:t>
            </a:r>
            <a:r>
              <a:rPr lang="en-US" sz="3000" spc="-288" dirty="0" err="1">
                <a:solidFill>
                  <a:srgbClr val="000000"/>
                </a:solidFill>
                <a:latin typeface="Public Sans"/>
              </a:rPr>
              <a:t>humour</a:t>
            </a:r>
            <a:r>
              <a:rPr lang="en-US" sz="3000" spc="-288" dirty="0">
                <a:solidFill>
                  <a:srgbClr val="000000"/>
                </a:solidFill>
                <a:latin typeface="Public Sans"/>
              </a:rPr>
              <a:t> inappropriately, they may be masking other feelings.  </a:t>
            </a:r>
          </a:p>
          <a:p>
            <a:pPr marL="647700" lvl="1" indent="-323850" algn="l">
              <a:lnSpc>
                <a:spcPts val="4200"/>
              </a:lnSpc>
              <a:spcBef>
                <a:spcPct val="0"/>
              </a:spcBef>
              <a:buAutoNum type="arabicPeriod"/>
            </a:pPr>
            <a:r>
              <a:rPr lang="en-US" sz="3000" spc="-288" dirty="0">
                <a:solidFill>
                  <a:srgbClr val="000000"/>
                </a:solidFill>
                <a:latin typeface="Public Sans"/>
              </a:rPr>
              <a:t>The tone of voice can give away how someone is feeling. </a:t>
            </a:r>
          </a:p>
          <a:p>
            <a:pPr marL="647700" lvl="1" indent="-323850" algn="l">
              <a:lnSpc>
                <a:spcPts val="4200"/>
              </a:lnSpc>
              <a:spcBef>
                <a:spcPct val="0"/>
              </a:spcBef>
              <a:buAutoNum type="arabicPeriod"/>
            </a:pPr>
            <a:r>
              <a:rPr lang="en-US" sz="3000" spc="-288" dirty="0">
                <a:solidFill>
                  <a:srgbClr val="000000"/>
                </a:solidFill>
                <a:latin typeface="Public Sans"/>
              </a:rPr>
              <a:t>Body language can give away what people are thinking. Be conscious of the way people sit, hold themselves, touch themselves (often for comfort) and look at you. You can listen carefully for shifting around, body movements etc. – this gives some indication of the level of comfort/discomfort a person is feeling. </a:t>
            </a:r>
          </a:p>
          <a:p>
            <a:pPr algn="l">
              <a:lnSpc>
                <a:spcPts val="4200"/>
              </a:lnSpc>
              <a:spcBef>
                <a:spcPct val="0"/>
              </a:spcBef>
            </a:pPr>
            <a:endParaRPr lang="en-US" sz="3000" spc="-288" dirty="0">
              <a:solidFill>
                <a:srgbClr val="000000"/>
              </a:solidFill>
              <a:latin typeface="Public Sans"/>
            </a:endParaRPr>
          </a:p>
        </p:txBody>
      </p:sp>
      <p:sp>
        <p:nvSpPr>
          <p:cNvPr id="3" name="Title 2">
            <a:extLst>
              <a:ext uri="{FF2B5EF4-FFF2-40B4-BE49-F238E27FC236}">
                <a16:creationId xmlns:a16="http://schemas.microsoft.com/office/drawing/2014/main" id="{049C2E9B-2265-209F-07F0-7ECD96063F8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 2. Listen to more than just their words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727916" y="670766"/>
            <a:ext cx="16531384" cy="9582150"/>
          </a:xfrm>
          <a:prstGeom prst="rect">
            <a:avLst/>
          </a:prstGeom>
        </p:spPr>
        <p:txBody>
          <a:bodyPr lIns="0" tIns="0" rIns="0" bIns="0" rtlCol="0" anchor="t">
            <a:spAutoFit/>
          </a:bodyPr>
          <a:lstStyle/>
          <a:p>
            <a:pPr algn="l">
              <a:lnSpc>
                <a:spcPts val="4200"/>
              </a:lnSpc>
              <a:spcBef>
                <a:spcPct val="0"/>
              </a:spcBef>
            </a:pPr>
            <a:r>
              <a:rPr lang="en-US" sz="3000" spc="-288" dirty="0">
                <a:solidFill>
                  <a:srgbClr val="000000"/>
                </a:solidFill>
                <a:latin typeface="Open Sans Extra Bold"/>
              </a:rPr>
              <a:t>3. Make sure you have heard correctly - clarify </a:t>
            </a:r>
          </a:p>
          <a:p>
            <a:pPr algn="l">
              <a:lnSpc>
                <a:spcPts val="4200"/>
              </a:lnSpc>
              <a:spcBef>
                <a:spcPct val="0"/>
              </a:spcBef>
            </a:pPr>
            <a:endParaRPr lang="en-US" sz="3000" spc="-288" dirty="0">
              <a:solidFill>
                <a:srgbClr val="000000"/>
              </a:solidFill>
              <a:latin typeface="Open Sans Extra Bold"/>
            </a:endParaRPr>
          </a:p>
          <a:p>
            <a:pPr algn="l">
              <a:lnSpc>
                <a:spcPts val="4200"/>
              </a:lnSpc>
            </a:pPr>
            <a:r>
              <a:rPr lang="en-US" sz="3000" spc="-288" dirty="0">
                <a:solidFill>
                  <a:srgbClr val="000000"/>
                </a:solidFill>
                <a:latin typeface="Public Sans"/>
              </a:rPr>
              <a:t>So often what we think people have said is not what they meant. During a coaching conversation it is important to be really clear that you have heard exactly what the coachee is meaning, not just what they are saying. Consider this deeply. </a:t>
            </a:r>
          </a:p>
          <a:p>
            <a:pPr algn="l">
              <a:lnSpc>
                <a:spcPts val="4200"/>
              </a:lnSpc>
            </a:pPr>
            <a:endParaRPr lang="en-US" sz="3000" spc="-288" dirty="0">
              <a:solidFill>
                <a:srgbClr val="000000"/>
              </a:solidFill>
              <a:latin typeface="Public Sans"/>
            </a:endParaRPr>
          </a:p>
          <a:p>
            <a:pPr algn="l">
              <a:lnSpc>
                <a:spcPts val="4200"/>
              </a:lnSpc>
            </a:pPr>
            <a:r>
              <a:rPr lang="en-US" sz="3000" spc="-288" dirty="0">
                <a:solidFill>
                  <a:srgbClr val="000000"/>
                </a:solidFill>
                <a:latin typeface="Public Sans"/>
              </a:rPr>
              <a:t>It is often valuable to say things back to ensure you have captured their ‘meaning’. </a:t>
            </a:r>
          </a:p>
          <a:p>
            <a:pPr algn="l">
              <a:lnSpc>
                <a:spcPts val="4200"/>
              </a:lnSpc>
            </a:pPr>
            <a:r>
              <a:rPr lang="en-US" sz="3000" spc="-288" dirty="0">
                <a:solidFill>
                  <a:srgbClr val="000000"/>
                </a:solidFill>
                <a:latin typeface="Public Sans"/>
              </a:rPr>
              <a:t> </a:t>
            </a:r>
          </a:p>
          <a:p>
            <a:pPr algn="l">
              <a:lnSpc>
                <a:spcPts val="4200"/>
              </a:lnSpc>
            </a:pPr>
            <a:r>
              <a:rPr lang="en-US" sz="3000" spc="-288" dirty="0">
                <a:solidFill>
                  <a:srgbClr val="000000"/>
                </a:solidFill>
                <a:latin typeface="Public Sans"/>
              </a:rPr>
              <a:t>Clarifying skills you can use to do this are: </a:t>
            </a:r>
          </a:p>
          <a:p>
            <a:pPr marL="647700" lvl="1" indent="-323850" algn="l">
              <a:lnSpc>
                <a:spcPts val="4200"/>
              </a:lnSpc>
              <a:buFont typeface="Arial"/>
              <a:buChar char="•"/>
            </a:pPr>
            <a:r>
              <a:rPr lang="en-US" sz="3000" spc="-288" dirty="0">
                <a:solidFill>
                  <a:srgbClr val="000000"/>
                </a:solidFill>
                <a:latin typeface="Public Sans"/>
              </a:rPr>
              <a:t>Mirroring – saying back exactly what they said – this builds up trust by letting the client know you are listening carefully </a:t>
            </a:r>
          </a:p>
          <a:p>
            <a:pPr marL="647700" lvl="1" indent="-323850" algn="l">
              <a:lnSpc>
                <a:spcPts val="4200"/>
              </a:lnSpc>
              <a:buFont typeface="Arial"/>
              <a:buChar char="•"/>
            </a:pPr>
            <a:r>
              <a:rPr lang="en-US" sz="3000" spc="-288" dirty="0">
                <a:solidFill>
                  <a:srgbClr val="000000"/>
                </a:solidFill>
                <a:latin typeface="Public Sans"/>
              </a:rPr>
              <a:t>Paraphrasing – reflecting back using your own words – if you </a:t>
            </a:r>
            <a:r>
              <a:rPr lang="en-US" sz="3000" spc="-288" dirty="0" err="1">
                <a:solidFill>
                  <a:srgbClr val="000000"/>
                </a:solidFill>
                <a:latin typeface="Public Sans"/>
              </a:rPr>
              <a:t>summarise</a:t>
            </a:r>
            <a:r>
              <a:rPr lang="en-US" sz="3000" spc="-288" dirty="0">
                <a:solidFill>
                  <a:srgbClr val="000000"/>
                </a:solidFill>
                <a:latin typeface="Public Sans"/>
              </a:rPr>
              <a:t> and feedback what they have said more succinctly, it helps bring focus and clarity to the conversation </a:t>
            </a:r>
          </a:p>
          <a:p>
            <a:pPr marL="647700" lvl="1" indent="-323850" algn="l">
              <a:lnSpc>
                <a:spcPts val="4200"/>
              </a:lnSpc>
              <a:buFont typeface="Arial"/>
              <a:buChar char="•"/>
            </a:pPr>
            <a:r>
              <a:rPr lang="en-US" sz="3000" spc="-288" dirty="0" err="1">
                <a:solidFill>
                  <a:srgbClr val="000000"/>
                </a:solidFill>
                <a:latin typeface="Public Sans"/>
              </a:rPr>
              <a:t>Summarising</a:t>
            </a:r>
            <a:r>
              <a:rPr lang="en-US" sz="3000" spc="-288" dirty="0">
                <a:solidFill>
                  <a:srgbClr val="000000"/>
                </a:solidFill>
                <a:latin typeface="Public Sans"/>
              </a:rPr>
              <a:t> – repeating back in their own words a summary of what you are hearing. </a:t>
            </a:r>
          </a:p>
          <a:p>
            <a:pPr marL="647700" lvl="1" indent="-323850" algn="l">
              <a:lnSpc>
                <a:spcPts val="4200"/>
              </a:lnSpc>
              <a:buFont typeface="Arial"/>
              <a:buChar char="•"/>
            </a:pPr>
            <a:r>
              <a:rPr lang="en-US" sz="3000" spc="-288" dirty="0">
                <a:solidFill>
                  <a:srgbClr val="000000"/>
                </a:solidFill>
                <a:latin typeface="Public Sans"/>
                <a:cs typeface="Public Sans"/>
              </a:rPr>
              <a:t>If you do paraphrase and change the words they use, you may change the meaning, so remember to check that you have grasped the meaning of their words.  </a:t>
            </a:r>
          </a:p>
          <a:p>
            <a:pPr algn="l">
              <a:lnSpc>
                <a:spcPts val="4200"/>
              </a:lnSpc>
              <a:spcBef>
                <a:spcPct val="0"/>
              </a:spcBef>
            </a:pPr>
            <a:endParaRPr lang="en-US" sz="3000" spc="-288" dirty="0">
              <a:solidFill>
                <a:srgbClr val="000000"/>
              </a:solidFill>
              <a:latin typeface="Public Sans"/>
              <a:cs typeface="Public Sans"/>
            </a:endParaRPr>
          </a:p>
          <a:p>
            <a:pPr algn="l">
              <a:lnSpc>
                <a:spcPts val="4200"/>
              </a:lnSpc>
              <a:spcBef>
                <a:spcPct val="0"/>
              </a:spcBef>
            </a:pPr>
            <a:endParaRPr lang="en-US" sz="3000" spc="-288" dirty="0">
              <a:solidFill>
                <a:srgbClr val="000000"/>
              </a:solidFill>
              <a:latin typeface="Public Sans"/>
              <a:cs typeface="Public Sans"/>
            </a:endParaRPr>
          </a:p>
        </p:txBody>
      </p:sp>
      <p:sp>
        <p:nvSpPr>
          <p:cNvPr id="3" name="Title 2">
            <a:extLst>
              <a:ext uri="{FF2B5EF4-FFF2-40B4-BE49-F238E27FC236}">
                <a16:creationId xmlns:a16="http://schemas.microsoft.com/office/drawing/2014/main" id="{4E7D1CC8-D1CB-F2E7-1F66-5C7BD709E273}"/>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3. Make sure you have heard correctly - clarify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727916" y="670766"/>
            <a:ext cx="16531384" cy="8515350"/>
          </a:xfrm>
          <a:prstGeom prst="rect">
            <a:avLst/>
          </a:prstGeom>
        </p:spPr>
        <p:txBody>
          <a:bodyPr lIns="0" tIns="0" rIns="0" bIns="0" rtlCol="0" anchor="t">
            <a:spAutoFit/>
          </a:bodyPr>
          <a:lstStyle/>
          <a:p>
            <a:pPr algn="l">
              <a:lnSpc>
                <a:spcPts val="4200"/>
              </a:lnSpc>
            </a:pPr>
            <a:r>
              <a:rPr lang="en-US" sz="3000" spc="-288" dirty="0">
                <a:solidFill>
                  <a:srgbClr val="000000"/>
                </a:solidFill>
                <a:latin typeface="Open Sans Extra Bold"/>
                <a:cs typeface="Open Sans Extra Bold"/>
              </a:rPr>
              <a:t> 4. Listen from the coaching perspective </a:t>
            </a:r>
          </a:p>
          <a:p>
            <a:pPr algn="l">
              <a:lnSpc>
                <a:spcPts val="4200"/>
              </a:lnSpc>
            </a:pPr>
            <a:r>
              <a:rPr lang="en-US" sz="3000" spc="-288" dirty="0">
                <a:solidFill>
                  <a:srgbClr val="000000"/>
                </a:solidFill>
                <a:latin typeface="Public Sans"/>
              </a:rPr>
              <a:t>We all have an agenda when we listen to others. When we coach, it might be to ‘appear smart’ or to ‘be liked’ by the coachee. To be a powerful listener you need to be able to notice your agenda and put it aside, making the coachee’s agenda your own. This is one of the real challenges of coaching. </a:t>
            </a:r>
          </a:p>
          <a:p>
            <a:pPr algn="l">
              <a:lnSpc>
                <a:spcPts val="4200"/>
              </a:lnSpc>
            </a:pPr>
            <a:endParaRPr lang="en-US" sz="3000" spc="-288" dirty="0">
              <a:solidFill>
                <a:srgbClr val="000000"/>
              </a:solidFill>
              <a:latin typeface="Public Sans"/>
            </a:endParaRPr>
          </a:p>
          <a:p>
            <a:pPr algn="l">
              <a:lnSpc>
                <a:spcPts val="4200"/>
              </a:lnSpc>
            </a:pPr>
            <a:r>
              <a:rPr lang="en-US" sz="3000" spc="-288" dirty="0">
                <a:solidFill>
                  <a:srgbClr val="000000"/>
                </a:solidFill>
                <a:latin typeface="Public Sans"/>
              </a:rPr>
              <a:t>Some keys to this are: </a:t>
            </a:r>
          </a:p>
          <a:p>
            <a:pPr marL="647700" lvl="1" indent="-323850" algn="l">
              <a:lnSpc>
                <a:spcPts val="4200"/>
              </a:lnSpc>
              <a:buFont typeface="Arial"/>
              <a:buChar char="•"/>
            </a:pPr>
            <a:r>
              <a:rPr lang="en-US" sz="3000" spc="-288" dirty="0">
                <a:solidFill>
                  <a:srgbClr val="000000"/>
                </a:solidFill>
                <a:latin typeface="Public Sans"/>
              </a:rPr>
              <a:t>Resist the distraction of trigger words – e.g. ‘I didn’t do my actions’ or ‘I can’t pay you this week’. Watch out for getting charged up about a conversation – you are no longer listening to the coachee when you are reacting to something they say. </a:t>
            </a:r>
          </a:p>
          <a:p>
            <a:pPr marL="647700" lvl="1" indent="-323850" algn="l">
              <a:lnSpc>
                <a:spcPts val="4200"/>
              </a:lnSpc>
              <a:buFont typeface="Arial"/>
              <a:buChar char="•"/>
            </a:pPr>
            <a:r>
              <a:rPr lang="en-US" sz="3000" spc="-288" dirty="0">
                <a:solidFill>
                  <a:srgbClr val="000000"/>
                </a:solidFill>
                <a:latin typeface="Public Sans"/>
              </a:rPr>
              <a:t>Listen without judgement – e.g. if a coachee says they hate something that you value, how do you listen to them for that? How does this influence the way you listen? If a coachee makes statements that conflict with your values, you need to be aware of judgements that you may be making and put them to one side. </a:t>
            </a:r>
          </a:p>
          <a:p>
            <a:pPr marL="647700" lvl="1" indent="-323850" algn="l">
              <a:lnSpc>
                <a:spcPts val="4200"/>
              </a:lnSpc>
              <a:buFont typeface="Arial"/>
              <a:buChar char="•"/>
            </a:pPr>
            <a:r>
              <a:rPr lang="en-US" sz="3000" spc="-288" dirty="0">
                <a:solidFill>
                  <a:srgbClr val="000000"/>
                </a:solidFill>
                <a:latin typeface="Public Sans"/>
                <a:cs typeface="Public Sans"/>
              </a:rPr>
              <a:t>Above all, listen as someone totally committed to the coachee </a:t>
            </a:r>
            <a:r>
              <a:rPr lang="en-US" sz="3000" spc="-288" dirty="0" err="1">
                <a:solidFill>
                  <a:srgbClr val="000000"/>
                </a:solidFill>
                <a:latin typeface="Public Sans"/>
                <a:cs typeface="Public Sans"/>
              </a:rPr>
              <a:t>realising</a:t>
            </a:r>
            <a:r>
              <a:rPr lang="en-US" sz="3000" spc="-288" dirty="0">
                <a:solidFill>
                  <a:srgbClr val="000000"/>
                </a:solidFill>
                <a:latin typeface="Public Sans"/>
                <a:cs typeface="Public Sans"/>
              </a:rPr>
              <a:t> their potential  </a:t>
            </a:r>
          </a:p>
          <a:p>
            <a:pPr algn="l">
              <a:lnSpc>
                <a:spcPts val="4200"/>
              </a:lnSpc>
            </a:pPr>
            <a:endParaRPr lang="en-US" sz="3000" spc="-288" dirty="0">
              <a:solidFill>
                <a:srgbClr val="000000"/>
              </a:solidFill>
              <a:latin typeface="Public Sans"/>
              <a:cs typeface="Public Sans"/>
            </a:endParaRPr>
          </a:p>
          <a:p>
            <a:pPr algn="l">
              <a:lnSpc>
                <a:spcPts val="4200"/>
              </a:lnSpc>
              <a:spcBef>
                <a:spcPct val="0"/>
              </a:spcBef>
            </a:pPr>
            <a:endParaRPr lang="en-US" sz="3000" spc="-288" dirty="0">
              <a:solidFill>
                <a:srgbClr val="000000"/>
              </a:solidFill>
              <a:latin typeface="Public Sans"/>
              <a:cs typeface="Public Sans"/>
            </a:endParaRPr>
          </a:p>
          <a:p>
            <a:pPr algn="l">
              <a:lnSpc>
                <a:spcPts val="4200"/>
              </a:lnSpc>
              <a:spcBef>
                <a:spcPct val="0"/>
              </a:spcBef>
            </a:pPr>
            <a:endParaRPr lang="en-US" sz="3000" spc="-288" dirty="0">
              <a:solidFill>
                <a:srgbClr val="000000"/>
              </a:solidFill>
              <a:latin typeface="Public Sans"/>
              <a:cs typeface="Public Sans"/>
            </a:endParaRPr>
          </a:p>
        </p:txBody>
      </p:sp>
      <p:sp>
        <p:nvSpPr>
          <p:cNvPr id="3" name="Title 2">
            <a:extLst>
              <a:ext uri="{FF2B5EF4-FFF2-40B4-BE49-F238E27FC236}">
                <a16:creationId xmlns:a16="http://schemas.microsoft.com/office/drawing/2014/main" id="{6F7245A6-6026-9A02-0DF0-F65934CA2B8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4. Listen from the coaching perspective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727916" y="670766"/>
            <a:ext cx="16531384" cy="9048750"/>
          </a:xfrm>
          <a:prstGeom prst="rect">
            <a:avLst/>
          </a:prstGeom>
        </p:spPr>
        <p:txBody>
          <a:bodyPr lIns="0" tIns="0" rIns="0" bIns="0" rtlCol="0" anchor="t">
            <a:spAutoFit/>
          </a:bodyPr>
          <a:lstStyle/>
          <a:p>
            <a:pPr algn="l">
              <a:lnSpc>
                <a:spcPts val="4200"/>
              </a:lnSpc>
            </a:pPr>
            <a:r>
              <a:rPr lang="en-US" sz="3000" spc="-288" dirty="0">
                <a:solidFill>
                  <a:srgbClr val="000000"/>
                </a:solidFill>
                <a:latin typeface="Open Sans Extra Bold"/>
                <a:cs typeface="Open Sans Extra Bold"/>
              </a:rPr>
              <a:t>  5. Clarify the conversation as you go </a:t>
            </a:r>
          </a:p>
          <a:p>
            <a:pPr algn="l">
              <a:lnSpc>
                <a:spcPts val="4200"/>
              </a:lnSpc>
            </a:pPr>
            <a:r>
              <a:rPr lang="en-US" sz="3000" spc="-288" dirty="0">
                <a:solidFill>
                  <a:srgbClr val="000000"/>
                </a:solidFill>
                <a:latin typeface="Public Sans"/>
              </a:rPr>
              <a:t>Clarifying is getting to the core of the conversation. It is saying something back to someone in a way that makes the essence of the conversation clearer. It is not just paraphrasing, which is saying the same thing back in different words; it is saying something back in a way that is of real value to the client and to the process. </a:t>
            </a:r>
          </a:p>
          <a:p>
            <a:pPr algn="l">
              <a:lnSpc>
                <a:spcPts val="4200"/>
              </a:lnSpc>
            </a:pPr>
            <a:endParaRPr lang="en-US" sz="3000" spc="-288" dirty="0">
              <a:solidFill>
                <a:srgbClr val="000000"/>
              </a:solidFill>
              <a:latin typeface="Public Sans"/>
            </a:endParaRPr>
          </a:p>
          <a:p>
            <a:pPr algn="l">
              <a:lnSpc>
                <a:spcPts val="4200"/>
              </a:lnSpc>
            </a:pPr>
            <a:r>
              <a:rPr lang="en-US" sz="3000" spc="-288" dirty="0">
                <a:solidFill>
                  <a:srgbClr val="000000"/>
                </a:solidFill>
                <a:latin typeface="Public Sans"/>
                <a:cs typeface="Public Sans"/>
              </a:rPr>
              <a:t>To clarify effectively you are answering questions within your own experience, like:  </a:t>
            </a:r>
          </a:p>
          <a:p>
            <a:pPr marL="647700" lvl="1" indent="-323850" algn="l">
              <a:lnSpc>
                <a:spcPts val="4200"/>
              </a:lnSpc>
              <a:buFont typeface="Arial"/>
              <a:buChar char="•"/>
            </a:pPr>
            <a:r>
              <a:rPr lang="en-US" sz="3000" spc="-288" dirty="0">
                <a:solidFill>
                  <a:srgbClr val="000000"/>
                </a:solidFill>
                <a:latin typeface="Public Sans"/>
                <a:cs typeface="Public Sans"/>
              </a:rPr>
              <a:t> What is the person trying to say? </a:t>
            </a:r>
          </a:p>
          <a:p>
            <a:pPr marL="647700" lvl="1" indent="-323850" algn="l">
              <a:lnSpc>
                <a:spcPts val="4200"/>
              </a:lnSpc>
              <a:buFont typeface="Arial"/>
              <a:buChar char="•"/>
            </a:pPr>
            <a:r>
              <a:rPr lang="en-US" sz="3000" spc="-288" dirty="0">
                <a:solidFill>
                  <a:srgbClr val="000000"/>
                </a:solidFill>
                <a:latin typeface="Public Sans"/>
              </a:rPr>
              <a:t>What are they not saying? </a:t>
            </a:r>
          </a:p>
          <a:p>
            <a:pPr marL="647700" lvl="1" indent="-323850" algn="l">
              <a:lnSpc>
                <a:spcPts val="4200"/>
              </a:lnSpc>
              <a:buFont typeface="Arial"/>
              <a:buChar char="•"/>
            </a:pPr>
            <a:r>
              <a:rPr lang="en-US" sz="3000" spc="-288" dirty="0">
                <a:solidFill>
                  <a:srgbClr val="000000"/>
                </a:solidFill>
                <a:latin typeface="Public Sans"/>
              </a:rPr>
              <a:t>What is the emotional context for what they are saying </a:t>
            </a:r>
          </a:p>
          <a:p>
            <a:pPr marL="647700" lvl="1" indent="-323850" algn="l">
              <a:lnSpc>
                <a:spcPts val="4200"/>
              </a:lnSpc>
              <a:buFont typeface="Arial"/>
              <a:buChar char="•"/>
            </a:pPr>
            <a:r>
              <a:rPr lang="en-US" sz="3000" spc="-288" dirty="0">
                <a:solidFill>
                  <a:srgbClr val="000000"/>
                </a:solidFill>
                <a:latin typeface="Public Sans"/>
                <a:cs typeface="Public Sans"/>
              </a:rPr>
              <a:t>What is ‘behind’ their words?  </a:t>
            </a:r>
          </a:p>
          <a:p>
            <a:pPr marL="647700" lvl="1" indent="-323850" algn="l">
              <a:lnSpc>
                <a:spcPts val="4200"/>
              </a:lnSpc>
              <a:buFont typeface="Arial"/>
              <a:buChar char="•"/>
            </a:pPr>
            <a:r>
              <a:rPr lang="en-US" sz="3000" spc="-288" dirty="0">
                <a:solidFill>
                  <a:srgbClr val="000000"/>
                </a:solidFill>
                <a:latin typeface="Public Sans"/>
              </a:rPr>
              <a:t>What gets in the way of clarifying? To clarify effectively you need to be totally focused on the coachee. Thinking too much about what they are saying gets in the way, as does worrying about ‘getting it right’. Effective clarifying requires you to be relaxed and at ease, in tune with the coachee and open to your intuition. </a:t>
            </a:r>
          </a:p>
          <a:p>
            <a:pPr algn="l">
              <a:lnSpc>
                <a:spcPts val="4200"/>
              </a:lnSpc>
            </a:pPr>
            <a:endParaRPr lang="en-US" sz="3000" spc="-288" dirty="0">
              <a:solidFill>
                <a:srgbClr val="000000"/>
              </a:solidFill>
              <a:latin typeface="Public Sans"/>
            </a:endParaRPr>
          </a:p>
          <a:p>
            <a:pPr algn="l">
              <a:lnSpc>
                <a:spcPts val="4200"/>
              </a:lnSpc>
            </a:pPr>
            <a:endParaRPr lang="en-US" sz="3000" spc="-288" dirty="0">
              <a:solidFill>
                <a:srgbClr val="000000"/>
              </a:solidFill>
              <a:latin typeface="Public Sans"/>
            </a:endParaRPr>
          </a:p>
          <a:p>
            <a:pPr algn="l">
              <a:lnSpc>
                <a:spcPts val="4200"/>
              </a:lnSpc>
              <a:spcBef>
                <a:spcPct val="0"/>
              </a:spcBef>
            </a:pPr>
            <a:endParaRPr lang="en-US" sz="3000" spc="-288" dirty="0">
              <a:solidFill>
                <a:srgbClr val="000000"/>
              </a:solidFill>
              <a:latin typeface="Public Sans"/>
            </a:endParaRPr>
          </a:p>
          <a:p>
            <a:pPr algn="l">
              <a:lnSpc>
                <a:spcPts val="4200"/>
              </a:lnSpc>
              <a:spcBef>
                <a:spcPct val="0"/>
              </a:spcBef>
            </a:pPr>
            <a:endParaRPr lang="en-US" sz="3000" spc="-288" dirty="0">
              <a:solidFill>
                <a:srgbClr val="000000"/>
              </a:solidFill>
              <a:latin typeface="Public Sans"/>
            </a:endParaRPr>
          </a:p>
        </p:txBody>
      </p:sp>
      <p:sp>
        <p:nvSpPr>
          <p:cNvPr id="3" name="Title 2">
            <a:extLst>
              <a:ext uri="{FF2B5EF4-FFF2-40B4-BE49-F238E27FC236}">
                <a16:creationId xmlns:a16="http://schemas.microsoft.com/office/drawing/2014/main" id="{413773E4-B958-1E66-7C59-B9FEEA7A02DB}"/>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5. Clarify the conversation as you go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4B70EC1-EB1F-A69A-D412-2E944E8DC867}"/>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Discussion Activity</a:t>
            </a:r>
          </a:p>
        </p:txBody>
      </p:sp>
      <p:sp>
        <p:nvSpPr>
          <p:cNvPr id="3" name="TextBox 3"/>
          <p:cNvSpPr txBox="1"/>
          <p:nvPr/>
        </p:nvSpPr>
        <p:spPr>
          <a:xfrm>
            <a:off x="1028700" y="2211387"/>
            <a:ext cx="6994594" cy="5730380"/>
          </a:xfrm>
          <a:prstGeom prst="rect">
            <a:avLst/>
          </a:prstGeom>
        </p:spPr>
        <p:txBody>
          <a:bodyPr lIns="0" tIns="0" rIns="0" bIns="0" rtlCol="0" anchor="t">
            <a:spAutoFit/>
          </a:bodyPr>
          <a:lstStyle/>
          <a:p>
            <a:pPr algn="ctr">
              <a:lnSpc>
                <a:spcPts val="9099"/>
              </a:lnSpc>
            </a:pPr>
            <a:r>
              <a:rPr lang="en-US" sz="6499" spc="-623">
                <a:solidFill>
                  <a:srgbClr val="F8F6E9"/>
                </a:solidFill>
                <a:latin typeface="Public Sans Bold"/>
              </a:rPr>
              <a:t>What might distract from our listening?</a:t>
            </a:r>
          </a:p>
          <a:p>
            <a:pPr algn="ctr">
              <a:lnSpc>
                <a:spcPts val="9099"/>
              </a:lnSpc>
            </a:pPr>
            <a:endParaRPr lang="en-US" sz="6499" spc="-623">
              <a:solidFill>
                <a:srgbClr val="F8F6E9"/>
              </a:solidFill>
              <a:latin typeface="Public Sans Bold"/>
            </a:endParaRPr>
          </a:p>
          <a:p>
            <a:pPr algn="ctr">
              <a:lnSpc>
                <a:spcPts val="9099"/>
              </a:lnSpc>
              <a:spcBef>
                <a:spcPct val="0"/>
              </a:spcBef>
            </a:pPr>
            <a:r>
              <a:rPr lang="en-US" sz="6499" spc="-623">
                <a:solidFill>
                  <a:srgbClr val="F8F6E9"/>
                </a:solidFill>
                <a:latin typeface="Public Sans Bold"/>
              </a:rPr>
              <a:t>Discuss in pairs/small groups then share.</a:t>
            </a:r>
          </a:p>
        </p:txBody>
      </p:sp>
      <p:sp>
        <p:nvSpPr>
          <p:cNvPr id="2" name="Freeform 2" descr="Ten minute timer"/>
          <p:cNvSpPr/>
          <p:nvPr/>
        </p:nvSpPr>
        <p:spPr>
          <a:xfrm>
            <a:off x="11964247"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3" name="TextBox 3"/>
          <p:cNvSpPr txBox="1"/>
          <p:nvPr/>
        </p:nvSpPr>
        <p:spPr>
          <a:xfrm>
            <a:off x="10417133" y="1349344"/>
            <a:ext cx="6994594" cy="7032626"/>
          </a:xfrm>
          <a:prstGeom prst="rect">
            <a:avLst/>
          </a:prstGeom>
        </p:spPr>
        <p:txBody>
          <a:bodyPr lIns="0" tIns="0" rIns="0" bIns="0" rtlCol="0" anchor="t">
            <a:spAutoFit/>
          </a:bodyPr>
          <a:lstStyle/>
          <a:p>
            <a:pPr algn="ctr">
              <a:lnSpc>
                <a:spcPts val="13999"/>
              </a:lnSpc>
            </a:pPr>
            <a:r>
              <a:rPr lang="en-US" sz="9999" spc="-959">
                <a:solidFill>
                  <a:srgbClr val="FFFFFF"/>
                </a:solidFill>
                <a:latin typeface="Public Sans"/>
              </a:rPr>
              <a:t>Watch </a:t>
            </a:r>
          </a:p>
          <a:p>
            <a:pPr algn="ctr">
              <a:lnSpc>
                <a:spcPts val="13999"/>
              </a:lnSpc>
              <a:spcBef>
                <a:spcPct val="0"/>
              </a:spcBef>
            </a:pPr>
            <a:r>
              <a:rPr lang="en-US" sz="9999" spc="-959">
                <a:solidFill>
                  <a:srgbClr val="FFFFFF"/>
                </a:solidFill>
                <a:latin typeface="Public Sans"/>
              </a:rPr>
              <a:t>this video on effective listening  </a:t>
            </a:r>
          </a:p>
        </p:txBody>
      </p:sp>
      <p:sp>
        <p:nvSpPr>
          <p:cNvPr id="2" name="Freeform 2" descr="Video play button">
            <a:hlinkClick r:id="rId3" tooltip="https://www.youtube.com/watch?v=eLfXpRkVZaI"/>
          </p:cNvPr>
          <p:cNvSpPr/>
          <p:nvPr/>
        </p:nvSpPr>
        <p:spPr>
          <a:xfrm>
            <a:off x="2183549" y="2908269"/>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GB"/>
          </a:p>
        </p:txBody>
      </p:sp>
      <p:sp>
        <p:nvSpPr>
          <p:cNvPr id="4" name="Title 3">
            <a:extLst>
              <a:ext uri="{FF2B5EF4-FFF2-40B4-BE49-F238E27FC236}">
                <a16:creationId xmlns:a16="http://schemas.microsoft.com/office/drawing/2014/main" id="{4FF3FF16-913E-09EF-6181-3BE29349223F}"/>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Video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8F6E9"/>
        </a:solidFill>
        <a:effectLst/>
      </p:bgPr>
    </p:bg>
    <p:spTree>
      <p:nvGrpSpPr>
        <p:cNvPr id="1" name=""/>
        <p:cNvGrpSpPr/>
        <p:nvPr/>
      </p:nvGrpSpPr>
      <p:grpSpPr>
        <a:xfrm>
          <a:off x="0" y="0"/>
          <a:ext cx="0" cy="0"/>
          <a:chOff x="0" y="0"/>
          <a:chExt cx="0" cy="0"/>
        </a:xfrm>
      </p:grpSpPr>
      <p:sp>
        <p:nvSpPr>
          <p:cNvPr id="3" name="TextBox 3"/>
          <p:cNvSpPr txBox="1"/>
          <p:nvPr/>
        </p:nvSpPr>
        <p:spPr>
          <a:xfrm>
            <a:off x="14439371" y="787260"/>
            <a:ext cx="3267499" cy="1087739"/>
          </a:xfrm>
          <a:prstGeom prst="rect">
            <a:avLst/>
          </a:prstGeom>
        </p:spPr>
        <p:txBody>
          <a:bodyPr lIns="0" tIns="0" rIns="0" bIns="0" rtlCol="0" anchor="t">
            <a:spAutoFit/>
          </a:bodyPr>
          <a:lstStyle/>
          <a:p>
            <a:pPr algn="ctr">
              <a:lnSpc>
                <a:spcPts val="8820"/>
              </a:lnSpc>
              <a:spcBef>
                <a:spcPct val="0"/>
              </a:spcBef>
            </a:pPr>
            <a:r>
              <a:rPr lang="en-US" sz="6300" spc="-604">
                <a:solidFill>
                  <a:srgbClr val="100F0D"/>
                </a:solidFill>
                <a:latin typeface="Public Sans Bold"/>
              </a:rPr>
              <a:t>Activity</a:t>
            </a:r>
          </a:p>
        </p:txBody>
      </p:sp>
      <p:sp>
        <p:nvSpPr>
          <p:cNvPr id="4" name="Freeform 4" descr="Activity indicated by circle of hands"/>
          <p:cNvSpPr/>
          <p:nvPr/>
        </p:nvSpPr>
        <p:spPr>
          <a:xfrm>
            <a:off x="12430459" y="694291"/>
            <a:ext cx="1800636" cy="1692598"/>
          </a:xfrm>
          <a:custGeom>
            <a:avLst/>
            <a:gdLst/>
            <a:ahLst/>
            <a:cxnLst/>
            <a:rect l="l" t="t" r="r" b="b"/>
            <a:pathLst>
              <a:path w="1800636" h="1692598">
                <a:moveTo>
                  <a:pt x="0" y="0"/>
                </a:moveTo>
                <a:lnTo>
                  <a:pt x="1800637" y="0"/>
                </a:lnTo>
                <a:lnTo>
                  <a:pt x="1800637" y="1692598"/>
                </a:lnTo>
                <a:lnTo>
                  <a:pt x="0" y="1692598"/>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2" name="TextBox 2"/>
          <p:cNvSpPr txBox="1"/>
          <p:nvPr/>
        </p:nvSpPr>
        <p:spPr>
          <a:xfrm>
            <a:off x="980899" y="3814115"/>
            <a:ext cx="16326201" cy="3425529"/>
          </a:xfrm>
          <a:prstGeom prst="rect">
            <a:avLst/>
          </a:prstGeom>
        </p:spPr>
        <p:txBody>
          <a:bodyPr lIns="0" tIns="0" rIns="0" bIns="0" rtlCol="0" anchor="t">
            <a:spAutoFit/>
          </a:bodyPr>
          <a:lstStyle/>
          <a:p>
            <a:pPr algn="ctr">
              <a:lnSpc>
                <a:spcPts val="9099"/>
              </a:lnSpc>
            </a:pPr>
            <a:r>
              <a:rPr lang="en-US" sz="6499" spc="-623">
                <a:solidFill>
                  <a:srgbClr val="000000"/>
                </a:solidFill>
                <a:latin typeface="Public Sans Bold"/>
              </a:rPr>
              <a:t>Quick recap</a:t>
            </a:r>
          </a:p>
          <a:p>
            <a:pPr algn="ctr">
              <a:lnSpc>
                <a:spcPts val="9099"/>
              </a:lnSpc>
            </a:pPr>
            <a:endParaRPr lang="en-US" sz="6499" spc="-623">
              <a:solidFill>
                <a:srgbClr val="000000"/>
              </a:solidFill>
              <a:latin typeface="Public Sans Bold"/>
            </a:endParaRPr>
          </a:p>
          <a:p>
            <a:pPr algn="l">
              <a:lnSpc>
                <a:spcPts val="9099"/>
              </a:lnSpc>
              <a:spcBef>
                <a:spcPct val="0"/>
              </a:spcBef>
            </a:pPr>
            <a:r>
              <a:rPr lang="en-US" sz="6499" spc="-623">
                <a:solidFill>
                  <a:srgbClr val="000000"/>
                </a:solidFill>
                <a:latin typeface="Public Sans"/>
              </a:rPr>
              <a:t>Share with someone what you heard in one sentence</a:t>
            </a:r>
          </a:p>
        </p:txBody>
      </p:sp>
      <p:sp>
        <p:nvSpPr>
          <p:cNvPr id="5" name="Title 4">
            <a:extLst>
              <a:ext uri="{FF2B5EF4-FFF2-40B4-BE49-F238E27FC236}">
                <a16:creationId xmlns:a16="http://schemas.microsoft.com/office/drawing/2014/main" id="{56B4A723-D0F2-5F41-BF93-ABA66B7ED122}"/>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Recap Activity 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5" name="TextBox 5"/>
          <p:cNvSpPr txBox="1"/>
          <p:nvPr/>
        </p:nvSpPr>
        <p:spPr>
          <a:xfrm>
            <a:off x="623313" y="3395663"/>
            <a:ext cx="7527889" cy="3714749"/>
          </a:xfrm>
          <a:prstGeom prst="rect">
            <a:avLst/>
          </a:prstGeom>
        </p:spPr>
        <p:txBody>
          <a:bodyPr lIns="0" tIns="0" rIns="0" bIns="0" rtlCol="0" anchor="t">
            <a:spAutoFit/>
          </a:bodyPr>
          <a:lstStyle/>
          <a:p>
            <a:pPr marL="0" lvl="0" indent="0" algn="l">
              <a:lnSpc>
                <a:spcPts val="9599"/>
              </a:lnSpc>
            </a:pPr>
            <a:r>
              <a:rPr lang="en-US" sz="9999" spc="-959" dirty="0">
                <a:solidFill>
                  <a:srgbClr val="00ABB5"/>
                </a:solidFill>
                <a:latin typeface="Public Sans"/>
              </a:rPr>
              <a:t>National model of professional learning</a:t>
            </a:r>
          </a:p>
        </p:txBody>
      </p:sp>
      <p:sp>
        <p:nvSpPr>
          <p:cNvPr id="2" name="Freeform 2" descr="Diagram of the national model of professional learning. Interactive version can be found https://education.gov.scot/professional-learning/national-approach-to-professional-learning/the-national-model-of-professional-learning/"/>
          <p:cNvSpPr/>
          <p:nvPr/>
        </p:nvSpPr>
        <p:spPr>
          <a:xfrm>
            <a:off x="8478657" y="1099611"/>
            <a:ext cx="10048433" cy="8848161"/>
          </a:xfrm>
          <a:custGeom>
            <a:avLst/>
            <a:gdLst/>
            <a:ahLst/>
            <a:cxnLst/>
            <a:rect l="l" t="t" r="r" b="b"/>
            <a:pathLst>
              <a:path w="10048433" h="8848161">
                <a:moveTo>
                  <a:pt x="0" y="0"/>
                </a:moveTo>
                <a:lnTo>
                  <a:pt x="10048434" y="0"/>
                </a:lnTo>
                <a:lnTo>
                  <a:pt x="10048434" y="8848161"/>
                </a:lnTo>
                <a:lnTo>
                  <a:pt x="0" y="8848161"/>
                </a:lnTo>
                <a:lnTo>
                  <a:pt x="0" y="0"/>
                </a:lnTo>
                <a:close/>
              </a:path>
            </a:pathLst>
          </a:custGeom>
          <a:blipFill>
            <a:blip r:embed="rId3"/>
            <a:stretch>
              <a:fillRect/>
            </a:stretch>
          </a:blipFill>
        </p:spPr>
        <p:txBody>
          <a:bodyPr/>
          <a:lstStyle/>
          <a:p>
            <a:endParaRPr lang="en-GB"/>
          </a:p>
        </p:txBody>
      </p:sp>
      <p:sp>
        <p:nvSpPr>
          <p:cNvPr id="4" name="Freeform 4" descr="Learn more buttn above a QR Code leading to https://education.gov.scot/professional-learning/national-approach-to-professional-learning/the-national-model-of-professional-learning/"/>
          <p:cNvSpPr/>
          <p:nvPr/>
        </p:nvSpPr>
        <p:spPr>
          <a:xfrm>
            <a:off x="623313" y="7560003"/>
            <a:ext cx="1932153" cy="420243"/>
          </a:xfrm>
          <a:custGeom>
            <a:avLst/>
            <a:gdLst/>
            <a:ahLst/>
            <a:cxnLst/>
            <a:rect l="l" t="t" r="r" b="b"/>
            <a:pathLst>
              <a:path w="1932153" h="420243">
                <a:moveTo>
                  <a:pt x="0" y="0"/>
                </a:moveTo>
                <a:lnTo>
                  <a:pt x="1932153" y="0"/>
                </a:lnTo>
                <a:lnTo>
                  <a:pt x="1932153" y="420243"/>
                </a:lnTo>
                <a:lnTo>
                  <a:pt x="0" y="420243"/>
                </a:lnTo>
                <a:lnTo>
                  <a:pt x="0" y="0"/>
                </a:lnTo>
                <a:close/>
              </a:path>
            </a:pathLst>
          </a:custGeom>
          <a: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p:spPr>
        <p:txBody>
          <a:bodyPr/>
          <a:lstStyle/>
          <a:p>
            <a:endParaRPr lang="en-GB"/>
          </a:p>
        </p:txBody>
      </p:sp>
      <p:pic>
        <p:nvPicPr>
          <p:cNvPr id="6" name="Picture 5" descr="A qr code on a white background leading to: https://education.gov.scot/professional-learning/national-approach-to-professional-learning/the-national-model-of-professional-learning/&#10;">
            <a:extLst>
              <a:ext uri="{FF2B5EF4-FFF2-40B4-BE49-F238E27FC236}">
                <a16:creationId xmlns:a16="http://schemas.microsoft.com/office/drawing/2014/main" id="{0941A138-0902-C7B0-7578-F65C042485A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33593" y="8185479"/>
            <a:ext cx="1838325" cy="1895475"/>
          </a:xfrm>
          <a:prstGeom prst="rect">
            <a:avLst/>
          </a:prstGeom>
        </p:spPr>
      </p:pic>
      <p:sp>
        <p:nvSpPr>
          <p:cNvPr id="3" name="Title 2">
            <a:extLst>
              <a:ext uri="{FF2B5EF4-FFF2-40B4-BE49-F238E27FC236}">
                <a16:creationId xmlns:a16="http://schemas.microsoft.com/office/drawing/2014/main" id="{E7385016-AC74-90FC-AFD5-FC4DD887E13D}"/>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National model of professional learning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TextBox 5"/>
          <p:cNvSpPr txBox="1"/>
          <p:nvPr/>
        </p:nvSpPr>
        <p:spPr>
          <a:xfrm>
            <a:off x="639041" y="4000500"/>
            <a:ext cx="8151344" cy="1295399"/>
          </a:xfrm>
          <a:prstGeom prst="rect">
            <a:avLst/>
          </a:prstGeom>
        </p:spPr>
        <p:txBody>
          <a:bodyPr lIns="0" tIns="0" rIns="0" bIns="0" rtlCol="0" anchor="t">
            <a:spAutoFit/>
          </a:bodyPr>
          <a:lstStyle/>
          <a:p>
            <a:pPr marL="0" lvl="0" indent="0" algn="l">
              <a:lnSpc>
                <a:spcPts val="9599"/>
              </a:lnSpc>
            </a:pPr>
            <a:r>
              <a:rPr lang="en-US" sz="9999" spc="-959">
                <a:solidFill>
                  <a:srgbClr val="FBF6F1"/>
                </a:solidFill>
                <a:latin typeface="Public Sans"/>
              </a:rPr>
              <a:t>Coaching Skills</a:t>
            </a:r>
          </a:p>
        </p:txBody>
      </p:sp>
      <p:sp>
        <p:nvSpPr>
          <p:cNvPr id="6" name="TextBox 6"/>
          <p:cNvSpPr txBox="1"/>
          <p:nvPr/>
        </p:nvSpPr>
        <p:spPr>
          <a:xfrm>
            <a:off x="10158461" y="3425824"/>
            <a:ext cx="6994594" cy="3489127"/>
          </a:xfrm>
          <a:prstGeom prst="rect">
            <a:avLst/>
          </a:prstGeom>
        </p:spPr>
        <p:txBody>
          <a:bodyPr lIns="0" tIns="0" rIns="0" bIns="0" rtlCol="0" anchor="t">
            <a:spAutoFit/>
          </a:bodyPr>
          <a:lstStyle/>
          <a:p>
            <a:pPr algn="ctr">
              <a:lnSpc>
                <a:spcPts val="13999"/>
              </a:lnSpc>
            </a:pPr>
            <a:r>
              <a:rPr lang="en-US" sz="9999" spc="-959" dirty="0">
                <a:solidFill>
                  <a:srgbClr val="000000"/>
                </a:solidFill>
                <a:latin typeface="Public Sans"/>
              </a:rPr>
              <a:t>Part 4.</a:t>
            </a:r>
          </a:p>
          <a:p>
            <a:pPr algn="ctr">
              <a:lnSpc>
                <a:spcPts val="13999"/>
              </a:lnSpc>
              <a:spcBef>
                <a:spcPct val="0"/>
              </a:spcBef>
            </a:pPr>
            <a:r>
              <a:rPr lang="en-US" sz="9999" spc="-959" dirty="0">
                <a:solidFill>
                  <a:srgbClr val="000000"/>
                </a:solidFill>
                <a:latin typeface="Public Sans"/>
              </a:rPr>
              <a:t>Trying it out </a:t>
            </a:r>
          </a:p>
        </p:txBody>
      </p:sp>
      <p:sp>
        <p:nvSpPr>
          <p:cNvPr id="8" name="Title 7">
            <a:extLst>
              <a:ext uri="{FF2B5EF4-FFF2-40B4-BE49-F238E27FC236}">
                <a16:creationId xmlns:a16="http://schemas.microsoft.com/office/drawing/2014/main" id="{8450F27D-DD8A-2828-A4B1-7E95DB572F1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4.</a:t>
            </a:r>
            <a:br>
              <a:rPr lang="en-GB" dirty="0"/>
            </a:br>
            <a:r>
              <a:rPr lang="en-GB" dirty="0"/>
              <a:t>Trying it out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3" name="TextBox 3"/>
          <p:cNvSpPr txBox="1"/>
          <p:nvPr/>
        </p:nvSpPr>
        <p:spPr>
          <a:xfrm>
            <a:off x="1028700" y="733888"/>
            <a:ext cx="12305440" cy="8712818"/>
          </a:xfrm>
          <a:prstGeom prst="rect">
            <a:avLst/>
          </a:prstGeom>
        </p:spPr>
        <p:txBody>
          <a:bodyPr lIns="0" tIns="0" rIns="0" bIns="0" rtlCol="0" anchor="t">
            <a:spAutoFit/>
          </a:bodyPr>
          <a:lstStyle/>
          <a:p>
            <a:pPr algn="l">
              <a:lnSpc>
                <a:spcPts val="6720"/>
              </a:lnSpc>
            </a:pPr>
            <a:r>
              <a:rPr lang="en-US" sz="4800" spc="-460">
                <a:solidFill>
                  <a:srgbClr val="000000"/>
                </a:solidFill>
                <a:latin typeface="Public Sans Bold"/>
              </a:rPr>
              <a:t>Trying it out</a:t>
            </a:r>
          </a:p>
          <a:p>
            <a:pPr algn="ctr">
              <a:lnSpc>
                <a:spcPts val="6720"/>
              </a:lnSpc>
            </a:pPr>
            <a:endParaRPr lang="en-US" sz="4800" spc="-460">
              <a:solidFill>
                <a:srgbClr val="000000"/>
              </a:solidFill>
              <a:latin typeface="Public Sans Bold"/>
            </a:endParaRPr>
          </a:p>
          <a:p>
            <a:pPr algn="l">
              <a:lnSpc>
                <a:spcPts val="6160"/>
              </a:lnSpc>
            </a:pPr>
            <a:r>
              <a:rPr lang="en-US" sz="4400" spc="-422">
                <a:solidFill>
                  <a:srgbClr val="000000"/>
                </a:solidFill>
                <a:latin typeface="Public Sans"/>
              </a:rPr>
              <a:t>Based on what you’ve learned over the session, partner up and</a:t>
            </a:r>
          </a:p>
          <a:p>
            <a:pPr marL="950106" lvl="1" indent="-475053" algn="l">
              <a:lnSpc>
                <a:spcPts val="6160"/>
              </a:lnSpc>
              <a:buFont typeface="Arial"/>
              <a:buChar char="•"/>
            </a:pPr>
            <a:r>
              <a:rPr lang="en-US" sz="4400" spc="-422">
                <a:solidFill>
                  <a:srgbClr val="000000"/>
                </a:solidFill>
                <a:latin typeface="Public Sans"/>
              </a:rPr>
              <a:t>contract for a very short coaching approach conversation</a:t>
            </a:r>
          </a:p>
          <a:p>
            <a:pPr marL="950106" lvl="1" indent="-475053" algn="l">
              <a:lnSpc>
                <a:spcPts val="6160"/>
              </a:lnSpc>
              <a:buFont typeface="Arial"/>
              <a:buChar char="•"/>
            </a:pPr>
            <a:r>
              <a:rPr lang="en-US" sz="4400" spc="-422">
                <a:solidFill>
                  <a:srgbClr val="000000"/>
                </a:solidFill>
                <a:latin typeface="Public Sans"/>
              </a:rPr>
              <a:t>test out listening</a:t>
            </a:r>
          </a:p>
          <a:p>
            <a:pPr marL="950106" lvl="1" indent="-475053" algn="l">
              <a:lnSpc>
                <a:spcPts val="6160"/>
              </a:lnSpc>
              <a:buFont typeface="Arial"/>
              <a:buChar char="•"/>
            </a:pPr>
            <a:r>
              <a:rPr lang="en-US" sz="4400" spc="-422">
                <a:solidFill>
                  <a:srgbClr val="000000"/>
                </a:solidFill>
                <a:latin typeface="Public Sans"/>
              </a:rPr>
              <a:t>try a few questions</a:t>
            </a:r>
          </a:p>
          <a:p>
            <a:pPr algn="l">
              <a:lnSpc>
                <a:spcPts val="6160"/>
              </a:lnSpc>
            </a:pPr>
            <a:endParaRPr lang="en-US" sz="4400" spc="-422">
              <a:solidFill>
                <a:srgbClr val="000000"/>
              </a:solidFill>
              <a:latin typeface="Public Sans"/>
            </a:endParaRPr>
          </a:p>
          <a:p>
            <a:pPr algn="l">
              <a:lnSpc>
                <a:spcPts val="6160"/>
              </a:lnSpc>
              <a:spcBef>
                <a:spcPct val="0"/>
              </a:spcBef>
            </a:pPr>
            <a:r>
              <a:rPr lang="en-US" sz="4400" spc="-422">
                <a:solidFill>
                  <a:srgbClr val="000000"/>
                </a:solidFill>
                <a:latin typeface="Public Sans"/>
              </a:rPr>
              <a:t>Any topic - professional or personal. What problem are you trying to solve? Or what are you curious about ?</a:t>
            </a:r>
          </a:p>
        </p:txBody>
      </p:sp>
      <p:sp>
        <p:nvSpPr>
          <p:cNvPr id="2" name="Freeform 2" descr="Practice makes progress"/>
          <p:cNvSpPr/>
          <p:nvPr/>
        </p:nvSpPr>
        <p:spPr>
          <a:xfrm>
            <a:off x="14182941" y="393232"/>
            <a:ext cx="3073239" cy="1897725"/>
          </a:xfrm>
          <a:custGeom>
            <a:avLst/>
            <a:gdLst/>
            <a:ahLst/>
            <a:cxnLst/>
            <a:rect l="l" t="t" r="r" b="b"/>
            <a:pathLst>
              <a:path w="3073239" h="1897725">
                <a:moveTo>
                  <a:pt x="0" y="0"/>
                </a:moveTo>
                <a:lnTo>
                  <a:pt x="3073239" y="0"/>
                </a:lnTo>
                <a:lnTo>
                  <a:pt x="3073239" y="1897725"/>
                </a:lnTo>
                <a:lnTo>
                  <a:pt x="0" y="1897725"/>
                </a:lnTo>
                <a:lnTo>
                  <a:pt x="0" y="0"/>
                </a:lnTo>
                <a:close/>
              </a:path>
            </a:pathLst>
          </a:custGeom>
          <a: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p:spPr>
        <p:txBody>
          <a:bodyPr/>
          <a:lstStyle/>
          <a:p>
            <a:endParaRPr lang="en-GB"/>
          </a:p>
        </p:txBody>
      </p:sp>
      <p:sp>
        <p:nvSpPr>
          <p:cNvPr id="4" name="Freeform 4" descr="Five minute timer"/>
          <p:cNvSpPr/>
          <p:nvPr/>
        </p:nvSpPr>
        <p:spPr>
          <a:xfrm>
            <a:off x="13662160" y="30861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p:spPr>
        <p:txBody>
          <a:bodyPr/>
          <a:lstStyle/>
          <a:p>
            <a:endParaRPr lang="en-GB"/>
          </a:p>
        </p:txBody>
      </p:sp>
      <p:sp>
        <p:nvSpPr>
          <p:cNvPr id="5" name="Title 4">
            <a:extLst>
              <a:ext uri="{FF2B5EF4-FFF2-40B4-BE49-F238E27FC236}">
                <a16:creationId xmlns:a16="http://schemas.microsoft.com/office/drawing/2014/main" id="{E13E4822-ECF0-5EBB-48B5-5AD75F5A8F7E}"/>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Trying it out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1678336" y="3420744"/>
            <a:ext cx="4377447" cy="4114800"/>
          </a:xfrm>
          <a:custGeom>
            <a:avLst/>
            <a:gdLst/>
            <a:ahLst/>
            <a:cxnLst/>
            <a:rect l="l" t="t" r="r" b="b"/>
            <a:pathLst>
              <a:path w="4377447" h="4114800">
                <a:moveTo>
                  <a:pt x="0" y="0"/>
                </a:moveTo>
                <a:lnTo>
                  <a:pt x="4377447" y="0"/>
                </a:lnTo>
                <a:lnTo>
                  <a:pt x="4377447"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3" name="TextBox 3"/>
          <p:cNvSpPr txBox="1"/>
          <p:nvPr/>
        </p:nvSpPr>
        <p:spPr>
          <a:xfrm>
            <a:off x="1028700" y="2546279"/>
            <a:ext cx="9044215" cy="5730380"/>
          </a:xfrm>
          <a:prstGeom prst="rect">
            <a:avLst/>
          </a:prstGeom>
        </p:spPr>
        <p:txBody>
          <a:bodyPr lIns="0" tIns="0" rIns="0" bIns="0" rtlCol="0" anchor="t">
            <a:spAutoFit/>
          </a:bodyPr>
          <a:lstStyle/>
          <a:p>
            <a:pPr algn="ctr">
              <a:lnSpc>
                <a:spcPts val="9099"/>
              </a:lnSpc>
            </a:pPr>
            <a:r>
              <a:rPr lang="en-US" sz="6499" spc="-623">
                <a:solidFill>
                  <a:srgbClr val="FBF6F1"/>
                </a:solidFill>
                <a:latin typeface="Public Sans Bold"/>
              </a:rPr>
              <a:t>Quick recap</a:t>
            </a:r>
          </a:p>
          <a:p>
            <a:pPr algn="ctr">
              <a:lnSpc>
                <a:spcPts val="9099"/>
              </a:lnSpc>
            </a:pPr>
            <a:endParaRPr lang="en-US" sz="6499" spc="-623">
              <a:solidFill>
                <a:srgbClr val="FBF6F1"/>
              </a:solidFill>
              <a:latin typeface="Public Sans Bold"/>
            </a:endParaRPr>
          </a:p>
          <a:p>
            <a:pPr algn="ctr">
              <a:lnSpc>
                <a:spcPts val="9099"/>
              </a:lnSpc>
            </a:pPr>
            <a:r>
              <a:rPr lang="en-US" sz="6499" spc="-623">
                <a:solidFill>
                  <a:srgbClr val="FBF6F1"/>
                </a:solidFill>
                <a:latin typeface="Public Sans"/>
              </a:rPr>
              <a:t>How did the trying out go?</a:t>
            </a:r>
          </a:p>
          <a:p>
            <a:pPr algn="ctr">
              <a:lnSpc>
                <a:spcPts val="9099"/>
              </a:lnSpc>
            </a:pPr>
            <a:endParaRPr lang="en-US" sz="6499" spc="-623">
              <a:solidFill>
                <a:srgbClr val="FBF6F1"/>
              </a:solidFill>
              <a:latin typeface="Public Sans"/>
            </a:endParaRPr>
          </a:p>
          <a:p>
            <a:pPr algn="ctr">
              <a:lnSpc>
                <a:spcPts val="9099"/>
              </a:lnSpc>
              <a:spcBef>
                <a:spcPct val="0"/>
              </a:spcBef>
            </a:pPr>
            <a:endParaRPr lang="en-US" sz="6499" spc="-623">
              <a:solidFill>
                <a:srgbClr val="FBF6F1"/>
              </a:solidFill>
              <a:latin typeface="Public Sans"/>
            </a:endParaRPr>
          </a:p>
        </p:txBody>
      </p:sp>
      <p:sp>
        <p:nvSpPr>
          <p:cNvPr id="4" name="Title 3">
            <a:extLst>
              <a:ext uri="{FF2B5EF4-FFF2-40B4-BE49-F238E27FC236}">
                <a16:creationId xmlns:a16="http://schemas.microsoft.com/office/drawing/2014/main" id="{16AB29DD-1734-3E25-024E-05D757025DDB}"/>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Quick Recap</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31406" y="302221"/>
            <a:ext cx="17625189" cy="9682557"/>
            <a:chOff x="0" y="0"/>
            <a:chExt cx="4642025" cy="2550139"/>
          </a:xfrm>
        </p:grpSpPr>
        <p:sp>
          <p:nvSpPr>
            <p:cNvPr id="3" name="Freeform 3"/>
            <p:cNvSpPr/>
            <p:nvPr/>
          </p:nvSpPr>
          <p:spPr>
            <a:xfrm>
              <a:off x="0" y="0"/>
              <a:ext cx="4642025" cy="2550139"/>
            </a:xfrm>
            <a:custGeom>
              <a:avLst/>
              <a:gdLst/>
              <a:ahLst/>
              <a:cxnLst/>
              <a:rect l="l" t="t" r="r" b="b"/>
              <a:pathLst>
                <a:path w="4642025" h="2550139">
                  <a:moveTo>
                    <a:pt x="0" y="0"/>
                  </a:moveTo>
                  <a:lnTo>
                    <a:pt x="4642025" y="0"/>
                  </a:lnTo>
                  <a:lnTo>
                    <a:pt x="4642025"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4642025" cy="2578714"/>
            </a:xfrm>
            <a:prstGeom prst="rect">
              <a:avLst/>
            </a:prstGeom>
          </p:spPr>
          <p:txBody>
            <a:bodyPr lIns="50800" tIns="50800" rIns="50800" bIns="50800" rtlCol="0" anchor="ctr"/>
            <a:lstStyle/>
            <a:p>
              <a:pPr algn="ctr">
                <a:lnSpc>
                  <a:spcPts val="1960"/>
                </a:lnSpc>
              </a:pPr>
              <a:endParaRPr/>
            </a:p>
          </p:txBody>
        </p:sp>
      </p:grpSp>
      <p:sp>
        <p:nvSpPr>
          <p:cNvPr id="5" name="TextBox 5"/>
          <p:cNvSpPr txBox="1"/>
          <p:nvPr/>
        </p:nvSpPr>
        <p:spPr>
          <a:xfrm>
            <a:off x="1028700" y="926004"/>
            <a:ext cx="11091012" cy="1097279"/>
          </a:xfrm>
          <a:prstGeom prst="rect">
            <a:avLst/>
          </a:prstGeom>
        </p:spPr>
        <p:txBody>
          <a:bodyPr lIns="0" tIns="0" rIns="0" bIns="0" rtlCol="0" anchor="t">
            <a:spAutoFit/>
          </a:bodyPr>
          <a:lstStyle/>
          <a:p>
            <a:pPr marL="0" lvl="0" indent="0" algn="l">
              <a:lnSpc>
                <a:spcPts val="8159"/>
              </a:lnSpc>
            </a:pPr>
            <a:r>
              <a:rPr lang="en-US" sz="8499" spc="-815">
                <a:solidFill>
                  <a:srgbClr val="00ABB5"/>
                </a:solidFill>
                <a:latin typeface="Public Sans"/>
              </a:rPr>
              <a:t>Aims Review</a:t>
            </a:r>
          </a:p>
        </p:txBody>
      </p:sp>
      <p:sp>
        <p:nvSpPr>
          <p:cNvPr id="6" name="TextBox 6"/>
          <p:cNvSpPr txBox="1"/>
          <p:nvPr/>
        </p:nvSpPr>
        <p:spPr>
          <a:xfrm>
            <a:off x="0" y="2303787"/>
            <a:ext cx="16342157" cy="6954513"/>
          </a:xfrm>
          <a:prstGeom prst="rect">
            <a:avLst/>
          </a:prstGeom>
        </p:spPr>
        <p:txBody>
          <a:bodyPr lIns="0" tIns="0" rIns="0" bIns="0" rtlCol="0" anchor="t">
            <a:spAutoFit/>
          </a:bodyPr>
          <a:lstStyle/>
          <a:p>
            <a:pPr marL="1122680" lvl="1" indent="-561340">
              <a:lnSpc>
                <a:spcPts val="7280"/>
              </a:lnSpc>
              <a:buFont typeface="Arial"/>
              <a:buChar char="•"/>
            </a:pPr>
            <a:r>
              <a:rPr lang="en-US" sz="5200" spc="-499">
                <a:solidFill>
                  <a:srgbClr val="00ABB5"/>
                </a:solidFill>
                <a:latin typeface="Public Sans Bold"/>
              </a:rPr>
              <a:t>Build an understanding of the importance of contracting as the first step to establishing  coaching relationships </a:t>
            </a:r>
            <a:endParaRPr lang="en-US"/>
          </a:p>
          <a:p>
            <a:pPr marL="215265" lvl="1" indent="-107950" algn="l">
              <a:lnSpc>
                <a:spcPts val="1399"/>
              </a:lnSpc>
              <a:buFont typeface="Arial"/>
              <a:buChar char="•"/>
            </a:pPr>
            <a:endParaRPr lang="en-US" sz="5200" spc="-499">
              <a:solidFill>
                <a:srgbClr val="00ABB5"/>
              </a:solidFill>
              <a:latin typeface="Public Sans Bold"/>
            </a:endParaRPr>
          </a:p>
          <a:p>
            <a:pPr marL="1122680" lvl="1" indent="-561340">
              <a:lnSpc>
                <a:spcPts val="7280"/>
              </a:lnSpc>
              <a:buFont typeface="Arial"/>
              <a:buChar char="•"/>
            </a:pPr>
            <a:r>
              <a:rPr lang="en-US" sz="5200" spc="-499">
                <a:solidFill>
                  <a:srgbClr val="00ABB5"/>
                </a:solidFill>
                <a:latin typeface="Public Sans Bold"/>
              </a:rPr>
              <a:t>Build an understanding of the importance of listening in  coaching relationships </a:t>
            </a:r>
          </a:p>
          <a:p>
            <a:pPr marL="215265" lvl="1" indent="-107950" algn="l">
              <a:lnSpc>
                <a:spcPts val="1399"/>
              </a:lnSpc>
              <a:buFont typeface="Arial"/>
              <a:buChar char="•"/>
            </a:pPr>
            <a:endParaRPr lang="en-US" sz="5200" spc="-499">
              <a:solidFill>
                <a:srgbClr val="00ABB5"/>
              </a:solidFill>
              <a:latin typeface="Public Sans Bold"/>
            </a:endParaRPr>
          </a:p>
          <a:p>
            <a:pPr marL="1122680" lvl="1" indent="-561340">
              <a:lnSpc>
                <a:spcPts val="7280"/>
              </a:lnSpc>
              <a:buFont typeface="Arial"/>
              <a:buChar char="•"/>
            </a:pPr>
            <a:r>
              <a:rPr lang="en-US" sz="5200" spc="-499">
                <a:solidFill>
                  <a:srgbClr val="00ABB5"/>
                </a:solidFill>
                <a:latin typeface="Public Sans Bold"/>
              </a:rPr>
              <a:t>Build an understanding of the power of questioning  </a:t>
            </a:r>
          </a:p>
          <a:p>
            <a:pPr marL="215265" lvl="1" indent="-107950" algn="l">
              <a:lnSpc>
                <a:spcPts val="1399"/>
              </a:lnSpc>
              <a:buFont typeface="Arial"/>
              <a:buChar char="•"/>
            </a:pPr>
            <a:endParaRPr lang="en-US" sz="5200" spc="-499">
              <a:solidFill>
                <a:srgbClr val="00ABB5"/>
              </a:solidFill>
              <a:latin typeface="Public Sans Bold"/>
            </a:endParaRPr>
          </a:p>
          <a:p>
            <a:pPr marL="1122680" lvl="1" indent="-561340">
              <a:lnSpc>
                <a:spcPts val="7280"/>
              </a:lnSpc>
              <a:buFont typeface="Arial"/>
              <a:buChar char="•"/>
            </a:pPr>
            <a:r>
              <a:rPr lang="en-US" sz="5200" spc="-499">
                <a:solidFill>
                  <a:srgbClr val="00ABB5"/>
                </a:solidFill>
                <a:latin typeface="Public Sans Bold"/>
              </a:rPr>
              <a:t>Explore practical ways to build coaching relationships through contracting, questioning and listening.  </a:t>
            </a:r>
          </a:p>
        </p:txBody>
      </p:sp>
      <p:sp>
        <p:nvSpPr>
          <p:cNvPr id="7" name="Title 6">
            <a:extLst>
              <a:ext uri="{FF2B5EF4-FFF2-40B4-BE49-F238E27FC236}">
                <a16:creationId xmlns:a16="http://schemas.microsoft.com/office/drawing/2014/main" id="{F40AA933-B063-C34D-8149-E629811A7E9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Aims Review</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331406" y="211415"/>
            <a:ext cx="17625189" cy="9682557"/>
            <a:chOff x="0" y="0"/>
            <a:chExt cx="4642025" cy="2550139"/>
          </a:xfrm>
        </p:grpSpPr>
        <p:sp>
          <p:nvSpPr>
            <p:cNvPr id="3" name="Freeform 3"/>
            <p:cNvSpPr/>
            <p:nvPr/>
          </p:nvSpPr>
          <p:spPr>
            <a:xfrm>
              <a:off x="0" y="0"/>
              <a:ext cx="4642025" cy="2550139"/>
            </a:xfrm>
            <a:custGeom>
              <a:avLst/>
              <a:gdLst/>
              <a:ahLst/>
              <a:cxnLst/>
              <a:rect l="l" t="t" r="r" b="b"/>
              <a:pathLst>
                <a:path w="4642025" h="2550139">
                  <a:moveTo>
                    <a:pt x="0" y="0"/>
                  </a:moveTo>
                  <a:lnTo>
                    <a:pt x="4642025" y="0"/>
                  </a:lnTo>
                  <a:lnTo>
                    <a:pt x="4642025"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4642025" cy="2578714"/>
            </a:xfrm>
            <a:prstGeom prst="rect">
              <a:avLst/>
            </a:prstGeom>
          </p:spPr>
          <p:txBody>
            <a:bodyPr lIns="50800" tIns="50800" rIns="50800" bIns="50800" rtlCol="0" anchor="ctr"/>
            <a:lstStyle/>
            <a:p>
              <a:pPr algn="ctr">
                <a:lnSpc>
                  <a:spcPts val="1960"/>
                </a:lnSpc>
              </a:pPr>
              <a:endParaRPr/>
            </a:p>
          </p:txBody>
        </p:sp>
      </p:grpSp>
      <p:sp>
        <p:nvSpPr>
          <p:cNvPr id="7" name="TextBox 7"/>
          <p:cNvSpPr txBox="1"/>
          <p:nvPr/>
        </p:nvSpPr>
        <p:spPr>
          <a:xfrm>
            <a:off x="1028700" y="926004"/>
            <a:ext cx="11091012" cy="1097147"/>
          </a:xfrm>
          <a:prstGeom prst="rect">
            <a:avLst/>
          </a:prstGeom>
        </p:spPr>
        <p:txBody>
          <a:bodyPr lIns="0" tIns="0" rIns="0" bIns="0" rtlCol="0" anchor="t">
            <a:spAutoFit/>
          </a:bodyPr>
          <a:lstStyle/>
          <a:p>
            <a:pPr marL="0" lvl="0" indent="0" algn="l">
              <a:lnSpc>
                <a:spcPts val="8159"/>
              </a:lnSpc>
            </a:pPr>
            <a:r>
              <a:rPr lang="en-US" sz="8499" spc="-815">
                <a:solidFill>
                  <a:srgbClr val="00ABB5"/>
                </a:solidFill>
                <a:latin typeface="Public Sans Bold"/>
              </a:rPr>
              <a:t>Reflection Activity</a:t>
            </a:r>
          </a:p>
        </p:txBody>
      </p:sp>
      <p:sp>
        <p:nvSpPr>
          <p:cNvPr id="8" name="TextBox 8"/>
          <p:cNvSpPr txBox="1"/>
          <p:nvPr/>
        </p:nvSpPr>
        <p:spPr>
          <a:xfrm>
            <a:off x="528297" y="2638983"/>
            <a:ext cx="15774943" cy="5226623"/>
          </a:xfrm>
          <a:prstGeom prst="rect">
            <a:avLst/>
          </a:prstGeom>
        </p:spPr>
        <p:txBody>
          <a:bodyPr lIns="0" tIns="0" rIns="0" bIns="0" rtlCol="0" anchor="t">
            <a:spAutoFit/>
          </a:bodyPr>
          <a:lstStyle/>
          <a:p>
            <a:pPr marL="1074628" lvl="1" indent="-537314" algn="l">
              <a:lnSpc>
                <a:spcPts val="6968"/>
              </a:lnSpc>
              <a:buFont typeface="Arial"/>
              <a:buChar char="•"/>
            </a:pPr>
            <a:r>
              <a:rPr lang="en-US" sz="4977" spc="-477">
                <a:solidFill>
                  <a:srgbClr val="00ABB5"/>
                </a:solidFill>
                <a:latin typeface="Public Sans Bold"/>
              </a:rPr>
              <a:t>What future opportunities do we have to build coaching approaches in our setting?</a:t>
            </a:r>
          </a:p>
          <a:p>
            <a:pPr algn="l">
              <a:lnSpc>
                <a:spcPts val="6968"/>
              </a:lnSpc>
            </a:pPr>
            <a:endParaRPr lang="en-US" sz="4977" spc="-477">
              <a:solidFill>
                <a:srgbClr val="00ABB5"/>
              </a:solidFill>
              <a:latin typeface="Public Sans Bold"/>
            </a:endParaRPr>
          </a:p>
          <a:p>
            <a:pPr marL="1074628" lvl="1" indent="-537314" algn="l">
              <a:lnSpc>
                <a:spcPts val="6968"/>
              </a:lnSpc>
              <a:buFont typeface="Arial"/>
              <a:buChar char="•"/>
            </a:pPr>
            <a:r>
              <a:rPr lang="en-US" sz="4977" spc="-477">
                <a:solidFill>
                  <a:srgbClr val="00ABB5"/>
                </a:solidFill>
                <a:latin typeface="Public Sans Bold"/>
              </a:rPr>
              <a:t>What potential impact would more coaching approaches have on our ways of working together?</a:t>
            </a:r>
          </a:p>
          <a:p>
            <a:pPr algn="l">
              <a:lnSpc>
                <a:spcPts val="6968"/>
              </a:lnSpc>
            </a:pPr>
            <a:endParaRPr lang="en-US" sz="4977" spc="-477">
              <a:solidFill>
                <a:srgbClr val="00ABB5"/>
              </a:solidFill>
              <a:latin typeface="Public Sans Bold"/>
            </a:endParaRPr>
          </a:p>
        </p:txBody>
      </p:sp>
      <p:sp>
        <p:nvSpPr>
          <p:cNvPr id="9" name="Freeform 9">
            <a:extLst>
              <a:ext uri="{C183D7F6-B498-43B3-948B-1728B52AA6E4}">
                <adec:decorative xmlns:adec="http://schemas.microsoft.com/office/drawing/2017/decorative" val="1"/>
              </a:ext>
            </a:extLst>
          </p:cNvPr>
          <p:cNvSpPr/>
          <p:nvPr/>
        </p:nvSpPr>
        <p:spPr>
          <a:xfrm>
            <a:off x="13451414" y="6378652"/>
            <a:ext cx="4505180" cy="3546805"/>
          </a:xfrm>
          <a:custGeom>
            <a:avLst/>
            <a:gdLst/>
            <a:ahLst/>
            <a:cxnLst/>
            <a:rect l="l" t="t" r="r" b="b"/>
            <a:pathLst>
              <a:path w="4505180" h="3546805">
                <a:moveTo>
                  <a:pt x="0" y="0"/>
                </a:moveTo>
                <a:lnTo>
                  <a:pt x="4505180" y="0"/>
                </a:lnTo>
                <a:lnTo>
                  <a:pt x="4505180" y="3546805"/>
                </a:lnTo>
                <a:lnTo>
                  <a:pt x="0" y="3546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Title 9">
            <a:extLst>
              <a:ext uri="{FF2B5EF4-FFF2-40B4-BE49-F238E27FC236}">
                <a16:creationId xmlns:a16="http://schemas.microsoft.com/office/drawing/2014/main" id="{A866755F-727C-2DFF-68DA-7CB8F950F4A9}"/>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Reflection Activity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144000"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TextBox 5"/>
          <p:cNvSpPr txBox="1"/>
          <p:nvPr/>
        </p:nvSpPr>
        <p:spPr>
          <a:xfrm>
            <a:off x="1028700" y="3440779"/>
            <a:ext cx="6956263" cy="3738817"/>
          </a:xfrm>
          <a:prstGeom prst="rect">
            <a:avLst/>
          </a:prstGeom>
        </p:spPr>
        <p:txBody>
          <a:bodyPr lIns="0" tIns="0" rIns="0" bIns="0" rtlCol="0" anchor="t">
            <a:spAutoFit/>
          </a:bodyPr>
          <a:lstStyle/>
          <a:p>
            <a:pPr marL="0" lvl="0" indent="0" algn="ctr">
              <a:lnSpc>
                <a:spcPts val="14258"/>
              </a:lnSpc>
            </a:pPr>
            <a:r>
              <a:rPr lang="en-US" sz="14852" spc="-1425">
                <a:solidFill>
                  <a:srgbClr val="FBF6F1"/>
                </a:solidFill>
                <a:latin typeface="Public Sans"/>
              </a:rPr>
              <a:t>Thank you </a:t>
            </a:r>
          </a:p>
        </p:txBody>
      </p:sp>
      <p:sp>
        <p:nvSpPr>
          <p:cNvPr id="6" name="Freeform 6" descr="Diagram of the national model of professional learning - interactive version: https://education.gov.scot/professional-learning/national-approach-to-professional-learning/the-national-model-of-professional-learning/"/>
          <p:cNvSpPr/>
          <p:nvPr/>
        </p:nvSpPr>
        <p:spPr>
          <a:xfrm>
            <a:off x="9383752" y="1461739"/>
            <a:ext cx="8362400" cy="7363522"/>
          </a:xfrm>
          <a:custGeom>
            <a:avLst/>
            <a:gdLst/>
            <a:ahLst/>
            <a:cxnLst/>
            <a:rect l="l" t="t" r="r" b="b"/>
            <a:pathLst>
              <a:path w="8362400" h="7363522">
                <a:moveTo>
                  <a:pt x="0" y="0"/>
                </a:moveTo>
                <a:lnTo>
                  <a:pt x="8362400" y="0"/>
                </a:lnTo>
                <a:lnTo>
                  <a:pt x="8362400" y="7363522"/>
                </a:lnTo>
                <a:lnTo>
                  <a:pt x="0" y="7363522"/>
                </a:lnTo>
                <a:lnTo>
                  <a:pt x="0" y="0"/>
                </a:lnTo>
                <a:close/>
              </a:path>
            </a:pathLst>
          </a:custGeom>
          <a:blipFill>
            <a:blip r:embed="rId4"/>
            <a:stretch>
              <a:fillRect/>
            </a:stretch>
          </a:blipFill>
        </p:spPr>
        <p:txBody>
          <a:bodyPr/>
          <a:lstStyle/>
          <a:p>
            <a:endParaRPr lang="en-GB"/>
          </a:p>
        </p:txBody>
      </p:sp>
      <p:sp>
        <p:nvSpPr>
          <p:cNvPr id="8" name="Title 7">
            <a:extLst>
              <a:ext uri="{FF2B5EF4-FFF2-40B4-BE49-F238E27FC236}">
                <a16:creationId xmlns:a16="http://schemas.microsoft.com/office/drawing/2014/main" id="{2612DD91-D232-66CA-F226-49F2531B83B7}"/>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5" name="TextBox 5"/>
          <p:cNvSpPr txBox="1"/>
          <p:nvPr/>
        </p:nvSpPr>
        <p:spPr>
          <a:xfrm>
            <a:off x="0" y="983505"/>
            <a:ext cx="11427857" cy="1059563"/>
          </a:xfrm>
          <a:prstGeom prst="rect">
            <a:avLst/>
          </a:prstGeom>
        </p:spPr>
        <p:txBody>
          <a:bodyPr lIns="0" tIns="0" rIns="0" bIns="0" rtlCol="0" anchor="t">
            <a:spAutoFit/>
          </a:bodyPr>
          <a:lstStyle/>
          <a:p>
            <a:pPr marL="0" lvl="0" indent="0" algn="ctr">
              <a:lnSpc>
                <a:spcPts val="7872"/>
              </a:lnSpc>
            </a:pPr>
            <a:r>
              <a:rPr lang="en-US" sz="8200" spc="-787" dirty="0">
                <a:solidFill>
                  <a:srgbClr val="F5F6F7"/>
                </a:solidFill>
                <a:latin typeface="Public Sans"/>
              </a:rPr>
              <a:t>Ways of working together</a:t>
            </a:r>
          </a:p>
        </p:txBody>
      </p:sp>
      <p:sp>
        <p:nvSpPr>
          <p:cNvPr id="2" name="TextBox 2"/>
          <p:cNvSpPr txBox="1"/>
          <p:nvPr/>
        </p:nvSpPr>
        <p:spPr>
          <a:xfrm>
            <a:off x="1028700" y="2147842"/>
            <a:ext cx="10399157" cy="6642682"/>
          </a:xfrm>
          <a:prstGeom prst="rect">
            <a:avLst/>
          </a:prstGeom>
        </p:spPr>
        <p:txBody>
          <a:bodyPr lIns="0" tIns="0" rIns="0" bIns="0" rtlCol="0" anchor="t">
            <a:spAutoFit/>
          </a:bodyPr>
          <a:lstStyle/>
          <a:p>
            <a:pPr marL="798980" lvl="1" indent="-399490" algn="l">
              <a:lnSpc>
                <a:spcPts val="6661"/>
              </a:lnSpc>
              <a:buFont typeface="Arial"/>
              <a:buChar char="•"/>
            </a:pPr>
            <a:r>
              <a:rPr lang="en-US" sz="3700" spc="-355" dirty="0">
                <a:solidFill>
                  <a:srgbClr val="F5F6F7"/>
                </a:solidFill>
                <a:latin typeface="Public Sans"/>
              </a:rPr>
              <a:t>We all work together</a:t>
            </a:r>
          </a:p>
          <a:p>
            <a:pPr marL="798980" lvl="1" indent="-399490" algn="l">
              <a:lnSpc>
                <a:spcPts val="6661"/>
              </a:lnSpc>
              <a:buFont typeface="Arial"/>
              <a:buChar char="•"/>
            </a:pPr>
            <a:r>
              <a:rPr lang="en-US" sz="3700" spc="-355" dirty="0">
                <a:solidFill>
                  <a:srgbClr val="F5F6F7"/>
                </a:solidFill>
                <a:latin typeface="Public Sans"/>
              </a:rPr>
              <a:t>We learn from, with and on behalf of each other</a:t>
            </a:r>
          </a:p>
          <a:p>
            <a:pPr marL="798980" lvl="1" indent="-399490" algn="l">
              <a:lnSpc>
                <a:spcPts val="6661"/>
              </a:lnSpc>
              <a:buFont typeface="Arial"/>
              <a:buChar char="•"/>
            </a:pPr>
            <a:r>
              <a:rPr lang="en-US" sz="3700" spc="-355" dirty="0">
                <a:solidFill>
                  <a:srgbClr val="F5F6F7"/>
                </a:solidFill>
                <a:latin typeface="Public Sans"/>
              </a:rPr>
              <a:t>We create a safe space to share ideas and build learning</a:t>
            </a:r>
          </a:p>
          <a:p>
            <a:pPr marL="798980" lvl="1" indent="-399490" algn="l">
              <a:lnSpc>
                <a:spcPts val="6661"/>
              </a:lnSpc>
              <a:buFont typeface="Arial"/>
              <a:buChar char="•"/>
            </a:pPr>
            <a:r>
              <a:rPr lang="en-US" sz="3700" spc="-355" dirty="0">
                <a:solidFill>
                  <a:srgbClr val="F5F6F7"/>
                </a:solidFill>
                <a:latin typeface="Public Sans"/>
              </a:rPr>
              <a:t>We agree that everyone is an equal and valued participant</a:t>
            </a:r>
          </a:p>
          <a:p>
            <a:pPr marL="798980" lvl="1" indent="-399490" algn="l">
              <a:lnSpc>
                <a:spcPts val="6661"/>
              </a:lnSpc>
              <a:buFont typeface="Arial"/>
              <a:buChar char="•"/>
            </a:pPr>
            <a:r>
              <a:rPr lang="en-US" sz="3700" spc="-355" dirty="0">
                <a:solidFill>
                  <a:srgbClr val="F5F6F7"/>
                </a:solidFill>
                <a:latin typeface="Public Sans"/>
              </a:rPr>
              <a:t>We remain ‘in the room’ (follow email and phone protocol)</a:t>
            </a:r>
          </a:p>
        </p:txBody>
      </p:sp>
      <p:sp>
        <p:nvSpPr>
          <p:cNvPr id="3" name="Freeform 3">
            <a:extLst>
              <a:ext uri="{C183D7F6-B498-43B3-948B-1728B52AA6E4}">
                <adec:decorative xmlns:adec="http://schemas.microsoft.com/office/drawing/2017/decorative" val="1"/>
              </a:ext>
            </a:extLst>
          </p:cNvPr>
          <p:cNvSpPr/>
          <p:nvPr/>
        </p:nvSpPr>
        <p:spPr>
          <a:xfrm>
            <a:off x="8528722" y="9118980"/>
            <a:ext cx="2606890" cy="1040640"/>
          </a:xfrm>
          <a:custGeom>
            <a:avLst/>
            <a:gdLst/>
            <a:ahLst/>
            <a:cxnLst/>
            <a:rect l="l" t="t" r="r" b="b"/>
            <a:pathLst>
              <a:path w="2606890" h="1040640">
                <a:moveTo>
                  <a:pt x="0" y="0"/>
                </a:moveTo>
                <a:lnTo>
                  <a:pt x="2606891" y="0"/>
                </a:lnTo>
                <a:lnTo>
                  <a:pt x="2606891"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descr="Two people on a ladder - one is supporting the other to climb up the ladder"/>
          <p:cNvSpPr/>
          <p:nvPr/>
        </p:nvSpPr>
        <p:spPr>
          <a:xfrm>
            <a:off x="12199295" y="1698098"/>
            <a:ext cx="5763218" cy="6890804"/>
          </a:xfrm>
          <a:custGeom>
            <a:avLst/>
            <a:gdLst/>
            <a:ahLst/>
            <a:cxnLst/>
            <a:rect l="l" t="t" r="r" b="b"/>
            <a:pathLst>
              <a:path w="5763218" h="6890804">
                <a:moveTo>
                  <a:pt x="0" y="0"/>
                </a:moveTo>
                <a:lnTo>
                  <a:pt x="5763217" y="0"/>
                </a:lnTo>
                <a:lnTo>
                  <a:pt x="5763217" y="6890804"/>
                </a:lnTo>
                <a:lnTo>
                  <a:pt x="0" y="68908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6" name="Title 5">
            <a:extLst>
              <a:ext uri="{FF2B5EF4-FFF2-40B4-BE49-F238E27FC236}">
                <a16:creationId xmlns:a16="http://schemas.microsoft.com/office/drawing/2014/main" id="{BC204918-D778-0901-86DC-52725FECD8BA}"/>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Ways of working together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5385055" y="209589"/>
            <a:ext cx="2536874" cy="2070723"/>
          </a:xfrm>
          <a:custGeom>
            <a:avLst/>
            <a:gdLst/>
            <a:ahLst/>
            <a:cxnLst/>
            <a:rect l="l" t="t" r="r" b="b"/>
            <a:pathLst>
              <a:path w="2536874" h="2070723">
                <a:moveTo>
                  <a:pt x="0" y="0"/>
                </a:moveTo>
                <a:lnTo>
                  <a:pt x="2536874" y="0"/>
                </a:lnTo>
                <a:lnTo>
                  <a:pt x="2536874" y="2070723"/>
                </a:lnTo>
                <a:lnTo>
                  <a:pt x="0" y="207072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3" name="TextBox 3"/>
          <p:cNvSpPr txBox="1"/>
          <p:nvPr/>
        </p:nvSpPr>
        <p:spPr>
          <a:xfrm>
            <a:off x="704393" y="575310"/>
            <a:ext cx="11091012" cy="1097147"/>
          </a:xfrm>
          <a:prstGeom prst="rect">
            <a:avLst/>
          </a:prstGeom>
        </p:spPr>
        <p:txBody>
          <a:bodyPr lIns="0" tIns="0" rIns="0" bIns="0" rtlCol="0" anchor="t">
            <a:spAutoFit/>
          </a:bodyPr>
          <a:lstStyle/>
          <a:p>
            <a:pPr marL="0" lvl="0" indent="0" algn="l">
              <a:lnSpc>
                <a:spcPts val="8159"/>
              </a:lnSpc>
            </a:pPr>
            <a:r>
              <a:rPr lang="en-US" sz="8499" spc="-815" dirty="0">
                <a:solidFill>
                  <a:srgbClr val="00ABB5"/>
                </a:solidFill>
                <a:latin typeface="Public Sans Bold"/>
              </a:rPr>
              <a:t>Session aims</a:t>
            </a:r>
          </a:p>
        </p:txBody>
      </p:sp>
      <p:sp>
        <p:nvSpPr>
          <p:cNvPr id="4" name="TextBox 4"/>
          <p:cNvSpPr txBox="1"/>
          <p:nvPr/>
        </p:nvSpPr>
        <p:spPr>
          <a:xfrm>
            <a:off x="0" y="1999060"/>
            <a:ext cx="16342157" cy="6954513"/>
          </a:xfrm>
          <a:prstGeom prst="rect">
            <a:avLst/>
          </a:prstGeom>
        </p:spPr>
        <p:txBody>
          <a:bodyPr lIns="0" tIns="0" rIns="0" bIns="0" rtlCol="0" anchor="t">
            <a:spAutoFit/>
          </a:bodyPr>
          <a:lstStyle/>
          <a:p>
            <a:pPr marL="1122680" lvl="1" indent="-561340">
              <a:lnSpc>
                <a:spcPts val="7280"/>
              </a:lnSpc>
              <a:buFont typeface="Arial"/>
              <a:buChar char="•"/>
            </a:pPr>
            <a:r>
              <a:rPr lang="en-US" sz="5200" spc="-499">
                <a:solidFill>
                  <a:srgbClr val="00ABB5"/>
                </a:solidFill>
                <a:latin typeface="Public Sans Bold"/>
              </a:rPr>
              <a:t>Build an understanding of the importance of contracting as the first step to establishing coaching relationships </a:t>
            </a:r>
            <a:endParaRPr lang="en-US"/>
          </a:p>
          <a:p>
            <a:pPr marL="215265" lvl="1" indent="-107950" algn="l">
              <a:lnSpc>
                <a:spcPts val="1399"/>
              </a:lnSpc>
              <a:buFont typeface="Arial"/>
              <a:buChar char="•"/>
            </a:pPr>
            <a:endParaRPr lang="en-US" sz="5200" spc="-499">
              <a:solidFill>
                <a:srgbClr val="00ABB5"/>
              </a:solidFill>
              <a:latin typeface="Public Sans Bold"/>
            </a:endParaRPr>
          </a:p>
          <a:p>
            <a:pPr marL="1122680" lvl="1" indent="-561340">
              <a:lnSpc>
                <a:spcPts val="7280"/>
              </a:lnSpc>
              <a:buFont typeface="Arial"/>
              <a:buChar char="•"/>
            </a:pPr>
            <a:r>
              <a:rPr lang="en-US" sz="5200" spc="-499">
                <a:solidFill>
                  <a:srgbClr val="00ABB5"/>
                </a:solidFill>
                <a:latin typeface="Public Sans Bold"/>
              </a:rPr>
              <a:t>Build an understanding of the importance of listening in  coaching relationships </a:t>
            </a:r>
          </a:p>
          <a:p>
            <a:pPr marL="215265" lvl="1" indent="-107950" algn="l">
              <a:lnSpc>
                <a:spcPts val="1399"/>
              </a:lnSpc>
              <a:buFont typeface="Arial"/>
              <a:buChar char="•"/>
            </a:pPr>
            <a:endParaRPr lang="en-US" sz="5200" spc="-499">
              <a:solidFill>
                <a:srgbClr val="00ABB5"/>
              </a:solidFill>
              <a:latin typeface="Public Sans Bold"/>
            </a:endParaRPr>
          </a:p>
          <a:p>
            <a:pPr marL="1122680" lvl="1" indent="-561340">
              <a:lnSpc>
                <a:spcPts val="7280"/>
              </a:lnSpc>
              <a:buFont typeface="Arial"/>
              <a:buChar char="•"/>
            </a:pPr>
            <a:r>
              <a:rPr lang="en-US" sz="5200" spc="-499">
                <a:solidFill>
                  <a:srgbClr val="00ABB5"/>
                </a:solidFill>
                <a:latin typeface="Public Sans Bold"/>
              </a:rPr>
              <a:t>Build an understanding of the power of questioning  </a:t>
            </a:r>
          </a:p>
          <a:p>
            <a:pPr marL="215265" lvl="1" indent="-107950" algn="l">
              <a:lnSpc>
                <a:spcPts val="1399"/>
              </a:lnSpc>
              <a:buFont typeface="Arial"/>
              <a:buChar char="•"/>
            </a:pPr>
            <a:endParaRPr lang="en-US" sz="5200" spc="-499">
              <a:solidFill>
                <a:srgbClr val="00ABB5"/>
              </a:solidFill>
              <a:latin typeface="Public Sans Bold"/>
            </a:endParaRPr>
          </a:p>
          <a:p>
            <a:pPr marL="1122680" lvl="1" indent="-561340">
              <a:lnSpc>
                <a:spcPts val="7280"/>
              </a:lnSpc>
              <a:buFont typeface="Arial"/>
              <a:buChar char="•"/>
            </a:pPr>
            <a:r>
              <a:rPr lang="en-US" sz="5200" spc="-499">
                <a:solidFill>
                  <a:srgbClr val="00ABB5"/>
                </a:solidFill>
                <a:latin typeface="Public Sans Bold"/>
              </a:rPr>
              <a:t>Explore practical ways to build coaching relationships through contracting, questioning and listening.  </a:t>
            </a:r>
          </a:p>
        </p:txBody>
      </p:sp>
      <p:sp>
        <p:nvSpPr>
          <p:cNvPr id="5" name="Title 4">
            <a:extLst>
              <a:ext uri="{FF2B5EF4-FFF2-40B4-BE49-F238E27FC236}">
                <a16:creationId xmlns:a16="http://schemas.microsoft.com/office/drawing/2014/main" id="{C9C4A888-A341-8034-3586-04E769902650}"/>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Session aims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3604170" y="6578388"/>
            <a:ext cx="4505180" cy="3546805"/>
          </a:xfrm>
          <a:custGeom>
            <a:avLst/>
            <a:gdLst/>
            <a:ahLst/>
            <a:cxnLst/>
            <a:rect l="l" t="t" r="r" b="b"/>
            <a:pathLst>
              <a:path w="4505180" h="3546805">
                <a:moveTo>
                  <a:pt x="0" y="0"/>
                </a:moveTo>
                <a:lnTo>
                  <a:pt x="4505180" y="0"/>
                </a:lnTo>
                <a:lnTo>
                  <a:pt x="4505180" y="3546805"/>
                </a:lnTo>
                <a:lnTo>
                  <a:pt x="0" y="354680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4" name="TextBox 4"/>
          <p:cNvSpPr txBox="1"/>
          <p:nvPr/>
        </p:nvSpPr>
        <p:spPr>
          <a:xfrm>
            <a:off x="419002" y="437472"/>
            <a:ext cx="11091012" cy="1097147"/>
          </a:xfrm>
          <a:prstGeom prst="rect">
            <a:avLst/>
          </a:prstGeom>
        </p:spPr>
        <p:txBody>
          <a:bodyPr lIns="0" tIns="0" rIns="0" bIns="0" rtlCol="0" anchor="t">
            <a:spAutoFit/>
          </a:bodyPr>
          <a:lstStyle/>
          <a:p>
            <a:pPr marL="0" lvl="0" indent="0" algn="l">
              <a:lnSpc>
                <a:spcPts val="8159"/>
              </a:lnSpc>
            </a:pPr>
            <a:r>
              <a:rPr lang="en-US" sz="8499" spc="-815" dirty="0">
                <a:solidFill>
                  <a:srgbClr val="F5F6F7"/>
                </a:solidFill>
                <a:latin typeface="Public Sans Bold"/>
              </a:rPr>
              <a:t>Connector</a:t>
            </a:r>
          </a:p>
        </p:txBody>
      </p:sp>
      <p:sp>
        <p:nvSpPr>
          <p:cNvPr id="3" name="TextBox 3"/>
          <p:cNvSpPr txBox="1"/>
          <p:nvPr/>
        </p:nvSpPr>
        <p:spPr>
          <a:xfrm>
            <a:off x="600614" y="1921170"/>
            <a:ext cx="14270100" cy="5915644"/>
          </a:xfrm>
          <a:prstGeom prst="rect">
            <a:avLst/>
          </a:prstGeom>
        </p:spPr>
        <p:txBody>
          <a:bodyPr lIns="0" tIns="0" rIns="0" bIns="0" rtlCol="0" anchor="t">
            <a:spAutoFit/>
          </a:bodyPr>
          <a:lstStyle/>
          <a:p>
            <a:pPr algn="l">
              <a:lnSpc>
                <a:spcPts val="7840"/>
              </a:lnSpc>
              <a:spcBef>
                <a:spcPct val="0"/>
              </a:spcBef>
            </a:pPr>
            <a:r>
              <a:rPr lang="en-US" sz="5600" spc="-537">
                <a:solidFill>
                  <a:srgbClr val="F5F6F7"/>
                </a:solidFill>
                <a:latin typeface="Public Sans"/>
              </a:rPr>
              <a:t>In groups or pairs, chat about a time a colleague helped you with a supportive conversation.</a:t>
            </a:r>
          </a:p>
          <a:p>
            <a:pPr algn="l">
              <a:lnSpc>
                <a:spcPts val="7840"/>
              </a:lnSpc>
              <a:spcBef>
                <a:spcPct val="0"/>
              </a:spcBef>
            </a:pPr>
            <a:endParaRPr lang="en-US" sz="5600" spc="-537">
              <a:solidFill>
                <a:srgbClr val="F5F6F7"/>
              </a:solidFill>
              <a:latin typeface="Public Sans"/>
            </a:endParaRPr>
          </a:p>
          <a:p>
            <a:pPr marL="1209180" lvl="1" indent="-604590" algn="just">
              <a:lnSpc>
                <a:spcPts val="7840"/>
              </a:lnSpc>
              <a:buFont typeface="Arial"/>
              <a:buChar char="•"/>
            </a:pPr>
            <a:r>
              <a:rPr lang="en-US" sz="5600" spc="-537">
                <a:solidFill>
                  <a:srgbClr val="F5F6F7"/>
                </a:solidFill>
                <a:latin typeface="Public Sans"/>
              </a:rPr>
              <a:t> How did it feel?</a:t>
            </a:r>
          </a:p>
          <a:p>
            <a:pPr marL="1209180" lvl="1" indent="-604590" algn="just">
              <a:lnSpc>
                <a:spcPts val="7840"/>
              </a:lnSpc>
              <a:buFont typeface="Arial"/>
              <a:buChar char="•"/>
            </a:pPr>
            <a:r>
              <a:rPr lang="en-US" sz="5600" spc="-537">
                <a:solidFill>
                  <a:srgbClr val="F5F6F7"/>
                </a:solidFill>
                <a:latin typeface="Public Sans"/>
              </a:rPr>
              <a:t>Who found the ‘solution?’</a:t>
            </a:r>
          </a:p>
          <a:p>
            <a:pPr marL="1209180" lvl="1" indent="-604590" algn="just">
              <a:lnSpc>
                <a:spcPts val="7840"/>
              </a:lnSpc>
              <a:buFont typeface="Arial"/>
              <a:buChar char="•"/>
            </a:pPr>
            <a:r>
              <a:rPr lang="en-US" sz="5600" spc="-537">
                <a:solidFill>
                  <a:srgbClr val="F5F6F7"/>
                </a:solidFill>
                <a:latin typeface="Public Sans"/>
              </a:rPr>
              <a:t>What happened next?</a:t>
            </a:r>
          </a:p>
        </p:txBody>
      </p:sp>
      <p:sp>
        <p:nvSpPr>
          <p:cNvPr id="5" name="Title 4">
            <a:extLst>
              <a:ext uri="{FF2B5EF4-FFF2-40B4-BE49-F238E27FC236}">
                <a16:creationId xmlns:a16="http://schemas.microsoft.com/office/drawing/2014/main" id="{5BC98402-DBAC-9147-85F4-3334945926DC}"/>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Connector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2" name="TextBox 2"/>
          <p:cNvSpPr txBox="1"/>
          <p:nvPr/>
        </p:nvSpPr>
        <p:spPr>
          <a:xfrm>
            <a:off x="1028700" y="926004"/>
            <a:ext cx="11091012" cy="1097279"/>
          </a:xfrm>
          <a:prstGeom prst="rect">
            <a:avLst/>
          </a:prstGeom>
        </p:spPr>
        <p:txBody>
          <a:bodyPr lIns="0" tIns="0" rIns="0" bIns="0" rtlCol="0" anchor="t">
            <a:spAutoFit/>
          </a:bodyPr>
          <a:lstStyle/>
          <a:p>
            <a:pPr marL="0" lvl="0" indent="0" algn="l">
              <a:lnSpc>
                <a:spcPts val="8159"/>
              </a:lnSpc>
            </a:pPr>
            <a:r>
              <a:rPr lang="en-US" sz="8499" spc="-815" dirty="0">
                <a:solidFill>
                  <a:srgbClr val="00ABB5"/>
                </a:solidFill>
                <a:latin typeface="Public Sans"/>
              </a:rPr>
              <a:t>Content Overview</a:t>
            </a:r>
          </a:p>
        </p:txBody>
      </p:sp>
      <p:sp>
        <p:nvSpPr>
          <p:cNvPr id="3" name="TextBox 3"/>
          <p:cNvSpPr txBox="1"/>
          <p:nvPr/>
        </p:nvSpPr>
        <p:spPr>
          <a:xfrm>
            <a:off x="647634" y="2274872"/>
            <a:ext cx="17330965" cy="5141914"/>
          </a:xfrm>
          <a:prstGeom prst="rect">
            <a:avLst/>
          </a:prstGeom>
        </p:spPr>
        <p:txBody>
          <a:bodyPr wrap="square" lIns="0" tIns="0" rIns="0" bIns="0" rtlCol="0" anchor="t">
            <a:spAutoFit/>
          </a:bodyPr>
          <a:lstStyle/>
          <a:p>
            <a:pPr marL="948690" lvl="1" indent="-474345">
              <a:lnSpc>
                <a:spcPts val="10462"/>
              </a:lnSpc>
              <a:buAutoNum type="arabicPeriod"/>
            </a:pPr>
            <a:r>
              <a:rPr lang="en-US" sz="4350">
                <a:solidFill>
                  <a:srgbClr val="000000"/>
                </a:solidFill>
                <a:latin typeface="Public Sans Bold"/>
              </a:rPr>
              <a:t>Establishing  coaching relationships – Contracting</a:t>
            </a:r>
            <a:endParaRPr lang="en-US" sz="4350"/>
          </a:p>
          <a:p>
            <a:pPr marL="948690" lvl="1" indent="-474345" algn="l">
              <a:lnSpc>
                <a:spcPts val="10462"/>
              </a:lnSpc>
              <a:buAutoNum type="arabicPeriod"/>
            </a:pPr>
            <a:r>
              <a:rPr lang="en-US" sz="4350">
                <a:solidFill>
                  <a:srgbClr val="000000"/>
                </a:solidFill>
                <a:latin typeface="Public Sans Bold"/>
              </a:rPr>
              <a:t>Building coaching relationships – Listening</a:t>
            </a:r>
          </a:p>
          <a:p>
            <a:pPr marL="948690" lvl="1" indent="-474345">
              <a:lnSpc>
                <a:spcPts val="10462"/>
              </a:lnSpc>
              <a:buAutoNum type="arabicPeriod"/>
            </a:pPr>
            <a:r>
              <a:rPr lang="en-US" sz="4350">
                <a:solidFill>
                  <a:srgbClr val="000000"/>
                </a:solidFill>
                <a:latin typeface="Public Sans Bold"/>
              </a:rPr>
              <a:t>Building coaching relationships - Questioning</a:t>
            </a:r>
          </a:p>
          <a:p>
            <a:pPr marL="948690" lvl="1" indent="-474345" algn="l">
              <a:lnSpc>
                <a:spcPts val="10462"/>
              </a:lnSpc>
              <a:buAutoNum type="arabicPeriod"/>
            </a:pPr>
            <a:r>
              <a:rPr lang="en-US" sz="4350">
                <a:solidFill>
                  <a:srgbClr val="000000"/>
                </a:solidFill>
                <a:latin typeface="Public Sans Bold"/>
              </a:rPr>
              <a:t>Coaching Skills: Trying it out</a:t>
            </a:r>
          </a:p>
        </p:txBody>
      </p:sp>
      <p:sp>
        <p:nvSpPr>
          <p:cNvPr id="4" name="Title 3">
            <a:extLst>
              <a:ext uri="{FF2B5EF4-FFF2-40B4-BE49-F238E27FC236}">
                <a16:creationId xmlns:a16="http://schemas.microsoft.com/office/drawing/2014/main" id="{111D8580-0958-414A-F5AC-2AFC99BC59D1}"/>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Content Overview</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ABB5"/>
        </a:solidFill>
        <a:effectLst/>
      </p:bgPr>
    </p:bg>
    <p:spTree>
      <p:nvGrpSpPr>
        <p:cNvPr id="1" name=""/>
        <p:cNvGrpSpPr/>
        <p:nvPr/>
      </p:nvGrpSpPr>
      <p:grpSpPr>
        <a:xfrm>
          <a:off x="0" y="0"/>
          <a:ext cx="0" cy="0"/>
          <a:chOff x="0" y="0"/>
          <a:chExt cx="0" cy="0"/>
        </a:xfrm>
      </p:grpSpPr>
      <p:grpSp>
        <p:nvGrpSpPr>
          <p:cNvPr id="2" name="Group 2">
            <a:extLst>
              <a:ext uri="{C183D7F6-B498-43B3-948B-1728B52AA6E4}">
                <adec:decorative xmlns:adec="http://schemas.microsoft.com/office/drawing/2017/decorative" val="1"/>
              </a:ext>
            </a:extLst>
          </p:cNvPr>
          <p:cNvGrpSpPr/>
          <p:nvPr/>
        </p:nvGrpSpPr>
        <p:grpSpPr>
          <a:xfrm>
            <a:off x="9234806" y="302221"/>
            <a:ext cx="8841904" cy="9682557"/>
            <a:chOff x="0" y="0"/>
            <a:chExt cx="2328732" cy="2550139"/>
          </a:xfrm>
        </p:grpSpPr>
        <p:sp>
          <p:nvSpPr>
            <p:cNvPr id="3" name="Freeform 3"/>
            <p:cNvSpPr/>
            <p:nvPr/>
          </p:nvSpPr>
          <p:spPr>
            <a:xfrm>
              <a:off x="0" y="0"/>
              <a:ext cx="2328732" cy="2550139"/>
            </a:xfrm>
            <a:custGeom>
              <a:avLst/>
              <a:gdLst/>
              <a:ahLst/>
              <a:cxnLst/>
              <a:rect l="l" t="t" r="r" b="b"/>
              <a:pathLst>
                <a:path w="2328732" h="2550139">
                  <a:moveTo>
                    <a:pt x="0" y="0"/>
                  </a:moveTo>
                  <a:lnTo>
                    <a:pt x="2328732" y="0"/>
                  </a:lnTo>
                  <a:lnTo>
                    <a:pt x="2328732" y="2550139"/>
                  </a:lnTo>
                  <a:lnTo>
                    <a:pt x="0" y="2550139"/>
                  </a:lnTo>
                  <a:close/>
                </a:path>
              </a:pathLst>
            </a:custGeom>
            <a:solidFill>
              <a:srgbClr val="FBF6F1"/>
            </a:solidFill>
          </p:spPr>
          <p:txBody>
            <a:bodyPr/>
            <a:lstStyle/>
            <a:p>
              <a:endParaRPr lang="en-GB"/>
            </a:p>
          </p:txBody>
        </p:sp>
        <p:sp>
          <p:nvSpPr>
            <p:cNvPr id="4" name="TextBox 4"/>
            <p:cNvSpPr txBox="1"/>
            <p:nvPr/>
          </p:nvSpPr>
          <p:spPr>
            <a:xfrm>
              <a:off x="0" y="-28575"/>
              <a:ext cx="2328732" cy="2578714"/>
            </a:xfrm>
            <a:prstGeom prst="rect">
              <a:avLst/>
            </a:prstGeom>
          </p:spPr>
          <p:txBody>
            <a:bodyPr lIns="50800" tIns="50800" rIns="50800" bIns="50800" rtlCol="0" anchor="ctr"/>
            <a:lstStyle/>
            <a:p>
              <a:pPr algn="ctr">
                <a:lnSpc>
                  <a:spcPts val="1960"/>
                </a:lnSpc>
              </a:pPr>
              <a:endParaRPr/>
            </a:p>
          </p:txBody>
        </p:sp>
      </p:grpSp>
      <p:sp>
        <p:nvSpPr>
          <p:cNvPr id="7" name="Freeform 7" descr="Education Scotland Logo"/>
          <p:cNvSpPr/>
          <p:nvPr/>
        </p:nvSpPr>
        <p:spPr>
          <a:xfrm>
            <a:off x="639041" y="508380"/>
            <a:ext cx="2606890" cy="1040640"/>
          </a:xfrm>
          <a:custGeom>
            <a:avLst/>
            <a:gdLst/>
            <a:ahLst/>
            <a:cxnLst/>
            <a:rect l="l" t="t" r="r" b="b"/>
            <a:pathLst>
              <a:path w="2606890" h="1040640">
                <a:moveTo>
                  <a:pt x="0" y="0"/>
                </a:moveTo>
                <a:lnTo>
                  <a:pt x="2606890" y="0"/>
                </a:lnTo>
                <a:lnTo>
                  <a:pt x="2606890" y="1040640"/>
                </a:lnTo>
                <a:lnTo>
                  <a:pt x="0" y="104064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TextBox 5"/>
          <p:cNvSpPr txBox="1"/>
          <p:nvPr/>
        </p:nvSpPr>
        <p:spPr>
          <a:xfrm>
            <a:off x="639041" y="4000500"/>
            <a:ext cx="8151344" cy="1295399"/>
          </a:xfrm>
          <a:prstGeom prst="rect">
            <a:avLst/>
          </a:prstGeom>
        </p:spPr>
        <p:txBody>
          <a:bodyPr lIns="0" tIns="0" rIns="0" bIns="0" rtlCol="0" anchor="t">
            <a:spAutoFit/>
          </a:bodyPr>
          <a:lstStyle/>
          <a:p>
            <a:pPr marL="0" lvl="0" indent="0" algn="l">
              <a:lnSpc>
                <a:spcPts val="9599"/>
              </a:lnSpc>
            </a:pPr>
            <a:r>
              <a:rPr lang="en-US" sz="9999" spc="-959">
                <a:solidFill>
                  <a:srgbClr val="FBF6F1"/>
                </a:solidFill>
                <a:latin typeface="Public Sans"/>
              </a:rPr>
              <a:t>Coaching Skills</a:t>
            </a:r>
          </a:p>
        </p:txBody>
      </p:sp>
      <p:sp>
        <p:nvSpPr>
          <p:cNvPr id="6" name="TextBox 6"/>
          <p:cNvSpPr txBox="1"/>
          <p:nvPr/>
        </p:nvSpPr>
        <p:spPr>
          <a:xfrm>
            <a:off x="10158461" y="2120210"/>
            <a:ext cx="6994594" cy="7032626"/>
          </a:xfrm>
          <a:prstGeom prst="rect">
            <a:avLst/>
          </a:prstGeom>
        </p:spPr>
        <p:txBody>
          <a:bodyPr lIns="0" tIns="0" rIns="0" bIns="0" rtlCol="0" anchor="t">
            <a:spAutoFit/>
          </a:bodyPr>
          <a:lstStyle/>
          <a:p>
            <a:pPr algn="ctr">
              <a:lnSpc>
                <a:spcPts val="13999"/>
              </a:lnSpc>
              <a:spcBef>
                <a:spcPct val="0"/>
              </a:spcBef>
            </a:pPr>
            <a:r>
              <a:rPr lang="en-US" sz="9950" spc="-959" dirty="0">
                <a:solidFill>
                  <a:srgbClr val="000000"/>
                </a:solidFill>
                <a:latin typeface="Public Sans"/>
              </a:rPr>
              <a:t>Part 1. Establishing coaching relationships</a:t>
            </a:r>
          </a:p>
        </p:txBody>
      </p:sp>
      <p:sp>
        <p:nvSpPr>
          <p:cNvPr id="8" name="Title 7">
            <a:extLst>
              <a:ext uri="{FF2B5EF4-FFF2-40B4-BE49-F238E27FC236}">
                <a16:creationId xmlns:a16="http://schemas.microsoft.com/office/drawing/2014/main" id="{84CE4AC7-06EB-D9DD-D4AB-1F2A08AF9080}"/>
              </a:ext>
              <a:ext uri="{C183D7F6-B498-43B3-948B-1728B52AA6E4}">
                <adec:decorative xmlns:adec="http://schemas.microsoft.com/office/drawing/2017/decorative" val="1"/>
              </a:ext>
            </a:extLst>
          </p:cNvPr>
          <p:cNvSpPr>
            <a:spLocks noGrp="1"/>
          </p:cNvSpPr>
          <p:nvPr>
            <p:ph type="title" idx="4294967295"/>
          </p:nvPr>
        </p:nvSpPr>
        <p:spPr>
          <a:xfrm>
            <a:off x="457200" y="-1143000"/>
            <a:ext cx="8229600" cy="1143000"/>
          </a:xfrm>
        </p:spPr>
        <p:txBody>
          <a:bodyPr vert="horz" lIns="91440" tIns="45720" rIns="91440" bIns="45720" rtlCol="0" anchor="b">
            <a:normAutofit fontScale="90000"/>
          </a:bodyPr>
          <a:lstStyle/>
          <a:p>
            <a:r>
              <a:rPr lang="en-GB" dirty="0"/>
              <a:t>Part 1. Establishing coaching relationships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6F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4C8692B-B08C-8804-F9CA-7FACFC12CE46}"/>
              </a:ext>
            </a:extLst>
          </p:cNvPr>
          <p:cNvSpPr>
            <a:spLocks noGrp="1"/>
          </p:cNvSpPr>
          <p:nvPr>
            <p:ph type="title" idx="4294967295"/>
          </p:nvPr>
        </p:nvSpPr>
        <p:spPr>
          <a:xfrm>
            <a:off x="457200" y="-1143000"/>
            <a:ext cx="8229600" cy="1143000"/>
          </a:xfrm>
        </p:spPr>
        <p:txBody>
          <a:bodyPr vert="horz" lIns="91440" tIns="45720" rIns="91440" bIns="45720" rtlCol="0" anchor="b">
            <a:normAutofit/>
          </a:bodyPr>
          <a:lstStyle/>
          <a:p>
            <a:r>
              <a:rPr lang="en-GB" dirty="0"/>
              <a:t>Description of Coaching</a:t>
            </a:r>
          </a:p>
        </p:txBody>
      </p:sp>
      <p:sp>
        <p:nvSpPr>
          <p:cNvPr id="2" name="TextBox 2"/>
          <p:cNvSpPr txBox="1"/>
          <p:nvPr/>
        </p:nvSpPr>
        <p:spPr>
          <a:xfrm>
            <a:off x="662420" y="1535531"/>
            <a:ext cx="9144000" cy="7101638"/>
          </a:xfrm>
          <a:prstGeom prst="rect">
            <a:avLst/>
          </a:prstGeom>
        </p:spPr>
        <p:txBody>
          <a:bodyPr lIns="0" tIns="0" rIns="0" bIns="0" rtlCol="0" anchor="t">
            <a:spAutoFit/>
          </a:bodyPr>
          <a:lstStyle/>
          <a:p>
            <a:pPr algn="ctr">
              <a:lnSpc>
                <a:spcPts val="8096"/>
              </a:lnSpc>
              <a:spcBef>
                <a:spcPct val="0"/>
              </a:spcBef>
            </a:pPr>
            <a:r>
              <a:rPr lang="en-US" sz="5782" spc="-555">
                <a:solidFill>
                  <a:srgbClr val="000000"/>
                </a:solidFill>
                <a:latin typeface="Public Sans"/>
              </a:rPr>
              <a:t> ‘The main characteristics of a coaching style are partnership and collaboration as opposed to command and control. Coaching is a conversation between equals.’ </a:t>
            </a:r>
          </a:p>
          <a:p>
            <a:pPr algn="ctr">
              <a:lnSpc>
                <a:spcPts val="8096"/>
              </a:lnSpc>
              <a:spcBef>
                <a:spcPct val="0"/>
              </a:spcBef>
            </a:pPr>
            <a:endParaRPr lang="en-US" sz="5782" spc="-555">
              <a:solidFill>
                <a:srgbClr val="000000"/>
              </a:solidFill>
              <a:latin typeface="Public Sans"/>
            </a:endParaRPr>
          </a:p>
        </p:txBody>
      </p:sp>
      <p:sp>
        <p:nvSpPr>
          <p:cNvPr id="4" name="TextBox 4"/>
          <p:cNvSpPr txBox="1"/>
          <p:nvPr/>
        </p:nvSpPr>
        <p:spPr>
          <a:xfrm>
            <a:off x="1028700" y="8560969"/>
            <a:ext cx="14515406" cy="1066800"/>
          </a:xfrm>
          <a:prstGeom prst="rect">
            <a:avLst/>
          </a:prstGeom>
        </p:spPr>
        <p:txBody>
          <a:bodyPr lIns="0" tIns="0" rIns="0" bIns="0" rtlCol="0" anchor="t">
            <a:spAutoFit/>
          </a:bodyPr>
          <a:lstStyle/>
          <a:p>
            <a:pPr algn="l">
              <a:lnSpc>
                <a:spcPts val="4200"/>
              </a:lnSpc>
              <a:spcBef>
                <a:spcPct val="0"/>
              </a:spcBef>
            </a:pPr>
            <a:r>
              <a:rPr lang="en-US" sz="3000" spc="-288">
                <a:solidFill>
                  <a:srgbClr val="000000"/>
                </a:solidFill>
                <a:latin typeface="Public Sans"/>
              </a:rPr>
              <a:t>Whitmore, J. (2017) </a:t>
            </a:r>
          </a:p>
          <a:p>
            <a:pPr algn="l">
              <a:lnSpc>
                <a:spcPts val="4200"/>
              </a:lnSpc>
              <a:spcBef>
                <a:spcPct val="0"/>
              </a:spcBef>
            </a:pPr>
            <a:r>
              <a:rPr lang="en-US" sz="3000" spc="-288">
                <a:solidFill>
                  <a:srgbClr val="000000"/>
                </a:solidFill>
                <a:latin typeface="Public Sans"/>
              </a:rPr>
              <a:t>Coaching for Performance: The Principles and Practice of Coaching and Leadership. Nicholas Brearley. </a:t>
            </a:r>
          </a:p>
        </p:txBody>
      </p:sp>
      <p:sp>
        <p:nvSpPr>
          <p:cNvPr id="3" name="Freeform 3" descr="Two people sitting in chairs having a conversation. "/>
          <p:cNvSpPr/>
          <p:nvPr/>
        </p:nvSpPr>
        <p:spPr>
          <a:xfrm>
            <a:off x="10996264" y="3437124"/>
            <a:ext cx="6166594" cy="4114800"/>
          </a:xfrm>
          <a:custGeom>
            <a:avLst/>
            <a:gdLst/>
            <a:ahLst/>
            <a:cxnLst/>
            <a:rect l="l" t="t" r="r" b="b"/>
            <a:pathLst>
              <a:path w="6166594" h="4114800">
                <a:moveTo>
                  <a:pt x="0" y="0"/>
                </a:moveTo>
                <a:lnTo>
                  <a:pt x="6166594" y="0"/>
                </a:lnTo>
                <a:lnTo>
                  <a:pt x="6166594" y="4114800"/>
                </a:lnTo>
                <a:lnTo>
                  <a:pt x="0" y="411480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etadata xmlns="http://www.objective.com/ecm/document/metadata/53D26341A57B383EE0540010E0463CCA" version="1.0.0">
  <systemFields>
    <field name="Objective-Id">
      <value order="0">A49049265</value>
    </field>
    <field name="Objective-Title">
      <value order="0">Education Scotland_ PLL_ CIE_ Coaching Skills PLR - June 2024</value>
    </field>
    <field name="Objective-Description">
      <value order="0"/>
    </field>
    <field name="Objective-CreationStamp">
      <value order="0">2024-06-24T10:10:24Z</value>
    </field>
    <field name="Objective-IsApproved">
      <value order="0">false</value>
    </field>
    <field name="Objective-IsPublished">
      <value order="0">false</value>
    </field>
    <field name="Objective-DatePublished">
      <value order="0"/>
    </field>
    <field name="Objective-ModificationStamp">
      <value order="0">2024-08-05T13:39:29Z</value>
    </field>
    <field name="Objective-Owner">
      <value order="0">Irving, Janey   J  (U444720)</value>
    </field>
    <field name="Objective-Path">
      <value order="0">Objective Global Folder:SG File Plan:Administration:Corporate strategy:Strategy and change:Corporate strategy: Strategy and change:Education Scotland: Professional Learning and Leadership Team: Internal &amp; National Leadership Collective: 2022-2027</value>
    </field>
    <field name="Objective-Parent">
      <value order="0">Education Scotland: Professional Learning and Leadership Team: Internal &amp; National Leadership Collective: 2022-2027</value>
    </field>
    <field name="Objective-State">
      <value order="0">Being Edited</value>
    </field>
    <field name="Objective-VersionId">
      <value order="0">vA74492177</value>
    </field>
    <field name="Objective-Version">
      <value order="0">0.3</value>
    </field>
    <field name="Objective-VersionNumber">
      <value order="0">3</value>
    </field>
    <field name="Objective-VersionComment">
      <value order="0"/>
    </field>
    <field name="Objective-FileNumber">
      <value order="0">CASE/610773</value>
    </field>
    <field name="Objective-Classification">
      <value order="0">OFFICIAL</value>
    </field>
    <field name="Objective-Caveats">
      <value order="0">Caveat for access to SG Fileplan</value>
    </field>
  </systemFields>
  <catalogues>
    <catalogue name="Document Type Catalogue" type="type" ori="id:cA35">
      <field name="Objective-Date of Original">
        <value order="0"/>
      </field>
      <field name="Objective-Date Received">
        <value order="0"/>
      </field>
      <field name="Objective-SG Web Publication - Category">
        <value order="0"/>
      </field>
      <field name="Objective-SG Web Publication - Category 2 Classification">
        <value order="0"/>
      </field>
      <field name="Objective-Connect Creator">
        <value order="0"/>
      </field>
      <field name="Objective-Required Redaction">
        <value order="0"/>
      </field>
    </catalogue>
  </catalogues>
</metadat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f4879ec7-468c-49ff-a8b5-fabf0730a498">
      <Terms xmlns="http://schemas.microsoft.com/office/infopath/2007/PartnerControls"/>
    </lcf76f155ced4ddcb4097134ff3c332f>
    <TaxCatchAll xmlns="fb053e34-0e34-4966-b79b-68419acdfd90" xsi:nil="true"/>
    <SharedWithUsers xmlns="fb053e34-0e34-4966-b79b-68419acdfd90">
      <UserInfo>
        <DisplayName>Janey Irving</DisplayName>
        <AccountId>28</AccountId>
        <AccountType/>
      </UserInfo>
    </SharedWithUsers>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6551D3D5F53C834E9017995F9887F6EA" ma:contentTypeVersion="20" ma:contentTypeDescription="Create a new document." ma:contentTypeScope="" ma:versionID="321af3253e8cf045af9ca866de212a49">
  <xsd:schema xmlns:xsd="http://www.w3.org/2001/XMLSchema" xmlns:xs="http://www.w3.org/2001/XMLSchema" xmlns:p="http://schemas.microsoft.com/office/2006/metadata/properties" xmlns:ns1="http://schemas.microsoft.com/sharepoint/v3" xmlns:ns2="f4879ec7-468c-49ff-a8b5-fabf0730a498" xmlns:ns3="fb053e34-0e34-4966-b79b-68419acdfd90" targetNamespace="http://schemas.microsoft.com/office/2006/metadata/properties" ma:root="true" ma:fieldsID="c870a9313a1309c9b536c62588e100ee" ns1:_="" ns2:_="" ns3:_="">
    <xsd:import namespace="http://schemas.microsoft.com/sharepoint/v3"/>
    <xsd:import namespace="f4879ec7-468c-49ff-a8b5-fabf0730a498"/>
    <xsd:import namespace="fb053e34-0e34-4966-b79b-68419acdfd9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DateTaken" minOccurs="0"/>
                <xsd:element ref="ns1:_ip_UnifiedCompliancePolicyProperties" minOccurs="0"/>
                <xsd:element ref="ns1:_ip_UnifiedCompliancePolicyUIAction"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4879ec7-468c-49ff-a8b5-fabf0730a4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694d5e3d-88e3-4c55-b684-1c81dd55b717" ma:termSetId="09814cd3-568e-fe90-9814-8d621ff8fb84" ma:anchorId="fba54fb3-c3e1-fe81-a776-ca4b69148c4d" ma:open="true" ma:isKeyword="false">
      <xsd:complexType>
        <xsd:sequence>
          <xsd:element ref="pc:Terms" minOccurs="0" maxOccurs="1"/>
        </xsd:sequence>
      </xsd:complexType>
    </xsd:element>
    <xsd:element name="MediaServiceDateTaken" ma:index="22" nillable="true" ma:displayName="MediaServiceDateTaken" ma:hidden="true" ma:internalName="MediaServiceDateTaken" ma:readOnly="true">
      <xsd:simpleType>
        <xsd:restriction base="dms:Text"/>
      </xsd:simple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b053e34-0e34-4966-b79b-68419acdfd9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bc3ad6f-1087-4d92-9807-c15aedbd04b7}" ma:internalName="TaxCatchAll" ma:showField="CatchAllData" ma:web="fb053e34-0e34-4966-b79b-68419acdfd9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F2B2FBC-AB7F-4689-A074-8CDDAAB2E99A}">
  <ds:schemaRefs>
    <ds:schemaRef ds:uri="http://schemas.microsoft.com/sharepoint/v3/contenttype/forms"/>
  </ds:schemaRefs>
</ds:datastoreItem>
</file>

<file path=customXml/itemProps2.xml><?xml version="1.0" encoding="utf-8"?>
<ds:datastoreItem xmlns:ds="http://schemas.openxmlformats.org/officeDocument/2006/customXml" ds:itemID="{5745109E-2DDF-40CB-AC2B-FF9B10C90820}">
  <ds:schemaRefs>
    <ds:schemaRef ds:uri="http://www.objective.com/ecm/document/metadata/53D26341A57B383EE0540010E0463CCA"/>
  </ds:schemaRefs>
</ds:datastoreItem>
</file>

<file path=customXml/itemProps3.xml><?xml version="1.0" encoding="utf-8"?>
<ds:datastoreItem xmlns:ds="http://schemas.openxmlformats.org/officeDocument/2006/customXml" ds:itemID="{4479D5B3-626C-4336-8924-60012523D195}">
  <ds:schemaRefs>
    <ds:schemaRef ds:uri="http://www.w3.org/XML/1998/namespace"/>
    <ds:schemaRef ds:uri="http://purl.org/dc/terms/"/>
    <ds:schemaRef ds:uri="http://purl.org/dc/dcmitype/"/>
    <ds:schemaRef ds:uri="http://purl.org/dc/elements/1.1/"/>
    <ds:schemaRef ds:uri="f4879ec7-468c-49ff-a8b5-fabf0730a498"/>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fb053e34-0e34-4966-b79b-68419acdfd90"/>
    <ds:schemaRef ds:uri="http://schemas.microsoft.com/sharepoint/v3"/>
  </ds:schemaRefs>
</ds:datastoreItem>
</file>

<file path=customXml/itemProps4.xml><?xml version="1.0" encoding="utf-8"?>
<ds:datastoreItem xmlns:ds="http://schemas.openxmlformats.org/officeDocument/2006/customXml" ds:itemID="{4DF96520-2087-4260-AEC3-D025DA2FD093}">
  <ds:schemaRefs>
    <ds:schemaRef ds:uri="f4879ec7-468c-49ff-a8b5-fabf0730a498"/>
    <ds:schemaRef ds:uri="fb053e34-0e34-4966-b79b-68419acdfd9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112</TotalTime>
  <Words>6230</Words>
  <Application>Microsoft Office PowerPoint</Application>
  <PresentationFormat>Custom</PresentationFormat>
  <Paragraphs>738</Paragraphs>
  <Slides>35</Slides>
  <Notes>35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Calibri</vt:lpstr>
      <vt:lpstr>Open Sans Extra Bold</vt:lpstr>
      <vt:lpstr>Public Sans</vt:lpstr>
      <vt:lpstr>Segoe UI</vt:lpstr>
      <vt:lpstr>Public Sans Bold</vt:lpstr>
      <vt:lpstr>Arial</vt:lpstr>
      <vt:lpstr>Office Theme</vt:lpstr>
      <vt:lpstr>Coaching Skills – Establishing and building coaching relationships</vt:lpstr>
      <vt:lpstr>Coaching in Education Open Access Resource</vt:lpstr>
      <vt:lpstr>National model of professional learning</vt:lpstr>
      <vt:lpstr>Ways of working together</vt:lpstr>
      <vt:lpstr>Session aims</vt:lpstr>
      <vt:lpstr>Connector</vt:lpstr>
      <vt:lpstr>Content Overview</vt:lpstr>
      <vt:lpstr>Part 1. Establishing coaching relationships</vt:lpstr>
      <vt:lpstr>Description of Coaching</vt:lpstr>
      <vt:lpstr>Coaching Contract: Clear Path to Success</vt:lpstr>
      <vt:lpstr>Activity - contracting in practice</vt:lpstr>
      <vt:lpstr>Part 2. Building the coaching relationship: Questions </vt:lpstr>
      <vt:lpstr>Questioning</vt:lpstr>
      <vt:lpstr>Activity</vt:lpstr>
      <vt:lpstr>Video 1</vt:lpstr>
      <vt:lpstr>Recap Activity</vt:lpstr>
      <vt:lpstr>Video 2</vt:lpstr>
      <vt:lpstr>Recap Activity 1</vt:lpstr>
      <vt:lpstr>What insights are you having about learning about the power of questions</vt:lpstr>
      <vt:lpstr>Part 3. Building the coaching relationship: Listening </vt:lpstr>
      <vt:lpstr>Listening</vt:lpstr>
      <vt:lpstr>1. Be present</vt:lpstr>
      <vt:lpstr> 2. Listen to more than just their words </vt:lpstr>
      <vt:lpstr>3. Make sure you have heard correctly - clarify </vt:lpstr>
      <vt:lpstr>4. Listen from the coaching perspective </vt:lpstr>
      <vt:lpstr>5. Clarify the conversation as you go </vt:lpstr>
      <vt:lpstr>Discussion Activity</vt:lpstr>
      <vt:lpstr>Video</vt:lpstr>
      <vt:lpstr>Recap Activity 2</vt:lpstr>
      <vt:lpstr>Part 4. Trying it out </vt:lpstr>
      <vt:lpstr>Trying it out</vt:lpstr>
      <vt:lpstr>Quick Recap</vt:lpstr>
      <vt:lpstr>Aims Review</vt:lpstr>
      <vt:lpstr>Reflection Activity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Coaching Skills PLR</dc:title>
  <dc:creator>Stevenson J (Jeremy)</dc:creator>
  <cp:lastModifiedBy>Jeremy Stevenson</cp:lastModifiedBy>
  <cp:revision>4</cp:revision>
  <dcterms:created xsi:type="dcterms:W3CDTF">2006-08-16T00:00:00Z</dcterms:created>
  <dcterms:modified xsi:type="dcterms:W3CDTF">2024-08-05T13:42:30Z</dcterms:modified>
  <dc:identifier>DAGId6nSW50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0x0101006551D3D5F53C834E9017995F9887F6EA</vt:lpwstr>
  </property>
  <property fmtid="{D5CDD505-2E9C-101B-9397-08002B2CF9AE}" pid="3" name="MediaServiceImageTags">
    <vt:lpwstr/>
  </property>
  <property fmtid="{D5CDD505-2E9C-101B-9397-08002B2CF9AE}" pid="4" name="Objective-Id">
    <vt:lpwstr>A49049265</vt:lpwstr>
  </property>
  <property fmtid="{D5CDD505-2E9C-101B-9397-08002B2CF9AE}" pid="5" name="Objective-Title">
    <vt:lpwstr>Education Scotland_ PLL_ CIE_ Coaching Skills PLR - June 2024</vt:lpwstr>
  </property>
  <property fmtid="{D5CDD505-2E9C-101B-9397-08002B2CF9AE}" pid="6" name="Objective-Description">
    <vt:lpwstr/>
  </property>
  <property fmtid="{D5CDD505-2E9C-101B-9397-08002B2CF9AE}" pid="7" name="Objective-CreationStamp">
    <vt:filetime>2024-06-24T10:10:24Z</vt:filetime>
  </property>
  <property fmtid="{D5CDD505-2E9C-101B-9397-08002B2CF9AE}" pid="8" name="Objective-IsApproved">
    <vt:bool>false</vt:bool>
  </property>
  <property fmtid="{D5CDD505-2E9C-101B-9397-08002B2CF9AE}" pid="9" name="Objective-IsPublished">
    <vt:bool>false</vt:bool>
  </property>
  <property fmtid="{D5CDD505-2E9C-101B-9397-08002B2CF9AE}" pid="10" name="Objective-DatePublished">
    <vt:lpwstr/>
  </property>
  <property fmtid="{D5CDD505-2E9C-101B-9397-08002B2CF9AE}" pid="11" name="Objective-ModificationStamp">
    <vt:filetime>2024-08-05T13:39:29Z</vt:filetime>
  </property>
  <property fmtid="{D5CDD505-2E9C-101B-9397-08002B2CF9AE}" pid="12" name="Objective-Owner">
    <vt:lpwstr>Irving, Janey   J  (U444720)</vt:lpwstr>
  </property>
  <property fmtid="{D5CDD505-2E9C-101B-9397-08002B2CF9AE}" pid="13" name="Objective-Path">
    <vt:lpwstr>Objective Global Folder:SG File Plan:Administration:Corporate strategy:Strategy and change:Corporate strategy: Strategy and change:Education Scotland: Professional Learning and Leadership Team: Internal &amp; National Leadership Collective: 2022-2027</vt:lpwstr>
  </property>
  <property fmtid="{D5CDD505-2E9C-101B-9397-08002B2CF9AE}" pid="14" name="Objective-Parent">
    <vt:lpwstr>Education Scotland: Professional Learning and Leadership Team: Internal &amp; National Leadership Collective: 2022-2027</vt:lpwstr>
  </property>
  <property fmtid="{D5CDD505-2E9C-101B-9397-08002B2CF9AE}" pid="15" name="Objective-State">
    <vt:lpwstr>Being Edited</vt:lpwstr>
  </property>
  <property fmtid="{D5CDD505-2E9C-101B-9397-08002B2CF9AE}" pid="16" name="Objective-VersionId">
    <vt:lpwstr>vA74492177</vt:lpwstr>
  </property>
  <property fmtid="{D5CDD505-2E9C-101B-9397-08002B2CF9AE}" pid="17" name="Objective-Version">
    <vt:lpwstr>0.3</vt:lpwstr>
  </property>
  <property fmtid="{D5CDD505-2E9C-101B-9397-08002B2CF9AE}" pid="18" name="Objective-VersionNumber">
    <vt:r8>3</vt:r8>
  </property>
  <property fmtid="{D5CDD505-2E9C-101B-9397-08002B2CF9AE}" pid="19" name="Objective-VersionComment">
    <vt:lpwstr/>
  </property>
  <property fmtid="{D5CDD505-2E9C-101B-9397-08002B2CF9AE}" pid="20" name="Objective-FileNumber">
    <vt:lpwstr>CASE/610773</vt:lpwstr>
  </property>
  <property fmtid="{D5CDD505-2E9C-101B-9397-08002B2CF9AE}" pid="21" name="Objective-Classification">
    <vt:lpwstr>OFFICIAL</vt:lpwstr>
  </property>
  <property fmtid="{D5CDD505-2E9C-101B-9397-08002B2CF9AE}" pid="22" name="Objective-Caveats">
    <vt:lpwstr>Caveat for access to SG Fileplan</vt:lpwstr>
  </property>
  <property fmtid="{D5CDD505-2E9C-101B-9397-08002B2CF9AE}" pid="23" name="Objective-Date of Original">
    <vt:lpwstr/>
  </property>
  <property fmtid="{D5CDD505-2E9C-101B-9397-08002B2CF9AE}" pid="24" name="Objective-Date Received">
    <vt:lpwstr/>
  </property>
  <property fmtid="{D5CDD505-2E9C-101B-9397-08002B2CF9AE}" pid="25" name="Objective-SG Web Publication - Category">
    <vt:lpwstr/>
  </property>
  <property fmtid="{D5CDD505-2E9C-101B-9397-08002B2CF9AE}" pid="26" name="Objective-SG Web Publication - Category 2 Classification">
    <vt:lpwstr/>
  </property>
  <property fmtid="{D5CDD505-2E9C-101B-9397-08002B2CF9AE}" pid="27" name="Objective-Connect Creator">
    <vt:lpwstr/>
  </property>
  <property fmtid="{D5CDD505-2E9C-101B-9397-08002B2CF9AE}" pid="28" name="Objective-Required Redaction">
    <vt:lpwstr/>
  </property>
</Properties>
</file>