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21"/>
  </p:notesMasterIdLst>
  <p:sldIdLst>
    <p:sldId id="256" r:id="rId3"/>
    <p:sldId id="1344" r:id="rId4"/>
    <p:sldId id="1345"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8288000" cy="10287000"/>
  <p:notesSz cx="6858000" cy="9144000"/>
  <p:embeddedFontLst>
    <p:embeddedFont>
      <p:font typeface="Arial MT Pro" panose="020B0604020202020204" charset="0"/>
      <p:regular r:id="rId22"/>
    </p:embeddedFont>
    <p:embeddedFont>
      <p:font typeface="Arial MT Pro Bold" panose="020B0604020202020204" charset="0"/>
      <p:regular r:id="rId23"/>
    </p:embeddedFont>
    <p:embeddedFont>
      <p:font typeface="Beth Ellen" panose="020B0604020202020204" charset="0"/>
      <p:regular r:id="rId24"/>
    </p:embeddedFont>
    <p:embeddedFont>
      <p:font typeface="Canva Sans Bold" panose="020B0604020202020204" charset="0"/>
      <p:regular r:id="rId25"/>
    </p:embeddedFont>
    <p:embeddedFont>
      <p:font typeface="Gotham Bold" panose="020B0604020202020204" charset="0"/>
      <p:regular r:id="rId26"/>
    </p:embeddedFont>
    <p:embeddedFont>
      <p:font typeface="Kollektif" panose="020B0604020202020204" charset="0"/>
      <p:regular r:id="rId27"/>
    </p:embeddedFont>
    <p:embeddedFont>
      <p:font typeface="Kollektif Bold" panose="020B0604020202020204" charset="0"/>
      <p:regular r:id="rId28"/>
    </p:embeddedFont>
    <p:embeddedFont>
      <p:font typeface="Kollektif Bold Italics" panose="020B0604020202020204" charset="0"/>
      <p:regular r:id="rId29"/>
    </p:embeddedFont>
    <p:embeddedFont>
      <p:font typeface="Kollektif Italics" panose="020B0604020202020204" charset="0"/>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7E7150-A47A-4795-B28A-CC96CD306819}" v="49" dt="2026-08-21T14:38:02.0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67" autoAdjust="0"/>
    <p:restoredTop sz="86441" autoAdjust="0"/>
  </p:normalViewPr>
  <p:slideViewPr>
    <p:cSldViewPr>
      <p:cViewPr varScale="1">
        <p:scale>
          <a:sx n="46" d="100"/>
          <a:sy n="46" d="100"/>
        </p:scale>
        <p:origin x="504"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microsoft.com/office/2015/10/relationships/revisionInfo" Target="revisionInfo.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24.08.2026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professional-learning/self-directed-professional-learning/aspiring-to-middle-leadership/"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ducation.gov.scot/resources/additional-support-for-learning/"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All information is correct as of August 2026.</a:t>
            </a:r>
          </a:p>
          <a:p>
            <a:endParaRPr lang="en-US" dirty="0"/>
          </a:p>
          <a:p>
            <a:r>
              <a:rPr lang="en-US" dirty="0"/>
              <a:t>This PowerPoint is intended to support senior leaders, middle leaders and practitioners in schools and local authorities to deliver an introduction session to a group on the Aspiring to Middle Leadership (AML) programme.  It is the second of a set of 3 to accompany the AML programme.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PowerPoint is a template that presenters can adapt to suit their own context and style of presenting.  It can be added to, but please do not remove any slides as they are all essential to the Introductory session. You may wish to add the date, a logo alongside the Education Scotland one, add dates for future sessions (1 further session is suggested after this one)</a:t>
            </a:r>
            <a:r>
              <a:rPr lang="en-US" i="0" dirty="0">
                <a:solidFill>
                  <a:srgbClr val="FF0000"/>
                </a:solidFill>
              </a:rPr>
              <a:t> or to add a link to a local feedback form into the last slide. You can use these slides in person or online.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Within the slides, suggested timings, key messages to get across, facilitator notes and reflective questions are included.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a:t>
            </a:r>
          </a:p>
          <a:p>
            <a:r>
              <a:rPr lang="en-US" dirty="0"/>
              <a:t>The session this PowerPoint is intended to support has been designed to be delivered by facilitators in </a:t>
            </a:r>
            <a:r>
              <a:rPr lang="en-US" b="1" dirty="0"/>
              <a:t>60 -75 minutes</a:t>
            </a:r>
            <a:r>
              <a:rPr lang="en-US" dirty="0"/>
              <a:t>. If you have longer, we would encourage you to use that time for (more) discussion of the reflective questions and perhaps invite some feedback. Suggested approximate timings can be found in the notes for each slide.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IMPORTANT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PowerPoint refers to the open access, self-directed Education Scotland Aspiring to Middle Leadership programme</a:t>
            </a:r>
            <a:r>
              <a:rPr lang="en-US" b="0" u="none" dirty="0"/>
              <a:t>, at </a:t>
            </a:r>
            <a:r>
              <a:rPr lang="en-GB" b="0" dirty="0">
                <a:hlinkClick r:id="rId3"/>
              </a:rPr>
              <a:t>Aspiring to Middle Leadership | Self-directed professional learning | Professional Learning | Education Scotland</a:t>
            </a:r>
            <a:r>
              <a:rPr lang="en-GB" b="0" dirty="0"/>
              <a:t>. </a:t>
            </a:r>
            <a:r>
              <a:rPr lang="en-US" b="0" dirty="0"/>
              <a:t>It is anticipated the presenter will be familiar with the content of the programme, which can be found at the Education Scotland website pages.  Before using this session, participants should have attended the AML Introductory session and ideally completed their first 2 Professional Learning Activities (PLAs) on the roles of middle leadership.  This session reviews learning already undertaken and introduces the next section of learning on inclusion, wellbeing and equalities (</a:t>
            </a:r>
            <a:r>
              <a:rPr lang="en-US" b="0" dirty="0" err="1"/>
              <a:t>IWE</a:t>
            </a:r>
            <a:r>
              <a:rPr lang="en-US" b="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If facilitating in person, you may wish participants to bring their devices for slide 14 , when you present ‘The </a:t>
            </a:r>
            <a:r>
              <a:rPr lang="en-US" b="0" dirty="0" err="1"/>
              <a:t>IWE</a:t>
            </a:r>
            <a:r>
              <a:rPr lang="en-US" b="0" dirty="0"/>
              <a:t> PLAs’ that are accessed through the website. Alternatively, you could share your screen whilst viewing the AML pages of the website, to show/remind participants how and where to access the PLAs. If online, be ready to share your screen to show these webpages.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While use of the AML Reflective Journal is optional, we would encourage its use as part of this facilitated programme. If used, it will be helpful for participants to have it to hand during this session.</a:t>
            </a:r>
          </a:p>
          <a:p>
            <a:endParaRPr lang="en-US" b="0" dirty="0"/>
          </a:p>
          <a:p>
            <a:r>
              <a:rPr lang="en-US" dirty="0"/>
              <a:t>Learning outcomes for this resource:</a:t>
            </a:r>
          </a:p>
          <a:p>
            <a:r>
              <a:rPr lang="en-US" dirty="0"/>
              <a:t>•  Set the scene for continued professional learning</a:t>
            </a:r>
          </a:p>
          <a:p>
            <a:r>
              <a:rPr lang="en-US" dirty="0"/>
              <a:t>•  Review previous learning and introduce new learning options</a:t>
            </a:r>
          </a:p>
          <a:p>
            <a:r>
              <a:rPr lang="en-US" dirty="0"/>
              <a:t>•  Remind participants about how to complete the programme, date of the final session and any deadlines set.</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3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endParaRPr lang="en-US" dirty="0"/>
          </a:p>
          <a:p>
            <a:r>
              <a:rPr lang="en-US" dirty="0"/>
              <a:t>This is a reminder of our agreed ways of working from the first session. (If you and the group adapted these at the Introductory session, you will need to update them here to reflect that).</a:t>
            </a:r>
          </a:p>
          <a:p>
            <a:endParaRPr lang="en-US" dirty="0"/>
          </a:p>
          <a:p>
            <a:r>
              <a:rPr lang="en-US" dirty="0"/>
              <a:t>Effective professional learning goes beyond simply delivering information. It fosters a learning community where educators can learn with, from, and on behalf of one another. To achieve this, the facilitator of this learning should establish clear protocols and a positive learning environment at the outset. The general notes below will support the facilitator to help everyone feel comfortable participating and contribute to a rich learning experience. </a:t>
            </a:r>
          </a:p>
          <a:p>
            <a:endParaRPr lang="en-US" dirty="0"/>
          </a:p>
          <a:p>
            <a:r>
              <a:rPr lang="en-US" b="1" dirty="0"/>
              <a:t>Facilitator notes:</a:t>
            </a:r>
          </a:p>
          <a:p>
            <a:endParaRPr lang="en-US" b="1" dirty="0"/>
          </a:p>
          <a:p>
            <a:r>
              <a:rPr lang="en-US" dirty="0"/>
              <a:t>Do these still work? Ask participants to comment on anything they would like to add or amend. </a:t>
            </a:r>
          </a:p>
          <a:p>
            <a:r>
              <a:rPr lang="en-US" dirty="0"/>
              <a:t>Is there anything that participants feel is missing or anything they would like to remove?</a:t>
            </a:r>
          </a:p>
          <a:p>
            <a:r>
              <a:rPr lang="en-US" b="1" dirty="0"/>
              <a:t> </a:t>
            </a:r>
          </a:p>
          <a:p>
            <a:r>
              <a:rPr lang="en-US" dirty="0"/>
              <a:t>If everyone is happy, you can move on fairly quickly.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algn="l" rtl="0" fontAlgn="base"/>
            <a:r>
              <a:rPr lang="en-GB" b="1" i="0" u="none" strike="noStrike" dirty="0">
                <a:solidFill>
                  <a:srgbClr val="000000"/>
                </a:solidFill>
                <a:effectLst/>
                <a:latin typeface="Calibri" panose="020F0502020204030204" pitchFamily="34" charset="0"/>
              </a:rPr>
              <a:t>Suggested timing:</a:t>
            </a:r>
          </a:p>
          <a:p>
            <a:pPr algn="l" rtl="0" fontAlgn="base"/>
            <a:endParaRPr lang="en-GB" b="1" i="0" u="none" strike="noStrike" dirty="0">
              <a:solidFill>
                <a:srgbClr val="000000"/>
              </a:solidFill>
              <a:effectLst/>
              <a:latin typeface="Calibri" panose="020F0502020204030204" pitchFamily="34" charset="0"/>
            </a:endParaRPr>
          </a:p>
          <a:p>
            <a:pPr algn="l" rtl="0" fontAlgn="base"/>
            <a:r>
              <a:rPr lang="en-GB" b="0" i="0" u="none" strike="noStrike" dirty="0">
                <a:solidFill>
                  <a:srgbClr val="000000"/>
                </a:solidFill>
                <a:effectLst/>
                <a:latin typeface="Calibri" panose="020F0502020204030204" pitchFamily="34" charset="0"/>
              </a:rPr>
              <a:t>1 minute</a:t>
            </a:r>
          </a:p>
          <a:p>
            <a:pPr algn="l" rtl="0" fontAlgn="base"/>
            <a:endParaRPr lang="en-GB" b="1" i="0" u="none" strike="noStrike" dirty="0">
              <a:solidFill>
                <a:srgbClr val="000000"/>
              </a:solidFill>
              <a:effectLst/>
              <a:latin typeface="Calibri" panose="020F0502020204030204" pitchFamily="34" charset="0"/>
            </a:endParaRPr>
          </a:p>
          <a:p>
            <a:pPr algn="l" rtl="0" fontAlgn="base"/>
            <a:r>
              <a:rPr lang="en-GB" b="1" i="0" u="none" strike="noStrike" dirty="0">
                <a:solidFill>
                  <a:srgbClr val="000000"/>
                </a:solidFill>
                <a:effectLst/>
                <a:latin typeface="Calibri" panose="020F0502020204030204" pitchFamily="34" charset="0"/>
              </a:rPr>
              <a:t>Facilitator notes:</a:t>
            </a:r>
            <a:r>
              <a:rPr lang="en-US" b="0" i="0" dirty="0">
                <a:solidFill>
                  <a:srgbClr val="444444"/>
                </a:solidFill>
                <a:effectLst/>
                <a:latin typeface="Calibri" panose="020F0502020204030204" pitchFamily="34" charset="0"/>
              </a:rPr>
              <a:t>​</a:t>
            </a:r>
          </a:p>
          <a:p>
            <a:pPr algn="l" rtl="0" fontAlgn="base"/>
            <a:r>
              <a:rPr lang="en-GB" b="0" i="0" dirty="0">
                <a:solidFill>
                  <a:srgbClr val="444444"/>
                </a:solidFill>
                <a:effectLst/>
                <a:latin typeface="Calibri" panose="020F0502020204030204" pitchFamily="34" charset="0"/>
              </a:rPr>
              <a:t>​</a:t>
            </a:r>
          </a:p>
          <a:p>
            <a:pPr algn="l" rtl="0" fontAlgn="base"/>
            <a:r>
              <a:rPr lang="en-GB" b="0" i="0" u="none" strike="noStrike" dirty="0">
                <a:solidFill>
                  <a:srgbClr val="000000"/>
                </a:solidFill>
                <a:effectLst/>
                <a:latin typeface="Calibri" panose="020F0502020204030204" pitchFamily="34" charset="0"/>
              </a:rPr>
              <a:t>This slide shows what will be looked at in this session, to be shared with participants. Invite any questions they may have. </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200" b="0" i="0" u="none" strike="noStrike" kern="1200" cap="none" spc="0" normalizeH="0" baseline="0" noProof="0">
                <a:ln>
                  <a:noFill/>
                </a:ln>
                <a:solidFill>
                  <a:prstClr val="black"/>
                </a:solidFill>
                <a:effectLst/>
                <a:uLnTx/>
                <a:uFillTx/>
                <a:latin typeface="Calibri"/>
                <a:ea typeface="+mn-ea"/>
                <a:cs typeface="+mn-cs"/>
              </a:rPr>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5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The purpose of this slide is to look back at the previous session using the images as prompts, and to look forward to what’s coming next, hence, ‘review and preview’. From the top left, the first image of people is from the first session when we looked at ways of working together.  Following the red arrows,  we looked at the 3 fields of knowledge and the national model of </a:t>
            </a:r>
            <a:r>
              <a:rPr lang="en-US" b="0" dirty="0" err="1"/>
              <a:t>professioanl</a:t>
            </a:r>
            <a:r>
              <a:rPr lang="en-US" b="0" dirty="0"/>
              <a:t> learning which underpin the programme, then moved onto John DeNobile’s theoretical model of middle leadership – with the student-focused, administrative, </a:t>
            </a:r>
            <a:r>
              <a:rPr lang="en-US" b="0" dirty="0" err="1"/>
              <a:t>organisational</a:t>
            </a:r>
            <a:r>
              <a:rPr lang="en-US" b="0" dirty="0"/>
              <a:t>, supervisory, staff development and strategic roles – then the self-evaluation wheel, with a further 2 roles identified in the Scottish research which came later. We also reflected on our ‘why’ and our ‘how’, which helps to inform the kind of leader we want to be, linking to the professional standards, and the reasons we got into teaching to start with. In the middle row from right to left, the couple speaking denotes the idea of having a peer supporter and then a reflective journal to support your learning. (Has anyone used these optional tools yet?). Finally, we finished last time with the image of the droplet creating ripples in a pool and asked the group to consider their current spheres of influence and how these might reach even further as they move into middle leadership roles.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Today’s session starts at the first blue arrow where the 2 images middle left and the first image bottom left denote opportunities today to reflect on learning so far, share this in a small group, and raise any questions. The images at middle and right bottom indicate what we will look at today – the national framework for inclusion, wellbeing and equalities (</a:t>
            </a:r>
            <a:r>
              <a:rPr lang="en-US" b="0" dirty="0" err="1"/>
              <a:t>IWE</a:t>
            </a:r>
            <a:r>
              <a:rPr lang="en-US" b="0" dirty="0"/>
              <a:t>) and the background to this. It will then be a case of the group exploring which PLAs they want to do next.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endParaRPr lang="en-US" dirty="0"/>
          </a:p>
          <a:p>
            <a:r>
              <a:rPr lang="en-US" dirty="0"/>
              <a:t>The red and blue arrows correspond to the red and blue words in the slide title: Red arrows for ‘review’ images and blue for ‘preview’ images. The hope is that the group recalls the first session and it grounds them into the learning for today. It may also be useful for anyone who missed the first session.</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1 + 15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is a chance to reflect on learning so far (the group many be at different stages and that is ok, but ideally, they will be as close as possible to having completed their 2 selected ‘Roles of middle leadership’ PLAs.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Explain the 4 parts of the activity. Tell the group:</a:t>
            </a:r>
          </a:p>
          <a:p>
            <a:endParaRPr lang="en-US" dirty="0"/>
          </a:p>
          <a:p>
            <a:r>
              <a:rPr lang="en-US" dirty="0"/>
              <a:t>1. On your own :</a:t>
            </a:r>
          </a:p>
          <a:p>
            <a:r>
              <a:rPr lang="en-US" dirty="0"/>
              <a:t>A minute or two on their own first to reflect and make some notes about the learning you've done. If people have their Reflective Journal (if using) they might refer to it here.</a:t>
            </a:r>
          </a:p>
          <a:p>
            <a:endParaRPr lang="en-US" dirty="0"/>
          </a:p>
          <a:p>
            <a:r>
              <a:rPr lang="en-US" dirty="0"/>
              <a:t>2-3. Into small groups or breakouts:</a:t>
            </a:r>
          </a:p>
          <a:p>
            <a:r>
              <a:rPr lang="en-US" dirty="0"/>
              <a:t>4-5 per group / online room</a:t>
            </a:r>
          </a:p>
          <a:p>
            <a:r>
              <a:rPr lang="en-US" dirty="0"/>
              <a:t>15 mins </a:t>
            </a:r>
          </a:p>
          <a:p>
            <a:endParaRPr lang="en-US" dirty="0"/>
          </a:p>
          <a:p>
            <a:r>
              <a:rPr lang="en-US" dirty="0"/>
              <a:t>4. When you’re back together / in the main online room, open it up for feedback:</a:t>
            </a:r>
          </a:p>
          <a:p>
            <a:endParaRPr lang="en-US" dirty="0"/>
          </a:p>
          <a:p>
            <a:r>
              <a:rPr lang="en-US" dirty="0"/>
              <a:t>1. What are you thinking about your learning so far?</a:t>
            </a:r>
          </a:p>
          <a:p>
            <a:r>
              <a:rPr lang="en-US" dirty="0"/>
              <a:t>2. What are you feeling about your experience of it?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3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 </a:t>
            </a:r>
            <a:r>
              <a:rPr lang="en-US" b="0" dirty="0"/>
              <a:t>You may want to reassure the group that it’s ok at this point not to be completely up to date with your first two PLAs, as there will normally be time to make this up before the programme ends.  It can help to set aside weekly time slots to work on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There may be feedback for you as the programme lead or for Education Scotland about the online resources (please pass this onto us). Accept all reasonable feedback and remind the group of the transformational potential of professional learning for them and their learners, if there is any negativity. Time is often an issue. That the participants have chosen to use their time on learning shows great commitment to their role as an educator and leader.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r>
              <a:rPr lang="en-US" dirty="0"/>
              <a:t>Once back from smaller group/ online breakout space - take some feedback on this question. If the group raises any issues, save these to the end of the session to address.</a:t>
            </a:r>
          </a:p>
          <a:p>
            <a:endParaRPr lang="en-US" dirty="0"/>
          </a:p>
          <a:p>
            <a:r>
              <a:rPr lang="en-US" dirty="0"/>
              <a:t>Invite people to make a private note and/or use chat pane too, if they prefer.</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2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endParaRPr lang="en-US" dirty="0"/>
          </a:p>
          <a:p>
            <a:r>
              <a:rPr lang="en-US" dirty="0"/>
              <a:t>Take some feedback on this question. Again you can reassure the group about being able to complete the programme.  If anyone raises concerns, you may need to address these 1:1 at the end of the session.</a:t>
            </a:r>
          </a:p>
          <a:p>
            <a:r>
              <a:rPr lang="en-US" dirty="0"/>
              <a:t>Invite people to make a private note and/or use chat pane too.</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3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Tell the group that AML used to be focused solely on the roles of middle leadership but that Inclusion, wellbeing and equalities (</a:t>
            </a:r>
            <a:r>
              <a:rPr lang="en-US" b="0" dirty="0" err="1"/>
              <a:t>IWE</a:t>
            </a:r>
            <a:r>
              <a:rPr lang="en-US" b="0" dirty="0"/>
              <a:t>) were added in 2024 after a deep dive review of the programme. This was in response to legislation and the  evidenced need, and it also provides areas of learning which participants can use as vehicles for demonstrating the roles of middle leadership, by potentially leading an area of work based on their </a:t>
            </a:r>
            <a:r>
              <a:rPr lang="en-US" b="0" dirty="0" err="1"/>
              <a:t>IWE</a:t>
            </a:r>
            <a:r>
              <a:rPr lang="en-US" b="0" dirty="0"/>
              <a:t> PLAs. For example, they might deliver professional learning for colleagues (staff development or supervisory role) on supporting learners with ADHD; they might work on updating policy (administrative or strategic role) on rights-based approaches; or they might undertake direct work with learners (student-focused role) who have autism.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Go through each line on the slide using these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Learners’ needs: </a:t>
            </a:r>
            <a:r>
              <a:rPr lang="en-US" b="0" dirty="0"/>
              <a:t>The rise in numbers of learners presenting with additional needs, particularly after Covid-19 lockdowns, and the complexity of needs. Presumption of mainstreaming.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Educators’ needs: </a:t>
            </a:r>
            <a:r>
              <a:rPr lang="en-US" b="0" dirty="0"/>
              <a:t>These have changed in line with the needs presenting in the classroom. A Listening Exercise carried out by Education Scotland in 2024-25 with middle leaders highlighted this as a professional learning need.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Professional standards, values and commitments: </a:t>
            </a:r>
            <a:r>
              <a:rPr lang="en-US" b="0" dirty="0"/>
              <a:t>Whether GTCS, SSSC or </a:t>
            </a:r>
            <a:r>
              <a:rPr lang="en-US" b="0" dirty="0" err="1"/>
              <a:t>CLDSC</a:t>
            </a:r>
            <a:r>
              <a:rPr lang="en-US" b="0" dirty="0"/>
              <a:t> standards, all include statements about inclusive practice that meets the needs of all learners. The GTCS value on social justice is particularly relevant.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What the research tells us: </a:t>
            </a:r>
            <a:r>
              <a:rPr lang="en-US" b="0" dirty="0"/>
              <a:t>Again, the increasing numbers of learners with neurodivergence and other ASN, but also the adoption of the </a:t>
            </a:r>
            <a:r>
              <a:rPr lang="en-US" b="0" dirty="0" err="1"/>
              <a:t>UNCRC</a:t>
            </a:r>
            <a:r>
              <a:rPr lang="en-US" b="0" dirty="0"/>
              <a:t> in Scotland, Angela Morgan’s ASN review in 2020, The Promise, </a:t>
            </a:r>
            <a:r>
              <a:rPr lang="en-US" b="0" dirty="0" err="1"/>
              <a:t>GIRFEC</a:t>
            </a:r>
            <a:r>
              <a:rPr lang="en-US" b="0" dirty="0"/>
              <a:t> and The Additional Support for Learning Act (Scotland) 2009.</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role of middle leaders: </a:t>
            </a:r>
            <a:r>
              <a:rPr lang="en-US" b="0" dirty="0"/>
              <a:t>Middle leaders play a key role in creating inclusive environments for all learners (and inclusive environments benefit ALL learners, not just those with additional needs).</a:t>
            </a:r>
            <a:endParaRPr lang="en-US" b="1"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3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short activity is to get participants thinking about inclusion and what it means to them. There are no wrong answers.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If you are working online, you could use the chat pane to collect responses. If you wanted to revisit these at a later time, you might use a </a:t>
            </a:r>
            <a:r>
              <a:rPr lang="en-US" b="0" dirty="0" err="1"/>
              <a:t>padlet</a:t>
            </a:r>
            <a:r>
              <a:rPr lang="en-US" b="0" dirty="0"/>
              <a:t>. If you’re in person you could flipchart responses or just invite a ‘shout out’.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Participants may respond to ‘inclusion’ in relation to their learners, or in relation to themselves, or society more generally, and that’s ok. Some participants may themselves belong to a </a:t>
            </a:r>
            <a:r>
              <a:rPr lang="en-US" b="0" dirty="0" err="1"/>
              <a:t>marginalised</a:t>
            </a:r>
            <a:r>
              <a:rPr lang="en-US" b="0" dirty="0"/>
              <a:t> or poorly-included group, or have a hidden disability, so keep this in mind. BUT, the concept of ‘inclusion’ can become politically-charged, and people can have varying views on it. Accept all the answers. But do remind the group that ultimately this is about the responsibility and duty of educators, through their professional standards and values, to provide as inclusive an environment for learning as possible, so that all learners have their needs and rights met.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3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slide shows the Scottish context for </a:t>
            </a:r>
            <a:r>
              <a:rPr lang="en-US" b="0" dirty="0" err="1"/>
              <a:t>IWE</a:t>
            </a:r>
            <a:r>
              <a:rPr lang="en-US" b="0" dirty="0"/>
              <a:t>, with national priorities and drivers, legislation, professional support and policies and guidance all influencing how the four contexts for learning, the four capacities and the </a:t>
            </a:r>
            <a:r>
              <a:rPr lang="en-US" b="0" dirty="0" err="1"/>
              <a:t>SHANARRI</a:t>
            </a:r>
            <a:r>
              <a:rPr lang="en-US" b="0" dirty="0"/>
              <a:t> indicators are </a:t>
            </a:r>
            <a:r>
              <a:rPr lang="en-US" b="0" dirty="0" err="1"/>
              <a:t>realised</a:t>
            </a:r>
            <a:r>
              <a:rPr lang="en-US" b="0" dirty="0"/>
              <a:t> at local and establishment level, to ensure all learners are supported to achieve and attain to the best of their potential.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You can direct learners to the Education Scotland website to find out more at </a:t>
            </a:r>
            <a:r>
              <a:rPr lang="en-GB" dirty="0">
                <a:hlinkClick r:id="rId3"/>
              </a:rPr>
              <a:t>Additional Support for Learning | Resources | Education Scotland</a:t>
            </a:r>
            <a:endParaRPr lang="en-US" b="0"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2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slide shows the national framework for </a:t>
            </a:r>
            <a:r>
              <a:rPr lang="en-US" b="0" dirty="0" err="1"/>
              <a:t>IWE</a:t>
            </a:r>
            <a:r>
              <a:rPr lang="en-US" b="0" dirty="0"/>
              <a:t> with the four quadrants: Rights and Equalities; Relationships; Inclusion; Wellbeing and Care. Middle leaders have a key role in knowing about and understanding the priorities, drivers, legislation, policies, guidance and professional support around </a:t>
            </a:r>
            <a:r>
              <a:rPr lang="en-US" b="0" dirty="0" err="1"/>
              <a:t>IWE</a:t>
            </a:r>
            <a:r>
              <a:rPr lang="en-US" b="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endParaRPr lang="en-US" dirty="0"/>
          </a:p>
          <a:p>
            <a:r>
              <a:rPr lang="en-US" dirty="0"/>
              <a:t>Talk briefly through the slide using the key messages above. Invite the group to think about how the roles of middle leadership may connect to the 4 quadrants of the framework. (Reminder of the roles: student-focused, administrative, </a:t>
            </a:r>
            <a:r>
              <a:rPr lang="en-US" dirty="0" err="1"/>
              <a:t>organisational</a:t>
            </a:r>
            <a:r>
              <a:rPr lang="en-US" dirty="0"/>
              <a:t>, staff development, supervisory,  strategic, staff health and wellbeing and external liaison. Invite any comments /observations about the links to leadership.</a:t>
            </a:r>
          </a:p>
          <a:p>
            <a:endParaRPr lang="en-US" dirty="0"/>
          </a:p>
          <a:p>
            <a:r>
              <a:rPr lang="en-US" dirty="0"/>
              <a:t>You may wish to highlight the link which is for the </a:t>
            </a:r>
            <a:r>
              <a:rPr lang="en-US" dirty="0" err="1"/>
              <a:t>IWE</a:t>
            </a:r>
            <a:r>
              <a:rPr lang="en-US" dirty="0"/>
              <a:t> professional learning framework. It provides slides and guidance notes for anyone leading professional learning linked to a wide range of aspects of the 4 quadrants.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If your session lasts over an hour, we suggest taking a break here, especially if you are online. You can remove this slide if your session is an hour or less.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1 minute</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Key messages: The image reminds us about the 4 capacities and the </a:t>
            </a:r>
            <a:r>
              <a:rPr lang="en-US" b="0" dirty="0" err="1"/>
              <a:t>SHANARRI</a:t>
            </a:r>
            <a:r>
              <a:rPr lang="en-US" b="0" dirty="0"/>
              <a:t> indicators, and the circumstances that can give rise to additional support needs.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Remind the group about the links between </a:t>
            </a:r>
            <a:r>
              <a:rPr lang="en-US" b="0" dirty="0" err="1"/>
              <a:t>GIRFEC</a:t>
            </a:r>
            <a:r>
              <a:rPr lang="en-US" b="0" dirty="0"/>
              <a:t> and meeting additional support needs, and the 4 factors which give rise to ASN. Remind them that additional support needs can be fixed, fluctuating, or for a specific period of time.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2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These are the </a:t>
            </a:r>
            <a:r>
              <a:rPr lang="en-US" b="0" dirty="0" err="1"/>
              <a:t>IWE</a:t>
            </a:r>
            <a:r>
              <a:rPr lang="en-US" b="0" dirty="0"/>
              <a:t> PLAs (professional learning activities) available at the Education website at August 2026. New ones may be added. Participants can find links to them at the AML webpages. Each PLA takes 3-4 hours to complete. Remind the group to make sure they hit the ‘Complete activity’ at the end of the PLA and to download the pdf summary. They can also download an individual PLA certificate for their records and complete an evaluation form.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You don’t need to read out everything on the slide but pick out a few to highlight. Participants should</a:t>
            </a:r>
            <a:r>
              <a:rPr lang="en-US" dirty="0"/>
              <a:t> select 2 based on their learners’ needs, their needs or current priorities in their setting.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(NB: if your authority has selected 2 or more of these PLAs that everyone is to do, </a:t>
            </a:r>
            <a:r>
              <a:rPr lang="en-US" b="0" dirty="0" err="1"/>
              <a:t>ie</a:t>
            </a:r>
            <a:r>
              <a:rPr lang="en-US" b="0" dirty="0"/>
              <a:t>, there is no choice about which PLAs to do, you may wish to amend this slide, to highlight the 2 that have been chosen. Participants can do more than the minimum of 2 if they want to, and /or revisit the PLAs after this programme.</a:t>
            </a:r>
          </a:p>
          <a:p>
            <a:endParaRPr lang="en-US" dirty="0"/>
          </a:p>
          <a:p>
            <a:r>
              <a:rPr lang="en-US" dirty="0"/>
              <a:t>You might want the group to complete 2 by the final session, if you are holding one. Agree a deadline for completion in any case.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4 quadrants of the national framework, are all represented:</a:t>
            </a:r>
          </a:p>
          <a:p>
            <a:r>
              <a:rPr lang="en-US" dirty="0"/>
              <a:t>Inclusion</a:t>
            </a:r>
          </a:p>
          <a:p>
            <a:r>
              <a:rPr lang="en-US" dirty="0"/>
              <a:t>Relationships</a:t>
            </a:r>
          </a:p>
          <a:p>
            <a:r>
              <a:rPr lang="en-US" dirty="0"/>
              <a:t>Rights and Equalities</a:t>
            </a:r>
          </a:p>
          <a:p>
            <a:r>
              <a:rPr lang="en-US" dirty="0"/>
              <a:t>Wellbeing and Care.</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15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Middle players so a great deal to help create an ethos and culture that supports inclusion, wellbeing and equality. What do they see happening in their own settings? What roles do middle leaders take on to support </a:t>
            </a:r>
            <a:r>
              <a:rPr lang="en-US" b="0" dirty="0" err="1"/>
              <a:t>IWE</a:t>
            </a:r>
            <a:r>
              <a:rPr lang="en-US" b="0" dirty="0"/>
              <a:t>? What is in the school or </a:t>
            </a:r>
            <a:r>
              <a:rPr lang="en-US" b="0" dirty="0" err="1"/>
              <a:t>centre</a:t>
            </a:r>
            <a:r>
              <a:rPr lang="en-US" b="0" dirty="0"/>
              <a:t> improvement plan around </a:t>
            </a:r>
            <a:r>
              <a:rPr lang="en-US" b="0" dirty="0" err="1"/>
              <a:t>IWE</a:t>
            </a:r>
            <a:r>
              <a:rPr lang="en-US" b="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endParaRPr lang="en-US" dirty="0"/>
          </a:p>
          <a:p>
            <a:r>
              <a:rPr lang="en-US" dirty="0"/>
              <a:t>Breakout activity- either in small groups in the room or in online breakout rooms.</a:t>
            </a:r>
          </a:p>
          <a:p>
            <a:r>
              <a:rPr lang="en-US" dirty="0"/>
              <a:t>4/5 each room</a:t>
            </a:r>
          </a:p>
          <a:p>
            <a:r>
              <a:rPr lang="en-US" dirty="0"/>
              <a:t>15 mins – if you have time. If not, put the question to the whole group and invite some responses. You can link these to the 8 roles of middle leadership in John DeNobile.</a:t>
            </a:r>
          </a:p>
          <a:p>
            <a:endParaRPr lang="en-US" dirty="0"/>
          </a:p>
          <a:p>
            <a:r>
              <a:rPr lang="en-US" dirty="0"/>
              <a:t>This activity will help the group to think about their </a:t>
            </a:r>
            <a:r>
              <a:rPr lang="en-US" dirty="0" err="1"/>
              <a:t>IWE</a:t>
            </a:r>
            <a:r>
              <a:rPr lang="en-US" dirty="0"/>
              <a:t> PLA choices.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2 minutes</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This slide is just to get people thinking more about their next steps in the programme, </a:t>
            </a:r>
            <a:r>
              <a:rPr lang="en-US" b="0" dirty="0" err="1"/>
              <a:t>ie</a:t>
            </a:r>
            <a:r>
              <a:rPr lang="en-US" b="0" dirty="0"/>
              <a:t>, which PLAs to choose (if choosing is an option).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r>
              <a:rPr lang="en-US" dirty="0"/>
              <a:t>Go through the slide and ask the group to think later about the links to the middle leadership roles, the Standard for Middle Leadership, and the kind of leader they want to be.</a:t>
            </a:r>
          </a:p>
          <a:p>
            <a:endParaRPr lang="en-US" dirty="0"/>
          </a:p>
          <a:p>
            <a:r>
              <a:rPr lang="en-US" dirty="0"/>
              <a:t>After today they may want to talk to peer supporter and/or other colleagues to help decide on their next area of work.</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1 minute</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Go through the slides – with edits if /where required.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You can add dates here for the final group session if you are having one and the final date for completion of the 4 PLAs and the Learning Summary.</a:t>
            </a:r>
          </a:p>
          <a:p>
            <a:endParaRPr lang="en-US" dirty="0"/>
          </a:p>
          <a:p>
            <a:r>
              <a:rPr lang="en-US" dirty="0"/>
              <a:t>It’s not too late to engage a peer supporter if anyone in the group wants to, or to start using the reflective journal.</a:t>
            </a:r>
          </a:p>
          <a:p>
            <a:endParaRPr lang="en-US" dirty="0"/>
          </a:p>
          <a:p>
            <a:r>
              <a:rPr lang="en-US" dirty="0"/>
              <a:t>The final group (Looking ahead) session will be a chance to share the learning form the </a:t>
            </a:r>
            <a:r>
              <a:rPr lang="en-US" dirty="0" err="1"/>
              <a:t>IWE</a:t>
            </a:r>
            <a:r>
              <a:rPr lang="en-US" dirty="0"/>
              <a:t> PLAs, will cover how to complete the programme, </a:t>
            </a:r>
            <a:r>
              <a:rPr lang="en-US" dirty="0" err="1"/>
              <a:t>ie</a:t>
            </a:r>
            <a:r>
              <a:rPr lang="en-US" dirty="0"/>
              <a:t>, completing the Learning Summary, and consider some future learning opportunities.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b="1" dirty="0"/>
              <a:t>Suggested timing: </a:t>
            </a:r>
          </a:p>
          <a:p>
            <a:endParaRPr lang="en-US" b="1" dirty="0"/>
          </a:p>
          <a:p>
            <a:r>
              <a:rPr lang="en-US" b="0" dirty="0"/>
              <a:t>1 minute</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Thank the group for their time, engagement today and ongoing commitment to their professional learning.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Facilitator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You may wish to add a contact email address for anyone needing support and/or </a:t>
            </a:r>
            <a:r>
              <a:rPr lang="en-GB" dirty="0"/>
              <a:t>a link or QR code for your own local feedback form, for this session, at this slide, or add an extra one.</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r>
              <a:rPr lang="en-GB" dirty="0"/>
              <a:t>If you would like to provide feedback on this resource, as a facilitator, please go to https://forms.office.com/e/edkPTYNNDC</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5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06578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39927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21387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79993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461094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906388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7239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04093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784748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604839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91799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BF6F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69436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png"/><Relationship Id="rId18" Type="http://schemas.openxmlformats.org/officeDocument/2006/relationships/image" Target="../media/image20.svg"/><Relationship Id="rId3" Type="http://schemas.openxmlformats.org/officeDocument/2006/relationships/slideLayout" Target="../slideLayouts/slideLayout7.xml"/><Relationship Id="rId21" Type="http://schemas.openxmlformats.org/officeDocument/2006/relationships/image" Target="../media/image23.svg"/><Relationship Id="rId7" Type="http://schemas.openxmlformats.org/officeDocument/2006/relationships/image" Target="../media/image9.svg"/><Relationship Id="rId12" Type="http://schemas.openxmlformats.org/officeDocument/2006/relationships/image" Target="../media/image14.svg"/><Relationship Id="rId17" Type="http://schemas.openxmlformats.org/officeDocument/2006/relationships/image" Target="../media/image19.jpeg"/><Relationship Id="rId25" Type="http://schemas.openxmlformats.org/officeDocument/2006/relationships/image" Target="../media/image27.svg"/><Relationship Id="rId2" Type="http://schemas.openxmlformats.org/officeDocument/2006/relationships/video" Target="../media/media1.mp4"/><Relationship Id="rId16" Type="http://schemas.openxmlformats.org/officeDocument/2006/relationships/image" Target="../media/image18.png"/><Relationship Id="rId20" Type="http://schemas.openxmlformats.org/officeDocument/2006/relationships/image" Target="../media/image22.svg"/><Relationship Id="rId1" Type="http://schemas.microsoft.com/office/2007/relationships/media" Target="../media/media1.mp4"/><Relationship Id="rId6" Type="http://schemas.openxmlformats.org/officeDocument/2006/relationships/image" Target="../media/image8.png"/><Relationship Id="rId11" Type="http://schemas.openxmlformats.org/officeDocument/2006/relationships/image" Target="../media/image13.svg"/><Relationship Id="rId24" Type="http://schemas.openxmlformats.org/officeDocument/2006/relationships/image" Target="../media/image26.png"/><Relationship Id="rId5" Type="http://schemas.openxmlformats.org/officeDocument/2006/relationships/image" Target="../media/image7.svg"/><Relationship Id="rId15" Type="http://schemas.openxmlformats.org/officeDocument/2006/relationships/image" Target="../media/image17.svg"/><Relationship Id="rId23" Type="http://schemas.openxmlformats.org/officeDocument/2006/relationships/image" Target="../media/image25.png"/><Relationship Id="rId10" Type="http://schemas.openxmlformats.org/officeDocument/2006/relationships/image" Target="../media/image12.png"/><Relationship Id="rId19" Type="http://schemas.openxmlformats.org/officeDocument/2006/relationships/image" Target="../media/image21.svg"/><Relationship Id="rId4" Type="http://schemas.openxmlformats.org/officeDocument/2006/relationships/notesSlide" Target="../notesSlides/notesSlide4.xml"/><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image" Target="../media/image24.png"/></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7.svg"/><Relationship Id="rId7" Type="http://schemas.openxmlformats.org/officeDocument/2006/relationships/image" Target="../media/image31.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8.svg"/></Relationships>
</file>

<file path=ppt/slides/_rels/slide6.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7.svg"/><Relationship Id="rId7" Type="http://schemas.openxmlformats.org/officeDocument/2006/relationships/image" Target="../media/image36.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5.svg"/><Relationship Id="rId5" Type="http://schemas.openxmlformats.org/officeDocument/2006/relationships/image" Target="../media/image34.svg"/><Relationship Id="rId10" Type="http://schemas.openxmlformats.org/officeDocument/2006/relationships/image" Target="../media/image38.svg"/><Relationship Id="rId4" Type="http://schemas.openxmlformats.org/officeDocument/2006/relationships/image" Target="../media/image33.png"/><Relationship Id="rId9" Type="http://schemas.openxmlformats.org/officeDocument/2006/relationships/image" Target="../media/image22.svg"/></Relationships>
</file>

<file path=ppt/slides/_rels/slide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7.svg"/><Relationship Id="rId7" Type="http://schemas.openxmlformats.org/officeDocument/2006/relationships/image" Target="../media/image42.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svg"/><Relationship Id="rId9" Type="http://schemas.openxmlformats.org/officeDocument/2006/relationships/image" Target="../media/image38.svg"/></Relationships>
</file>

<file path=ppt/slides/_rels/slide8.xml.rels><?xml version="1.0" encoding="UTF-8" standalone="yes"?>
<Relationships xmlns="http://schemas.openxmlformats.org/package/2006/relationships"><Relationship Id="rId3" Type="http://schemas.openxmlformats.org/officeDocument/2006/relationships/image" Target="../media/image44.svg"/><Relationship Id="rId7" Type="http://schemas.openxmlformats.org/officeDocument/2006/relationships/image" Target="../media/image4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svg"/><Relationship Id="rId4" Type="http://schemas.openxmlformats.org/officeDocument/2006/relationships/image" Target="../media/image45.png"/></Relationships>
</file>

<file path=ppt/slides/_rels/slide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svg"/><Relationship Id="rId7" Type="http://schemas.openxmlformats.org/officeDocument/2006/relationships/image" Target="../media/image4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9.svg"/><Relationship Id="rId5" Type="http://schemas.openxmlformats.org/officeDocument/2006/relationships/image" Target="../media/image46.svg"/><Relationship Id="rId4" Type="http://schemas.openxmlformats.org/officeDocument/2006/relationships/image" Target="../media/image45.png"/><Relationship Id="rId9" Type="http://schemas.openxmlformats.org/officeDocument/2006/relationships/image" Target="../media/image50.svg"/></Relationships>
</file>

<file path=ppt/slides/_rels/slide1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11.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hyperlink" Target="https://education.gov.scot/resources/inclusion-wellbeing-equalities-professional-learning-framework/" TargetMode="Externa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image" Target="../media/image58.svg"/><Relationship Id="rId13" Type="http://schemas.openxmlformats.org/officeDocument/2006/relationships/image" Target="../media/image63.svg"/><Relationship Id="rId3" Type="http://schemas.openxmlformats.org/officeDocument/2006/relationships/image" Target="../media/image7.svg"/><Relationship Id="rId7" Type="http://schemas.openxmlformats.org/officeDocument/2006/relationships/image" Target="../media/image57.svg"/><Relationship Id="rId12" Type="http://schemas.openxmlformats.org/officeDocument/2006/relationships/image" Target="../media/image62.sv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6.svg"/><Relationship Id="rId11" Type="http://schemas.openxmlformats.org/officeDocument/2006/relationships/image" Target="../media/image61.svg"/><Relationship Id="rId5" Type="http://schemas.openxmlformats.org/officeDocument/2006/relationships/image" Target="../media/image55.svg"/><Relationship Id="rId15" Type="http://schemas.openxmlformats.org/officeDocument/2006/relationships/image" Target="../media/image65.svg"/><Relationship Id="rId10" Type="http://schemas.openxmlformats.org/officeDocument/2006/relationships/image" Target="../media/image60.png"/><Relationship Id="rId4" Type="http://schemas.openxmlformats.org/officeDocument/2006/relationships/image" Target="../media/image54.svg"/><Relationship Id="rId9" Type="http://schemas.openxmlformats.org/officeDocument/2006/relationships/image" Target="../media/image59.svg"/><Relationship Id="rId14" Type="http://schemas.openxmlformats.org/officeDocument/2006/relationships/image" Target="../media/image6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44.svg"/><Relationship Id="rId7" Type="http://schemas.openxmlformats.org/officeDocument/2006/relationships/image" Target="../media/image68.sv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0.svg"/><Relationship Id="rId5" Type="http://schemas.openxmlformats.org/officeDocument/2006/relationships/image" Target="../media/image67.png"/><Relationship Id="rId4" Type="http://schemas.openxmlformats.org/officeDocument/2006/relationships/image" Target="../media/image28.sv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70.svg"/></Relationships>
</file>

<file path=ppt/slides/_rels/slide1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72.svg"/><Relationship Id="rId4" Type="http://schemas.openxmlformats.org/officeDocument/2006/relationships/image" Target="../media/image27.svg"/></Relationships>
</file>

<file path=ppt/slides/_rels/slide18.xml.rels><?xml version="1.0" encoding="UTF-8" standalone="yes"?>
<Relationships xmlns="http://schemas.openxmlformats.org/package/2006/relationships"><Relationship Id="rId8" Type="http://schemas.openxmlformats.org/officeDocument/2006/relationships/image" Target="../media/image76.svg"/><Relationship Id="rId3" Type="http://schemas.openxmlformats.org/officeDocument/2006/relationships/image" Target="../media/image1.svg"/><Relationship Id="rId7" Type="http://schemas.openxmlformats.org/officeDocument/2006/relationships/image" Target="../media/image75.sv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74.svg"/><Relationship Id="rId5" Type="http://schemas.openxmlformats.org/officeDocument/2006/relationships/image" Target="../media/image73.svg"/><Relationship Id="rId4" Type="http://schemas.openxmlformats.org/officeDocument/2006/relationships/image" Target="../media/image2.png"/><Relationship Id="rId9"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sp>
        <p:nvSpPr>
          <p:cNvPr id="6" name="TextBox 6"/>
          <p:cNvSpPr txBox="1">
            <a:spLocks noGrp="1"/>
          </p:cNvSpPr>
          <p:nvPr>
            <p:ph type="title" idx="4294967295"/>
          </p:nvPr>
        </p:nvSpPr>
        <p:spPr>
          <a:xfrm>
            <a:off x="3037656" y="5606738"/>
            <a:ext cx="12212687" cy="48554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659"/>
              </a:lnSpc>
              <a:spcBef>
                <a:spcPts val="0"/>
              </a:spcBef>
              <a:spcAft>
                <a:spcPts val="0"/>
              </a:spcAft>
              <a:buClrTx/>
              <a:buSzTx/>
              <a:buFontTx/>
              <a:buNone/>
              <a:tabLst/>
              <a:defRPr/>
            </a:pPr>
            <a:r>
              <a:rPr kumimoji="0" lang="en-US" sz="6899" b="1" i="0" u="none" strike="noStrike" kern="1200" cap="none" spc="0" normalizeH="0" baseline="0" noProof="0" dirty="0">
                <a:ln>
                  <a:noFill/>
                </a:ln>
                <a:solidFill>
                  <a:srgbClr val="2F313F"/>
                </a:solidFill>
                <a:effectLst/>
                <a:uLnTx/>
                <a:uFillTx/>
                <a:latin typeface="Kollektif Bold"/>
                <a:ea typeface="Kollektif Bold"/>
                <a:cs typeface="Kollektif Bold"/>
                <a:sym typeface="Kollektif Bold"/>
              </a:rPr>
              <a:t>Aspiring to Middle Leadership</a:t>
            </a:r>
          </a:p>
          <a:p>
            <a:pPr marL="0" marR="0" lvl="0" indent="0" algn="ctr" defTabSz="914400" rtl="0" eaLnBrk="1" fontAlgn="auto" latinLnBrk="0" hangingPunct="1">
              <a:lnSpc>
                <a:spcPts val="7420"/>
              </a:lnSpc>
              <a:spcBef>
                <a:spcPts val="0"/>
              </a:spcBef>
              <a:spcAft>
                <a:spcPts val="0"/>
              </a:spcAft>
              <a:buClrTx/>
              <a:buSzTx/>
              <a:buFontTx/>
              <a:buNone/>
              <a:tabLst/>
              <a:defRPr/>
            </a:pPr>
            <a:r>
              <a:rPr kumimoji="0" lang="en-US" sz="5300" b="1" i="0" u="none" strike="noStrike" kern="1200" cap="none" spc="0" normalizeH="0" baseline="0" noProof="0" dirty="0">
                <a:ln>
                  <a:noFill/>
                </a:ln>
                <a:solidFill>
                  <a:srgbClr val="2F313F"/>
                </a:solidFill>
                <a:effectLst/>
                <a:uLnTx/>
                <a:uFillTx/>
                <a:latin typeface="Kollektif Bold"/>
                <a:ea typeface="Kollektif Bold"/>
                <a:cs typeface="Kollektif Bold"/>
                <a:sym typeface="Kollektif Bold"/>
              </a:rPr>
              <a:t>Touchpoint session </a:t>
            </a:r>
          </a:p>
          <a:p>
            <a:pPr marL="0" marR="0" lvl="0" indent="0" algn="ctr" defTabSz="914400" rtl="0" eaLnBrk="1" fontAlgn="auto" latinLnBrk="0" hangingPunct="1">
              <a:lnSpc>
                <a:spcPts val="4200"/>
              </a:lnSpc>
              <a:spcBef>
                <a:spcPts val="0"/>
              </a:spcBef>
              <a:spcAft>
                <a:spcPts val="0"/>
              </a:spcAft>
              <a:buClrTx/>
              <a:buSzTx/>
              <a:buFontTx/>
              <a:buNone/>
              <a:tabLst/>
              <a:defRPr/>
            </a:pPr>
            <a:endParaRPr kumimoji="0" lang="en-US" sz="5300" b="1" i="0" u="none" strike="noStrike" kern="1200" cap="none" spc="0" normalizeH="0" baseline="0" noProof="0" dirty="0">
              <a:ln>
                <a:noFill/>
              </a:ln>
              <a:solidFill>
                <a:srgbClr val="2F313F"/>
              </a:solidFill>
              <a:effectLst/>
              <a:uLnTx/>
              <a:uFillTx/>
              <a:latin typeface="Kollektif Bold"/>
              <a:ea typeface="Kollektif Bold"/>
              <a:cs typeface="Kollektif Bold"/>
              <a:sym typeface="Kollektif Bold"/>
            </a:endParaRPr>
          </a:p>
          <a:p>
            <a:pPr marL="0" marR="0" lvl="0" indent="0" algn="ctr" defTabSz="914400" rtl="0" eaLnBrk="1" fontAlgn="auto" latinLnBrk="0" hangingPunct="1">
              <a:lnSpc>
                <a:spcPts val="7840"/>
              </a:lnSpc>
              <a:spcBef>
                <a:spcPct val="0"/>
              </a:spcBef>
              <a:spcAft>
                <a:spcPts val="0"/>
              </a:spcAft>
              <a:buClrTx/>
              <a:buSzTx/>
              <a:buFontTx/>
              <a:buNone/>
              <a:tabLst/>
              <a:defRPr/>
            </a:pPr>
            <a:endParaRPr kumimoji="0" lang="en-US" sz="5300" b="1" i="0" u="none" strike="noStrike" kern="1200" cap="none" spc="0" normalizeH="0" baseline="0" noProof="0" dirty="0">
              <a:ln>
                <a:noFill/>
              </a:ln>
              <a:solidFill>
                <a:srgbClr val="2F313F"/>
              </a:solidFill>
              <a:effectLst/>
              <a:uLnTx/>
              <a:uFillTx/>
              <a:latin typeface="Kollektif Bold"/>
              <a:ea typeface="Kollektif Bold"/>
              <a:cs typeface="Kollektif Bold"/>
              <a:sym typeface="Kollektif Bold"/>
            </a:endParaRPr>
          </a:p>
        </p:txBody>
      </p:sp>
      <p:sp>
        <p:nvSpPr>
          <p:cNvPr id="3" name="Freeform 3">
            <a:extLst>
              <a:ext uri="{C183D7F6-B498-43B3-948B-1728B52AA6E4}">
                <adec:decorative xmlns:adec="http://schemas.microsoft.com/office/drawing/2017/decorative" val="1"/>
              </a:ext>
            </a:extLst>
          </p:cNvPr>
          <p:cNvSpPr/>
          <p:nvPr/>
        </p:nvSpPr>
        <p:spPr>
          <a:xfrm>
            <a:off x="-756117" y="324918"/>
            <a:ext cx="9108803" cy="3859855"/>
          </a:xfrm>
          <a:custGeom>
            <a:avLst/>
            <a:gdLst/>
            <a:ahLst/>
            <a:cxnLst/>
            <a:rect l="l" t="t" r="r" b="b"/>
            <a:pathLst>
              <a:path w="9108803" h="3859855">
                <a:moveTo>
                  <a:pt x="0" y="0"/>
                </a:moveTo>
                <a:lnTo>
                  <a:pt x="9108803" y="0"/>
                </a:lnTo>
                <a:lnTo>
                  <a:pt x="9108803" y="3859856"/>
                </a:lnTo>
                <a:lnTo>
                  <a:pt x="0" y="38598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descr="Education Scotland logo"/>
          <p:cNvSpPr/>
          <p:nvPr/>
        </p:nvSpPr>
        <p:spPr>
          <a:xfrm>
            <a:off x="1973589" y="1028700"/>
            <a:ext cx="4760598" cy="1966440"/>
          </a:xfrm>
          <a:custGeom>
            <a:avLst/>
            <a:gdLst/>
            <a:ahLst/>
            <a:cxnLst/>
            <a:rect l="l" t="t" r="r" b="b"/>
            <a:pathLst>
              <a:path w="4760598" h="1966440">
                <a:moveTo>
                  <a:pt x="0" y="0"/>
                </a:moveTo>
                <a:lnTo>
                  <a:pt x="4760598" y="0"/>
                </a:lnTo>
                <a:lnTo>
                  <a:pt x="4760598" y="1966440"/>
                </a:lnTo>
                <a:lnTo>
                  <a:pt x="0" y="1966440"/>
                </a:lnTo>
                <a:lnTo>
                  <a:pt x="0" y="0"/>
                </a:lnTo>
                <a:close/>
              </a:path>
            </a:pathLst>
          </a:custGeom>
          <a:blipFill>
            <a:blip r:embed="rId4"/>
            <a:stretch>
              <a:fillRect b="-17914"/>
            </a:stretch>
          </a:blipFill>
        </p:spPr>
        <p:txBody>
          <a:bodyPr/>
          <a:lstStyle/>
          <a:p>
            <a:endParaRPr lang="en-GB"/>
          </a:p>
        </p:txBody>
      </p:sp>
      <p:sp>
        <p:nvSpPr>
          <p:cNvPr id="2" name="Freeform 2" descr="Colourful graphic image of a line of raised hands."/>
          <p:cNvSpPr/>
          <p:nvPr/>
        </p:nvSpPr>
        <p:spPr>
          <a:xfrm>
            <a:off x="5334872" y="3676553"/>
            <a:ext cx="7315200" cy="2093976"/>
          </a:xfrm>
          <a:custGeom>
            <a:avLst/>
            <a:gdLst/>
            <a:ahLst/>
            <a:cxnLst/>
            <a:rect l="l" t="t" r="r" b="b"/>
            <a:pathLst>
              <a:path w="7315200" h="2093976">
                <a:moveTo>
                  <a:pt x="0" y="0"/>
                </a:moveTo>
                <a:lnTo>
                  <a:pt x="7315200" y="0"/>
                </a:lnTo>
                <a:lnTo>
                  <a:pt x="7315200" y="2093976"/>
                </a:lnTo>
                <a:lnTo>
                  <a:pt x="0" y="209397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5">
            <a:extLst>
              <a:ext uri="{FF2B5EF4-FFF2-40B4-BE49-F238E27FC236}">
                <a16:creationId xmlns:a16="http://schemas.microsoft.com/office/drawing/2014/main" id="{BAD58954-668B-2528-E82B-9F73FEDCDA3A}"/>
              </a:ext>
              <a:ext uri="{C183D7F6-B498-43B3-948B-1728B52AA6E4}">
                <adec:decorative xmlns:adec="http://schemas.microsoft.com/office/drawing/2017/decorative" val="1"/>
              </a:ext>
            </a:extLst>
          </p:cNvPr>
          <p:cNvSpPr/>
          <p:nvPr/>
        </p:nvSpPr>
        <p:spPr>
          <a:xfrm>
            <a:off x="13205107" y="467766"/>
            <a:ext cx="4090472" cy="3088307"/>
          </a:xfrm>
          <a:custGeom>
            <a:avLst/>
            <a:gdLst/>
            <a:ahLst/>
            <a:cxnLst/>
            <a:rect l="l" t="t" r="r" b="b"/>
            <a:pathLst>
              <a:path w="4090472" h="3088307">
                <a:moveTo>
                  <a:pt x="0" y="0"/>
                </a:moveTo>
                <a:lnTo>
                  <a:pt x="4090473" y="0"/>
                </a:lnTo>
                <a:lnTo>
                  <a:pt x="4090473" y="3088307"/>
                </a:lnTo>
                <a:lnTo>
                  <a:pt x="0" y="308830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ABB5"/>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AD470B-87D1-316D-F00C-6E6BCDCBAB4E}"/>
              </a:ext>
            </a:extLst>
          </p:cNvPr>
          <p:cNvSpPr txBox="1">
            <a:spLocks noGrp="1"/>
          </p:cNvSpPr>
          <p:nvPr>
            <p:ph type="title" idx="4294967295"/>
          </p:nvPr>
        </p:nvSpPr>
        <p:spPr>
          <a:xfrm>
            <a:off x="914400" y="495300"/>
            <a:ext cx="10134600" cy="105618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8160"/>
              </a:lnSpc>
              <a:spcBef>
                <a:spcPts val="0"/>
              </a:spcBef>
              <a:spcAft>
                <a:spcPts val="0"/>
              </a:spcAft>
              <a:buClrTx/>
              <a:buSzTx/>
              <a:buFontTx/>
              <a:buNone/>
              <a:tabLst/>
              <a:defRPr/>
            </a:pPr>
            <a:r>
              <a:rPr kumimoji="0" lang="en-US" sz="6000" b="1" i="0" u="none" strike="noStrike" kern="1200" cap="none" spc="32"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Ways of working together</a:t>
            </a:r>
          </a:p>
        </p:txBody>
      </p:sp>
      <p:sp>
        <p:nvSpPr>
          <p:cNvPr id="10" name="TextBox 9">
            <a:extLst>
              <a:ext uri="{FF2B5EF4-FFF2-40B4-BE49-F238E27FC236}">
                <a16:creationId xmlns:a16="http://schemas.microsoft.com/office/drawing/2014/main" id="{585612A5-1372-1B4B-A339-623B06B88901}"/>
              </a:ext>
            </a:extLst>
          </p:cNvPr>
          <p:cNvSpPr txBox="1"/>
          <p:nvPr/>
        </p:nvSpPr>
        <p:spPr>
          <a:xfrm>
            <a:off x="1295400" y="1866900"/>
            <a:ext cx="8458200" cy="729430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all work together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learn from, with and on behalf of each other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create a safe space to share ideas and build learning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agree that everyone is an equal and valued participant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remain ‘in the room’ (follow email and phone protocol)</a:t>
            </a:r>
          </a:p>
        </p:txBody>
      </p:sp>
      <p:grpSp>
        <p:nvGrpSpPr>
          <p:cNvPr id="5" name="Group 2">
            <a:extLst>
              <a:ext uri="{FF2B5EF4-FFF2-40B4-BE49-F238E27FC236}">
                <a16:creationId xmlns:a16="http://schemas.microsoft.com/office/drawing/2014/main" id="{970BF83D-9B99-3B92-1F90-635999AE8256}"/>
              </a:ext>
              <a:ext uri="{C183D7F6-B498-43B3-948B-1728B52AA6E4}">
                <adec:decorative xmlns:adec="http://schemas.microsoft.com/office/drawing/2017/decorative" val="1"/>
              </a:ext>
            </a:extLst>
          </p:cNvPr>
          <p:cNvGrpSpPr/>
          <p:nvPr/>
        </p:nvGrpSpPr>
        <p:grpSpPr>
          <a:xfrm>
            <a:off x="11517086" y="0"/>
            <a:ext cx="6781800" cy="10314214"/>
            <a:chOff x="0" y="0"/>
            <a:chExt cx="2328732" cy="2550139"/>
          </a:xfrm>
        </p:grpSpPr>
        <p:sp>
          <p:nvSpPr>
            <p:cNvPr id="6" name="Freeform 3">
              <a:extLst>
                <a:ext uri="{FF2B5EF4-FFF2-40B4-BE49-F238E27FC236}">
                  <a16:creationId xmlns:a16="http://schemas.microsoft.com/office/drawing/2014/main" id="{BBA8EF5B-748A-1F1C-E71D-5924B1A21403}"/>
                </a:ext>
              </a:extLst>
            </p:cNvPr>
            <p:cNvSpPr/>
            <p:nvPr/>
          </p:nvSpPr>
          <p:spPr>
            <a:xfrm>
              <a:off x="0" y="0"/>
              <a:ext cx="2328732" cy="2550139"/>
            </a:xfrm>
            <a:custGeom>
              <a:avLst/>
              <a:gdLst/>
              <a:ahLst/>
              <a:cxnLst/>
              <a:rect l="l" t="t" r="r" b="b"/>
              <a:pathLst>
                <a:path w="2328732" h="2550139">
                  <a:moveTo>
                    <a:pt x="0" y="0"/>
                  </a:moveTo>
                  <a:lnTo>
                    <a:pt x="2328732" y="0"/>
                  </a:lnTo>
                  <a:lnTo>
                    <a:pt x="2328732" y="2550139"/>
                  </a:lnTo>
                  <a:lnTo>
                    <a:pt x="0" y="2550139"/>
                  </a:lnTo>
                  <a:close/>
                </a:path>
              </a:pathLst>
            </a:custGeom>
            <a:solidFill>
              <a:srgbClr val="FBF6F1"/>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4">
              <a:extLst>
                <a:ext uri="{FF2B5EF4-FFF2-40B4-BE49-F238E27FC236}">
                  <a16:creationId xmlns:a16="http://schemas.microsoft.com/office/drawing/2014/main" id="{62FC75A3-43DC-0559-8315-C529F0BF3771}"/>
                </a:ext>
              </a:extLst>
            </p:cNvPr>
            <p:cNvSpPr txBox="1"/>
            <p:nvPr/>
          </p:nvSpPr>
          <p:spPr>
            <a:xfrm>
              <a:off x="0" y="-28575"/>
              <a:ext cx="2328732" cy="2578714"/>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7" descr="Image of five people standing in a circle with a sixth person standing in the middle holding five strings. Each of the five strings is held at its other end by the five people in the circle.">
            <a:extLst>
              <a:ext uri="{FF2B5EF4-FFF2-40B4-BE49-F238E27FC236}">
                <a16:creationId xmlns:a16="http://schemas.microsoft.com/office/drawing/2014/main" id="{25563434-19CA-D80A-73AB-8DBCF372377F}"/>
              </a:ext>
            </a:extLst>
          </p:cNvPr>
          <p:cNvSpPr/>
          <p:nvPr/>
        </p:nvSpPr>
        <p:spPr>
          <a:xfrm>
            <a:off x="12586790" y="2789555"/>
            <a:ext cx="4642392" cy="5610142"/>
          </a:xfrm>
          <a:custGeom>
            <a:avLst/>
            <a:gdLst/>
            <a:ahLst/>
            <a:cxnLst/>
            <a:rect l="l" t="t" r="r" b="b"/>
            <a:pathLst>
              <a:path w="4642392" h="5610142">
                <a:moveTo>
                  <a:pt x="0" y="0"/>
                </a:moveTo>
                <a:lnTo>
                  <a:pt x="4642393" y="0"/>
                </a:lnTo>
                <a:lnTo>
                  <a:pt x="4642393" y="5610142"/>
                </a:lnTo>
                <a:lnTo>
                  <a:pt x="0" y="5610142"/>
                </a:lnTo>
                <a:lnTo>
                  <a:pt x="0" y="0"/>
                </a:lnTo>
                <a:close/>
              </a:path>
            </a:pathLst>
          </a:custGeom>
          <a:blipFill>
            <a:blip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E9DA"/>
        </a:solidFill>
        <a:effectLst/>
      </p:bgPr>
    </p:bg>
    <p:spTree>
      <p:nvGrpSpPr>
        <p:cNvPr id="1" name=""/>
        <p:cNvGrpSpPr/>
        <p:nvPr/>
      </p:nvGrpSpPr>
      <p:grpSpPr>
        <a:xfrm>
          <a:off x="0" y="0"/>
          <a:ext cx="0" cy="0"/>
          <a:chOff x="0" y="0"/>
          <a:chExt cx="0" cy="0"/>
        </a:xfrm>
      </p:grpSpPr>
      <p:sp>
        <p:nvSpPr>
          <p:cNvPr id="6" name="Freeform 6">
            <a:extLst>
              <a:ext uri="{C183D7F6-B498-43B3-948B-1728B52AA6E4}">
                <adec:decorative xmlns:adec="http://schemas.microsoft.com/office/drawing/2017/decorative" val="1"/>
              </a:ext>
            </a:extLst>
          </p:cNvPr>
          <p:cNvSpPr/>
          <p:nvPr/>
        </p:nvSpPr>
        <p:spPr>
          <a:xfrm>
            <a:off x="865337" y="1521784"/>
            <a:ext cx="8975922" cy="8975922"/>
          </a:xfrm>
          <a:custGeom>
            <a:avLst/>
            <a:gdLst/>
            <a:ahLst/>
            <a:cxnLst/>
            <a:rect l="l" t="t" r="r" b="b"/>
            <a:pathLst>
              <a:path w="8975922" h="8975922">
                <a:moveTo>
                  <a:pt x="0" y="0"/>
                </a:moveTo>
                <a:lnTo>
                  <a:pt x="8975922" y="0"/>
                </a:lnTo>
                <a:lnTo>
                  <a:pt x="8975922" y="8975922"/>
                </a:lnTo>
                <a:lnTo>
                  <a:pt x="0" y="897592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p:cNvSpPr txBox="1">
            <a:spLocks noGrp="1"/>
          </p:cNvSpPr>
          <p:nvPr>
            <p:ph type="title" idx="4294967295"/>
          </p:nvPr>
        </p:nvSpPr>
        <p:spPr>
          <a:xfrm>
            <a:off x="1796541" y="287401"/>
            <a:ext cx="6353192" cy="123507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099"/>
              </a:lnSpc>
              <a:spcBef>
                <a:spcPct val="0"/>
              </a:spcBef>
              <a:spcAft>
                <a:spcPts val="0"/>
              </a:spcAft>
              <a:buClrTx/>
              <a:buSzTx/>
              <a:buFontTx/>
              <a:buNone/>
              <a:tabLst/>
              <a:defRPr/>
            </a:pPr>
            <a:r>
              <a:rPr kumimoji="0" lang="en-US" sz="6499" b="1" i="0" u="none" strike="noStrike" kern="1200" cap="none" spc="0" normalizeH="0" baseline="0" noProof="0" dirty="0">
                <a:ln>
                  <a:noFill/>
                </a:ln>
                <a:solidFill>
                  <a:srgbClr val="00ABB5"/>
                </a:solidFill>
                <a:effectLst/>
                <a:uLnTx/>
                <a:uFillTx/>
                <a:latin typeface="Arial MT Pro Bold"/>
                <a:ea typeface="Arial MT Pro Bold"/>
                <a:cs typeface="Arial MT Pro Bold"/>
                <a:sym typeface="Arial MT Pro Bold"/>
              </a:rPr>
              <a:t>Today </a:t>
            </a:r>
          </a:p>
        </p:txBody>
      </p:sp>
      <p:sp>
        <p:nvSpPr>
          <p:cNvPr id="9" name="TextBox 9"/>
          <p:cNvSpPr txBox="1"/>
          <p:nvPr/>
        </p:nvSpPr>
        <p:spPr>
          <a:xfrm>
            <a:off x="1770985" y="2227951"/>
            <a:ext cx="9545865" cy="884858"/>
          </a:xfrm>
          <a:prstGeom prst="rect">
            <a:avLst/>
          </a:prstGeom>
        </p:spPr>
        <p:txBody>
          <a:bodyPr lIns="0" tIns="0" rIns="0" bIns="0" rtlCol="0" anchor="t">
            <a:spAutoFit/>
          </a:bodyPr>
          <a:lstStyle/>
          <a:p>
            <a:pPr marL="0" marR="0" lvl="0" indent="0" algn="l" defTabSz="914400" rtl="0" eaLnBrk="1" fontAlgn="auto" latinLnBrk="0" hangingPunct="1">
              <a:lnSpc>
                <a:spcPts val="7280"/>
              </a:lnSpc>
              <a:spcBef>
                <a:spcPct val="0"/>
              </a:spcBef>
              <a:spcAft>
                <a:spcPts val="0"/>
              </a:spcAft>
              <a:buClrTx/>
              <a:buSzTx/>
              <a:buFontTx/>
              <a:buNone/>
              <a:tabLst/>
              <a:defRPr/>
            </a:pPr>
            <a:r>
              <a:rPr lang="en-US" sz="5200" b="1" dirty="0">
                <a:solidFill>
                  <a:srgbClr val="493325"/>
                </a:solidFill>
                <a:latin typeface="Arial MT Pro Bold"/>
                <a:ea typeface="Arial MT Pro Bold"/>
                <a:cs typeface="Arial MT Pro Bold"/>
                <a:sym typeface="Arial MT Pro Bold"/>
              </a:rPr>
              <a:t>Review and preview</a:t>
            </a:r>
            <a:endParaRPr kumimoji="0" lang="en-US" sz="5200" b="1" i="0" u="none" strike="noStrike" kern="1200" cap="none" spc="0" normalizeH="0" baseline="0" noProof="0" dirty="0">
              <a:ln>
                <a:noFill/>
              </a:ln>
              <a:solidFill>
                <a:srgbClr val="493325"/>
              </a:solidFill>
              <a:effectLst/>
              <a:uLnTx/>
              <a:uFillTx/>
              <a:latin typeface="Arial MT Pro Bold"/>
              <a:ea typeface="Arial MT Pro Bold"/>
              <a:cs typeface="Arial MT Pro Bold"/>
              <a:sym typeface="Arial MT Pro Bold"/>
            </a:endParaRPr>
          </a:p>
        </p:txBody>
      </p:sp>
      <p:sp>
        <p:nvSpPr>
          <p:cNvPr id="10" name="TextBox 10"/>
          <p:cNvSpPr txBox="1"/>
          <p:nvPr/>
        </p:nvSpPr>
        <p:spPr>
          <a:xfrm>
            <a:off x="1770985" y="3125724"/>
            <a:ext cx="10845923" cy="884858"/>
          </a:xfrm>
          <a:prstGeom prst="rect">
            <a:avLst/>
          </a:prstGeom>
        </p:spPr>
        <p:txBody>
          <a:bodyPr lIns="0" tIns="0" rIns="0" bIns="0" rtlCol="0" anchor="t">
            <a:spAutoFit/>
          </a:bodyPr>
          <a:lstStyle/>
          <a:p>
            <a:pPr marL="0" marR="0" lvl="0" indent="0" algn="l" defTabSz="914400" rtl="0" eaLnBrk="1" fontAlgn="auto" latinLnBrk="0" hangingPunct="1">
              <a:lnSpc>
                <a:spcPts val="7280"/>
              </a:lnSpc>
              <a:spcBef>
                <a:spcPct val="0"/>
              </a:spcBef>
              <a:spcAft>
                <a:spcPts val="0"/>
              </a:spcAft>
              <a:buClrTx/>
              <a:buSzTx/>
              <a:buFontTx/>
              <a:buNone/>
              <a:tabLst/>
              <a:defRPr/>
            </a:pPr>
            <a:r>
              <a:rPr lang="en-US" sz="5200" b="1" dirty="0">
                <a:solidFill>
                  <a:srgbClr val="493325"/>
                </a:solidFill>
                <a:latin typeface="Arial MT Pro Bold"/>
                <a:ea typeface="Arial MT Pro Bold"/>
                <a:cs typeface="Arial MT Pro Bold"/>
                <a:sym typeface="Arial MT Pro Bold"/>
              </a:rPr>
              <a:t>Reflect and connect</a:t>
            </a:r>
            <a:endParaRPr kumimoji="0" lang="en-US" sz="5200" b="1" i="0" u="none" strike="noStrike" kern="1200" cap="none" spc="0" normalizeH="0" baseline="0" noProof="0" dirty="0">
              <a:ln>
                <a:noFill/>
              </a:ln>
              <a:solidFill>
                <a:srgbClr val="493325"/>
              </a:solidFill>
              <a:effectLst/>
              <a:uLnTx/>
              <a:uFillTx/>
              <a:latin typeface="Arial MT Pro Bold"/>
              <a:ea typeface="Arial MT Pro Bold"/>
              <a:cs typeface="Arial MT Pro Bold"/>
              <a:sym typeface="Arial MT Pro Bold"/>
            </a:endParaRPr>
          </a:p>
        </p:txBody>
      </p:sp>
      <p:sp>
        <p:nvSpPr>
          <p:cNvPr id="17" name="TextBox 11">
            <a:extLst>
              <a:ext uri="{FF2B5EF4-FFF2-40B4-BE49-F238E27FC236}">
                <a16:creationId xmlns:a16="http://schemas.microsoft.com/office/drawing/2014/main" id="{263E9799-F2B5-368B-CB72-42C756042693}"/>
              </a:ext>
            </a:extLst>
          </p:cNvPr>
          <p:cNvSpPr txBox="1"/>
          <p:nvPr/>
        </p:nvSpPr>
        <p:spPr>
          <a:xfrm>
            <a:off x="1750203" y="3986328"/>
            <a:ext cx="11461716" cy="1821011"/>
          </a:xfrm>
          <a:prstGeom prst="rect">
            <a:avLst/>
          </a:prstGeom>
        </p:spPr>
        <p:txBody>
          <a:bodyPr wrap="square" lIns="0" tIns="0" rIns="0" bIns="0" rtlCol="0" anchor="t">
            <a:spAutoFit/>
          </a:bodyPr>
          <a:lstStyle/>
          <a:p>
            <a:pPr marL="0" marR="0" lvl="0" indent="0" algn="l" defTabSz="914400" rtl="0" eaLnBrk="1" fontAlgn="auto" latinLnBrk="0" hangingPunct="1">
              <a:lnSpc>
                <a:spcPts val="7280"/>
              </a:lnSpc>
              <a:spcBef>
                <a:spcPct val="0"/>
              </a:spcBef>
              <a:spcAft>
                <a:spcPts val="0"/>
              </a:spcAft>
              <a:buClrTx/>
              <a:buSzTx/>
              <a:buFontTx/>
              <a:buNone/>
              <a:tabLst/>
              <a:defRPr/>
            </a:pPr>
            <a:r>
              <a:rPr lang="en-US" sz="5200" b="1" dirty="0">
                <a:solidFill>
                  <a:srgbClr val="493325"/>
                </a:solidFill>
                <a:latin typeface="Arial MT Pro Bold"/>
                <a:ea typeface="Arial MT Pro Bold"/>
                <a:cs typeface="Arial MT Pro Bold"/>
                <a:sym typeface="Arial MT Pro Bold"/>
              </a:rPr>
              <a:t>Why i</a:t>
            </a:r>
            <a:r>
              <a:rPr kumimoji="0" lang="en-US" sz="5200" b="1" i="0" u="none" strike="noStrike" kern="1200" cap="none" spc="0" normalizeH="0" baseline="0" noProof="0" dirty="0" err="1">
                <a:ln>
                  <a:noFill/>
                </a:ln>
                <a:solidFill>
                  <a:srgbClr val="493325"/>
                </a:solidFill>
                <a:effectLst/>
                <a:uLnTx/>
                <a:uFillTx/>
                <a:latin typeface="Arial MT Pro Bold"/>
                <a:ea typeface="Arial MT Pro Bold"/>
                <a:cs typeface="Arial MT Pro Bold"/>
                <a:sym typeface="Arial MT Pro Bold"/>
              </a:rPr>
              <a:t>nclusion</a:t>
            </a:r>
            <a:r>
              <a:rPr kumimoji="0" lang="en-US" sz="5200" b="1" i="0" u="none" strike="noStrike" kern="1200" cap="none" spc="0" normalizeH="0" baseline="0" noProof="0" dirty="0">
                <a:ln>
                  <a:noFill/>
                </a:ln>
                <a:solidFill>
                  <a:srgbClr val="493325"/>
                </a:solidFill>
                <a:effectLst/>
                <a:uLnTx/>
                <a:uFillTx/>
                <a:latin typeface="Arial MT Pro Bold"/>
                <a:ea typeface="Arial MT Pro Bold"/>
                <a:cs typeface="Arial MT Pro Bold"/>
                <a:sym typeface="Arial MT Pro Bold"/>
              </a:rPr>
              <a:t>, wellbeing and equalities (</a:t>
            </a:r>
            <a:r>
              <a:rPr kumimoji="0" lang="en-US" sz="5200" b="1" i="0" u="none" strike="noStrike" kern="1200" cap="none" spc="0" normalizeH="0" baseline="0" noProof="0" dirty="0" err="1">
                <a:ln>
                  <a:noFill/>
                </a:ln>
                <a:solidFill>
                  <a:srgbClr val="493325"/>
                </a:solidFill>
                <a:effectLst/>
                <a:uLnTx/>
                <a:uFillTx/>
                <a:latin typeface="Arial MT Pro Bold"/>
                <a:ea typeface="Arial MT Pro Bold"/>
                <a:cs typeface="Arial MT Pro Bold"/>
                <a:sym typeface="Arial MT Pro Bold"/>
              </a:rPr>
              <a:t>IWE</a:t>
            </a:r>
            <a:r>
              <a:rPr kumimoji="0" lang="en-US" sz="5200" b="1" i="0" u="none" strike="noStrike" kern="1200" cap="none" spc="0" normalizeH="0" baseline="0" noProof="0" dirty="0">
                <a:ln>
                  <a:noFill/>
                </a:ln>
                <a:solidFill>
                  <a:srgbClr val="493325"/>
                </a:solidFill>
                <a:effectLst/>
                <a:uLnTx/>
                <a:uFillTx/>
                <a:latin typeface="Arial MT Pro Bold"/>
                <a:ea typeface="Arial MT Pro Bold"/>
                <a:cs typeface="Arial MT Pro Bold"/>
                <a:sym typeface="Arial MT Pro Bold"/>
              </a:rPr>
              <a:t>)?</a:t>
            </a:r>
          </a:p>
        </p:txBody>
      </p:sp>
      <p:sp>
        <p:nvSpPr>
          <p:cNvPr id="14" name="TextBox 14"/>
          <p:cNvSpPr txBox="1"/>
          <p:nvPr/>
        </p:nvSpPr>
        <p:spPr>
          <a:xfrm>
            <a:off x="1770985" y="5772010"/>
            <a:ext cx="8965228" cy="2757165"/>
          </a:xfrm>
          <a:prstGeom prst="rect">
            <a:avLst/>
          </a:prstGeom>
        </p:spPr>
        <p:txBody>
          <a:bodyPr lIns="0" tIns="0" rIns="0" bIns="0" rtlCol="0" anchor="t">
            <a:spAutoFit/>
          </a:bodyPr>
          <a:lstStyle/>
          <a:p>
            <a:pPr marL="0" marR="0" lvl="0" indent="0" algn="l" defTabSz="914400" rtl="0" eaLnBrk="1" fontAlgn="auto" latinLnBrk="0" hangingPunct="1">
              <a:lnSpc>
                <a:spcPts val="7280"/>
              </a:lnSpc>
              <a:spcBef>
                <a:spcPct val="0"/>
              </a:spcBef>
              <a:spcAft>
                <a:spcPts val="0"/>
              </a:spcAft>
              <a:buClrTx/>
              <a:buSzTx/>
              <a:buFontTx/>
              <a:buNone/>
              <a:tabLst/>
              <a:defRPr/>
            </a:pPr>
            <a:r>
              <a:rPr lang="en-US" sz="5200" b="1" dirty="0">
                <a:solidFill>
                  <a:srgbClr val="493325"/>
                </a:solidFill>
                <a:latin typeface="Arial MT Pro Bold"/>
                <a:ea typeface="Arial MT Pro Bold"/>
                <a:cs typeface="Arial MT Pro Bold"/>
                <a:sym typeface="Arial MT Pro Bold"/>
              </a:rPr>
              <a:t>What does inclusion mean to you? </a:t>
            </a:r>
          </a:p>
          <a:p>
            <a:pPr marL="0" marR="0" lvl="0" indent="0" algn="l" defTabSz="914400" rtl="0" eaLnBrk="1" fontAlgn="auto" latinLnBrk="0" hangingPunct="1">
              <a:lnSpc>
                <a:spcPts val="7280"/>
              </a:lnSpc>
              <a:spcBef>
                <a:spcPct val="0"/>
              </a:spcBef>
              <a:spcAft>
                <a:spcPts val="0"/>
              </a:spcAft>
              <a:buClrTx/>
              <a:buSzTx/>
              <a:buFontTx/>
              <a:buNone/>
              <a:tabLst/>
              <a:defRPr/>
            </a:pPr>
            <a:r>
              <a:rPr lang="en-US" sz="5200" b="1" dirty="0">
                <a:solidFill>
                  <a:srgbClr val="493325"/>
                </a:solidFill>
                <a:latin typeface="Arial MT Pro Bold"/>
                <a:ea typeface="Arial MT Pro Bold"/>
                <a:cs typeface="Arial MT Pro Bold"/>
                <a:sym typeface="Arial MT Pro Bold"/>
              </a:rPr>
              <a:t>The </a:t>
            </a:r>
            <a:r>
              <a:rPr lang="en-US" sz="5200" b="1" dirty="0" err="1">
                <a:solidFill>
                  <a:srgbClr val="493325"/>
                </a:solidFill>
                <a:latin typeface="Arial MT Pro Bold"/>
                <a:ea typeface="Arial MT Pro Bold"/>
                <a:cs typeface="Arial MT Pro Bold"/>
                <a:sym typeface="Arial MT Pro Bold"/>
              </a:rPr>
              <a:t>IWE</a:t>
            </a:r>
            <a:r>
              <a:rPr lang="en-US" sz="5200" b="1" dirty="0">
                <a:solidFill>
                  <a:srgbClr val="493325"/>
                </a:solidFill>
                <a:latin typeface="Arial MT Pro Bold"/>
                <a:ea typeface="Arial MT Pro Bold"/>
                <a:cs typeface="Arial MT Pro Bold"/>
                <a:sym typeface="Arial MT Pro Bold"/>
              </a:rPr>
              <a:t> PLAs</a:t>
            </a:r>
          </a:p>
        </p:txBody>
      </p:sp>
      <p:sp>
        <p:nvSpPr>
          <p:cNvPr id="13" name="TextBox 13"/>
          <p:cNvSpPr txBox="1"/>
          <p:nvPr/>
        </p:nvSpPr>
        <p:spPr>
          <a:xfrm>
            <a:off x="1796541" y="8549428"/>
            <a:ext cx="4176672" cy="991870"/>
          </a:xfrm>
          <a:prstGeom prst="rect">
            <a:avLst/>
          </a:prstGeom>
        </p:spPr>
        <p:txBody>
          <a:bodyPr lIns="0" tIns="0" rIns="0" bIns="0" rtlCol="0" anchor="t">
            <a:spAutoFit/>
          </a:bodyPr>
          <a:lstStyle/>
          <a:p>
            <a:pPr marL="0" marR="0" lvl="0" indent="0" algn="l" defTabSz="914400" rtl="0" eaLnBrk="1" fontAlgn="auto" latinLnBrk="0" hangingPunct="1">
              <a:lnSpc>
                <a:spcPts val="7280"/>
              </a:lnSpc>
              <a:spcBef>
                <a:spcPct val="0"/>
              </a:spcBef>
              <a:spcAft>
                <a:spcPts val="0"/>
              </a:spcAft>
              <a:buClrTx/>
              <a:buSzTx/>
              <a:buFontTx/>
              <a:buNone/>
              <a:tabLst/>
              <a:defRPr/>
            </a:pPr>
            <a:r>
              <a:rPr kumimoji="0" lang="en-US" sz="5200" b="1" i="0" u="none" strike="noStrike" kern="1200" cap="none" spc="0" normalizeH="0" baseline="0" noProof="0" dirty="0">
                <a:ln>
                  <a:noFill/>
                </a:ln>
                <a:solidFill>
                  <a:srgbClr val="493325"/>
                </a:solidFill>
                <a:effectLst/>
                <a:uLnTx/>
                <a:uFillTx/>
                <a:latin typeface="Arial MT Pro Bold"/>
                <a:ea typeface="Arial MT Pro Bold"/>
                <a:cs typeface="Arial MT Pro Bold"/>
                <a:sym typeface="Arial MT Pro Bold"/>
              </a:rPr>
              <a:t>Next steps</a:t>
            </a:r>
          </a:p>
        </p:txBody>
      </p:sp>
      <p:sp>
        <p:nvSpPr>
          <p:cNvPr id="5" name="Freeform 5">
            <a:extLst>
              <a:ext uri="{C183D7F6-B498-43B3-948B-1728B52AA6E4}">
                <adec:decorative xmlns:adec="http://schemas.microsoft.com/office/drawing/2017/decorative" val="1"/>
              </a:ext>
            </a:extLst>
          </p:cNvPr>
          <p:cNvSpPr/>
          <p:nvPr/>
        </p:nvSpPr>
        <p:spPr>
          <a:xfrm>
            <a:off x="12934703" y="2723886"/>
            <a:ext cx="4642392" cy="5610142"/>
          </a:xfrm>
          <a:custGeom>
            <a:avLst/>
            <a:gdLst/>
            <a:ahLst/>
            <a:cxnLst/>
            <a:rect l="l" t="t" r="r" b="b"/>
            <a:pathLst>
              <a:path w="4642392" h="5610142">
                <a:moveTo>
                  <a:pt x="0" y="0"/>
                </a:moveTo>
                <a:lnTo>
                  <a:pt x="4642393" y="0"/>
                </a:lnTo>
                <a:lnTo>
                  <a:pt x="4642393" y="5610142"/>
                </a:lnTo>
                <a:lnTo>
                  <a:pt x="0" y="56101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sp>
        <p:nvSpPr>
          <p:cNvPr id="65" name="Title 64">
            <a:extLst>
              <a:ext uri="{FF2B5EF4-FFF2-40B4-BE49-F238E27FC236}">
                <a16:creationId xmlns:a16="http://schemas.microsoft.com/office/drawing/2014/main" id="{8BDF0CB7-8C4D-BA23-1B90-814AB1543BC6}"/>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Review and preview</a:t>
            </a:r>
          </a:p>
        </p:txBody>
      </p:sp>
      <p:grpSp>
        <p:nvGrpSpPr>
          <p:cNvPr id="2" name="Group 2">
            <a:extLst>
              <a:ext uri="{C183D7F6-B498-43B3-948B-1728B52AA6E4}">
                <adec:decorative xmlns:adec="http://schemas.microsoft.com/office/drawing/2017/decorative" val="1"/>
              </a:ext>
            </a:extLst>
          </p:cNvPr>
          <p:cNvGrpSpPr/>
          <p:nvPr/>
        </p:nvGrpSpPr>
        <p:grpSpPr>
          <a:xfrm>
            <a:off x="1445647" y="502790"/>
            <a:ext cx="11214318" cy="1574677"/>
            <a:chOff x="0" y="0"/>
            <a:chExt cx="14952424" cy="2099570"/>
          </a:xfrm>
        </p:grpSpPr>
        <p:sp>
          <p:nvSpPr>
            <p:cNvPr id="3" name="Freeform 3"/>
            <p:cNvSpPr/>
            <p:nvPr/>
          </p:nvSpPr>
          <p:spPr>
            <a:xfrm>
              <a:off x="0" y="0"/>
              <a:ext cx="14952424" cy="2099570"/>
            </a:xfrm>
            <a:custGeom>
              <a:avLst/>
              <a:gdLst/>
              <a:ahLst/>
              <a:cxnLst/>
              <a:rect l="l" t="t" r="r" b="b"/>
              <a:pathLst>
                <a:path w="14952424" h="2099570">
                  <a:moveTo>
                    <a:pt x="0" y="0"/>
                  </a:moveTo>
                  <a:lnTo>
                    <a:pt x="14952424" y="0"/>
                  </a:lnTo>
                  <a:lnTo>
                    <a:pt x="14952424" y="2099570"/>
                  </a:lnTo>
                  <a:lnTo>
                    <a:pt x="0" y="209957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1127719" y="596439"/>
              <a:ext cx="13268777" cy="1213803"/>
            </a:xfrm>
            <a:prstGeom prst="rect">
              <a:avLst/>
            </a:prstGeom>
          </p:spPr>
          <p:txBody>
            <a:bodyPr lIns="0" tIns="0" rIns="0" bIns="0" rtlCol="0" anchor="t">
              <a:spAutoFit/>
            </a:bodyPr>
            <a:lstStyle/>
            <a:p>
              <a:pPr algn="l">
                <a:lnSpc>
                  <a:spcPts val="7699"/>
                </a:lnSpc>
                <a:spcBef>
                  <a:spcPct val="0"/>
                </a:spcBef>
              </a:pPr>
              <a:r>
                <a:rPr lang="en-US" sz="5499" b="1" dirty="0">
                  <a:solidFill>
                    <a:srgbClr val="D45555"/>
                  </a:solidFill>
                  <a:latin typeface="Kollektif Bold"/>
                  <a:ea typeface="Kollektif Bold"/>
                  <a:cs typeface="Kollektif Bold"/>
                  <a:sym typeface="Kollektif Bold"/>
                </a:rPr>
                <a:t>Review.....</a:t>
              </a:r>
              <a:r>
                <a:rPr lang="en-US" sz="5499" b="1" dirty="0">
                  <a:solidFill>
                    <a:srgbClr val="0155B1"/>
                  </a:solidFill>
                  <a:latin typeface="Kollektif Bold"/>
                  <a:ea typeface="Kollektif Bold"/>
                  <a:cs typeface="Kollektif Bold"/>
                  <a:sym typeface="Kollektif Bold"/>
                </a:rPr>
                <a:t>and preview</a:t>
              </a:r>
            </a:p>
          </p:txBody>
        </p:sp>
      </p:grpSp>
      <p:pic>
        <p:nvPicPr>
          <p:cNvPr id="49" name="Picture 48" descr="Graphic image showing a group of 6 people atnding in a circle, with one in the middle, all holding lengths of string that connect them together.">
            <a:extLst>
              <a:ext uri="{FF2B5EF4-FFF2-40B4-BE49-F238E27FC236}">
                <a16:creationId xmlns:a16="http://schemas.microsoft.com/office/drawing/2014/main" id="{0A6D13D4-27F7-E181-EBE0-31A398CFFE8A}"/>
              </a:ext>
            </a:extLst>
          </p:cNvPr>
          <p:cNvPicPr>
            <a:picLocks noChangeAspect="1"/>
          </p:cNvPicPr>
          <p:nvPr/>
        </p:nvPicPr>
        <p:blipFill>
          <a:blip r:embed="rId6"/>
          <a:stretch>
            <a:fillRect/>
          </a:stretch>
        </p:blipFill>
        <p:spPr>
          <a:xfrm>
            <a:off x="1701298" y="2426032"/>
            <a:ext cx="2178353" cy="2633489"/>
          </a:xfrm>
          <a:prstGeom prst="rect">
            <a:avLst/>
          </a:prstGeom>
        </p:spPr>
      </p:pic>
      <p:sp>
        <p:nvSpPr>
          <p:cNvPr id="67" name="Freeform 48">
            <a:extLst>
              <a:ext uri="{FF2B5EF4-FFF2-40B4-BE49-F238E27FC236}">
                <a16:creationId xmlns:a16="http://schemas.microsoft.com/office/drawing/2014/main" id="{4D205478-3EE7-C735-B2B1-CA15A69EB1E0}"/>
              </a:ext>
              <a:ext uri="{C183D7F6-B498-43B3-948B-1728B52AA6E4}">
                <adec:decorative xmlns:adec="http://schemas.microsoft.com/office/drawing/2017/decorative" val="1"/>
              </a:ext>
            </a:extLst>
          </p:cNvPr>
          <p:cNvSpPr/>
          <p:nvPr/>
        </p:nvSpPr>
        <p:spPr>
          <a:xfrm>
            <a:off x="4085712" y="3488849"/>
            <a:ext cx="937492" cy="399606"/>
          </a:xfrm>
          <a:custGeom>
            <a:avLst/>
            <a:gdLst/>
            <a:ahLst/>
            <a:cxnLst/>
            <a:rect l="l" t="t" r="r" b="b"/>
            <a:pathLst>
              <a:path w="937492" h="399606">
                <a:moveTo>
                  <a:pt x="0" y="0"/>
                </a:moveTo>
                <a:lnTo>
                  <a:pt x="937492" y="0"/>
                </a:lnTo>
                <a:lnTo>
                  <a:pt x="937492" y="399606"/>
                </a:lnTo>
                <a:lnTo>
                  <a:pt x="0" y="3996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7" descr="Graphic image of three green fields with clouds in a blue sky"/>
          <p:cNvSpPr/>
          <p:nvPr/>
        </p:nvSpPr>
        <p:spPr>
          <a:xfrm>
            <a:off x="4889010" y="2492084"/>
            <a:ext cx="2742078" cy="1623774"/>
          </a:xfrm>
          <a:custGeom>
            <a:avLst/>
            <a:gdLst/>
            <a:ahLst/>
            <a:cxnLst/>
            <a:rect l="l" t="t" r="r" b="b"/>
            <a:pathLst>
              <a:path w="2742078" h="1623774">
                <a:moveTo>
                  <a:pt x="0" y="0"/>
                </a:moveTo>
                <a:lnTo>
                  <a:pt x="2742078" y="0"/>
                </a:lnTo>
                <a:lnTo>
                  <a:pt x="2742078" y="1623774"/>
                </a:lnTo>
                <a:lnTo>
                  <a:pt x="0" y="1623774"/>
                </a:lnTo>
                <a:lnTo>
                  <a:pt x="0" y="0"/>
                </a:lnTo>
                <a:close/>
              </a:path>
            </a:pathLst>
          </a:custGeom>
          <a:blipFill>
            <a:blip r:embed="rId8"/>
            <a:stretch>
              <a:fillRect t="-5841" b="-6668"/>
            </a:stretch>
          </a:blipFill>
        </p:spPr>
        <p:txBody>
          <a:bodyPr/>
          <a:lstStyle/>
          <a:p>
            <a:endParaRPr lang="en-GB"/>
          </a:p>
        </p:txBody>
      </p:sp>
      <p:sp>
        <p:nvSpPr>
          <p:cNvPr id="8" name="Freeform 8" descr="Image of the national model of professional learning"/>
          <p:cNvSpPr/>
          <p:nvPr/>
        </p:nvSpPr>
        <p:spPr>
          <a:xfrm>
            <a:off x="7229008" y="3027840"/>
            <a:ext cx="1914992" cy="1891482"/>
          </a:xfrm>
          <a:custGeom>
            <a:avLst/>
            <a:gdLst/>
            <a:ahLst/>
            <a:cxnLst/>
            <a:rect l="l" t="t" r="r" b="b"/>
            <a:pathLst>
              <a:path w="1914992" h="1891482">
                <a:moveTo>
                  <a:pt x="0" y="0"/>
                </a:moveTo>
                <a:lnTo>
                  <a:pt x="1914992" y="0"/>
                </a:lnTo>
                <a:lnTo>
                  <a:pt x="1914992" y="1891483"/>
                </a:lnTo>
                <a:lnTo>
                  <a:pt x="0" y="1891483"/>
                </a:lnTo>
                <a:lnTo>
                  <a:pt x="0" y="0"/>
                </a:lnTo>
                <a:close/>
              </a:path>
            </a:pathLst>
          </a:custGeom>
          <a:blipFill>
            <a:blip r:embed="rId9"/>
            <a:stretch>
              <a:fillRect l="-1291" t="-4543" b="-4543"/>
            </a:stretch>
          </a:blipFill>
        </p:spPr>
        <p:txBody>
          <a:bodyPr/>
          <a:lstStyle/>
          <a:p>
            <a:endParaRPr lang="en-GB"/>
          </a:p>
        </p:txBody>
      </p:sp>
      <p:sp>
        <p:nvSpPr>
          <p:cNvPr id="48" name="Freeform 48">
            <a:extLst>
              <a:ext uri="{C183D7F6-B498-43B3-948B-1728B52AA6E4}">
                <adec:decorative xmlns:adec="http://schemas.microsoft.com/office/drawing/2017/decorative" val="1"/>
              </a:ext>
            </a:extLst>
          </p:cNvPr>
          <p:cNvSpPr/>
          <p:nvPr/>
        </p:nvSpPr>
        <p:spPr>
          <a:xfrm>
            <a:off x="8854484" y="3569884"/>
            <a:ext cx="937492" cy="399606"/>
          </a:xfrm>
          <a:custGeom>
            <a:avLst/>
            <a:gdLst/>
            <a:ahLst/>
            <a:cxnLst/>
            <a:rect l="l" t="t" r="r" b="b"/>
            <a:pathLst>
              <a:path w="937492" h="399606">
                <a:moveTo>
                  <a:pt x="0" y="0"/>
                </a:moveTo>
                <a:lnTo>
                  <a:pt x="937492" y="0"/>
                </a:lnTo>
                <a:lnTo>
                  <a:pt x="937492" y="399606"/>
                </a:lnTo>
                <a:lnTo>
                  <a:pt x="0" y="3996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descr="Image of John De Nobile's theoretical model of middle leadership"/>
          <p:cNvSpPr/>
          <p:nvPr/>
        </p:nvSpPr>
        <p:spPr>
          <a:xfrm>
            <a:off x="9791700" y="2629018"/>
            <a:ext cx="3618169" cy="2171434"/>
          </a:xfrm>
          <a:custGeom>
            <a:avLst/>
            <a:gdLst/>
            <a:ahLst/>
            <a:cxnLst/>
            <a:rect l="l" t="t" r="r" b="b"/>
            <a:pathLst>
              <a:path w="3618169" h="2171434">
                <a:moveTo>
                  <a:pt x="0" y="0"/>
                </a:moveTo>
                <a:lnTo>
                  <a:pt x="3618169" y="0"/>
                </a:lnTo>
                <a:lnTo>
                  <a:pt x="3618169" y="2171434"/>
                </a:lnTo>
                <a:lnTo>
                  <a:pt x="0" y="2171434"/>
                </a:lnTo>
                <a:lnTo>
                  <a:pt x="0" y="0"/>
                </a:lnTo>
                <a:close/>
              </a:path>
            </a:pathLst>
          </a:custGeom>
          <a:blipFill>
            <a:blip r:embed="rId10"/>
            <a:stretch>
              <a:fillRect/>
            </a:stretch>
          </a:blipFill>
        </p:spPr>
        <p:txBody>
          <a:bodyPr/>
          <a:lstStyle/>
          <a:p>
            <a:endParaRPr lang="en-GB"/>
          </a:p>
        </p:txBody>
      </p:sp>
      <p:sp>
        <p:nvSpPr>
          <p:cNvPr id="44" name="Freeform 44">
            <a:extLst>
              <a:ext uri="{C183D7F6-B498-43B3-948B-1728B52AA6E4}">
                <adec:decorative xmlns:adec="http://schemas.microsoft.com/office/drawing/2017/decorative" val="1"/>
              </a:ext>
            </a:extLst>
          </p:cNvPr>
          <p:cNvSpPr/>
          <p:nvPr/>
        </p:nvSpPr>
        <p:spPr>
          <a:xfrm rot="-854313">
            <a:off x="12883180" y="870995"/>
            <a:ext cx="2213243" cy="838266"/>
          </a:xfrm>
          <a:custGeom>
            <a:avLst/>
            <a:gdLst/>
            <a:ahLst/>
            <a:cxnLst/>
            <a:rect l="l" t="t" r="r" b="b"/>
            <a:pathLst>
              <a:path w="2213243" h="838266">
                <a:moveTo>
                  <a:pt x="0" y="0"/>
                </a:moveTo>
                <a:lnTo>
                  <a:pt x="2213243" y="0"/>
                </a:lnTo>
                <a:lnTo>
                  <a:pt x="2213243" y="838266"/>
                </a:lnTo>
                <a:lnTo>
                  <a:pt x="0" y="838266"/>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45" name="Freeform 45">
            <a:extLst>
              <a:ext uri="{C183D7F6-B498-43B3-948B-1728B52AA6E4}">
                <adec:decorative xmlns:adec="http://schemas.microsoft.com/office/drawing/2017/decorative" val="1"/>
              </a:ext>
            </a:extLst>
          </p:cNvPr>
          <p:cNvSpPr/>
          <p:nvPr/>
        </p:nvSpPr>
        <p:spPr>
          <a:xfrm rot="1359192">
            <a:off x="15013725" y="1127464"/>
            <a:ext cx="2459406" cy="1192812"/>
          </a:xfrm>
          <a:custGeom>
            <a:avLst/>
            <a:gdLst/>
            <a:ahLst/>
            <a:cxnLst/>
            <a:rect l="l" t="t" r="r" b="b"/>
            <a:pathLst>
              <a:path w="2459406" h="1192812">
                <a:moveTo>
                  <a:pt x="0" y="0"/>
                </a:moveTo>
                <a:lnTo>
                  <a:pt x="2459406" y="0"/>
                </a:lnTo>
                <a:lnTo>
                  <a:pt x="2459406" y="1192812"/>
                </a:lnTo>
                <a:lnTo>
                  <a:pt x="0" y="1192812"/>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10" name="Group 10" descr="Image of a self-evaluation wheel"/>
          <p:cNvGrpSpPr/>
          <p:nvPr/>
        </p:nvGrpSpPr>
        <p:grpSpPr>
          <a:xfrm>
            <a:off x="13828969" y="2629018"/>
            <a:ext cx="3197023" cy="2202847"/>
            <a:chOff x="0" y="0"/>
            <a:chExt cx="4262697" cy="2937130"/>
          </a:xfrm>
        </p:grpSpPr>
        <p:sp>
          <p:nvSpPr>
            <p:cNvPr id="11" name="Freeform 11"/>
            <p:cNvSpPr/>
            <p:nvPr/>
          </p:nvSpPr>
          <p:spPr>
            <a:xfrm>
              <a:off x="0" y="0"/>
              <a:ext cx="4262697" cy="2937130"/>
            </a:xfrm>
            <a:custGeom>
              <a:avLst/>
              <a:gdLst/>
              <a:ahLst/>
              <a:cxnLst/>
              <a:rect l="l" t="t" r="r" b="b"/>
              <a:pathLst>
                <a:path w="4262697" h="2937130">
                  <a:moveTo>
                    <a:pt x="0" y="0"/>
                  </a:moveTo>
                  <a:lnTo>
                    <a:pt x="4262697" y="0"/>
                  </a:lnTo>
                  <a:lnTo>
                    <a:pt x="4262697" y="2937130"/>
                  </a:lnTo>
                  <a:lnTo>
                    <a:pt x="0" y="2937130"/>
                  </a:lnTo>
                  <a:lnTo>
                    <a:pt x="0" y="0"/>
                  </a:lnTo>
                  <a:close/>
                </a:path>
              </a:pathLst>
            </a:custGeom>
            <a:blipFill>
              <a:blip r:embed="rId13"/>
              <a:stretch>
                <a:fillRect/>
              </a:stretch>
            </a:blipFill>
          </p:spPr>
          <p:txBody>
            <a:bodyPr/>
            <a:lstStyle/>
            <a:p>
              <a:endParaRPr lang="en-GB"/>
            </a:p>
          </p:txBody>
        </p:sp>
        <p:sp>
          <p:nvSpPr>
            <p:cNvPr id="12" name="Freeform 12"/>
            <p:cNvSpPr/>
            <p:nvPr/>
          </p:nvSpPr>
          <p:spPr>
            <a:xfrm>
              <a:off x="1972980" y="779794"/>
              <a:ext cx="158369" cy="177444"/>
            </a:xfrm>
            <a:custGeom>
              <a:avLst/>
              <a:gdLst/>
              <a:ahLst/>
              <a:cxnLst/>
              <a:rect l="l" t="t" r="r" b="b"/>
              <a:pathLst>
                <a:path w="158369" h="177444">
                  <a:moveTo>
                    <a:pt x="0" y="0"/>
                  </a:moveTo>
                  <a:lnTo>
                    <a:pt x="158368" y="0"/>
                  </a:lnTo>
                  <a:lnTo>
                    <a:pt x="158368" y="177444"/>
                  </a:lnTo>
                  <a:lnTo>
                    <a:pt x="0" y="177444"/>
                  </a:lnTo>
                  <a:lnTo>
                    <a:pt x="0" y="0"/>
                  </a:lnTo>
                  <a:close/>
                </a:path>
              </a:pathLst>
            </a:custGeom>
            <a:blipFill>
              <a:blip r:embed="rId14"/>
              <a:stretch>
                <a:fillRect/>
              </a:stretch>
            </a:blipFill>
          </p:spPr>
          <p:txBody>
            <a:bodyPr/>
            <a:lstStyle/>
            <a:p>
              <a:endParaRPr lang="en-GB"/>
            </a:p>
          </p:txBody>
        </p:sp>
        <p:sp>
          <p:nvSpPr>
            <p:cNvPr id="13" name="TextBox 13"/>
            <p:cNvSpPr txBox="1"/>
            <p:nvPr/>
          </p:nvSpPr>
          <p:spPr>
            <a:xfrm>
              <a:off x="1573785" y="55401"/>
              <a:ext cx="940903" cy="309480"/>
            </a:xfrm>
            <a:prstGeom prst="rect">
              <a:avLst/>
            </a:prstGeom>
          </p:spPr>
          <p:txBody>
            <a:bodyPr lIns="0" tIns="0" rIns="0" bIns="0" rtlCol="0" anchor="t">
              <a:spAutoFit/>
            </a:bodyPr>
            <a:lstStyle/>
            <a:p>
              <a:pPr algn="ctr">
                <a:lnSpc>
                  <a:spcPts val="969"/>
                </a:lnSpc>
                <a:spcBef>
                  <a:spcPct val="0"/>
                </a:spcBef>
              </a:pPr>
              <a:r>
                <a:rPr lang="en-US" sz="692">
                  <a:solidFill>
                    <a:srgbClr val="0155B1"/>
                  </a:solidFill>
                  <a:latin typeface="Beth Ellen"/>
                  <a:ea typeface="Beth Ellen"/>
                  <a:cs typeface="Beth Ellen"/>
                  <a:sym typeface="Beth Ellen"/>
                </a:rPr>
                <a:t>Student-focused</a:t>
              </a:r>
            </a:p>
          </p:txBody>
        </p:sp>
        <p:sp>
          <p:nvSpPr>
            <p:cNvPr id="14" name="TextBox 14"/>
            <p:cNvSpPr txBox="1"/>
            <p:nvPr/>
          </p:nvSpPr>
          <p:spPr>
            <a:xfrm>
              <a:off x="2877278" y="648166"/>
              <a:ext cx="1046391" cy="147781"/>
            </a:xfrm>
            <a:prstGeom prst="rect">
              <a:avLst/>
            </a:prstGeom>
          </p:spPr>
          <p:txBody>
            <a:bodyPr lIns="0" tIns="0" rIns="0" bIns="0" rtlCol="0" anchor="t">
              <a:spAutoFit/>
            </a:bodyPr>
            <a:lstStyle/>
            <a:p>
              <a:pPr algn="ctr">
                <a:lnSpc>
                  <a:spcPts val="969"/>
                </a:lnSpc>
                <a:spcBef>
                  <a:spcPct val="0"/>
                </a:spcBef>
              </a:pPr>
              <a:r>
                <a:rPr lang="en-US" sz="692">
                  <a:solidFill>
                    <a:srgbClr val="0155B1"/>
                  </a:solidFill>
                  <a:latin typeface="Beth Ellen"/>
                  <a:ea typeface="Beth Ellen"/>
                  <a:cs typeface="Beth Ellen"/>
                  <a:sym typeface="Beth Ellen"/>
                </a:rPr>
                <a:t>Administrative</a:t>
              </a:r>
            </a:p>
          </p:txBody>
        </p:sp>
        <p:sp>
          <p:nvSpPr>
            <p:cNvPr id="15" name="TextBox 15"/>
            <p:cNvSpPr txBox="1"/>
            <p:nvPr/>
          </p:nvSpPr>
          <p:spPr>
            <a:xfrm>
              <a:off x="3156509" y="1325216"/>
              <a:ext cx="940903" cy="147781"/>
            </a:xfrm>
            <a:prstGeom prst="rect">
              <a:avLst/>
            </a:prstGeom>
          </p:spPr>
          <p:txBody>
            <a:bodyPr lIns="0" tIns="0" rIns="0" bIns="0" rtlCol="0" anchor="t">
              <a:spAutoFit/>
            </a:bodyPr>
            <a:lstStyle/>
            <a:p>
              <a:pPr algn="ctr">
                <a:lnSpc>
                  <a:spcPts val="969"/>
                </a:lnSpc>
                <a:spcBef>
                  <a:spcPct val="0"/>
                </a:spcBef>
              </a:pPr>
              <a:r>
                <a:rPr lang="en-US" sz="692">
                  <a:solidFill>
                    <a:srgbClr val="0155B1"/>
                  </a:solidFill>
                  <a:latin typeface="Beth Ellen"/>
                  <a:ea typeface="Beth Ellen"/>
                  <a:cs typeface="Beth Ellen"/>
                  <a:sym typeface="Beth Ellen"/>
                </a:rPr>
                <a:t>Organisational</a:t>
              </a:r>
            </a:p>
          </p:txBody>
        </p:sp>
        <p:sp>
          <p:nvSpPr>
            <p:cNvPr id="16" name="TextBox 16"/>
            <p:cNvSpPr txBox="1"/>
            <p:nvPr/>
          </p:nvSpPr>
          <p:spPr>
            <a:xfrm>
              <a:off x="2877278" y="2060521"/>
              <a:ext cx="940903" cy="147781"/>
            </a:xfrm>
            <a:prstGeom prst="rect">
              <a:avLst/>
            </a:prstGeom>
          </p:spPr>
          <p:txBody>
            <a:bodyPr lIns="0" tIns="0" rIns="0" bIns="0" rtlCol="0" anchor="t">
              <a:spAutoFit/>
            </a:bodyPr>
            <a:lstStyle/>
            <a:p>
              <a:pPr algn="ctr">
                <a:lnSpc>
                  <a:spcPts val="969"/>
                </a:lnSpc>
                <a:spcBef>
                  <a:spcPct val="0"/>
                </a:spcBef>
              </a:pPr>
              <a:r>
                <a:rPr lang="en-US" sz="692">
                  <a:solidFill>
                    <a:srgbClr val="0155B1"/>
                  </a:solidFill>
                  <a:latin typeface="Beth Ellen"/>
                  <a:ea typeface="Beth Ellen"/>
                  <a:cs typeface="Beth Ellen"/>
                  <a:sym typeface="Beth Ellen"/>
                </a:rPr>
                <a:t>Supervisory</a:t>
              </a:r>
            </a:p>
          </p:txBody>
        </p:sp>
        <p:sp>
          <p:nvSpPr>
            <p:cNvPr id="17" name="TextBox 17"/>
            <p:cNvSpPr txBox="1"/>
            <p:nvPr/>
          </p:nvSpPr>
          <p:spPr>
            <a:xfrm>
              <a:off x="1517939" y="2534804"/>
              <a:ext cx="1052596" cy="305938"/>
            </a:xfrm>
            <a:prstGeom prst="rect">
              <a:avLst/>
            </a:prstGeom>
          </p:spPr>
          <p:txBody>
            <a:bodyPr lIns="0" tIns="0" rIns="0" bIns="0" rtlCol="0" anchor="t">
              <a:spAutoFit/>
            </a:bodyPr>
            <a:lstStyle/>
            <a:p>
              <a:pPr algn="ctr">
                <a:lnSpc>
                  <a:spcPts val="930"/>
                </a:lnSpc>
                <a:spcBef>
                  <a:spcPct val="0"/>
                </a:spcBef>
              </a:pPr>
              <a:r>
                <a:rPr lang="en-US" sz="664">
                  <a:solidFill>
                    <a:srgbClr val="0155B1"/>
                  </a:solidFill>
                  <a:latin typeface="Beth Ellen"/>
                  <a:ea typeface="Beth Ellen"/>
                  <a:cs typeface="Beth Ellen"/>
                  <a:sym typeface="Beth Ellen"/>
                </a:rPr>
                <a:t>Staff development</a:t>
              </a:r>
            </a:p>
          </p:txBody>
        </p:sp>
        <p:sp>
          <p:nvSpPr>
            <p:cNvPr id="18" name="TextBox 18"/>
            <p:cNvSpPr txBox="1"/>
            <p:nvPr/>
          </p:nvSpPr>
          <p:spPr>
            <a:xfrm>
              <a:off x="221477" y="2001664"/>
              <a:ext cx="940903" cy="147781"/>
            </a:xfrm>
            <a:prstGeom prst="rect">
              <a:avLst/>
            </a:prstGeom>
          </p:spPr>
          <p:txBody>
            <a:bodyPr lIns="0" tIns="0" rIns="0" bIns="0" rtlCol="0" anchor="t">
              <a:spAutoFit/>
            </a:bodyPr>
            <a:lstStyle/>
            <a:p>
              <a:pPr algn="ctr">
                <a:lnSpc>
                  <a:spcPts val="969"/>
                </a:lnSpc>
                <a:spcBef>
                  <a:spcPct val="0"/>
                </a:spcBef>
              </a:pPr>
              <a:r>
                <a:rPr lang="en-US" sz="692">
                  <a:solidFill>
                    <a:srgbClr val="0155B1"/>
                  </a:solidFill>
                  <a:latin typeface="Beth Ellen"/>
                  <a:ea typeface="Beth Ellen"/>
                  <a:cs typeface="Beth Ellen"/>
                  <a:sym typeface="Beth Ellen"/>
                </a:rPr>
                <a:t>Strategic</a:t>
              </a:r>
            </a:p>
          </p:txBody>
        </p:sp>
        <p:sp>
          <p:nvSpPr>
            <p:cNvPr id="19" name="TextBox 19"/>
            <p:cNvSpPr txBox="1"/>
            <p:nvPr/>
          </p:nvSpPr>
          <p:spPr>
            <a:xfrm>
              <a:off x="165903" y="594428"/>
              <a:ext cx="940903" cy="309480"/>
            </a:xfrm>
            <a:prstGeom prst="rect">
              <a:avLst/>
            </a:prstGeom>
          </p:spPr>
          <p:txBody>
            <a:bodyPr lIns="0" tIns="0" rIns="0" bIns="0" rtlCol="0" anchor="t">
              <a:spAutoFit/>
            </a:bodyPr>
            <a:lstStyle/>
            <a:p>
              <a:pPr algn="ctr">
                <a:lnSpc>
                  <a:spcPts val="969"/>
                </a:lnSpc>
                <a:spcBef>
                  <a:spcPct val="0"/>
                </a:spcBef>
              </a:pPr>
              <a:r>
                <a:rPr lang="en-US" sz="692">
                  <a:solidFill>
                    <a:srgbClr val="0155B1"/>
                  </a:solidFill>
                  <a:latin typeface="Beth Ellen"/>
                  <a:ea typeface="Beth Ellen"/>
                  <a:cs typeface="Beth Ellen"/>
                  <a:sym typeface="Beth Ellen"/>
                </a:rPr>
                <a:t>Staff health and wellbeing</a:t>
              </a:r>
            </a:p>
          </p:txBody>
        </p:sp>
        <p:sp>
          <p:nvSpPr>
            <p:cNvPr id="20" name="TextBox 20"/>
            <p:cNvSpPr txBox="1"/>
            <p:nvPr/>
          </p:nvSpPr>
          <p:spPr>
            <a:xfrm>
              <a:off x="45490" y="1298748"/>
              <a:ext cx="940903" cy="309480"/>
            </a:xfrm>
            <a:prstGeom prst="rect">
              <a:avLst/>
            </a:prstGeom>
          </p:spPr>
          <p:txBody>
            <a:bodyPr lIns="0" tIns="0" rIns="0" bIns="0" rtlCol="0" anchor="t">
              <a:spAutoFit/>
            </a:bodyPr>
            <a:lstStyle/>
            <a:p>
              <a:pPr algn="ctr">
                <a:lnSpc>
                  <a:spcPts val="969"/>
                </a:lnSpc>
                <a:spcBef>
                  <a:spcPct val="0"/>
                </a:spcBef>
              </a:pPr>
              <a:r>
                <a:rPr lang="en-US" sz="692">
                  <a:solidFill>
                    <a:srgbClr val="0155B1"/>
                  </a:solidFill>
                  <a:latin typeface="Beth Ellen"/>
                  <a:ea typeface="Beth Ellen"/>
                  <a:cs typeface="Beth Ellen"/>
                  <a:sym typeface="Beth Ellen"/>
                </a:rPr>
                <a:t>External liaison</a:t>
              </a:r>
            </a:p>
          </p:txBody>
        </p:sp>
        <p:sp>
          <p:nvSpPr>
            <p:cNvPr id="21" name="Freeform 21"/>
            <p:cNvSpPr/>
            <p:nvPr/>
          </p:nvSpPr>
          <p:spPr>
            <a:xfrm>
              <a:off x="1652969" y="1097256"/>
              <a:ext cx="158369" cy="177444"/>
            </a:xfrm>
            <a:custGeom>
              <a:avLst/>
              <a:gdLst/>
              <a:ahLst/>
              <a:cxnLst/>
              <a:rect l="l" t="t" r="r" b="b"/>
              <a:pathLst>
                <a:path w="158369" h="177444">
                  <a:moveTo>
                    <a:pt x="0" y="0"/>
                  </a:moveTo>
                  <a:lnTo>
                    <a:pt x="158369" y="0"/>
                  </a:lnTo>
                  <a:lnTo>
                    <a:pt x="158369" y="177444"/>
                  </a:lnTo>
                  <a:lnTo>
                    <a:pt x="0" y="177444"/>
                  </a:lnTo>
                  <a:lnTo>
                    <a:pt x="0" y="0"/>
                  </a:lnTo>
                  <a:close/>
                </a:path>
              </a:pathLst>
            </a:custGeom>
            <a:blipFill>
              <a:blip r:embed="rId14"/>
              <a:stretch>
                <a:fillRect/>
              </a:stretch>
            </a:blipFill>
          </p:spPr>
          <p:txBody>
            <a:bodyPr/>
            <a:lstStyle/>
            <a:p>
              <a:endParaRPr lang="en-GB"/>
            </a:p>
          </p:txBody>
        </p:sp>
        <p:sp>
          <p:nvSpPr>
            <p:cNvPr id="22" name="Freeform 22"/>
            <p:cNvSpPr/>
            <p:nvPr/>
          </p:nvSpPr>
          <p:spPr>
            <a:xfrm>
              <a:off x="2295545" y="1037639"/>
              <a:ext cx="158369" cy="177444"/>
            </a:xfrm>
            <a:custGeom>
              <a:avLst/>
              <a:gdLst/>
              <a:ahLst/>
              <a:cxnLst/>
              <a:rect l="l" t="t" r="r" b="b"/>
              <a:pathLst>
                <a:path w="158369" h="177444">
                  <a:moveTo>
                    <a:pt x="0" y="0"/>
                  </a:moveTo>
                  <a:lnTo>
                    <a:pt x="158369" y="0"/>
                  </a:lnTo>
                  <a:lnTo>
                    <a:pt x="158369" y="177444"/>
                  </a:lnTo>
                  <a:lnTo>
                    <a:pt x="0" y="177444"/>
                  </a:lnTo>
                  <a:lnTo>
                    <a:pt x="0" y="0"/>
                  </a:lnTo>
                  <a:close/>
                </a:path>
              </a:pathLst>
            </a:custGeom>
            <a:blipFill>
              <a:blip r:embed="rId14"/>
              <a:stretch>
                <a:fillRect/>
              </a:stretch>
            </a:blipFill>
          </p:spPr>
          <p:txBody>
            <a:bodyPr/>
            <a:lstStyle/>
            <a:p>
              <a:endParaRPr lang="en-GB"/>
            </a:p>
          </p:txBody>
        </p:sp>
        <p:sp>
          <p:nvSpPr>
            <p:cNvPr id="23" name="Freeform 23"/>
            <p:cNvSpPr/>
            <p:nvPr/>
          </p:nvSpPr>
          <p:spPr>
            <a:xfrm>
              <a:off x="1965052" y="1785686"/>
              <a:ext cx="158369" cy="177444"/>
            </a:xfrm>
            <a:custGeom>
              <a:avLst/>
              <a:gdLst/>
              <a:ahLst/>
              <a:cxnLst/>
              <a:rect l="l" t="t" r="r" b="b"/>
              <a:pathLst>
                <a:path w="158369" h="177444">
                  <a:moveTo>
                    <a:pt x="0" y="0"/>
                  </a:moveTo>
                  <a:lnTo>
                    <a:pt x="158369" y="0"/>
                  </a:lnTo>
                  <a:lnTo>
                    <a:pt x="158369" y="177444"/>
                  </a:lnTo>
                  <a:lnTo>
                    <a:pt x="0" y="177444"/>
                  </a:lnTo>
                  <a:lnTo>
                    <a:pt x="0" y="0"/>
                  </a:lnTo>
                  <a:close/>
                </a:path>
              </a:pathLst>
            </a:custGeom>
            <a:blipFill>
              <a:blip r:embed="rId14"/>
              <a:stretch>
                <a:fillRect/>
              </a:stretch>
            </a:blipFill>
          </p:spPr>
          <p:txBody>
            <a:bodyPr/>
            <a:lstStyle/>
            <a:p>
              <a:endParaRPr lang="en-GB"/>
            </a:p>
          </p:txBody>
        </p:sp>
        <p:sp>
          <p:nvSpPr>
            <p:cNvPr id="24" name="Freeform 24"/>
            <p:cNvSpPr/>
            <p:nvPr/>
          </p:nvSpPr>
          <p:spPr>
            <a:xfrm>
              <a:off x="2131348" y="1546972"/>
              <a:ext cx="158369" cy="177444"/>
            </a:xfrm>
            <a:custGeom>
              <a:avLst/>
              <a:gdLst/>
              <a:ahLst/>
              <a:cxnLst/>
              <a:rect l="l" t="t" r="r" b="b"/>
              <a:pathLst>
                <a:path w="158369" h="177444">
                  <a:moveTo>
                    <a:pt x="0" y="0"/>
                  </a:moveTo>
                  <a:lnTo>
                    <a:pt x="158369" y="0"/>
                  </a:lnTo>
                  <a:lnTo>
                    <a:pt x="158369" y="177444"/>
                  </a:lnTo>
                  <a:lnTo>
                    <a:pt x="0" y="177444"/>
                  </a:lnTo>
                  <a:lnTo>
                    <a:pt x="0" y="0"/>
                  </a:lnTo>
                  <a:close/>
                </a:path>
              </a:pathLst>
            </a:custGeom>
            <a:blipFill>
              <a:blip r:embed="rId14"/>
              <a:stretch>
                <a:fillRect/>
              </a:stretch>
            </a:blipFill>
          </p:spPr>
          <p:txBody>
            <a:bodyPr/>
            <a:lstStyle/>
            <a:p>
              <a:endParaRPr lang="en-GB"/>
            </a:p>
          </p:txBody>
        </p:sp>
        <p:sp>
          <p:nvSpPr>
            <p:cNvPr id="25" name="Freeform 25"/>
            <p:cNvSpPr/>
            <p:nvPr/>
          </p:nvSpPr>
          <p:spPr>
            <a:xfrm>
              <a:off x="1732154" y="1594835"/>
              <a:ext cx="158369" cy="177444"/>
            </a:xfrm>
            <a:custGeom>
              <a:avLst/>
              <a:gdLst/>
              <a:ahLst/>
              <a:cxnLst/>
              <a:rect l="l" t="t" r="r" b="b"/>
              <a:pathLst>
                <a:path w="158369" h="177444">
                  <a:moveTo>
                    <a:pt x="0" y="0"/>
                  </a:moveTo>
                  <a:lnTo>
                    <a:pt x="158368" y="0"/>
                  </a:lnTo>
                  <a:lnTo>
                    <a:pt x="158368" y="177444"/>
                  </a:lnTo>
                  <a:lnTo>
                    <a:pt x="0" y="177444"/>
                  </a:lnTo>
                  <a:lnTo>
                    <a:pt x="0" y="0"/>
                  </a:lnTo>
                  <a:close/>
                </a:path>
              </a:pathLst>
            </a:custGeom>
            <a:blipFill>
              <a:blip r:embed="rId14"/>
              <a:stretch>
                <a:fillRect/>
              </a:stretch>
            </a:blipFill>
          </p:spPr>
          <p:txBody>
            <a:bodyPr/>
            <a:lstStyle/>
            <a:p>
              <a:endParaRPr lang="en-GB"/>
            </a:p>
          </p:txBody>
        </p:sp>
        <p:sp>
          <p:nvSpPr>
            <p:cNvPr id="26" name="Freeform 26"/>
            <p:cNvSpPr/>
            <p:nvPr/>
          </p:nvSpPr>
          <p:spPr>
            <a:xfrm>
              <a:off x="1359570" y="1369528"/>
              <a:ext cx="158369" cy="177444"/>
            </a:xfrm>
            <a:custGeom>
              <a:avLst/>
              <a:gdLst/>
              <a:ahLst/>
              <a:cxnLst/>
              <a:rect l="l" t="t" r="r" b="b"/>
              <a:pathLst>
                <a:path w="158369" h="177444">
                  <a:moveTo>
                    <a:pt x="0" y="0"/>
                  </a:moveTo>
                  <a:lnTo>
                    <a:pt x="158369" y="0"/>
                  </a:lnTo>
                  <a:lnTo>
                    <a:pt x="158369" y="177444"/>
                  </a:lnTo>
                  <a:lnTo>
                    <a:pt x="0" y="177444"/>
                  </a:lnTo>
                  <a:lnTo>
                    <a:pt x="0" y="0"/>
                  </a:lnTo>
                  <a:close/>
                </a:path>
              </a:pathLst>
            </a:custGeom>
            <a:blipFill>
              <a:blip r:embed="rId14"/>
              <a:stretch>
                <a:fillRect/>
              </a:stretch>
            </a:blipFill>
          </p:spPr>
          <p:txBody>
            <a:bodyPr/>
            <a:lstStyle/>
            <a:p>
              <a:endParaRPr lang="en-GB"/>
            </a:p>
          </p:txBody>
        </p:sp>
        <p:sp>
          <p:nvSpPr>
            <p:cNvPr id="27" name="Freeform 27"/>
            <p:cNvSpPr/>
            <p:nvPr/>
          </p:nvSpPr>
          <p:spPr>
            <a:xfrm>
              <a:off x="2491350" y="1369528"/>
              <a:ext cx="158369" cy="177444"/>
            </a:xfrm>
            <a:custGeom>
              <a:avLst/>
              <a:gdLst/>
              <a:ahLst/>
              <a:cxnLst/>
              <a:rect l="l" t="t" r="r" b="b"/>
              <a:pathLst>
                <a:path w="158369" h="177444">
                  <a:moveTo>
                    <a:pt x="0" y="0"/>
                  </a:moveTo>
                  <a:lnTo>
                    <a:pt x="158369" y="0"/>
                  </a:lnTo>
                  <a:lnTo>
                    <a:pt x="158369" y="177444"/>
                  </a:lnTo>
                  <a:lnTo>
                    <a:pt x="0" y="177444"/>
                  </a:lnTo>
                  <a:lnTo>
                    <a:pt x="0" y="0"/>
                  </a:lnTo>
                  <a:close/>
                </a:path>
              </a:pathLst>
            </a:custGeom>
            <a:blipFill>
              <a:blip r:embed="rId14"/>
              <a:stretch>
                <a:fillRect/>
              </a:stretch>
            </a:blipFill>
          </p:spPr>
          <p:txBody>
            <a:bodyPr/>
            <a:lstStyle/>
            <a:p>
              <a:endParaRPr lang="en-GB"/>
            </a:p>
          </p:txBody>
        </p:sp>
      </p:grpSp>
      <p:sp>
        <p:nvSpPr>
          <p:cNvPr id="50" name="Freeform 50">
            <a:extLst>
              <a:ext uri="{C183D7F6-B498-43B3-948B-1728B52AA6E4}">
                <adec:decorative xmlns:adec="http://schemas.microsoft.com/office/drawing/2017/decorative" val="1"/>
              </a:ext>
            </a:extLst>
          </p:cNvPr>
          <p:cNvSpPr/>
          <p:nvPr/>
        </p:nvSpPr>
        <p:spPr>
          <a:xfrm rot="8375448">
            <a:off x="15774682" y="4859718"/>
            <a:ext cx="937492" cy="399606"/>
          </a:xfrm>
          <a:custGeom>
            <a:avLst/>
            <a:gdLst/>
            <a:ahLst/>
            <a:cxnLst/>
            <a:rect l="l" t="t" r="r" b="b"/>
            <a:pathLst>
              <a:path w="937492" h="399606">
                <a:moveTo>
                  <a:pt x="0" y="0"/>
                </a:moveTo>
                <a:lnTo>
                  <a:pt x="937492" y="0"/>
                </a:lnTo>
                <a:lnTo>
                  <a:pt x="937492" y="399606"/>
                </a:lnTo>
                <a:lnTo>
                  <a:pt x="0" y="3996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46" name="Freeform 46" descr="Graphic image of two people sitting chatting over coffee."/>
          <p:cNvSpPr/>
          <p:nvPr/>
        </p:nvSpPr>
        <p:spPr>
          <a:xfrm>
            <a:off x="13282278" y="5368430"/>
            <a:ext cx="2742767" cy="1607947"/>
          </a:xfrm>
          <a:custGeom>
            <a:avLst/>
            <a:gdLst/>
            <a:ahLst/>
            <a:cxnLst/>
            <a:rect l="l" t="t" r="r" b="b"/>
            <a:pathLst>
              <a:path w="2742767" h="1607947">
                <a:moveTo>
                  <a:pt x="0" y="0"/>
                </a:moveTo>
                <a:lnTo>
                  <a:pt x="2742767" y="0"/>
                </a:lnTo>
                <a:lnTo>
                  <a:pt x="2742767" y="1607947"/>
                </a:lnTo>
                <a:lnTo>
                  <a:pt x="0" y="1607947"/>
                </a:lnTo>
                <a:lnTo>
                  <a:pt x="0" y="0"/>
                </a:lnTo>
                <a:close/>
              </a:path>
            </a:pathLst>
          </a:custGeom>
          <a:blipFill>
            <a:blip>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52" name="Freeform 7">
            <a:extLst>
              <a:ext uri="{FF2B5EF4-FFF2-40B4-BE49-F238E27FC236}">
                <a16:creationId xmlns:a16="http://schemas.microsoft.com/office/drawing/2014/main" id="{9EA65E5D-00F7-131B-218C-00C96ACC3ABA}"/>
              </a:ext>
              <a:ext uri="{C183D7F6-B498-43B3-948B-1728B52AA6E4}">
                <adec:decorative xmlns:adec="http://schemas.microsoft.com/office/drawing/2017/decorative" val="1"/>
              </a:ext>
            </a:extLst>
          </p:cNvPr>
          <p:cNvSpPr/>
          <p:nvPr/>
        </p:nvSpPr>
        <p:spPr>
          <a:xfrm>
            <a:off x="10996735" y="5081286"/>
            <a:ext cx="2095830" cy="2295740"/>
          </a:xfrm>
          <a:custGeom>
            <a:avLst/>
            <a:gdLst/>
            <a:ahLst/>
            <a:cxnLst/>
            <a:rect l="l" t="t" r="r" b="b"/>
            <a:pathLst>
              <a:path w="3643203" h="3247004">
                <a:moveTo>
                  <a:pt x="0" y="0"/>
                </a:moveTo>
                <a:lnTo>
                  <a:pt x="3643203" y="0"/>
                </a:lnTo>
                <a:lnTo>
                  <a:pt x="3643203" y="3247005"/>
                </a:lnTo>
                <a:lnTo>
                  <a:pt x="0" y="3247005"/>
                </a:lnTo>
                <a:lnTo>
                  <a:pt x="0" y="0"/>
                </a:lnTo>
                <a:close/>
              </a:path>
            </a:pathLst>
          </a:custGeom>
          <a:blipFill>
            <a:blip r:embed="rId16"/>
            <a:stretch>
              <a:fillRect/>
            </a:stretch>
          </a:blipFill>
        </p:spPr>
        <p:txBody>
          <a:bodyPr/>
          <a:lstStyle/>
          <a:p>
            <a:endParaRPr lang="en-GB"/>
          </a:p>
        </p:txBody>
      </p:sp>
      <p:sp>
        <p:nvSpPr>
          <p:cNvPr id="64" name="Freeform 50">
            <a:extLst>
              <a:ext uri="{FF2B5EF4-FFF2-40B4-BE49-F238E27FC236}">
                <a16:creationId xmlns:a16="http://schemas.microsoft.com/office/drawing/2014/main" id="{60D895C6-F769-C669-6DE5-CC92DEBFA82D}"/>
              </a:ext>
              <a:ext uri="{C183D7F6-B498-43B3-948B-1728B52AA6E4}">
                <adec:decorative xmlns:adec="http://schemas.microsoft.com/office/drawing/2017/decorative" val="1"/>
              </a:ext>
            </a:extLst>
          </p:cNvPr>
          <p:cNvSpPr/>
          <p:nvPr/>
        </p:nvSpPr>
        <p:spPr>
          <a:xfrm rot="10800000">
            <a:off x="9727669" y="6122886"/>
            <a:ext cx="937492" cy="399606"/>
          </a:xfrm>
          <a:custGeom>
            <a:avLst/>
            <a:gdLst/>
            <a:ahLst/>
            <a:cxnLst/>
            <a:rect l="l" t="t" r="r" b="b"/>
            <a:pathLst>
              <a:path w="937492" h="399606">
                <a:moveTo>
                  <a:pt x="0" y="0"/>
                </a:moveTo>
                <a:lnTo>
                  <a:pt x="937492" y="0"/>
                </a:lnTo>
                <a:lnTo>
                  <a:pt x="937492" y="399606"/>
                </a:lnTo>
                <a:lnTo>
                  <a:pt x="0" y="3996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pic>
        <p:nvPicPr>
          <p:cNvPr id="43" name="Picture 43" descr="Image of circular ripples on wate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7"/>
          <a:srcRect l="10794" r="10794"/>
          <a:stretch>
            <a:fillRect/>
          </a:stretch>
        </p:blipFill>
        <p:spPr>
          <a:xfrm>
            <a:off x="6983388" y="5197827"/>
            <a:ext cx="2675482" cy="1925638"/>
          </a:xfrm>
          <a:prstGeom prst="rect">
            <a:avLst/>
          </a:prstGeom>
        </p:spPr>
      </p:pic>
      <p:sp>
        <p:nvSpPr>
          <p:cNvPr id="53" name="Freeform 53">
            <a:extLst>
              <a:ext uri="{C183D7F6-B498-43B3-948B-1728B52AA6E4}">
                <adec:decorative xmlns:adec="http://schemas.microsoft.com/office/drawing/2017/decorative" val="1"/>
              </a:ext>
            </a:extLst>
          </p:cNvPr>
          <p:cNvSpPr/>
          <p:nvPr/>
        </p:nvSpPr>
        <p:spPr>
          <a:xfrm rot="-10713410">
            <a:off x="5908607" y="5991904"/>
            <a:ext cx="937492" cy="399606"/>
          </a:xfrm>
          <a:custGeom>
            <a:avLst/>
            <a:gdLst/>
            <a:ahLst/>
            <a:cxnLst/>
            <a:rect l="l" t="t" r="r" b="b"/>
            <a:pathLst>
              <a:path w="937492" h="399606">
                <a:moveTo>
                  <a:pt x="0" y="0"/>
                </a:moveTo>
                <a:lnTo>
                  <a:pt x="937492" y="0"/>
                </a:lnTo>
                <a:lnTo>
                  <a:pt x="937492" y="399606"/>
                </a:lnTo>
                <a:lnTo>
                  <a:pt x="0" y="399606"/>
                </a:lnTo>
                <a:lnTo>
                  <a:pt x="0" y="0"/>
                </a:lnTo>
                <a:close/>
              </a:path>
            </a:pathLst>
          </a:custGeom>
          <a:blipFill>
            <a:blip>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54" name="Freeform 54" descr="Graphic image of a person looking at their reflection."/>
          <p:cNvSpPr/>
          <p:nvPr/>
        </p:nvSpPr>
        <p:spPr>
          <a:xfrm>
            <a:off x="3389269" y="5316509"/>
            <a:ext cx="2382049" cy="1935415"/>
          </a:xfrm>
          <a:custGeom>
            <a:avLst/>
            <a:gdLst/>
            <a:ahLst/>
            <a:cxnLst/>
            <a:rect l="l" t="t" r="r" b="b"/>
            <a:pathLst>
              <a:path w="2382049" h="1935415">
                <a:moveTo>
                  <a:pt x="0" y="0"/>
                </a:moveTo>
                <a:lnTo>
                  <a:pt x="2382049" y="0"/>
                </a:lnTo>
                <a:lnTo>
                  <a:pt x="2382049" y="1935415"/>
                </a:lnTo>
                <a:lnTo>
                  <a:pt x="0" y="1935415"/>
                </a:lnTo>
                <a:lnTo>
                  <a:pt x="0" y="0"/>
                </a:lnTo>
                <a:close/>
              </a:path>
            </a:pathLst>
          </a:custGeom>
          <a:blipFill>
            <a:blip>
              <a:extLst>
                <a:ext uri="{96DAC541-7B7A-43D3-8B79-37D633B846F1}">
                  <asvg:svgBlip xmlns:asvg="http://schemas.microsoft.com/office/drawing/2016/SVG/main" r:embed="rId19"/>
                </a:ext>
              </a:extLst>
            </a:blip>
            <a:stretch>
              <a:fillRect/>
            </a:stretch>
          </a:blipFill>
        </p:spPr>
        <p:txBody>
          <a:bodyPr/>
          <a:lstStyle/>
          <a:p>
            <a:endParaRPr lang="en-GB"/>
          </a:p>
        </p:txBody>
      </p:sp>
      <p:sp>
        <p:nvSpPr>
          <p:cNvPr id="58" name="Freeform 58" descr="Graphic image of a female-presenting person looking thoughtful, with three question marks above their head."/>
          <p:cNvSpPr/>
          <p:nvPr/>
        </p:nvSpPr>
        <p:spPr>
          <a:xfrm>
            <a:off x="1255526" y="5356084"/>
            <a:ext cx="1612631" cy="1856266"/>
          </a:xfrm>
          <a:custGeom>
            <a:avLst/>
            <a:gdLst/>
            <a:ahLst/>
            <a:cxnLst/>
            <a:rect l="l" t="t" r="r" b="b"/>
            <a:pathLst>
              <a:path w="1612631" h="1856266">
                <a:moveTo>
                  <a:pt x="0" y="0"/>
                </a:moveTo>
                <a:lnTo>
                  <a:pt x="1612631" y="0"/>
                </a:lnTo>
                <a:lnTo>
                  <a:pt x="1612631" y="1856266"/>
                </a:lnTo>
                <a:lnTo>
                  <a:pt x="0" y="1856266"/>
                </a:lnTo>
                <a:lnTo>
                  <a:pt x="0" y="0"/>
                </a:lnTo>
                <a:close/>
              </a:path>
            </a:pathLst>
          </a:custGeom>
          <a:blipFill>
            <a:blip>
              <a:extLst>
                <a:ext uri="{96DAC541-7B7A-43D3-8B79-37D633B846F1}">
                  <asvg:svgBlip xmlns:asvg="http://schemas.microsoft.com/office/drawing/2016/SVG/main" r:embed="rId20"/>
                </a:ext>
              </a:extLst>
            </a:blip>
            <a:stretch>
              <a:fillRect/>
            </a:stretch>
          </a:blipFill>
        </p:spPr>
        <p:txBody>
          <a:bodyPr/>
          <a:lstStyle/>
          <a:p>
            <a:endParaRPr lang="en-GB"/>
          </a:p>
        </p:txBody>
      </p:sp>
      <p:sp>
        <p:nvSpPr>
          <p:cNvPr id="56" name="Freeform 56">
            <a:extLst>
              <a:ext uri="{C183D7F6-B498-43B3-948B-1728B52AA6E4}">
                <adec:decorative xmlns:adec="http://schemas.microsoft.com/office/drawing/2017/decorative" val="1"/>
              </a:ext>
            </a:extLst>
          </p:cNvPr>
          <p:cNvSpPr/>
          <p:nvPr/>
        </p:nvSpPr>
        <p:spPr>
          <a:xfrm rot="5400000">
            <a:off x="2607486" y="7153862"/>
            <a:ext cx="937492" cy="399606"/>
          </a:xfrm>
          <a:custGeom>
            <a:avLst/>
            <a:gdLst/>
            <a:ahLst/>
            <a:cxnLst/>
            <a:rect l="l" t="t" r="r" b="b"/>
            <a:pathLst>
              <a:path w="937492" h="399606">
                <a:moveTo>
                  <a:pt x="0" y="0"/>
                </a:moveTo>
                <a:lnTo>
                  <a:pt x="937491" y="0"/>
                </a:lnTo>
                <a:lnTo>
                  <a:pt x="937491" y="399606"/>
                </a:lnTo>
                <a:lnTo>
                  <a:pt x="0" y="399606"/>
                </a:lnTo>
                <a:lnTo>
                  <a:pt x="0" y="0"/>
                </a:lnTo>
                <a:close/>
              </a:path>
            </a:pathLst>
          </a:custGeom>
          <a:blipFill>
            <a:blip>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59" name="Freeform 59" descr="Graphic image of four people in conversation"/>
          <p:cNvSpPr/>
          <p:nvPr/>
        </p:nvSpPr>
        <p:spPr>
          <a:xfrm>
            <a:off x="1614479" y="7924819"/>
            <a:ext cx="2028781" cy="2028781"/>
          </a:xfrm>
          <a:custGeom>
            <a:avLst/>
            <a:gdLst/>
            <a:ahLst/>
            <a:cxnLst/>
            <a:rect l="l" t="t" r="r" b="b"/>
            <a:pathLst>
              <a:path w="2028781" h="2028781">
                <a:moveTo>
                  <a:pt x="0" y="0"/>
                </a:moveTo>
                <a:lnTo>
                  <a:pt x="2028781" y="0"/>
                </a:lnTo>
                <a:lnTo>
                  <a:pt x="2028781" y="2028780"/>
                </a:lnTo>
                <a:lnTo>
                  <a:pt x="0" y="2028780"/>
                </a:lnTo>
                <a:lnTo>
                  <a:pt x="0" y="0"/>
                </a:lnTo>
                <a:close/>
              </a:path>
            </a:pathLst>
          </a:custGeom>
          <a:blipFill>
            <a:blip>
              <a:extLst>
                <a:ext uri="{96DAC541-7B7A-43D3-8B79-37D633B846F1}">
                  <asvg:svgBlip xmlns:asvg="http://schemas.microsoft.com/office/drawing/2016/SVG/main" r:embed="rId21"/>
                </a:ext>
              </a:extLst>
            </a:blip>
            <a:stretch>
              <a:fillRect/>
            </a:stretch>
          </a:blipFill>
        </p:spPr>
        <p:txBody>
          <a:bodyPr/>
          <a:lstStyle/>
          <a:p>
            <a:endParaRPr lang="en-GB" dirty="0"/>
          </a:p>
        </p:txBody>
      </p:sp>
      <p:sp>
        <p:nvSpPr>
          <p:cNvPr id="69" name="Freeform 53">
            <a:extLst>
              <a:ext uri="{FF2B5EF4-FFF2-40B4-BE49-F238E27FC236}">
                <a16:creationId xmlns:a16="http://schemas.microsoft.com/office/drawing/2014/main" id="{B7A02E1A-8FC4-2BC1-5E25-98DCEB1E9846}"/>
              </a:ext>
              <a:ext uri="{C183D7F6-B498-43B3-948B-1728B52AA6E4}">
                <adec:decorative xmlns:adec="http://schemas.microsoft.com/office/drawing/2017/decorative" val="1"/>
              </a:ext>
            </a:extLst>
          </p:cNvPr>
          <p:cNvSpPr/>
          <p:nvPr/>
        </p:nvSpPr>
        <p:spPr>
          <a:xfrm>
            <a:off x="3956440" y="8647060"/>
            <a:ext cx="937492" cy="399606"/>
          </a:xfrm>
          <a:custGeom>
            <a:avLst/>
            <a:gdLst/>
            <a:ahLst/>
            <a:cxnLst/>
            <a:rect l="l" t="t" r="r" b="b"/>
            <a:pathLst>
              <a:path w="937492" h="399606">
                <a:moveTo>
                  <a:pt x="0" y="0"/>
                </a:moveTo>
                <a:lnTo>
                  <a:pt x="937492" y="0"/>
                </a:lnTo>
                <a:lnTo>
                  <a:pt x="937492" y="399606"/>
                </a:lnTo>
                <a:lnTo>
                  <a:pt x="0" y="399606"/>
                </a:lnTo>
                <a:lnTo>
                  <a:pt x="0" y="0"/>
                </a:lnTo>
                <a:close/>
              </a:path>
            </a:pathLst>
          </a:custGeom>
          <a:blipFill>
            <a:blip>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55" name="Freeform 55" descr="Image of the national framework for Inclusion, Wellbeing and Equalities."/>
          <p:cNvSpPr/>
          <p:nvPr/>
        </p:nvSpPr>
        <p:spPr>
          <a:xfrm>
            <a:off x="5268492" y="7671024"/>
            <a:ext cx="4736841" cy="2351679"/>
          </a:xfrm>
          <a:custGeom>
            <a:avLst/>
            <a:gdLst/>
            <a:ahLst/>
            <a:cxnLst/>
            <a:rect l="l" t="t" r="r" b="b"/>
            <a:pathLst>
              <a:path w="4736841" h="2351679">
                <a:moveTo>
                  <a:pt x="0" y="0"/>
                </a:moveTo>
                <a:lnTo>
                  <a:pt x="4736840" y="0"/>
                </a:lnTo>
                <a:lnTo>
                  <a:pt x="4736840" y="2351680"/>
                </a:lnTo>
                <a:lnTo>
                  <a:pt x="0" y="2351680"/>
                </a:lnTo>
                <a:lnTo>
                  <a:pt x="0" y="0"/>
                </a:lnTo>
                <a:close/>
              </a:path>
            </a:pathLst>
          </a:custGeom>
          <a:blipFill>
            <a:blip r:embed="rId22"/>
            <a:stretch>
              <a:fillRect t="-3414" b="-3414"/>
            </a:stretch>
          </a:blipFill>
        </p:spPr>
        <p:txBody>
          <a:bodyPr/>
          <a:lstStyle/>
          <a:p>
            <a:endParaRPr lang="en-GB"/>
          </a:p>
        </p:txBody>
      </p:sp>
      <p:sp>
        <p:nvSpPr>
          <p:cNvPr id="61" name="Freeform 61">
            <a:extLst>
              <a:ext uri="{C183D7F6-B498-43B3-948B-1728B52AA6E4}">
                <adec:decorative xmlns:adec="http://schemas.microsoft.com/office/drawing/2017/decorative" val="1"/>
              </a:ext>
            </a:extLst>
          </p:cNvPr>
          <p:cNvSpPr/>
          <p:nvPr/>
        </p:nvSpPr>
        <p:spPr>
          <a:xfrm>
            <a:off x="10107293" y="8724099"/>
            <a:ext cx="937492" cy="399606"/>
          </a:xfrm>
          <a:custGeom>
            <a:avLst/>
            <a:gdLst/>
            <a:ahLst/>
            <a:cxnLst/>
            <a:rect l="l" t="t" r="r" b="b"/>
            <a:pathLst>
              <a:path w="937492" h="399606">
                <a:moveTo>
                  <a:pt x="0" y="0"/>
                </a:moveTo>
                <a:lnTo>
                  <a:pt x="937492" y="0"/>
                </a:lnTo>
                <a:lnTo>
                  <a:pt x="937492" y="399606"/>
                </a:lnTo>
                <a:lnTo>
                  <a:pt x="0" y="399606"/>
                </a:lnTo>
                <a:lnTo>
                  <a:pt x="0" y="0"/>
                </a:lnTo>
                <a:close/>
              </a:path>
            </a:pathLst>
          </a:custGeom>
          <a:blipFill>
            <a:blip>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57" name="Freeform 57" descr="Image showing factors which give rise to additional support needs with text reading Learning environment, Family circumstances, Disability or health need and Social and emotional factors."/>
          <p:cNvSpPr/>
          <p:nvPr/>
        </p:nvSpPr>
        <p:spPr>
          <a:xfrm>
            <a:off x="11044785" y="7657860"/>
            <a:ext cx="2608918" cy="2295739"/>
          </a:xfrm>
          <a:custGeom>
            <a:avLst/>
            <a:gdLst/>
            <a:ahLst/>
            <a:cxnLst/>
            <a:rect l="l" t="t" r="r" b="b"/>
            <a:pathLst>
              <a:path w="2608918" h="2295739">
                <a:moveTo>
                  <a:pt x="0" y="0"/>
                </a:moveTo>
                <a:lnTo>
                  <a:pt x="2608918" y="0"/>
                </a:lnTo>
                <a:lnTo>
                  <a:pt x="2608918" y="2295739"/>
                </a:lnTo>
                <a:lnTo>
                  <a:pt x="0" y="2295739"/>
                </a:lnTo>
                <a:lnTo>
                  <a:pt x="0" y="0"/>
                </a:lnTo>
                <a:close/>
              </a:path>
            </a:pathLst>
          </a:custGeom>
          <a:blipFill>
            <a:blip r:embed="rId23"/>
            <a:stretch>
              <a:fillRect l="-2660" t="-16563" r="-104156" b="-15641"/>
            </a:stretch>
          </a:blipFill>
        </p:spPr>
        <p:txBody>
          <a:bodyPr/>
          <a:lstStyle/>
          <a:p>
            <a:endParaRPr lang="en-GB"/>
          </a:p>
        </p:txBody>
      </p:sp>
      <p:sp>
        <p:nvSpPr>
          <p:cNvPr id="63" name="Freeform 63">
            <a:extLst>
              <a:ext uri="{C183D7F6-B498-43B3-948B-1728B52AA6E4}">
                <adec:decorative xmlns:adec="http://schemas.microsoft.com/office/drawing/2017/decorative" val="1"/>
              </a:ext>
            </a:extLst>
          </p:cNvPr>
          <p:cNvSpPr/>
          <p:nvPr/>
        </p:nvSpPr>
        <p:spPr>
          <a:xfrm>
            <a:off x="13952161" y="7820833"/>
            <a:ext cx="2380414" cy="984896"/>
          </a:xfrm>
          <a:custGeom>
            <a:avLst/>
            <a:gdLst/>
            <a:ahLst/>
            <a:cxnLst/>
            <a:rect l="l" t="t" r="r" b="b"/>
            <a:pathLst>
              <a:path w="2380414" h="984896">
                <a:moveTo>
                  <a:pt x="0" y="0"/>
                </a:moveTo>
                <a:lnTo>
                  <a:pt x="2380414" y="0"/>
                </a:lnTo>
                <a:lnTo>
                  <a:pt x="2380414" y="984897"/>
                </a:lnTo>
                <a:lnTo>
                  <a:pt x="0" y="984897"/>
                </a:lnTo>
                <a:lnTo>
                  <a:pt x="0" y="0"/>
                </a:lnTo>
                <a:close/>
              </a:path>
            </a:pathLst>
          </a:custGeom>
          <a:blipFill>
            <a:blip r:embed="rId24"/>
            <a:stretch>
              <a:fillRect/>
            </a:stretch>
          </a:blipFill>
        </p:spPr>
        <p:txBody>
          <a:bodyPr/>
          <a:lstStyle/>
          <a:p>
            <a:endParaRPr lang="en-GB"/>
          </a:p>
        </p:txBody>
      </p:sp>
      <p:sp>
        <p:nvSpPr>
          <p:cNvPr id="62" name="Freeform 62">
            <a:extLst>
              <a:ext uri="{C183D7F6-B498-43B3-948B-1728B52AA6E4}">
                <adec:decorative xmlns:adec="http://schemas.microsoft.com/office/drawing/2017/decorative" val="1"/>
              </a:ext>
            </a:extLst>
          </p:cNvPr>
          <p:cNvSpPr/>
          <p:nvPr/>
        </p:nvSpPr>
        <p:spPr>
          <a:xfrm rot="2541282">
            <a:off x="15253493" y="7605358"/>
            <a:ext cx="4314338" cy="4114800"/>
          </a:xfrm>
          <a:custGeom>
            <a:avLst/>
            <a:gdLst/>
            <a:ahLst/>
            <a:cxnLst/>
            <a:rect l="l" t="t" r="r" b="b"/>
            <a:pathLst>
              <a:path w="4314338" h="4114800">
                <a:moveTo>
                  <a:pt x="0" y="0"/>
                </a:moveTo>
                <a:lnTo>
                  <a:pt x="4314338" y="0"/>
                </a:lnTo>
                <a:lnTo>
                  <a:pt x="4314338" y="4114800"/>
                </a:lnTo>
                <a:lnTo>
                  <a:pt x="0" y="4114800"/>
                </a:lnTo>
                <a:lnTo>
                  <a:pt x="0" y="0"/>
                </a:lnTo>
                <a:close/>
              </a:path>
            </a:pathLst>
          </a:custGeom>
          <a:blipFill>
            <a:blip>
              <a:extLst>
                <a:ext uri="{96DAC541-7B7A-43D3-8B79-37D633B846F1}">
                  <asvg:svgBlip xmlns:asvg="http://schemas.microsoft.com/office/drawing/2016/SVG/main" r:embed="rId25"/>
                </a:ext>
              </a:extLst>
            </a:blip>
            <a:stretch>
              <a:fillRect/>
            </a:stretch>
          </a:blipFill>
        </p:spPr>
        <p:txBody>
          <a:bodyPr/>
          <a:lstStyle/>
          <a:p>
            <a:endParaRPr lang="en-GB"/>
          </a:p>
        </p:txBody>
      </p:sp>
    </p:spTree>
  </p:cSld>
  <p:clrMapOvr>
    <a:masterClrMapping/>
  </p:clrMapOvr>
  <p:timing>
    <p:tnLst>
      <p:par>
        <p:cTn id="1" dur="indefinite" restart="never" nodeType="tmRoot">
          <p:childTnLst>
            <p:video>
              <p:cMediaNode vol="100000">
                <p:cTn id="2" fill="hold" display="0">
                  <p:stCondLst>
                    <p:cond delay="indefinite"/>
                  </p:stCondLst>
                </p:cTn>
                <p:tgtEl>
                  <p:spTgt spid="43"/>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sp>
        <p:nvSpPr>
          <p:cNvPr id="26" name="Freeform 26">
            <a:extLst>
              <a:ext uri="{C183D7F6-B498-43B3-948B-1728B52AA6E4}">
                <adec:decorative xmlns:adec="http://schemas.microsoft.com/office/drawing/2017/decorative" val="1"/>
              </a:ext>
            </a:extLst>
          </p:cNvPr>
          <p:cNvSpPr/>
          <p:nvPr/>
        </p:nvSpPr>
        <p:spPr>
          <a:xfrm>
            <a:off x="1416811" y="638353"/>
            <a:ext cx="11214318" cy="1574677"/>
          </a:xfrm>
          <a:custGeom>
            <a:avLst/>
            <a:gdLst/>
            <a:ahLst/>
            <a:cxnLst/>
            <a:rect l="l" t="t" r="r" b="b"/>
            <a:pathLst>
              <a:path w="11214318" h="1574677">
                <a:moveTo>
                  <a:pt x="0" y="0"/>
                </a:moveTo>
                <a:lnTo>
                  <a:pt x="11214318" y="0"/>
                </a:lnTo>
                <a:lnTo>
                  <a:pt x="11214318" y="1574677"/>
                </a:lnTo>
                <a:lnTo>
                  <a:pt x="0" y="157467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9" name="TextBox 9"/>
          <p:cNvSpPr txBox="1">
            <a:spLocks noGrp="1"/>
          </p:cNvSpPr>
          <p:nvPr>
            <p:ph type="title" idx="4294967295"/>
          </p:nvPr>
        </p:nvSpPr>
        <p:spPr>
          <a:xfrm>
            <a:off x="1983009" y="923925"/>
            <a:ext cx="10260009" cy="93654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99"/>
              </a:lnSpc>
              <a:spcBef>
                <a:spcPct val="0"/>
              </a:spcBef>
              <a:spcAft>
                <a:spcPts val="0"/>
              </a:spcAft>
              <a:buClrTx/>
              <a:buSzTx/>
              <a:buFontTx/>
              <a:buNone/>
              <a:tabLst/>
              <a:defRPr/>
            </a:pPr>
            <a:r>
              <a:rPr kumimoji="0" lang="en-US" sz="5499" b="1" i="0" u="none" strike="noStrike" kern="1200" cap="none" spc="0" normalizeH="0" baseline="0" noProof="0" dirty="0">
                <a:ln>
                  <a:noFill/>
                </a:ln>
                <a:solidFill>
                  <a:srgbClr val="00ABB5"/>
                </a:solidFill>
                <a:effectLst/>
                <a:uLnTx/>
                <a:uFillTx/>
                <a:latin typeface="Kollektif Bold"/>
                <a:ea typeface="Kollektif Bold"/>
                <a:cs typeface="Kollektif Bold"/>
                <a:sym typeface="Kollektif Bold"/>
              </a:rPr>
              <a:t>Reflect and connect</a:t>
            </a:r>
          </a:p>
        </p:txBody>
      </p:sp>
      <p:sp>
        <p:nvSpPr>
          <p:cNvPr id="32" name="Freeform 32" descr="Graphic image of a clockface showing fifteen minutes"/>
          <p:cNvSpPr/>
          <p:nvPr/>
        </p:nvSpPr>
        <p:spPr>
          <a:xfrm>
            <a:off x="11416915" y="458147"/>
            <a:ext cx="2804647" cy="2804647"/>
          </a:xfrm>
          <a:custGeom>
            <a:avLst/>
            <a:gdLst/>
            <a:ahLst/>
            <a:cxnLst/>
            <a:rect l="l" t="t" r="r" b="b"/>
            <a:pathLst>
              <a:path w="2804647" h="2804647">
                <a:moveTo>
                  <a:pt x="0" y="0"/>
                </a:moveTo>
                <a:lnTo>
                  <a:pt x="2804646" y="0"/>
                </a:lnTo>
                <a:lnTo>
                  <a:pt x="2804646" y="2804647"/>
                </a:lnTo>
                <a:lnTo>
                  <a:pt x="0" y="280464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20">
            <a:extLst>
              <a:ext uri="{C183D7F6-B498-43B3-948B-1728B52AA6E4}">
                <adec:decorative xmlns:adec="http://schemas.microsoft.com/office/drawing/2017/decorative" val="1"/>
              </a:ext>
            </a:extLst>
          </p:cNvPr>
          <p:cNvGrpSpPr/>
          <p:nvPr/>
        </p:nvGrpSpPr>
        <p:grpSpPr>
          <a:xfrm>
            <a:off x="4590393" y="4848763"/>
            <a:ext cx="3954140" cy="5590637"/>
            <a:chOff x="0" y="0"/>
            <a:chExt cx="1041420" cy="1472431"/>
          </a:xfrm>
        </p:grpSpPr>
        <p:sp>
          <p:nvSpPr>
            <p:cNvPr id="21" name="Freeform 21"/>
            <p:cNvSpPr/>
            <p:nvPr/>
          </p:nvSpPr>
          <p:spPr>
            <a:xfrm>
              <a:off x="0" y="0"/>
              <a:ext cx="1041420" cy="1472431"/>
            </a:xfrm>
            <a:custGeom>
              <a:avLst/>
              <a:gdLst/>
              <a:ahLst/>
              <a:cxnLst/>
              <a:rect l="l" t="t" r="r" b="b"/>
              <a:pathLst>
                <a:path w="1041420" h="1472431">
                  <a:moveTo>
                    <a:pt x="0" y="0"/>
                  </a:moveTo>
                  <a:lnTo>
                    <a:pt x="1041420" y="0"/>
                  </a:lnTo>
                  <a:lnTo>
                    <a:pt x="1041420" y="1472431"/>
                  </a:lnTo>
                  <a:lnTo>
                    <a:pt x="0" y="1472431"/>
                  </a:lnTo>
                  <a:close/>
                </a:path>
              </a:pathLst>
            </a:custGeom>
            <a:solidFill>
              <a:srgbClr val="F6AE4E"/>
            </a:solidFill>
          </p:spPr>
          <p:txBody>
            <a:bodyPr/>
            <a:lstStyle/>
            <a:p>
              <a:endParaRPr lang="en-GB"/>
            </a:p>
          </p:txBody>
        </p:sp>
        <p:sp>
          <p:nvSpPr>
            <p:cNvPr id="22" name="TextBox 22"/>
            <p:cNvSpPr txBox="1"/>
            <p:nvPr/>
          </p:nvSpPr>
          <p:spPr>
            <a:xfrm>
              <a:off x="0" y="-57150"/>
              <a:ext cx="1041420" cy="1529581"/>
            </a:xfrm>
            <a:prstGeom prst="rect">
              <a:avLst/>
            </a:prstGeom>
          </p:spPr>
          <p:txBody>
            <a:bodyPr lIns="50800" tIns="50800" rIns="50800" bIns="50800" rtlCol="0" anchor="ctr"/>
            <a:lstStyle/>
            <a:p>
              <a:pPr algn="ctr">
                <a:lnSpc>
                  <a:spcPts val="2659"/>
                </a:lnSpc>
              </a:pPr>
              <a:endParaRPr/>
            </a:p>
          </p:txBody>
        </p:sp>
      </p:grpSp>
      <p:grpSp>
        <p:nvGrpSpPr>
          <p:cNvPr id="14" name="Group 14">
            <a:extLst>
              <a:ext uri="{C183D7F6-B498-43B3-948B-1728B52AA6E4}">
                <adec:decorative xmlns:adec="http://schemas.microsoft.com/office/drawing/2017/decorative" val="1"/>
              </a:ext>
            </a:extLst>
          </p:cNvPr>
          <p:cNvGrpSpPr/>
          <p:nvPr/>
        </p:nvGrpSpPr>
        <p:grpSpPr>
          <a:xfrm>
            <a:off x="0" y="4848763"/>
            <a:ext cx="5641750" cy="5590637"/>
            <a:chOff x="0" y="0"/>
            <a:chExt cx="1485893" cy="1472431"/>
          </a:xfrm>
        </p:grpSpPr>
        <p:sp>
          <p:nvSpPr>
            <p:cNvPr id="15" name="Freeform 15"/>
            <p:cNvSpPr/>
            <p:nvPr/>
          </p:nvSpPr>
          <p:spPr>
            <a:xfrm>
              <a:off x="0" y="0"/>
              <a:ext cx="1485893" cy="1472431"/>
            </a:xfrm>
            <a:custGeom>
              <a:avLst/>
              <a:gdLst/>
              <a:ahLst/>
              <a:cxnLst/>
              <a:rect l="l" t="t" r="r" b="b"/>
              <a:pathLst>
                <a:path w="1485893" h="1472431">
                  <a:moveTo>
                    <a:pt x="0" y="0"/>
                  </a:moveTo>
                  <a:lnTo>
                    <a:pt x="1485893" y="0"/>
                  </a:lnTo>
                  <a:lnTo>
                    <a:pt x="1485893" y="1472431"/>
                  </a:lnTo>
                  <a:lnTo>
                    <a:pt x="0" y="1472431"/>
                  </a:lnTo>
                  <a:close/>
                </a:path>
              </a:pathLst>
            </a:custGeom>
            <a:solidFill>
              <a:srgbClr val="C96E86"/>
            </a:solidFill>
          </p:spPr>
          <p:txBody>
            <a:bodyPr/>
            <a:lstStyle/>
            <a:p>
              <a:endParaRPr lang="en-GB"/>
            </a:p>
          </p:txBody>
        </p:sp>
        <p:sp>
          <p:nvSpPr>
            <p:cNvPr id="16" name="TextBox 16"/>
            <p:cNvSpPr txBox="1"/>
            <p:nvPr/>
          </p:nvSpPr>
          <p:spPr>
            <a:xfrm>
              <a:off x="0" y="-57150"/>
              <a:ext cx="1485893" cy="1529581"/>
            </a:xfrm>
            <a:prstGeom prst="rect">
              <a:avLst/>
            </a:prstGeom>
          </p:spPr>
          <p:txBody>
            <a:bodyPr lIns="50800" tIns="50800" rIns="50800" bIns="50800" rtlCol="0" anchor="ctr"/>
            <a:lstStyle/>
            <a:p>
              <a:pPr algn="ctr">
                <a:lnSpc>
                  <a:spcPts val="2659"/>
                </a:lnSpc>
              </a:pPr>
              <a:endParaRPr/>
            </a:p>
          </p:txBody>
        </p:sp>
      </p:grpSp>
      <p:sp>
        <p:nvSpPr>
          <p:cNvPr id="34" name="TextBox 34"/>
          <p:cNvSpPr txBox="1"/>
          <p:nvPr/>
        </p:nvSpPr>
        <p:spPr>
          <a:xfrm>
            <a:off x="510518" y="5381193"/>
            <a:ext cx="2944982" cy="4940299"/>
          </a:xfrm>
          <a:prstGeom prst="rect">
            <a:avLst/>
          </a:prstGeom>
        </p:spPr>
        <p:txBody>
          <a:bodyPr lIns="0" tIns="0" rIns="0" bIns="0" rtlCol="0" anchor="t">
            <a:spAutoFit/>
          </a:bodyPr>
          <a:lstStyle/>
          <a:p>
            <a:pPr algn="l">
              <a:lnSpc>
                <a:spcPts val="4900"/>
              </a:lnSpc>
            </a:pPr>
            <a:r>
              <a:rPr lang="en-US" sz="3500" dirty="0">
                <a:solidFill>
                  <a:srgbClr val="000000"/>
                </a:solidFill>
                <a:latin typeface="Kollektif"/>
                <a:ea typeface="Kollektif"/>
                <a:cs typeface="Kollektif"/>
                <a:sym typeface="Kollektif"/>
              </a:rPr>
              <a:t>On your own</a:t>
            </a:r>
          </a:p>
          <a:p>
            <a:pPr algn="l">
              <a:lnSpc>
                <a:spcPts val="4900"/>
              </a:lnSpc>
            </a:pPr>
            <a:endParaRPr lang="en-US" sz="3500" dirty="0">
              <a:solidFill>
                <a:srgbClr val="000000"/>
              </a:solidFill>
              <a:latin typeface="Kollektif"/>
              <a:ea typeface="Kollektif"/>
              <a:cs typeface="Kollektif"/>
              <a:sym typeface="Kollektif"/>
            </a:endParaRPr>
          </a:p>
          <a:p>
            <a:pPr algn="l">
              <a:lnSpc>
                <a:spcPts val="4900"/>
              </a:lnSpc>
            </a:pPr>
            <a:r>
              <a:rPr lang="en-US" sz="3500" b="1" dirty="0">
                <a:solidFill>
                  <a:srgbClr val="000000"/>
                </a:solidFill>
                <a:latin typeface="Kollektif Bold"/>
                <a:ea typeface="Kollektif Bold"/>
                <a:cs typeface="Kollektif Bold"/>
                <a:sym typeface="Kollektif Bold"/>
              </a:rPr>
              <a:t>Quiet reflection - feel free to make a few notes.</a:t>
            </a:r>
          </a:p>
          <a:p>
            <a:pPr algn="l">
              <a:lnSpc>
                <a:spcPts val="4900"/>
              </a:lnSpc>
              <a:spcBef>
                <a:spcPct val="0"/>
              </a:spcBef>
            </a:pPr>
            <a:endParaRPr lang="en-US" sz="3500" b="1" dirty="0">
              <a:solidFill>
                <a:srgbClr val="000000"/>
              </a:solidFill>
              <a:latin typeface="Kollektif Bold"/>
              <a:ea typeface="Kollektif Bold"/>
              <a:cs typeface="Kollektif Bold"/>
              <a:sym typeface="Kollektif Bold"/>
            </a:endParaRPr>
          </a:p>
        </p:txBody>
      </p:sp>
      <p:grpSp>
        <p:nvGrpSpPr>
          <p:cNvPr id="5" name="Group 5">
            <a:extLst>
              <a:ext uri="{C183D7F6-B498-43B3-948B-1728B52AA6E4}">
                <adec:decorative xmlns:adec="http://schemas.microsoft.com/office/drawing/2017/decorative" val="1"/>
              </a:ext>
            </a:extLst>
          </p:cNvPr>
          <p:cNvGrpSpPr/>
          <p:nvPr/>
        </p:nvGrpSpPr>
        <p:grpSpPr>
          <a:xfrm>
            <a:off x="4437993" y="4848763"/>
            <a:ext cx="3954140" cy="5590637"/>
            <a:chOff x="0" y="0"/>
            <a:chExt cx="1041420" cy="1472431"/>
          </a:xfrm>
        </p:grpSpPr>
        <p:sp>
          <p:nvSpPr>
            <p:cNvPr id="6" name="Freeform 6"/>
            <p:cNvSpPr/>
            <p:nvPr/>
          </p:nvSpPr>
          <p:spPr>
            <a:xfrm>
              <a:off x="0" y="0"/>
              <a:ext cx="1041420" cy="1472431"/>
            </a:xfrm>
            <a:custGeom>
              <a:avLst/>
              <a:gdLst/>
              <a:ahLst/>
              <a:cxnLst/>
              <a:rect l="l" t="t" r="r" b="b"/>
              <a:pathLst>
                <a:path w="1041420" h="1472431">
                  <a:moveTo>
                    <a:pt x="0" y="0"/>
                  </a:moveTo>
                  <a:lnTo>
                    <a:pt x="1041420" y="0"/>
                  </a:lnTo>
                  <a:lnTo>
                    <a:pt x="1041420" y="1472431"/>
                  </a:lnTo>
                  <a:lnTo>
                    <a:pt x="0" y="1472431"/>
                  </a:lnTo>
                  <a:close/>
                </a:path>
              </a:pathLst>
            </a:custGeom>
            <a:solidFill>
              <a:srgbClr val="F6AE4E"/>
            </a:solidFill>
          </p:spPr>
          <p:txBody>
            <a:bodyPr/>
            <a:lstStyle/>
            <a:p>
              <a:endParaRPr lang="en-GB"/>
            </a:p>
          </p:txBody>
        </p:sp>
        <p:sp>
          <p:nvSpPr>
            <p:cNvPr id="7" name="TextBox 7"/>
            <p:cNvSpPr txBox="1"/>
            <p:nvPr/>
          </p:nvSpPr>
          <p:spPr>
            <a:xfrm>
              <a:off x="0" y="-57150"/>
              <a:ext cx="1041420" cy="1529581"/>
            </a:xfrm>
            <a:prstGeom prst="rect">
              <a:avLst/>
            </a:prstGeom>
          </p:spPr>
          <p:txBody>
            <a:bodyPr lIns="50800" tIns="50800" rIns="50800" bIns="50800" rtlCol="0" anchor="ctr"/>
            <a:lstStyle/>
            <a:p>
              <a:pPr algn="ctr">
                <a:lnSpc>
                  <a:spcPts val="2659"/>
                </a:lnSpc>
              </a:pPr>
              <a:endParaRPr/>
            </a:p>
          </p:txBody>
        </p:sp>
      </p:grpSp>
      <p:sp>
        <p:nvSpPr>
          <p:cNvPr id="33" name="TextBox 33"/>
          <p:cNvSpPr txBox="1"/>
          <p:nvPr/>
        </p:nvSpPr>
        <p:spPr>
          <a:xfrm>
            <a:off x="4913887" y="5421140"/>
            <a:ext cx="3525252" cy="3702049"/>
          </a:xfrm>
          <a:prstGeom prst="rect">
            <a:avLst/>
          </a:prstGeom>
        </p:spPr>
        <p:txBody>
          <a:bodyPr lIns="0" tIns="0" rIns="0" bIns="0" rtlCol="0" anchor="t">
            <a:spAutoFit/>
          </a:bodyPr>
          <a:lstStyle/>
          <a:p>
            <a:pPr algn="l">
              <a:lnSpc>
                <a:spcPts val="4900"/>
              </a:lnSpc>
            </a:pPr>
            <a:r>
              <a:rPr lang="en-US" sz="3500" dirty="0">
                <a:solidFill>
                  <a:srgbClr val="000000"/>
                </a:solidFill>
                <a:latin typeface="Kollektif"/>
                <a:ea typeface="Kollektif"/>
                <a:cs typeface="Kollektif"/>
                <a:sym typeface="Kollektif"/>
              </a:rPr>
              <a:t>One at a time</a:t>
            </a:r>
          </a:p>
          <a:p>
            <a:pPr algn="l">
              <a:lnSpc>
                <a:spcPts val="4900"/>
              </a:lnSpc>
            </a:pPr>
            <a:endParaRPr lang="en-US" sz="3500" dirty="0">
              <a:solidFill>
                <a:srgbClr val="000000"/>
              </a:solidFill>
              <a:latin typeface="Kollektif"/>
              <a:ea typeface="Kollektif"/>
              <a:cs typeface="Kollektif"/>
              <a:sym typeface="Kollektif"/>
            </a:endParaRPr>
          </a:p>
          <a:p>
            <a:pPr algn="l">
              <a:lnSpc>
                <a:spcPts val="4900"/>
              </a:lnSpc>
              <a:spcBef>
                <a:spcPct val="0"/>
              </a:spcBef>
            </a:pPr>
            <a:r>
              <a:rPr lang="en-US" sz="3500" b="1" dirty="0">
                <a:solidFill>
                  <a:srgbClr val="000000"/>
                </a:solidFill>
                <a:latin typeface="Kollektif Bold"/>
                <a:ea typeface="Kollektif Bold"/>
                <a:cs typeface="Kollektif Bold"/>
                <a:sym typeface="Kollektif Bold"/>
              </a:rPr>
              <a:t>Say who you are and which PLA(s) you’ve done/started.</a:t>
            </a:r>
          </a:p>
        </p:txBody>
      </p:sp>
      <p:grpSp>
        <p:nvGrpSpPr>
          <p:cNvPr id="17" name="Group 17">
            <a:extLst>
              <a:ext uri="{C183D7F6-B498-43B3-948B-1728B52AA6E4}">
                <adec:decorative xmlns:adec="http://schemas.microsoft.com/office/drawing/2017/decorative" val="1"/>
              </a:ext>
            </a:extLst>
          </p:cNvPr>
          <p:cNvGrpSpPr/>
          <p:nvPr/>
        </p:nvGrpSpPr>
        <p:grpSpPr>
          <a:xfrm>
            <a:off x="8541297" y="4848763"/>
            <a:ext cx="5497114" cy="5590637"/>
            <a:chOff x="0" y="0"/>
            <a:chExt cx="1447800" cy="1472431"/>
          </a:xfrm>
        </p:grpSpPr>
        <p:sp>
          <p:nvSpPr>
            <p:cNvPr id="18" name="Freeform 18"/>
            <p:cNvSpPr/>
            <p:nvPr/>
          </p:nvSpPr>
          <p:spPr>
            <a:xfrm>
              <a:off x="0" y="0"/>
              <a:ext cx="1447800" cy="1472431"/>
            </a:xfrm>
            <a:custGeom>
              <a:avLst/>
              <a:gdLst/>
              <a:ahLst/>
              <a:cxnLst/>
              <a:rect l="l" t="t" r="r" b="b"/>
              <a:pathLst>
                <a:path w="1447800" h="1472431">
                  <a:moveTo>
                    <a:pt x="0" y="0"/>
                  </a:moveTo>
                  <a:lnTo>
                    <a:pt x="1447800" y="0"/>
                  </a:lnTo>
                  <a:lnTo>
                    <a:pt x="1447800" y="1472431"/>
                  </a:lnTo>
                  <a:lnTo>
                    <a:pt x="0" y="1472431"/>
                  </a:lnTo>
                  <a:close/>
                </a:path>
              </a:pathLst>
            </a:custGeom>
            <a:solidFill>
              <a:srgbClr val="D45555"/>
            </a:solidFill>
          </p:spPr>
          <p:txBody>
            <a:bodyPr/>
            <a:lstStyle/>
            <a:p>
              <a:endParaRPr lang="en-GB"/>
            </a:p>
          </p:txBody>
        </p:sp>
        <p:sp>
          <p:nvSpPr>
            <p:cNvPr id="19" name="TextBox 19"/>
            <p:cNvSpPr txBox="1"/>
            <p:nvPr/>
          </p:nvSpPr>
          <p:spPr>
            <a:xfrm>
              <a:off x="0" y="-57150"/>
              <a:ext cx="1447800" cy="1529581"/>
            </a:xfrm>
            <a:prstGeom prst="rect">
              <a:avLst/>
            </a:prstGeom>
          </p:spPr>
          <p:txBody>
            <a:bodyPr lIns="50800" tIns="50800" rIns="50800" bIns="50800" rtlCol="0" anchor="ctr"/>
            <a:lstStyle/>
            <a:p>
              <a:pPr algn="ctr">
                <a:lnSpc>
                  <a:spcPts val="2659"/>
                </a:lnSpc>
              </a:pPr>
              <a:endParaRPr/>
            </a:p>
          </p:txBody>
        </p:sp>
      </p:grpSp>
      <p:sp>
        <p:nvSpPr>
          <p:cNvPr id="35" name="TextBox 35"/>
          <p:cNvSpPr txBox="1"/>
          <p:nvPr/>
        </p:nvSpPr>
        <p:spPr>
          <a:xfrm>
            <a:off x="9096983" y="5421140"/>
            <a:ext cx="4944664" cy="3686074"/>
          </a:xfrm>
          <a:prstGeom prst="rect">
            <a:avLst/>
          </a:prstGeom>
        </p:spPr>
        <p:txBody>
          <a:bodyPr lIns="0" tIns="0" rIns="0" bIns="0" rtlCol="0" anchor="t">
            <a:spAutoFit/>
          </a:bodyPr>
          <a:lstStyle/>
          <a:p>
            <a:pPr algn="l">
              <a:lnSpc>
                <a:spcPts val="4900"/>
              </a:lnSpc>
            </a:pPr>
            <a:r>
              <a:rPr lang="en-US" sz="3500" dirty="0">
                <a:solidFill>
                  <a:srgbClr val="000000"/>
                </a:solidFill>
                <a:latin typeface="Kollektif"/>
                <a:ea typeface="Kollektif"/>
                <a:cs typeface="Kollektif"/>
                <a:sym typeface="Kollektif"/>
              </a:rPr>
              <a:t>In the group</a:t>
            </a:r>
          </a:p>
          <a:p>
            <a:pPr algn="l">
              <a:lnSpc>
                <a:spcPts val="4760"/>
              </a:lnSpc>
            </a:pPr>
            <a:endParaRPr lang="en-US" sz="3500" dirty="0">
              <a:solidFill>
                <a:srgbClr val="000000"/>
              </a:solidFill>
              <a:latin typeface="Kollektif"/>
              <a:ea typeface="Kollektif"/>
              <a:cs typeface="Kollektif"/>
              <a:sym typeface="Kollektif"/>
            </a:endParaRPr>
          </a:p>
          <a:p>
            <a:pPr algn="l">
              <a:lnSpc>
                <a:spcPts val="4900"/>
              </a:lnSpc>
            </a:pPr>
            <a:r>
              <a:rPr lang="en-US" sz="3500" b="1" dirty="0">
                <a:solidFill>
                  <a:srgbClr val="000000"/>
                </a:solidFill>
                <a:latin typeface="Kollektif Bold"/>
                <a:ea typeface="Kollektif Bold"/>
                <a:cs typeface="Kollektif Bold"/>
                <a:sym typeface="Kollektif Bold"/>
              </a:rPr>
              <a:t>What resonated?</a:t>
            </a:r>
          </a:p>
          <a:p>
            <a:pPr algn="l">
              <a:lnSpc>
                <a:spcPts val="4900"/>
              </a:lnSpc>
            </a:pPr>
            <a:endParaRPr lang="en-US" sz="3500" b="1" dirty="0">
              <a:solidFill>
                <a:srgbClr val="000000"/>
              </a:solidFill>
              <a:latin typeface="Kollektif Bold"/>
              <a:ea typeface="Kollektif Bold"/>
              <a:cs typeface="Kollektif Bold"/>
              <a:sym typeface="Kollektif Bold"/>
            </a:endParaRPr>
          </a:p>
          <a:p>
            <a:pPr algn="l">
              <a:lnSpc>
                <a:spcPts val="4900"/>
              </a:lnSpc>
              <a:spcBef>
                <a:spcPct val="0"/>
              </a:spcBef>
            </a:pPr>
            <a:r>
              <a:rPr lang="en-US" sz="3500" b="1" dirty="0">
                <a:solidFill>
                  <a:srgbClr val="000000"/>
                </a:solidFill>
                <a:latin typeface="Kollektif Bold"/>
                <a:ea typeface="Kollektif Bold"/>
                <a:cs typeface="Kollektif Bold"/>
                <a:sym typeface="Kollektif Bold"/>
              </a:rPr>
              <a:t>What will you </a:t>
            </a:r>
          </a:p>
          <a:p>
            <a:pPr algn="l">
              <a:lnSpc>
                <a:spcPts val="4900"/>
              </a:lnSpc>
              <a:spcBef>
                <a:spcPct val="0"/>
              </a:spcBef>
            </a:pPr>
            <a:r>
              <a:rPr lang="en-US" sz="3500" b="1" dirty="0">
                <a:solidFill>
                  <a:srgbClr val="000000"/>
                </a:solidFill>
                <a:latin typeface="Kollektif Bold"/>
                <a:ea typeface="Kollektif Bold"/>
                <a:cs typeface="Kollektif Bold"/>
                <a:sym typeface="Kollektif Bold"/>
              </a:rPr>
              <a:t>act on?</a:t>
            </a:r>
          </a:p>
        </p:txBody>
      </p:sp>
      <p:grpSp>
        <p:nvGrpSpPr>
          <p:cNvPr id="23" name="Group 23">
            <a:extLst>
              <a:ext uri="{C183D7F6-B498-43B3-948B-1728B52AA6E4}">
                <adec:decorative xmlns:adec="http://schemas.microsoft.com/office/drawing/2017/decorative" val="1"/>
              </a:ext>
            </a:extLst>
          </p:cNvPr>
          <p:cNvGrpSpPr/>
          <p:nvPr/>
        </p:nvGrpSpPr>
        <p:grpSpPr>
          <a:xfrm>
            <a:off x="13075768" y="4856095"/>
            <a:ext cx="5209461" cy="5583305"/>
            <a:chOff x="0" y="0"/>
            <a:chExt cx="1158519" cy="1472431"/>
          </a:xfrm>
        </p:grpSpPr>
        <p:sp>
          <p:nvSpPr>
            <p:cNvPr id="24" name="Freeform 24"/>
            <p:cNvSpPr/>
            <p:nvPr/>
          </p:nvSpPr>
          <p:spPr>
            <a:xfrm>
              <a:off x="0" y="0"/>
              <a:ext cx="1158519" cy="1472431"/>
            </a:xfrm>
            <a:custGeom>
              <a:avLst/>
              <a:gdLst/>
              <a:ahLst/>
              <a:cxnLst/>
              <a:rect l="l" t="t" r="r" b="b"/>
              <a:pathLst>
                <a:path w="1158519" h="1472431">
                  <a:moveTo>
                    <a:pt x="0" y="0"/>
                  </a:moveTo>
                  <a:lnTo>
                    <a:pt x="1158519" y="0"/>
                  </a:lnTo>
                  <a:lnTo>
                    <a:pt x="1158519" y="1472431"/>
                  </a:lnTo>
                  <a:lnTo>
                    <a:pt x="0" y="1472431"/>
                  </a:lnTo>
                  <a:close/>
                </a:path>
              </a:pathLst>
            </a:custGeom>
            <a:solidFill>
              <a:srgbClr val="EE826C"/>
            </a:solidFill>
          </p:spPr>
          <p:txBody>
            <a:bodyPr/>
            <a:lstStyle/>
            <a:p>
              <a:endParaRPr lang="en-GB"/>
            </a:p>
          </p:txBody>
        </p:sp>
        <p:sp>
          <p:nvSpPr>
            <p:cNvPr id="25" name="TextBox 25"/>
            <p:cNvSpPr txBox="1"/>
            <p:nvPr/>
          </p:nvSpPr>
          <p:spPr>
            <a:xfrm>
              <a:off x="0" y="-57150"/>
              <a:ext cx="1158519" cy="1529581"/>
            </a:xfrm>
            <a:prstGeom prst="rect">
              <a:avLst/>
            </a:prstGeom>
          </p:spPr>
          <p:txBody>
            <a:bodyPr lIns="50800" tIns="50800" rIns="50800" bIns="50800" rtlCol="0" anchor="ctr"/>
            <a:lstStyle/>
            <a:p>
              <a:pPr algn="ctr">
                <a:lnSpc>
                  <a:spcPts val="2659"/>
                </a:lnSpc>
              </a:pPr>
              <a:endParaRPr/>
            </a:p>
          </p:txBody>
        </p:sp>
      </p:grpSp>
      <p:sp>
        <p:nvSpPr>
          <p:cNvPr id="13" name="TextBox 13"/>
          <p:cNvSpPr txBox="1"/>
          <p:nvPr/>
        </p:nvSpPr>
        <p:spPr>
          <a:xfrm>
            <a:off x="13850007" y="5497341"/>
            <a:ext cx="3927475" cy="3681777"/>
          </a:xfrm>
          <a:prstGeom prst="rect">
            <a:avLst/>
          </a:prstGeom>
        </p:spPr>
        <p:txBody>
          <a:bodyPr wrap="square" lIns="0" tIns="0" rIns="0" bIns="0" rtlCol="0" anchor="t">
            <a:spAutoFit/>
          </a:bodyPr>
          <a:lstStyle/>
          <a:p>
            <a:pPr algn="l">
              <a:lnSpc>
                <a:spcPts val="4900"/>
              </a:lnSpc>
            </a:pPr>
            <a:r>
              <a:rPr lang="en-US" sz="3500" dirty="0">
                <a:solidFill>
                  <a:srgbClr val="000000"/>
                </a:solidFill>
                <a:latin typeface="Kollektif"/>
                <a:ea typeface="Kollektif"/>
                <a:cs typeface="Kollektif"/>
                <a:sym typeface="Kollektif"/>
              </a:rPr>
              <a:t>All together again</a:t>
            </a:r>
          </a:p>
          <a:p>
            <a:pPr algn="l">
              <a:lnSpc>
                <a:spcPts val="4900"/>
              </a:lnSpc>
            </a:pPr>
            <a:r>
              <a:rPr lang="en-US" sz="2800" b="1" dirty="0">
                <a:solidFill>
                  <a:srgbClr val="000000"/>
                </a:solidFill>
                <a:latin typeface="Kollektif Bold"/>
                <a:ea typeface="Kollektif Bold"/>
                <a:cs typeface="Kollektif Bold"/>
                <a:sym typeface="Kollektif Bold"/>
              </a:rPr>
              <a:t>What are you thinking about the learning so far? What are you feeling about your experience of it?</a:t>
            </a:r>
          </a:p>
        </p:txBody>
      </p:sp>
      <p:sp>
        <p:nvSpPr>
          <p:cNvPr id="27" name="Freeform 27">
            <a:extLst>
              <a:ext uri="{C183D7F6-B498-43B3-948B-1728B52AA6E4}">
                <adec:decorative xmlns:adec="http://schemas.microsoft.com/office/drawing/2017/decorative" val="1"/>
              </a:ext>
            </a:extLst>
          </p:cNvPr>
          <p:cNvSpPr/>
          <p:nvPr/>
        </p:nvSpPr>
        <p:spPr>
          <a:xfrm>
            <a:off x="1186417" y="3599356"/>
            <a:ext cx="1897985" cy="1897985"/>
          </a:xfrm>
          <a:custGeom>
            <a:avLst/>
            <a:gdLst/>
            <a:ahLst/>
            <a:cxnLst/>
            <a:rect l="l" t="t" r="r" b="b"/>
            <a:pathLst>
              <a:path w="1897985" h="1897985">
                <a:moveTo>
                  <a:pt x="0" y="0"/>
                </a:moveTo>
                <a:lnTo>
                  <a:pt x="1897984" y="0"/>
                </a:lnTo>
                <a:lnTo>
                  <a:pt x="1897984" y="1897984"/>
                </a:lnTo>
                <a:lnTo>
                  <a:pt x="0" y="189798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8" name="Freeform 28">
            <a:extLst>
              <a:ext uri="{C183D7F6-B498-43B3-948B-1728B52AA6E4}">
                <adec:decorative xmlns:adec="http://schemas.microsoft.com/office/drawing/2017/decorative" val="1"/>
              </a:ext>
            </a:extLst>
          </p:cNvPr>
          <p:cNvSpPr/>
          <p:nvPr/>
        </p:nvSpPr>
        <p:spPr>
          <a:xfrm>
            <a:off x="5576160" y="3601434"/>
            <a:ext cx="1895907" cy="1895907"/>
          </a:xfrm>
          <a:custGeom>
            <a:avLst/>
            <a:gdLst/>
            <a:ahLst/>
            <a:cxnLst/>
            <a:rect l="l" t="t" r="r" b="b"/>
            <a:pathLst>
              <a:path w="1895907" h="1895907">
                <a:moveTo>
                  <a:pt x="0" y="0"/>
                </a:moveTo>
                <a:lnTo>
                  <a:pt x="1895907" y="0"/>
                </a:lnTo>
                <a:lnTo>
                  <a:pt x="1895907" y="1895906"/>
                </a:lnTo>
                <a:lnTo>
                  <a:pt x="0" y="18959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9" name="Freeform 29">
            <a:extLst>
              <a:ext uri="{C183D7F6-B498-43B3-948B-1728B52AA6E4}">
                <adec:decorative xmlns:adec="http://schemas.microsoft.com/office/drawing/2017/decorative" val="1"/>
              </a:ext>
            </a:extLst>
          </p:cNvPr>
          <p:cNvSpPr/>
          <p:nvPr/>
        </p:nvSpPr>
        <p:spPr>
          <a:xfrm>
            <a:off x="10049483" y="3601434"/>
            <a:ext cx="1895907" cy="1895907"/>
          </a:xfrm>
          <a:custGeom>
            <a:avLst/>
            <a:gdLst/>
            <a:ahLst/>
            <a:cxnLst/>
            <a:rect l="l" t="t" r="r" b="b"/>
            <a:pathLst>
              <a:path w="1895907" h="1895907">
                <a:moveTo>
                  <a:pt x="0" y="0"/>
                </a:moveTo>
                <a:lnTo>
                  <a:pt x="1895906" y="0"/>
                </a:lnTo>
                <a:lnTo>
                  <a:pt x="1895906" y="1895906"/>
                </a:lnTo>
                <a:lnTo>
                  <a:pt x="0" y="18959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30" name="Freeform 30">
            <a:extLst>
              <a:ext uri="{C183D7F6-B498-43B3-948B-1728B52AA6E4}">
                <adec:decorative xmlns:adec="http://schemas.microsoft.com/office/drawing/2017/decorative" val="1"/>
              </a:ext>
            </a:extLst>
          </p:cNvPr>
          <p:cNvSpPr/>
          <p:nvPr/>
        </p:nvSpPr>
        <p:spPr>
          <a:xfrm>
            <a:off x="14526962" y="3683818"/>
            <a:ext cx="1895907" cy="1895907"/>
          </a:xfrm>
          <a:custGeom>
            <a:avLst/>
            <a:gdLst/>
            <a:ahLst/>
            <a:cxnLst/>
            <a:rect l="l" t="t" r="r" b="b"/>
            <a:pathLst>
              <a:path w="1895907" h="1895907">
                <a:moveTo>
                  <a:pt x="0" y="0"/>
                </a:moveTo>
                <a:lnTo>
                  <a:pt x="1895906" y="0"/>
                </a:lnTo>
                <a:lnTo>
                  <a:pt x="1895906" y="1895906"/>
                </a:lnTo>
                <a:lnTo>
                  <a:pt x="0" y="189590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sp>
        <p:nvSpPr>
          <p:cNvPr id="5" name="Freeform 5">
            <a:extLst>
              <a:ext uri="{C183D7F6-B498-43B3-948B-1728B52AA6E4}">
                <adec:decorative xmlns:adec="http://schemas.microsoft.com/office/drawing/2017/decorative" val="1"/>
              </a:ext>
            </a:extLst>
          </p:cNvPr>
          <p:cNvSpPr/>
          <p:nvPr/>
        </p:nvSpPr>
        <p:spPr>
          <a:xfrm>
            <a:off x="1445647" y="502790"/>
            <a:ext cx="11214318" cy="1574677"/>
          </a:xfrm>
          <a:custGeom>
            <a:avLst/>
            <a:gdLst/>
            <a:ahLst/>
            <a:cxnLst/>
            <a:rect l="l" t="t" r="r" b="b"/>
            <a:pathLst>
              <a:path w="11214318" h="1574677">
                <a:moveTo>
                  <a:pt x="0" y="0"/>
                </a:moveTo>
                <a:lnTo>
                  <a:pt x="11214317" y="0"/>
                </a:lnTo>
                <a:lnTo>
                  <a:pt x="11214317" y="1574677"/>
                </a:lnTo>
                <a:lnTo>
                  <a:pt x="0" y="157467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a:spLocks noGrp="1"/>
          </p:cNvSpPr>
          <p:nvPr>
            <p:ph type="title" idx="4294967295"/>
          </p:nvPr>
        </p:nvSpPr>
        <p:spPr>
          <a:xfrm>
            <a:off x="2291435" y="923925"/>
            <a:ext cx="9951582" cy="93654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99"/>
              </a:lnSpc>
              <a:spcBef>
                <a:spcPct val="0"/>
              </a:spcBef>
              <a:spcAft>
                <a:spcPts val="0"/>
              </a:spcAft>
              <a:buClrTx/>
              <a:buSzTx/>
              <a:buFontTx/>
              <a:buNone/>
              <a:tabLst/>
              <a:defRPr/>
            </a:pPr>
            <a:r>
              <a:rPr kumimoji="0" lang="en-US" sz="5499" b="1" i="0" u="none" strike="noStrike" kern="1200" cap="none" spc="0" normalizeH="0" baseline="0" noProof="0" dirty="0">
                <a:ln>
                  <a:noFill/>
                </a:ln>
                <a:solidFill>
                  <a:srgbClr val="00AAA8"/>
                </a:solidFill>
                <a:effectLst/>
                <a:uLnTx/>
                <a:uFillTx/>
                <a:latin typeface="Kollektif Bold"/>
                <a:ea typeface="Kollektif Bold"/>
                <a:cs typeface="Kollektif Bold"/>
                <a:sym typeface="Kollektif Bold"/>
              </a:rPr>
              <a:t>Time to reflect.....</a:t>
            </a:r>
          </a:p>
        </p:txBody>
      </p:sp>
      <p:sp>
        <p:nvSpPr>
          <p:cNvPr id="3" name="Freeform 3" descr="Graphic image of a recycling bin"/>
          <p:cNvSpPr/>
          <p:nvPr/>
        </p:nvSpPr>
        <p:spPr>
          <a:xfrm>
            <a:off x="2019387" y="2973677"/>
            <a:ext cx="1925718" cy="2169823"/>
          </a:xfrm>
          <a:custGeom>
            <a:avLst/>
            <a:gdLst/>
            <a:ahLst/>
            <a:cxnLst/>
            <a:rect l="l" t="t" r="r" b="b"/>
            <a:pathLst>
              <a:path w="1925718" h="2169823">
                <a:moveTo>
                  <a:pt x="0" y="0"/>
                </a:moveTo>
                <a:lnTo>
                  <a:pt x="1925718" y="0"/>
                </a:lnTo>
                <a:lnTo>
                  <a:pt x="1925718" y="2169823"/>
                </a:lnTo>
                <a:lnTo>
                  <a:pt x="0" y="2169823"/>
                </a:lnTo>
                <a:lnTo>
                  <a:pt x="0" y="0"/>
                </a:lnTo>
                <a:close/>
              </a:path>
            </a:pathLst>
          </a:custGeom>
          <a:blipFill>
            <a:blip r:embed="rId4"/>
            <a:stretch>
              <a:fillRect/>
            </a:stretch>
          </a:blipFill>
        </p:spPr>
        <p:txBody>
          <a:bodyPr/>
          <a:lstStyle/>
          <a:p>
            <a:endParaRPr lang="en-GB"/>
          </a:p>
        </p:txBody>
      </p:sp>
      <p:sp>
        <p:nvSpPr>
          <p:cNvPr id="9" name="Freeform 9" descr="Graphic image of a toolbox"/>
          <p:cNvSpPr/>
          <p:nvPr/>
        </p:nvSpPr>
        <p:spPr>
          <a:xfrm>
            <a:off x="14148850" y="1290128"/>
            <a:ext cx="2556913" cy="2320398"/>
          </a:xfrm>
          <a:custGeom>
            <a:avLst/>
            <a:gdLst/>
            <a:ahLst/>
            <a:cxnLst/>
            <a:rect l="l" t="t" r="r" b="b"/>
            <a:pathLst>
              <a:path w="2556913" h="2320398">
                <a:moveTo>
                  <a:pt x="0" y="0"/>
                </a:moveTo>
                <a:lnTo>
                  <a:pt x="2556913" y="0"/>
                </a:lnTo>
                <a:lnTo>
                  <a:pt x="2556913" y="2320399"/>
                </a:lnTo>
                <a:lnTo>
                  <a:pt x="0" y="232039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a:extLst>
              <a:ext uri="{C183D7F6-B498-43B3-948B-1728B52AA6E4}">
                <adec:decorative xmlns:adec="http://schemas.microsoft.com/office/drawing/2017/decorative" val="1"/>
              </a:ext>
            </a:extLst>
          </p:cNvPr>
          <p:cNvSpPr/>
          <p:nvPr/>
        </p:nvSpPr>
        <p:spPr>
          <a:xfrm>
            <a:off x="15250373" y="4313361"/>
            <a:ext cx="1894019" cy="1983266"/>
          </a:xfrm>
          <a:custGeom>
            <a:avLst/>
            <a:gdLst/>
            <a:ahLst/>
            <a:cxnLst/>
            <a:rect l="l" t="t" r="r" b="b"/>
            <a:pathLst>
              <a:path w="1894019" h="1983266">
                <a:moveTo>
                  <a:pt x="0" y="0"/>
                </a:moveTo>
                <a:lnTo>
                  <a:pt x="1894019" y="0"/>
                </a:lnTo>
                <a:lnTo>
                  <a:pt x="1894019" y="1983265"/>
                </a:lnTo>
                <a:lnTo>
                  <a:pt x="0" y="1983265"/>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descr="Graphic image of a red schoolbag"/>
          <p:cNvSpPr/>
          <p:nvPr/>
        </p:nvSpPr>
        <p:spPr>
          <a:xfrm>
            <a:off x="13192952" y="7107673"/>
            <a:ext cx="1911796" cy="2561871"/>
          </a:xfrm>
          <a:custGeom>
            <a:avLst/>
            <a:gdLst/>
            <a:ahLst/>
            <a:cxnLst/>
            <a:rect l="l" t="t" r="r" b="b"/>
            <a:pathLst>
              <a:path w="1911796" h="2561871">
                <a:moveTo>
                  <a:pt x="0" y="0"/>
                </a:moveTo>
                <a:lnTo>
                  <a:pt x="1911797" y="0"/>
                </a:lnTo>
                <a:lnTo>
                  <a:pt x="1911797" y="2561872"/>
                </a:lnTo>
                <a:lnTo>
                  <a:pt x="0" y="2561872"/>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Freeform 8" descr="Graphic image of a cardboard box with a lit lightbulb emerging"/>
          <p:cNvSpPr/>
          <p:nvPr/>
        </p:nvSpPr>
        <p:spPr>
          <a:xfrm>
            <a:off x="8100099" y="6818148"/>
            <a:ext cx="2482618" cy="3140921"/>
          </a:xfrm>
          <a:custGeom>
            <a:avLst/>
            <a:gdLst/>
            <a:ahLst/>
            <a:cxnLst/>
            <a:rect l="l" t="t" r="r" b="b"/>
            <a:pathLst>
              <a:path w="2482618" h="3140921">
                <a:moveTo>
                  <a:pt x="0" y="0"/>
                </a:moveTo>
                <a:lnTo>
                  <a:pt x="2482618" y="0"/>
                </a:lnTo>
                <a:lnTo>
                  <a:pt x="2482618" y="3140921"/>
                </a:lnTo>
                <a:lnTo>
                  <a:pt x="0" y="3140921"/>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descr="Graphic image of a female-presenting person looking thoughtful, with three question marks above their head."/>
          <p:cNvSpPr/>
          <p:nvPr/>
        </p:nvSpPr>
        <p:spPr>
          <a:xfrm>
            <a:off x="1640348" y="7197739"/>
            <a:ext cx="2683796" cy="3089261"/>
          </a:xfrm>
          <a:custGeom>
            <a:avLst/>
            <a:gdLst/>
            <a:ahLst/>
            <a:cxnLst/>
            <a:rect l="l" t="t" r="r" b="b"/>
            <a:pathLst>
              <a:path w="2683796" h="3089261">
                <a:moveTo>
                  <a:pt x="0" y="0"/>
                </a:moveTo>
                <a:lnTo>
                  <a:pt x="2683796" y="0"/>
                </a:lnTo>
                <a:lnTo>
                  <a:pt x="2683796" y="3089261"/>
                </a:lnTo>
                <a:lnTo>
                  <a:pt x="0" y="3089261"/>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 name="Freeform 2" descr="Image of a thought bubble."/>
          <p:cNvSpPr/>
          <p:nvPr/>
        </p:nvSpPr>
        <p:spPr>
          <a:xfrm>
            <a:off x="4926866" y="2680819"/>
            <a:ext cx="9042044" cy="5707790"/>
          </a:xfrm>
          <a:custGeom>
            <a:avLst/>
            <a:gdLst/>
            <a:ahLst/>
            <a:cxnLst/>
            <a:rect l="l" t="t" r="r" b="b"/>
            <a:pathLst>
              <a:path w="9042044" h="5707790">
                <a:moveTo>
                  <a:pt x="0" y="0"/>
                </a:moveTo>
                <a:lnTo>
                  <a:pt x="9042044" y="0"/>
                </a:lnTo>
                <a:lnTo>
                  <a:pt x="9042044" y="5707790"/>
                </a:lnTo>
                <a:lnTo>
                  <a:pt x="0" y="5707790"/>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1" name="TextBox 11"/>
          <p:cNvSpPr txBox="1"/>
          <p:nvPr/>
        </p:nvSpPr>
        <p:spPr>
          <a:xfrm>
            <a:off x="5562600" y="3945012"/>
            <a:ext cx="8090182" cy="1791068"/>
          </a:xfrm>
          <a:prstGeom prst="rect">
            <a:avLst/>
          </a:prstGeom>
        </p:spPr>
        <p:txBody>
          <a:bodyPr wrap="square" lIns="0" tIns="0" rIns="0" bIns="0" rtlCol="0" anchor="t">
            <a:spAutoFit/>
          </a:bodyPr>
          <a:lstStyle/>
          <a:p>
            <a:pPr algn="ctr">
              <a:lnSpc>
                <a:spcPts val="7279"/>
              </a:lnSpc>
              <a:spcBef>
                <a:spcPct val="0"/>
              </a:spcBef>
            </a:pPr>
            <a:r>
              <a:rPr lang="en-US" sz="5199" i="1" dirty="0">
                <a:solidFill>
                  <a:srgbClr val="000000"/>
                </a:solidFill>
                <a:latin typeface="Kollektif Italics"/>
                <a:ea typeface="Kollektif Italics"/>
                <a:cs typeface="Kollektif Italics"/>
                <a:sym typeface="Kollektif Italics"/>
              </a:rPr>
              <a:t>What are you thinking about your learning so far?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grpSp>
        <p:nvGrpSpPr>
          <p:cNvPr id="5" name="Group 5">
            <a:extLst>
              <a:ext uri="{C183D7F6-B498-43B3-948B-1728B52AA6E4}">
                <adec:decorative xmlns:adec="http://schemas.microsoft.com/office/drawing/2017/decorative" val="1"/>
              </a:ext>
            </a:extLst>
          </p:cNvPr>
          <p:cNvGrpSpPr/>
          <p:nvPr/>
        </p:nvGrpSpPr>
        <p:grpSpPr>
          <a:xfrm>
            <a:off x="1445647" y="502790"/>
            <a:ext cx="11214318" cy="1574677"/>
            <a:chOff x="0" y="0"/>
            <a:chExt cx="14952424" cy="2099570"/>
          </a:xfrm>
        </p:grpSpPr>
        <p:sp>
          <p:nvSpPr>
            <p:cNvPr id="6" name="Freeform 6"/>
            <p:cNvSpPr/>
            <p:nvPr/>
          </p:nvSpPr>
          <p:spPr>
            <a:xfrm>
              <a:off x="0" y="0"/>
              <a:ext cx="14952424" cy="2099570"/>
            </a:xfrm>
            <a:custGeom>
              <a:avLst/>
              <a:gdLst/>
              <a:ahLst/>
              <a:cxnLst/>
              <a:rect l="l" t="t" r="r" b="b"/>
              <a:pathLst>
                <a:path w="14952424" h="2099570">
                  <a:moveTo>
                    <a:pt x="0" y="0"/>
                  </a:moveTo>
                  <a:lnTo>
                    <a:pt x="14952424" y="0"/>
                  </a:lnTo>
                  <a:lnTo>
                    <a:pt x="14952424" y="2099570"/>
                  </a:lnTo>
                  <a:lnTo>
                    <a:pt x="0" y="209957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7" name="TextBox 7"/>
            <p:cNvSpPr txBox="1"/>
            <p:nvPr/>
          </p:nvSpPr>
          <p:spPr>
            <a:xfrm>
              <a:off x="1127719" y="596439"/>
              <a:ext cx="13268777" cy="1213803"/>
            </a:xfrm>
            <a:prstGeom prst="rect">
              <a:avLst/>
            </a:prstGeom>
          </p:spPr>
          <p:txBody>
            <a:bodyPr lIns="0" tIns="0" rIns="0" bIns="0" rtlCol="0" anchor="t">
              <a:spAutoFit/>
            </a:bodyPr>
            <a:lstStyle/>
            <a:p>
              <a:pPr algn="l">
                <a:lnSpc>
                  <a:spcPts val="7699"/>
                </a:lnSpc>
                <a:spcBef>
                  <a:spcPct val="0"/>
                </a:spcBef>
              </a:pPr>
              <a:r>
                <a:rPr lang="en-US" sz="5499" b="1" dirty="0">
                  <a:solidFill>
                    <a:srgbClr val="007785"/>
                  </a:solidFill>
                  <a:latin typeface="Kollektif Bold"/>
                  <a:ea typeface="Kollektif Bold"/>
                  <a:cs typeface="Kollektif Bold"/>
                  <a:sym typeface="Kollektif Bold"/>
                </a:rPr>
                <a:t>Time to reflect.....</a:t>
              </a:r>
            </a:p>
          </p:txBody>
        </p:sp>
      </p:grpSp>
      <p:sp>
        <p:nvSpPr>
          <p:cNvPr id="9" name="Freeform 9" descr="Graphic image of a female-presenting person jumping and looking happy"/>
          <p:cNvSpPr/>
          <p:nvPr/>
        </p:nvSpPr>
        <p:spPr>
          <a:xfrm>
            <a:off x="1992785" y="2199301"/>
            <a:ext cx="1676781" cy="4114800"/>
          </a:xfrm>
          <a:custGeom>
            <a:avLst/>
            <a:gdLst/>
            <a:ahLst/>
            <a:cxnLst/>
            <a:rect l="l" t="t" r="r" b="b"/>
            <a:pathLst>
              <a:path w="1676781" h="4114800">
                <a:moveTo>
                  <a:pt x="0" y="0"/>
                </a:moveTo>
                <a:lnTo>
                  <a:pt x="1676781" y="0"/>
                </a:lnTo>
                <a:lnTo>
                  <a:pt x="1676781"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a:extLst>
              <a:ext uri="{C183D7F6-B498-43B3-948B-1728B52AA6E4}">
                <adec:decorative xmlns:adec="http://schemas.microsoft.com/office/drawing/2017/decorative" val="1"/>
              </a:ext>
            </a:extLst>
          </p:cNvPr>
          <p:cNvSpPr/>
          <p:nvPr/>
        </p:nvSpPr>
        <p:spPr>
          <a:xfrm>
            <a:off x="4020236" y="2471206"/>
            <a:ext cx="1458973" cy="1646232"/>
          </a:xfrm>
          <a:custGeom>
            <a:avLst/>
            <a:gdLst/>
            <a:ahLst/>
            <a:cxnLst/>
            <a:rect l="l" t="t" r="r" b="b"/>
            <a:pathLst>
              <a:path w="1458973" h="1646232">
                <a:moveTo>
                  <a:pt x="0" y="0"/>
                </a:moveTo>
                <a:lnTo>
                  <a:pt x="1458973" y="0"/>
                </a:lnTo>
                <a:lnTo>
                  <a:pt x="1458973" y="1646232"/>
                </a:lnTo>
                <a:lnTo>
                  <a:pt x="0" y="1646232"/>
                </a:lnTo>
                <a:lnTo>
                  <a:pt x="0" y="0"/>
                </a:lnTo>
                <a:close/>
              </a:path>
            </a:pathLst>
          </a:custGeom>
          <a:blipFill>
            <a:blip r:embed="rId5"/>
            <a:stretch>
              <a:fillRect/>
            </a:stretch>
          </a:blipFill>
        </p:spPr>
        <p:txBody>
          <a:bodyPr/>
          <a:lstStyle/>
          <a:p>
            <a:endParaRPr lang="en-GB"/>
          </a:p>
        </p:txBody>
      </p:sp>
      <p:sp>
        <p:nvSpPr>
          <p:cNvPr id="10" name="Freeform 10" descr="Graphic image of a female-presenting person looking thoughtful sitting on a giant pencil."/>
          <p:cNvSpPr/>
          <p:nvPr/>
        </p:nvSpPr>
        <p:spPr>
          <a:xfrm>
            <a:off x="13621989" y="693769"/>
            <a:ext cx="3654219" cy="3151764"/>
          </a:xfrm>
          <a:custGeom>
            <a:avLst/>
            <a:gdLst/>
            <a:ahLst/>
            <a:cxnLst/>
            <a:rect l="l" t="t" r="r" b="b"/>
            <a:pathLst>
              <a:path w="3654219" h="3151764">
                <a:moveTo>
                  <a:pt x="0" y="0"/>
                </a:moveTo>
                <a:lnTo>
                  <a:pt x="3654219" y="0"/>
                </a:lnTo>
                <a:lnTo>
                  <a:pt x="3654219" y="3151764"/>
                </a:lnTo>
                <a:lnTo>
                  <a:pt x="0" y="3151764"/>
                </a:lnTo>
                <a:lnTo>
                  <a:pt x="0" y="0"/>
                </a:lnTo>
                <a:close/>
              </a:path>
            </a:pathLst>
          </a:custGeom>
          <a:blipFill>
            <a:blip r:embed="rId6"/>
            <a:stretch>
              <a:fillRect/>
            </a:stretch>
          </a:blipFill>
        </p:spPr>
        <p:txBody>
          <a:bodyPr/>
          <a:lstStyle/>
          <a:p>
            <a:endParaRPr lang="en-GB"/>
          </a:p>
        </p:txBody>
      </p:sp>
      <p:sp>
        <p:nvSpPr>
          <p:cNvPr id="8" name="Freeform 8" descr="Graphic image of a person at a desk with their head in their hands, looking despondent."/>
          <p:cNvSpPr/>
          <p:nvPr/>
        </p:nvSpPr>
        <p:spPr>
          <a:xfrm>
            <a:off x="13486255" y="7009923"/>
            <a:ext cx="3713632" cy="2757372"/>
          </a:xfrm>
          <a:custGeom>
            <a:avLst/>
            <a:gdLst/>
            <a:ahLst/>
            <a:cxnLst/>
            <a:rect l="l" t="t" r="r" b="b"/>
            <a:pathLst>
              <a:path w="3713632" h="2757372">
                <a:moveTo>
                  <a:pt x="0" y="0"/>
                </a:moveTo>
                <a:lnTo>
                  <a:pt x="3713632" y="0"/>
                </a:lnTo>
                <a:lnTo>
                  <a:pt x="3713632" y="2757372"/>
                </a:lnTo>
                <a:lnTo>
                  <a:pt x="0" y="2757372"/>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3" name="Freeform 3" descr="Graphic image of two people sitting on the floor looking confused"/>
          <p:cNvSpPr/>
          <p:nvPr/>
        </p:nvSpPr>
        <p:spPr>
          <a:xfrm>
            <a:off x="1445647" y="7168735"/>
            <a:ext cx="3113123" cy="2712308"/>
          </a:xfrm>
          <a:custGeom>
            <a:avLst/>
            <a:gdLst/>
            <a:ahLst/>
            <a:cxnLst/>
            <a:rect l="l" t="t" r="r" b="b"/>
            <a:pathLst>
              <a:path w="3113123" h="2712308">
                <a:moveTo>
                  <a:pt x="0" y="0"/>
                </a:moveTo>
                <a:lnTo>
                  <a:pt x="3113122" y="0"/>
                </a:lnTo>
                <a:lnTo>
                  <a:pt x="3113122" y="2712308"/>
                </a:lnTo>
                <a:lnTo>
                  <a:pt x="0" y="2712308"/>
                </a:lnTo>
                <a:lnTo>
                  <a:pt x="0" y="0"/>
                </a:lnTo>
                <a:close/>
              </a:path>
            </a:pathLst>
          </a:custGeom>
          <a:blipFill>
            <a:blip r:embed="rId8"/>
            <a:stretch>
              <a:fillRect/>
            </a:stretch>
          </a:blipFill>
        </p:spPr>
        <p:txBody>
          <a:bodyPr/>
          <a:lstStyle/>
          <a:p>
            <a:endParaRPr lang="en-GB"/>
          </a:p>
        </p:txBody>
      </p:sp>
      <p:sp>
        <p:nvSpPr>
          <p:cNvPr id="2" name="Freeform 2" descr="Image of a thought bubble."/>
          <p:cNvSpPr/>
          <p:nvPr/>
        </p:nvSpPr>
        <p:spPr>
          <a:xfrm>
            <a:off x="4749722" y="3582669"/>
            <a:ext cx="9042044" cy="5707790"/>
          </a:xfrm>
          <a:custGeom>
            <a:avLst/>
            <a:gdLst/>
            <a:ahLst/>
            <a:cxnLst/>
            <a:rect l="l" t="t" r="r" b="b"/>
            <a:pathLst>
              <a:path w="9042044" h="5707790">
                <a:moveTo>
                  <a:pt x="0" y="0"/>
                </a:moveTo>
                <a:lnTo>
                  <a:pt x="9042044" y="0"/>
                </a:lnTo>
                <a:lnTo>
                  <a:pt x="9042044" y="5707790"/>
                </a:lnTo>
                <a:lnTo>
                  <a:pt x="0" y="570779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1" name="TextBox 11"/>
          <p:cNvSpPr txBox="1"/>
          <p:nvPr/>
        </p:nvSpPr>
        <p:spPr>
          <a:xfrm>
            <a:off x="5881524" y="4602636"/>
            <a:ext cx="6778440" cy="2407287"/>
          </a:xfrm>
          <a:prstGeom prst="rect">
            <a:avLst/>
          </a:prstGeom>
        </p:spPr>
        <p:txBody>
          <a:bodyPr lIns="0" tIns="0" rIns="0" bIns="0" rtlCol="0" anchor="t">
            <a:spAutoFit/>
          </a:bodyPr>
          <a:lstStyle/>
          <a:p>
            <a:pPr algn="ctr">
              <a:lnSpc>
                <a:spcPts val="6439"/>
              </a:lnSpc>
              <a:spcBef>
                <a:spcPct val="0"/>
              </a:spcBef>
            </a:pPr>
            <a:r>
              <a:rPr lang="en-US" sz="4599" i="1" dirty="0">
                <a:solidFill>
                  <a:srgbClr val="000000"/>
                </a:solidFill>
                <a:latin typeface="Kollektif Italics"/>
                <a:ea typeface="Kollektif Italics"/>
                <a:cs typeface="Kollektif Italics"/>
                <a:sym typeface="Kollektif Italics"/>
              </a:rPr>
              <a:t>What are you feeling about your experience of the learning so far?</a:t>
            </a:r>
          </a:p>
        </p:txBody>
      </p:sp>
      <p:sp>
        <p:nvSpPr>
          <p:cNvPr id="13" name="Title 12">
            <a:extLst>
              <a:ext uri="{FF2B5EF4-FFF2-40B4-BE49-F238E27FC236}">
                <a16:creationId xmlns:a16="http://schemas.microsoft.com/office/drawing/2014/main" id="{863E1A7C-C59F-379D-8AF3-BDA901A65B74}"/>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Time to reflect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64A0C8"/>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829877" y="454976"/>
            <a:ext cx="14268795" cy="2003577"/>
          </a:xfrm>
          <a:custGeom>
            <a:avLst/>
            <a:gdLst/>
            <a:ahLst/>
            <a:cxnLst/>
            <a:rect l="l" t="t" r="r" b="b"/>
            <a:pathLst>
              <a:path w="14268795" h="2003577">
                <a:moveTo>
                  <a:pt x="0" y="0"/>
                </a:moveTo>
                <a:lnTo>
                  <a:pt x="14268795" y="0"/>
                </a:lnTo>
                <a:lnTo>
                  <a:pt x="14268795" y="2003577"/>
                </a:lnTo>
                <a:lnTo>
                  <a:pt x="0" y="200357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7" name="TextBox 7"/>
          <p:cNvSpPr txBox="1">
            <a:spLocks noGrp="1"/>
          </p:cNvSpPr>
          <p:nvPr>
            <p:ph type="title" idx="4294967295"/>
          </p:nvPr>
        </p:nvSpPr>
        <p:spPr>
          <a:xfrm>
            <a:off x="2377348" y="803078"/>
            <a:ext cx="13173852" cy="93662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99"/>
              </a:lnSpc>
              <a:spcBef>
                <a:spcPct val="0"/>
              </a:spcBef>
              <a:spcAft>
                <a:spcPts val="0"/>
              </a:spcAft>
              <a:buClrTx/>
              <a:buSzTx/>
              <a:buFontTx/>
              <a:buNone/>
              <a:tabLst/>
              <a:defRPr/>
            </a:pPr>
            <a:r>
              <a:rPr kumimoji="0" lang="en-US" sz="5499" b="1" i="0" u="none" strike="noStrike" kern="1200" cap="none" spc="0" normalizeH="0" baseline="0" noProof="0" dirty="0">
                <a:ln>
                  <a:noFill/>
                </a:ln>
                <a:solidFill>
                  <a:srgbClr val="0155B1"/>
                </a:solidFill>
                <a:effectLst/>
                <a:uLnTx/>
                <a:uFillTx/>
                <a:latin typeface="Kollektif Bold"/>
                <a:ea typeface="Kollektif Bold"/>
                <a:cs typeface="Kollektif Bold"/>
                <a:sym typeface="Kollektif Bold"/>
              </a:rPr>
              <a:t>Why Inclusion, wellbeing and equalities?</a:t>
            </a:r>
          </a:p>
        </p:txBody>
      </p:sp>
      <p:sp>
        <p:nvSpPr>
          <p:cNvPr id="5" name="Freeform 5" descr="Graphic image of a group of diverse, differently-abled people"/>
          <p:cNvSpPr/>
          <p:nvPr/>
        </p:nvSpPr>
        <p:spPr>
          <a:xfrm>
            <a:off x="2058449" y="3872074"/>
            <a:ext cx="1061469" cy="1767887"/>
          </a:xfrm>
          <a:custGeom>
            <a:avLst/>
            <a:gdLst/>
            <a:ahLst/>
            <a:cxnLst/>
            <a:rect l="l" t="t" r="r" b="b"/>
            <a:pathLst>
              <a:path w="1061469" h="1767887">
                <a:moveTo>
                  <a:pt x="0" y="0"/>
                </a:moveTo>
                <a:lnTo>
                  <a:pt x="1061469" y="0"/>
                </a:lnTo>
                <a:lnTo>
                  <a:pt x="1061469" y="1767887"/>
                </a:lnTo>
                <a:lnTo>
                  <a:pt x="0" y="1767887"/>
                </a:lnTo>
                <a:lnTo>
                  <a:pt x="0" y="0"/>
                </a:lnTo>
                <a:close/>
              </a:path>
            </a:pathLst>
          </a:custGeom>
          <a:blipFill>
            <a:blip r:embed="rId4"/>
            <a:stretch>
              <a:fillRect/>
            </a:stretch>
          </a:blipFill>
        </p:spPr>
        <p:txBody>
          <a:bodyPr/>
          <a:lstStyle/>
          <a:p>
            <a:endParaRPr lang="en-GB"/>
          </a:p>
        </p:txBody>
      </p:sp>
      <p:sp>
        <p:nvSpPr>
          <p:cNvPr id="4" name="Freeform 4" descr="Graphic image of a group of diverse, differently-abled people"/>
          <p:cNvSpPr/>
          <p:nvPr/>
        </p:nvSpPr>
        <p:spPr>
          <a:xfrm>
            <a:off x="2895600" y="3838032"/>
            <a:ext cx="2788939" cy="1803514"/>
          </a:xfrm>
          <a:custGeom>
            <a:avLst/>
            <a:gdLst/>
            <a:ahLst/>
            <a:cxnLst/>
            <a:rect l="l" t="t" r="r" b="b"/>
            <a:pathLst>
              <a:path w="2788939" h="1803514">
                <a:moveTo>
                  <a:pt x="0" y="0"/>
                </a:moveTo>
                <a:lnTo>
                  <a:pt x="2788939" y="0"/>
                </a:lnTo>
                <a:lnTo>
                  <a:pt x="2788939" y="1803514"/>
                </a:lnTo>
                <a:lnTo>
                  <a:pt x="0" y="180351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descr="Graphic image of a group of diverse, differently-abled people"/>
          <p:cNvSpPr/>
          <p:nvPr/>
        </p:nvSpPr>
        <p:spPr>
          <a:xfrm>
            <a:off x="12801600" y="3848100"/>
            <a:ext cx="2061499" cy="1815837"/>
          </a:xfrm>
          <a:custGeom>
            <a:avLst/>
            <a:gdLst/>
            <a:ahLst/>
            <a:cxnLst/>
            <a:rect l="l" t="t" r="r" b="b"/>
            <a:pathLst>
              <a:path w="2061499" h="1815837">
                <a:moveTo>
                  <a:pt x="0" y="0"/>
                </a:moveTo>
                <a:lnTo>
                  <a:pt x="2061499" y="0"/>
                </a:lnTo>
                <a:lnTo>
                  <a:pt x="2061499" y="1815837"/>
                </a:lnTo>
                <a:lnTo>
                  <a:pt x="0" y="1815837"/>
                </a:lnTo>
                <a:lnTo>
                  <a:pt x="0" y="0"/>
                </a:lnTo>
                <a:close/>
              </a:path>
            </a:pathLst>
          </a:custGeom>
          <a:blipFill>
            <a:blip r:embed="rId6"/>
            <a:stretch>
              <a:fillRect/>
            </a:stretch>
          </a:blipFill>
        </p:spPr>
        <p:txBody>
          <a:bodyPr/>
          <a:lstStyle/>
          <a:p>
            <a:endParaRPr lang="en-GB"/>
          </a:p>
        </p:txBody>
      </p:sp>
      <p:sp>
        <p:nvSpPr>
          <p:cNvPr id="6" name="Freeform 6" descr="Graphic image of a group of diverse, differently-abled people"/>
          <p:cNvSpPr/>
          <p:nvPr/>
        </p:nvSpPr>
        <p:spPr>
          <a:xfrm>
            <a:off x="14706600" y="3848100"/>
            <a:ext cx="2229223" cy="1783378"/>
          </a:xfrm>
          <a:custGeom>
            <a:avLst/>
            <a:gdLst/>
            <a:ahLst/>
            <a:cxnLst/>
            <a:rect l="l" t="t" r="r" b="b"/>
            <a:pathLst>
              <a:path w="2229223" h="1783378">
                <a:moveTo>
                  <a:pt x="0" y="0"/>
                </a:moveTo>
                <a:lnTo>
                  <a:pt x="2229223" y="0"/>
                </a:lnTo>
                <a:lnTo>
                  <a:pt x="2229223" y="1783378"/>
                </a:lnTo>
                <a:lnTo>
                  <a:pt x="0" y="1783378"/>
                </a:lnTo>
                <a:lnTo>
                  <a:pt x="0" y="0"/>
                </a:lnTo>
                <a:close/>
              </a:path>
            </a:pathLst>
          </a:custGeom>
          <a:blipFill>
            <a:blip r:embed="rId7"/>
            <a:stretch>
              <a:fillRect/>
            </a:stretch>
          </a:blipFill>
        </p:spPr>
        <p:txBody>
          <a:bodyPr/>
          <a:lstStyle/>
          <a:p>
            <a:endParaRPr lang="en-GB"/>
          </a:p>
        </p:txBody>
      </p:sp>
      <p:sp>
        <p:nvSpPr>
          <p:cNvPr id="8" name="TextBox 8"/>
          <p:cNvSpPr txBox="1"/>
          <p:nvPr/>
        </p:nvSpPr>
        <p:spPr>
          <a:xfrm>
            <a:off x="1829877" y="4229100"/>
            <a:ext cx="15417180" cy="4822827"/>
          </a:xfrm>
          <a:prstGeom prst="rect">
            <a:avLst/>
          </a:prstGeom>
        </p:spPr>
        <p:txBody>
          <a:bodyPr wrap="square" lIns="0" tIns="0" rIns="0" bIns="0" rtlCol="0" anchor="t">
            <a:spAutoFit/>
          </a:bodyPr>
          <a:lstStyle/>
          <a:p>
            <a:pPr algn="ctr">
              <a:lnSpc>
                <a:spcPts val="7699"/>
              </a:lnSpc>
            </a:pPr>
            <a:r>
              <a:rPr lang="en-US" sz="5499" b="1" dirty="0">
                <a:solidFill>
                  <a:srgbClr val="000000"/>
                </a:solidFill>
                <a:latin typeface="Kollektif Bold"/>
                <a:ea typeface="Kollektif Bold"/>
                <a:cs typeface="Kollektif Bold"/>
                <a:sym typeface="Kollektif Bold"/>
              </a:rPr>
              <a:t>Learners’ needs</a:t>
            </a:r>
          </a:p>
          <a:p>
            <a:pPr algn="ctr">
              <a:lnSpc>
                <a:spcPts val="7699"/>
              </a:lnSpc>
            </a:pPr>
            <a:r>
              <a:rPr lang="en-US" sz="5499" b="1" dirty="0">
                <a:solidFill>
                  <a:srgbClr val="000000"/>
                </a:solidFill>
                <a:latin typeface="Kollektif Bold"/>
                <a:ea typeface="Kollektif Bold"/>
                <a:cs typeface="Kollektif Bold"/>
                <a:sym typeface="Kollektif Bold"/>
              </a:rPr>
              <a:t>Educators’ needs</a:t>
            </a:r>
          </a:p>
          <a:p>
            <a:pPr algn="ctr">
              <a:lnSpc>
                <a:spcPts val="7699"/>
              </a:lnSpc>
            </a:pPr>
            <a:r>
              <a:rPr lang="en-US" sz="5499" b="1" dirty="0">
                <a:solidFill>
                  <a:srgbClr val="000000"/>
                </a:solidFill>
                <a:latin typeface="Kollektif Bold"/>
                <a:ea typeface="Kollektif Bold"/>
                <a:cs typeface="Kollektif Bold"/>
                <a:sym typeface="Kollektif Bold"/>
              </a:rPr>
              <a:t>Professional standards, values, commitments</a:t>
            </a:r>
          </a:p>
          <a:p>
            <a:pPr algn="ctr">
              <a:lnSpc>
                <a:spcPts val="7699"/>
              </a:lnSpc>
            </a:pPr>
            <a:r>
              <a:rPr lang="en-US" sz="5499" b="1" dirty="0">
                <a:solidFill>
                  <a:srgbClr val="000000"/>
                </a:solidFill>
                <a:latin typeface="Kollektif Bold"/>
                <a:ea typeface="Kollektif Bold"/>
                <a:cs typeface="Kollektif Bold"/>
                <a:sym typeface="Kollektif Bold"/>
              </a:rPr>
              <a:t>What the research and legislation tell us</a:t>
            </a:r>
          </a:p>
          <a:p>
            <a:pPr algn="ctr">
              <a:lnSpc>
                <a:spcPts val="7699"/>
              </a:lnSpc>
              <a:spcBef>
                <a:spcPct val="0"/>
              </a:spcBef>
            </a:pPr>
            <a:r>
              <a:rPr lang="en-US" sz="5499" b="1" dirty="0">
                <a:solidFill>
                  <a:srgbClr val="000000"/>
                </a:solidFill>
                <a:latin typeface="Kollektif Bold"/>
                <a:ea typeface="Kollektif Bold"/>
                <a:cs typeface="Kollektif Bold"/>
                <a:sym typeface="Kollektif Bold"/>
              </a:rPr>
              <a:t>Key role of middle leaders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4A0C8"/>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429472" y="657247"/>
            <a:ext cx="11214318" cy="1574677"/>
          </a:xfrm>
          <a:custGeom>
            <a:avLst/>
            <a:gdLst/>
            <a:ahLst/>
            <a:cxnLst/>
            <a:rect l="l" t="t" r="r" b="b"/>
            <a:pathLst>
              <a:path w="11214318" h="1574677">
                <a:moveTo>
                  <a:pt x="0" y="0"/>
                </a:moveTo>
                <a:lnTo>
                  <a:pt x="11214318" y="0"/>
                </a:lnTo>
                <a:lnTo>
                  <a:pt x="11214318" y="1574677"/>
                </a:lnTo>
                <a:lnTo>
                  <a:pt x="0" y="157467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8" name="TextBox 8"/>
          <p:cNvSpPr txBox="1"/>
          <p:nvPr/>
        </p:nvSpPr>
        <p:spPr>
          <a:xfrm>
            <a:off x="2392454" y="923925"/>
            <a:ext cx="9850564" cy="936546"/>
          </a:xfrm>
          <a:prstGeom prst="rect">
            <a:avLst/>
          </a:prstGeom>
        </p:spPr>
        <p:txBody>
          <a:bodyPr lIns="0" tIns="0" rIns="0" bIns="0" rtlCol="0" anchor="t">
            <a:spAutoFit/>
          </a:bodyPr>
          <a:lstStyle/>
          <a:p>
            <a:pPr algn="l">
              <a:lnSpc>
                <a:spcPts val="7699"/>
              </a:lnSpc>
              <a:spcBef>
                <a:spcPct val="0"/>
              </a:spcBef>
            </a:pPr>
            <a:r>
              <a:rPr lang="en-US" sz="5499" b="1" dirty="0">
                <a:solidFill>
                  <a:srgbClr val="0155B1"/>
                </a:solidFill>
                <a:latin typeface="Kollektif Bold"/>
                <a:ea typeface="Kollektif Bold"/>
                <a:cs typeface="Kollektif Bold"/>
                <a:sym typeface="Kollektif Bold"/>
              </a:rPr>
              <a:t>Question -</a:t>
            </a:r>
          </a:p>
        </p:txBody>
      </p:sp>
      <p:sp>
        <p:nvSpPr>
          <p:cNvPr id="6" name="Freeform 6" descr="Graphic image of a group of diverse, differently-abled people"/>
          <p:cNvSpPr/>
          <p:nvPr/>
        </p:nvSpPr>
        <p:spPr>
          <a:xfrm>
            <a:off x="1982734" y="4354021"/>
            <a:ext cx="1061469" cy="1767887"/>
          </a:xfrm>
          <a:custGeom>
            <a:avLst/>
            <a:gdLst/>
            <a:ahLst/>
            <a:cxnLst/>
            <a:rect l="l" t="t" r="r" b="b"/>
            <a:pathLst>
              <a:path w="1061469" h="1767887">
                <a:moveTo>
                  <a:pt x="0" y="0"/>
                </a:moveTo>
                <a:lnTo>
                  <a:pt x="1061469" y="0"/>
                </a:lnTo>
                <a:lnTo>
                  <a:pt x="1061469" y="1767887"/>
                </a:lnTo>
                <a:lnTo>
                  <a:pt x="0" y="1767887"/>
                </a:lnTo>
                <a:lnTo>
                  <a:pt x="0" y="0"/>
                </a:lnTo>
                <a:close/>
              </a:path>
            </a:pathLst>
          </a:custGeom>
          <a:blipFill>
            <a:blip r:embed="rId4"/>
            <a:stretch>
              <a:fillRect/>
            </a:stretch>
          </a:blipFill>
        </p:spPr>
        <p:txBody>
          <a:bodyPr/>
          <a:lstStyle/>
          <a:p>
            <a:endParaRPr lang="en-GB"/>
          </a:p>
        </p:txBody>
      </p:sp>
      <p:sp>
        <p:nvSpPr>
          <p:cNvPr id="5" name="Freeform 5" descr="Graphic image of a group of diverse, differently-abled people"/>
          <p:cNvSpPr/>
          <p:nvPr/>
        </p:nvSpPr>
        <p:spPr>
          <a:xfrm>
            <a:off x="2894255" y="4318394"/>
            <a:ext cx="2788939" cy="1803514"/>
          </a:xfrm>
          <a:custGeom>
            <a:avLst/>
            <a:gdLst/>
            <a:ahLst/>
            <a:cxnLst/>
            <a:rect l="l" t="t" r="r" b="b"/>
            <a:pathLst>
              <a:path w="2788939" h="1803514">
                <a:moveTo>
                  <a:pt x="0" y="0"/>
                </a:moveTo>
                <a:lnTo>
                  <a:pt x="2788939" y="0"/>
                </a:lnTo>
                <a:lnTo>
                  <a:pt x="2788939" y="1803514"/>
                </a:lnTo>
                <a:lnTo>
                  <a:pt x="0" y="1803514"/>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descr="Graphic image of a group of diverse, differently-abled people"/>
          <p:cNvSpPr/>
          <p:nvPr/>
        </p:nvSpPr>
        <p:spPr>
          <a:xfrm>
            <a:off x="5486400" y="4165092"/>
            <a:ext cx="7315200" cy="1956816"/>
          </a:xfrm>
          <a:custGeom>
            <a:avLst/>
            <a:gdLst/>
            <a:ahLst/>
            <a:cxnLst/>
            <a:rect l="l" t="t" r="r" b="b"/>
            <a:pathLst>
              <a:path w="7315200" h="1956816">
                <a:moveTo>
                  <a:pt x="0" y="0"/>
                </a:moveTo>
                <a:lnTo>
                  <a:pt x="7315200" y="0"/>
                </a:lnTo>
                <a:lnTo>
                  <a:pt x="7315200" y="1956816"/>
                </a:lnTo>
                <a:lnTo>
                  <a:pt x="0" y="195681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descr="Graphic image of a group of diverse, differently-abled people"/>
          <p:cNvSpPr/>
          <p:nvPr/>
        </p:nvSpPr>
        <p:spPr>
          <a:xfrm>
            <a:off x="12801600" y="4306071"/>
            <a:ext cx="2061499" cy="1815837"/>
          </a:xfrm>
          <a:custGeom>
            <a:avLst/>
            <a:gdLst/>
            <a:ahLst/>
            <a:cxnLst/>
            <a:rect l="l" t="t" r="r" b="b"/>
            <a:pathLst>
              <a:path w="2061499" h="1815837">
                <a:moveTo>
                  <a:pt x="0" y="0"/>
                </a:moveTo>
                <a:lnTo>
                  <a:pt x="2061499" y="0"/>
                </a:lnTo>
                <a:lnTo>
                  <a:pt x="2061499" y="1815837"/>
                </a:lnTo>
                <a:lnTo>
                  <a:pt x="0" y="1815837"/>
                </a:lnTo>
                <a:lnTo>
                  <a:pt x="0" y="0"/>
                </a:lnTo>
                <a:close/>
              </a:path>
            </a:pathLst>
          </a:custGeom>
          <a:blipFill>
            <a:blip r:embed="rId7"/>
            <a:stretch>
              <a:fillRect/>
            </a:stretch>
          </a:blipFill>
        </p:spPr>
        <p:txBody>
          <a:bodyPr/>
          <a:lstStyle/>
          <a:p>
            <a:endParaRPr lang="en-GB"/>
          </a:p>
        </p:txBody>
      </p:sp>
      <p:sp>
        <p:nvSpPr>
          <p:cNvPr id="7" name="Freeform 7" descr="Graphic image of a group of diverse, differently-abled people"/>
          <p:cNvSpPr/>
          <p:nvPr/>
        </p:nvSpPr>
        <p:spPr>
          <a:xfrm>
            <a:off x="14668500" y="4251811"/>
            <a:ext cx="2229223" cy="1783378"/>
          </a:xfrm>
          <a:custGeom>
            <a:avLst/>
            <a:gdLst/>
            <a:ahLst/>
            <a:cxnLst/>
            <a:rect l="l" t="t" r="r" b="b"/>
            <a:pathLst>
              <a:path w="2229223" h="1783378">
                <a:moveTo>
                  <a:pt x="0" y="0"/>
                </a:moveTo>
                <a:lnTo>
                  <a:pt x="2229223" y="0"/>
                </a:lnTo>
                <a:lnTo>
                  <a:pt x="2229223" y="1783378"/>
                </a:lnTo>
                <a:lnTo>
                  <a:pt x="0" y="1783378"/>
                </a:lnTo>
                <a:lnTo>
                  <a:pt x="0" y="0"/>
                </a:lnTo>
                <a:close/>
              </a:path>
            </a:pathLst>
          </a:custGeom>
          <a:blipFill>
            <a:blip r:embed="rId8"/>
            <a:stretch>
              <a:fillRect/>
            </a:stretch>
          </a:blipFill>
        </p:spPr>
        <p:txBody>
          <a:bodyPr/>
          <a:lstStyle/>
          <a:p>
            <a:endParaRPr lang="en-GB"/>
          </a:p>
        </p:txBody>
      </p:sp>
      <p:sp>
        <p:nvSpPr>
          <p:cNvPr id="9" name="Freeform 9">
            <a:extLst>
              <a:ext uri="{C183D7F6-B498-43B3-948B-1728B52AA6E4}">
                <adec:decorative xmlns:adec="http://schemas.microsoft.com/office/drawing/2017/decorative" val="1"/>
              </a:ext>
            </a:extLst>
          </p:cNvPr>
          <p:cNvSpPr/>
          <p:nvPr/>
        </p:nvSpPr>
        <p:spPr>
          <a:xfrm>
            <a:off x="3183170" y="7522160"/>
            <a:ext cx="13600568" cy="1909746"/>
          </a:xfrm>
          <a:custGeom>
            <a:avLst/>
            <a:gdLst/>
            <a:ahLst/>
            <a:cxnLst/>
            <a:rect l="l" t="t" r="r" b="b"/>
            <a:pathLst>
              <a:path w="13600568" h="1909746">
                <a:moveTo>
                  <a:pt x="0" y="0"/>
                </a:moveTo>
                <a:lnTo>
                  <a:pt x="13600568" y="0"/>
                </a:lnTo>
                <a:lnTo>
                  <a:pt x="13600568" y="1909746"/>
                </a:lnTo>
                <a:lnTo>
                  <a:pt x="0" y="1909746"/>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0" name="TextBox 10"/>
          <p:cNvSpPr txBox="1">
            <a:spLocks noGrp="1"/>
          </p:cNvSpPr>
          <p:nvPr>
            <p:ph type="title" idx="4294967295"/>
          </p:nvPr>
        </p:nvSpPr>
        <p:spPr>
          <a:xfrm>
            <a:off x="3525485" y="7892561"/>
            <a:ext cx="12915937" cy="104511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8539"/>
              </a:lnSpc>
              <a:spcBef>
                <a:spcPct val="0"/>
              </a:spcBef>
              <a:spcAft>
                <a:spcPts val="0"/>
              </a:spcAft>
              <a:buClrTx/>
              <a:buSzTx/>
              <a:buFontTx/>
              <a:buNone/>
              <a:tabLst/>
              <a:defRPr/>
            </a:pPr>
            <a:r>
              <a:rPr kumimoji="0" lang="en-US" sz="6099" b="1" i="1" u="none" strike="noStrike" kern="1200" cap="none" spc="0" normalizeH="0" baseline="0" noProof="0" dirty="0">
                <a:ln>
                  <a:noFill/>
                </a:ln>
                <a:solidFill>
                  <a:srgbClr val="0155B1"/>
                </a:solidFill>
                <a:effectLst/>
                <a:uLnTx/>
                <a:uFillTx/>
                <a:latin typeface="Kollektif Bold Italics"/>
                <a:ea typeface="Kollektif Bold Italics"/>
                <a:cs typeface="Kollektif Bold Italics"/>
                <a:sym typeface="Kollektif Bold Italics"/>
              </a:rPr>
              <a:t>What does inclusion mean to you?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a:spLocks noGrp="1"/>
          </p:cNvSpPr>
          <p:nvPr>
            <p:ph type="title" idx="4294967295"/>
          </p:nvPr>
        </p:nvSpPr>
        <p:spPr>
          <a:xfrm>
            <a:off x="772876" y="395314"/>
            <a:ext cx="17106687" cy="80452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579"/>
              </a:lnSpc>
              <a:spcBef>
                <a:spcPct val="0"/>
              </a:spcBef>
              <a:spcAft>
                <a:spcPts val="0"/>
              </a:spcAft>
              <a:buClrTx/>
              <a:buSzTx/>
              <a:buFontTx/>
              <a:buNone/>
              <a:tabLst/>
              <a:defRPr/>
            </a:pPr>
            <a:r>
              <a:rPr kumimoji="0" lang="en-US" sz="4699" b="1" i="0" u="none" strike="noStrike" kern="1200" cap="none" spc="0" normalizeH="0" baseline="0" noProof="0" dirty="0">
                <a:ln>
                  <a:noFill/>
                </a:ln>
                <a:solidFill>
                  <a:srgbClr val="0155B1"/>
                </a:solidFill>
                <a:effectLst/>
                <a:uLnTx/>
                <a:uFillTx/>
                <a:latin typeface="Kollektif Bold"/>
                <a:ea typeface="Kollektif Bold"/>
                <a:cs typeface="Kollektif Bold"/>
                <a:sym typeface="Kollektif Bold"/>
              </a:rPr>
              <a:t>The Scottish Context for Inclusion, Wellbeing and Equalities</a:t>
            </a:r>
          </a:p>
        </p:txBody>
      </p:sp>
      <p:sp>
        <p:nvSpPr>
          <p:cNvPr id="2" name="Freeform 2" descr="Image of a diagram with concentric circles showing the SHANARRI indicators, the four capacities andf the four contexts for learning, with text in the centre reading, Supporting All Learners: Experiences, achievements, attainment, outcomes. On the outside of the circles there are 4 arrows, in North, South, east and West positions, pointing inwards. They read, from North clockwise, Priorities and drivers, Legislation, Professional Support and Policies and guidance."/>
          <p:cNvSpPr/>
          <p:nvPr/>
        </p:nvSpPr>
        <p:spPr>
          <a:xfrm>
            <a:off x="766673" y="1562100"/>
            <a:ext cx="17106687" cy="7533353"/>
          </a:xfrm>
          <a:custGeom>
            <a:avLst/>
            <a:gdLst/>
            <a:ahLst/>
            <a:cxnLst/>
            <a:rect l="l" t="t" r="r" b="b"/>
            <a:pathLst>
              <a:path w="17106687" h="7533353">
                <a:moveTo>
                  <a:pt x="0" y="0"/>
                </a:moveTo>
                <a:lnTo>
                  <a:pt x="17106687" y="0"/>
                </a:lnTo>
                <a:lnTo>
                  <a:pt x="17106687" y="7533354"/>
                </a:lnTo>
                <a:lnTo>
                  <a:pt x="0" y="7533354"/>
                </a:lnTo>
                <a:lnTo>
                  <a:pt x="0" y="0"/>
                </a:lnTo>
                <a:close/>
              </a:path>
            </a:pathLst>
          </a:custGeom>
          <a:blipFill>
            <a:blip r:embed="rId3"/>
            <a:stretch>
              <a:fillRect/>
            </a:stretch>
          </a:blipFill>
        </p:spPr>
        <p:txBody>
          <a:bodyPr/>
          <a:lstStyle/>
          <a:p>
            <a:endParaRPr lang="en-GB"/>
          </a:p>
        </p:txBody>
      </p:sp>
      <p:sp>
        <p:nvSpPr>
          <p:cNvPr id="3" name="Freeform 3" descr="Education Scotland Inclusion Wellbeing and Equalities logo"/>
          <p:cNvSpPr/>
          <p:nvPr/>
        </p:nvSpPr>
        <p:spPr>
          <a:xfrm>
            <a:off x="15089882" y="8607595"/>
            <a:ext cx="2784139" cy="1301409"/>
          </a:xfrm>
          <a:custGeom>
            <a:avLst/>
            <a:gdLst/>
            <a:ahLst/>
            <a:cxnLst/>
            <a:rect l="l" t="t" r="r" b="b"/>
            <a:pathLst>
              <a:path w="2784139" h="1301409">
                <a:moveTo>
                  <a:pt x="0" y="0"/>
                </a:moveTo>
                <a:lnTo>
                  <a:pt x="2784139" y="0"/>
                </a:lnTo>
                <a:lnTo>
                  <a:pt x="2784139" y="1301410"/>
                </a:lnTo>
                <a:lnTo>
                  <a:pt x="0" y="1301410"/>
                </a:lnTo>
                <a:lnTo>
                  <a:pt x="0" y="0"/>
                </a:lnTo>
                <a:close/>
              </a:path>
            </a:pathLst>
          </a:custGeom>
          <a:blipFill>
            <a:blip r:embed="rId4"/>
            <a:stretch>
              <a:fillRect l="-3256" t="-13932" r="-3256"/>
            </a:stretch>
          </a:blipFill>
        </p:spPr>
        <p:txBody>
          <a:bodyPr/>
          <a:lstStyle/>
          <a:p>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4A0C8"/>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2131276" y="243026"/>
            <a:ext cx="12529323" cy="1759326"/>
          </a:xfrm>
          <a:custGeom>
            <a:avLst/>
            <a:gdLst/>
            <a:ahLst/>
            <a:cxnLst/>
            <a:rect l="l" t="t" r="r" b="b"/>
            <a:pathLst>
              <a:path w="12529323" h="1759326">
                <a:moveTo>
                  <a:pt x="0" y="0"/>
                </a:moveTo>
                <a:lnTo>
                  <a:pt x="12529323" y="0"/>
                </a:lnTo>
                <a:lnTo>
                  <a:pt x="12529323" y="1759326"/>
                </a:lnTo>
                <a:lnTo>
                  <a:pt x="0" y="175932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TextBox 5"/>
          <p:cNvSpPr txBox="1">
            <a:spLocks noGrp="1"/>
          </p:cNvSpPr>
          <p:nvPr>
            <p:ph type="title" idx="4294967295"/>
          </p:nvPr>
        </p:nvSpPr>
        <p:spPr>
          <a:xfrm>
            <a:off x="2730338" y="311599"/>
            <a:ext cx="11195069" cy="161610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467"/>
              </a:lnSpc>
              <a:spcBef>
                <a:spcPts val="0"/>
              </a:spcBef>
              <a:spcAft>
                <a:spcPts val="0"/>
              </a:spcAft>
              <a:buClrTx/>
              <a:buSzTx/>
              <a:buFontTx/>
              <a:buNone/>
              <a:tabLst/>
              <a:defRPr/>
            </a:pPr>
            <a:r>
              <a:rPr kumimoji="0" lang="en-US" sz="4619" b="1" i="0" u="none" strike="noStrike" kern="1200" cap="none" spc="0" normalizeH="0" baseline="0" noProof="0" dirty="0">
                <a:ln>
                  <a:noFill/>
                </a:ln>
                <a:solidFill>
                  <a:srgbClr val="0155B1"/>
                </a:solidFill>
                <a:effectLst/>
                <a:uLnTx/>
                <a:uFillTx/>
                <a:latin typeface="Kollektif Bold"/>
                <a:ea typeface="Kollektif Bold"/>
                <a:cs typeface="Kollektif Bold"/>
                <a:sym typeface="Kollektif Bold"/>
              </a:rPr>
              <a:t>Inclusion, wellbeing and equalities - </a:t>
            </a:r>
          </a:p>
          <a:p>
            <a:pPr marL="0" marR="0" lvl="0" indent="0" algn="l" defTabSz="914400" rtl="0" eaLnBrk="1" fontAlgn="auto" latinLnBrk="0" hangingPunct="1">
              <a:lnSpc>
                <a:spcPts val="6467"/>
              </a:lnSpc>
              <a:spcBef>
                <a:spcPct val="0"/>
              </a:spcBef>
              <a:spcAft>
                <a:spcPts val="0"/>
              </a:spcAft>
              <a:buClrTx/>
              <a:buSzTx/>
              <a:buFontTx/>
              <a:buNone/>
              <a:tabLst/>
              <a:defRPr/>
            </a:pPr>
            <a:r>
              <a:rPr kumimoji="0" lang="en-US" sz="4619" b="1" i="0" u="none" strike="noStrike" kern="1200" cap="none" spc="0" normalizeH="0" baseline="0" noProof="0" dirty="0">
                <a:ln>
                  <a:noFill/>
                </a:ln>
                <a:solidFill>
                  <a:srgbClr val="0155B1"/>
                </a:solidFill>
                <a:effectLst/>
                <a:uLnTx/>
                <a:uFillTx/>
                <a:latin typeface="Kollektif Bold"/>
                <a:ea typeface="Kollektif Bold"/>
                <a:cs typeface="Kollektif Bold"/>
                <a:sym typeface="Kollektif Bold"/>
              </a:rPr>
              <a:t>The foundations </a:t>
            </a:r>
          </a:p>
        </p:txBody>
      </p:sp>
      <p:sp>
        <p:nvSpPr>
          <p:cNvPr id="3" name="Freeform 3" descr="Image of the national framework for Inclusion, Wellbeing and Equalities."/>
          <p:cNvSpPr/>
          <p:nvPr/>
        </p:nvSpPr>
        <p:spPr>
          <a:xfrm>
            <a:off x="2306299" y="2504491"/>
            <a:ext cx="12179278" cy="6255126"/>
          </a:xfrm>
          <a:custGeom>
            <a:avLst/>
            <a:gdLst/>
            <a:ahLst/>
            <a:cxnLst/>
            <a:rect l="l" t="t" r="r" b="b"/>
            <a:pathLst>
              <a:path w="12179278" h="6255126">
                <a:moveTo>
                  <a:pt x="0" y="0"/>
                </a:moveTo>
                <a:lnTo>
                  <a:pt x="12179278" y="0"/>
                </a:lnTo>
                <a:lnTo>
                  <a:pt x="12179278" y="6255126"/>
                </a:lnTo>
                <a:lnTo>
                  <a:pt x="0" y="6255126"/>
                </a:lnTo>
                <a:lnTo>
                  <a:pt x="0" y="0"/>
                </a:lnTo>
                <a:close/>
              </a:path>
            </a:pathLst>
          </a:custGeom>
          <a:blipFill>
            <a:blip r:embed="rId4"/>
            <a:stretch>
              <a:fillRect t="-2647" r="-2681" b="-3389"/>
            </a:stretch>
          </a:blipFill>
        </p:spPr>
        <p:txBody>
          <a:bodyPr/>
          <a:lstStyle/>
          <a:p>
            <a:endParaRPr lang="en-GB"/>
          </a:p>
        </p:txBody>
      </p:sp>
      <p:sp>
        <p:nvSpPr>
          <p:cNvPr id="6" name="TextBox 6"/>
          <p:cNvSpPr txBox="1"/>
          <p:nvPr/>
        </p:nvSpPr>
        <p:spPr>
          <a:xfrm>
            <a:off x="2306299" y="8977843"/>
            <a:ext cx="12516788" cy="833082"/>
          </a:xfrm>
          <a:prstGeom prst="rect">
            <a:avLst/>
          </a:prstGeom>
        </p:spPr>
        <p:txBody>
          <a:bodyPr lIns="0" tIns="0" rIns="0" bIns="0" rtlCol="0" anchor="t">
            <a:spAutoFit/>
          </a:bodyPr>
          <a:lstStyle/>
          <a:p>
            <a:pPr algn="l">
              <a:lnSpc>
                <a:spcPts val="3432"/>
              </a:lnSpc>
            </a:pPr>
            <a:r>
              <a:rPr lang="en-US" sz="2451" b="1" u="sng">
                <a:solidFill>
                  <a:srgbClr val="F3F3F3"/>
                </a:solidFill>
                <a:latin typeface="Canva Sans Bold"/>
                <a:ea typeface="Canva Sans Bold"/>
                <a:cs typeface="Canva Sans Bold"/>
                <a:sym typeface="Canva Sans Bold"/>
                <a:hlinkClick r:id="rId5" tooltip="https://education.gov.scot/resources/inclusion-wellbeing-equalities-professional-learning-framework/"/>
              </a:rPr>
              <a:t>https://education.gov.scot/resources/inclusion-wellbeing-equalities-professional-learning-framework/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445647" y="502790"/>
            <a:ext cx="11214318" cy="1574677"/>
          </a:xfrm>
          <a:custGeom>
            <a:avLst/>
            <a:gdLst/>
            <a:ahLst/>
            <a:cxnLst/>
            <a:rect l="l" t="t" r="r" b="b"/>
            <a:pathLst>
              <a:path w="11214318" h="1574677">
                <a:moveTo>
                  <a:pt x="0" y="0"/>
                </a:moveTo>
                <a:lnTo>
                  <a:pt x="11214317" y="0"/>
                </a:lnTo>
                <a:lnTo>
                  <a:pt x="11214317" y="1574677"/>
                </a:lnTo>
                <a:lnTo>
                  <a:pt x="0" y="157467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5" name="TextBox 15"/>
          <p:cNvSpPr txBox="1">
            <a:spLocks noGrp="1"/>
          </p:cNvSpPr>
          <p:nvPr>
            <p:ph type="title" idx="4294967295"/>
          </p:nvPr>
        </p:nvSpPr>
        <p:spPr>
          <a:xfrm>
            <a:off x="1983009" y="923925"/>
            <a:ext cx="10260009" cy="875304"/>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99"/>
              </a:lnSpc>
              <a:spcBef>
                <a:spcPct val="0"/>
              </a:spcBef>
              <a:spcAft>
                <a:spcPts val="0"/>
              </a:spcAft>
              <a:buClrTx/>
              <a:buSzTx/>
              <a:buFontTx/>
              <a:buNone/>
              <a:tabLst/>
              <a:defRPr/>
            </a:pPr>
            <a:r>
              <a:rPr lang="en-US" sz="5499" b="1" dirty="0">
                <a:solidFill>
                  <a:srgbClr val="00ABB5"/>
                </a:solidFill>
                <a:latin typeface="Kollektif Bold"/>
                <a:ea typeface="Kollektif Bold"/>
                <a:cs typeface="Kollektif Bold"/>
                <a:sym typeface="Kollektif Bold"/>
              </a:rPr>
              <a:t>Comfort</a:t>
            </a:r>
            <a:r>
              <a:rPr kumimoji="0" lang="en-US" sz="5499" b="1" i="0" u="none" strike="noStrike" kern="1200" cap="none" spc="0" normalizeH="0" baseline="0" noProof="0" dirty="0">
                <a:ln>
                  <a:noFill/>
                </a:ln>
                <a:solidFill>
                  <a:srgbClr val="00ABB5"/>
                </a:solidFill>
                <a:effectLst/>
                <a:uLnTx/>
                <a:uFillTx/>
                <a:latin typeface="Kollektif Bold"/>
                <a:ea typeface="Kollektif Bold"/>
                <a:cs typeface="Kollektif Bold"/>
                <a:sym typeface="Kollektif Bold"/>
              </a:rPr>
              <a:t> break </a:t>
            </a:r>
          </a:p>
        </p:txBody>
      </p:sp>
      <p:sp>
        <p:nvSpPr>
          <p:cNvPr id="7" name="Freeform 7">
            <a:extLst>
              <a:ext uri="{C183D7F6-B498-43B3-948B-1728B52AA6E4}">
                <adec:decorative xmlns:adec="http://schemas.microsoft.com/office/drawing/2017/decorative" val="1"/>
              </a:ext>
            </a:extLst>
          </p:cNvPr>
          <p:cNvSpPr/>
          <p:nvPr/>
        </p:nvSpPr>
        <p:spPr>
          <a:xfrm>
            <a:off x="2236762" y="3105686"/>
            <a:ext cx="3604200" cy="1734521"/>
          </a:xfrm>
          <a:custGeom>
            <a:avLst/>
            <a:gdLst/>
            <a:ahLst/>
            <a:cxnLst/>
            <a:rect l="l" t="t" r="r" b="b"/>
            <a:pathLst>
              <a:path w="3604200" h="1734521">
                <a:moveTo>
                  <a:pt x="0" y="0"/>
                </a:moveTo>
                <a:lnTo>
                  <a:pt x="3604200" y="0"/>
                </a:lnTo>
                <a:lnTo>
                  <a:pt x="3604200" y="1734521"/>
                </a:lnTo>
                <a:lnTo>
                  <a:pt x="0" y="1734521"/>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a:extLst>
              <a:ext uri="{C183D7F6-B498-43B3-948B-1728B52AA6E4}">
                <adec:decorative xmlns:adec="http://schemas.microsoft.com/office/drawing/2017/decorative" val="1"/>
              </a:ext>
            </a:extLst>
          </p:cNvPr>
          <p:cNvSpPr/>
          <p:nvPr/>
        </p:nvSpPr>
        <p:spPr>
          <a:xfrm>
            <a:off x="6818238" y="2640900"/>
            <a:ext cx="2146758" cy="1978921"/>
          </a:xfrm>
          <a:custGeom>
            <a:avLst/>
            <a:gdLst/>
            <a:ahLst/>
            <a:cxnLst/>
            <a:rect l="l" t="t" r="r" b="b"/>
            <a:pathLst>
              <a:path w="2146758" h="1978921">
                <a:moveTo>
                  <a:pt x="0" y="0"/>
                </a:moveTo>
                <a:lnTo>
                  <a:pt x="2146758" y="0"/>
                </a:lnTo>
                <a:lnTo>
                  <a:pt x="2146758" y="1978920"/>
                </a:lnTo>
                <a:lnTo>
                  <a:pt x="0" y="197892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a:extLst>
              <a:ext uri="{C183D7F6-B498-43B3-948B-1728B52AA6E4}">
                <adec:decorative xmlns:adec="http://schemas.microsoft.com/office/drawing/2017/decorative" val="1"/>
              </a:ext>
            </a:extLst>
          </p:cNvPr>
          <p:cNvSpPr/>
          <p:nvPr/>
        </p:nvSpPr>
        <p:spPr>
          <a:xfrm>
            <a:off x="7826570" y="3037723"/>
            <a:ext cx="2634860" cy="2588750"/>
          </a:xfrm>
          <a:custGeom>
            <a:avLst/>
            <a:gdLst/>
            <a:ahLst/>
            <a:cxnLst/>
            <a:rect l="l" t="t" r="r" b="b"/>
            <a:pathLst>
              <a:path w="2634860" h="2588750">
                <a:moveTo>
                  <a:pt x="0" y="0"/>
                </a:moveTo>
                <a:lnTo>
                  <a:pt x="2634860" y="0"/>
                </a:lnTo>
                <a:lnTo>
                  <a:pt x="2634860" y="2588750"/>
                </a:lnTo>
                <a:lnTo>
                  <a:pt x="0" y="258875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a:extLst>
              <a:ext uri="{C183D7F6-B498-43B3-948B-1728B52AA6E4}">
                <adec:decorative xmlns:adec="http://schemas.microsoft.com/office/drawing/2017/decorative" val="1"/>
              </a:ext>
            </a:extLst>
          </p:cNvPr>
          <p:cNvSpPr/>
          <p:nvPr/>
        </p:nvSpPr>
        <p:spPr>
          <a:xfrm>
            <a:off x="11671105" y="2883757"/>
            <a:ext cx="2948233" cy="2421236"/>
          </a:xfrm>
          <a:custGeom>
            <a:avLst/>
            <a:gdLst/>
            <a:ahLst/>
            <a:cxnLst/>
            <a:rect l="l" t="t" r="r" b="b"/>
            <a:pathLst>
              <a:path w="2948233" h="2421236">
                <a:moveTo>
                  <a:pt x="0" y="0"/>
                </a:moveTo>
                <a:lnTo>
                  <a:pt x="2948233" y="0"/>
                </a:lnTo>
                <a:lnTo>
                  <a:pt x="2948233" y="2421236"/>
                </a:lnTo>
                <a:lnTo>
                  <a:pt x="0" y="242123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3" name="Freeform 3">
            <a:extLst>
              <a:ext uri="{C183D7F6-B498-43B3-948B-1728B52AA6E4}">
                <adec:decorative xmlns:adec="http://schemas.microsoft.com/office/drawing/2017/decorative" val="1"/>
              </a:ext>
            </a:extLst>
          </p:cNvPr>
          <p:cNvSpPr/>
          <p:nvPr/>
        </p:nvSpPr>
        <p:spPr>
          <a:xfrm>
            <a:off x="14777220" y="3698230"/>
            <a:ext cx="2317762" cy="2664094"/>
          </a:xfrm>
          <a:custGeom>
            <a:avLst/>
            <a:gdLst/>
            <a:ahLst/>
            <a:cxnLst/>
            <a:rect l="l" t="t" r="r" b="b"/>
            <a:pathLst>
              <a:path w="2317762" h="2664094">
                <a:moveTo>
                  <a:pt x="0" y="0"/>
                </a:moveTo>
                <a:lnTo>
                  <a:pt x="2317762" y="0"/>
                </a:lnTo>
                <a:lnTo>
                  <a:pt x="2317762" y="2664094"/>
                </a:lnTo>
                <a:lnTo>
                  <a:pt x="0" y="2664094"/>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a:extLst>
              <a:ext uri="{C183D7F6-B498-43B3-948B-1728B52AA6E4}">
                <adec:decorative xmlns:adec="http://schemas.microsoft.com/office/drawing/2017/decorative" val="1"/>
              </a:ext>
            </a:extLst>
          </p:cNvPr>
          <p:cNvSpPr/>
          <p:nvPr/>
        </p:nvSpPr>
        <p:spPr>
          <a:xfrm>
            <a:off x="11519574" y="6909665"/>
            <a:ext cx="5337807" cy="2348635"/>
          </a:xfrm>
          <a:custGeom>
            <a:avLst/>
            <a:gdLst/>
            <a:ahLst/>
            <a:cxnLst/>
            <a:rect l="l" t="t" r="r" b="b"/>
            <a:pathLst>
              <a:path w="5337807" h="2348635">
                <a:moveTo>
                  <a:pt x="0" y="0"/>
                </a:moveTo>
                <a:lnTo>
                  <a:pt x="5337807" y="0"/>
                </a:lnTo>
                <a:lnTo>
                  <a:pt x="5337807" y="2348635"/>
                </a:lnTo>
                <a:lnTo>
                  <a:pt x="0" y="2348635"/>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 name="Freeform 12">
            <a:extLst>
              <a:ext uri="{C183D7F6-B498-43B3-948B-1728B52AA6E4}">
                <adec:decorative xmlns:adec="http://schemas.microsoft.com/office/drawing/2017/decorative" val="1"/>
              </a:ext>
            </a:extLst>
          </p:cNvPr>
          <p:cNvSpPr/>
          <p:nvPr/>
        </p:nvSpPr>
        <p:spPr>
          <a:xfrm>
            <a:off x="8854199" y="7283039"/>
            <a:ext cx="1364969" cy="1505687"/>
          </a:xfrm>
          <a:custGeom>
            <a:avLst/>
            <a:gdLst/>
            <a:ahLst/>
            <a:cxnLst/>
            <a:rect l="l" t="t" r="r" b="b"/>
            <a:pathLst>
              <a:path w="1364969" h="1505687">
                <a:moveTo>
                  <a:pt x="0" y="0"/>
                </a:moveTo>
                <a:lnTo>
                  <a:pt x="1364968" y="0"/>
                </a:lnTo>
                <a:lnTo>
                  <a:pt x="1364968" y="1505687"/>
                </a:lnTo>
                <a:lnTo>
                  <a:pt x="0" y="1505687"/>
                </a:lnTo>
                <a:lnTo>
                  <a:pt x="0" y="0"/>
                </a:lnTo>
                <a:close/>
              </a:path>
            </a:pathLst>
          </a:custGeom>
          <a:blipFill>
            <a:blip r:embed="rId10"/>
            <a:stretch>
              <a:fillRect/>
            </a:stretch>
          </a:blipFill>
        </p:spPr>
        <p:txBody>
          <a:bodyPr/>
          <a:lstStyle/>
          <a:p>
            <a:endParaRPr lang="en-GB"/>
          </a:p>
        </p:txBody>
      </p:sp>
      <p:sp>
        <p:nvSpPr>
          <p:cNvPr id="11" name="Freeform 11">
            <a:extLst>
              <a:ext uri="{C183D7F6-B498-43B3-948B-1728B52AA6E4}">
                <adec:decorative xmlns:adec="http://schemas.microsoft.com/office/drawing/2017/decorative" val="1"/>
              </a:ext>
            </a:extLst>
          </p:cNvPr>
          <p:cNvSpPr/>
          <p:nvPr/>
        </p:nvSpPr>
        <p:spPr>
          <a:xfrm rot="1203258">
            <a:off x="6499474" y="6550253"/>
            <a:ext cx="2200949" cy="2442107"/>
          </a:xfrm>
          <a:custGeom>
            <a:avLst/>
            <a:gdLst/>
            <a:ahLst/>
            <a:cxnLst/>
            <a:rect l="l" t="t" r="r" b="b"/>
            <a:pathLst>
              <a:path w="2200949" h="2442107">
                <a:moveTo>
                  <a:pt x="0" y="0"/>
                </a:moveTo>
                <a:lnTo>
                  <a:pt x="2200949" y="0"/>
                </a:lnTo>
                <a:lnTo>
                  <a:pt x="2200949" y="2442108"/>
                </a:lnTo>
                <a:lnTo>
                  <a:pt x="0" y="2442108"/>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4" name="Freeform 14">
            <a:extLst>
              <a:ext uri="{C183D7F6-B498-43B3-948B-1728B52AA6E4}">
                <adec:decorative xmlns:adec="http://schemas.microsoft.com/office/drawing/2017/decorative" val="1"/>
              </a:ext>
            </a:extLst>
          </p:cNvPr>
          <p:cNvSpPr/>
          <p:nvPr/>
        </p:nvSpPr>
        <p:spPr>
          <a:xfrm>
            <a:off x="8964996" y="8872642"/>
            <a:ext cx="1254171" cy="771315"/>
          </a:xfrm>
          <a:custGeom>
            <a:avLst/>
            <a:gdLst/>
            <a:ahLst/>
            <a:cxnLst/>
            <a:rect l="l" t="t" r="r" b="b"/>
            <a:pathLst>
              <a:path w="1254171" h="771315">
                <a:moveTo>
                  <a:pt x="0" y="0"/>
                </a:moveTo>
                <a:lnTo>
                  <a:pt x="1254171" y="0"/>
                </a:lnTo>
                <a:lnTo>
                  <a:pt x="1254171" y="771316"/>
                </a:lnTo>
                <a:lnTo>
                  <a:pt x="0" y="771316"/>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Freeform 13">
            <a:extLst>
              <a:ext uri="{C183D7F6-B498-43B3-948B-1728B52AA6E4}">
                <adec:decorative xmlns:adec="http://schemas.microsoft.com/office/drawing/2017/decorative" val="1"/>
              </a:ext>
            </a:extLst>
          </p:cNvPr>
          <p:cNvSpPr/>
          <p:nvPr/>
        </p:nvSpPr>
        <p:spPr>
          <a:xfrm>
            <a:off x="6808557" y="8351543"/>
            <a:ext cx="2728126" cy="869590"/>
          </a:xfrm>
          <a:custGeom>
            <a:avLst/>
            <a:gdLst/>
            <a:ahLst/>
            <a:cxnLst/>
            <a:rect l="l" t="t" r="r" b="b"/>
            <a:pathLst>
              <a:path w="2728126" h="869590">
                <a:moveTo>
                  <a:pt x="0" y="0"/>
                </a:moveTo>
                <a:lnTo>
                  <a:pt x="2728126" y="0"/>
                </a:lnTo>
                <a:lnTo>
                  <a:pt x="2728126" y="869590"/>
                </a:lnTo>
                <a:lnTo>
                  <a:pt x="0" y="869590"/>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0" name="Freeform 10">
            <a:extLst>
              <a:ext uri="{C183D7F6-B498-43B3-948B-1728B52AA6E4}">
                <adec:decorative xmlns:adec="http://schemas.microsoft.com/office/drawing/2017/decorative" val="1"/>
              </a:ext>
            </a:extLst>
          </p:cNvPr>
          <p:cNvSpPr/>
          <p:nvPr/>
        </p:nvSpPr>
        <p:spPr>
          <a:xfrm>
            <a:off x="2912109" y="7087588"/>
            <a:ext cx="2358078" cy="2137009"/>
          </a:xfrm>
          <a:custGeom>
            <a:avLst/>
            <a:gdLst/>
            <a:ahLst/>
            <a:cxnLst/>
            <a:rect l="l" t="t" r="r" b="b"/>
            <a:pathLst>
              <a:path w="2358078" h="2137009">
                <a:moveTo>
                  <a:pt x="0" y="0"/>
                </a:moveTo>
                <a:lnTo>
                  <a:pt x="2358079" y="0"/>
                </a:lnTo>
                <a:lnTo>
                  <a:pt x="2358079" y="2137008"/>
                </a:lnTo>
                <a:lnTo>
                  <a:pt x="0" y="2137008"/>
                </a:lnTo>
                <a:lnTo>
                  <a:pt x="0" y="0"/>
                </a:lnTo>
                <a:close/>
              </a:path>
            </a:pathLst>
          </a:custGeom>
          <a:blipFill>
            <a:blip r:embed="rId14"/>
            <a:stretch>
              <a:fillRect/>
            </a:stretch>
          </a:blipFill>
        </p:spPr>
        <p:txBody>
          <a:bodyPr/>
          <a:lstStyle/>
          <a:p>
            <a:endParaRPr lang="en-GB"/>
          </a:p>
        </p:txBody>
      </p:sp>
      <p:sp>
        <p:nvSpPr>
          <p:cNvPr id="4" name="Freeform 4">
            <a:extLst>
              <a:ext uri="{C183D7F6-B498-43B3-948B-1728B52AA6E4}">
                <adec:decorative xmlns:adec="http://schemas.microsoft.com/office/drawing/2017/decorative" val="1"/>
              </a:ext>
            </a:extLst>
          </p:cNvPr>
          <p:cNvSpPr/>
          <p:nvPr/>
        </p:nvSpPr>
        <p:spPr>
          <a:xfrm>
            <a:off x="1824564" y="6246924"/>
            <a:ext cx="1855760" cy="3011375"/>
          </a:xfrm>
          <a:custGeom>
            <a:avLst/>
            <a:gdLst/>
            <a:ahLst/>
            <a:cxnLst/>
            <a:rect l="l" t="t" r="r" b="b"/>
            <a:pathLst>
              <a:path w="1855760" h="3011375">
                <a:moveTo>
                  <a:pt x="0" y="0"/>
                </a:moveTo>
                <a:lnTo>
                  <a:pt x="1855759" y="0"/>
                </a:lnTo>
                <a:lnTo>
                  <a:pt x="1855759" y="3011375"/>
                </a:lnTo>
                <a:lnTo>
                  <a:pt x="0" y="3011375"/>
                </a:lnTo>
                <a:lnTo>
                  <a:pt x="0" y="0"/>
                </a:lnTo>
                <a:close/>
              </a:path>
            </a:pathLst>
          </a:custGeom>
          <a:blipFill>
            <a:blip>
              <a:extLst>
                <a:ext uri="{96DAC541-7B7A-43D3-8B79-37D633B846F1}">
                  <asvg:svgBlip xmlns:asvg="http://schemas.microsoft.com/office/drawing/2016/SVG/main" r:embed="rId15"/>
                </a:ext>
              </a:extLst>
            </a:blip>
            <a:stretch>
              <a:fillRect/>
            </a:stretch>
          </a:blipFill>
        </p:spPr>
        <p:txBody>
          <a:bodyPr/>
          <a:lstStyle/>
          <a:p>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4A0C8"/>
        </a:solidFill>
        <a:effectLst/>
      </p:bgPr>
    </p:bg>
    <p:spTree>
      <p:nvGrpSpPr>
        <p:cNvPr id="1" name=""/>
        <p:cNvGrpSpPr/>
        <p:nvPr/>
      </p:nvGrpSpPr>
      <p:grpSpPr>
        <a:xfrm>
          <a:off x="0" y="0"/>
          <a:ext cx="0" cy="0"/>
          <a:chOff x="0" y="0"/>
          <a:chExt cx="0" cy="0"/>
        </a:xfrm>
      </p:grpSpPr>
      <p:sp>
        <p:nvSpPr>
          <p:cNvPr id="2" name="Freeform 2" descr="Image titled Factors which give rise to additional support. with a circular diagram to the left, with the text, Factors which give rise to additional support needs with a list  reading Learning environment, Family circumstances, Disability or health need and Social and emotional factors. To the right of the diagram there is text which reads: There is a wide range of factors which may lead to some children and young people having a need for additional support. These fall broadly into four themes. Learning environment, Family circumstances, Disability or health need and Social and emotional factors. "/>
          <p:cNvSpPr/>
          <p:nvPr/>
        </p:nvSpPr>
        <p:spPr>
          <a:xfrm>
            <a:off x="0" y="0"/>
            <a:ext cx="18288000" cy="104013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sp>
        <p:nvSpPr>
          <p:cNvPr id="3" name="Title 2">
            <a:extLst>
              <a:ext uri="{FF2B5EF4-FFF2-40B4-BE49-F238E27FC236}">
                <a16:creationId xmlns:a16="http://schemas.microsoft.com/office/drawing/2014/main" id="{1A4F8859-25AC-8385-7211-55E14D6F7D95}"/>
              </a:ext>
            </a:extLst>
          </p:cNvPr>
          <p:cNvSpPr>
            <a:spLocks noGrp="1"/>
          </p:cNvSpPr>
          <p:nvPr>
            <p:ph type="title" idx="4294967295"/>
          </p:nvPr>
        </p:nvSpPr>
        <p:spPr>
          <a:xfrm>
            <a:off x="457200" y="-1143000"/>
            <a:ext cx="8229600" cy="1143000"/>
          </a:xfrm>
        </p:spPr>
        <p:txBody>
          <a:bodyPr vert="horz" lIns="91440" tIns="45720" rIns="91440" bIns="45720" rtlCol="0" anchor="b">
            <a:normAutofit fontScale="90000"/>
          </a:bodyPr>
          <a:lstStyle/>
          <a:p>
            <a:r>
              <a:rPr lang="en-GB" dirty="0"/>
              <a:t>Factors which give rise to additional support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83CF8F"/>
        </a:solidFill>
        <a:effectLst/>
      </p:bgPr>
    </p:bg>
    <p:spTree>
      <p:nvGrpSpPr>
        <p:cNvPr id="1" name=""/>
        <p:cNvGrpSpPr/>
        <p:nvPr/>
      </p:nvGrpSpPr>
      <p:grpSpPr>
        <a:xfrm>
          <a:off x="0" y="0"/>
          <a:ext cx="0" cy="0"/>
          <a:chOff x="0" y="0"/>
          <a:chExt cx="0" cy="0"/>
        </a:xfrm>
      </p:grpSpPr>
      <p:sp>
        <p:nvSpPr>
          <p:cNvPr id="2" name="TextBox 2"/>
          <p:cNvSpPr txBox="1">
            <a:spLocks noGrp="1"/>
          </p:cNvSpPr>
          <p:nvPr>
            <p:ph type="title" idx="4294967295"/>
          </p:nvPr>
        </p:nvSpPr>
        <p:spPr>
          <a:xfrm>
            <a:off x="1028700" y="733425"/>
            <a:ext cx="12871004" cy="17399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999"/>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80379B"/>
                </a:solidFill>
                <a:effectLst/>
                <a:uLnTx/>
                <a:uFillTx/>
                <a:latin typeface="Arial MT Pro Bold"/>
                <a:ea typeface="Arial MT Pro Bold"/>
                <a:cs typeface="Arial MT Pro Bold"/>
                <a:sym typeface="Arial MT Pro Bold"/>
              </a:rPr>
              <a:t> </a:t>
            </a:r>
            <a:r>
              <a:rPr kumimoji="0" lang="en-US" sz="6000" b="1" i="0" u="none" strike="noStrike" kern="1200" cap="none" spc="0" normalizeH="0" baseline="0" noProof="0" dirty="0">
                <a:ln>
                  <a:noFill/>
                </a:ln>
                <a:solidFill>
                  <a:srgbClr val="FFFFFF"/>
                </a:solidFill>
                <a:effectLst/>
                <a:uLnTx/>
                <a:uFillTx/>
                <a:latin typeface="Arial MT Pro Bold"/>
                <a:ea typeface="Arial MT Pro Bold"/>
                <a:cs typeface="Arial MT Pro Bold"/>
                <a:sym typeface="Arial MT Pro Bold"/>
              </a:rPr>
              <a:t>The AML PLAs</a:t>
            </a:r>
          </a:p>
          <a:p>
            <a:pPr marL="0" marR="0" lvl="0" indent="0" algn="l" defTabSz="914400" rtl="0" eaLnBrk="1" fontAlgn="auto" latinLnBrk="0" hangingPunct="1">
              <a:lnSpc>
                <a:spcPts val="7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Arial MT Pro Bold"/>
                <a:ea typeface="Arial MT Pro Bold"/>
                <a:cs typeface="Arial MT Pro Bold"/>
                <a:sym typeface="Arial MT Pro Bold"/>
              </a:rPr>
              <a:t> Inclusion, wellbeing and equalities PLAs - select 2</a:t>
            </a:r>
          </a:p>
        </p:txBody>
      </p:sp>
      <p:grpSp>
        <p:nvGrpSpPr>
          <p:cNvPr id="3" name="Group 3" descr="The Education Scotland logo"/>
          <p:cNvGrpSpPr/>
          <p:nvPr/>
        </p:nvGrpSpPr>
        <p:grpSpPr>
          <a:xfrm>
            <a:off x="14652410" y="723249"/>
            <a:ext cx="2606890" cy="1040640"/>
            <a:chOff x="0" y="0"/>
            <a:chExt cx="3475853" cy="1387520"/>
          </a:xfrm>
        </p:grpSpPr>
        <p:sp>
          <p:nvSpPr>
            <p:cNvPr id="4" name="Freeform 4"/>
            <p:cNvSpPr/>
            <p:nvPr/>
          </p:nvSpPr>
          <p:spPr>
            <a:xfrm>
              <a:off x="0" y="0"/>
              <a:ext cx="3475863" cy="1387475"/>
            </a:xfrm>
            <a:custGeom>
              <a:avLst/>
              <a:gdLst/>
              <a:ahLst/>
              <a:cxnLst/>
              <a:rect l="l" t="t" r="r" b="b"/>
              <a:pathLst>
                <a:path w="3475863" h="1387475">
                  <a:moveTo>
                    <a:pt x="0" y="0"/>
                  </a:moveTo>
                  <a:lnTo>
                    <a:pt x="3475863" y="0"/>
                  </a:lnTo>
                  <a:lnTo>
                    <a:pt x="3475863" y="1387475"/>
                  </a:lnTo>
                  <a:lnTo>
                    <a:pt x="0" y="1387475"/>
                  </a:lnTo>
                  <a:lnTo>
                    <a:pt x="0" y="0"/>
                  </a:lnTo>
                  <a:close/>
                </a:path>
              </a:pathLst>
            </a:custGeom>
            <a:blipFill>
              <a:blip r:embed="rId3"/>
              <a:stretch>
                <a:fillRect t="-101" b="-104"/>
              </a:stretch>
            </a:blipFill>
          </p:spPr>
          <p:txBody>
            <a:bodyPr/>
            <a:lstStyle/>
            <a:p>
              <a:endParaRPr lang="en-GB"/>
            </a:p>
          </p:txBody>
        </p:sp>
      </p:grpSp>
      <p:sp>
        <p:nvSpPr>
          <p:cNvPr id="5" name="TextBox 5"/>
          <p:cNvSpPr txBox="1"/>
          <p:nvPr/>
        </p:nvSpPr>
        <p:spPr>
          <a:xfrm>
            <a:off x="909205" y="2830665"/>
            <a:ext cx="7981019" cy="7145546"/>
          </a:xfrm>
          <a:prstGeom prst="rect">
            <a:avLst/>
          </a:prstGeom>
        </p:spPr>
        <p:txBody>
          <a:bodyPr lIns="0" tIns="0" rIns="0" bIns="0" rtlCol="0" anchor="t">
            <a:spAutoFit/>
          </a:bodyPr>
          <a:lstStyle/>
          <a:p>
            <a:pPr algn="l">
              <a:spcBef>
                <a:spcPct val="0"/>
              </a:spcBef>
            </a:pPr>
            <a:r>
              <a:rPr lang="en-US" sz="3200" dirty="0">
                <a:solidFill>
                  <a:srgbClr val="000000"/>
                </a:solidFill>
                <a:latin typeface="Arial MT Pro"/>
                <a:ea typeface="Arial MT Pro"/>
                <a:cs typeface="Arial MT Pro"/>
                <a:sym typeface="Arial MT Pro"/>
              </a:rPr>
              <a:t>Dyslexia </a:t>
            </a:r>
          </a:p>
          <a:p>
            <a:pPr algn="l">
              <a:spcBef>
                <a:spcPct val="0"/>
              </a:spcBef>
            </a:pPr>
            <a:r>
              <a:rPr lang="en-US" sz="3200" dirty="0">
                <a:solidFill>
                  <a:srgbClr val="000000"/>
                </a:solidFill>
                <a:latin typeface="Arial MT Pro"/>
                <a:ea typeface="Arial MT Pro"/>
                <a:cs typeface="Arial MT Pro"/>
                <a:sym typeface="Arial MT Pro"/>
              </a:rPr>
              <a:t>Fetal Alcohol Spectrum Disorder </a:t>
            </a:r>
          </a:p>
          <a:p>
            <a:pPr algn="l">
              <a:spcBef>
                <a:spcPct val="0"/>
              </a:spcBef>
            </a:pPr>
            <a:r>
              <a:rPr lang="en-US" sz="3200" dirty="0">
                <a:solidFill>
                  <a:srgbClr val="000000"/>
                </a:solidFill>
                <a:latin typeface="Arial MT Pro"/>
                <a:ea typeface="Arial MT Pro"/>
                <a:cs typeface="Arial MT Pro"/>
                <a:sym typeface="Arial MT Pro"/>
              </a:rPr>
              <a:t>Intellectual disability </a:t>
            </a:r>
          </a:p>
          <a:p>
            <a:pPr algn="l">
              <a:spcBef>
                <a:spcPct val="0"/>
              </a:spcBef>
            </a:pPr>
            <a:r>
              <a:rPr lang="en-US" sz="3200" dirty="0">
                <a:solidFill>
                  <a:srgbClr val="000000"/>
                </a:solidFill>
                <a:latin typeface="Arial MT Pro"/>
                <a:ea typeface="Arial MT Pro"/>
                <a:cs typeface="Arial MT Pro"/>
                <a:sym typeface="Arial MT Pro"/>
              </a:rPr>
              <a:t>Anti-racism</a:t>
            </a:r>
          </a:p>
          <a:p>
            <a:pPr algn="l">
              <a:spcBef>
                <a:spcPct val="0"/>
              </a:spcBef>
            </a:pPr>
            <a:r>
              <a:rPr lang="en-US" sz="3200" dirty="0">
                <a:solidFill>
                  <a:srgbClr val="000000"/>
                </a:solidFill>
                <a:latin typeface="Arial MT Pro"/>
                <a:ea typeface="Arial MT Pro"/>
                <a:cs typeface="Arial MT Pro"/>
                <a:sym typeface="Arial MT Pro"/>
              </a:rPr>
              <a:t>Nurture, ACEs and trauma-informed approaches</a:t>
            </a:r>
          </a:p>
          <a:p>
            <a:pPr algn="l">
              <a:spcBef>
                <a:spcPct val="0"/>
              </a:spcBef>
            </a:pPr>
            <a:r>
              <a:rPr lang="en-US" sz="3200" dirty="0">
                <a:solidFill>
                  <a:srgbClr val="000000"/>
                </a:solidFill>
                <a:latin typeface="Arial MT Pro"/>
                <a:ea typeface="Arial MT Pro"/>
                <a:cs typeface="Arial MT Pro"/>
                <a:sym typeface="Arial MT Pro"/>
              </a:rPr>
              <a:t>Cost of the school day</a:t>
            </a:r>
          </a:p>
          <a:p>
            <a:pPr algn="l">
              <a:spcBef>
                <a:spcPct val="0"/>
              </a:spcBef>
            </a:pPr>
            <a:r>
              <a:rPr lang="en-US" sz="3200" dirty="0">
                <a:solidFill>
                  <a:srgbClr val="000000"/>
                </a:solidFill>
                <a:latin typeface="Arial MT Pro"/>
                <a:ea typeface="Arial MT Pro"/>
                <a:cs typeface="Arial MT Pro"/>
                <a:sym typeface="Arial MT Pro"/>
              </a:rPr>
              <a:t>Inclusive approach to improvement planning</a:t>
            </a:r>
          </a:p>
          <a:p>
            <a:pPr algn="l">
              <a:spcBef>
                <a:spcPct val="0"/>
              </a:spcBef>
            </a:pPr>
            <a:r>
              <a:rPr lang="en-US" sz="3200" dirty="0">
                <a:solidFill>
                  <a:srgbClr val="000000"/>
                </a:solidFill>
                <a:latin typeface="Arial MT Pro"/>
                <a:ea typeface="Arial MT Pro"/>
                <a:cs typeface="Arial MT Pro"/>
                <a:sym typeface="Arial MT Pro"/>
              </a:rPr>
              <a:t>Establishing a differentiated classroom</a:t>
            </a:r>
          </a:p>
          <a:p>
            <a:pPr algn="l">
              <a:spcBef>
                <a:spcPct val="0"/>
              </a:spcBef>
            </a:pPr>
            <a:r>
              <a:rPr lang="en-US" sz="3200" dirty="0">
                <a:solidFill>
                  <a:srgbClr val="000000"/>
                </a:solidFill>
                <a:latin typeface="Arial MT Pro"/>
                <a:ea typeface="Arial MT Pro"/>
                <a:cs typeface="Arial MT Pro"/>
                <a:sym typeface="Arial MT Pro"/>
              </a:rPr>
              <a:t>Keeping the Promise awards</a:t>
            </a:r>
          </a:p>
          <a:p>
            <a:pPr algn="l">
              <a:spcBef>
                <a:spcPct val="0"/>
              </a:spcBef>
            </a:pPr>
            <a:r>
              <a:rPr lang="en-US" sz="3200" dirty="0">
                <a:solidFill>
                  <a:srgbClr val="000000"/>
                </a:solidFill>
                <a:latin typeface="Arial MT Pro"/>
                <a:ea typeface="Arial MT Pro"/>
                <a:cs typeface="Arial MT Pro"/>
                <a:sym typeface="Arial MT Pro"/>
              </a:rPr>
              <a:t>LGBT inclusive education</a:t>
            </a:r>
          </a:p>
          <a:p>
            <a:pPr algn="l">
              <a:spcBef>
                <a:spcPct val="0"/>
              </a:spcBef>
            </a:pPr>
            <a:r>
              <a:rPr lang="en-US" sz="3200" dirty="0">
                <a:solidFill>
                  <a:srgbClr val="000000"/>
                </a:solidFill>
                <a:latin typeface="Arial MT Pro"/>
                <a:ea typeface="Arial MT Pro"/>
                <a:cs typeface="Arial MT Pro"/>
                <a:sym typeface="Arial MT Pro"/>
              </a:rPr>
              <a:t>Attendance </a:t>
            </a:r>
          </a:p>
          <a:p>
            <a:pPr algn="l">
              <a:spcBef>
                <a:spcPct val="0"/>
              </a:spcBef>
            </a:pPr>
            <a:r>
              <a:rPr lang="en-US" sz="3200" dirty="0">
                <a:solidFill>
                  <a:srgbClr val="000000"/>
                </a:solidFill>
                <a:latin typeface="Arial MT Pro"/>
                <a:ea typeface="Arial MT Pro"/>
                <a:cs typeface="Arial MT Pro"/>
                <a:sym typeface="Arial MT Pro"/>
              </a:rPr>
              <a:t>Youth awards</a:t>
            </a:r>
          </a:p>
          <a:p>
            <a:pPr algn="l">
              <a:lnSpc>
                <a:spcPts val="2916"/>
              </a:lnSpc>
              <a:spcBef>
                <a:spcPct val="0"/>
              </a:spcBef>
            </a:pPr>
            <a:endParaRPr lang="en-US" sz="2499" dirty="0">
              <a:solidFill>
                <a:srgbClr val="000000"/>
              </a:solidFill>
              <a:latin typeface="Arial MT Pro"/>
              <a:ea typeface="Arial MT Pro"/>
              <a:cs typeface="Arial MT Pro"/>
              <a:sym typeface="Arial MT Pro"/>
            </a:endParaRPr>
          </a:p>
          <a:p>
            <a:pPr algn="l">
              <a:lnSpc>
                <a:spcPts val="2916"/>
              </a:lnSpc>
              <a:spcBef>
                <a:spcPct val="0"/>
              </a:spcBef>
            </a:pPr>
            <a:endParaRPr lang="en-US" sz="2499" dirty="0">
              <a:solidFill>
                <a:srgbClr val="000000"/>
              </a:solidFill>
              <a:latin typeface="Arial MT Pro"/>
              <a:ea typeface="Arial MT Pro"/>
              <a:cs typeface="Arial MT Pro"/>
              <a:sym typeface="Arial MT Pro"/>
            </a:endParaRPr>
          </a:p>
        </p:txBody>
      </p:sp>
      <p:sp>
        <p:nvSpPr>
          <p:cNvPr id="6" name="TextBox 6"/>
          <p:cNvSpPr txBox="1"/>
          <p:nvPr/>
        </p:nvSpPr>
        <p:spPr>
          <a:xfrm>
            <a:off x="9144000" y="2830665"/>
            <a:ext cx="8872956" cy="6401753"/>
          </a:xfrm>
          <a:prstGeom prst="rect">
            <a:avLst/>
          </a:prstGeom>
        </p:spPr>
        <p:txBody>
          <a:bodyPr lIns="0" tIns="0" rIns="0" bIns="0" rtlCol="0" anchor="t">
            <a:spAutoFit/>
          </a:bodyPr>
          <a:lstStyle/>
          <a:p>
            <a:pPr algn="l">
              <a:spcBef>
                <a:spcPct val="0"/>
              </a:spcBef>
            </a:pPr>
            <a:r>
              <a:rPr lang="en-US" sz="3200" dirty="0">
                <a:solidFill>
                  <a:srgbClr val="000000"/>
                </a:solidFill>
                <a:latin typeface="Arial MT Pro"/>
                <a:ea typeface="Arial MT Pro"/>
                <a:cs typeface="Arial MT Pro"/>
                <a:sym typeface="Arial MT Pro"/>
              </a:rPr>
              <a:t>Young carers</a:t>
            </a:r>
          </a:p>
          <a:p>
            <a:pPr algn="l">
              <a:spcBef>
                <a:spcPct val="0"/>
              </a:spcBef>
            </a:pPr>
            <a:r>
              <a:rPr lang="en-US" sz="3200" dirty="0">
                <a:solidFill>
                  <a:srgbClr val="000000"/>
                </a:solidFill>
                <a:latin typeface="Arial MT Pro"/>
                <a:ea typeface="Arial MT Pro"/>
                <a:cs typeface="Arial MT Pro"/>
                <a:sym typeface="Arial MT Pro"/>
              </a:rPr>
              <a:t>Care-experienced learners who are adopted</a:t>
            </a:r>
          </a:p>
          <a:p>
            <a:pPr algn="l">
              <a:spcBef>
                <a:spcPct val="0"/>
              </a:spcBef>
            </a:pPr>
            <a:r>
              <a:rPr lang="en-US" sz="3200" dirty="0">
                <a:solidFill>
                  <a:srgbClr val="000000"/>
                </a:solidFill>
                <a:latin typeface="Arial MT Pro"/>
                <a:ea typeface="Arial MT Pro"/>
                <a:cs typeface="Arial MT Pro"/>
                <a:sym typeface="Arial MT Pro"/>
              </a:rPr>
              <a:t>Online life</a:t>
            </a:r>
          </a:p>
          <a:p>
            <a:pPr algn="l">
              <a:spcBef>
                <a:spcPct val="0"/>
              </a:spcBef>
            </a:pPr>
            <a:r>
              <a:rPr lang="en-US" sz="3200" dirty="0" err="1">
                <a:solidFill>
                  <a:srgbClr val="000000"/>
                </a:solidFill>
                <a:latin typeface="Arial MT Pro"/>
                <a:ea typeface="Arial MT Pro"/>
                <a:cs typeface="Arial MT Pro"/>
                <a:sym typeface="Arial MT Pro"/>
              </a:rPr>
              <a:t>UNCRC</a:t>
            </a:r>
            <a:endParaRPr lang="en-US" sz="3200" dirty="0">
              <a:solidFill>
                <a:srgbClr val="000000"/>
              </a:solidFill>
              <a:latin typeface="Arial MT Pro"/>
              <a:ea typeface="Arial MT Pro"/>
              <a:cs typeface="Arial MT Pro"/>
              <a:sym typeface="Arial MT Pro"/>
            </a:endParaRPr>
          </a:p>
          <a:p>
            <a:pPr algn="l">
              <a:spcBef>
                <a:spcPct val="0"/>
              </a:spcBef>
            </a:pPr>
            <a:r>
              <a:rPr lang="en-US" sz="3200" dirty="0">
                <a:solidFill>
                  <a:srgbClr val="000000"/>
                </a:solidFill>
                <a:latin typeface="Arial MT Pro"/>
                <a:ea typeface="Arial MT Pro"/>
                <a:cs typeface="Arial MT Pro"/>
                <a:sym typeface="Arial MT Pro"/>
              </a:rPr>
              <a:t>Autism </a:t>
            </a:r>
          </a:p>
          <a:p>
            <a:pPr algn="l">
              <a:spcBef>
                <a:spcPct val="0"/>
              </a:spcBef>
            </a:pPr>
            <a:r>
              <a:rPr lang="en-US" sz="3200" dirty="0">
                <a:solidFill>
                  <a:srgbClr val="000000"/>
                </a:solidFill>
                <a:latin typeface="Arial MT Pro"/>
                <a:ea typeface="Arial MT Pro"/>
                <a:cs typeface="Arial MT Pro"/>
                <a:sym typeface="Arial MT Pro"/>
              </a:rPr>
              <a:t>ADHD</a:t>
            </a:r>
          </a:p>
          <a:p>
            <a:pPr>
              <a:spcBef>
                <a:spcPct val="0"/>
              </a:spcBef>
            </a:pPr>
            <a:r>
              <a:rPr lang="en-US" sz="3200" dirty="0" err="1">
                <a:solidFill>
                  <a:srgbClr val="000000"/>
                </a:solidFill>
                <a:latin typeface="Arial MT Pro"/>
                <a:ea typeface="Arial MT Pro"/>
                <a:cs typeface="Arial MT Pro"/>
                <a:sym typeface="Arial MT Pro"/>
              </a:rPr>
              <a:t>Optimising</a:t>
            </a:r>
            <a:r>
              <a:rPr lang="en-US" sz="3200" dirty="0">
                <a:solidFill>
                  <a:srgbClr val="000000"/>
                </a:solidFill>
                <a:latin typeface="Arial MT Pro"/>
                <a:ea typeface="Arial MT Pro"/>
                <a:cs typeface="Arial MT Pro"/>
                <a:sym typeface="Arial MT Pro"/>
              </a:rPr>
              <a:t> RC cluster and parish links</a:t>
            </a:r>
          </a:p>
          <a:p>
            <a:r>
              <a:rPr lang="en-US" sz="3200" dirty="0">
                <a:solidFill>
                  <a:srgbClr val="000000"/>
                </a:solidFill>
                <a:latin typeface="Arial MT Pro"/>
                <a:ea typeface="Arial MT Pro"/>
                <a:cs typeface="Arial MT Pro"/>
                <a:sym typeface="Arial MT Pro"/>
              </a:rPr>
              <a:t>Bilingualism and EAL</a:t>
            </a:r>
          </a:p>
          <a:p>
            <a:pPr>
              <a:spcBef>
                <a:spcPct val="0"/>
              </a:spcBef>
            </a:pPr>
            <a:r>
              <a:rPr lang="en-US" sz="3200" dirty="0">
                <a:solidFill>
                  <a:srgbClr val="000000"/>
                </a:solidFill>
                <a:latin typeface="Arial MT Pro"/>
                <a:ea typeface="Arial MT Pro"/>
                <a:cs typeface="Arial MT Pro"/>
                <a:sym typeface="Arial MT Pro"/>
              </a:rPr>
              <a:t>Grief and loss</a:t>
            </a:r>
          </a:p>
          <a:p>
            <a:pPr>
              <a:spcBef>
                <a:spcPct val="0"/>
              </a:spcBef>
            </a:pPr>
            <a:r>
              <a:rPr lang="en-US" sz="3200" dirty="0">
                <a:solidFill>
                  <a:srgbClr val="000000"/>
                </a:solidFill>
                <a:latin typeface="Arial MT Pro"/>
                <a:ea typeface="Arial MT Pro"/>
                <a:cs typeface="Arial MT Pro"/>
                <a:sym typeface="Arial MT Pro"/>
              </a:rPr>
              <a:t>Supporting ASN in mainstream classrooms</a:t>
            </a:r>
            <a:r>
              <a:rPr lang="en-US" sz="2500" dirty="0">
                <a:solidFill>
                  <a:srgbClr val="000000"/>
                </a:solidFill>
                <a:latin typeface="Arial MT Pro"/>
                <a:ea typeface="Arial MT Pro"/>
                <a:cs typeface="Arial MT Pro"/>
                <a:sym typeface="Arial MT Pro"/>
              </a:rPr>
              <a:t> </a:t>
            </a:r>
          </a:p>
          <a:p>
            <a:pPr>
              <a:spcBef>
                <a:spcPct val="0"/>
              </a:spcBef>
            </a:pPr>
            <a:r>
              <a:rPr lang="en-US" sz="3200" dirty="0">
                <a:solidFill>
                  <a:srgbClr val="000000"/>
                </a:solidFill>
                <a:latin typeface="Arial MT Pro"/>
                <a:ea typeface="Arial MT Pro"/>
                <a:cs typeface="Arial MT Pro"/>
                <a:sym typeface="Arial MT Pro"/>
              </a:rPr>
              <a:t>Racial literacy</a:t>
            </a:r>
          </a:p>
          <a:p>
            <a:pPr>
              <a:spcBef>
                <a:spcPct val="0"/>
              </a:spcBef>
            </a:pPr>
            <a:r>
              <a:rPr lang="en-US" sz="3200" dirty="0">
                <a:solidFill>
                  <a:srgbClr val="000000"/>
                </a:solidFill>
                <a:latin typeface="Arial MT Pro"/>
                <a:ea typeface="Arial MT Pro"/>
                <a:cs typeface="Arial MT Pro"/>
                <a:sym typeface="Arial MT Pro"/>
              </a:rPr>
              <a:t>Positive </a:t>
            </a:r>
            <a:r>
              <a:rPr lang="en-US" sz="3200" dirty="0" err="1">
                <a:solidFill>
                  <a:srgbClr val="000000"/>
                </a:solidFill>
                <a:latin typeface="Arial MT Pro"/>
                <a:ea typeface="Arial MT Pro"/>
                <a:cs typeface="Arial MT Pro"/>
                <a:sym typeface="Arial MT Pro"/>
              </a:rPr>
              <a:t>behaviour</a:t>
            </a:r>
            <a:endParaRPr lang="en-US" sz="3200" dirty="0">
              <a:solidFill>
                <a:srgbClr val="000000"/>
              </a:solidFill>
              <a:latin typeface="Arial MT Pro"/>
              <a:ea typeface="Arial MT Pro"/>
              <a:cs typeface="Arial MT Pro"/>
              <a:sym typeface="Arial MT Pro"/>
            </a:endParaRPr>
          </a:p>
          <a:p>
            <a:pPr>
              <a:spcBef>
                <a:spcPct val="0"/>
              </a:spcBef>
            </a:pPr>
            <a:r>
              <a:rPr lang="en-US" sz="3200" dirty="0">
                <a:solidFill>
                  <a:srgbClr val="000000"/>
                </a:solidFill>
                <a:latin typeface="Arial MT Pro"/>
                <a:ea typeface="Arial MT Pro"/>
                <a:cs typeface="Arial MT Pro"/>
                <a:sym typeface="Arial MT Pro"/>
              </a:rPr>
              <a:t>New Scots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4A0C8"/>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429472" y="657247"/>
            <a:ext cx="11214318" cy="1574677"/>
          </a:xfrm>
          <a:custGeom>
            <a:avLst/>
            <a:gdLst/>
            <a:ahLst/>
            <a:cxnLst/>
            <a:rect l="l" t="t" r="r" b="b"/>
            <a:pathLst>
              <a:path w="11214318" h="1574677">
                <a:moveTo>
                  <a:pt x="0" y="0"/>
                </a:moveTo>
                <a:lnTo>
                  <a:pt x="11214318" y="0"/>
                </a:lnTo>
                <a:lnTo>
                  <a:pt x="11214318" y="1574677"/>
                </a:lnTo>
                <a:lnTo>
                  <a:pt x="0" y="157467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2392454" y="923925"/>
            <a:ext cx="9850564" cy="936546"/>
          </a:xfrm>
          <a:prstGeom prst="rect">
            <a:avLst/>
          </a:prstGeom>
        </p:spPr>
        <p:txBody>
          <a:bodyPr lIns="0" tIns="0" rIns="0" bIns="0" rtlCol="0" anchor="t">
            <a:spAutoFit/>
          </a:bodyPr>
          <a:lstStyle/>
          <a:p>
            <a:pPr algn="l">
              <a:lnSpc>
                <a:spcPts val="7699"/>
              </a:lnSpc>
              <a:spcBef>
                <a:spcPct val="0"/>
              </a:spcBef>
            </a:pPr>
            <a:r>
              <a:rPr lang="en-US" sz="5499" b="1" dirty="0">
                <a:solidFill>
                  <a:srgbClr val="0155B1"/>
                </a:solidFill>
                <a:latin typeface="Kollektif Bold"/>
                <a:ea typeface="Kollektif Bold"/>
                <a:cs typeface="Kollektif Bold"/>
                <a:sym typeface="Kollektif Bold"/>
              </a:rPr>
              <a:t>Breakout activity</a:t>
            </a:r>
          </a:p>
        </p:txBody>
      </p:sp>
      <p:sp>
        <p:nvSpPr>
          <p:cNvPr id="8" name="Freeform 8" descr="Graphic image of a clockface showing fifteen minutes."/>
          <p:cNvSpPr/>
          <p:nvPr/>
        </p:nvSpPr>
        <p:spPr>
          <a:xfrm>
            <a:off x="13735212" y="818994"/>
            <a:ext cx="3176100" cy="3176100"/>
          </a:xfrm>
          <a:custGeom>
            <a:avLst/>
            <a:gdLst/>
            <a:ahLst/>
            <a:cxnLst/>
            <a:rect l="l" t="t" r="r" b="b"/>
            <a:pathLst>
              <a:path w="3176100" h="3176100">
                <a:moveTo>
                  <a:pt x="0" y="0"/>
                </a:moveTo>
                <a:lnTo>
                  <a:pt x="3176100" y="0"/>
                </a:lnTo>
                <a:lnTo>
                  <a:pt x="3176100" y="3176100"/>
                </a:lnTo>
                <a:lnTo>
                  <a:pt x="0" y="31761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a:extLst>
              <a:ext uri="{C183D7F6-B498-43B3-948B-1728B52AA6E4}">
                <adec:decorative xmlns:adec="http://schemas.microsoft.com/office/drawing/2017/decorative" val="1"/>
              </a:ext>
            </a:extLst>
          </p:cNvPr>
          <p:cNvGrpSpPr/>
          <p:nvPr/>
        </p:nvGrpSpPr>
        <p:grpSpPr>
          <a:xfrm>
            <a:off x="0" y="4696363"/>
            <a:ext cx="18295876" cy="5590637"/>
            <a:chOff x="0" y="0"/>
            <a:chExt cx="4818667" cy="1472431"/>
          </a:xfrm>
        </p:grpSpPr>
        <p:sp>
          <p:nvSpPr>
            <p:cNvPr id="5" name="Freeform 5"/>
            <p:cNvSpPr/>
            <p:nvPr/>
          </p:nvSpPr>
          <p:spPr>
            <a:xfrm>
              <a:off x="0" y="0"/>
              <a:ext cx="4818667" cy="1472431"/>
            </a:xfrm>
            <a:custGeom>
              <a:avLst/>
              <a:gdLst/>
              <a:ahLst/>
              <a:cxnLst/>
              <a:rect l="l" t="t" r="r" b="b"/>
              <a:pathLst>
                <a:path w="4818667" h="1472431">
                  <a:moveTo>
                    <a:pt x="0" y="0"/>
                  </a:moveTo>
                  <a:lnTo>
                    <a:pt x="4818667" y="0"/>
                  </a:lnTo>
                  <a:lnTo>
                    <a:pt x="4818667" y="1472431"/>
                  </a:lnTo>
                  <a:lnTo>
                    <a:pt x="0" y="1472431"/>
                  </a:lnTo>
                  <a:close/>
                </a:path>
              </a:pathLst>
            </a:custGeom>
            <a:solidFill>
              <a:srgbClr val="FF97A6"/>
            </a:solidFill>
          </p:spPr>
          <p:txBody>
            <a:bodyPr/>
            <a:lstStyle/>
            <a:p>
              <a:endParaRPr lang="en-GB"/>
            </a:p>
          </p:txBody>
        </p:sp>
        <p:sp>
          <p:nvSpPr>
            <p:cNvPr id="6" name="TextBox 6"/>
            <p:cNvSpPr txBox="1"/>
            <p:nvPr/>
          </p:nvSpPr>
          <p:spPr>
            <a:xfrm>
              <a:off x="0" y="-57150"/>
              <a:ext cx="4818667" cy="1529581"/>
            </a:xfrm>
            <a:prstGeom prst="rect">
              <a:avLst/>
            </a:prstGeom>
          </p:spPr>
          <p:txBody>
            <a:bodyPr lIns="50800" tIns="50800" rIns="50800" bIns="50800" rtlCol="0" anchor="ctr"/>
            <a:lstStyle/>
            <a:p>
              <a:pPr algn="ctr">
                <a:lnSpc>
                  <a:spcPts val="2659"/>
                </a:lnSpc>
              </a:pPr>
              <a:endParaRPr/>
            </a:p>
          </p:txBody>
        </p:sp>
      </p:grpSp>
      <p:sp>
        <p:nvSpPr>
          <p:cNvPr id="7" name="Freeform 7" descr="Graphic image representing six standing figures and one sitting in a wheelchair."/>
          <p:cNvSpPr/>
          <p:nvPr/>
        </p:nvSpPr>
        <p:spPr>
          <a:xfrm>
            <a:off x="6699361" y="2814888"/>
            <a:ext cx="4736814" cy="3834564"/>
          </a:xfrm>
          <a:custGeom>
            <a:avLst/>
            <a:gdLst/>
            <a:ahLst/>
            <a:cxnLst/>
            <a:rect l="l" t="t" r="r" b="b"/>
            <a:pathLst>
              <a:path w="4736814" h="3834564">
                <a:moveTo>
                  <a:pt x="0" y="0"/>
                </a:moveTo>
                <a:lnTo>
                  <a:pt x="4736814" y="0"/>
                </a:lnTo>
                <a:lnTo>
                  <a:pt x="4736814" y="3834564"/>
                </a:lnTo>
                <a:lnTo>
                  <a:pt x="0" y="3834564"/>
                </a:lnTo>
                <a:lnTo>
                  <a:pt x="0" y="0"/>
                </a:lnTo>
                <a:close/>
              </a:path>
            </a:pathLst>
          </a:custGeom>
          <a:blipFill>
            <a:blip r:embed="rId5"/>
            <a:stretch>
              <a:fillRect/>
            </a:stretch>
          </a:blipFill>
        </p:spPr>
        <p:txBody>
          <a:bodyPr/>
          <a:lstStyle/>
          <a:p>
            <a:endParaRPr lang="en-GB"/>
          </a:p>
        </p:txBody>
      </p:sp>
      <p:sp>
        <p:nvSpPr>
          <p:cNvPr id="9" name="Freeform 9">
            <a:extLst>
              <a:ext uri="{C183D7F6-B498-43B3-948B-1728B52AA6E4}">
                <adec:decorative xmlns:adec="http://schemas.microsoft.com/office/drawing/2017/decorative" val="1"/>
              </a:ext>
            </a:extLst>
          </p:cNvPr>
          <p:cNvSpPr/>
          <p:nvPr/>
        </p:nvSpPr>
        <p:spPr>
          <a:xfrm>
            <a:off x="557147" y="7617500"/>
            <a:ext cx="17079847" cy="2398295"/>
          </a:xfrm>
          <a:custGeom>
            <a:avLst/>
            <a:gdLst/>
            <a:ahLst/>
            <a:cxnLst/>
            <a:rect l="l" t="t" r="r" b="b"/>
            <a:pathLst>
              <a:path w="17079847" h="2398295">
                <a:moveTo>
                  <a:pt x="0" y="0"/>
                </a:moveTo>
                <a:lnTo>
                  <a:pt x="17079848" y="0"/>
                </a:lnTo>
                <a:lnTo>
                  <a:pt x="17079848" y="2398295"/>
                </a:lnTo>
                <a:lnTo>
                  <a:pt x="0" y="2398295"/>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TextBox 10">
            <a:extLst>
              <a:ext uri="{C183D7F6-B498-43B3-948B-1728B52AA6E4}">
                <adec:decorative xmlns:adec="http://schemas.microsoft.com/office/drawing/2017/decorative" val="1"/>
              </a:ext>
            </a:extLst>
          </p:cNvPr>
          <p:cNvSpPr txBox="1">
            <a:spLocks noGrp="1"/>
          </p:cNvSpPr>
          <p:nvPr>
            <p:ph type="title" idx="4294967295"/>
          </p:nvPr>
        </p:nvSpPr>
        <p:spPr>
          <a:xfrm>
            <a:off x="1666772" y="7720001"/>
            <a:ext cx="15244540" cy="206946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8259"/>
              </a:lnSpc>
              <a:spcBef>
                <a:spcPct val="0"/>
              </a:spcBef>
              <a:spcAft>
                <a:spcPts val="0"/>
              </a:spcAft>
              <a:buClrTx/>
              <a:buSzTx/>
              <a:buFontTx/>
              <a:buNone/>
              <a:tabLst/>
              <a:defRPr/>
            </a:pPr>
            <a:r>
              <a:rPr kumimoji="0" lang="en-US" sz="5899" b="1" i="1" u="none" strike="noStrike" kern="1200" cap="none" spc="0" normalizeH="0" baseline="0" noProof="0" dirty="0">
                <a:ln>
                  <a:noFill/>
                </a:ln>
                <a:solidFill>
                  <a:srgbClr val="0155B1"/>
                </a:solidFill>
                <a:effectLst/>
                <a:uLnTx/>
                <a:uFillTx/>
                <a:latin typeface="Kollektif Bold Italics"/>
                <a:ea typeface="Kollektif Bold Italics"/>
                <a:cs typeface="Kollektif Bold Italics"/>
                <a:sym typeface="Kollektif Bold Italics"/>
              </a:rPr>
              <a:t>What is the role of a middle leader around inclusion, wellbeing and equalities? </a:t>
            </a:r>
          </a:p>
        </p:txBody>
      </p:sp>
      <p:sp>
        <p:nvSpPr>
          <p:cNvPr id="11" name="Freeform 11">
            <a:extLst>
              <a:ext uri="{C183D7F6-B498-43B3-948B-1728B52AA6E4}">
                <adec:decorative xmlns:adec="http://schemas.microsoft.com/office/drawing/2017/decorative" val="1"/>
              </a:ext>
            </a:extLst>
          </p:cNvPr>
          <p:cNvSpPr/>
          <p:nvPr/>
        </p:nvSpPr>
        <p:spPr>
          <a:xfrm>
            <a:off x="2284125" y="4922736"/>
            <a:ext cx="2513145" cy="2513145"/>
          </a:xfrm>
          <a:custGeom>
            <a:avLst/>
            <a:gdLst/>
            <a:ahLst/>
            <a:cxnLst/>
            <a:rect l="l" t="t" r="r" b="b"/>
            <a:pathLst>
              <a:path w="2513145" h="2513145">
                <a:moveTo>
                  <a:pt x="0" y="0"/>
                </a:moveTo>
                <a:lnTo>
                  <a:pt x="2513145" y="0"/>
                </a:lnTo>
                <a:lnTo>
                  <a:pt x="2513145" y="2513145"/>
                </a:lnTo>
                <a:lnTo>
                  <a:pt x="0" y="2513145"/>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Freeform 12">
            <a:extLst>
              <a:ext uri="{C183D7F6-B498-43B3-948B-1728B52AA6E4}">
                <adec:decorative xmlns:adec="http://schemas.microsoft.com/office/drawing/2017/decorative" val="1"/>
              </a:ext>
            </a:extLst>
          </p:cNvPr>
          <p:cNvSpPr/>
          <p:nvPr/>
        </p:nvSpPr>
        <p:spPr>
          <a:xfrm>
            <a:off x="13910803" y="4894529"/>
            <a:ext cx="2562723" cy="2335282"/>
          </a:xfrm>
          <a:custGeom>
            <a:avLst/>
            <a:gdLst/>
            <a:ahLst/>
            <a:cxnLst/>
            <a:rect l="l" t="t" r="r" b="b"/>
            <a:pathLst>
              <a:path w="2562723" h="2335282">
                <a:moveTo>
                  <a:pt x="0" y="0"/>
                </a:moveTo>
                <a:lnTo>
                  <a:pt x="2562723" y="0"/>
                </a:lnTo>
                <a:lnTo>
                  <a:pt x="2562723" y="2335282"/>
                </a:lnTo>
                <a:lnTo>
                  <a:pt x="0" y="2335282"/>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sp>
        <p:nvSpPr>
          <p:cNvPr id="5" name="Freeform 5">
            <a:extLst>
              <a:ext uri="{C183D7F6-B498-43B3-948B-1728B52AA6E4}">
                <adec:decorative xmlns:adec="http://schemas.microsoft.com/office/drawing/2017/decorative" val="1"/>
              </a:ext>
            </a:extLst>
          </p:cNvPr>
          <p:cNvSpPr/>
          <p:nvPr/>
        </p:nvSpPr>
        <p:spPr>
          <a:xfrm>
            <a:off x="623600" y="657247"/>
            <a:ext cx="15784373" cy="2216389"/>
          </a:xfrm>
          <a:custGeom>
            <a:avLst/>
            <a:gdLst/>
            <a:ahLst/>
            <a:cxnLst/>
            <a:rect l="l" t="t" r="r" b="b"/>
            <a:pathLst>
              <a:path w="15784373" h="2216389">
                <a:moveTo>
                  <a:pt x="0" y="0"/>
                </a:moveTo>
                <a:lnTo>
                  <a:pt x="15784373" y="0"/>
                </a:lnTo>
                <a:lnTo>
                  <a:pt x="15784373" y="2216389"/>
                </a:lnTo>
                <a:lnTo>
                  <a:pt x="0" y="221638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9" name="TextBox 9">
            <a:extLst>
              <a:ext uri="{C183D7F6-B498-43B3-948B-1728B52AA6E4}">
                <adec:decorative xmlns:adec="http://schemas.microsoft.com/office/drawing/2017/decorative" val="1"/>
              </a:ext>
            </a:extLst>
          </p:cNvPr>
          <p:cNvSpPr txBox="1">
            <a:spLocks noGrp="1"/>
          </p:cNvSpPr>
          <p:nvPr>
            <p:ph type="title" idx="4294967295"/>
          </p:nvPr>
        </p:nvSpPr>
        <p:spPr>
          <a:xfrm>
            <a:off x="1518970" y="914400"/>
            <a:ext cx="14553697" cy="1882142"/>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559"/>
              </a:lnSpc>
              <a:spcBef>
                <a:spcPts val="0"/>
              </a:spcBef>
              <a:spcAft>
                <a:spcPts val="0"/>
              </a:spcAft>
              <a:buClrTx/>
              <a:buSzTx/>
              <a:buFontTx/>
              <a:buNone/>
              <a:tabLst/>
              <a:defRPr/>
            </a:pPr>
            <a:r>
              <a:rPr kumimoji="0" lang="en-US" sz="5399" b="1" i="1" u="none" strike="noStrike" kern="1200" cap="none" spc="0" normalizeH="0" baseline="0" noProof="0" dirty="0">
                <a:ln>
                  <a:noFill/>
                </a:ln>
                <a:solidFill>
                  <a:srgbClr val="0155B1"/>
                </a:solidFill>
                <a:effectLst/>
                <a:uLnTx/>
                <a:uFillTx/>
                <a:latin typeface="Kollektif Bold Italics"/>
                <a:ea typeface="Kollektif Bold Italics"/>
                <a:cs typeface="Kollektif Bold Italics"/>
                <a:sym typeface="Kollektif Bold Italics"/>
              </a:rPr>
              <a:t>What does this mean for your next </a:t>
            </a:r>
          </a:p>
          <a:p>
            <a:pPr marL="0" marR="0" lvl="0" indent="0" algn="l" defTabSz="914400" rtl="0" eaLnBrk="1" fontAlgn="auto" latinLnBrk="0" hangingPunct="1">
              <a:lnSpc>
                <a:spcPts val="7559"/>
              </a:lnSpc>
              <a:spcBef>
                <a:spcPct val="0"/>
              </a:spcBef>
              <a:spcAft>
                <a:spcPts val="0"/>
              </a:spcAft>
              <a:buClrTx/>
              <a:buSzTx/>
              <a:buFontTx/>
              <a:buNone/>
              <a:tabLst/>
              <a:defRPr/>
            </a:pPr>
            <a:r>
              <a:rPr kumimoji="0" lang="en-US" sz="5399" b="1" i="1" u="none" strike="noStrike" kern="1200" cap="none" spc="0" normalizeH="0" baseline="0" noProof="0" dirty="0">
                <a:ln>
                  <a:noFill/>
                </a:ln>
                <a:solidFill>
                  <a:srgbClr val="0155B1"/>
                </a:solidFill>
                <a:effectLst/>
                <a:uLnTx/>
                <a:uFillTx/>
                <a:latin typeface="Kollektif Bold Italics"/>
                <a:ea typeface="Kollektif Bold Italics"/>
                <a:cs typeface="Kollektif Bold Italics"/>
                <a:sym typeface="Kollektif Bold Italics"/>
              </a:rPr>
              <a:t>learning steps?</a:t>
            </a:r>
          </a:p>
        </p:txBody>
      </p:sp>
      <p:sp>
        <p:nvSpPr>
          <p:cNvPr id="6" name="Freeform 6" descr="Graphic image showing two people attempting to solve a puzzle."/>
          <p:cNvSpPr/>
          <p:nvPr/>
        </p:nvSpPr>
        <p:spPr>
          <a:xfrm>
            <a:off x="13194949" y="657247"/>
            <a:ext cx="4546740" cy="4114800"/>
          </a:xfrm>
          <a:custGeom>
            <a:avLst/>
            <a:gdLst/>
            <a:ahLst/>
            <a:cxnLst/>
            <a:rect l="l" t="t" r="r" b="b"/>
            <a:pathLst>
              <a:path w="4546740" h="4114800">
                <a:moveTo>
                  <a:pt x="0" y="0"/>
                </a:moveTo>
                <a:lnTo>
                  <a:pt x="4546740" y="0"/>
                </a:lnTo>
                <a:lnTo>
                  <a:pt x="4546740"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 name="Group 2">
            <a:extLst>
              <a:ext uri="{C183D7F6-B498-43B3-948B-1728B52AA6E4}">
                <adec:decorative xmlns:adec="http://schemas.microsoft.com/office/drawing/2017/decorative" val="1"/>
              </a:ext>
            </a:extLst>
          </p:cNvPr>
          <p:cNvGrpSpPr/>
          <p:nvPr/>
        </p:nvGrpSpPr>
        <p:grpSpPr>
          <a:xfrm>
            <a:off x="0" y="4696363"/>
            <a:ext cx="18295876" cy="5590637"/>
            <a:chOff x="0" y="0"/>
            <a:chExt cx="4818667" cy="1472431"/>
          </a:xfrm>
        </p:grpSpPr>
        <p:sp>
          <p:nvSpPr>
            <p:cNvPr id="3" name="Freeform 3"/>
            <p:cNvSpPr/>
            <p:nvPr/>
          </p:nvSpPr>
          <p:spPr>
            <a:xfrm>
              <a:off x="0" y="0"/>
              <a:ext cx="4818667" cy="1472431"/>
            </a:xfrm>
            <a:custGeom>
              <a:avLst/>
              <a:gdLst/>
              <a:ahLst/>
              <a:cxnLst/>
              <a:rect l="l" t="t" r="r" b="b"/>
              <a:pathLst>
                <a:path w="4818667" h="1472431">
                  <a:moveTo>
                    <a:pt x="0" y="0"/>
                  </a:moveTo>
                  <a:lnTo>
                    <a:pt x="4818667" y="0"/>
                  </a:lnTo>
                  <a:lnTo>
                    <a:pt x="4818667" y="1472431"/>
                  </a:lnTo>
                  <a:lnTo>
                    <a:pt x="0" y="1472431"/>
                  </a:lnTo>
                  <a:close/>
                </a:path>
              </a:pathLst>
            </a:custGeom>
            <a:solidFill>
              <a:srgbClr val="83CF8F"/>
            </a:solidFill>
          </p:spPr>
          <p:txBody>
            <a:bodyPr/>
            <a:lstStyle/>
            <a:p>
              <a:endParaRPr lang="en-GB"/>
            </a:p>
          </p:txBody>
        </p:sp>
        <p:sp>
          <p:nvSpPr>
            <p:cNvPr id="4" name="TextBox 4"/>
            <p:cNvSpPr txBox="1"/>
            <p:nvPr/>
          </p:nvSpPr>
          <p:spPr>
            <a:xfrm>
              <a:off x="0" y="-57150"/>
              <a:ext cx="4818667" cy="1529581"/>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251550" y="4983432"/>
            <a:ext cx="14528474" cy="5559424"/>
          </a:xfrm>
          <a:prstGeom prst="rect">
            <a:avLst/>
          </a:prstGeom>
        </p:spPr>
        <p:txBody>
          <a:bodyPr lIns="0" tIns="0" rIns="0" bIns="0" rtlCol="0" anchor="t">
            <a:spAutoFit/>
          </a:bodyPr>
          <a:lstStyle/>
          <a:p>
            <a:pPr algn="l">
              <a:lnSpc>
                <a:spcPts val="4900"/>
              </a:lnSpc>
            </a:pPr>
            <a:r>
              <a:rPr lang="en-US" sz="3500" b="1">
                <a:solidFill>
                  <a:srgbClr val="000000"/>
                </a:solidFill>
                <a:latin typeface="Kollektif Bold"/>
                <a:ea typeface="Kollektif Bold"/>
                <a:cs typeface="Kollektif Bold"/>
                <a:sym typeface="Kollektif Bold"/>
              </a:rPr>
              <a:t>Back in your setting, think about:</a:t>
            </a:r>
          </a:p>
          <a:p>
            <a:pPr algn="l">
              <a:lnSpc>
                <a:spcPts val="4900"/>
              </a:lnSpc>
            </a:pPr>
            <a:endParaRPr lang="en-US" sz="3500" b="1">
              <a:solidFill>
                <a:srgbClr val="000000"/>
              </a:solidFill>
              <a:latin typeface="Kollektif Bold"/>
              <a:ea typeface="Kollektif Bold"/>
              <a:cs typeface="Kollektif Bold"/>
              <a:sym typeface="Kollektif Bold"/>
            </a:endParaRPr>
          </a:p>
          <a:p>
            <a:pPr algn="l">
              <a:lnSpc>
                <a:spcPts val="4900"/>
              </a:lnSpc>
            </a:pPr>
            <a:r>
              <a:rPr lang="en-US" sz="3500" b="1">
                <a:solidFill>
                  <a:srgbClr val="000000"/>
                </a:solidFill>
                <a:latin typeface="Kollektif Bold"/>
                <a:ea typeface="Kollektif Bold"/>
                <a:cs typeface="Kollektif Bold"/>
                <a:sym typeface="Kollektif Bold"/>
              </a:rPr>
              <a:t>The discussions you’ve just had</a:t>
            </a:r>
          </a:p>
          <a:p>
            <a:pPr algn="l">
              <a:lnSpc>
                <a:spcPts val="4900"/>
              </a:lnSpc>
            </a:pPr>
            <a:r>
              <a:rPr lang="en-US" sz="3500" b="1">
                <a:solidFill>
                  <a:srgbClr val="000000"/>
                </a:solidFill>
                <a:latin typeface="Kollektif Bold"/>
                <a:ea typeface="Kollektif Bold"/>
                <a:cs typeface="Kollektif Bold"/>
                <a:sym typeface="Kollektif Bold"/>
              </a:rPr>
              <a:t>What’s already happening?</a:t>
            </a:r>
          </a:p>
          <a:p>
            <a:pPr algn="l">
              <a:lnSpc>
                <a:spcPts val="4900"/>
              </a:lnSpc>
            </a:pPr>
            <a:r>
              <a:rPr lang="en-US" sz="3500" b="1">
                <a:solidFill>
                  <a:srgbClr val="000000"/>
                </a:solidFill>
                <a:latin typeface="Kollektif Bold"/>
                <a:ea typeface="Kollektif Bold"/>
                <a:cs typeface="Kollektif Bold"/>
                <a:sym typeface="Kollektif Bold"/>
              </a:rPr>
              <a:t>What’s my area of interest? </a:t>
            </a:r>
          </a:p>
          <a:p>
            <a:pPr algn="l">
              <a:lnSpc>
                <a:spcPts val="4900"/>
              </a:lnSpc>
            </a:pPr>
            <a:r>
              <a:rPr lang="en-US" sz="3500" b="1">
                <a:solidFill>
                  <a:srgbClr val="000000"/>
                </a:solidFill>
                <a:latin typeface="Kollektif Bold"/>
                <a:ea typeface="Kollektif Bold"/>
                <a:cs typeface="Kollektif Bold"/>
                <a:sym typeface="Kollektif Bold"/>
              </a:rPr>
              <a:t>How does it link to the roles of middle leadership I’m working on?</a:t>
            </a:r>
          </a:p>
          <a:p>
            <a:pPr algn="l">
              <a:lnSpc>
                <a:spcPts val="4900"/>
              </a:lnSpc>
            </a:pPr>
            <a:r>
              <a:rPr lang="en-US" sz="3500" b="1">
                <a:solidFill>
                  <a:srgbClr val="000000"/>
                </a:solidFill>
                <a:latin typeface="Kollektif Bold"/>
                <a:ea typeface="Kollektif Bold"/>
                <a:cs typeface="Kollektif Bold"/>
                <a:sym typeface="Kollektif Bold"/>
              </a:rPr>
              <a:t>How might the Standard for Middle Leadership influence my choice?</a:t>
            </a:r>
          </a:p>
          <a:p>
            <a:pPr algn="l">
              <a:lnSpc>
                <a:spcPts val="4900"/>
              </a:lnSpc>
            </a:pPr>
            <a:r>
              <a:rPr lang="en-US" sz="3500" b="1">
                <a:solidFill>
                  <a:srgbClr val="000000"/>
                </a:solidFill>
                <a:latin typeface="Kollektif Bold"/>
                <a:ea typeface="Kollektif Bold"/>
                <a:cs typeface="Kollektif Bold"/>
                <a:sym typeface="Kollektif Bold"/>
              </a:rPr>
              <a:t>Who can support me in my decision making?</a:t>
            </a:r>
          </a:p>
          <a:p>
            <a:pPr algn="l">
              <a:lnSpc>
                <a:spcPts val="4900"/>
              </a:lnSpc>
              <a:spcBef>
                <a:spcPct val="0"/>
              </a:spcBef>
            </a:pPr>
            <a:endParaRPr lang="en-US" sz="3500" b="1">
              <a:solidFill>
                <a:srgbClr val="000000"/>
              </a:solidFill>
              <a:latin typeface="Kollektif Bold"/>
              <a:ea typeface="Kollektif Bold"/>
              <a:cs typeface="Kollektif Bold"/>
              <a:sym typeface="Kollektif Bo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4A0C8"/>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1626647" y="606442"/>
            <a:ext cx="10422292" cy="1463463"/>
          </a:xfrm>
          <a:custGeom>
            <a:avLst/>
            <a:gdLst/>
            <a:ahLst/>
            <a:cxnLst/>
            <a:rect l="l" t="t" r="r" b="b"/>
            <a:pathLst>
              <a:path w="10422292" h="1463463">
                <a:moveTo>
                  <a:pt x="0" y="0"/>
                </a:moveTo>
                <a:lnTo>
                  <a:pt x="10422292" y="0"/>
                </a:lnTo>
                <a:lnTo>
                  <a:pt x="10422292" y="1463464"/>
                </a:lnTo>
                <a:lnTo>
                  <a:pt x="0" y="1463464"/>
                </a:lnTo>
                <a:lnTo>
                  <a:pt x="0" y="0"/>
                </a:lnTo>
                <a:close/>
              </a:path>
            </a:pathLst>
          </a:custGeom>
          <a:blipFill>
            <a:blip r:embed="rId3"/>
            <a:stretch>
              <a:fillRect/>
            </a:stretch>
          </a:blipFill>
        </p:spPr>
        <p:txBody>
          <a:bodyPr/>
          <a:lstStyle/>
          <a:p>
            <a:endParaRPr lang="en-GB"/>
          </a:p>
        </p:txBody>
      </p:sp>
      <p:sp>
        <p:nvSpPr>
          <p:cNvPr id="22" name="TextBox 22"/>
          <p:cNvSpPr txBox="1">
            <a:spLocks noGrp="1"/>
          </p:cNvSpPr>
          <p:nvPr>
            <p:ph type="title" idx="4294967295"/>
          </p:nvPr>
        </p:nvSpPr>
        <p:spPr>
          <a:xfrm>
            <a:off x="2565299" y="923925"/>
            <a:ext cx="9677719" cy="93654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99"/>
              </a:lnSpc>
              <a:spcBef>
                <a:spcPct val="0"/>
              </a:spcBef>
              <a:spcAft>
                <a:spcPts val="0"/>
              </a:spcAft>
              <a:buClrTx/>
              <a:buSzTx/>
              <a:buFontTx/>
              <a:buNone/>
              <a:tabLst/>
              <a:defRPr/>
            </a:pPr>
            <a:r>
              <a:rPr kumimoji="0" lang="en-US" sz="5499" b="1" i="0" u="none" strike="noStrike" kern="1200" cap="none" spc="0" normalizeH="0" baseline="0" noProof="0" dirty="0">
                <a:ln>
                  <a:noFill/>
                </a:ln>
                <a:solidFill>
                  <a:srgbClr val="0155B1"/>
                </a:solidFill>
                <a:effectLst/>
                <a:uLnTx/>
                <a:uFillTx/>
                <a:latin typeface="Kollektif Bold"/>
                <a:ea typeface="Kollektif Bold"/>
                <a:cs typeface="Kollektif Bold"/>
                <a:sym typeface="Kollektif Bold"/>
              </a:rPr>
              <a:t>Next steps</a:t>
            </a:r>
          </a:p>
        </p:txBody>
      </p:sp>
      <p:sp>
        <p:nvSpPr>
          <p:cNvPr id="19" name="TextBox 19"/>
          <p:cNvSpPr txBox="1"/>
          <p:nvPr/>
        </p:nvSpPr>
        <p:spPr>
          <a:xfrm>
            <a:off x="1454940" y="2351543"/>
            <a:ext cx="15804360" cy="4537461"/>
          </a:xfrm>
          <a:prstGeom prst="rect">
            <a:avLst/>
          </a:prstGeom>
        </p:spPr>
        <p:txBody>
          <a:bodyPr lIns="0" tIns="0" rIns="0" bIns="0" rtlCol="0" anchor="t">
            <a:spAutoFit/>
          </a:bodyPr>
          <a:lstStyle/>
          <a:p>
            <a:pPr marL="1114235" lvl="1" indent="-557118" algn="l">
              <a:lnSpc>
                <a:spcPts val="7225"/>
              </a:lnSpc>
              <a:buFont typeface="Arial"/>
              <a:buChar char="•"/>
            </a:pPr>
            <a:r>
              <a:rPr lang="en-US" sz="5160" dirty="0">
                <a:solidFill>
                  <a:srgbClr val="000000"/>
                </a:solidFill>
                <a:latin typeface="Kollektif"/>
                <a:ea typeface="Kollektif"/>
                <a:cs typeface="Kollektif"/>
                <a:sym typeface="Kollektif"/>
              </a:rPr>
              <a:t>Complete minimum 2 Roles PLAs</a:t>
            </a:r>
          </a:p>
          <a:p>
            <a:pPr marL="1114235" lvl="1" indent="-557118" algn="l">
              <a:lnSpc>
                <a:spcPts val="7225"/>
              </a:lnSpc>
              <a:buFont typeface="Arial"/>
              <a:buChar char="•"/>
            </a:pPr>
            <a:r>
              <a:rPr lang="en-US" sz="5160" dirty="0">
                <a:solidFill>
                  <a:srgbClr val="000000"/>
                </a:solidFill>
                <a:latin typeface="Kollektif"/>
                <a:ea typeface="Kollektif"/>
                <a:cs typeface="Kollektif"/>
                <a:sym typeface="Kollektif"/>
              </a:rPr>
              <a:t>Think about your </a:t>
            </a:r>
            <a:r>
              <a:rPr lang="en-US" sz="5160" dirty="0" err="1">
                <a:solidFill>
                  <a:srgbClr val="000000"/>
                </a:solidFill>
                <a:latin typeface="Kollektif"/>
                <a:ea typeface="Kollektif"/>
                <a:cs typeface="Kollektif"/>
                <a:sym typeface="Kollektif"/>
              </a:rPr>
              <a:t>IWE</a:t>
            </a:r>
            <a:r>
              <a:rPr lang="en-US" sz="5160" dirty="0">
                <a:solidFill>
                  <a:srgbClr val="000000"/>
                </a:solidFill>
                <a:latin typeface="Kollektif"/>
                <a:ea typeface="Kollektif"/>
                <a:cs typeface="Kollektif"/>
                <a:sym typeface="Kollektif"/>
              </a:rPr>
              <a:t> areas and select PLAs</a:t>
            </a:r>
          </a:p>
          <a:p>
            <a:pPr marL="1114235" lvl="1" indent="-557118" algn="l">
              <a:lnSpc>
                <a:spcPts val="7225"/>
              </a:lnSpc>
              <a:buFont typeface="Arial"/>
              <a:buChar char="•"/>
            </a:pPr>
            <a:r>
              <a:rPr lang="en-US" sz="5160" dirty="0">
                <a:solidFill>
                  <a:srgbClr val="000000"/>
                </a:solidFill>
                <a:latin typeface="Kollektif"/>
                <a:ea typeface="Kollektif"/>
                <a:cs typeface="Kollektif"/>
                <a:sym typeface="Kollektif"/>
              </a:rPr>
              <a:t>Peer supporter/ colleague dialogue</a:t>
            </a:r>
          </a:p>
          <a:p>
            <a:pPr marL="1114235" lvl="1" indent="-557118" algn="l">
              <a:lnSpc>
                <a:spcPts val="7225"/>
              </a:lnSpc>
              <a:buFont typeface="Arial"/>
              <a:buChar char="•"/>
            </a:pPr>
            <a:r>
              <a:rPr lang="en-US" sz="5160" dirty="0">
                <a:solidFill>
                  <a:srgbClr val="000000"/>
                </a:solidFill>
                <a:latin typeface="Kollektif"/>
                <a:ea typeface="Kollektif"/>
                <a:cs typeface="Kollektif"/>
                <a:sym typeface="Kollektif"/>
              </a:rPr>
              <a:t>Looking Ahead session – </a:t>
            </a:r>
            <a:r>
              <a:rPr lang="en-US" sz="5160" dirty="0">
                <a:solidFill>
                  <a:srgbClr val="FF0000"/>
                </a:solidFill>
                <a:latin typeface="Kollektif"/>
                <a:ea typeface="Kollektif"/>
                <a:cs typeface="Kollektif"/>
                <a:sym typeface="Kollektif"/>
              </a:rPr>
              <a:t>add date</a:t>
            </a:r>
          </a:p>
          <a:p>
            <a:pPr marL="1114235" lvl="1" indent="-557118" algn="l">
              <a:lnSpc>
                <a:spcPts val="7225"/>
              </a:lnSpc>
              <a:buFont typeface="Arial"/>
              <a:buChar char="•"/>
            </a:pPr>
            <a:r>
              <a:rPr lang="en-US" sz="5160" dirty="0">
                <a:solidFill>
                  <a:srgbClr val="000000"/>
                </a:solidFill>
                <a:latin typeface="Kollektif"/>
                <a:ea typeface="Kollektif"/>
                <a:cs typeface="Kollektif"/>
                <a:sym typeface="Kollektif"/>
              </a:rPr>
              <a:t>Final deadline for submission – </a:t>
            </a:r>
            <a:r>
              <a:rPr lang="en-US" sz="5160" dirty="0">
                <a:solidFill>
                  <a:srgbClr val="FF0000"/>
                </a:solidFill>
                <a:latin typeface="Kollektif"/>
                <a:ea typeface="Kollektif"/>
                <a:cs typeface="Kollektif"/>
                <a:sym typeface="Kollektif"/>
              </a:rPr>
              <a:t>add date</a:t>
            </a:r>
          </a:p>
        </p:txBody>
      </p:sp>
      <p:sp>
        <p:nvSpPr>
          <p:cNvPr id="21" name="Freeform 21">
            <a:extLst>
              <a:ext uri="{C183D7F6-B498-43B3-948B-1728B52AA6E4}">
                <adec:decorative xmlns:adec="http://schemas.microsoft.com/office/drawing/2017/decorative" val="1"/>
              </a:ext>
            </a:extLst>
          </p:cNvPr>
          <p:cNvSpPr/>
          <p:nvPr/>
        </p:nvSpPr>
        <p:spPr>
          <a:xfrm rot="2541282">
            <a:off x="-1481900" y="7320951"/>
            <a:ext cx="4314338" cy="4114800"/>
          </a:xfrm>
          <a:custGeom>
            <a:avLst/>
            <a:gdLst/>
            <a:ahLst/>
            <a:cxnLst/>
            <a:rect l="l" t="t" r="r" b="b"/>
            <a:pathLst>
              <a:path w="4314338" h="4114800">
                <a:moveTo>
                  <a:pt x="0" y="0"/>
                </a:moveTo>
                <a:lnTo>
                  <a:pt x="4314338" y="0"/>
                </a:lnTo>
                <a:lnTo>
                  <a:pt x="4314338"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3" name="Group 3" descr="Graphic images of five calendar pages showing January through May"/>
          <p:cNvGrpSpPr/>
          <p:nvPr/>
        </p:nvGrpSpPr>
        <p:grpSpPr>
          <a:xfrm>
            <a:off x="3925444" y="8491546"/>
            <a:ext cx="9498978" cy="1533507"/>
            <a:chOff x="0" y="0"/>
            <a:chExt cx="12665304" cy="2044676"/>
          </a:xfrm>
        </p:grpSpPr>
        <p:sp>
          <p:nvSpPr>
            <p:cNvPr id="4" name="Freeform 4"/>
            <p:cNvSpPr/>
            <p:nvPr/>
          </p:nvSpPr>
          <p:spPr>
            <a:xfrm>
              <a:off x="0" y="0"/>
              <a:ext cx="2448714" cy="2030544"/>
            </a:xfrm>
            <a:custGeom>
              <a:avLst/>
              <a:gdLst/>
              <a:ahLst/>
              <a:cxnLst/>
              <a:rect l="l" t="t" r="r" b="b"/>
              <a:pathLst>
                <a:path w="2448714" h="2030544">
                  <a:moveTo>
                    <a:pt x="0" y="0"/>
                  </a:moveTo>
                  <a:lnTo>
                    <a:pt x="2448714" y="0"/>
                  </a:lnTo>
                  <a:lnTo>
                    <a:pt x="2448714" y="2030544"/>
                  </a:lnTo>
                  <a:lnTo>
                    <a:pt x="0" y="2030544"/>
                  </a:lnTo>
                  <a:lnTo>
                    <a:pt x="0" y="0"/>
                  </a:lnTo>
                  <a:close/>
                </a:path>
              </a:pathLst>
            </a:custGeom>
            <a:blipFill>
              <a:blip>
                <a:extLst>
                  <a:ext uri="{96DAC541-7B7A-43D3-8B79-37D633B846F1}">
                    <asvg:svgBlip xmlns:asvg="http://schemas.microsoft.com/office/drawing/2016/SVG/main" r:embed="rId5"/>
                  </a:ext>
                </a:extLst>
              </a:blip>
              <a:stretch>
                <a:fillRect t="-347" b="-347"/>
              </a:stretch>
            </a:blipFill>
          </p:spPr>
          <p:txBody>
            <a:bodyPr/>
            <a:lstStyle/>
            <a:p>
              <a:endParaRPr lang="en-GB"/>
            </a:p>
          </p:txBody>
        </p:sp>
        <p:sp>
          <p:nvSpPr>
            <p:cNvPr id="5" name="TextBox 5"/>
            <p:cNvSpPr txBox="1"/>
            <p:nvPr/>
          </p:nvSpPr>
          <p:spPr>
            <a:xfrm>
              <a:off x="820377" y="450359"/>
              <a:ext cx="717818" cy="307373"/>
            </a:xfrm>
            <a:prstGeom prst="rect">
              <a:avLst/>
            </a:prstGeom>
          </p:spPr>
          <p:txBody>
            <a:bodyPr lIns="0" tIns="0" rIns="0" bIns="0" rtlCol="0" anchor="t">
              <a:spAutoFit/>
            </a:bodyPr>
            <a:lstStyle/>
            <a:p>
              <a:pPr algn="ctr">
                <a:lnSpc>
                  <a:spcPts val="1774"/>
                </a:lnSpc>
                <a:spcBef>
                  <a:spcPct val="0"/>
                </a:spcBef>
              </a:pPr>
              <a:r>
                <a:rPr lang="en-US" sz="1774" b="1">
                  <a:solidFill>
                    <a:srgbClr val="FFFFFF"/>
                  </a:solidFill>
                  <a:latin typeface="Gotham Bold"/>
                  <a:ea typeface="Gotham Bold"/>
                  <a:cs typeface="Gotham Bold"/>
                  <a:sym typeface="Gotham Bold"/>
                </a:rPr>
                <a:t>JAN</a:t>
              </a:r>
            </a:p>
          </p:txBody>
        </p:sp>
        <p:sp>
          <p:nvSpPr>
            <p:cNvPr id="6" name="TextBox 6"/>
            <p:cNvSpPr txBox="1"/>
            <p:nvPr/>
          </p:nvSpPr>
          <p:spPr>
            <a:xfrm>
              <a:off x="0" y="814190"/>
              <a:ext cx="2448714" cy="265763"/>
            </a:xfrm>
            <a:prstGeom prst="rect">
              <a:avLst/>
            </a:prstGeom>
          </p:spPr>
          <p:txBody>
            <a:bodyPr lIns="0" tIns="0" rIns="0" bIns="0" rtlCol="0" anchor="t">
              <a:spAutoFit/>
            </a:bodyPr>
            <a:lstStyle/>
            <a:p>
              <a:pPr algn="ctr">
                <a:lnSpc>
                  <a:spcPts val="1419"/>
                </a:lnSpc>
                <a:spcBef>
                  <a:spcPct val="0"/>
                </a:spcBef>
              </a:pPr>
              <a:endParaRPr/>
            </a:p>
          </p:txBody>
        </p:sp>
        <p:sp>
          <p:nvSpPr>
            <p:cNvPr id="7" name="Freeform 7"/>
            <p:cNvSpPr/>
            <p:nvPr/>
          </p:nvSpPr>
          <p:spPr>
            <a:xfrm>
              <a:off x="2542470" y="0"/>
              <a:ext cx="2448714" cy="2030544"/>
            </a:xfrm>
            <a:custGeom>
              <a:avLst/>
              <a:gdLst/>
              <a:ahLst/>
              <a:cxnLst/>
              <a:rect l="l" t="t" r="r" b="b"/>
              <a:pathLst>
                <a:path w="2448714" h="2030544">
                  <a:moveTo>
                    <a:pt x="0" y="0"/>
                  </a:moveTo>
                  <a:lnTo>
                    <a:pt x="2448714" y="0"/>
                  </a:lnTo>
                  <a:lnTo>
                    <a:pt x="2448714" y="2030544"/>
                  </a:lnTo>
                  <a:lnTo>
                    <a:pt x="0" y="2030544"/>
                  </a:lnTo>
                  <a:lnTo>
                    <a:pt x="0" y="0"/>
                  </a:lnTo>
                  <a:close/>
                </a:path>
              </a:pathLst>
            </a:custGeom>
            <a:blipFill>
              <a:blip>
                <a:extLst>
                  <a:ext uri="{96DAC541-7B7A-43D3-8B79-37D633B846F1}">
                    <asvg:svgBlip xmlns:asvg="http://schemas.microsoft.com/office/drawing/2016/SVG/main" r:embed="rId5"/>
                  </a:ext>
                </a:extLst>
              </a:blip>
              <a:stretch>
                <a:fillRect t="-347" b="-347"/>
              </a:stretch>
            </a:blipFill>
          </p:spPr>
          <p:txBody>
            <a:bodyPr/>
            <a:lstStyle/>
            <a:p>
              <a:endParaRPr lang="en-GB"/>
            </a:p>
          </p:txBody>
        </p:sp>
        <p:sp>
          <p:nvSpPr>
            <p:cNvPr id="8" name="TextBox 8"/>
            <p:cNvSpPr txBox="1"/>
            <p:nvPr/>
          </p:nvSpPr>
          <p:spPr>
            <a:xfrm>
              <a:off x="3054648" y="405288"/>
              <a:ext cx="1424358" cy="307373"/>
            </a:xfrm>
            <a:prstGeom prst="rect">
              <a:avLst/>
            </a:prstGeom>
          </p:spPr>
          <p:txBody>
            <a:bodyPr lIns="0" tIns="0" rIns="0" bIns="0" rtlCol="0" anchor="t">
              <a:spAutoFit/>
            </a:bodyPr>
            <a:lstStyle/>
            <a:p>
              <a:pPr algn="ctr">
                <a:lnSpc>
                  <a:spcPts val="1774"/>
                </a:lnSpc>
                <a:spcBef>
                  <a:spcPct val="0"/>
                </a:spcBef>
              </a:pPr>
              <a:r>
                <a:rPr lang="en-US" sz="1774" b="1">
                  <a:solidFill>
                    <a:srgbClr val="FFFFFF"/>
                  </a:solidFill>
                  <a:latin typeface="Gotham Bold"/>
                  <a:ea typeface="Gotham Bold"/>
                  <a:cs typeface="Gotham Bold"/>
                  <a:sym typeface="Gotham Bold"/>
                </a:rPr>
                <a:t>FEB</a:t>
              </a:r>
            </a:p>
          </p:txBody>
        </p:sp>
        <p:sp>
          <p:nvSpPr>
            <p:cNvPr id="9" name="TextBox 9"/>
            <p:cNvSpPr txBox="1"/>
            <p:nvPr/>
          </p:nvSpPr>
          <p:spPr>
            <a:xfrm>
              <a:off x="2542470" y="776782"/>
              <a:ext cx="2448714" cy="265763"/>
            </a:xfrm>
            <a:prstGeom prst="rect">
              <a:avLst/>
            </a:prstGeom>
          </p:spPr>
          <p:txBody>
            <a:bodyPr lIns="0" tIns="0" rIns="0" bIns="0" rtlCol="0" anchor="t">
              <a:spAutoFit/>
            </a:bodyPr>
            <a:lstStyle/>
            <a:p>
              <a:pPr algn="ctr">
                <a:lnSpc>
                  <a:spcPts val="1419"/>
                </a:lnSpc>
                <a:spcBef>
                  <a:spcPct val="0"/>
                </a:spcBef>
              </a:pPr>
              <a:endParaRPr/>
            </a:p>
          </p:txBody>
        </p:sp>
        <p:sp>
          <p:nvSpPr>
            <p:cNvPr id="10" name="Freeform 10"/>
            <p:cNvSpPr/>
            <p:nvPr/>
          </p:nvSpPr>
          <p:spPr>
            <a:xfrm>
              <a:off x="7683243" y="0"/>
              <a:ext cx="2448714" cy="2030544"/>
            </a:xfrm>
            <a:custGeom>
              <a:avLst/>
              <a:gdLst/>
              <a:ahLst/>
              <a:cxnLst/>
              <a:rect l="l" t="t" r="r" b="b"/>
              <a:pathLst>
                <a:path w="2448714" h="2030544">
                  <a:moveTo>
                    <a:pt x="0" y="0"/>
                  </a:moveTo>
                  <a:lnTo>
                    <a:pt x="2448713" y="0"/>
                  </a:lnTo>
                  <a:lnTo>
                    <a:pt x="2448713" y="2030544"/>
                  </a:lnTo>
                  <a:lnTo>
                    <a:pt x="0" y="2030544"/>
                  </a:lnTo>
                  <a:lnTo>
                    <a:pt x="0" y="0"/>
                  </a:lnTo>
                  <a:close/>
                </a:path>
              </a:pathLst>
            </a:custGeom>
            <a:blipFill>
              <a:blip>
                <a:extLst>
                  <a:ext uri="{96DAC541-7B7A-43D3-8B79-37D633B846F1}">
                    <asvg:svgBlip xmlns:asvg="http://schemas.microsoft.com/office/drawing/2016/SVG/main" r:embed="rId5"/>
                  </a:ext>
                </a:extLst>
              </a:blip>
              <a:stretch>
                <a:fillRect t="-347" b="-347"/>
              </a:stretch>
            </a:blipFill>
          </p:spPr>
          <p:txBody>
            <a:bodyPr/>
            <a:lstStyle/>
            <a:p>
              <a:endParaRPr lang="en-GB"/>
            </a:p>
          </p:txBody>
        </p:sp>
        <p:sp>
          <p:nvSpPr>
            <p:cNvPr id="11" name="TextBox 11"/>
            <p:cNvSpPr txBox="1"/>
            <p:nvPr/>
          </p:nvSpPr>
          <p:spPr>
            <a:xfrm>
              <a:off x="8640513" y="450359"/>
              <a:ext cx="655219" cy="307373"/>
            </a:xfrm>
            <a:prstGeom prst="rect">
              <a:avLst/>
            </a:prstGeom>
          </p:spPr>
          <p:txBody>
            <a:bodyPr lIns="0" tIns="0" rIns="0" bIns="0" rtlCol="0" anchor="t">
              <a:spAutoFit/>
            </a:bodyPr>
            <a:lstStyle/>
            <a:p>
              <a:pPr algn="ctr">
                <a:lnSpc>
                  <a:spcPts val="1774"/>
                </a:lnSpc>
                <a:spcBef>
                  <a:spcPct val="0"/>
                </a:spcBef>
              </a:pPr>
              <a:r>
                <a:rPr lang="en-US" sz="1774" b="1">
                  <a:solidFill>
                    <a:srgbClr val="FFFFFF"/>
                  </a:solidFill>
                  <a:latin typeface="Gotham Bold"/>
                  <a:ea typeface="Gotham Bold"/>
                  <a:cs typeface="Gotham Bold"/>
                  <a:sym typeface="Gotham Bold"/>
                </a:rPr>
                <a:t>APR</a:t>
              </a:r>
            </a:p>
          </p:txBody>
        </p:sp>
        <p:sp>
          <p:nvSpPr>
            <p:cNvPr id="12" name="TextBox 12"/>
            <p:cNvSpPr txBox="1"/>
            <p:nvPr/>
          </p:nvSpPr>
          <p:spPr>
            <a:xfrm>
              <a:off x="7683243" y="776782"/>
              <a:ext cx="2448714" cy="265763"/>
            </a:xfrm>
            <a:prstGeom prst="rect">
              <a:avLst/>
            </a:prstGeom>
          </p:spPr>
          <p:txBody>
            <a:bodyPr lIns="0" tIns="0" rIns="0" bIns="0" rtlCol="0" anchor="t">
              <a:spAutoFit/>
            </a:bodyPr>
            <a:lstStyle/>
            <a:p>
              <a:pPr algn="ctr">
                <a:lnSpc>
                  <a:spcPts val="1419"/>
                </a:lnSpc>
                <a:spcBef>
                  <a:spcPct val="0"/>
                </a:spcBef>
              </a:pPr>
              <a:endParaRPr/>
            </a:p>
          </p:txBody>
        </p:sp>
        <p:sp>
          <p:nvSpPr>
            <p:cNvPr id="13" name="Freeform 13"/>
            <p:cNvSpPr/>
            <p:nvPr/>
          </p:nvSpPr>
          <p:spPr>
            <a:xfrm>
              <a:off x="5132968" y="0"/>
              <a:ext cx="2448714" cy="2044676"/>
            </a:xfrm>
            <a:custGeom>
              <a:avLst/>
              <a:gdLst/>
              <a:ahLst/>
              <a:cxnLst/>
              <a:rect l="l" t="t" r="r" b="b"/>
              <a:pathLst>
                <a:path w="2448714" h="2044676">
                  <a:moveTo>
                    <a:pt x="0" y="0"/>
                  </a:moveTo>
                  <a:lnTo>
                    <a:pt x="2448714" y="0"/>
                  </a:lnTo>
                  <a:lnTo>
                    <a:pt x="2448714" y="2044676"/>
                  </a:lnTo>
                  <a:lnTo>
                    <a:pt x="0" y="2044676"/>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4" name="TextBox 14"/>
            <p:cNvSpPr txBox="1"/>
            <p:nvPr/>
          </p:nvSpPr>
          <p:spPr>
            <a:xfrm>
              <a:off x="5630877" y="405288"/>
              <a:ext cx="1452896" cy="307373"/>
            </a:xfrm>
            <a:prstGeom prst="rect">
              <a:avLst/>
            </a:prstGeom>
          </p:spPr>
          <p:txBody>
            <a:bodyPr lIns="0" tIns="0" rIns="0" bIns="0" rtlCol="0" anchor="t">
              <a:spAutoFit/>
            </a:bodyPr>
            <a:lstStyle/>
            <a:p>
              <a:pPr algn="ctr">
                <a:lnSpc>
                  <a:spcPts val="1774"/>
                </a:lnSpc>
                <a:spcBef>
                  <a:spcPct val="0"/>
                </a:spcBef>
              </a:pPr>
              <a:r>
                <a:rPr lang="en-US" sz="1774" b="1">
                  <a:solidFill>
                    <a:srgbClr val="FFFFFF"/>
                  </a:solidFill>
                  <a:latin typeface="Gotham Bold"/>
                  <a:ea typeface="Gotham Bold"/>
                  <a:cs typeface="Gotham Bold"/>
                  <a:sym typeface="Gotham Bold"/>
                </a:rPr>
                <a:t>MAR</a:t>
              </a:r>
            </a:p>
          </p:txBody>
        </p:sp>
        <p:sp>
          <p:nvSpPr>
            <p:cNvPr id="15" name="TextBox 15"/>
            <p:cNvSpPr txBox="1"/>
            <p:nvPr/>
          </p:nvSpPr>
          <p:spPr>
            <a:xfrm>
              <a:off x="5084940" y="776782"/>
              <a:ext cx="2448714" cy="265763"/>
            </a:xfrm>
            <a:prstGeom prst="rect">
              <a:avLst/>
            </a:prstGeom>
          </p:spPr>
          <p:txBody>
            <a:bodyPr lIns="0" tIns="0" rIns="0" bIns="0" rtlCol="0" anchor="t">
              <a:spAutoFit/>
            </a:bodyPr>
            <a:lstStyle/>
            <a:p>
              <a:pPr algn="ctr">
                <a:lnSpc>
                  <a:spcPts val="1419"/>
                </a:lnSpc>
                <a:spcBef>
                  <a:spcPct val="0"/>
                </a:spcBef>
              </a:pPr>
              <a:endParaRPr/>
            </a:p>
          </p:txBody>
        </p:sp>
        <p:sp>
          <p:nvSpPr>
            <p:cNvPr id="16" name="Freeform 16"/>
            <p:cNvSpPr/>
            <p:nvPr/>
          </p:nvSpPr>
          <p:spPr>
            <a:xfrm>
              <a:off x="10216590" y="0"/>
              <a:ext cx="2448714" cy="2030544"/>
            </a:xfrm>
            <a:custGeom>
              <a:avLst/>
              <a:gdLst/>
              <a:ahLst/>
              <a:cxnLst/>
              <a:rect l="l" t="t" r="r" b="b"/>
              <a:pathLst>
                <a:path w="2448714" h="2030544">
                  <a:moveTo>
                    <a:pt x="0" y="0"/>
                  </a:moveTo>
                  <a:lnTo>
                    <a:pt x="2448714" y="0"/>
                  </a:lnTo>
                  <a:lnTo>
                    <a:pt x="2448714" y="2030544"/>
                  </a:lnTo>
                  <a:lnTo>
                    <a:pt x="0" y="2030544"/>
                  </a:lnTo>
                  <a:lnTo>
                    <a:pt x="0" y="0"/>
                  </a:lnTo>
                  <a:close/>
                </a:path>
              </a:pathLst>
            </a:custGeom>
            <a:blipFill>
              <a:blip>
                <a:extLst>
                  <a:ext uri="{96DAC541-7B7A-43D3-8B79-37D633B846F1}">
                    <asvg:svgBlip xmlns:asvg="http://schemas.microsoft.com/office/drawing/2016/SVG/main" r:embed="rId5"/>
                  </a:ext>
                </a:extLst>
              </a:blip>
              <a:stretch>
                <a:fillRect t="-347" b="-347"/>
              </a:stretch>
            </a:blipFill>
          </p:spPr>
          <p:txBody>
            <a:bodyPr/>
            <a:lstStyle/>
            <a:p>
              <a:endParaRPr lang="en-GB"/>
            </a:p>
          </p:txBody>
        </p:sp>
        <p:sp>
          <p:nvSpPr>
            <p:cNvPr id="17" name="TextBox 17"/>
            <p:cNvSpPr txBox="1"/>
            <p:nvPr/>
          </p:nvSpPr>
          <p:spPr>
            <a:xfrm>
              <a:off x="10977455" y="450359"/>
              <a:ext cx="926984" cy="307373"/>
            </a:xfrm>
            <a:prstGeom prst="rect">
              <a:avLst/>
            </a:prstGeom>
          </p:spPr>
          <p:txBody>
            <a:bodyPr lIns="0" tIns="0" rIns="0" bIns="0" rtlCol="0" anchor="t">
              <a:spAutoFit/>
            </a:bodyPr>
            <a:lstStyle/>
            <a:p>
              <a:pPr algn="ctr">
                <a:lnSpc>
                  <a:spcPts val="1774"/>
                </a:lnSpc>
                <a:spcBef>
                  <a:spcPct val="0"/>
                </a:spcBef>
              </a:pPr>
              <a:r>
                <a:rPr lang="en-US" sz="1774" b="1">
                  <a:solidFill>
                    <a:srgbClr val="FFFFFF"/>
                  </a:solidFill>
                  <a:latin typeface="Gotham Bold"/>
                  <a:ea typeface="Gotham Bold"/>
                  <a:cs typeface="Gotham Bold"/>
                  <a:sym typeface="Gotham Bold"/>
                </a:rPr>
                <a:t>MAY</a:t>
              </a:r>
            </a:p>
          </p:txBody>
        </p:sp>
        <p:sp>
          <p:nvSpPr>
            <p:cNvPr id="18" name="TextBox 18"/>
            <p:cNvSpPr txBox="1"/>
            <p:nvPr/>
          </p:nvSpPr>
          <p:spPr>
            <a:xfrm>
              <a:off x="10216590" y="776782"/>
              <a:ext cx="2448714" cy="265763"/>
            </a:xfrm>
            <a:prstGeom prst="rect">
              <a:avLst/>
            </a:prstGeom>
          </p:spPr>
          <p:txBody>
            <a:bodyPr lIns="0" tIns="0" rIns="0" bIns="0" rtlCol="0" anchor="t">
              <a:spAutoFit/>
            </a:bodyPr>
            <a:lstStyle/>
            <a:p>
              <a:pPr algn="ctr">
                <a:lnSpc>
                  <a:spcPts val="1419"/>
                </a:lnSpc>
                <a:spcBef>
                  <a:spcPct val="0"/>
                </a:spcBef>
              </a:pPr>
              <a:endParaRPr/>
            </a:p>
          </p:txBody>
        </p:sp>
      </p:grpSp>
      <p:sp>
        <p:nvSpPr>
          <p:cNvPr id="20" name="Freeform 20">
            <a:extLst>
              <a:ext uri="{C183D7F6-B498-43B3-948B-1728B52AA6E4}">
                <adec:decorative xmlns:adec="http://schemas.microsoft.com/office/drawing/2017/decorative" val="1"/>
              </a:ext>
            </a:extLst>
          </p:cNvPr>
          <p:cNvSpPr/>
          <p:nvPr/>
        </p:nvSpPr>
        <p:spPr>
          <a:xfrm rot="2541282">
            <a:off x="14686002" y="7200900"/>
            <a:ext cx="4314338" cy="4114800"/>
          </a:xfrm>
          <a:custGeom>
            <a:avLst/>
            <a:gdLst/>
            <a:ahLst/>
            <a:cxnLst/>
            <a:rect l="l" t="t" r="r" b="b"/>
            <a:pathLst>
              <a:path w="4314338" h="4114800">
                <a:moveTo>
                  <a:pt x="0" y="0"/>
                </a:moveTo>
                <a:lnTo>
                  <a:pt x="4314338" y="0"/>
                </a:lnTo>
                <a:lnTo>
                  <a:pt x="4314338"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BED8D4"/>
        </a:solidFill>
        <a:effectLst/>
      </p:bgPr>
    </p:bg>
    <p:spTree>
      <p:nvGrpSpPr>
        <p:cNvPr id="1" name=""/>
        <p:cNvGrpSpPr/>
        <p:nvPr/>
      </p:nvGrpSpPr>
      <p:grpSpPr>
        <a:xfrm>
          <a:off x="0" y="0"/>
          <a:ext cx="0" cy="0"/>
          <a:chOff x="0" y="0"/>
          <a:chExt cx="0" cy="0"/>
        </a:xfrm>
      </p:grpSpPr>
      <p:grpSp>
        <p:nvGrpSpPr>
          <p:cNvPr id="2" name="Group 2" descr="Education Scotland logo"/>
          <p:cNvGrpSpPr/>
          <p:nvPr/>
        </p:nvGrpSpPr>
        <p:grpSpPr>
          <a:xfrm>
            <a:off x="-1180843" y="198036"/>
            <a:ext cx="9487694" cy="4020410"/>
            <a:chOff x="0" y="0"/>
            <a:chExt cx="12650258" cy="5360547"/>
          </a:xfrm>
        </p:grpSpPr>
        <p:sp>
          <p:nvSpPr>
            <p:cNvPr id="3" name="Freeform 3">
              <a:extLst>
                <a:ext uri="{C183D7F6-B498-43B3-948B-1728B52AA6E4}">
                  <adec:decorative xmlns:adec="http://schemas.microsoft.com/office/drawing/2017/decorative" val="1"/>
                </a:ext>
              </a:extLst>
            </p:cNvPr>
            <p:cNvSpPr/>
            <p:nvPr/>
          </p:nvSpPr>
          <p:spPr>
            <a:xfrm>
              <a:off x="0" y="0"/>
              <a:ext cx="12650258" cy="5360547"/>
            </a:xfrm>
            <a:custGeom>
              <a:avLst/>
              <a:gdLst/>
              <a:ahLst/>
              <a:cxnLst/>
              <a:rect l="l" t="t" r="r" b="b"/>
              <a:pathLst>
                <a:path w="12650258" h="5360547">
                  <a:moveTo>
                    <a:pt x="0" y="0"/>
                  </a:moveTo>
                  <a:lnTo>
                    <a:pt x="12650258" y="0"/>
                  </a:lnTo>
                  <a:lnTo>
                    <a:pt x="12650258" y="5360547"/>
                  </a:lnTo>
                  <a:lnTo>
                    <a:pt x="0" y="5360547"/>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3019382" y="977332"/>
              <a:ext cx="6611493" cy="2730981"/>
            </a:xfrm>
            <a:custGeom>
              <a:avLst/>
              <a:gdLst/>
              <a:ahLst/>
              <a:cxnLst/>
              <a:rect l="l" t="t" r="r" b="b"/>
              <a:pathLst>
                <a:path w="6611493" h="2730981">
                  <a:moveTo>
                    <a:pt x="0" y="0"/>
                  </a:moveTo>
                  <a:lnTo>
                    <a:pt x="6611494" y="0"/>
                  </a:lnTo>
                  <a:lnTo>
                    <a:pt x="6611494" y="2730981"/>
                  </a:lnTo>
                  <a:lnTo>
                    <a:pt x="0" y="2730981"/>
                  </a:lnTo>
                  <a:lnTo>
                    <a:pt x="0" y="0"/>
                  </a:lnTo>
                  <a:close/>
                </a:path>
              </a:pathLst>
            </a:custGeom>
            <a:blipFill>
              <a:blip r:embed="rId4"/>
              <a:stretch>
                <a:fillRect b="-17914"/>
              </a:stretch>
            </a:blipFill>
          </p:spPr>
          <p:txBody>
            <a:bodyPr/>
            <a:lstStyle/>
            <a:p>
              <a:endParaRPr lang="en-GB"/>
            </a:p>
          </p:txBody>
        </p:sp>
      </p:grpSp>
      <p:sp>
        <p:nvSpPr>
          <p:cNvPr id="9" name="Freeform 9">
            <a:extLst>
              <a:ext uri="{C183D7F6-B498-43B3-948B-1728B52AA6E4}">
                <adec:decorative xmlns:adec="http://schemas.microsoft.com/office/drawing/2017/decorative" val="1"/>
              </a:ext>
            </a:extLst>
          </p:cNvPr>
          <p:cNvSpPr/>
          <p:nvPr/>
        </p:nvSpPr>
        <p:spPr>
          <a:xfrm>
            <a:off x="9678682" y="725097"/>
            <a:ext cx="4689806" cy="1530049"/>
          </a:xfrm>
          <a:custGeom>
            <a:avLst/>
            <a:gdLst/>
            <a:ahLst/>
            <a:cxnLst/>
            <a:rect l="l" t="t" r="r" b="b"/>
            <a:pathLst>
              <a:path w="4689806" h="1530049">
                <a:moveTo>
                  <a:pt x="0" y="0"/>
                </a:moveTo>
                <a:lnTo>
                  <a:pt x="4689805" y="0"/>
                </a:lnTo>
                <a:lnTo>
                  <a:pt x="4689805" y="1530049"/>
                </a:lnTo>
                <a:lnTo>
                  <a:pt x="0" y="1530049"/>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a:extLst>
              <a:ext uri="{C183D7F6-B498-43B3-948B-1728B52AA6E4}">
                <adec:decorative xmlns:adec="http://schemas.microsoft.com/office/drawing/2017/decorative" val="1"/>
              </a:ext>
            </a:extLst>
          </p:cNvPr>
          <p:cNvSpPr/>
          <p:nvPr/>
        </p:nvSpPr>
        <p:spPr>
          <a:xfrm>
            <a:off x="14576225" y="197746"/>
            <a:ext cx="3498970" cy="3507739"/>
          </a:xfrm>
          <a:custGeom>
            <a:avLst/>
            <a:gdLst/>
            <a:ahLst/>
            <a:cxnLst/>
            <a:rect l="l" t="t" r="r" b="b"/>
            <a:pathLst>
              <a:path w="3498970" h="3507739">
                <a:moveTo>
                  <a:pt x="0" y="0"/>
                </a:moveTo>
                <a:lnTo>
                  <a:pt x="3498970" y="0"/>
                </a:lnTo>
                <a:lnTo>
                  <a:pt x="3498970" y="3507739"/>
                </a:lnTo>
                <a:lnTo>
                  <a:pt x="0" y="3507739"/>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a:extLst>
              <a:ext uri="{C183D7F6-B498-43B3-948B-1728B52AA6E4}">
                <adec:decorative xmlns:adec="http://schemas.microsoft.com/office/drawing/2017/decorative" val="1"/>
              </a:ext>
            </a:extLst>
          </p:cNvPr>
          <p:cNvSpPr/>
          <p:nvPr/>
        </p:nvSpPr>
        <p:spPr>
          <a:xfrm>
            <a:off x="13311442" y="3705485"/>
            <a:ext cx="2114091" cy="2304186"/>
          </a:xfrm>
          <a:custGeom>
            <a:avLst/>
            <a:gdLst/>
            <a:ahLst/>
            <a:cxnLst/>
            <a:rect l="l" t="t" r="r" b="b"/>
            <a:pathLst>
              <a:path w="2114091" h="2304186">
                <a:moveTo>
                  <a:pt x="0" y="0"/>
                </a:moveTo>
                <a:lnTo>
                  <a:pt x="2114091" y="0"/>
                </a:lnTo>
                <a:lnTo>
                  <a:pt x="2114091" y="2304186"/>
                </a:lnTo>
                <a:lnTo>
                  <a:pt x="0" y="230418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descr="Graphic showing the word thank you with a heart in the middle."/>
          <p:cNvSpPr/>
          <p:nvPr/>
        </p:nvSpPr>
        <p:spPr>
          <a:xfrm>
            <a:off x="4242342" y="3051863"/>
            <a:ext cx="9238596" cy="2852417"/>
          </a:xfrm>
          <a:custGeom>
            <a:avLst/>
            <a:gdLst/>
            <a:ahLst/>
            <a:cxnLst/>
            <a:rect l="l" t="t" r="r" b="b"/>
            <a:pathLst>
              <a:path w="9238596" h="2852417">
                <a:moveTo>
                  <a:pt x="0" y="0"/>
                </a:moveTo>
                <a:lnTo>
                  <a:pt x="9238597" y="0"/>
                </a:lnTo>
                <a:lnTo>
                  <a:pt x="9238597" y="2852417"/>
                </a:lnTo>
                <a:lnTo>
                  <a:pt x="0" y="285241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5" name="Freeform 5" descr="Graphic image of raised hands throwing hearts.">
            <a:extLst>
              <a:ext uri="{C183D7F6-B498-43B3-948B-1728B52AA6E4}">
                <adec:decorative xmlns:adec="http://schemas.microsoft.com/office/drawing/2017/decorative" val="0"/>
              </a:ext>
            </a:extLst>
          </p:cNvPr>
          <p:cNvSpPr/>
          <p:nvPr/>
        </p:nvSpPr>
        <p:spPr>
          <a:xfrm>
            <a:off x="12048156" y="4426025"/>
            <a:ext cx="6291996" cy="5808928"/>
          </a:xfrm>
          <a:custGeom>
            <a:avLst/>
            <a:gdLst/>
            <a:ahLst/>
            <a:cxnLst/>
            <a:rect l="l" t="t" r="r" b="b"/>
            <a:pathLst>
              <a:path w="6291996" h="5808928">
                <a:moveTo>
                  <a:pt x="0" y="0"/>
                </a:moveTo>
                <a:lnTo>
                  <a:pt x="6291996" y="0"/>
                </a:lnTo>
                <a:lnTo>
                  <a:pt x="6291996" y="5808929"/>
                </a:lnTo>
                <a:lnTo>
                  <a:pt x="0" y="5808929"/>
                </a:lnTo>
                <a:lnTo>
                  <a:pt x="0" y="0"/>
                </a:lnTo>
                <a:close/>
              </a:path>
            </a:pathLst>
          </a:custGeom>
          <a:blipFill>
            <a:blip r:embed="rId9"/>
            <a:stretch>
              <a:fillRect l="-105161" t="-13194" b="-13194"/>
            </a:stretch>
          </a:blipFill>
        </p:spPr>
        <p:txBody>
          <a:bodyPr/>
          <a:lstStyle/>
          <a:p>
            <a:endParaRPr lang="en-GB"/>
          </a:p>
        </p:txBody>
      </p:sp>
      <p:sp>
        <p:nvSpPr>
          <p:cNvPr id="7" name="Freeform 7" descr="Graphic image of raised hands throwing hearts."/>
          <p:cNvSpPr/>
          <p:nvPr/>
        </p:nvSpPr>
        <p:spPr>
          <a:xfrm>
            <a:off x="0" y="4478072"/>
            <a:ext cx="12908729" cy="5808928"/>
          </a:xfrm>
          <a:custGeom>
            <a:avLst/>
            <a:gdLst/>
            <a:ahLst/>
            <a:cxnLst/>
            <a:rect l="l" t="t" r="r" b="b"/>
            <a:pathLst>
              <a:path w="12908729" h="5808928">
                <a:moveTo>
                  <a:pt x="0" y="0"/>
                </a:moveTo>
                <a:lnTo>
                  <a:pt x="12908729" y="0"/>
                </a:lnTo>
                <a:lnTo>
                  <a:pt x="12908729" y="5808928"/>
                </a:lnTo>
                <a:lnTo>
                  <a:pt x="0" y="5808928"/>
                </a:lnTo>
                <a:lnTo>
                  <a:pt x="0" y="0"/>
                </a:lnTo>
                <a:close/>
              </a:path>
            </a:pathLst>
          </a:custGeom>
          <a:blipFill>
            <a:blip r:embed="rId9"/>
            <a:stretch>
              <a:fillRect t="-13194" b="-13194"/>
            </a:stretch>
          </a:blipFill>
        </p:spPr>
        <p:txBody>
          <a:bodyPr/>
          <a:lstStyle/>
          <a:p>
            <a:endParaRPr lang="en-GB"/>
          </a:p>
        </p:txBody>
      </p:sp>
      <p:sp>
        <p:nvSpPr>
          <p:cNvPr id="13" name="Title 12">
            <a:extLst>
              <a:ext uri="{FF2B5EF4-FFF2-40B4-BE49-F238E27FC236}">
                <a16:creationId xmlns:a16="http://schemas.microsoft.com/office/drawing/2014/main" id="{A485BEEC-565D-CC6A-47D7-59C7ADC2D084}"/>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GB" dirty="0"/>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0ef77447-1083-4dec-b89f-27c765076840}" enabled="0" method="" siteId="{0ef77447-1083-4dec-b89f-27c765076840}" removed="1"/>
</clbl:labelList>
</file>

<file path=docProps/app.xml><?xml version="1.0" encoding="utf-8"?>
<Properties xmlns="http://schemas.openxmlformats.org/officeDocument/2006/extended-properties" xmlns:vt="http://schemas.openxmlformats.org/officeDocument/2006/docPropsVTypes">
  <TotalTime>6208</TotalTime>
  <Words>3786</Words>
  <Application>Microsoft Office PowerPoint</Application>
  <PresentationFormat>Custom</PresentationFormat>
  <Paragraphs>389</Paragraphs>
  <Slides>18</Slides>
  <Notes>18</Notes>
  <HiddenSlides>0</HiddenSlides>
  <MMClips>1</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18</vt:i4>
      </vt:variant>
    </vt:vector>
  </HeadingPairs>
  <TitlesOfParts>
    <vt:vector size="31" baseType="lpstr">
      <vt:lpstr>Kollektif</vt:lpstr>
      <vt:lpstr>Arial MT Pro Bold</vt:lpstr>
      <vt:lpstr>Arial MT Pro</vt:lpstr>
      <vt:lpstr>Kollektif Bold</vt:lpstr>
      <vt:lpstr>Calibri</vt:lpstr>
      <vt:lpstr>Kollektif Bold Italics</vt:lpstr>
      <vt:lpstr>Kollektif Italics</vt:lpstr>
      <vt:lpstr>Arial</vt:lpstr>
      <vt:lpstr>Beth Ellen</vt:lpstr>
      <vt:lpstr>Canva Sans Bold</vt:lpstr>
      <vt:lpstr>Gotham Bold</vt:lpstr>
      <vt:lpstr>Office Theme</vt:lpstr>
      <vt:lpstr>1_Office Theme</vt:lpstr>
      <vt:lpstr>Aspiring to Middle Leadership Touchpoint session   </vt:lpstr>
      <vt:lpstr>Ways of working together</vt:lpstr>
      <vt:lpstr>Today </vt:lpstr>
      <vt:lpstr>Review and preview</vt:lpstr>
      <vt:lpstr>Reflect and connect</vt:lpstr>
      <vt:lpstr>Time to reflect.....</vt:lpstr>
      <vt:lpstr>Time to reflect</vt:lpstr>
      <vt:lpstr>Why Inclusion, wellbeing and equalities?</vt:lpstr>
      <vt:lpstr>What does inclusion mean to you?</vt:lpstr>
      <vt:lpstr>The Scottish Context for Inclusion, Wellbeing and Equalities</vt:lpstr>
      <vt:lpstr>Inclusion, wellbeing and equalities -  The foundations </vt:lpstr>
      <vt:lpstr>Comfort break </vt:lpstr>
      <vt:lpstr>Factors which give rise to additional support</vt:lpstr>
      <vt:lpstr> The AML PLAs  Inclusion, wellbeing and equalities PLAs - select 2</vt:lpstr>
      <vt:lpstr>What is the role of a middle leader around inclusion, wellbeing and equalities? </vt:lpstr>
      <vt:lpstr>What does this mean for your next  learning steps?</vt:lpstr>
      <vt:lpstr>Next steps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AML Touchpoint 2025-6</dc:title>
  <dc:creator>Walker L (Lesley)</dc:creator>
  <cp:lastModifiedBy>Jeremy Stevenson</cp:lastModifiedBy>
  <cp:revision>4</cp:revision>
  <dcterms:created xsi:type="dcterms:W3CDTF">2006-08-16T00:00:00Z</dcterms:created>
  <dcterms:modified xsi:type="dcterms:W3CDTF">2026-08-24T08:51:18Z</dcterms:modified>
  <dc:identifier>DAG7UBYgQY4</dc:identifier>
</cp:coreProperties>
</file>